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6.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ppt/tags/tag1.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6" r:id="rId1"/>
  </p:sldMasterIdLst>
  <p:notesMasterIdLst>
    <p:notesMasterId r:id="rId39"/>
  </p:notesMasterIdLst>
  <p:handoutMasterIdLst>
    <p:handoutMasterId r:id="rId40"/>
  </p:handoutMasterIdLst>
  <p:sldIdLst>
    <p:sldId id="256" r:id="rId2"/>
    <p:sldId id="305" r:id="rId3"/>
    <p:sldId id="308" r:id="rId4"/>
    <p:sldId id="340" r:id="rId5"/>
    <p:sldId id="443" r:id="rId6"/>
    <p:sldId id="327" r:id="rId7"/>
    <p:sldId id="381" r:id="rId8"/>
    <p:sldId id="444" r:id="rId9"/>
    <p:sldId id="447" r:id="rId10"/>
    <p:sldId id="445" r:id="rId11"/>
    <p:sldId id="446" r:id="rId12"/>
    <p:sldId id="382" r:id="rId13"/>
    <p:sldId id="282" r:id="rId14"/>
    <p:sldId id="424" r:id="rId15"/>
    <p:sldId id="418" r:id="rId16"/>
    <p:sldId id="430" r:id="rId17"/>
    <p:sldId id="432" r:id="rId18"/>
    <p:sldId id="431" r:id="rId19"/>
    <p:sldId id="433" r:id="rId20"/>
    <p:sldId id="434" r:id="rId21"/>
    <p:sldId id="436" r:id="rId22"/>
    <p:sldId id="437" r:id="rId23"/>
    <p:sldId id="438" r:id="rId24"/>
    <p:sldId id="439" r:id="rId25"/>
    <p:sldId id="435" r:id="rId26"/>
    <p:sldId id="317" r:id="rId27"/>
    <p:sldId id="318" r:id="rId28"/>
    <p:sldId id="346" r:id="rId29"/>
    <p:sldId id="449" r:id="rId30"/>
    <p:sldId id="348" r:id="rId31"/>
    <p:sldId id="440" r:id="rId32"/>
    <p:sldId id="441" r:id="rId33"/>
    <p:sldId id="442" r:id="rId34"/>
    <p:sldId id="345" r:id="rId35"/>
    <p:sldId id="448" r:id="rId36"/>
    <p:sldId id="450" r:id="rId37"/>
    <p:sldId id="423" r:id="rId38"/>
  </p:sldIdLst>
  <p:sldSz cx="9144000" cy="6858000" type="screen4x3"/>
  <p:notesSz cx="6858000" cy="9180513"/>
  <p:defaultTextStyle>
    <a:defPPr>
      <a:defRPr lang="en-US"/>
    </a:defPPr>
    <a:lvl1pPr algn="l" rtl="0" fontAlgn="base">
      <a:spcBef>
        <a:spcPct val="0"/>
      </a:spcBef>
      <a:spcAft>
        <a:spcPct val="0"/>
      </a:spcAft>
      <a:defRPr sz="2400" b="1" kern="1200">
        <a:solidFill>
          <a:srgbClr val="0000CC"/>
        </a:solidFill>
        <a:latin typeface="Times New Roman" pitchFamily="18" charset="0"/>
        <a:ea typeface="宋体" charset="-122"/>
        <a:cs typeface="+mn-cs"/>
      </a:defRPr>
    </a:lvl1pPr>
    <a:lvl2pPr marL="457200" algn="l" rtl="0" fontAlgn="base">
      <a:spcBef>
        <a:spcPct val="0"/>
      </a:spcBef>
      <a:spcAft>
        <a:spcPct val="0"/>
      </a:spcAft>
      <a:defRPr sz="2400" b="1" kern="1200">
        <a:solidFill>
          <a:srgbClr val="0000CC"/>
        </a:solidFill>
        <a:latin typeface="Times New Roman" pitchFamily="18" charset="0"/>
        <a:ea typeface="宋体" charset="-122"/>
        <a:cs typeface="+mn-cs"/>
      </a:defRPr>
    </a:lvl2pPr>
    <a:lvl3pPr marL="914400" algn="l" rtl="0" fontAlgn="base">
      <a:spcBef>
        <a:spcPct val="0"/>
      </a:spcBef>
      <a:spcAft>
        <a:spcPct val="0"/>
      </a:spcAft>
      <a:defRPr sz="2400" b="1" kern="1200">
        <a:solidFill>
          <a:srgbClr val="0000CC"/>
        </a:solidFill>
        <a:latin typeface="Times New Roman" pitchFamily="18" charset="0"/>
        <a:ea typeface="宋体" charset="-122"/>
        <a:cs typeface="+mn-cs"/>
      </a:defRPr>
    </a:lvl3pPr>
    <a:lvl4pPr marL="1371600" algn="l" rtl="0" fontAlgn="base">
      <a:spcBef>
        <a:spcPct val="0"/>
      </a:spcBef>
      <a:spcAft>
        <a:spcPct val="0"/>
      </a:spcAft>
      <a:defRPr sz="2400" b="1" kern="1200">
        <a:solidFill>
          <a:srgbClr val="0000CC"/>
        </a:solidFill>
        <a:latin typeface="Times New Roman" pitchFamily="18" charset="0"/>
        <a:ea typeface="宋体" charset="-122"/>
        <a:cs typeface="+mn-cs"/>
      </a:defRPr>
    </a:lvl4pPr>
    <a:lvl5pPr marL="1828800" algn="l" rtl="0" fontAlgn="base">
      <a:spcBef>
        <a:spcPct val="0"/>
      </a:spcBef>
      <a:spcAft>
        <a:spcPct val="0"/>
      </a:spcAft>
      <a:defRPr sz="2400" b="1" kern="1200">
        <a:solidFill>
          <a:srgbClr val="0000CC"/>
        </a:solidFill>
        <a:latin typeface="Times New Roman" pitchFamily="18" charset="0"/>
        <a:ea typeface="宋体" charset="-122"/>
        <a:cs typeface="+mn-cs"/>
      </a:defRPr>
    </a:lvl5pPr>
    <a:lvl6pPr marL="2286000" algn="l" defTabSz="914400" rtl="0" eaLnBrk="1" latinLnBrk="0" hangingPunct="1">
      <a:defRPr sz="2400" b="1" kern="1200">
        <a:solidFill>
          <a:srgbClr val="0000CC"/>
        </a:solidFill>
        <a:latin typeface="Times New Roman" pitchFamily="18" charset="0"/>
        <a:ea typeface="宋体" charset="-122"/>
        <a:cs typeface="+mn-cs"/>
      </a:defRPr>
    </a:lvl6pPr>
    <a:lvl7pPr marL="2743200" algn="l" defTabSz="914400" rtl="0" eaLnBrk="1" latinLnBrk="0" hangingPunct="1">
      <a:defRPr sz="2400" b="1" kern="1200">
        <a:solidFill>
          <a:srgbClr val="0000CC"/>
        </a:solidFill>
        <a:latin typeface="Times New Roman" pitchFamily="18" charset="0"/>
        <a:ea typeface="宋体" charset="-122"/>
        <a:cs typeface="+mn-cs"/>
      </a:defRPr>
    </a:lvl7pPr>
    <a:lvl8pPr marL="3200400" algn="l" defTabSz="914400" rtl="0" eaLnBrk="1" latinLnBrk="0" hangingPunct="1">
      <a:defRPr sz="2400" b="1" kern="1200">
        <a:solidFill>
          <a:srgbClr val="0000CC"/>
        </a:solidFill>
        <a:latin typeface="Times New Roman" pitchFamily="18" charset="0"/>
        <a:ea typeface="宋体" charset="-122"/>
        <a:cs typeface="+mn-cs"/>
      </a:defRPr>
    </a:lvl8pPr>
    <a:lvl9pPr marL="3657600" algn="l" defTabSz="914400" rtl="0" eaLnBrk="1" latinLnBrk="0" hangingPunct="1">
      <a:defRPr sz="2400" b="1" kern="1200">
        <a:solidFill>
          <a:srgbClr val="0000CC"/>
        </a:solidFill>
        <a:latin typeface="Times New Roman" pitchFamily="18"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a:srgbClr val="008000"/>
    <a:srgbClr val="003399"/>
    <a:srgbClr val="990099"/>
    <a:srgbClr val="000066"/>
    <a:srgbClr val="FF0066"/>
    <a:srgbClr val="FFFF00"/>
    <a:srgbClr val="33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102" autoAdjust="0"/>
    <p:restoredTop sz="93796" autoAdjust="0"/>
  </p:normalViewPr>
  <p:slideViewPr>
    <p:cSldViewPr>
      <p:cViewPr>
        <p:scale>
          <a:sx n="66" d="100"/>
          <a:sy n="66" d="100"/>
        </p:scale>
        <p:origin x="-1152" y="-324"/>
      </p:cViewPr>
      <p:guideLst>
        <p:guide orient="horz" pos="2160"/>
        <p:guide pos="2880"/>
      </p:guideLst>
    </p:cSldViewPr>
  </p:slideViewPr>
  <p:notesTextViewPr>
    <p:cViewPr>
      <p:scale>
        <a:sx n="100" d="100"/>
        <a:sy n="100" d="100"/>
      </p:scale>
      <p:origin x="0" y="0"/>
    </p:cViewPr>
  </p:notesTextViewPr>
  <p:sorterViewPr>
    <p:cViewPr>
      <p:scale>
        <a:sx n="60" d="100"/>
        <a:sy n="60" d="100"/>
      </p:scale>
      <p:origin x="0" y="1746"/>
    </p:cViewPr>
  </p:sorterViewPr>
  <p:notesViewPr>
    <p:cSldViewPr>
      <p:cViewPr varScale="1">
        <p:scale>
          <a:sx n="58" d="100"/>
          <a:sy n="58" d="100"/>
        </p:scale>
        <p:origin x="-1770" y="-72"/>
      </p:cViewPr>
      <p:guideLst>
        <p:guide orient="horz" pos="2891"/>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eaLnBrk="0" hangingPunct="0">
              <a:spcBef>
                <a:spcPct val="0"/>
              </a:spcBef>
              <a:defRPr sz="1200">
                <a:solidFill>
                  <a:schemeClr val="tx1"/>
                </a:solidFill>
                <a:ea typeface="+mn-ea"/>
              </a:defRPr>
            </a:lvl1pPr>
          </a:lstStyle>
          <a:p>
            <a:pPr>
              <a:defRPr/>
            </a:pPr>
            <a:endParaRPr lang="zh-CN" altLang="en-US"/>
          </a:p>
        </p:txBody>
      </p:sp>
      <p:sp>
        <p:nvSpPr>
          <p:cNvPr id="23555"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eaLnBrk="0" hangingPunct="0">
              <a:spcBef>
                <a:spcPct val="0"/>
              </a:spcBef>
              <a:defRPr sz="1200">
                <a:solidFill>
                  <a:schemeClr val="tx1"/>
                </a:solidFill>
                <a:ea typeface="+mn-ea"/>
              </a:defRPr>
            </a:lvl1pPr>
          </a:lstStyle>
          <a:p>
            <a:pPr>
              <a:defRPr/>
            </a:pPr>
            <a:endParaRPr lang="en-US" altLang="zh-CN"/>
          </a:p>
        </p:txBody>
      </p:sp>
      <p:sp>
        <p:nvSpPr>
          <p:cNvPr id="23556" name="Rectangle 4"/>
          <p:cNvSpPr>
            <a:spLocks noGrp="1" noChangeArrowheads="1"/>
          </p:cNvSpPr>
          <p:nvPr>
            <p:ph type="ftr" sz="quarter" idx="2"/>
          </p:nvPr>
        </p:nvSpPr>
        <p:spPr bwMode="auto">
          <a:xfrm>
            <a:off x="0" y="8745538"/>
            <a:ext cx="2971800" cy="455612"/>
          </a:xfrm>
          <a:prstGeom prst="rect">
            <a:avLst/>
          </a:prstGeom>
          <a:noFill/>
          <a:ln w="9525">
            <a:noFill/>
            <a:miter lim="800000"/>
            <a:headEnd/>
            <a:tailEnd/>
          </a:ln>
          <a:effectLst/>
        </p:spPr>
        <p:txBody>
          <a:bodyPr vert="horz" wrap="square" lIns="91430" tIns="45715" rIns="91430" bIns="45715" numCol="1" anchor="b" anchorCtr="0" compatLnSpc="1">
            <a:prstTxWarp prst="textNoShape">
              <a:avLst/>
            </a:prstTxWarp>
          </a:bodyPr>
          <a:lstStyle>
            <a:lvl1pPr eaLnBrk="0" hangingPunct="0">
              <a:spcBef>
                <a:spcPct val="0"/>
              </a:spcBef>
              <a:defRPr sz="1200">
                <a:solidFill>
                  <a:schemeClr val="tx1"/>
                </a:solidFill>
                <a:ea typeface="+mn-ea"/>
              </a:defRPr>
            </a:lvl1pPr>
          </a:lstStyle>
          <a:p>
            <a:pPr>
              <a:defRPr/>
            </a:pPr>
            <a:endParaRPr lang="en-US" altLang="zh-CN"/>
          </a:p>
        </p:txBody>
      </p:sp>
      <p:sp>
        <p:nvSpPr>
          <p:cNvPr id="23557" name="Rectangle 5"/>
          <p:cNvSpPr>
            <a:spLocks noGrp="1" noChangeArrowheads="1"/>
          </p:cNvSpPr>
          <p:nvPr>
            <p:ph type="sldNum" sz="quarter" idx="3"/>
          </p:nvPr>
        </p:nvSpPr>
        <p:spPr bwMode="auto">
          <a:xfrm>
            <a:off x="3886200" y="8745538"/>
            <a:ext cx="2971800" cy="455612"/>
          </a:xfrm>
          <a:prstGeom prst="rect">
            <a:avLst/>
          </a:prstGeom>
          <a:noFill/>
          <a:ln w="9525">
            <a:noFill/>
            <a:miter lim="800000"/>
            <a:headEnd/>
            <a:tailEnd/>
          </a:ln>
          <a:effectLst/>
        </p:spPr>
        <p:txBody>
          <a:bodyPr vert="horz" wrap="square" lIns="91430" tIns="45715" rIns="91430" bIns="45715" numCol="1" anchor="b" anchorCtr="0" compatLnSpc="1">
            <a:prstTxWarp prst="textNoShape">
              <a:avLst/>
            </a:prstTxWarp>
          </a:bodyPr>
          <a:lstStyle>
            <a:lvl1pPr algn="r" eaLnBrk="0" hangingPunct="0">
              <a:spcBef>
                <a:spcPct val="0"/>
              </a:spcBef>
              <a:defRPr sz="1200">
                <a:solidFill>
                  <a:schemeClr val="tx1"/>
                </a:solidFill>
                <a:ea typeface="+mn-ea"/>
              </a:defRPr>
            </a:lvl1pPr>
          </a:lstStyle>
          <a:p>
            <a:pPr>
              <a:defRPr/>
            </a:pPr>
            <a:fld id="{EBA8C169-4E3B-43DC-A852-A65FB05D31A6}"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defRPr sz="1200">
                <a:solidFill>
                  <a:schemeClr val="tx1"/>
                </a:solidFill>
                <a:ea typeface="+mn-ea"/>
              </a:defRPr>
            </a:lvl1pPr>
          </a:lstStyle>
          <a:p>
            <a:pPr>
              <a:defRPr/>
            </a:pPr>
            <a:endParaRPr lang="zh-CN" altLang="en-US"/>
          </a:p>
        </p:txBody>
      </p:sp>
      <p:sp>
        <p:nvSpPr>
          <p:cNvPr id="12697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200">
                <a:solidFill>
                  <a:schemeClr val="tx1"/>
                </a:solidFill>
                <a:ea typeface="+mn-ea"/>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2698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12698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1200">
                <a:solidFill>
                  <a:schemeClr val="tx1"/>
                </a:solidFill>
                <a:ea typeface="+mn-ea"/>
              </a:defRPr>
            </a:lvl1pPr>
          </a:lstStyle>
          <a:p>
            <a:pPr>
              <a:defRPr/>
            </a:pPr>
            <a:endParaRPr lang="en-US" altLang="zh-CN"/>
          </a:p>
        </p:txBody>
      </p:sp>
      <p:sp>
        <p:nvSpPr>
          <p:cNvPr id="12698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defRPr sz="1200">
                <a:solidFill>
                  <a:schemeClr val="tx1"/>
                </a:solidFill>
                <a:ea typeface="+mn-ea"/>
              </a:defRPr>
            </a:lvl1pPr>
          </a:lstStyle>
          <a:p>
            <a:pPr>
              <a:defRPr/>
            </a:pPr>
            <a:fld id="{7E829977-185F-4CB7-A609-46582C60FA08}"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灯片编号占位符 5"/>
          <p:cNvSpPr>
            <a:spLocks noGrp="1"/>
          </p:cNvSpPr>
          <p:nvPr>
            <p:ph type="sldNum" sz="quarter" idx="5"/>
          </p:nvPr>
        </p:nvSpPr>
        <p:spPr/>
        <p:txBody>
          <a:bodyPr/>
          <a:lstStyle/>
          <a:p>
            <a:pPr>
              <a:defRPr/>
            </a:pPr>
            <a:fld id="{4A93A8DC-51F7-42F2-B0D5-EEF87B8FADF4}" type="slidenum">
              <a:rPr lang="zh-CN" altLang="en-US" smtClean="0"/>
              <a:pPr>
                <a:defRPr/>
              </a:pPr>
              <a:t>1</a:t>
            </a:fld>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a:ln/>
        </p:spPr>
      </p:sp>
      <p:sp>
        <p:nvSpPr>
          <p:cNvPr id="18434" name="备注占位符 2"/>
          <p:cNvSpPr>
            <a:spLocks noGrp="1"/>
          </p:cNvSpPr>
          <p:nvPr>
            <p:ph type="body" idx="1"/>
          </p:nvPr>
        </p:nvSpPr>
        <p:spPr>
          <a:noFill/>
          <a:ln/>
        </p:spPr>
        <p:txBody>
          <a:bodyPr/>
          <a:lstStyle/>
          <a:p>
            <a:endParaRPr lang="zh-CN" altLang="en-US" smtClean="0"/>
          </a:p>
        </p:txBody>
      </p:sp>
      <p:sp>
        <p:nvSpPr>
          <p:cNvPr id="18435" name="灯片编号占位符 4"/>
          <p:cNvSpPr>
            <a:spLocks noGrp="1"/>
          </p:cNvSpPr>
          <p:nvPr>
            <p:ph type="sldNum" sz="quarter" idx="5"/>
          </p:nvPr>
        </p:nvSpPr>
        <p:spPr/>
        <p:txBody>
          <a:bodyPr/>
          <a:lstStyle/>
          <a:p>
            <a:pPr>
              <a:defRPr/>
            </a:pPr>
            <a:fld id="{6E37F416-938E-49EB-9C33-B477BD5BE418}" type="slidenum">
              <a:rPr lang="zh-CN" altLang="en-US" smtClean="0"/>
              <a:pPr>
                <a:defRPr/>
              </a:pPr>
              <a:t>2</a:t>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p:cNvSpPr>
          <p:nvPr>
            <p:ph type="sldImg"/>
          </p:nvPr>
        </p:nvSpPr>
        <p:spPr>
          <a:ln/>
        </p:spPr>
      </p:sp>
      <p:sp>
        <p:nvSpPr>
          <p:cNvPr id="20482" name="备注占位符 2"/>
          <p:cNvSpPr>
            <a:spLocks noGrp="1"/>
          </p:cNvSpPr>
          <p:nvPr>
            <p:ph type="body" idx="1"/>
          </p:nvPr>
        </p:nvSpPr>
        <p:spPr>
          <a:noFill/>
          <a:ln/>
        </p:spPr>
        <p:txBody>
          <a:bodyPr/>
          <a:lstStyle/>
          <a:p>
            <a:endParaRPr lang="zh-CN" altLang="en-US" smtClean="0"/>
          </a:p>
        </p:txBody>
      </p:sp>
      <p:sp>
        <p:nvSpPr>
          <p:cNvPr id="21507" name="灯片编号占位符 4"/>
          <p:cNvSpPr>
            <a:spLocks noGrp="1"/>
          </p:cNvSpPr>
          <p:nvPr>
            <p:ph type="sldNum" sz="quarter" idx="5"/>
          </p:nvPr>
        </p:nvSpPr>
        <p:spPr/>
        <p:txBody>
          <a:bodyPr/>
          <a:lstStyle/>
          <a:p>
            <a:pPr>
              <a:defRPr/>
            </a:pPr>
            <a:fld id="{958DEF7E-F868-45E9-8E8D-5353FBCF5F2C}" type="slidenum">
              <a:rPr lang="zh-CN" altLang="en-US" smtClean="0"/>
              <a:pPr>
                <a:defRPr/>
              </a:pPr>
              <a:t>3</a:t>
            </a:fld>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endParaRPr lang="zh-CN" altLang="en-US" smtClean="0"/>
          </a:p>
        </p:txBody>
      </p:sp>
      <p:sp>
        <p:nvSpPr>
          <p:cNvPr id="23555" name="灯片编号占位符 7"/>
          <p:cNvSpPr>
            <a:spLocks noGrp="1"/>
          </p:cNvSpPr>
          <p:nvPr>
            <p:ph type="sldNum" sz="quarter" idx="5"/>
          </p:nvPr>
        </p:nvSpPr>
        <p:spPr/>
        <p:txBody>
          <a:bodyPr/>
          <a:lstStyle/>
          <a:p>
            <a:pPr>
              <a:defRPr/>
            </a:pPr>
            <a:fld id="{6C3CD0A8-1B48-484E-B5BE-6BDDD7D56D1F}" type="slidenum">
              <a:rPr lang="zh-CN" altLang="en-US" smtClean="0"/>
              <a:pPr>
                <a:defRPr/>
              </a:pPr>
              <a:t>4</a:t>
            </a:fld>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pPr eaLnBrk="1" hangingPunct="1"/>
            <a:fld id="{EA7DBEB2-F23E-4D9E-9129-E5AC38B9292A}" type="slidenum">
              <a:rPr lang="en-US" altLang="zh-CN" smtClean="0">
                <a:latin typeface="Arial" charset="0"/>
              </a:rPr>
              <a:pPr eaLnBrk="1" hangingPunct="1"/>
              <a:t>8</a:t>
            </a:fld>
            <a:endParaRPr lang="en-US" altLang="zh-CN" smtClean="0">
              <a:latin typeface="Arial" charset="0"/>
            </a:endParaRPr>
          </a:p>
        </p:txBody>
      </p:sp>
      <p:sp>
        <p:nvSpPr>
          <p:cNvPr id="27650" name="Rectangle 2"/>
          <p:cNvSpPr>
            <a:spLocks noGrp="1" noRot="1" noChangeAspect="1" noChangeArrowheads="1" noTextEdit="1"/>
          </p:cNvSpPr>
          <p:nvPr>
            <p:ph type="sldImg"/>
          </p:nvPr>
        </p:nvSpPr>
        <p:spPr>
          <a:xfrm>
            <a:off x="1176338" y="725488"/>
            <a:ext cx="4506912" cy="3381375"/>
          </a:xfrm>
          <a:ln/>
        </p:spPr>
      </p:sp>
      <p:sp>
        <p:nvSpPr>
          <p:cNvPr id="27651" name="Rectangle 3"/>
          <p:cNvSpPr>
            <a:spLocks noGrp="1" noChangeArrowheads="1"/>
          </p:cNvSpPr>
          <p:nvPr>
            <p:ph type="body" idx="1"/>
          </p:nvPr>
        </p:nvSpPr>
        <p:spPr>
          <a:xfrm>
            <a:off x="898525" y="4348163"/>
            <a:ext cx="5060950" cy="4106862"/>
          </a:xfrm>
          <a:noFill/>
          <a:ln/>
        </p:spPr>
        <p:txBody>
          <a:bodyPr/>
          <a:lstStyle/>
          <a:p>
            <a:pPr eaLnBrk="1" hangingPunct="1"/>
            <a:endParaRPr lang="zh-CN"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p:spPr>
        <p:txBody>
          <a:bodyPr/>
          <a:lstStyle/>
          <a:p>
            <a:endParaRPr lang="en-US" altLang="zh-CN" smtClean="0"/>
          </a:p>
        </p:txBody>
      </p:sp>
      <p:sp>
        <p:nvSpPr>
          <p:cNvPr id="28675" name="灯片编号占位符 7"/>
          <p:cNvSpPr>
            <a:spLocks noGrp="1"/>
          </p:cNvSpPr>
          <p:nvPr>
            <p:ph type="sldNum" sz="quarter" idx="5"/>
          </p:nvPr>
        </p:nvSpPr>
        <p:spPr/>
        <p:txBody>
          <a:bodyPr/>
          <a:lstStyle/>
          <a:p>
            <a:pPr>
              <a:defRPr/>
            </a:pPr>
            <a:fld id="{64782F9F-C0EA-4D40-B6F3-FFD3E2156A82}" type="slidenum">
              <a:rPr lang="zh-CN" altLang="en-US" smtClean="0"/>
              <a:pPr>
                <a:defRPr/>
              </a:pPr>
              <a:t>13</a:t>
            </a:fld>
            <a:endParaRPr lang="en-US"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C08BADCA-6CEF-4B82-A35D-D6F51F7EBE83}" type="slidenum">
              <a:rPr lang="en-US" altLang="zh-CN" sz="1200" b="0">
                <a:solidFill>
                  <a:schemeClr val="tx1"/>
                </a:solidFill>
                <a:latin typeface="Arial" charset="0"/>
              </a:rPr>
              <a:pPr algn="r"/>
              <a:t>16</a:t>
            </a:fld>
            <a:endParaRPr lang="en-US" altLang="zh-CN" sz="1200" b="0">
              <a:solidFill>
                <a:schemeClr val="tx1"/>
              </a:solidFill>
              <a:latin typeface="Arial" charset="0"/>
            </a:endParaRPr>
          </a:p>
        </p:txBody>
      </p:sp>
      <p:sp>
        <p:nvSpPr>
          <p:cNvPr id="37890" name="Rectangle 2"/>
          <p:cNvSpPr>
            <a:spLocks noGrp="1" noRot="1" noChangeAspect="1" noChangeArrowheads="1" noTextEdit="1"/>
          </p:cNvSpPr>
          <p:nvPr>
            <p:ph type="sldImg"/>
          </p:nvPr>
        </p:nvSpPr>
        <p:spPr>
          <a:xfrm>
            <a:off x="1176338" y="725488"/>
            <a:ext cx="4508500" cy="3381375"/>
          </a:xfrm>
          <a:ln/>
        </p:spPr>
      </p:sp>
      <p:sp>
        <p:nvSpPr>
          <p:cNvPr id="37891"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39940" name="灯片编号占位符 8"/>
          <p:cNvSpPr>
            <a:spLocks noGrp="1"/>
          </p:cNvSpPr>
          <p:nvPr>
            <p:ph type="sldNum" sz="quarter" idx="5"/>
          </p:nvPr>
        </p:nvSpPr>
        <p:spPr/>
        <p:txBody>
          <a:bodyPr/>
          <a:lstStyle/>
          <a:p>
            <a:pPr>
              <a:defRPr/>
            </a:pPr>
            <a:fld id="{F8E38044-853B-487B-A74A-0E7AE23148B6}" type="slidenum">
              <a:rPr lang="zh-CN" altLang="en-US" smtClean="0"/>
              <a:pPr>
                <a:defRPr/>
              </a:pPr>
              <a:t>16</a:t>
            </a:fld>
            <a:endParaRPr lang="en-US"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8CAA854C-176F-41EA-AED6-BF5FF6B6FEC9}" type="slidenum">
              <a:rPr lang="en-US" altLang="zh-CN" sz="1200" b="0">
                <a:solidFill>
                  <a:schemeClr val="tx1"/>
                </a:solidFill>
                <a:latin typeface="Arial" charset="0"/>
              </a:rPr>
              <a:pPr algn="r"/>
              <a:t>17</a:t>
            </a:fld>
            <a:endParaRPr lang="en-US" altLang="zh-CN" sz="1200" b="0">
              <a:solidFill>
                <a:schemeClr val="tx1"/>
              </a:solidFill>
              <a:latin typeface="Arial" charset="0"/>
            </a:endParaRPr>
          </a:p>
        </p:txBody>
      </p:sp>
      <p:sp>
        <p:nvSpPr>
          <p:cNvPr id="39938" name="Rectangle 2"/>
          <p:cNvSpPr>
            <a:spLocks noGrp="1" noRot="1" noChangeAspect="1" noChangeArrowheads="1" noTextEdit="1"/>
          </p:cNvSpPr>
          <p:nvPr>
            <p:ph type="sldImg"/>
          </p:nvPr>
        </p:nvSpPr>
        <p:spPr>
          <a:xfrm>
            <a:off x="1176338" y="725488"/>
            <a:ext cx="4508500" cy="3381375"/>
          </a:xfrm>
          <a:ln/>
        </p:spPr>
      </p:sp>
      <p:sp>
        <p:nvSpPr>
          <p:cNvPr id="39939"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44036" name="灯片编号占位符 8"/>
          <p:cNvSpPr>
            <a:spLocks noGrp="1"/>
          </p:cNvSpPr>
          <p:nvPr>
            <p:ph type="sldNum" sz="quarter" idx="5"/>
          </p:nvPr>
        </p:nvSpPr>
        <p:spPr/>
        <p:txBody>
          <a:bodyPr/>
          <a:lstStyle/>
          <a:p>
            <a:pPr>
              <a:defRPr/>
            </a:pPr>
            <a:fld id="{D89B6438-1FD1-410B-9818-071A2799956C}" type="slidenum">
              <a:rPr lang="zh-CN" altLang="en-US" smtClean="0"/>
              <a:pPr>
                <a:defRPr/>
              </a:pPr>
              <a:t>17</a:t>
            </a:fld>
            <a:endParaRPr lang="en-US"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9E65E889-23F1-44B7-933D-00BB659965C6}" type="slidenum">
              <a:rPr lang="en-US" altLang="zh-CN" sz="1200" b="0">
                <a:solidFill>
                  <a:schemeClr val="tx1"/>
                </a:solidFill>
                <a:latin typeface="Arial" charset="0"/>
              </a:rPr>
              <a:pPr algn="r"/>
              <a:t>18</a:t>
            </a:fld>
            <a:endParaRPr lang="en-US" altLang="zh-CN" sz="1200" b="0">
              <a:solidFill>
                <a:schemeClr val="tx1"/>
              </a:solidFill>
              <a:latin typeface="Arial" charset="0"/>
            </a:endParaRPr>
          </a:p>
        </p:txBody>
      </p:sp>
      <p:sp>
        <p:nvSpPr>
          <p:cNvPr id="41986" name="Rectangle 2"/>
          <p:cNvSpPr>
            <a:spLocks noGrp="1" noRot="1" noChangeAspect="1" noChangeArrowheads="1" noTextEdit="1"/>
          </p:cNvSpPr>
          <p:nvPr>
            <p:ph type="sldImg"/>
          </p:nvPr>
        </p:nvSpPr>
        <p:spPr>
          <a:xfrm>
            <a:off x="1176338" y="725488"/>
            <a:ext cx="4508500" cy="3381375"/>
          </a:xfrm>
          <a:ln/>
        </p:spPr>
      </p:sp>
      <p:sp>
        <p:nvSpPr>
          <p:cNvPr id="41987"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41988" name="灯片编号占位符 8"/>
          <p:cNvSpPr>
            <a:spLocks noGrp="1"/>
          </p:cNvSpPr>
          <p:nvPr>
            <p:ph type="sldNum" sz="quarter" idx="5"/>
          </p:nvPr>
        </p:nvSpPr>
        <p:spPr/>
        <p:txBody>
          <a:bodyPr/>
          <a:lstStyle/>
          <a:p>
            <a:pPr>
              <a:defRPr/>
            </a:pPr>
            <a:fld id="{3CF5B0A5-5893-4748-B55E-ECFE8B991743}" type="slidenum">
              <a:rPr lang="zh-CN" altLang="en-US" smtClean="0"/>
              <a:pPr>
                <a:defRPr/>
              </a:pPr>
              <a:t>18</a:t>
            </a:fld>
            <a:endParaRPr lang="en-US"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128FEEAE-40CA-4A38-BF64-02F950CBBAD3}" type="slidenum">
              <a:rPr lang="en-US" altLang="zh-CN" sz="1200" b="0">
                <a:solidFill>
                  <a:schemeClr val="tx1"/>
                </a:solidFill>
                <a:latin typeface="Arial" charset="0"/>
              </a:rPr>
              <a:pPr algn="r"/>
              <a:t>19</a:t>
            </a:fld>
            <a:endParaRPr lang="en-US" altLang="zh-CN" sz="1200" b="0">
              <a:solidFill>
                <a:schemeClr val="tx1"/>
              </a:solidFill>
              <a:latin typeface="Arial" charset="0"/>
            </a:endParaRPr>
          </a:p>
        </p:txBody>
      </p:sp>
      <p:sp>
        <p:nvSpPr>
          <p:cNvPr id="44034" name="Rectangle 2"/>
          <p:cNvSpPr>
            <a:spLocks noGrp="1" noRot="1" noChangeAspect="1" noChangeArrowheads="1" noTextEdit="1"/>
          </p:cNvSpPr>
          <p:nvPr>
            <p:ph type="sldImg"/>
          </p:nvPr>
        </p:nvSpPr>
        <p:spPr>
          <a:xfrm>
            <a:off x="1176338" y="725488"/>
            <a:ext cx="4508500" cy="3381375"/>
          </a:xfrm>
          <a:ln/>
        </p:spPr>
      </p:sp>
      <p:sp>
        <p:nvSpPr>
          <p:cNvPr id="44035"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46084" name="灯片编号占位符 8"/>
          <p:cNvSpPr>
            <a:spLocks noGrp="1"/>
          </p:cNvSpPr>
          <p:nvPr>
            <p:ph type="sldNum" sz="quarter" idx="5"/>
          </p:nvPr>
        </p:nvSpPr>
        <p:spPr/>
        <p:txBody>
          <a:bodyPr/>
          <a:lstStyle/>
          <a:p>
            <a:pPr>
              <a:defRPr/>
            </a:pPr>
            <a:fld id="{0E7938EF-415D-42DA-9810-84F232CE333F}" type="slidenum">
              <a:rPr lang="zh-CN" altLang="en-US" smtClean="0"/>
              <a:pPr>
                <a:defRPr/>
              </a:pPr>
              <a:t>19</a:t>
            </a:fld>
            <a:endParaRPr lang="en-US"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2EC146B5-3D5B-4DE5-B346-DDF04B885B8A}" type="slidenum">
              <a:rPr lang="en-US" altLang="zh-CN" sz="1200" b="0">
                <a:solidFill>
                  <a:schemeClr val="tx1"/>
                </a:solidFill>
                <a:latin typeface="Arial" charset="0"/>
              </a:rPr>
              <a:pPr algn="r"/>
              <a:t>20</a:t>
            </a:fld>
            <a:endParaRPr lang="en-US" altLang="zh-CN" sz="1200" b="0">
              <a:solidFill>
                <a:schemeClr val="tx1"/>
              </a:solidFill>
              <a:latin typeface="Arial" charset="0"/>
            </a:endParaRPr>
          </a:p>
        </p:txBody>
      </p:sp>
      <p:sp>
        <p:nvSpPr>
          <p:cNvPr id="46082" name="Rectangle 2"/>
          <p:cNvSpPr>
            <a:spLocks noGrp="1" noRot="1" noChangeAspect="1" noChangeArrowheads="1" noTextEdit="1"/>
          </p:cNvSpPr>
          <p:nvPr>
            <p:ph type="sldImg"/>
          </p:nvPr>
        </p:nvSpPr>
        <p:spPr>
          <a:xfrm>
            <a:off x="1176338" y="725488"/>
            <a:ext cx="4508500" cy="3381375"/>
          </a:xfrm>
          <a:ln/>
        </p:spPr>
      </p:sp>
      <p:sp>
        <p:nvSpPr>
          <p:cNvPr id="46083"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48132" name="灯片编号占位符 8"/>
          <p:cNvSpPr>
            <a:spLocks noGrp="1"/>
          </p:cNvSpPr>
          <p:nvPr>
            <p:ph type="sldNum" sz="quarter" idx="5"/>
          </p:nvPr>
        </p:nvSpPr>
        <p:spPr/>
        <p:txBody>
          <a:bodyPr/>
          <a:lstStyle/>
          <a:p>
            <a:pPr>
              <a:defRPr/>
            </a:pPr>
            <a:fld id="{A2EF4CC1-239A-4AD3-A2C1-3B5D216C4329}" type="slidenum">
              <a:rPr lang="zh-CN" altLang="en-US" smtClean="0"/>
              <a:pPr>
                <a:defRPr/>
              </a:pPr>
              <a:t>20</a:t>
            </a:fld>
            <a:endParaRPr lang="en-US"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9AE74610-6F08-49FB-A6F5-3CED186D207E}" type="slidenum">
              <a:rPr lang="en-US" altLang="zh-CN" sz="1200" b="0">
                <a:solidFill>
                  <a:schemeClr val="tx1"/>
                </a:solidFill>
                <a:latin typeface="Arial" charset="0"/>
              </a:rPr>
              <a:pPr algn="r"/>
              <a:t>21</a:t>
            </a:fld>
            <a:endParaRPr lang="en-US" altLang="zh-CN" sz="1200" b="0">
              <a:solidFill>
                <a:schemeClr val="tx1"/>
              </a:solidFill>
              <a:latin typeface="Arial" charset="0"/>
            </a:endParaRPr>
          </a:p>
        </p:txBody>
      </p:sp>
      <p:sp>
        <p:nvSpPr>
          <p:cNvPr id="48130" name="Rectangle 2"/>
          <p:cNvSpPr>
            <a:spLocks noGrp="1" noRot="1" noChangeAspect="1" noChangeArrowheads="1" noTextEdit="1"/>
          </p:cNvSpPr>
          <p:nvPr>
            <p:ph type="sldImg"/>
          </p:nvPr>
        </p:nvSpPr>
        <p:spPr>
          <a:xfrm>
            <a:off x="1176338" y="725488"/>
            <a:ext cx="4508500" cy="3381375"/>
          </a:xfrm>
          <a:ln/>
        </p:spPr>
      </p:sp>
      <p:sp>
        <p:nvSpPr>
          <p:cNvPr id="48131"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50180" name="灯片编号占位符 8"/>
          <p:cNvSpPr>
            <a:spLocks noGrp="1"/>
          </p:cNvSpPr>
          <p:nvPr>
            <p:ph type="sldNum" sz="quarter" idx="5"/>
          </p:nvPr>
        </p:nvSpPr>
        <p:spPr/>
        <p:txBody>
          <a:bodyPr/>
          <a:lstStyle/>
          <a:p>
            <a:pPr>
              <a:defRPr/>
            </a:pPr>
            <a:fld id="{278FB963-36C0-4742-BD92-E38A798CF73E}" type="slidenum">
              <a:rPr lang="zh-CN" altLang="en-US" smtClean="0"/>
              <a:pPr>
                <a:defRPr/>
              </a:pPr>
              <a:t>21</a:t>
            </a:fld>
            <a:endParaRPr lang="en-US" altLang="zh-CN"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0A2F1A34-2ADC-4CF7-9397-E86ED254C26D}" type="slidenum">
              <a:rPr lang="en-US" altLang="zh-CN" sz="1200" b="0">
                <a:solidFill>
                  <a:schemeClr val="tx1"/>
                </a:solidFill>
                <a:latin typeface="Arial" charset="0"/>
              </a:rPr>
              <a:pPr algn="r"/>
              <a:t>22</a:t>
            </a:fld>
            <a:endParaRPr lang="en-US" altLang="zh-CN" sz="1200" b="0">
              <a:solidFill>
                <a:schemeClr val="tx1"/>
              </a:solidFill>
              <a:latin typeface="Arial" charset="0"/>
            </a:endParaRPr>
          </a:p>
        </p:txBody>
      </p:sp>
      <p:sp>
        <p:nvSpPr>
          <p:cNvPr id="50178" name="Rectangle 2"/>
          <p:cNvSpPr>
            <a:spLocks noGrp="1" noRot="1" noChangeAspect="1" noChangeArrowheads="1" noTextEdit="1"/>
          </p:cNvSpPr>
          <p:nvPr>
            <p:ph type="sldImg"/>
          </p:nvPr>
        </p:nvSpPr>
        <p:spPr>
          <a:xfrm>
            <a:off x="1176338" y="725488"/>
            <a:ext cx="4508500" cy="3381375"/>
          </a:xfrm>
          <a:ln/>
        </p:spPr>
      </p:sp>
      <p:sp>
        <p:nvSpPr>
          <p:cNvPr id="50179"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52228" name="灯片编号占位符 8"/>
          <p:cNvSpPr>
            <a:spLocks noGrp="1"/>
          </p:cNvSpPr>
          <p:nvPr>
            <p:ph type="sldNum" sz="quarter" idx="5"/>
          </p:nvPr>
        </p:nvSpPr>
        <p:spPr/>
        <p:txBody>
          <a:bodyPr/>
          <a:lstStyle/>
          <a:p>
            <a:pPr>
              <a:defRPr/>
            </a:pPr>
            <a:fld id="{97A3B5B8-8F92-485B-AE99-93A09A8FA2F5}" type="slidenum">
              <a:rPr lang="zh-CN" altLang="en-US" smtClean="0"/>
              <a:pPr>
                <a:defRPr/>
              </a:pPr>
              <a:t>22</a:t>
            </a:fld>
            <a:endParaRPr lang="en-US" altLang="zh-CN"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E2403B00-7B9E-4476-8D31-38FAA5871AAE}" type="slidenum">
              <a:rPr lang="en-US" altLang="zh-CN" sz="1200" b="0">
                <a:solidFill>
                  <a:schemeClr val="tx1"/>
                </a:solidFill>
                <a:latin typeface="Arial" charset="0"/>
              </a:rPr>
              <a:pPr algn="r"/>
              <a:t>23</a:t>
            </a:fld>
            <a:endParaRPr lang="en-US" altLang="zh-CN" sz="1200" b="0">
              <a:solidFill>
                <a:schemeClr val="tx1"/>
              </a:solidFill>
              <a:latin typeface="Arial" charset="0"/>
            </a:endParaRPr>
          </a:p>
        </p:txBody>
      </p:sp>
      <p:sp>
        <p:nvSpPr>
          <p:cNvPr id="52226" name="Rectangle 2"/>
          <p:cNvSpPr>
            <a:spLocks noGrp="1" noRot="1" noChangeAspect="1" noChangeArrowheads="1" noTextEdit="1"/>
          </p:cNvSpPr>
          <p:nvPr>
            <p:ph type="sldImg"/>
          </p:nvPr>
        </p:nvSpPr>
        <p:spPr>
          <a:xfrm>
            <a:off x="1176338" y="725488"/>
            <a:ext cx="4508500" cy="3381375"/>
          </a:xfrm>
          <a:ln/>
        </p:spPr>
      </p:sp>
      <p:sp>
        <p:nvSpPr>
          <p:cNvPr id="52227"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54276" name="灯片编号占位符 8"/>
          <p:cNvSpPr>
            <a:spLocks noGrp="1"/>
          </p:cNvSpPr>
          <p:nvPr>
            <p:ph type="sldNum" sz="quarter" idx="5"/>
          </p:nvPr>
        </p:nvSpPr>
        <p:spPr/>
        <p:txBody>
          <a:bodyPr/>
          <a:lstStyle/>
          <a:p>
            <a:pPr>
              <a:defRPr/>
            </a:pPr>
            <a:fld id="{179E74AA-880D-4160-88CC-DD0787627800}" type="slidenum">
              <a:rPr lang="zh-CN" altLang="en-US" smtClean="0"/>
              <a:pPr>
                <a:defRPr/>
              </a:pPr>
              <a:t>23</a:t>
            </a:fld>
            <a:endParaRPr lang="en-US" altLang="zh-CN"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0AA56A3F-B1C3-4733-A673-CB072B2E6BCE}" type="slidenum">
              <a:rPr lang="en-US" altLang="zh-CN" sz="1200" b="0">
                <a:solidFill>
                  <a:schemeClr val="tx1"/>
                </a:solidFill>
                <a:latin typeface="Arial" charset="0"/>
              </a:rPr>
              <a:pPr algn="r"/>
              <a:t>24</a:t>
            </a:fld>
            <a:endParaRPr lang="en-US" altLang="zh-CN" sz="1200" b="0">
              <a:solidFill>
                <a:schemeClr val="tx1"/>
              </a:solidFill>
              <a:latin typeface="Arial" charset="0"/>
            </a:endParaRPr>
          </a:p>
        </p:txBody>
      </p:sp>
      <p:sp>
        <p:nvSpPr>
          <p:cNvPr id="54274" name="Rectangle 2"/>
          <p:cNvSpPr>
            <a:spLocks noGrp="1" noRot="1" noChangeAspect="1" noChangeArrowheads="1" noTextEdit="1"/>
          </p:cNvSpPr>
          <p:nvPr>
            <p:ph type="sldImg"/>
          </p:nvPr>
        </p:nvSpPr>
        <p:spPr>
          <a:xfrm>
            <a:off x="1176338" y="725488"/>
            <a:ext cx="4508500" cy="3381375"/>
          </a:xfrm>
          <a:ln/>
        </p:spPr>
      </p:sp>
      <p:sp>
        <p:nvSpPr>
          <p:cNvPr id="54275"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56324" name="灯片编号占位符 8"/>
          <p:cNvSpPr>
            <a:spLocks noGrp="1"/>
          </p:cNvSpPr>
          <p:nvPr>
            <p:ph type="sldNum" sz="quarter" idx="5"/>
          </p:nvPr>
        </p:nvSpPr>
        <p:spPr/>
        <p:txBody>
          <a:bodyPr/>
          <a:lstStyle/>
          <a:p>
            <a:pPr>
              <a:defRPr/>
            </a:pPr>
            <a:fld id="{6F9ECA61-BC73-4A71-B8AE-A6F0D78D9D5F}" type="slidenum">
              <a:rPr lang="zh-CN" altLang="en-US" smtClean="0"/>
              <a:pPr>
                <a:defRPr/>
              </a:pPr>
              <a:t>24</a:t>
            </a:fld>
            <a:endParaRPr lang="en-US"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txBox="1">
            <a:spLocks noGrp="1" noChangeArrowheads="1"/>
          </p:cNvSpPr>
          <p:nvPr/>
        </p:nvSpPr>
        <p:spPr bwMode="auto">
          <a:xfrm>
            <a:off x="3884613" y="8720138"/>
            <a:ext cx="2971800" cy="458787"/>
          </a:xfrm>
          <a:prstGeom prst="rect">
            <a:avLst/>
          </a:prstGeom>
          <a:noFill/>
          <a:ln w="9525">
            <a:noFill/>
            <a:miter lim="800000"/>
            <a:headEnd/>
            <a:tailEnd/>
          </a:ln>
        </p:spPr>
        <p:txBody>
          <a:bodyPr anchor="b"/>
          <a:lstStyle/>
          <a:p>
            <a:pPr algn="r"/>
            <a:fld id="{2FD58183-98C1-447A-B466-D2281CB620EA}" type="slidenum">
              <a:rPr lang="en-US" altLang="zh-CN" sz="1200" b="0">
                <a:solidFill>
                  <a:schemeClr val="tx1"/>
                </a:solidFill>
                <a:latin typeface="Arial" charset="0"/>
              </a:rPr>
              <a:pPr algn="r"/>
              <a:t>25</a:t>
            </a:fld>
            <a:endParaRPr lang="en-US" altLang="zh-CN" sz="1200" b="0">
              <a:solidFill>
                <a:schemeClr val="tx1"/>
              </a:solidFill>
              <a:latin typeface="Arial" charset="0"/>
            </a:endParaRPr>
          </a:p>
        </p:txBody>
      </p:sp>
      <p:sp>
        <p:nvSpPr>
          <p:cNvPr id="56322" name="Rectangle 2"/>
          <p:cNvSpPr>
            <a:spLocks noGrp="1" noRot="1" noChangeAspect="1" noChangeArrowheads="1" noTextEdit="1"/>
          </p:cNvSpPr>
          <p:nvPr>
            <p:ph type="sldImg"/>
          </p:nvPr>
        </p:nvSpPr>
        <p:spPr>
          <a:xfrm>
            <a:off x="1176338" y="725488"/>
            <a:ext cx="4508500" cy="3381375"/>
          </a:xfrm>
          <a:ln/>
        </p:spPr>
      </p:sp>
      <p:sp>
        <p:nvSpPr>
          <p:cNvPr id="56323" name="Rectangle 3"/>
          <p:cNvSpPr>
            <a:spLocks noGrp="1" noChangeArrowheads="1"/>
          </p:cNvSpPr>
          <p:nvPr>
            <p:ph type="body" idx="1"/>
          </p:nvPr>
        </p:nvSpPr>
        <p:spPr>
          <a:xfrm>
            <a:off x="898525" y="4348163"/>
            <a:ext cx="5060950" cy="4106862"/>
          </a:xfrm>
          <a:noFill/>
          <a:ln/>
        </p:spPr>
        <p:txBody>
          <a:bodyPr/>
          <a:lstStyle/>
          <a:p>
            <a:endParaRPr lang="zh-CN" altLang="zh-CN" smtClean="0"/>
          </a:p>
        </p:txBody>
      </p:sp>
      <p:sp>
        <p:nvSpPr>
          <p:cNvPr id="58372" name="灯片编号占位符 8"/>
          <p:cNvSpPr>
            <a:spLocks noGrp="1"/>
          </p:cNvSpPr>
          <p:nvPr>
            <p:ph type="sldNum" sz="quarter" idx="5"/>
          </p:nvPr>
        </p:nvSpPr>
        <p:spPr/>
        <p:txBody>
          <a:bodyPr/>
          <a:lstStyle/>
          <a:p>
            <a:pPr>
              <a:defRPr/>
            </a:pPr>
            <a:fld id="{FD83D043-65F9-42C9-81E9-806A8F7B9E63}" type="slidenum">
              <a:rPr lang="zh-CN" altLang="en-US" smtClean="0"/>
              <a:pPr>
                <a:defRPr/>
              </a:pPr>
              <a:t>25</a:t>
            </a:fld>
            <a:endParaRPr lang="en-US" altLang="zh-CN"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noFill/>
          <a:ln/>
        </p:spPr>
        <p:txBody>
          <a:bodyPr/>
          <a:lstStyle/>
          <a:p>
            <a:endParaRPr lang="zh-CN" altLang="en-US" smtClean="0"/>
          </a:p>
        </p:txBody>
      </p:sp>
      <p:sp>
        <p:nvSpPr>
          <p:cNvPr id="62467" name="灯片编号占位符 7"/>
          <p:cNvSpPr>
            <a:spLocks noGrp="1"/>
          </p:cNvSpPr>
          <p:nvPr>
            <p:ph type="sldNum" sz="quarter" idx="5"/>
          </p:nvPr>
        </p:nvSpPr>
        <p:spPr/>
        <p:txBody>
          <a:bodyPr/>
          <a:lstStyle/>
          <a:p>
            <a:pPr>
              <a:defRPr/>
            </a:pPr>
            <a:fld id="{50FEABFF-DB15-4F0B-9FE8-F05704F0A547}" type="slidenum">
              <a:rPr lang="zh-CN" altLang="en-US" smtClean="0"/>
              <a:pPr>
                <a:defRPr/>
              </a:pPr>
              <a:t>28</a:t>
            </a:fld>
            <a:endParaRPr lang="en-US" altLang="zh-CN"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a:ln/>
        </p:spPr>
      </p:sp>
      <p:sp>
        <p:nvSpPr>
          <p:cNvPr id="63490" name="备注占位符 2"/>
          <p:cNvSpPr>
            <a:spLocks noGrp="1"/>
          </p:cNvSpPr>
          <p:nvPr>
            <p:ph type="body" idx="1"/>
          </p:nvPr>
        </p:nvSpPr>
        <p:spPr>
          <a:noFill/>
          <a:ln/>
        </p:spPr>
        <p:txBody>
          <a:bodyPr/>
          <a:lstStyle/>
          <a:p>
            <a:endParaRPr lang="zh-CN" altLang="en-US" smtClean="0"/>
          </a:p>
        </p:txBody>
      </p:sp>
      <p:sp>
        <p:nvSpPr>
          <p:cNvPr id="65539" name="灯片编号占位符 3"/>
          <p:cNvSpPr>
            <a:spLocks noGrp="1"/>
          </p:cNvSpPr>
          <p:nvPr>
            <p:ph type="sldNum" sz="quarter" idx="5"/>
          </p:nvPr>
        </p:nvSpPr>
        <p:spPr/>
        <p:txBody>
          <a:bodyPr/>
          <a:lstStyle/>
          <a:p>
            <a:pPr>
              <a:defRPr/>
            </a:pPr>
            <a:fld id="{17B44033-29DB-42DD-8C44-B9A65C0588BD}" type="slidenum">
              <a:rPr lang="zh-CN" altLang="en-US" smtClean="0"/>
              <a:pPr>
                <a:defRPr/>
              </a:pPr>
              <a:t>30</a:t>
            </a:fld>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bgd3"/>
          <p:cNvPicPr>
            <a:picLocks noChangeAspect="1" noChangeArrowheads="1"/>
          </p:cNvPicPr>
          <p:nvPr/>
        </p:nvPicPr>
        <p:blipFill>
          <a:blip r:embed="rId13"/>
          <a:srcRect/>
          <a:stretch>
            <a:fillRect/>
          </a:stretch>
        </p:blipFill>
        <p:spPr bwMode="auto">
          <a:xfrm>
            <a:off x="0" y="0"/>
            <a:ext cx="9144000" cy="6858000"/>
          </a:xfrm>
          <a:prstGeom prst="rect">
            <a:avLst/>
          </a:prstGeom>
          <a:noFill/>
          <a:ln w="9525">
            <a:noFill/>
            <a:miter lim="800000"/>
            <a:headEnd/>
            <a:tailEnd/>
          </a:ln>
        </p:spPr>
      </p:pic>
      <p:sp>
        <p:nvSpPr>
          <p:cNvPr id="123907" name="Text Box 3"/>
          <p:cNvSpPr txBox="1">
            <a:spLocks noChangeArrowheads="1"/>
          </p:cNvSpPr>
          <p:nvPr/>
        </p:nvSpPr>
        <p:spPr bwMode="auto">
          <a:xfrm>
            <a:off x="5181600" y="609600"/>
            <a:ext cx="3581400" cy="274638"/>
          </a:xfrm>
          <a:prstGeom prst="rect">
            <a:avLst/>
          </a:prstGeom>
          <a:noFill/>
          <a:ln w="9525">
            <a:noFill/>
            <a:miter lim="800000"/>
            <a:headEnd/>
            <a:tailEnd/>
          </a:ln>
          <a:effectLst/>
        </p:spPr>
        <p:txBody>
          <a:bodyPr>
            <a:spAutoFit/>
          </a:bodyPr>
          <a:lstStyle/>
          <a:p>
            <a:pPr eaLnBrk="0" hangingPunct="0">
              <a:spcBef>
                <a:spcPct val="50000"/>
              </a:spcBef>
              <a:defRPr/>
            </a:pPr>
            <a:r>
              <a:rPr lang="en-US" altLang="zh-CN" sz="1200" b="0">
                <a:solidFill>
                  <a:srgbClr val="333399"/>
                </a:solidFill>
                <a:latin typeface="Myriad Roman" pitchFamily="34" charset="0"/>
                <a:ea typeface="宋体" pitchFamily="2" charset="-122"/>
              </a:rPr>
              <a:t>Quality | Selection | Performance | Results</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audio" Target="../media/audio1.wav"/><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wav"/><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audio4.wav"/><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audio5.wav"/><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3.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slideLayout" Target="../slideLayouts/slideLayout7.xml"/><Relationship Id="rId7" Type="http://schemas.openxmlformats.org/officeDocument/2006/relationships/image" Target="../media/image17.jpeg"/><Relationship Id="rId2" Type="http://schemas.openxmlformats.org/officeDocument/2006/relationships/audio" Target="../media/audio6.wav"/><Relationship Id="rId1" Type="http://schemas.openxmlformats.org/officeDocument/2006/relationships/tags" Target="../tags/tag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7.wav"/><Relationship Id="rId1" Type="http://schemas.openxmlformats.org/officeDocument/2006/relationships/tags" Target="../tags/tag5.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8.wav"/><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9.wav"/><Relationship Id="rId1" Type="http://schemas.openxmlformats.org/officeDocument/2006/relationships/tags" Target="../tags/tag7.xml"/><Relationship Id="rId5" Type="http://schemas.openxmlformats.org/officeDocument/2006/relationships/image" Target="../media/image3.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0.wav"/><Relationship Id="rId1" Type="http://schemas.openxmlformats.org/officeDocument/2006/relationships/tags" Target="../tags/tag8.xml"/><Relationship Id="rId5" Type="http://schemas.openxmlformats.org/officeDocument/2006/relationships/image" Target="../media/image3.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1.wav"/><Relationship Id="rId1" Type="http://schemas.openxmlformats.org/officeDocument/2006/relationships/tags" Target="../tags/tag9.xml"/><Relationship Id="rId5" Type="http://schemas.openxmlformats.org/officeDocument/2006/relationships/image" Target="../media/image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audio" Target="../media/audio12.wav"/></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audio" Target="../media/audio13.wav"/><Relationship Id="rId5" Type="http://schemas.openxmlformats.org/officeDocument/2006/relationships/image" Target="../media/image23.pn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14.wav"/><Relationship Id="rId1" Type="http://schemas.openxmlformats.org/officeDocument/2006/relationships/tags" Target="../tags/tag10.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15.wav"/><Relationship Id="rId1" Type="http://schemas.openxmlformats.org/officeDocument/2006/relationships/tags" Target="../tags/tag11.xml"/><Relationship Id="rId5" Type="http://schemas.openxmlformats.org/officeDocument/2006/relationships/image" Target="../media/image3.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audio" Target="../media/audio16.wav"/><Relationship Id="rId5" Type="http://schemas.openxmlformats.org/officeDocument/2006/relationships/image" Target="../media/image3.pn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audio" Target="../media/audio17.wav"/><Relationship Id="rId5" Type="http://schemas.openxmlformats.org/officeDocument/2006/relationships/image" Target="../media/image3.pn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audio" Target="../media/audio18.wav"/><Relationship Id="rId5" Type="http://schemas.openxmlformats.org/officeDocument/2006/relationships/image" Target="../media/image3.pn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audio" Target="../media/audio19.wav"/><Relationship Id="rId5" Type="http://schemas.openxmlformats.org/officeDocument/2006/relationships/image" Target="../media/image3.pn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audio" Target="../media/audio20.wav"/><Relationship Id="rId5" Type="http://schemas.openxmlformats.org/officeDocument/2006/relationships/image" Target="../media/image3.pn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audio" Target="../media/audio21.wav"/><Relationship Id="rId5" Type="http://schemas.openxmlformats.org/officeDocument/2006/relationships/image" Target="../media/image3.pn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audio" Target="../media/audio22.wav"/><Relationship Id="rId5" Type="http://schemas.openxmlformats.org/officeDocument/2006/relationships/image" Target="../media/image3.pn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audio" Target="../media/audio23.wav"/><Relationship Id="rId5" Type="http://schemas.openxmlformats.org/officeDocument/2006/relationships/image" Target="../media/image23.png"/><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audio" Target="../media/audio24.wav"/><Relationship Id="rId5" Type="http://schemas.openxmlformats.org/officeDocument/2006/relationships/image" Target="../media/image23.pn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audio" Target="../media/audio25.wav"/><Relationship Id="rId5" Type="http://schemas.openxmlformats.org/officeDocument/2006/relationships/image" Target="../media/image23.pn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26.wav"/><Relationship Id="rId1" Type="http://schemas.openxmlformats.org/officeDocument/2006/relationships/tags" Target="../tags/tag1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27.wav"/><Relationship Id="rId1" Type="http://schemas.openxmlformats.org/officeDocument/2006/relationships/tags" Target="../tags/tag13.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audio" Target="../media/audio28.wav"/><Relationship Id="rId1" Type="http://schemas.openxmlformats.org/officeDocument/2006/relationships/tags" Target="../tags/tag1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9.wav"/><Relationship Id="rId1" Type="http://schemas.openxmlformats.org/officeDocument/2006/relationships/tags" Target="../tags/tag15.xml"/><Relationship Id="rId5" Type="http://schemas.openxmlformats.org/officeDocument/2006/relationships/image" Target="../media/image23.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7.xml"/><Relationship Id="rId7" Type="http://schemas.openxmlformats.org/officeDocument/2006/relationships/image" Target="../media/image41.png"/><Relationship Id="rId2" Type="http://schemas.openxmlformats.org/officeDocument/2006/relationships/audio" Target="../media/audio30.wav"/><Relationship Id="rId1" Type="http://schemas.openxmlformats.org/officeDocument/2006/relationships/tags" Target="../tags/tag1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31.wav"/><Relationship Id="rId1" Type="http://schemas.openxmlformats.org/officeDocument/2006/relationships/tags" Target="../tags/tag17.xml"/><Relationship Id="rId6" Type="http://schemas.openxmlformats.org/officeDocument/2006/relationships/image" Target="../media/image23.png"/><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audio" Target="../media/audio32.wav"/><Relationship Id="rId1" Type="http://schemas.openxmlformats.org/officeDocument/2006/relationships/tags" Target="../tags/tag1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audio" Target="../media/audio33.wav"/><Relationship Id="rId1" Type="http://schemas.openxmlformats.org/officeDocument/2006/relationships/tags" Target="../tags/tag1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7.xml"/><Relationship Id="rId1" Type="http://schemas.openxmlformats.org/officeDocument/2006/relationships/audio" Target="../media/audio34.wav"/><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5.wav"/><Relationship Id="rId1" Type="http://schemas.openxmlformats.org/officeDocument/2006/relationships/tags" Target="../tags/tag20.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audio36.wav"/><Relationship Id="rId1" Type="http://schemas.openxmlformats.org/officeDocument/2006/relationships/tags" Target="../tags/tag2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audio" Target="../media/audio37.wav"/></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5362" name="Rectangle 6"/>
          <p:cNvSpPr>
            <a:spLocks noChangeArrowheads="1"/>
          </p:cNvSpPr>
          <p:nvPr/>
        </p:nvSpPr>
        <p:spPr bwMode="auto">
          <a:xfrm>
            <a:off x="1979613" y="1989138"/>
            <a:ext cx="5022850" cy="823912"/>
          </a:xfrm>
          <a:prstGeom prst="rect">
            <a:avLst/>
          </a:prstGeom>
          <a:noFill/>
          <a:ln w="9525" algn="ctr">
            <a:noFill/>
            <a:miter lim="800000"/>
            <a:headEnd/>
            <a:tailEnd/>
          </a:ln>
        </p:spPr>
        <p:txBody>
          <a:bodyPr wrap="none">
            <a:spAutoFit/>
          </a:bodyPr>
          <a:lstStyle/>
          <a:p>
            <a:pPr marL="342900" indent="-342900" eaLnBrk="0" hangingPunct="0">
              <a:spcBef>
                <a:spcPct val="20000"/>
              </a:spcBef>
            </a:pPr>
            <a:r>
              <a:rPr lang="en-US" altLang="zh-CN" sz="4800">
                <a:solidFill>
                  <a:schemeClr val="tx1"/>
                </a:solidFill>
                <a:latin typeface="Calibri" pitchFamily="34" charset="0"/>
                <a:cs typeface="Arial" charset="0"/>
              </a:rPr>
              <a:t>Overview of ELISAs</a:t>
            </a:r>
            <a:endParaRPr lang="zh-CN" altLang="en-US" sz="4800">
              <a:solidFill>
                <a:schemeClr val="tx1"/>
              </a:solidFill>
              <a:latin typeface="Calibri" pitchFamily="34" charset="0"/>
              <a:cs typeface="Arial" charset="0"/>
            </a:endParaRPr>
          </a:p>
        </p:txBody>
      </p:sp>
      <p:sp>
        <p:nvSpPr>
          <p:cNvPr id="15363" name="Text Box 7"/>
          <p:cNvSpPr txBox="1">
            <a:spLocks noChangeArrowheads="1"/>
          </p:cNvSpPr>
          <p:nvPr/>
        </p:nvSpPr>
        <p:spPr bwMode="auto">
          <a:xfrm>
            <a:off x="3787775" y="3384550"/>
            <a:ext cx="3448050" cy="461963"/>
          </a:xfrm>
          <a:prstGeom prst="rect">
            <a:avLst/>
          </a:prstGeom>
          <a:noFill/>
          <a:ln w="9525" algn="ctr">
            <a:noFill/>
            <a:miter lim="800000"/>
            <a:headEnd/>
            <a:tailEnd/>
          </a:ln>
        </p:spPr>
        <p:txBody>
          <a:bodyPr>
            <a:spAutoFit/>
          </a:bodyPr>
          <a:lstStyle/>
          <a:p>
            <a:pPr marL="342900" indent="-342900" eaLnBrk="0" hangingPunct="0">
              <a:spcBef>
                <a:spcPct val="20000"/>
              </a:spcBef>
            </a:pPr>
            <a:r>
              <a:rPr lang="en-US" altLang="zh-CN">
                <a:solidFill>
                  <a:schemeClr val="tx1"/>
                </a:solidFill>
                <a:latin typeface="Calibri" pitchFamily="34" charset="0"/>
                <a:ea typeface="楷体" pitchFamily="49" charset="-122"/>
                <a:cs typeface="Arial" charset="0"/>
              </a:rPr>
              <a:t>ELISAs</a:t>
            </a:r>
            <a:r>
              <a:rPr lang="zh-CN" altLang="en-US">
                <a:solidFill>
                  <a:schemeClr val="tx1"/>
                </a:solidFill>
                <a:latin typeface="Calibri" pitchFamily="34" charset="0"/>
                <a:ea typeface="楷体" pitchFamily="49" charset="-122"/>
                <a:cs typeface="Arial" charset="0"/>
              </a:rPr>
              <a:t>产品和相关技术</a:t>
            </a:r>
            <a:endParaRPr lang="en-US" altLang="zh-CN">
              <a:solidFill>
                <a:schemeClr val="tx1"/>
              </a:solidFill>
              <a:latin typeface="Calibri" pitchFamily="34" charset="0"/>
              <a:ea typeface="楷体" pitchFamily="49" charset="-122"/>
              <a:cs typeface="Arial" charset="0"/>
            </a:endParaRPr>
          </a:p>
        </p:txBody>
      </p:sp>
      <p:sp>
        <p:nvSpPr>
          <p:cNvPr id="15364" name="Text Box 8"/>
          <p:cNvSpPr txBox="1">
            <a:spLocks noChangeArrowheads="1"/>
          </p:cNvSpPr>
          <p:nvPr/>
        </p:nvSpPr>
        <p:spPr bwMode="auto">
          <a:xfrm>
            <a:off x="6224588" y="4714875"/>
            <a:ext cx="2919412" cy="731838"/>
          </a:xfrm>
          <a:prstGeom prst="rect">
            <a:avLst/>
          </a:prstGeom>
          <a:noFill/>
          <a:ln w="9525" algn="ctr">
            <a:noFill/>
            <a:miter lim="800000"/>
            <a:headEnd/>
            <a:tailEnd/>
          </a:ln>
        </p:spPr>
        <p:txBody>
          <a:bodyPr>
            <a:spAutoFit/>
          </a:bodyPr>
          <a:lstStyle/>
          <a:p>
            <a:pPr marL="342900" indent="-342900" algn="ctr" eaLnBrk="0" hangingPunct="0">
              <a:spcBef>
                <a:spcPct val="10000"/>
              </a:spcBef>
            </a:pPr>
            <a:endParaRPr lang="en-US" altLang="zh-CN" sz="2000">
              <a:solidFill>
                <a:schemeClr val="tx1"/>
              </a:solidFill>
              <a:latin typeface="Calibri" pitchFamily="34" charset="0"/>
              <a:cs typeface="Arial" charset="0"/>
            </a:endParaRPr>
          </a:p>
          <a:p>
            <a:pPr marL="342900" indent="-342900" algn="ctr" eaLnBrk="0" hangingPunct="0">
              <a:spcBef>
                <a:spcPct val="10000"/>
              </a:spcBef>
            </a:pPr>
            <a:r>
              <a:rPr lang="en-US" altLang="zh-CN" sz="2000">
                <a:solidFill>
                  <a:schemeClr val="tx1"/>
                </a:solidFill>
                <a:latin typeface="Calibri" pitchFamily="34" charset="0"/>
                <a:cs typeface="Arial" charset="0"/>
              </a:rPr>
              <a:t>R&amp;D Systems China</a:t>
            </a:r>
          </a:p>
        </p:txBody>
      </p:sp>
      <p:pic>
        <p:nvPicPr>
          <p:cNvPr id="7" name="~PP4017.WAV">
            <a:hlinkClick r:id="" action="ppaction://media"/>
          </p:cNvPr>
          <p:cNvPicPr>
            <a:picLocks noRot="1" noChangeAspect="1"/>
          </p:cNvPicPr>
          <p:nvPr>
            <a:wavAudioFile r:embed="rId1" name="~PP4017.WAV"/>
          </p:nvPr>
        </p:nvPicPr>
        <p:blipFill>
          <a:blip r:embed="rId5"/>
          <a:stretch>
            <a:fillRect/>
          </a:stretch>
        </p:blipFill>
        <p:spPr>
          <a:xfrm>
            <a:off x="8639175" y="6353175"/>
            <a:ext cx="304800" cy="304800"/>
          </a:xfrm>
          <a:prstGeom prst="rect">
            <a:avLst/>
          </a:prstGeom>
        </p:spPr>
      </p:pic>
    </p:spTree>
  </p:cSld>
  <p:clrMapOvr>
    <a:masterClrMapping/>
  </p:clrMapOvr>
  <p:transition advTm="1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5"/>
          <p:cNvPicPr>
            <a:picLocks noChangeAspect="1" noChangeArrowheads="1"/>
          </p:cNvPicPr>
          <p:nvPr/>
        </p:nvPicPr>
        <p:blipFill>
          <a:blip r:embed="rId5"/>
          <a:srcRect/>
          <a:stretch>
            <a:fillRect/>
          </a:stretch>
        </p:blipFill>
        <p:spPr bwMode="auto">
          <a:xfrm>
            <a:off x="6443663" y="2636838"/>
            <a:ext cx="2305050" cy="1592262"/>
          </a:xfrm>
          <a:prstGeom prst="rect">
            <a:avLst/>
          </a:prstGeom>
          <a:noFill/>
          <a:ln w="9525">
            <a:noFill/>
            <a:miter lim="800000"/>
            <a:headEnd/>
            <a:tailEnd/>
          </a:ln>
        </p:spPr>
      </p:pic>
      <p:sp>
        <p:nvSpPr>
          <p:cNvPr id="17410" name="Text Box 3"/>
          <p:cNvSpPr txBox="1">
            <a:spLocks noChangeArrowheads="1"/>
          </p:cNvSpPr>
          <p:nvPr/>
        </p:nvSpPr>
        <p:spPr bwMode="auto">
          <a:xfrm>
            <a:off x="971550" y="1196975"/>
            <a:ext cx="7200900" cy="946150"/>
          </a:xfrm>
          <a:prstGeom prst="rect">
            <a:avLst/>
          </a:prstGeom>
          <a:noFill/>
          <a:ln w="9525">
            <a:noFill/>
            <a:miter lim="800000"/>
            <a:headEnd/>
            <a:tailEnd/>
          </a:ln>
        </p:spPr>
        <p:txBody>
          <a:bodyPr>
            <a:spAutoFit/>
          </a:bodyPr>
          <a:lstStyle/>
          <a:p>
            <a:pPr eaLnBrk="0" hangingPunct="0"/>
            <a:r>
              <a:rPr lang="en-US" altLang="zh-CN" sz="2800">
                <a:solidFill>
                  <a:srgbClr val="000099"/>
                </a:solidFill>
                <a:latin typeface="Calibri" pitchFamily="34" charset="0"/>
                <a:ea typeface="楷体" pitchFamily="49" charset="-122"/>
                <a:cs typeface="Arial" charset="0"/>
              </a:rPr>
              <a:t>ELISA - </a:t>
            </a:r>
            <a:r>
              <a:rPr lang="zh-CN" altLang="en-US" sz="2800">
                <a:solidFill>
                  <a:srgbClr val="000099"/>
                </a:solidFill>
                <a:latin typeface="Calibri" pitchFamily="34" charset="0"/>
                <a:ea typeface="楷体" pitchFamily="49" charset="-122"/>
                <a:cs typeface="Arial" charset="0"/>
              </a:rPr>
              <a:t>酶联免疫吸附法</a:t>
            </a:r>
          </a:p>
          <a:p>
            <a:pPr eaLnBrk="0" hangingPunct="0"/>
            <a:r>
              <a:rPr lang="en-US" altLang="zh-CN" sz="2800">
                <a:solidFill>
                  <a:srgbClr val="003399"/>
                </a:solidFill>
                <a:latin typeface="Calibri" pitchFamily="34" charset="0"/>
                <a:ea typeface="楷体" pitchFamily="49" charset="-122"/>
                <a:cs typeface="Arial" charset="0"/>
              </a:rPr>
              <a:t>(</a:t>
            </a:r>
            <a:r>
              <a:rPr lang="en-US" altLang="zh-CN" sz="2800" u="sng">
                <a:solidFill>
                  <a:srgbClr val="C00000"/>
                </a:solidFill>
                <a:latin typeface="Calibri" pitchFamily="34" charset="0"/>
                <a:ea typeface="楷体" pitchFamily="49" charset="-122"/>
                <a:cs typeface="Arial" charset="0"/>
              </a:rPr>
              <a:t>E</a:t>
            </a:r>
            <a:r>
              <a:rPr lang="en-US" altLang="zh-CN" sz="2800">
                <a:solidFill>
                  <a:srgbClr val="000099"/>
                </a:solidFill>
                <a:latin typeface="Calibri" pitchFamily="34" charset="0"/>
                <a:ea typeface="楷体" pitchFamily="49" charset="-122"/>
                <a:cs typeface="Arial" charset="0"/>
              </a:rPr>
              <a:t>nzyme-</a:t>
            </a:r>
            <a:r>
              <a:rPr lang="en-US" altLang="zh-CN" sz="2800" u="sng">
                <a:solidFill>
                  <a:srgbClr val="C00000"/>
                </a:solidFill>
                <a:latin typeface="Calibri" pitchFamily="34" charset="0"/>
                <a:ea typeface="楷体" pitchFamily="49" charset="-122"/>
                <a:cs typeface="Arial" charset="0"/>
              </a:rPr>
              <a:t>L</a:t>
            </a:r>
            <a:r>
              <a:rPr lang="en-US" altLang="zh-CN" sz="2800">
                <a:solidFill>
                  <a:srgbClr val="000099"/>
                </a:solidFill>
                <a:latin typeface="Calibri" pitchFamily="34" charset="0"/>
                <a:ea typeface="楷体" pitchFamily="49" charset="-122"/>
                <a:cs typeface="Arial" charset="0"/>
              </a:rPr>
              <a:t>inked </a:t>
            </a:r>
            <a:r>
              <a:rPr lang="en-US" altLang="zh-CN" sz="2800" u="sng">
                <a:solidFill>
                  <a:srgbClr val="C00000"/>
                </a:solidFill>
                <a:latin typeface="Calibri" pitchFamily="34" charset="0"/>
                <a:ea typeface="楷体" pitchFamily="49" charset="-122"/>
                <a:cs typeface="Arial" charset="0"/>
              </a:rPr>
              <a:t>I</a:t>
            </a:r>
            <a:r>
              <a:rPr lang="en-US" altLang="zh-CN" sz="2800">
                <a:solidFill>
                  <a:srgbClr val="000099"/>
                </a:solidFill>
                <a:latin typeface="Calibri" pitchFamily="34" charset="0"/>
                <a:ea typeface="楷体" pitchFamily="49" charset="-122"/>
                <a:cs typeface="Arial" charset="0"/>
              </a:rPr>
              <a:t>mmuno</a:t>
            </a:r>
            <a:r>
              <a:rPr lang="en-US" altLang="zh-CN" sz="2800" u="sng">
                <a:solidFill>
                  <a:srgbClr val="C00000"/>
                </a:solidFill>
                <a:latin typeface="Calibri" pitchFamily="34" charset="0"/>
                <a:ea typeface="楷体" pitchFamily="49" charset="-122"/>
                <a:cs typeface="Arial" charset="0"/>
              </a:rPr>
              <a:t>s</a:t>
            </a:r>
            <a:r>
              <a:rPr lang="en-US" altLang="zh-CN" sz="2800">
                <a:solidFill>
                  <a:srgbClr val="000099"/>
                </a:solidFill>
                <a:latin typeface="Calibri" pitchFamily="34" charset="0"/>
                <a:ea typeface="楷体" pitchFamily="49" charset="-122"/>
                <a:cs typeface="Arial" charset="0"/>
              </a:rPr>
              <a:t>orbent </a:t>
            </a:r>
            <a:r>
              <a:rPr lang="en-US" altLang="zh-CN" sz="2800" u="sng">
                <a:solidFill>
                  <a:srgbClr val="C00000"/>
                </a:solidFill>
                <a:latin typeface="Calibri" pitchFamily="34" charset="0"/>
                <a:ea typeface="楷体" pitchFamily="49" charset="-122"/>
                <a:cs typeface="Arial" charset="0"/>
              </a:rPr>
              <a:t>A</a:t>
            </a:r>
            <a:r>
              <a:rPr lang="en-US" altLang="zh-CN" sz="2800">
                <a:solidFill>
                  <a:srgbClr val="000099"/>
                </a:solidFill>
                <a:latin typeface="Calibri" pitchFamily="34" charset="0"/>
                <a:ea typeface="楷体" pitchFamily="49" charset="-122"/>
                <a:cs typeface="Arial" charset="0"/>
              </a:rPr>
              <a:t>ssay</a:t>
            </a:r>
            <a:r>
              <a:rPr lang="en-US" altLang="zh-CN" sz="2800">
                <a:solidFill>
                  <a:srgbClr val="003399"/>
                </a:solidFill>
                <a:latin typeface="Calibri" pitchFamily="34" charset="0"/>
                <a:ea typeface="楷体" pitchFamily="49" charset="-122"/>
                <a:cs typeface="Arial" charset="0"/>
              </a:rPr>
              <a:t>)</a:t>
            </a:r>
            <a:endParaRPr lang="zh-CN" altLang="en-US" sz="2800">
              <a:solidFill>
                <a:srgbClr val="003399"/>
              </a:solidFill>
              <a:latin typeface="Calibri" pitchFamily="34" charset="0"/>
              <a:ea typeface="楷体" pitchFamily="49" charset="-122"/>
              <a:cs typeface="Arial" charset="0"/>
            </a:endParaRPr>
          </a:p>
        </p:txBody>
      </p:sp>
      <p:sp>
        <p:nvSpPr>
          <p:cNvPr id="17411" name="Rectangle 4"/>
          <p:cNvSpPr>
            <a:spLocks noChangeArrowheads="1"/>
          </p:cNvSpPr>
          <p:nvPr/>
        </p:nvSpPr>
        <p:spPr bwMode="auto">
          <a:xfrm>
            <a:off x="900113" y="2420938"/>
            <a:ext cx="5543550" cy="1646237"/>
          </a:xfrm>
          <a:prstGeom prst="rect">
            <a:avLst/>
          </a:prstGeom>
          <a:noFill/>
          <a:ln w="9525">
            <a:noFill/>
            <a:miter lim="800000"/>
            <a:headEnd/>
            <a:tailEnd/>
          </a:ln>
        </p:spPr>
        <p:txBody>
          <a:bodyPr>
            <a:spAutoFit/>
          </a:bodyPr>
          <a:lstStyle/>
          <a:p>
            <a:pPr>
              <a:spcBef>
                <a:spcPts val="600"/>
              </a:spcBef>
              <a:buFont typeface="Wingdings" pitchFamily="2" charset="2"/>
              <a:buNone/>
            </a:pPr>
            <a:r>
              <a:rPr lang="zh-CN" altLang="en-US">
                <a:solidFill>
                  <a:schemeClr val="tx1"/>
                </a:solidFill>
                <a:latin typeface="楷体" pitchFamily="49" charset="-122"/>
                <a:ea typeface="楷体" pitchFamily="49" charset="-122"/>
                <a:cs typeface="Arial" charset="0"/>
              </a:rPr>
              <a:t>基本原理：</a:t>
            </a:r>
          </a:p>
          <a:p>
            <a:pPr>
              <a:spcBef>
                <a:spcPts val="600"/>
              </a:spcBef>
            </a:pPr>
            <a:r>
              <a:rPr lang="zh-CN" altLang="en-US" b="0">
                <a:solidFill>
                  <a:schemeClr val="tx1"/>
                </a:solidFill>
                <a:latin typeface="楷体" pitchFamily="49" charset="-122"/>
                <a:ea typeface="楷体" pitchFamily="49" charset="-122"/>
                <a:cs typeface="Arial" charset="0"/>
              </a:rPr>
              <a:t>采用抗原与抗体的特异反应将待测分子与酶连接</a:t>
            </a:r>
            <a:r>
              <a:rPr lang="en-US" altLang="zh-CN" b="0">
                <a:solidFill>
                  <a:schemeClr val="tx1"/>
                </a:solidFill>
                <a:latin typeface="楷体" pitchFamily="49" charset="-122"/>
                <a:ea typeface="楷体" pitchFamily="49" charset="-122"/>
                <a:cs typeface="Arial" charset="0"/>
              </a:rPr>
              <a:t>, </a:t>
            </a:r>
            <a:r>
              <a:rPr lang="zh-CN" altLang="en-US" b="0">
                <a:solidFill>
                  <a:schemeClr val="tx1"/>
                </a:solidFill>
                <a:latin typeface="楷体" pitchFamily="49" charset="-122"/>
                <a:ea typeface="楷体" pitchFamily="49" charset="-122"/>
                <a:cs typeface="Arial" charset="0"/>
              </a:rPr>
              <a:t>然后通过酶与底物的反应，定量测定待测分子。</a:t>
            </a:r>
            <a:endParaRPr lang="zh-CN" altLang="en-US" b="0">
              <a:solidFill>
                <a:schemeClr val="accent2"/>
              </a:solidFill>
              <a:latin typeface="楷体" pitchFamily="49" charset="-122"/>
              <a:ea typeface="楷体" pitchFamily="49" charset="-122"/>
              <a:cs typeface="Arial" charset="0"/>
            </a:endParaRPr>
          </a:p>
        </p:txBody>
      </p:sp>
      <p:sp>
        <p:nvSpPr>
          <p:cNvPr id="5" name="TextBox 4"/>
          <p:cNvSpPr txBox="1">
            <a:spLocks noChangeArrowheads="1"/>
          </p:cNvSpPr>
          <p:nvPr/>
        </p:nvSpPr>
        <p:spPr bwMode="auto">
          <a:xfrm>
            <a:off x="1763713" y="4437063"/>
            <a:ext cx="3095625" cy="1438275"/>
          </a:xfrm>
          <a:prstGeom prst="rect">
            <a:avLst/>
          </a:prstGeom>
          <a:noFill/>
          <a:ln w="9525">
            <a:noFill/>
            <a:miter lim="800000"/>
            <a:headEnd/>
            <a:tailEnd/>
          </a:ln>
        </p:spPr>
        <p:txBody>
          <a:bodyPr wrap="none">
            <a:spAutoFit/>
          </a:bodyPr>
          <a:lstStyle/>
          <a:p>
            <a:pPr>
              <a:spcBef>
                <a:spcPts val="300"/>
              </a:spcBef>
            </a:pPr>
            <a:r>
              <a:rPr lang="zh-CN" altLang="en-US" sz="2000" b="0" u="sng">
                <a:solidFill>
                  <a:schemeClr val="tx1"/>
                </a:solidFill>
                <a:latin typeface="楷体" pitchFamily="49" charset="-122"/>
                <a:ea typeface="楷体" pitchFamily="49" charset="-122"/>
              </a:rPr>
              <a:t>三大要素：</a:t>
            </a:r>
            <a:endParaRPr lang="en-US" altLang="zh-CN" sz="2000" b="0" u="sng">
              <a:solidFill>
                <a:schemeClr val="tx1"/>
              </a:solidFill>
              <a:latin typeface="楷体" pitchFamily="49" charset="-122"/>
              <a:ea typeface="楷体" pitchFamily="49" charset="-122"/>
            </a:endParaRPr>
          </a:p>
          <a:p>
            <a:pPr>
              <a:spcBef>
                <a:spcPts val="300"/>
              </a:spcBef>
              <a:buFont typeface="Arial" charset="0"/>
              <a:buChar char="•"/>
            </a:pPr>
            <a:r>
              <a:rPr lang="zh-CN" altLang="en-US" sz="2000" b="0">
                <a:solidFill>
                  <a:schemeClr val="tx1"/>
                </a:solidFill>
                <a:latin typeface="楷体" pitchFamily="49" charset="-122"/>
                <a:ea typeface="楷体" pitchFamily="49" charset="-122"/>
              </a:rPr>
              <a:t> 固相化</a:t>
            </a:r>
            <a:endParaRPr lang="en-US" altLang="zh-CN" sz="2000" b="0">
              <a:solidFill>
                <a:schemeClr val="tx1"/>
              </a:solidFill>
              <a:latin typeface="楷体" pitchFamily="49" charset="-122"/>
              <a:ea typeface="楷体" pitchFamily="49" charset="-122"/>
            </a:endParaRPr>
          </a:p>
          <a:p>
            <a:pPr>
              <a:spcBef>
                <a:spcPts val="300"/>
              </a:spcBef>
              <a:buFont typeface="Arial" charset="0"/>
              <a:buChar char="•"/>
            </a:pPr>
            <a:r>
              <a:rPr lang="zh-CN" altLang="en-US" sz="2000" b="0">
                <a:solidFill>
                  <a:schemeClr val="tx1"/>
                </a:solidFill>
                <a:latin typeface="楷体" pitchFamily="49" charset="-122"/>
                <a:ea typeface="楷体" pitchFamily="49" charset="-122"/>
              </a:rPr>
              <a:t> 抗原</a:t>
            </a:r>
            <a:r>
              <a:rPr lang="en-US" altLang="zh-CN" sz="2000" b="0">
                <a:solidFill>
                  <a:schemeClr val="tx1"/>
                </a:solidFill>
                <a:latin typeface="楷体" pitchFamily="49" charset="-122"/>
                <a:ea typeface="楷体" pitchFamily="49" charset="-122"/>
              </a:rPr>
              <a:t>/</a:t>
            </a:r>
            <a:r>
              <a:rPr lang="zh-CN" altLang="en-US" sz="2000" b="0">
                <a:solidFill>
                  <a:schemeClr val="tx1"/>
                </a:solidFill>
                <a:latin typeface="楷体" pitchFamily="49" charset="-122"/>
                <a:ea typeface="楷体" pitchFamily="49" charset="-122"/>
              </a:rPr>
              <a:t>抗体特异反应</a:t>
            </a:r>
            <a:endParaRPr lang="en-US" altLang="zh-CN" sz="2000" b="0">
              <a:solidFill>
                <a:schemeClr val="tx1"/>
              </a:solidFill>
              <a:latin typeface="楷体" pitchFamily="49" charset="-122"/>
              <a:ea typeface="楷体" pitchFamily="49" charset="-122"/>
            </a:endParaRPr>
          </a:p>
          <a:p>
            <a:pPr>
              <a:spcBef>
                <a:spcPts val="300"/>
              </a:spcBef>
              <a:buFont typeface="Arial" charset="0"/>
              <a:buChar char="•"/>
            </a:pPr>
            <a:r>
              <a:rPr lang="zh-CN" altLang="en-US" sz="2000" b="0">
                <a:solidFill>
                  <a:schemeClr val="tx1"/>
                </a:solidFill>
                <a:latin typeface="楷体" pitchFamily="49" charset="-122"/>
                <a:ea typeface="楷体" pitchFamily="49" charset="-122"/>
              </a:rPr>
              <a:t> 酶</a:t>
            </a:r>
            <a:r>
              <a:rPr lang="en-US" altLang="zh-CN" sz="2000" b="0">
                <a:solidFill>
                  <a:schemeClr val="tx1"/>
                </a:solidFill>
                <a:latin typeface="楷体" pitchFamily="49" charset="-122"/>
                <a:ea typeface="楷体" pitchFamily="49" charset="-122"/>
              </a:rPr>
              <a:t>/</a:t>
            </a:r>
            <a:r>
              <a:rPr lang="zh-CN" altLang="en-US" sz="2000" b="0">
                <a:solidFill>
                  <a:schemeClr val="tx1"/>
                </a:solidFill>
                <a:latin typeface="楷体" pitchFamily="49" charset="-122"/>
                <a:ea typeface="楷体" pitchFamily="49" charset="-122"/>
              </a:rPr>
              <a:t>底物反应</a:t>
            </a:r>
            <a:r>
              <a:rPr lang="en-US" altLang="zh-CN" sz="2000" b="0">
                <a:solidFill>
                  <a:schemeClr val="tx1"/>
                </a:solidFill>
                <a:latin typeface="楷体" pitchFamily="49" charset="-122"/>
                <a:ea typeface="楷体" pitchFamily="49" charset="-122"/>
              </a:rPr>
              <a:t>-</a:t>
            </a:r>
            <a:r>
              <a:rPr lang="zh-CN" altLang="en-US" sz="2000" b="0">
                <a:solidFill>
                  <a:schemeClr val="tx1"/>
                </a:solidFill>
                <a:latin typeface="楷体" pitchFamily="49" charset="-122"/>
                <a:ea typeface="楷体" pitchFamily="49" charset="-122"/>
              </a:rPr>
              <a:t>可测产物 </a:t>
            </a:r>
          </a:p>
        </p:txBody>
      </p:sp>
      <p:pic>
        <p:nvPicPr>
          <p:cNvPr id="7" name="~PP2833.WAV">
            <a:hlinkClick r:id="" action="ppaction://media"/>
          </p:cNvPr>
          <p:cNvPicPr>
            <a:picLocks noRot="1" noChangeAspect="1"/>
          </p:cNvPicPr>
          <p:nvPr>
            <a:wavAudioFile r:embed="rId2" name="~PP2833.WAV"/>
          </p:nvPr>
        </p:nvPicPr>
        <p:blipFill>
          <a:blip r:embed="rId6"/>
          <a:stretch>
            <a:fillRect/>
          </a:stretch>
        </p:blipFill>
        <p:spPr>
          <a:xfrm>
            <a:off x="8639175" y="6353175"/>
            <a:ext cx="304800" cy="304800"/>
          </a:xfrm>
          <a:prstGeom prst="rect">
            <a:avLst/>
          </a:prstGeom>
        </p:spPr>
      </p:pic>
    </p:spTree>
    <p:custDataLst>
      <p:tags r:id="rId1"/>
    </p:custDataLst>
  </p:cSld>
  <p:clrMapOvr>
    <a:masterClrMapping/>
  </p:clrMapOvr>
  <p:transition advTm="4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0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7"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17411"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24" name="Group 44"/>
          <p:cNvGraphicFramePr>
            <a:graphicFrameLocks noGrp="1"/>
          </p:cNvGraphicFramePr>
          <p:nvPr/>
        </p:nvGraphicFramePr>
        <p:xfrm>
          <a:off x="142875" y="1989138"/>
          <a:ext cx="8786813" cy="4071303"/>
        </p:xfrm>
        <a:graphic>
          <a:graphicData uri="http://schemas.openxmlformats.org/drawingml/2006/table">
            <a:tbl>
              <a:tblPr/>
              <a:tblGrid>
                <a:gridCol w="2557463"/>
                <a:gridCol w="3311525"/>
                <a:gridCol w="1001712"/>
                <a:gridCol w="1916113"/>
              </a:tblGrid>
              <a:tr h="7191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楷体" pitchFamily="49" charset="-122"/>
                          <a:ea typeface="楷体" pitchFamily="49" charset="-122"/>
                        </a:rPr>
                        <a:t>酶 </a:t>
                      </a:r>
                    </a:p>
                  </a:txBody>
                  <a:tcPr marL="45720" marR="457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195"/>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楷体" pitchFamily="49" charset="-122"/>
                          <a:ea typeface="楷体" pitchFamily="49" charset="-122"/>
                        </a:rPr>
                        <a:t>常用底物</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195"/>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楷体" pitchFamily="49" charset="-122"/>
                          <a:ea typeface="楷体" pitchFamily="49" charset="-122"/>
                        </a:rPr>
                        <a:t>显色</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195"/>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2000" b="1" i="0" u="none" strike="noStrike" cap="none" normalizeH="0" baseline="0" smtClean="0">
                        <a:ln>
                          <a:noFill/>
                        </a:ln>
                        <a:solidFill>
                          <a:schemeClr val="tx1"/>
                        </a:solidFill>
                        <a:effectLst/>
                        <a:latin typeface="楷体" pitchFamily="49" charset="-122"/>
                        <a:ea typeface="楷体" pitchFamily="49"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楷体" pitchFamily="49" charset="-122"/>
                          <a:ea typeface="楷体" pitchFamily="49" charset="-122"/>
                        </a:rPr>
                        <a:t>测定波长</a:t>
                      </a:r>
                      <a:r>
                        <a:rPr kumimoji="0" lang="en-US" altLang="zh-CN" sz="2000" b="0" i="0" u="none" strike="noStrike" cap="none" normalizeH="0" baseline="0" smtClean="0">
                          <a:ln>
                            <a:noFill/>
                          </a:ln>
                          <a:solidFill>
                            <a:schemeClr val="tx1"/>
                          </a:solidFill>
                          <a:effectLst/>
                          <a:latin typeface="楷体" pitchFamily="49" charset="-122"/>
                          <a:ea typeface="楷体" pitchFamily="49" charset="-122"/>
                        </a:rPr>
                        <a:t>(nm)</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2000" b="1" i="0" u="none" strike="noStrike" cap="none" normalizeH="0" baseline="0" smtClean="0">
                        <a:ln>
                          <a:noFill/>
                        </a:ln>
                        <a:solidFill>
                          <a:schemeClr val="tx1"/>
                        </a:solidFill>
                        <a:effectLst/>
                        <a:latin typeface="楷体" pitchFamily="49" charset="-122"/>
                        <a:ea typeface="楷体" pitchFamily="49" charset="-122"/>
                      </a:endParaRPr>
                    </a:p>
                  </a:txBody>
                  <a:tcPr marL="45720" marR="4572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195"/>
                      </a:schemeClr>
                    </a:solidFill>
                  </a:tcPr>
                </a:tc>
              </a:tr>
              <a:tr h="1930400">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  辣根过氧化酶  </a:t>
                      </a: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  (horseradish </a:t>
                      </a:r>
                      <a:r>
                        <a:rPr kumimoji="0" lang="en-US" altLang="zh-CN" sz="1800" b="0" i="0" u="none" strike="noStrike" cap="none" normalizeH="0" baseline="0" dirty="0" err="1" smtClean="0">
                          <a:ln>
                            <a:noFill/>
                          </a:ln>
                          <a:solidFill>
                            <a:schemeClr val="tx1"/>
                          </a:solidFill>
                          <a:effectLst/>
                          <a:latin typeface="Calibri" pitchFamily="34" charset="0"/>
                          <a:ea typeface="楷体" pitchFamily="49" charset="-122"/>
                        </a:rPr>
                        <a:t>peroxidase</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a:t>
                      </a: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  </a:t>
                      </a:r>
                      <a:r>
                        <a:rPr kumimoji="0" lang="en-US" altLang="zh-CN" sz="1800" b="1" i="0" u="none" strike="noStrike" cap="none" normalizeH="0" baseline="0" dirty="0" smtClean="0">
                          <a:ln>
                            <a:noFill/>
                          </a:ln>
                          <a:solidFill>
                            <a:srgbClr val="003399"/>
                          </a:solidFill>
                          <a:effectLst/>
                          <a:latin typeface="Calibri" pitchFamily="34" charset="0"/>
                          <a:ea typeface="楷体" pitchFamily="49" charset="-122"/>
                        </a:rPr>
                        <a:t>HRP</a:t>
                      </a:r>
                    </a:p>
                  </a:txBody>
                  <a:tcPr marL="45720" marR="4572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1" i="0" u="none" strike="noStrike" cap="none" normalizeH="0" baseline="0" dirty="0" smtClean="0">
                          <a:ln>
                            <a:noFill/>
                          </a:ln>
                          <a:solidFill>
                            <a:srgbClr val="008000"/>
                          </a:solidFill>
                          <a:effectLst/>
                          <a:latin typeface="Calibri" pitchFamily="34" charset="0"/>
                          <a:ea typeface="楷体" pitchFamily="49" charset="-122"/>
                        </a:rPr>
                        <a:t>TMB</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 (3,3’,5,5’-Tetramethyl-benzidene)</a:t>
                      </a: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OPD (o-</a:t>
                      </a:r>
                      <a:r>
                        <a:rPr kumimoji="0" lang="en-US" altLang="zh-CN" sz="1800" b="0" i="0" u="none" strike="noStrike" cap="none" normalizeH="0" baseline="0" dirty="0" err="1" smtClean="0">
                          <a:ln>
                            <a:noFill/>
                          </a:ln>
                          <a:solidFill>
                            <a:schemeClr val="tx1"/>
                          </a:solidFill>
                          <a:effectLst/>
                          <a:latin typeface="Calibri" pitchFamily="34" charset="0"/>
                          <a:ea typeface="楷体" pitchFamily="49" charset="-122"/>
                        </a:rPr>
                        <a:t>Phenylenediamine</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a:t>
                      </a:r>
                      <a:endParaRPr kumimoji="0" lang="zh-CN" altLang="en-US" sz="1800" b="0" i="0" u="none" strike="noStrike" cap="none" normalizeH="0" baseline="0" dirty="0" smtClean="0">
                        <a:ln>
                          <a:noFill/>
                        </a:ln>
                        <a:solidFill>
                          <a:schemeClr val="tx1"/>
                        </a:solidFill>
                        <a:effectLst/>
                        <a:latin typeface="Calibri" pitchFamily="34" charset="0"/>
                        <a:ea typeface="楷体" pitchFamily="49" charset="-122"/>
                      </a:endParaRP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err="1" smtClean="0">
                          <a:ln>
                            <a:noFill/>
                          </a:ln>
                          <a:solidFill>
                            <a:srgbClr val="008000"/>
                          </a:solidFill>
                          <a:effectLst/>
                          <a:latin typeface="Calibri" pitchFamily="34" charset="0"/>
                          <a:ea typeface="楷体" pitchFamily="49" charset="-122"/>
                        </a:rPr>
                        <a:t>Luminol</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 /ECL</a:t>
                      </a: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rgbClr val="C00000"/>
                          </a:solidFill>
                          <a:effectLst/>
                          <a:latin typeface="Calibri" pitchFamily="34" charset="0"/>
                          <a:ea typeface="楷体" pitchFamily="49" charset="-122"/>
                        </a:rPr>
                        <a:t>DAB</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 (3,3’-Diaminobenzidine)</a:t>
                      </a: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rgbClr val="C00000"/>
                          </a:solidFill>
                          <a:effectLst/>
                          <a:latin typeface="Calibri" pitchFamily="34" charset="0"/>
                          <a:ea typeface="楷体" pitchFamily="49" charset="-122"/>
                        </a:rPr>
                        <a:t>AEC</a:t>
                      </a:r>
                    </a:p>
                  </a:txBody>
                  <a:tcPr marL="45720" marR="4572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1" i="0" u="none" strike="noStrike" cap="none" normalizeH="0" baseline="0" dirty="0" smtClean="0">
                          <a:ln>
                            <a:noFill/>
                          </a:ln>
                          <a:solidFill>
                            <a:schemeClr val="tx1"/>
                          </a:solidFill>
                          <a:effectLst/>
                          <a:latin typeface="Calibri" pitchFamily="34" charset="0"/>
                          <a:ea typeface="楷体" pitchFamily="49" charset="-122"/>
                        </a:rPr>
                        <a:t>黄色</a:t>
                      </a:r>
                    </a:p>
                    <a:p>
                      <a:pPr marL="0" marR="0" lvl="0" indent="0" algn="ctr" defTabSz="914400" rtl="0" eaLnBrk="0" fontAlgn="base" latinLnBrk="0" hangingPunct="0">
                        <a:lnSpc>
                          <a:spcPct val="100000"/>
                        </a:lnSpc>
                        <a:spcBef>
                          <a:spcPct val="1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Calibri" pitchFamily="34" charset="0"/>
                        <a:ea typeface="楷体" pitchFamily="49" charset="-122"/>
                      </a:endParaRP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橙红色</a:t>
                      </a: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发光</a:t>
                      </a: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棕褐色</a:t>
                      </a: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红棕色</a:t>
                      </a:r>
                    </a:p>
                  </a:txBody>
                  <a:tcPr marL="45720" marR="4572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Calibri" pitchFamily="34" charset="0"/>
                          <a:ea typeface="楷体" pitchFamily="49" charset="-122"/>
                        </a:rPr>
                        <a:t>450</a:t>
                      </a:r>
                    </a:p>
                    <a:p>
                      <a:pPr marL="0" marR="0" lvl="0" indent="0" algn="ctr" defTabSz="914400" rtl="0" eaLnBrk="0" fontAlgn="base" latinLnBrk="0" hangingPunct="0">
                        <a:lnSpc>
                          <a:spcPct val="100000"/>
                        </a:lnSpc>
                        <a:spcBef>
                          <a:spcPct val="10000"/>
                        </a:spcBef>
                        <a:spcAft>
                          <a:spcPct val="0"/>
                        </a:spcAft>
                        <a:buClrTx/>
                        <a:buSzTx/>
                        <a:buFontTx/>
                        <a:buNone/>
                        <a:tabLst/>
                      </a:pPr>
                      <a:endParaRPr kumimoji="0" lang="en-US" altLang="zh-CN" sz="1800" b="0" i="0" u="none" strike="noStrike" cap="none" normalizeH="0" baseline="0" dirty="0" smtClean="0">
                        <a:ln>
                          <a:noFill/>
                        </a:ln>
                        <a:solidFill>
                          <a:schemeClr val="tx1"/>
                        </a:solidFill>
                        <a:effectLst/>
                        <a:latin typeface="Calibri" pitchFamily="34" charset="0"/>
                        <a:ea typeface="楷体" pitchFamily="49" charset="-122"/>
                      </a:endParaRPr>
                    </a:p>
                    <a:p>
                      <a:pPr marL="0" marR="0" lvl="0" indent="0" algn="ctr"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492</a:t>
                      </a: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光单位</a:t>
                      </a: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不溶</a:t>
                      </a: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不溶</a:t>
                      </a:r>
                    </a:p>
                  </a:txBody>
                  <a:tcPr marL="45720" marR="4572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5063">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 碱性磷酸酶   </a:t>
                      </a: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(alkaline </a:t>
                      </a:r>
                      <a:r>
                        <a:rPr kumimoji="0" lang="en-US" altLang="zh-CN" sz="1800" b="0" i="0" u="none" strike="noStrike" cap="none" normalizeH="0" baseline="0" dirty="0" err="1" smtClean="0">
                          <a:ln>
                            <a:noFill/>
                          </a:ln>
                          <a:solidFill>
                            <a:schemeClr val="tx1"/>
                          </a:solidFill>
                          <a:effectLst/>
                          <a:latin typeface="Calibri" pitchFamily="34" charset="0"/>
                          <a:ea typeface="楷体" pitchFamily="49" charset="-122"/>
                        </a:rPr>
                        <a:t>phosphatase</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a:t>
                      </a: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rgbClr val="003399"/>
                          </a:solidFill>
                          <a:effectLst/>
                          <a:latin typeface="Calibri" pitchFamily="34" charset="0"/>
                          <a:ea typeface="楷体" pitchFamily="49" charset="-122"/>
                        </a:rPr>
                        <a:t> </a:t>
                      </a:r>
                      <a:r>
                        <a:rPr kumimoji="0" lang="en-US" altLang="zh-CN" sz="1800" b="1" i="0" u="none" strike="noStrike" cap="none" normalizeH="0" baseline="0" dirty="0" smtClean="0">
                          <a:ln>
                            <a:noFill/>
                          </a:ln>
                          <a:solidFill>
                            <a:srgbClr val="003399"/>
                          </a:solidFill>
                          <a:effectLst/>
                          <a:latin typeface="Calibri" pitchFamily="34" charset="0"/>
                          <a:ea typeface="楷体" pitchFamily="49" charset="-122"/>
                        </a:rPr>
                        <a:t>AP</a:t>
                      </a:r>
                    </a:p>
                  </a:txBody>
                  <a:tcPr marL="45720" marR="4572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err="1" smtClean="0">
                          <a:ln>
                            <a:noFill/>
                          </a:ln>
                          <a:solidFill>
                            <a:schemeClr val="tx1"/>
                          </a:solidFill>
                          <a:effectLst/>
                          <a:latin typeface="Calibri" pitchFamily="34" charset="0"/>
                          <a:ea typeface="楷体" pitchFamily="49" charset="-122"/>
                        </a:rPr>
                        <a:t>pNPP</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 (p-</a:t>
                      </a:r>
                      <a:r>
                        <a:rPr kumimoji="0" lang="en-US" altLang="zh-CN" sz="1800" b="0" i="0" u="none" strike="noStrike" cap="none" normalizeH="0" baseline="0" dirty="0" err="1" smtClean="0">
                          <a:ln>
                            <a:noFill/>
                          </a:ln>
                          <a:solidFill>
                            <a:schemeClr val="tx1"/>
                          </a:solidFill>
                          <a:effectLst/>
                          <a:latin typeface="Calibri" pitchFamily="34" charset="0"/>
                          <a:ea typeface="楷体" pitchFamily="49" charset="-122"/>
                        </a:rPr>
                        <a:t>Nitrophenyphosate</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a:t>
                      </a: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1" i="0" u="none" strike="noStrike" cap="none" normalizeH="0" baseline="0" dirty="0" smtClean="0">
                          <a:ln>
                            <a:noFill/>
                          </a:ln>
                          <a:solidFill>
                            <a:srgbClr val="003399"/>
                          </a:solidFill>
                          <a:effectLst/>
                          <a:latin typeface="Calibri" pitchFamily="34" charset="0"/>
                          <a:ea typeface="楷体" pitchFamily="49" charset="-122"/>
                        </a:rPr>
                        <a:t>NADPH</a:t>
                      </a:r>
                      <a:endParaRPr kumimoji="0" lang="zh-CN" altLang="en-US" sz="1800" b="1" i="0" u="none" strike="noStrike" cap="none" normalizeH="0" baseline="0" dirty="0" smtClean="0">
                        <a:ln>
                          <a:noFill/>
                        </a:ln>
                        <a:solidFill>
                          <a:srgbClr val="003399"/>
                        </a:solidFill>
                        <a:effectLst/>
                        <a:latin typeface="Calibri" pitchFamily="34" charset="0"/>
                        <a:ea typeface="楷体" pitchFamily="49" charset="-122"/>
                      </a:endParaRPr>
                    </a:p>
                    <a:p>
                      <a:pPr marL="0" marR="0" lvl="0" indent="0" algn="l"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rgbClr val="003399"/>
                          </a:solidFill>
                          <a:effectLst/>
                          <a:latin typeface="Calibri" pitchFamily="34" charset="0"/>
                          <a:ea typeface="楷体" pitchFamily="49" charset="-122"/>
                        </a:rPr>
                        <a:t>BCIP/BNT</a:t>
                      </a:r>
                    </a:p>
                  </a:txBody>
                  <a:tcPr marL="45720" marR="4572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Calibri" pitchFamily="34" charset="0"/>
                          <a:ea typeface="楷体" pitchFamily="49" charset="-122"/>
                        </a:rPr>
                        <a:t>黄色</a:t>
                      </a:r>
                      <a:endParaRPr kumimoji="0" lang="en-US" altLang="zh-CN" sz="1800" b="0" i="0" u="none" strike="noStrike" cap="none" normalizeH="0" baseline="0" smtClean="0">
                        <a:ln>
                          <a:noFill/>
                        </a:ln>
                        <a:solidFill>
                          <a:schemeClr val="tx1"/>
                        </a:solidFill>
                        <a:effectLst/>
                        <a:latin typeface="Calibri" pitchFamily="34" charset="0"/>
                        <a:ea typeface="楷体" pitchFamily="49" charset="-122"/>
                      </a:endParaRP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Calibri" pitchFamily="34" charset="0"/>
                          <a:ea typeface="楷体" pitchFamily="49" charset="-122"/>
                        </a:rPr>
                        <a:t>红色</a:t>
                      </a:r>
                      <a:endParaRPr kumimoji="0" lang="en-US" altLang="zh-CN" sz="1800" b="0" i="0" u="none" strike="noStrike" cap="none" normalizeH="0" baseline="0" smtClean="0">
                        <a:ln>
                          <a:noFill/>
                        </a:ln>
                        <a:solidFill>
                          <a:schemeClr val="tx1"/>
                        </a:solidFill>
                        <a:effectLst/>
                        <a:latin typeface="Calibri" pitchFamily="34" charset="0"/>
                        <a:ea typeface="楷体" pitchFamily="49" charset="-122"/>
                      </a:endParaRP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Calibri" pitchFamily="34" charset="0"/>
                          <a:ea typeface="楷体" pitchFamily="49" charset="-122"/>
                        </a:rPr>
                        <a:t>深蓝色</a:t>
                      </a:r>
                    </a:p>
                  </a:txBody>
                  <a:tcPr marL="45720" marR="4572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405</a:t>
                      </a:r>
                    </a:p>
                    <a:p>
                      <a:pPr marL="0" marR="0" lvl="0" indent="0" algn="ctr" defTabSz="914400" rtl="0" eaLnBrk="0" fontAlgn="base" latinLnBrk="0" hangingPunct="0">
                        <a:lnSpc>
                          <a:spcPct val="100000"/>
                        </a:lnSpc>
                        <a:spcBef>
                          <a:spcPct val="1000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Calibri" pitchFamily="34" charset="0"/>
                          <a:ea typeface="楷体" pitchFamily="49" charset="-122"/>
                        </a:rPr>
                        <a:t>490</a:t>
                      </a:r>
                    </a:p>
                    <a:p>
                      <a:pPr marL="0" marR="0" lvl="0" indent="0" algn="ctr" defTabSz="914400" rtl="0" eaLnBrk="0" fontAlgn="base" latinLnBrk="0" hangingPunct="0">
                        <a:lnSpc>
                          <a:spcPct val="100000"/>
                        </a:lnSpc>
                        <a:spcBef>
                          <a:spcPct val="1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不溶</a:t>
                      </a:r>
                    </a:p>
                  </a:txBody>
                  <a:tcPr marL="45720" marR="4572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479" name="Text Box 24"/>
          <p:cNvSpPr txBox="1">
            <a:spLocks noChangeArrowheads="1"/>
          </p:cNvSpPr>
          <p:nvPr/>
        </p:nvSpPr>
        <p:spPr bwMode="auto">
          <a:xfrm>
            <a:off x="250825" y="1196975"/>
            <a:ext cx="5616575" cy="519113"/>
          </a:xfrm>
          <a:prstGeom prst="rect">
            <a:avLst/>
          </a:prstGeom>
          <a:solidFill>
            <a:schemeClr val="bg1"/>
          </a:solidFill>
          <a:ln w="9525">
            <a:noFill/>
            <a:miter lim="800000"/>
            <a:headEnd/>
            <a:tailEnd/>
          </a:ln>
        </p:spPr>
        <p:txBody>
          <a:bodyPr>
            <a:spAutoFit/>
          </a:bodyPr>
          <a:lstStyle/>
          <a:p>
            <a:r>
              <a:rPr lang="zh-CN" altLang="en-US" sz="2800">
                <a:solidFill>
                  <a:srgbClr val="000099"/>
                </a:solidFill>
                <a:latin typeface="Arial" charset="0"/>
                <a:ea typeface="楷体" pitchFamily="49" charset="-122"/>
                <a:cs typeface="Arial" charset="0"/>
              </a:rPr>
              <a:t>免疫反应中常用的酶及底物</a:t>
            </a:r>
          </a:p>
        </p:txBody>
      </p:sp>
      <p:pic>
        <p:nvPicPr>
          <p:cNvPr id="7" name="~PP2185.WAV">
            <a:hlinkClick r:id="" action="ppaction://media"/>
          </p:cNvPr>
          <p:cNvPicPr>
            <a:picLocks noRot="1" noChangeAspect="1"/>
          </p:cNvPicPr>
          <p:nvPr>
            <a:wavAudioFile r:embed="rId1" name="~PP2185.WAV"/>
          </p:nvPr>
        </p:nvPicPr>
        <p:blipFill>
          <a:blip r:embed="rId4"/>
          <a:stretch>
            <a:fillRect/>
          </a:stretch>
        </p:blipFill>
        <p:spPr>
          <a:xfrm>
            <a:off x="8639175" y="6353175"/>
            <a:ext cx="304800" cy="304800"/>
          </a:xfrm>
          <a:prstGeom prst="rect">
            <a:avLst/>
          </a:prstGeom>
        </p:spPr>
      </p:pic>
    </p:spTree>
  </p:cSld>
  <p:clrMapOvr>
    <a:masterClrMapping/>
  </p:clrMapOvr>
  <p:transition advTm="10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8" name="Picture 6"/>
          <p:cNvPicPr>
            <a:picLocks noChangeAspect="1" noChangeArrowheads="1"/>
          </p:cNvPicPr>
          <p:nvPr/>
        </p:nvPicPr>
        <p:blipFill>
          <a:blip r:embed="rId5"/>
          <a:srcRect/>
          <a:stretch>
            <a:fillRect/>
          </a:stretch>
        </p:blipFill>
        <p:spPr bwMode="auto">
          <a:xfrm>
            <a:off x="2170113" y="4775200"/>
            <a:ext cx="5616575" cy="1439863"/>
          </a:xfrm>
          <a:prstGeom prst="rect">
            <a:avLst/>
          </a:prstGeom>
          <a:noFill/>
          <a:ln w="9525">
            <a:solidFill>
              <a:schemeClr val="tx1"/>
            </a:solidFill>
            <a:miter lim="800000"/>
            <a:headEnd/>
            <a:tailEnd/>
          </a:ln>
        </p:spPr>
      </p:pic>
      <p:pic>
        <p:nvPicPr>
          <p:cNvPr id="21506" name="Picture 4"/>
          <p:cNvPicPr>
            <a:picLocks noChangeAspect="1" noChangeArrowheads="1"/>
          </p:cNvPicPr>
          <p:nvPr/>
        </p:nvPicPr>
        <p:blipFill>
          <a:blip r:embed="rId6"/>
          <a:srcRect/>
          <a:stretch>
            <a:fillRect/>
          </a:stretch>
        </p:blipFill>
        <p:spPr bwMode="auto">
          <a:xfrm>
            <a:off x="2170113" y="1738313"/>
            <a:ext cx="5616575" cy="1476375"/>
          </a:xfrm>
          <a:prstGeom prst="rect">
            <a:avLst/>
          </a:prstGeom>
          <a:noFill/>
          <a:ln w="9525">
            <a:solidFill>
              <a:schemeClr val="tx1"/>
            </a:solidFill>
            <a:miter lim="800000"/>
            <a:headEnd/>
            <a:tailEnd/>
          </a:ln>
        </p:spPr>
      </p:pic>
      <p:pic>
        <p:nvPicPr>
          <p:cNvPr id="233477" name="Picture 5"/>
          <p:cNvPicPr>
            <a:picLocks noChangeAspect="1" noChangeArrowheads="1"/>
          </p:cNvPicPr>
          <p:nvPr/>
        </p:nvPicPr>
        <p:blipFill>
          <a:blip r:embed="rId7"/>
          <a:srcRect/>
          <a:stretch>
            <a:fillRect/>
          </a:stretch>
        </p:blipFill>
        <p:spPr bwMode="auto">
          <a:xfrm>
            <a:off x="2170113" y="3368675"/>
            <a:ext cx="5616575" cy="1274763"/>
          </a:xfrm>
          <a:prstGeom prst="rect">
            <a:avLst/>
          </a:prstGeom>
          <a:noFill/>
          <a:ln w="9525">
            <a:solidFill>
              <a:schemeClr val="tx1"/>
            </a:solidFill>
            <a:miter lim="800000"/>
            <a:headEnd/>
            <a:tailEnd/>
          </a:ln>
        </p:spPr>
      </p:pic>
      <p:sp>
        <p:nvSpPr>
          <p:cNvPr id="21508" name="Rectangle 7"/>
          <p:cNvSpPr>
            <a:spLocks noChangeArrowheads="1"/>
          </p:cNvSpPr>
          <p:nvPr/>
        </p:nvSpPr>
        <p:spPr bwMode="auto">
          <a:xfrm>
            <a:off x="682625" y="2671763"/>
            <a:ext cx="1276350" cy="400050"/>
          </a:xfrm>
          <a:prstGeom prst="rect">
            <a:avLst/>
          </a:prstGeom>
          <a:noFill/>
          <a:ln w="9525" algn="ctr">
            <a:noFill/>
            <a:miter lim="800000"/>
            <a:headEnd/>
            <a:tailEnd/>
          </a:ln>
        </p:spPr>
        <p:txBody>
          <a:bodyPr anchor="ctr">
            <a:spAutoFit/>
          </a:bodyPr>
          <a:lstStyle/>
          <a:p>
            <a:pPr algn="r" eaLnBrk="0" hangingPunct="0"/>
            <a:r>
              <a:rPr lang="zh-CN" altLang="en-US" sz="2000" b="0">
                <a:solidFill>
                  <a:schemeClr val="tx1"/>
                </a:solidFill>
                <a:latin typeface="楷体" pitchFamily="49" charset="-122"/>
                <a:ea typeface="楷体" pitchFamily="49" charset="-122"/>
              </a:rPr>
              <a:t>间接法</a:t>
            </a:r>
            <a:r>
              <a:rPr lang="zh-CN" altLang="en-US" sz="2000">
                <a:solidFill>
                  <a:schemeClr val="tx1"/>
                </a:solidFill>
                <a:latin typeface="楷体" pitchFamily="49" charset="-122"/>
                <a:ea typeface="楷体" pitchFamily="49" charset="-122"/>
              </a:rPr>
              <a:t> </a:t>
            </a:r>
          </a:p>
        </p:txBody>
      </p:sp>
      <p:sp>
        <p:nvSpPr>
          <p:cNvPr id="233480" name="Rectangle 8"/>
          <p:cNvSpPr>
            <a:spLocks noChangeArrowheads="1"/>
          </p:cNvSpPr>
          <p:nvPr/>
        </p:nvSpPr>
        <p:spPr bwMode="auto">
          <a:xfrm>
            <a:off x="71438" y="4162425"/>
            <a:ext cx="1981200" cy="400050"/>
          </a:xfrm>
          <a:prstGeom prst="rect">
            <a:avLst/>
          </a:prstGeom>
          <a:noFill/>
          <a:ln w="9525" algn="ctr">
            <a:noFill/>
            <a:miter lim="800000"/>
            <a:headEnd/>
            <a:tailEnd/>
          </a:ln>
        </p:spPr>
        <p:txBody>
          <a:bodyPr anchor="ctr">
            <a:spAutoFit/>
          </a:bodyPr>
          <a:lstStyle/>
          <a:p>
            <a:pPr algn="r" eaLnBrk="0" hangingPunct="0"/>
            <a:r>
              <a:rPr lang="zh-CN" altLang="en-US" sz="2000" b="0">
                <a:solidFill>
                  <a:schemeClr val="tx1"/>
                </a:solidFill>
                <a:latin typeface="楷体" pitchFamily="49" charset="-122"/>
                <a:ea typeface="楷体" pitchFamily="49" charset="-122"/>
              </a:rPr>
              <a:t>双抗体夹心法</a:t>
            </a:r>
            <a:endParaRPr lang="en-US" altLang="zh-CN" sz="2000" b="0">
              <a:latin typeface="楷体" pitchFamily="49" charset="-122"/>
              <a:ea typeface="楷体" pitchFamily="49" charset="-122"/>
            </a:endParaRPr>
          </a:p>
        </p:txBody>
      </p:sp>
      <p:sp>
        <p:nvSpPr>
          <p:cNvPr id="233481" name="Rectangle 9"/>
          <p:cNvSpPr>
            <a:spLocks noChangeArrowheads="1"/>
          </p:cNvSpPr>
          <p:nvPr/>
        </p:nvSpPr>
        <p:spPr bwMode="auto">
          <a:xfrm>
            <a:off x="849313" y="5746750"/>
            <a:ext cx="1123950" cy="400050"/>
          </a:xfrm>
          <a:prstGeom prst="rect">
            <a:avLst/>
          </a:prstGeom>
          <a:noFill/>
          <a:ln w="9525" algn="ctr">
            <a:noFill/>
            <a:miter lim="800000"/>
            <a:headEnd/>
            <a:tailEnd/>
          </a:ln>
        </p:spPr>
        <p:txBody>
          <a:bodyPr anchor="ctr">
            <a:spAutoFit/>
          </a:bodyPr>
          <a:lstStyle/>
          <a:p>
            <a:pPr algn="r" eaLnBrk="0" hangingPunct="0"/>
            <a:r>
              <a:rPr lang="zh-CN" altLang="en-US" sz="2000" b="0">
                <a:solidFill>
                  <a:schemeClr val="tx1"/>
                </a:solidFill>
                <a:latin typeface="楷体" pitchFamily="49" charset="-122"/>
                <a:ea typeface="楷体" pitchFamily="49" charset="-122"/>
              </a:rPr>
              <a:t>竞争法</a:t>
            </a:r>
            <a:endParaRPr lang="zh-CN" altLang="en-US" sz="2000">
              <a:solidFill>
                <a:schemeClr val="tx1"/>
              </a:solidFill>
              <a:latin typeface="楷体" pitchFamily="49" charset="-122"/>
              <a:ea typeface="楷体" pitchFamily="49" charset="-122"/>
            </a:endParaRPr>
          </a:p>
        </p:txBody>
      </p:sp>
      <p:sp>
        <p:nvSpPr>
          <p:cNvPr id="21511" name="Rectangle 10"/>
          <p:cNvSpPr>
            <a:spLocks noChangeArrowheads="1"/>
          </p:cNvSpPr>
          <p:nvPr/>
        </p:nvSpPr>
        <p:spPr bwMode="auto">
          <a:xfrm>
            <a:off x="250825" y="1193800"/>
            <a:ext cx="2808288" cy="522288"/>
          </a:xfrm>
          <a:prstGeom prst="rect">
            <a:avLst/>
          </a:prstGeom>
          <a:noFill/>
          <a:ln w="9525" algn="ctr">
            <a:noFill/>
            <a:miter lim="800000"/>
            <a:headEnd/>
            <a:tailEnd/>
          </a:ln>
        </p:spPr>
        <p:txBody>
          <a:bodyPr anchor="ctr">
            <a:spAutoFit/>
          </a:bodyPr>
          <a:lstStyle/>
          <a:p>
            <a:pPr eaLnBrk="0" hangingPunct="0"/>
            <a:r>
              <a:rPr lang="en-US" altLang="zh-CN" sz="2800" b="0">
                <a:solidFill>
                  <a:srgbClr val="000099"/>
                </a:solidFill>
                <a:latin typeface="Calibri" pitchFamily="34" charset="0"/>
                <a:ea typeface="楷体" pitchFamily="49" charset="-122"/>
              </a:rPr>
              <a:t>ELISA</a:t>
            </a:r>
            <a:r>
              <a:rPr lang="zh-CN" altLang="en-US" sz="2800">
                <a:solidFill>
                  <a:srgbClr val="000099"/>
                </a:solidFill>
                <a:latin typeface="Calibri" pitchFamily="34" charset="0"/>
                <a:ea typeface="楷体" pitchFamily="49" charset="-122"/>
              </a:rPr>
              <a:t>常用方法</a:t>
            </a:r>
            <a:endParaRPr lang="zh-CN" altLang="en-US">
              <a:latin typeface="Calibri" pitchFamily="34" charset="0"/>
              <a:ea typeface="楷体" pitchFamily="49" charset="-122"/>
            </a:endParaRPr>
          </a:p>
        </p:txBody>
      </p:sp>
      <p:sp>
        <p:nvSpPr>
          <p:cNvPr id="11" name="Rectangle 10"/>
          <p:cNvSpPr/>
          <p:nvPr/>
        </p:nvSpPr>
        <p:spPr bwMode="auto">
          <a:xfrm>
            <a:off x="2124075" y="3357563"/>
            <a:ext cx="5688013" cy="1295400"/>
          </a:xfrm>
          <a:prstGeom prst="rect">
            <a:avLst/>
          </a:prstGeom>
          <a:noFill/>
          <a:ln w="28575" cap="flat" cmpd="sng" algn="ctr">
            <a:solidFill>
              <a:srgbClr val="C00000"/>
            </a:solidFill>
            <a:prstDash val="solid"/>
            <a:round/>
            <a:headEnd type="none" w="med" len="med"/>
            <a:tailEnd type="none" w="med" len="med"/>
          </a:ln>
          <a:effectLst>
            <a:outerShdw blurRad="50800" dist="38100" dir="5400000" algn="t" rotWithShape="0">
              <a:prstClr val="black">
                <a:alpha val="40000"/>
              </a:prstClr>
            </a:outerShdw>
          </a:effectLst>
        </p:spPr>
        <p:txBody>
          <a:bodyPr wrap="none">
            <a:spAutoFit/>
          </a:bodyPr>
          <a:lstStyle/>
          <a:p>
            <a:pPr marL="342900" indent="-342900" eaLnBrk="0" hangingPunct="0">
              <a:spcBef>
                <a:spcPct val="20000"/>
              </a:spcBef>
              <a:defRPr/>
            </a:pPr>
            <a:endParaRPr lang="en-US"/>
          </a:p>
        </p:txBody>
      </p:sp>
      <p:pic>
        <p:nvPicPr>
          <p:cNvPr id="12" name="~PP1067.WAV">
            <a:hlinkClick r:id="" action="ppaction://media"/>
          </p:cNvPr>
          <p:cNvPicPr>
            <a:picLocks noRot="1" noChangeAspect="1"/>
          </p:cNvPicPr>
          <p:nvPr>
            <a:wavAudioFile r:embed="rId2" name="~PP1067.WAV"/>
          </p:nvPr>
        </p:nvPicPr>
        <p:blipFill>
          <a:blip r:embed="rId8"/>
          <a:stretch>
            <a:fillRect/>
          </a:stretch>
        </p:blipFill>
        <p:spPr>
          <a:xfrm>
            <a:off x="8639175" y="6353175"/>
            <a:ext cx="304800" cy="304800"/>
          </a:xfrm>
          <a:prstGeom prst="rect">
            <a:avLst/>
          </a:prstGeom>
        </p:spPr>
      </p:pic>
    </p:spTree>
    <p:custDataLst>
      <p:tags r:id="rId1"/>
    </p:custDataLst>
  </p:cSld>
  <p:clrMapOvr>
    <a:masterClrMapping/>
  </p:clrMapOvr>
  <p:transition advTm="3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33477"/>
                                        </p:tgtEl>
                                        <p:attrNameLst>
                                          <p:attrName>style.visibility</p:attrName>
                                        </p:attrNameLst>
                                      </p:cBhvr>
                                      <p:to>
                                        <p:strVal val="visible"/>
                                      </p:to>
                                    </p:set>
                                    <p:anim calcmode="lin" valueType="num">
                                      <p:cBhvr additive="base">
                                        <p:cTn id="11" dur="500" fill="hold"/>
                                        <p:tgtEl>
                                          <p:spTgt spid="233477"/>
                                        </p:tgtEl>
                                        <p:attrNameLst>
                                          <p:attrName>ppt_x</p:attrName>
                                        </p:attrNameLst>
                                      </p:cBhvr>
                                      <p:tavLst>
                                        <p:tav tm="0">
                                          <p:val>
                                            <p:strVal val="#ppt_x"/>
                                          </p:val>
                                        </p:tav>
                                        <p:tav tm="100000">
                                          <p:val>
                                            <p:strVal val="#ppt_x"/>
                                          </p:val>
                                        </p:tav>
                                      </p:tavLst>
                                    </p:anim>
                                    <p:anim calcmode="lin" valueType="num">
                                      <p:cBhvr additive="base">
                                        <p:cTn id="12" dur="500" fill="hold"/>
                                        <p:tgtEl>
                                          <p:spTgt spid="23347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3480"/>
                                        </p:tgtEl>
                                        <p:attrNameLst>
                                          <p:attrName>style.visibility</p:attrName>
                                        </p:attrNameLst>
                                      </p:cBhvr>
                                      <p:to>
                                        <p:strVal val="visible"/>
                                      </p:to>
                                    </p:set>
                                    <p:anim calcmode="lin" valueType="num">
                                      <p:cBhvr additive="base">
                                        <p:cTn id="15" dur="500" fill="hold"/>
                                        <p:tgtEl>
                                          <p:spTgt spid="233480"/>
                                        </p:tgtEl>
                                        <p:attrNameLst>
                                          <p:attrName>ppt_x</p:attrName>
                                        </p:attrNameLst>
                                      </p:cBhvr>
                                      <p:tavLst>
                                        <p:tav tm="0">
                                          <p:val>
                                            <p:strVal val="#ppt_x"/>
                                          </p:val>
                                        </p:tav>
                                        <p:tav tm="100000">
                                          <p:val>
                                            <p:strVal val="#ppt_x"/>
                                          </p:val>
                                        </p:tav>
                                      </p:tavLst>
                                    </p:anim>
                                    <p:anim calcmode="lin" valueType="num">
                                      <p:cBhvr additive="base">
                                        <p:cTn id="16" dur="500" fill="hold"/>
                                        <p:tgtEl>
                                          <p:spTgt spid="23348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33481"/>
                                        </p:tgtEl>
                                        <p:attrNameLst>
                                          <p:attrName>style.visibility</p:attrName>
                                        </p:attrNameLst>
                                      </p:cBhvr>
                                      <p:to>
                                        <p:strVal val="visible"/>
                                      </p:to>
                                    </p:set>
                                    <p:anim calcmode="lin" valueType="num">
                                      <p:cBhvr additive="base">
                                        <p:cTn id="21" dur="500" fill="hold"/>
                                        <p:tgtEl>
                                          <p:spTgt spid="233481"/>
                                        </p:tgtEl>
                                        <p:attrNameLst>
                                          <p:attrName>ppt_x</p:attrName>
                                        </p:attrNameLst>
                                      </p:cBhvr>
                                      <p:tavLst>
                                        <p:tav tm="0">
                                          <p:val>
                                            <p:strVal val="#ppt_x"/>
                                          </p:val>
                                        </p:tav>
                                        <p:tav tm="100000">
                                          <p:val>
                                            <p:strVal val="#ppt_x"/>
                                          </p:val>
                                        </p:tav>
                                      </p:tavLst>
                                    </p:anim>
                                    <p:anim calcmode="lin" valueType="num">
                                      <p:cBhvr additive="base">
                                        <p:cTn id="22" dur="500" fill="hold"/>
                                        <p:tgtEl>
                                          <p:spTgt spid="23348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33478"/>
                                        </p:tgtEl>
                                        <p:attrNameLst>
                                          <p:attrName>style.visibility</p:attrName>
                                        </p:attrNameLst>
                                      </p:cBhvr>
                                      <p:to>
                                        <p:strVal val="visible"/>
                                      </p:to>
                                    </p:set>
                                    <p:anim calcmode="lin" valueType="num">
                                      <p:cBhvr additive="base">
                                        <p:cTn id="25" dur="500" fill="hold"/>
                                        <p:tgtEl>
                                          <p:spTgt spid="233478"/>
                                        </p:tgtEl>
                                        <p:attrNameLst>
                                          <p:attrName>ppt_x</p:attrName>
                                        </p:attrNameLst>
                                      </p:cBhvr>
                                      <p:tavLst>
                                        <p:tav tm="0">
                                          <p:val>
                                            <p:strVal val="#ppt_x"/>
                                          </p:val>
                                        </p:tav>
                                        <p:tav tm="100000">
                                          <p:val>
                                            <p:strVal val="#ppt_x"/>
                                          </p:val>
                                        </p:tav>
                                      </p:tavLst>
                                    </p:anim>
                                    <p:anim calcmode="lin" valueType="num">
                                      <p:cBhvr additive="base">
                                        <p:cTn id="26" dur="500" fill="hold"/>
                                        <p:tgtEl>
                                          <p:spTgt spid="23347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31" fill="hold" display="0">
                  <p:stCondLst>
                    <p:cond delay="indefinite"/>
                  </p:stCondLst>
                  <p:endCondLst>
                    <p:cond evt="onPrev" delay="0">
                      <p:tgtEl>
                        <p:sldTgt/>
                      </p:tgtEl>
                    </p:cond>
                    <p:cond evt="onStopAudio" delay="0">
                      <p:tgtEl>
                        <p:sldTgt/>
                      </p:tgtEl>
                    </p:cond>
                  </p:endCondLst>
                </p:cTn>
                <p:tgtEl>
                  <p:spTgt spid="12"/>
                </p:tgtEl>
              </p:cMediaNode>
            </p:audio>
          </p:childTnLst>
        </p:cTn>
      </p:par>
    </p:tnLst>
    <p:bldLst>
      <p:bldP spid="233480" grpId="0"/>
      <p:bldP spid="233481" grpId="0"/>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ndsystems.com/resources/images/6069.gif"/>
          <p:cNvPicPr>
            <a:picLocks noChangeAspect="1" noChangeArrowheads="1"/>
          </p:cNvPicPr>
          <p:nvPr/>
        </p:nvPicPr>
        <p:blipFill>
          <a:blip r:embed="rId4"/>
          <a:srcRect/>
          <a:stretch>
            <a:fillRect/>
          </a:stretch>
        </p:blipFill>
        <p:spPr bwMode="auto">
          <a:xfrm>
            <a:off x="3492500" y="2205038"/>
            <a:ext cx="2000250" cy="3533775"/>
          </a:xfrm>
          <a:prstGeom prst="rect">
            <a:avLst/>
          </a:prstGeom>
          <a:noFill/>
          <a:ln w="9525">
            <a:noFill/>
            <a:miter lim="800000"/>
            <a:headEnd/>
            <a:tailEnd/>
          </a:ln>
        </p:spPr>
      </p:pic>
      <p:pic>
        <p:nvPicPr>
          <p:cNvPr id="1030" name="Picture 6" descr="http://www.rndsystems.com/resources/images/6068.gif"/>
          <p:cNvPicPr>
            <a:picLocks noChangeAspect="1" noChangeArrowheads="1"/>
          </p:cNvPicPr>
          <p:nvPr/>
        </p:nvPicPr>
        <p:blipFill>
          <a:blip r:embed="rId5"/>
          <a:srcRect/>
          <a:stretch>
            <a:fillRect/>
          </a:stretch>
        </p:blipFill>
        <p:spPr bwMode="auto">
          <a:xfrm>
            <a:off x="1042988" y="2209800"/>
            <a:ext cx="2038350" cy="3533775"/>
          </a:xfrm>
          <a:prstGeom prst="rect">
            <a:avLst/>
          </a:prstGeom>
          <a:noFill/>
          <a:ln w="9525">
            <a:noFill/>
            <a:miter lim="800000"/>
            <a:headEnd/>
            <a:tailEnd/>
          </a:ln>
        </p:spPr>
      </p:pic>
      <p:pic>
        <p:nvPicPr>
          <p:cNvPr id="1032" name="Picture 8" descr="http://www.rndsystems.com/resources/images/6413.gif"/>
          <p:cNvPicPr>
            <a:picLocks noChangeAspect="1" noChangeArrowheads="1"/>
          </p:cNvPicPr>
          <p:nvPr/>
        </p:nvPicPr>
        <p:blipFill>
          <a:blip r:embed="rId6"/>
          <a:srcRect/>
          <a:stretch>
            <a:fillRect/>
          </a:stretch>
        </p:blipFill>
        <p:spPr bwMode="auto">
          <a:xfrm>
            <a:off x="6011863" y="2185988"/>
            <a:ext cx="2143125" cy="3533775"/>
          </a:xfrm>
          <a:prstGeom prst="rect">
            <a:avLst/>
          </a:prstGeom>
          <a:noFill/>
          <a:ln w="9525">
            <a:noFill/>
            <a:miter lim="800000"/>
            <a:headEnd/>
            <a:tailEnd/>
          </a:ln>
        </p:spPr>
      </p:pic>
      <p:sp>
        <p:nvSpPr>
          <p:cNvPr id="23560" name="TextBox 12"/>
          <p:cNvSpPr txBox="1">
            <a:spLocks noChangeArrowheads="1"/>
          </p:cNvSpPr>
          <p:nvPr/>
        </p:nvSpPr>
        <p:spPr bwMode="auto">
          <a:xfrm>
            <a:off x="1042988" y="1341438"/>
            <a:ext cx="6656387" cy="646112"/>
          </a:xfrm>
          <a:prstGeom prst="rect">
            <a:avLst/>
          </a:prstGeom>
          <a:noFill/>
          <a:ln w="9525">
            <a:noFill/>
            <a:miter lim="800000"/>
            <a:headEnd/>
            <a:tailEnd/>
          </a:ln>
        </p:spPr>
        <p:txBody>
          <a:bodyPr wrap="none">
            <a:spAutoFit/>
          </a:bodyPr>
          <a:lstStyle/>
          <a:p>
            <a:r>
              <a:rPr lang="en-US" altLang="zh-CN" sz="3600">
                <a:solidFill>
                  <a:srgbClr val="003399"/>
                </a:solidFill>
                <a:latin typeface="Calibri" pitchFamily="34" charset="0"/>
              </a:rPr>
              <a:t>Quantikine® ELISA Assay Principle</a:t>
            </a:r>
          </a:p>
        </p:txBody>
      </p:sp>
      <p:grpSp>
        <p:nvGrpSpPr>
          <p:cNvPr id="23563" name="Group 11"/>
          <p:cNvGrpSpPr>
            <a:grpSpLocks/>
          </p:cNvGrpSpPr>
          <p:nvPr/>
        </p:nvGrpSpPr>
        <p:grpSpPr bwMode="auto">
          <a:xfrm>
            <a:off x="1258888" y="6016625"/>
            <a:ext cx="4608512" cy="542925"/>
            <a:chOff x="793" y="3790"/>
            <a:chExt cx="2903" cy="342"/>
          </a:xfrm>
        </p:grpSpPr>
        <p:pic>
          <p:nvPicPr>
            <p:cNvPr id="23556" name="Picture 11"/>
            <p:cNvPicPr>
              <a:picLocks noChangeAspect="1" noChangeArrowheads="1"/>
            </p:cNvPicPr>
            <p:nvPr/>
          </p:nvPicPr>
          <p:blipFill>
            <a:blip r:embed="rId7"/>
            <a:srcRect/>
            <a:stretch>
              <a:fillRect/>
            </a:stretch>
          </p:blipFill>
          <p:spPr bwMode="auto">
            <a:xfrm>
              <a:off x="1247" y="3919"/>
              <a:ext cx="552" cy="156"/>
            </a:xfrm>
            <a:prstGeom prst="rect">
              <a:avLst/>
            </a:prstGeom>
            <a:noFill/>
            <a:ln w="9525">
              <a:noFill/>
              <a:miter lim="800000"/>
              <a:headEnd/>
              <a:tailEnd/>
            </a:ln>
          </p:spPr>
        </p:pic>
        <p:pic>
          <p:nvPicPr>
            <p:cNvPr id="23557" name="Picture 12"/>
            <p:cNvPicPr>
              <a:picLocks noChangeAspect="1" noChangeArrowheads="1"/>
            </p:cNvPicPr>
            <p:nvPr/>
          </p:nvPicPr>
          <p:blipFill>
            <a:blip r:embed="rId8"/>
            <a:srcRect/>
            <a:stretch>
              <a:fillRect/>
            </a:stretch>
          </p:blipFill>
          <p:spPr bwMode="auto">
            <a:xfrm>
              <a:off x="1746" y="3838"/>
              <a:ext cx="918" cy="294"/>
            </a:xfrm>
            <a:prstGeom prst="rect">
              <a:avLst/>
            </a:prstGeom>
            <a:noFill/>
            <a:ln w="9525">
              <a:noFill/>
              <a:miter lim="800000"/>
              <a:headEnd/>
              <a:tailEnd/>
            </a:ln>
          </p:spPr>
        </p:pic>
        <p:pic>
          <p:nvPicPr>
            <p:cNvPr id="23558" name="Picture 13"/>
            <p:cNvPicPr>
              <a:picLocks noChangeAspect="1" noChangeArrowheads="1"/>
            </p:cNvPicPr>
            <p:nvPr/>
          </p:nvPicPr>
          <p:blipFill>
            <a:blip r:embed="rId9"/>
            <a:srcRect/>
            <a:stretch>
              <a:fillRect/>
            </a:stretch>
          </p:blipFill>
          <p:spPr bwMode="auto">
            <a:xfrm>
              <a:off x="2653" y="3790"/>
              <a:ext cx="918" cy="324"/>
            </a:xfrm>
            <a:prstGeom prst="rect">
              <a:avLst/>
            </a:prstGeom>
            <a:noFill/>
            <a:ln w="9525">
              <a:noFill/>
              <a:miter lim="800000"/>
              <a:headEnd/>
              <a:tailEnd/>
            </a:ln>
          </p:spPr>
        </p:pic>
        <p:sp>
          <p:nvSpPr>
            <p:cNvPr id="23559" name="TextBox 11"/>
            <p:cNvSpPr txBox="1">
              <a:spLocks noChangeArrowheads="1"/>
            </p:cNvSpPr>
            <p:nvPr/>
          </p:nvSpPr>
          <p:spPr bwMode="auto">
            <a:xfrm>
              <a:off x="793" y="3867"/>
              <a:ext cx="432" cy="174"/>
            </a:xfrm>
            <a:prstGeom prst="rect">
              <a:avLst/>
            </a:prstGeom>
            <a:noFill/>
            <a:ln w="9525">
              <a:noFill/>
              <a:miter lim="800000"/>
              <a:headEnd/>
              <a:tailEnd/>
            </a:ln>
          </p:spPr>
          <p:txBody>
            <a:bodyPr wrap="none">
              <a:spAutoFit/>
            </a:bodyPr>
            <a:lstStyle/>
            <a:p>
              <a:r>
                <a:rPr lang="en-US" altLang="zh-CN" sz="1200">
                  <a:solidFill>
                    <a:srgbClr val="003399"/>
                  </a:solidFill>
                  <a:latin typeface="Calibri" pitchFamily="34" charset="0"/>
                </a:rPr>
                <a:t>Legend:</a:t>
              </a:r>
            </a:p>
          </p:txBody>
        </p:sp>
        <p:sp>
          <p:nvSpPr>
            <p:cNvPr id="23561" name="Rectangle 9"/>
            <p:cNvSpPr>
              <a:spLocks noChangeArrowheads="1"/>
            </p:cNvSpPr>
            <p:nvPr/>
          </p:nvSpPr>
          <p:spPr bwMode="auto">
            <a:xfrm>
              <a:off x="793" y="3810"/>
              <a:ext cx="2903" cy="290"/>
            </a:xfrm>
            <a:prstGeom prst="rect">
              <a:avLst/>
            </a:prstGeom>
            <a:noFill/>
            <a:ln w="9525" algn="ctr">
              <a:solidFill>
                <a:schemeClr val="tx1"/>
              </a:solidFill>
              <a:round/>
              <a:headEnd/>
              <a:tailEnd/>
            </a:ln>
          </p:spPr>
          <p:txBody>
            <a:bodyPr>
              <a:spAutoFit/>
            </a:bodyPr>
            <a:lstStyle/>
            <a:p>
              <a:pPr marL="342900" indent="-342900" eaLnBrk="0" hangingPunct="0">
                <a:spcBef>
                  <a:spcPct val="20000"/>
                </a:spcBef>
              </a:pPr>
              <a:endParaRPr lang="en-US" altLang="zh-CN"/>
            </a:p>
          </p:txBody>
        </p:sp>
      </p:grpSp>
      <p:pic>
        <p:nvPicPr>
          <p:cNvPr id="13" name="~PP949.WAV">
            <a:hlinkClick r:id="" action="ppaction://media"/>
          </p:cNvPr>
          <p:cNvPicPr>
            <a:picLocks noRot="1" noChangeAspect="1"/>
          </p:cNvPicPr>
          <p:nvPr>
            <a:wavAudioFile r:embed="rId2" name="~PP949.WAV"/>
          </p:nvPr>
        </p:nvPicPr>
        <p:blipFill>
          <a:blip r:embed="rId10"/>
          <a:stretch>
            <a:fillRect/>
          </a:stretch>
        </p:blipFill>
        <p:spPr>
          <a:xfrm>
            <a:off x="8639175" y="6353175"/>
            <a:ext cx="304800" cy="304800"/>
          </a:xfrm>
          <a:prstGeom prst="rect">
            <a:avLst/>
          </a:prstGeom>
        </p:spPr>
      </p:pic>
    </p:spTree>
    <p:custDataLst>
      <p:tags r:id="rId1"/>
    </p:custDataLst>
  </p:cSld>
  <p:clrMapOvr>
    <a:masterClrMapping/>
  </p:clrMapOvr>
  <p:transition advTm="6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56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1"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6" name="Picture 10" descr="http://www.ebiotrade.com/custom/biotek/060412/images/xbj-2-s.jpg"/>
          <p:cNvPicPr>
            <a:picLocks noChangeAspect="1" noChangeArrowheads="1"/>
          </p:cNvPicPr>
          <p:nvPr/>
        </p:nvPicPr>
        <p:blipFill>
          <a:blip r:embed="rId4"/>
          <a:srcRect/>
          <a:stretch>
            <a:fillRect/>
          </a:stretch>
        </p:blipFill>
        <p:spPr bwMode="auto">
          <a:xfrm>
            <a:off x="285750" y="4429125"/>
            <a:ext cx="3227388" cy="2138363"/>
          </a:xfrm>
          <a:prstGeom prst="rect">
            <a:avLst/>
          </a:prstGeom>
          <a:noFill/>
          <a:ln w="9525">
            <a:noFill/>
            <a:miter lim="800000"/>
            <a:headEnd/>
            <a:tailEnd/>
          </a:ln>
        </p:spPr>
      </p:pic>
      <p:pic>
        <p:nvPicPr>
          <p:cNvPr id="45070" name="Picture 14" descr="http://www.bio-equip.com.cn/img2010/446210.jpg"/>
          <p:cNvPicPr>
            <a:picLocks noChangeAspect="1" noChangeArrowheads="1"/>
          </p:cNvPicPr>
          <p:nvPr/>
        </p:nvPicPr>
        <p:blipFill>
          <a:blip r:embed="rId5"/>
          <a:srcRect/>
          <a:stretch>
            <a:fillRect/>
          </a:stretch>
        </p:blipFill>
        <p:spPr bwMode="auto">
          <a:xfrm>
            <a:off x="5919788" y="4357688"/>
            <a:ext cx="3152775" cy="2095500"/>
          </a:xfrm>
          <a:prstGeom prst="rect">
            <a:avLst/>
          </a:prstGeom>
          <a:noFill/>
          <a:ln w="9525">
            <a:noFill/>
            <a:miter lim="800000"/>
            <a:headEnd/>
            <a:tailEnd/>
          </a:ln>
        </p:spPr>
      </p:pic>
      <p:pic>
        <p:nvPicPr>
          <p:cNvPr id="45060" name="Picture 4" descr="http://mingqi.1718gj.com/upfile/product/20109/28/11522330.jpg"/>
          <p:cNvPicPr>
            <a:picLocks noChangeAspect="1" noChangeArrowheads="1"/>
          </p:cNvPicPr>
          <p:nvPr/>
        </p:nvPicPr>
        <p:blipFill>
          <a:blip r:embed="rId6"/>
          <a:srcRect/>
          <a:stretch>
            <a:fillRect/>
          </a:stretch>
        </p:blipFill>
        <p:spPr bwMode="auto">
          <a:xfrm>
            <a:off x="5929313" y="1619250"/>
            <a:ext cx="2809875" cy="2809875"/>
          </a:xfrm>
          <a:prstGeom prst="rect">
            <a:avLst/>
          </a:prstGeom>
          <a:noFill/>
          <a:ln w="9525">
            <a:noFill/>
            <a:miter lim="800000"/>
            <a:headEnd/>
            <a:tailEnd/>
          </a:ln>
        </p:spPr>
      </p:pic>
      <p:pic>
        <p:nvPicPr>
          <p:cNvPr id="24580" name="Picture 2" descr="http://i01.yizimg.com/uploads/312887/2008092202473468.jpg"/>
          <p:cNvPicPr>
            <a:picLocks noChangeAspect="1" noChangeArrowheads="1"/>
          </p:cNvPicPr>
          <p:nvPr/>
        </p:nvPicPr>
        <p:blipFill>
          <a:blip r:embed="rId7"/>
          <a:srcRect l="2318" t="4077" r="4956" b="3197"/>
          <a:stretch>
            <a:fillRect/>
          </a:stretch>
        </p:blipFill>
        <p:spPr bwMode="auto">
          <a:xfrm>
            <a:off x="500063" y="2000250"/>
            <a:ext cx="2857500" cy="2071688"/>
          </a:xfrm>
          <a:prstGeom prst="rect">
            <a:avLst/>
          </a:prstGeom>
          <a:noFill/>
          <a:ln w="9525">
            <a:noFill/>
            <a:miter lim="800000"/>
            <a:headEnd/>
            <a:tailEnd/>
          </a:ln>
        </p:spPr>
      </p:pic>
      <p:pic>
        <p:nvPicPr>
          <p:cNvPr id="45064" name="Picture 8" descr="http://www.jbkbio.com/System/Upjpeg/2011225183773499.jpg"/>
          <p:cNvPicPr>
            <a:picLocks noChangeAspect="1" noChangeArrowheads="1"/>
          </p:cNvPicPr>
          <p:nvPr/>
        </p:nvPicPr>
        <p:blipFill>
          <a:blip r:embed="rId8"/>
          <a:srcRect t="19527"/>
          <a:stretch>
            <a:fillRect/>
          </a:stretch>
        </p:blipFill>
        <p:spPr bwMode="auto">
          <a:xfrm>
            <a:off x="3179763" y="3000375"/>
            <a:ext cx="3035300" cy="2432050"/>
          </a:xfrm>
          <a:prstGeom prst="rect">
            <a:avLst/>
          </a:prstGeom>
          <a:noFill/>
          <a:ln w="9525">
            <a:noFill/>
            <a:miter lim="800000"/>
            <a:headEnd/>
            <a:tailEnd/>
          </a:ln>
        </p:spPr>
      </p:pic>
      <p:sp>
        <p:nvSpPr>
          <p:cNvPr id="24582" name="Text Box 24"/>
          <p:cNvSpPr txBox="1">
            <a:spLocks noChangeArrowheads="1"/>
          </p:cNvSpPr>
          <p:nvPr/>
        </p:nvSpPr>
        <p:spPr bwMode="auto">
          <a:xfrm>
            <a:off x="250825" y="1196975"/>
            <a:ext cx="5616575" cy="519113"/>
          </a:xfrm>
          <a:prstGeom prst="rect">
            <a:avLst/>
          </a:prstGeom>
          <a:solidFill>
            <a:schemeClr val="bg1"/>
          </a:solidFill>
          <a:ln w="9525">
            <a:noFill/>
            <a:miter lim="800000"/>
            <a:headEnd/>
            <a:tailEnd/>
          </a:ln>
        </p:spPr>
        <p:txBody>
          <a:bodyPr>
            <a:spAutoFit/>
          </a:bodyPr>
          <a:lstStyle/>
          <a:p>
            <a:r>
              <a:rPr lang="en-US" altLang="zh-CN" sz="2800">
                <a:solidFill>
                  <a:srgbClr val="000099"/>
                </a:solidFill>
                <a:latin typeface="Calibri" pitchFamily="34" charset="0"/>
                <a:ea typeface="楷体" pitchFamily="49" charset="-122"/>
                <a:cs typeface="Arial" charset="0"/>
              </a:rPr>
              <a:t>ELISA</a:t>
            </a:r>
            <a:r>
              <a:rPr lang="zh-CN" altLang="en-US" sz="2800">
                <a:solidFill>
                  <a:srgbClr val="000099"/>
                </a:solidFill>
                <a:latin typeface="Calibri" pitchFamily="34" charset="0"/>
                <a:ea typeface="楷体" pitchFamily="49" charset="-122"/>
                <a:cs typeface="Arial" charset="0"/>
              </a:rPr>
              <a:t>反应中常用的设备和材料</a:t>
            </a:r>
          </a:p>
        </p:txBody>
      </p:sp>
      <p:pic>
        <p:nvPicPr>
          <p:cNvPr id="15" name="~PP2253.WAV">
            <a:hlinkClick r:id="" action="ppaction://media"/>
          </p:cNvPr>
          <p:cNvPicPr>
            <a:picLocks noRot="1" noChangeAspect="1"/>
          </p:cNvPicPr>
          <p:nvPr>
            <a:wavAudioFile r:embed="rId2" name="~PP2253.WAV"/>
          </p:nvPr>
        </p:nvPicPr>
        <p:blipFill>
          <a:blip r:embed="rId9"/>
          <a:stretch>
            <a:fillRect/>
          </a:stretch>
        </p:blipFill>
        <p:spPr>
          <a:xfrm>
            <a:off x="8639175" y="6353175"/>
            <a:ext cx="304800" cy="304800"/>
          </a:xfrm>
          <a:prstGeom prst="rect">
            <a:avLst/>
          </a:prstGeom>
        </p:spPr>
      </p:pic>
    </p:spTree>
    <p:custDataLst>
      <p:tags r:id="rId1"/>
    </p:custDataLst>
  </p:cSld>
  <p:clrMapOvr>
    <a:masterClrMapping/>
  </p:clrMapOvr>
  <p:transition advTm="8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0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0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0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0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3" fill="hold" display="0">
                  <p:stCondLst>
                    <p:cond delay="indefinite"/>
                  </p:stCondLst>
                  <p:endCondLst>
                    <p:cond evt="onPrev" delay="0">
                      <p:tgtEl>
                        <p:sldTgt/>
                      </p:tgtEl>
                    </p:cond>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703" name="Text Box 7"/>
          <p:cNvSpPr txBox="1">
            <a:spLocks noChangeArrowheads="1"/>
          </p:cNvSpPr>
          <p:nvPr/>
        </p:nvSpPr>
        <p:spPr bwMode="auto">
          <a:xfrm>
            <a:off x="592138" y="1785938"/>
            <a:ext cx="8753475" cy="4252912"/>
          </a:xfrm>
          <a:prstGeom prst="rect">
            <a:avLst/>
          </a:prstGeom>
          <a:noFill/>
          <a:ln w="9525">
            <a:noFill/>
            <a:miter lim="800000"/>
            <a:headEnd/>
            <a:tailEnd/>
          </a:ln>
        </p:spPr>
        <p:txBody>
          <a:bodyPr>
            <a:spAutoFit/>
          </a:bodyPr>
          <a:lstStyle/>
          <a:p>
            <a:pPr marL="342900" indent="-342900">
              <a:spcBef>
                <a:spcPts val="1200"/>
              </a:spcBef>
              <a:spcAft>
                <a:spcPts val="600"/>
              </a:spcAft>
            </a:pPr>
            <a:r>
              <a:rPr lang="zh-CN" altLang="en-US" sz="2800" b="0">
                <a:solidFill>
                  <a:schemeClr val="tx1"/>
                </a:solidFill>
                <a:latin typeface="Calibri" pitchFamily="34" charset="0"/>
                <a:ea typeface="楷体" pitchFamily="49" charset="-122"/>
              </a:rPr>
              <a:t>完全</a:t>
            </a:r>
            <a:r>
              <a:rPr lang="en-US" altLang="zh-CN" sz="2800" b="0">
                <a:solidFill>
                  <a:schemeClr val="tx1"/>
                </a:solidFill>
                <a:latin typeface="Calibri" pitchFamily="34" charset="0"/>
                <a:ea typeface="楷体" pitchFamily="49" charset="-122"/>
              </a:rPr>
              <a:t>ELISA</a:t>
            </a:r>
            <a:r>
              <a:rPr lang="zh-CN" altLang="en-US" sz="2800" b="0">
                <a:solidFill>
                  <a:schemeClr val="tx1"/>
                </a:solidFill>
                <a:latin typeface="Calibri" pitchFamily="34" charset="0"/>
                <a:ea typeface="楷体" pitchFamily="49" charset="-122"/>
              </a:rPr>
              <a:t>试剂盒</a:t>
            </a: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Quantikine</a:t>
            </a:r>
            <a:r>
              <a:rPr lang="en-US" altLang="zh-CN" sz="2000" b="0" baseline="30000">
                <a:solidFill>
                  <a:schemeClr val="tx1"/>
                </a:solidFill>
                <a:latin typeface="Calibri" pitchFamily="34" charset="0"/>
                <a:ea typeface="楷体" pitchFamily="49" charset="-122"/>
              </a:rPr>
              <a:t>®</a:t>
            </a:r>
            <a:r>
              <a:rPr lang="en-US" altLang="zh-CN" sz="2000" b="0">
                <a:solidFill>
                  <a:schemeClr val="tx1"/>
                </a:solidFill>
                <a:latin typeface="Calibri" pitchFamily="34" charset="0"/>
                <a:ea typeface="楷体" pitchFamily="49" charset="-122"/>
              </a:rPr>
              <a:t>– </a:t>
            </a:r>
            <a:r>
              <a:rPr lang="zh-CN" altLang="en-US" sz="2000" b="0">
                <a:solidFill>
                  <a:schemeClr val="tx1"/>
                </a:solidFill>
                <a:latin typeface="Calibri" pitchFamily="34" charset="0"/>
                <a:ea typeface="楷体" pitchFamily="49" charset="-122"/>
              </a:rPr>
              <a:t>在生物流体中测量分子的定量</a:t>
            </a:r>
            <a:r>
              <a:rPr lang="en-US" altLang="zh-CN" sz="2000" b="0">
                <a:solidFill>
                  <a:schemeClr val="tx1"/>
                </a:solidFill>
                <a:latin typeface="Calibri" pitchFamily="34" charset="0"/>
                <a:ea typeface="楷体" pitchFamily="49" charset="-122"/>
              </a:rPr>
              <a:t>ELISA</a:t>
            </a:r>
            <a:r>
              <a:rPr lang="zh-CN" altLang="en-US" sz="2000" b="0">
                <a:solidFill>
                  <a:schemeClr val="tx1"/>
                </a:solidFill>
                <a:latin typeface="Calibri" pitchFamily="34" charset="0"/>
                <a:ea typeface="楷体" pitchFamily="49" charset="-122"/>
              </a:rPr>
              <a:t>试剂盒</a:t>
            </a:r>
            <a:r>
              <a:rPr lang="en-US" altLang="zh-CN" sz="2000" b="0">
                <a:solidFill>
                  <a:schemeClr val="tx1"/>
                </a:solidFill>
                <a:latin typeface="Calibri" pitchFamily="34" charset="0"/>
                <a:ea typeface="楷体" pitchFamily="49" charset="-122"/>
              </a:rPr>
              <a:t>.  </a:t>
            </a:r>
            <a:r>
              <a:rPr lang="zh-CN" altLang="en-US" sz="2000" b="0">
                <a:solidFill>
                  <a:schemeClr val="tx1"/>
                </a:solidFill>
                <a:latin typeface="Calibri" pitchFamily="34" charset="0"/>
                <a:ea typeface="楷体" pitchFamily="49" charset="-122"/>
              </a:rPr>
              <a:t>行业金标准</a:t>
            </a: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Quantikine HS</a:t>
            </a:r>
            <a:r>
              <a:rPr lang="en-US" altLang="zh-CN" sz="2000" b="0" baseline="30000">
                <a:solidFill>
                  <a:schemeClr val="tx1"/>
                </a:solidFill>
                <a:latin typeface="Calibri" pitchFamily="34" charset="0"/>
                <a:ea typeface="楷体" pitchFamily="49" charset="-122"/>
              </a:rPr>
              <a:t>® </a:t>
            </a:r>
            <a:r>
              <a:rPr lang="en-US" altLang="zh-CN" sz="2000" b="0">
                <a:solidFill>
                  <a:schemeClr val="tx1"/>
                </a:solidFill>
                <a:latin typeface="Calibri" pitchFamily="34" charset="0"/>
                <a:ea typeface="楷体" pitchFamily="49" charset="-122"/>
              </a:rPr>
              <a:t>– </a:t>
            </a:r>
            <a:r>
              <a:rPr lang="zh-CN" altLang="en-US" sz="2000" b="0">
                <a:solidFill>
                  <a:schemeClr val="tx1"/>
                </a:solidFill>
                <a:latin typeface="Calibri" pitchFamily="34" charset="0"/>
                <a:ea typeface="楷体" pitchFamily="49" charset="-122"/>
              </a:rPr>
              <a:t>高检测灵敏度，以检测目标分子含量极低的样本 </a:t>
            </a: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Quantikine IVD</a:t>
            </a:r>
            <a:r>
              <a:rPr lang="en-US" altLang="zh-CN" sz="2000" b="0" baseline="30000">
                <a:solidFill>
                  <a:schemeClr val="tx1"/>
                </a:solidFill>
                <a:latin typeface="Calibri" pitchFamily="34" charset="0"/>
                <a:ea typeface="楷体" pitchFamily="49" charset="-122"/>
              </a:rPr>
              <a:t>® </a:t>
            </a:r>
            <a:r>
              <a:rPr lang="en-US" altLang="zh-CN" sz="2000" b="0">
                <a:solidFill>
                  <a:schemeClr val="tx1"/>
                </a:solidFill>
                <a:latin typeface="Calibri" pitchFamily="34" charset="0"/>
                <a:ea typeface="楷体" pitchFamily="49" charset="-122"/>
              </a:rPr>
              <a:t>– </a:t>
            </a:r>
            <a:r>
              <a:rPr lang="zh-CN" altLang="en-US" sz="2000" b="0">
                <a:solidFill>
                  <a:schemeClr val="tx1"/>
                </a:solidFill>
                <a:latin typeface="Calibri" pitchFamily="34" charset="0"/>
                <a:ea typeface="楷体" pitchFamily="49" charset="-122"/>
              </a:rPr>
              <a:t>通过美国</a:t>
            </a:r>
            <a:r>
              <a:rPr lang="en-US" altLang="zh-CN" sz="2000" b="0">
                <a:solidFill>
                  <a:schemeClr val="tx1"/>
                </a:solidFill>
                <a:latin typeface="Calibri" pitchFamily="34" charset="0"/>
                <a:ea typeface="楷体" pitchFamily="49" charset="-122"/>
              </a:rPr>
              <a:t>FDA</a:t>
            </a:r>
            <a:r>
              <a:rPr lang="zh-CN" altLang="en-US" sz="2000" b="0">
                <a:solidFill>
                  <a:schemeClr val="tx1"/>
                </a:solidFill>
                <a:latin typeface="Calibri" pitchFamily="34" charset="0"/>
                <a:ea typeface="楷体" pitchFamily="49" charset="-122"/>
              </a:rPr>
              <a:t>和欧盟认证，用于体外诊断</a:t>
            </a: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QuantiGlo</a:t>
            </a:r>
            <a:r>
              <a:rPr lang="en-US" altLang="zh-CN" sz="2000" b="0" baseline="30000">
                <a:solidFill>
                  <a:schemeClr val="tx1"/>
                </a:solidFill>
                <a:latin typeface="Calibri" pitchFamily="34" charset="0"/>
                <a:ea typeface="楷体" pitchFamily="49" charset="-122"/>
              </a:rPr>
              <a:t>®</a:t>
            </a:r>
            <a:r>
              <a:rPr lang="en-US" altLang="zh-CN" sz="2000" b="0">
                <a:solidFill>
                  <a:schemeClr val="tx1"/>
                </a:solidFill>
                <a:latin typeface="Calibri" pitchFamily="34" charset="0"/>
                <a:ea typeface="楷体" pitchFamily="49" charset="-122"/>
              </a:rPr>
              <a:t> –</a:t>
            </a:r>
            <a:r>
              <a:rPr lang="zh-CN" altLang="en-US" sz="2000" b="0">
                <a:solidFill>
                  <a:schemeClr val="tx1"/>
                </a:solidFill>
                <a:latin typeface="Calibri" pitchFamily="34" charset="0"/>
                <a:ea typeface="楷体" pitchFamily="49" charset="-122"/>
              </a:rPr>
              <a:t>适用于更宽的动力学范围，需要化学发光检测仪。</a:t>
            </a: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Parameter™ – </a:t>
            </a:r>
            <a:r>
              <a:rPr lang="zh-CN" altLang="en-US" sz="2000" b="0">
                <a:solidFill>
                  <a:schemeClr val="tx1"/>
                </a:solidFill>
                <a:latin typeface="Calibri" pitchFamily="34" charset="0"/>
                <a:ea typeface="楷体" pitchFamily="49" charset="-122"/>
              </a:rPr>
              <a:t>竞争法检测如环核苷酸和类花生酸等多种小分子 </a:t>
            </a: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Surveyor</a:t>
            </a:r>
            <a:r>
              <a:rPr lang="en-US" altLang="zh-CN" sz="2000" b="0" baseline="30000">
                <a:solidFill>
                  <a:schemeClr val="tx1"/>
                </a:solidFill>
                <a:latin typeface="Calibri" pitchFamily="34" charset="0"/>
                <a:ea typeface="楷体" pitchFamily="49" charset="-122"/>
              </a:rPr>
              <a:t> ®</a:t>
            </a:r>
            <a:r>
              <a:rPr lang="en-US" altLang="zh-CN" sz="2000" b="0">
                <a:solidFill>
                  <a:schemeClr val="tx1"/>
                </a:solidFill>
                <a:latin typeface="Calibri" pitchFamily="34" charset="0"/>
                <a:ea typeface="楷体" pitchFamily="49" charset="-122"/>
              </a:rPr>
              <a:t> IC –</a:t>
            </a:r>
            <a:r>
              <a:rPr lang="zh-CN" altLang="en-US" sz="2000" b="0">
                <a:solidFill>
                  <a:schemeClr val="tx1"/>
                </a:solidFill>
                <a:latin typeface="Calibri" pitchFamily="34" charset="0"/>
                <a:ea typeface="楷体" pitchFamily="49" charset="-122"/>
              </a:rPr>
              <a:t>用于检测细胞内参与信号传导和细胞凋亡的分子</a:t>
            </a: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Cell-Based ELISAs –</a:t>
            </a:r>
            <a:r>
              <a:rPr lang="zh-CN" altLang="en-US" sz="2000" b="0">
                <a:solidFill>
                  <a:schemeClr val="tx1"/>
                </a:solidFill>
                <a:latin typeface="Calibri" pitchFamily="34" charset="0"/>
                <a:ea typeface="楷体" pitchFamily="49" charset="-122"/>
              </a:rPr>
              <a:t>双荧光检测手段</a:t>
            </a:r>
            <a:r>
              <a:rPr lang="en-US" altLang="zh-CN" sz="2000" b="0">
                <a:solidFill>
                  <a:schemeClr val="tx1"/>
                </a:solidFill>
                <a:latin typeface="Calibri" pitchFamily="34" charset="0"/>
                <a:ea typeface="楷体" pitchFamily="49" charset="-122"/>
              </a:rPr>
              <a:t>, </a:t>
            </a:r>
            <a:r>
              <a:rPr lang="zh-CN" altLang="en-US" sz="2000" b="0">
                <a:solidFill>
                  <a:schemeClr val="tx1"/>
                </a:solidFill>
                <a:latin typeface="Calibri" pitchFamily="34" charset="0"/>
                <a:ea typeface="楷体" pitchFamily="49" charset="-122"/>
              </a:rPr>
              <a:t>可在完整细胞内同时检测</a:t>
            </a:r>
            <a:r>
              <a:rPr lang="en-US" altLang="zh-CN" sz="2000" b="0">
                <a:solidFill>
                  <a:schemeClr val="tx1"/>
                </a:solidFill>
                <a:latin typeface="Calibri" pitchFamily="34" charset="0"/>
                <a:ea typeface="楷体" pitchFamily="49" charset="-122"/>
              </a:rPr>
              <a:t>2</a:t>
            </a:r>
            <a:r>
              <a:rPr lang="zh-CN" altLang="en-US" sz="2000" b="0">
                <a:solidFill>
                  <a:schemeClr val="tx1"/>
                </a:solidFill>
                <a:latin typeface="Calibri" pitchFamily="34" charset="0"/>
                <a:ea typeface="楷体" pitchFamily="49" charset="-122"/>
              </a:rPr>
              <a:t>个生物分子</a:t>
            </a:r>
          </a:p>
        </p:txBody>
      </p:sp>
      <p:sp>
        <p:nvSpPr>
          <p:cNvPr id="25602" name="Text Box 6"/>
          <p:cNvSpPr txBox="1">
            <a:spLocks noChangeArrowheads="1"/>
          </p:cNvSpPr>
          <p:nvPr/>
        </p:nvSpPr>
        <p:spPr bwMode="auto">
          <a:xfrm>
            <a:off x="285750" y="1190625"/>
            <a:ext cx="5715000" cy="519113"/>
          </a:xfrm>
          <a:prstGeom prst="rect">
            <a:avLst/>
          </a:prstGeom>
          <a:noFill/>
          <a:ln w="9525">
            <a:noFill/>
            <a:miter lim="800000"/>
            <a:headEnd/>
            <a:tailEnd/>
          </a:ln>
        </p:spPr>
        <p:txBody>
          <a:bodyPr>
            <a:spAutoFit/>
          </a:bodyPr>
          <a:lstStyle/>
          <a:p>
            <a:pPr eaLnBrk="0" hangingPunct="0"/>
            <a:r>
              <a:rPr lang="en-US" altLang="zh-CN" sz="2800" b="0">
                <a:solidFill>
                  <a:srgbClr val="000099"/>
                </a:solidFill>
                <a:latin typeface="Calibri" pitchFamily="34" charset="0"/>
                <a:ea typeface="楷体_GB2312" pitchFamily="49" charset="-122"/>
              </a:rPr>
              <a:t>R&amp;D Systems ELISA</a:t>
            </a:r>
            <a:r>
              <a:rPr lang="zh-CN" altLang="en-US" sz="2800">
                <a:solidFill>
                  <a:srgbClr val="000099"/>
                </a:solidFill>
                <a:latin typeface="楷体" pitchFamily="49" charset="-122"/>
                <a:ea typeface="楷体" pitchFamily="49" charset="-122"/>
              </a:rPr>
              <a:t>产品概况</a:t>
            </a:r>
          </a:p>
        </p:txBody>
      </p:sp>
      <p:sp>
        <p:nvSpPr>
          <p:cNvPr id="5" name="Rectangle 4"/>
          <p:cNvSpPr/>
          <p:nvPr/>
        </p:nvSpPr>
        <p:spPr bwMode="auto">
          <a:xfrm>
            <a:off x="611188" y="2276475"/>
            <a:ext cx="8208962" cy="2232025"/>
          </a:xfrm>
          <a:prstGeom prst="rect">
            <a:avLst/>
          </a:prstGeom>
          <a:noFill/>
          <a:ln w="28575" cap="flat" cmpd="sng" algn="ctr">
            <a:solidFill>
              <a:srgbClr val="990099"/>
            </a:solidFill>
            <a:prstDash val="solid"/>
            <a:round/>
            <a:headEnd type="none" w="med" len="med"/>
            <a:tailEnd type="none" w="med" len="med"/>
          </a:ln>
          <a:effectLst>
            <a:outerShdw blurRad="50800" dist="38100" dir="2700000" algn="tl" rotWithShape="0">
              <a:prstClr val="black">
                <a:alpha val="40000"/>
              </a:prstClr>
            </a:outerShdw>
          </a:effectLst>
        </p:spPr>
        <p:txBody>
          <a:bodyPr wrap="none">
            <a:spAutoFit/>
          </a:bodyPr>
          <a:lstStyle/>
          <a:p>
            <a:pPr marL="342900" indent="-342900" eaLnBrk="0" hangingPunct="0">
              <a:spcBef>
                <a:spcPct val="20000"/>
              </a:spcBef>
              <a:defRPr/>
            </a:pPr>
            <a:endParaRPr lang="en-US"/>
          </a:p>
        </p:txBody>
      </p:sp>
      <p:pic>
        <p:nvPicPr>
          <p:cNvPr id="10" name="~PP1256.WAV">
            <a:hlinkClick r:id="" action="ppaction://media"/>
          </p:cNvPr>
          <p:cNvPicPr>
            <a:picLocks noRot="1" noChangeAspect="1"/>
          </p:cNvPicPr>
          <p:nvPr>
            <a:wavAudioFile r:embed="rId2" name="~PP1256.WAV"/>
          </p:nvPr>
        </p:nvPicPr>
        <p:blipFill>
          <a:blip r:embed="rId4"/>
          <a:stretch>
            <a:fillRect/>
          </a:stretch>
        </p:blipFill>
        <p:spPr>
          <a:xfrm>
            <a:off x="8639175" y="6353175"/>
            <a:ext cx="304800" cy="304800"/>
          </a:xfrm>
          <a:prstGeom prst="rect">
            <a:avLst/>
          </a:prstGeom>
        </p:spPr>
      </p:pic>
    </p:spTree>
    <p:custDataLst>
      <p:tags r:id="rId1"/>
    </p:custDataLst>
  </p:cSld>
  <p:clrMapOvr>
    <a:masterClrMapping/>
  </p:clrMapOvr>
  <p:transition advTm="9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57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57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57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57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57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57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57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39"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1042988" y="1989138"/>
            <a:ext cx="5529262" cy="3092450"/>
          </a:xfrm>
          <a:prstGeom prst="rect">
            <a:avLst/>
          </a:prstGeom>
          <a:noFill/>
          <a:ln w="9525">
            <a:noFill/>
            <a:miter lim="800000"/>
            <a:headEnd/>
            <a:tailEnd/>
          </a:ln>
        </p:spPr>
        <p:txBody>
          <a:bodyPr>
            <a:spAutoFit/>
          </a:bodyPr>
          <a:lstStyle/>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高度优化，实验重复性高</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稳定性、灵敏度和精确度高</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solidFill>
                  <a:srgbClr val="C00000"/>
                </a:solidFill>
                <a:latin typeface="Calibri" pitchFamily="34" charset="0"/>
                <a:ea typeface="楷体" pitchFamily="49" charset="-122"/>
                <a:cs typeface="Times New Roman" pitchFamily="18" charset="0"/>
              </a:rPr>
              <a:t>金标准</a:t>
            </a:r>
            <a:r>
              <a:rPr lang="en-US" altLang="zh-CN" sz="2000" b="0">
                <a:solidFill>
                  <a:srgbClr val="C00000"/>
                </a:solidFill>
                <a:latin typeface="Calibri" pitchFamily="34" charset="0"/>
                <a:ea typeface="楷体" pitchFamily="49" charset="-122"/>
                <a:cs typeface="Times New Roman" pitchFamily="18" charset="0"/>
              </a:rPr>
              <a:t>-</a:t>
            </a:r>
            <a:r>
              <a:rPr lang="zh-CN" altLang="en-US" sz="2000" b="0">
                <a:solidFill>
                  <a:srgbClr val="C00000"/>
                </a:solidFill>
                <a:latin typeface="Calibri" pitchFamily="34" charset="0"/>
                <a:ea typeface="楷体" pitchFamily="49" charset="-122"/>
                <a:cs typeface="Times New Roman" pitchFamily="18" charset="0"/>
              </a:rPr>
              <a:t>行业最广泛认可</a:t>
            </a:r>
            <a:endParaRPr lang="en-US" altLang="zh-CN" sz="2000" b="0">
              <a:solidFill>
                <a:srgbClr val="C00000"/>
              </a:solidFill>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检测范围在：</a:t>
            </a:r>
            <a:r>
              <a:rPr lang="en-US" altLang="zh-CN" sz="2000" b="0">
                <a:latin typeface="Calibri" pitchFamily="34" charset="0"/>
                <a:ea typeface="楷体" pitchFamily="49" charset="-122"/>
                <a:cs typeface="Times New Roman" pitchFamily="18" charset="0"/>
              </a:rPr>
              <a:t>10</a:t>
            </a:r>
            <a:r>
              <a:rPr lang="en-US" altLang="zh-CN" sz="2000" b="0" baseline="30000">
                <a:latin typeface="Calibri" pitchFamily="34" charset="0"/>
                <a:ea typeface="楷体" pitchFamily="49" charset="-122"/>
                <a:cs typeface="Times New Roman" pitchFamily="18" charset="0"/>
              </a:rPr>
              <a:t>0</a:t>
            </a:r>
            <a:r>
              <a:rPr lang="en-US" altLang="zh-CN" sz="2000" b="0">
                <a:latin typeface="Calibri" pitchFamily="34" charset="0"/>
                <a:ea typeface="楷体" pitchFamily="49" charset="-122"/>
                <a:cs typeface="Times New Roman" pitchFamily="18" charset="0"/>
              </a:rPr>
              <a:t>~10</a:t>
            </a:r>
            <a:r>
              <a:rPr lang="en-US" altLang="zh-CN" sz="2000" b="0" baseline="30000">
                <a:latin typeface="Calibri" pitchFamily="34" charset="0"/>
                <a:ea typeface="楷体" pitchFamily="49" charset="-122"/>
                <a:cs typeface="Times New Roman" pitchFamily="18" charset="0"/>
              </a:rPr>
              <a:t>3</a:t>
            </a:r>
            <a:r>
              <a:rPr lang="en-US" altLang="zh-CN" sz="2000" b="0">
                <a:latin typeface="Calibri" pitchFamily="34" charset="0"/>
                <a:ea typeface="楷体" pitchFamily="49" charset="-122"/>
                <a:cs typeface="Times New Roman" pitchFamily="18" charset="0"/>
              </a:rPr>
              <a:t> pg/ml</a:t>
            </a: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近</a:t>
            </a:r>
            <a:r>
              <a:rPr lang="en-US" altLang="zh-CN" sz="2000" b="0">
                <a:latin typeface="Calibri" pitchFamily="34" charset="0"/>
                <a:ea typeface="楷体" pitchFamily="49" charset="-122"/>
                <a:cs typeface="Times New Roman" pitchFamily="18" charset="0"/>
              </a:rPr>
              <a:t>600</a:t>
            </a:r>
            <a:r>
              <a:rPr lang="zh-CN" altLang="en-US" sz="2000" b="0">
                <a:latin typeface="Calibri" pitchFamily="34" charset="0"/>
                <a:ea typeface="楷体" pitchFamily="49" charset="-122"/>
                <a:cs typeface="Times New Roman" pitchFamily="18" charset="0"/>
              </a:rPr>
              <a:t>个</a:t>
            </a:r>
            <a:r>
              <a:rPr lang="en-US" altLang="zh-CN" sz="2000" b="0">
                <a:latin typeface="Calibri" pitchFamily="34" charset="0"/>
                <a:ea typeface="楷体" pitchFamily="49" charset="-122"/>
                <a:cs typeface="Times New Roman" pitchFamily="18" charset="0"/>
              </a:rPr>
              <a:t>Kits</a:t>
            </a:r>
            <a:r>
              <a:rPr lang="zh-CN" altLang="en-US" sz="2000" b="0">
                <a:latin typeface="Calibri" pitchFamily="34" charset="0"/>
                <a:ea typeface="楷体" pitchFamily="49" charset="-122"/>
                <a:cs typeface="Times New Roman" pitchFamily="18" charset="0"/>
              </a:rPr>
              <a:t>，超过</a:t>
            </a:r>
            <a:r>
              <a:rPr lang="en-US" altLang="zh-CN" sz="2000" b="0">
                <a:latin typeface="Calibri" pitchFamily="34" charset="0"/>
                <a:ea typeface="楷体" pitchFamily="49" charset="-122"/>
                <a:cs typeface="Times New Roman" pitchFamily="18" charset="0"/>
              </a:rPr>
              <a:t>250</a:t>
            </a:r>
            <a:r>
              <a:rPr lang="zh-CN" altLang="en-US" sz="2000" b="0">
                <a:latin typeface="Calibri" pitchFamily="34" charset="0"/>
                <a:ea typeface="楷体" pitchFamily="49" charset="-122"/>
                <a:cs typeface="Times New Roman" pitchFamily="18" charset="0"/>
              </a:rPr>
              <a:t>个因子</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可用于细胞上清、血清、血浆、尿液、唾液等</a:t>
            </a:r>
            <a:endParaRPr lang="pt-BR"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可检测人、大</a:t>
            </a:r>
            <a:r>
              <a:rPr lang="en-US" altLang="zh-CN" sz="2000" b="0">
                <a:latin typeface="Calibri" pitchFamily="34" charset="0"/>
                <a:ea typeface="楷体" pitchFamily="49" charset="-122"/>
                <a:cs typeface="Times New Roman" pitchFamily="18" charset="0"/>
              </a:rPr>
              <a:t>/</a:t>
            </a:r>
            <a:r>
              <a:rPr lang="zh-CN" altLang="en-US" sz="2000" b="0">
                <a:latin typeface="Calibri" pitchFamily="34" charset="0"/>
                <a:ea typeface="楷体" pitchFamily="49" charset="-122"/>
                <a:cs typeface="Times New Roman" pitchFamily="18" charset="0"/>
              </a:rPr>
              <a:t>小鼠、猪、犬等多个物种</a:t>
            </a:r>
            <a:r>
              <a:rPr lang="en-US" altLang="zh-CN" sz="2000" b="0" i="1">
                <a:latin typeface="Calibri" pitchFamily="34" charset="0"/>
                <a:ea typeface="楷体" pitchFamily="49" charset="-122"/>
                <a:cs typeface="Times New Roman" pitchFamily="18" charset="0"/>
              </a:rPr>
              <a:t>   </a:t>
            </a: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包装规格：单块板、</a:t>
            </a:r>
            <a:r>
              <a:rPr lang="en-US" altLang="zh-CN" sz="2000" b="0">
                <a:latin typeface="Calibri" pitchFamily="34" charset="0"/>
                <a:ea typeface="楷体" pitchFamily="49" charset="-122"/>
                <a:cs typeface="Times New Roman" pitchFamily="18" charset="0"/>
              </a:rPr>
              <a:t>2</a:t>
            </a:r>
            <a:r>
              <a:rPr lang="zh-CN" altLang="en-US" sz="2000" b="0">
                <a:latin typeface="Calibri" pitchFamily="34" charset="0"/>
                <a:ea typeface="楷体" pitchFamily="49" charset="-122"/>
                <a:cs typeface="Times New Roman" pitchFamily="18" charset="0"/>
              </a:rPr>
              <a:t>块板、</a:t>
            </a:r>
            <a:r>
              <a:rPr lang="en-US" altLang="zh-CN" sz="2000" b="0">
                <a:latin typeface="Calibri" pitchFamily="34" charset="0"/>
                <a:ea typeface="楷体" pitchFamily="49" charset="-122"/>
                <a:cs typeface="Times New Roman" pitchFamily="18" charset="0"/>
              </a:rPr>
              <a:t>6</a:t>
            </a:r>
            <a:r>
              <a:rPr lang="zh-CN" altLang="en-US" sz="2000" b="0">
                <a:latin typeface="Calibri" pitchFamily="34" charset="0"/>
                <a:ea typeface="楷体" pitchFamily="49" charset="-122"/>
                <a:cs typeface="Times New Roman" pitchFamily="18" charset="0"/>
              </a:rPr>
              <a:t>块板、</a:t>
            </a:r>
            <a:r>
              <a:rPr lang="en-US" altLang="zh-CN" sz="2000" b="0">
                <a:latin typeface="Calibri" pitchFamily="34" charset="0"/>
                <a:ea typeface="楷体" pitchFamily="49" charset="-122"/>
                <a:cs typeface="Times New Roman" pitchFamily="18" charset="0"/>
              </a:rPr>
              <a:t>50</a:t>
            </a:r>
            <a:r>
              <a:rPr lang="zh-CN" altLang="en-US" sz="2000" b="0">
                <a:latin typeface="Calibri" pitchFamily="34" charset="0"/>
                <a:ea typeface="楷体" pitchFamily="49" charset="-122"/>
                <a:cs typeface="Times New Roman" pitchFamily="18" charset="0"/>
              </a:rPr>
              <a:t>块板</a:t>
            </a:r>
          </a:p>
        </p:txBody>
      </p:sp>
      <p:grpSp>
        <p:nvGrpSpPr>
          <p:cNvPr id="26626" name="组合 2"/>
          <p:cNvGrpSpPr>
            <a:grpSpLocks/>
          </p:cNvGrpSpPr>
          <p:nvPr/>
        </p:nvGrpSpPr>
        <p:grpSpPr bwMode="auto">
          <a:xfrm>
            <a:off x="6300788" y="1557338"/>
            <a:ext cx="2592387" cy="3559175"/>
            <a:chOff x="5439976" y="1535114"/>
            <a:chExt cx="3380496" cy="5190313"/>
          </a:xfrm>
        </p:grpSpPr>
        <p:pic>
          <p:nvPicPr>
            <p:cNvPr id="26628" name="Picture 7" descr="http://www.rndsystems.com/resources/images/6066.gif"/>
            <p:cNvPicPr>
              <a:picLocks noChangeAspect="1" noChangeArrowheads="1"/>
            </p:cNvPicPr>
            <p:nvPr/>
          </p:nvPicPr>
          <p:blipFill>
            <a:blip r:embed="rId5"/>
            <a:srcRect/>
            <a:stretch>
              <a:fillRect/>
            </a:stretch>
          </p:blipFill>
          <p:spPr bwMode="auto">
            <a:xfrm>
              <a:off x="5744494" y="1535114"/>
              <a:ext cx="3075978" cy="4387850"/>
            </a:xfrm>
            <a:prstGeom prst="rect">
              <a:avLst/>
            </a:prstGeom>
            <a:noFill/>
            <a:ln w="9525">
              <a:noFill/>
              <a:miter lim="800000"/>
              <a:headEnd/>
              <a:tailEnd/>
            </a:ln>
          </p:spPr>
        </p:pic>
        <p:sp>
          <p:nvSpPr>
            <p:cNvPr id="26629" name="矩形 7"/>
            <p:cNvSpPr>
              <a:spLocks noChangeArrowheads="1"/>
            </p:cNvSpPr>
            <p:nvPr/>
          </p:nvSpPr>
          <p:spPr bwMode="auto">
            <a:xfrm>
              <a:off x="5439976" y="6139405"/>
              <a:ext cx="3101031" cy="586022"/>
            </a:xfrm>
            <a:prstGeom prst="rect">
              <a:avLst/>
            </a:prstGeom>
            <a:noFill/>
            <a:ln w="9525">
              <a:noFill/>
              <a:miter lim="800000"/>
              <a:headEnd/>
              <a:tailEnd/>
            </a:ln>
          </p:spPr>
          <p:txBody>
            <a:bodyPr wrap="none">
              <a:spAutoFit/>
            </a:bodyPr>
            <a:lstStyle/>
            <a:p>
              <a:r>
                <a:rPr lang="zh-CN" altLang="en-US" sz="1800">
                  <a:solidFill>
                    <a:srgbClr val="003399"/>
                  </a:solidFill>
                  <a:latin typeface="Calibri" pitchFamily="34" charset="0"/>
                  <a:ea typeface="楷体" pitchFamily="49" charset="-122"/>
                  <a:cs typeface="Times New Roman" pitchFamily="18" charset="0"/>
                </a:rPr>
                <a:t>实验时长：</a:t>
              </a:r>
              <a:r>
                <a:rPr lang="en-US" altLang="zh-CN" sz="1800">
                  <a:solidFill>
                    <a:srgbClr val="003399"/>
                  </a:solidFill>
                  <a:latin typeface="Calibri" pitchFamily="34" charset="0"/>
                  <a:ea typeface="楷体" pitchFamily="49" charset="-122"/>
                  <a:cs typeface="Times New Roman" pitchFamily="18" charset="0"/>
                </a:rPr>
                <a:t>4.5 </a:t>
              </a:r>
              <a:r>
                <a:rPr lang="zh-CN" altLang="en-US" sz="1800">
                  <a:solidFill>
                    <a:srgbClr val="003399"/>
                  </a:solidFill>
                  <a:latin typeface="Calibri" pitchFamily="34" charset="0"/>
                  <a:ea typeface="楷体" pitchFamily="49" charset="-122"/>
                  <a:cs typeface="Times New Roman" pitchFamily="18" charset="0"/>
                </a:rPr>
                <a:t>小时</a:t>
              </a:r>
            </a:p>
          </p:txBody>
        </p:sp>
      </p:grpSp>
      <p:sp>
        <p:nvSpPr>
          <p:cNvPr id="26627" name="Text Box 8"/>
          <p:cNvSpPr txBox="1">
            <a:spLocks noChangeArrowheads="1"/>
          </p:cNvSpPr>
          <p:nvPr/>
        </p:nvSpPr>
        <p:spPr bwMode="auto">
          <a:xfrm>
            <a:off x="827088" y="1268413"/>
            <a:ext cx="5329237" cy="585787"/>
          </a:xfrm>
          <a:prstGeom prst="rect">
            <a:avLst/>
          </a:prstGeom>
          <a:noFill/>
          <a:ln w="9525">
            <a:noFill/>
            <a:miter lim="800000"/>
            <a:headEnd/>
            <a:tailEnd/>
          </a:ln>
        </p:spPr>
        <p:txBody>
          <a:bodyPr>
            <a:spAutoFit/>
          </a:bodyPr>
          <a:lstStyle/>
          <a:p>
            <a:r>
              <a:rPr lang="en-US" altLang="zh-CN" sz="3200" b="0">
                <a:solidFill>
                  <a:srgbClr val="000099"/>
                </a:solidFill>
                <a:latin typeface="Calibri" pitchFamily="34" charset="0"/>
                <a:ea typeface="楷体" pitchFamily="49" charset="-122"/>
              </a:rPr>
              <a:t>Quantikine</a:t>
            </a:r>
            <a:r>
              <a:rPr lang="en-US" altLang="zh-CN" sz="4000" b="0" baseline="30000">
                <a:solidFill>
                  <a:srgbClr val="003399"/>
                </a:solidFill>
                <a:latin typeface="Calibri" pitchFamily="34" charset="0"/>
                <a:ea typeface="楷体" pitchFamily="49" charset="-122"/>
              </a:rPr>
              <a:t>®</a:t>
            </a:r>
            <a:r>
              <a:rPr lang="en-US" altLang="zh-CN" sz="3200" b="0">
                <a:solidFill>
                  <a:srgbClr val="000099"/>
                </a:solidFill>
                <a:latin typeface="Calibri" pitchFamily="34" charset="0"/>
                <a:ea typeface="楷体" pitchFamily="49" charset="-122"/>
              </a:rPr>
              <a:t> ELISA</a:t>
            </a:r>
            <a:r>
              <a:rPr lang="zh-CN" altLang="en-US" sz="3200" b="0">
                <a:solidFill>
                  <a:srgbClr val="000099"/>
                </a:solidFill>
                <a:latin typeface="Calibri" pitchFamily="34" charset="0"/>
                <a:ea typeface="楷体" pitchFamily="49" charset="-122"/>
              </a:rPr>
              <a:t> </a:t>
            </a:r>
            <a:r>
              <a:rPr lang="en-US" altLang="zh-CN" sz="3200" b="0">
                <a:solidFill>
                  <a:srgbClr val="000099"/>
                </a:solidFill>
                <a:latin typeface="Calibri" pitchFamily="34" charset="0"/>
                <a:ea typeface="楷体" pitchFamily="49" charset="-122"/>
              </a:rPr>
              <a:t>Kits</a:t>
            </a:r>
          </a:p>
        </p:txBody>
      </p:sp>
      <p:pic>
        <p:nvPicPr>
          <p:cNvPr id="7" name="~PP948.WAV">
            <a:hlinkClick r:id="" action="ppaction://media"/>
          </p:cNvPr>
          <p:cNvPicPr>
            <a:picLocks noRot="1" noChangeAspect="1"/>
          </p:cNvPicPr>
          <p:nvPr>
            <a:wavAudioFile r:embed="rId2" name="~PP948.WAV"/>
          </p:nvPr>
        </p:nvPicPr>
        <p:blipFill>
          <a:blip r:embed="rId6"/>
          <a:stretch>
            <a:fillRect/>
          </a:stretch>
        </p:blipFill>
        <p:spPr>
          <a:xfrm>
            <a:off x="8639175" y="6353175"/>
            <a:ext cx="304800" cy="304800"/>
          </a:xfrm>
          <a:prstGeom prst="rect">
            <a:avLst/>
          </a:prstGeom>
        </p:spPr>
      </p:pic>
    </p:spTree>
    <p:custDataLst>
      <p:tags r:id="rId1"/>
    </p:custDataLst>
  </p:cSld>
  <p:clrMapOvr>
    <a:masterClrMapping/>
  </p:clrMapOvr>
  <p:transition advTm="7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25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fade">
                                      <p:cBhvr>
                                        <p:cTn id="16" dur="25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25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250"/>
                                        <p:tgtEl>
                                          <p:spTgt spid="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250"/>
                                        <p:tgtEl>
                                          <p:spTgt spid="2">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250"/>
                                        <p:tgtEl>
                                          <p:spTgt spid="2">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250"/>
                                        <p:tgtEl>
                                          <p:spTgt spid="2">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
                                            <p:txEl>
                                              <p:pRg st="7" end="7"/>
                                            </p:txEl>
                                          </p:spTgt>
                                        </p:tgtEl>
                                        <p:attrNameLst>
                                          <p:attrName>style.visibility</p:attrName>
                                        </p:attrNameLst>
                                      </p:cBhvr>
                                      <p:to>
                                        <p:strVal val="visible"/>
                                      </p:to>
                                    </p:set>
                                    <p:animEffect transition="in" filter="fade">
                                      <p:cBhvr>
                                        <p:cTn id="46" dur="25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47"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7156" name="Group 4"/>
          <p:cNvGraphicFramePr>
            <a:graphicFrameLocks noGrp="1"/>
          </p:cNvGraphicFramePr>
          <p:nvPr/>
        </p:nvGraphicFramePr>
        <p:xfrm>
          <a:off x="971550" y="3933825"/>
          <a:ext cx="6480720" cy="1913528"/>
        </p:xfrm>
        <a:graphic>
          <a:graphicData uri="http://schemas.openxmlformats.org/drawingml/2006/table">
            <a:tbl>
              <a:tblPr/>
              <a:tblGrid>
                <a:gridCol w="1279739"/>
                <a:gridCol w="1894749"/>
                <a:gridCol w="1608437"/>
                <a:gridCol w="1697795"/>
              </a:tblGrid>
              <a:tr h="4281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产品名称</a:t>
                      </a:r>
                      <a:endParaRPr kumimoji="0" lang="zh-CN"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endParaRPr>
                    </a:p>
                  </a:txBody>
                  <a:tcPr marL="91439" marR="91439" marT="45731" marB="45731"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1"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Human </a:t>
                      </a:r>
                      <a:r>
                        <a:rPr kumimoji="0" lang="en-US" altLang="zh-CN" sz="1600" b="1" i="0" u="none" strike="noStrike" cap="none" normalizeH="0" baseline="0" dirty="0" err="1" smtClean="0">
                          <a:ln>
                            <a:noFill/>
                          </a:ln>
                          <a:solidFill>
                            <a:srgbClr val="0000FF"/>
                          </a:solidFill>
                          <a:effectLst/>
                          <a:latin typeface="Calibri" pitchFamily="34" charset="0"/>
                          <a:ea typeface="楷体" pitchFamily="49" charset="-122"/>
                          <a:cs typeface="Times New Roman" pitchFamily="18" charset="0"/>
                        </a:rPr>
                        <a:t>Epo</a:t>
                      </a:r>
                      <a:endParaRPr kumimoji="0" lang="en-US" altLang="zh-CN" sz="1600" b="1"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endParaRPr>
                    </a:p>
                  </a:txBody>
                  <a:tcPr marL="91439" marR="91439" marT="45731" marB="45731"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1"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Human </a:t>
                      </a:r>
                      <a:r>
                        <a:rPr kumimoji="0" lang="en-US" altLang="zh-CN" sz="1600" b="1" i="0" u="none" strike="noStrike" cap="none" normalizeH="0" baseline="0" dirty="0" err="1" smtClean="0">
                          <a:ln>
                            <a:noFill/>
                          </a:ln>
                          <a:solidFill>
                            <a:srgbClr val="0000FF"/>
                          </a:solidFill>
                          <a:effectLst/>
                          <a:latin typeface="Calibri" pitchFamily="34" charset="0"/>
                          <a:ea typeface="楷体" pitchFamily="49" charset="-122"/>
                          <a:cs typeface="Times New Roman" pitchFamily="18" charset="0"/>
                        </a:rPr>
                        <a:t>sTfR</a:t>
                      </a:r>
                      <a:endParaRPr kumimoji="0" lang="en-US" altLang="zh-CN" sz="1600" b="1"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endParaRPr>
                    </a:p>
                  </a:txBody>
                  <a:tcPr marL="91439" marR="91439" marT="45731" marB="45731"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1"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Human </a:t>
                      </a:r>
                      <a:r>
                        <a:rPr kumimoji="0" lang="en-US" altLang="zh-CN" sz="1600" b="1" i="0" u="none" strike="noStrike" cap="none" normalizeH="0" baseline="0" dirty="0" smtClean="0">
                          <a:ln>
                            <a:noFill/>
                          </a:ln>
                          <a:solidFill>
                            <a:srgbClr val="0000FF"/>
                          </a:solidFill>
                          <a:effectLst/>
                          <a:latin typeface="Symbol" pitchFamily="18" charset="2"/>
                          <a:ea typeface="楷体" pitchFamily="49" charset="-122"/>
                          <a:cs typeface="Times New Roman" pitchFamily="18" charset="0"/>
                        </a:rPr>
                        <a:t>b</a:t>
                      </a:r>
                      <a:r>
                        <a:rPr kumimoji="0" lang="en-US" altLang="zh-CN" sz="1600" b="1"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2-MG</a:t>
                      </a:r>
                    </a:p>
                  </a:txBody>
                  <a:tcPr marL="91439" marR="91439" marT="45731" marB="45731"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35204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目录号</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DEP00</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DTFR1</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DBM200</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42922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敏感性</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&lt;0.6 </a:t>
                      </a:r>
                      <a:r>
                        <a:rPr kumimoji="0" lang="en-US" altLang="zh-CN" sz="1600" b="0" i="0" u="none" strike="noStrike" cap="none" normalizeH="0" baseline="0" dirty="0" err="1" smtClean="0">
                          <a:ln>
                            <a:noFill/>
                          </a:ln>
                          <a:solidFill>
                            <a:srgbClr val="0000FF"/>
                          </a:solidFill>
                          <a:effectLst/>
                          <a:latin typeface="Calibri" pitchFamily="34" charset="0"/>
                          <a:ea typeface="楷体" pitchFamily="49" charset="-122"/>
                          <a:cs typeface="Times New Roman" pitchFamily="18" charset="0"/>
                        </a:rPr>
                        <a:t>mIU</a:t>
                      </a: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/mL</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&lt;0.5 </a:t>
                      </a:r>
                      <a:r>
                        <a:rPr kumimoji="0" lang="en-US" altLang="zh-CN" sz="1600" b="0" i="0" u="none" strike="noStrike" cap="none" normalizeH="0" baseline="0" dirty="0" err="1" smtClean="0">
                          <a:ln>
                            <a:noFill/>
                          </a:ln>
                          <a:solidFill>
                            <a:srgbClr val="0000FF"/>
                          </a:solidFill>
                          <a:effectLst/>
                          <a:latin typeface="Calibri" pitchFamily="34" charset="0"/>
                          <a:ea typeface="楷体" pitchFamily="49" charset="-122"/>
                          <a:cs typeface="Times New Roman" pitchFamily="18" charset="0"/>
                        </a:rPr>
                        <a:t>nmol</a:t>
                      </a: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/L</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&lt;0.2 </a:t>
                      </a:r>
                      <a:r>
                        <a:rPr kumimoji="0" lang="en-US" altLang="zh-CN" sz="1600" b="0" i="0" u="none" strike="noStrike" cap="none" normalizeH="0" baseline="0" dirty="0" err="1" smtClean="0">
                          <a:ln>
                            <a:noFill/>
                          </a:ln>
                          <a:solidFill>
                            <a:srgbClr val="0000FF"/>
                          </a:solidFill>
                          <a:effectLst/>
                          <a:latin typeface="Calibri" pitchFamily="34" charset="0"/>
                          <a:ea typeface="楷体" pitchFamily="49" charset="-122"/>
                          <a:cs typeface="Times New Roman" pitchFamily="18" charset="0"/>
                        </a:rPr>
                        <a:t>ug</a:t>
                      </a: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a:t>
                      </a:r>
                      <a:r>
                        <a:rPr kumimoji="0" lang="en-US" altLang="zh-CN" sz="1600" b="0" i="0" u="none" strike="noStrike" cap="none" normalizeH="0" baseline="0" dirty="0" err="1" smtClean="0">
                          <a:ln>
                            <a:noFill/>
                          </a:ln>
                          <a:solidFill>
                            <a:srgbClr val="0000FF"/>
                          </a:solidFill>
                          <a:effectLst/>
                          <a:latin typeface="Calibri" pitchFamily="34" charset="0"/>
                          <a:ea typeface="楷体" pitchFamily="49" charset="-122"/>
                          <a:cs typeface="Times New Roman" pitchFamily="18" charset="0"/>
                        </a:rPr>
                        <a:t>mL</a:t>
                      </a:r>
                      <a:endPar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endParaRP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35204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检测范围</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2.5-200 </a:t>
                      </a:r>
                      <a:r>
                        <a:rPr kumimoji="0" lang="en-US" altLang="zh-CN" sz="1600" b="0" i="0" u="none" strike="noStrike" cap="none" normalizeH="0" baseline="0" dirty="0" err="1" smtClean="0">
                          <a:ln>
                            <a:noFill/>
                          </a:ln>
                          <a:solidFill>
                            <a:srgbClr val="0000FF"/>
                          </a:solidFill>
                          <a:effectLst/>
                          <a:latin typeface="Calibri" pitchFamily="34" charset="0"/>
                          <a:ea typeface="楷体" pitchFamily="49" charset="-122"/>
                          <a:cs typeface="Times New Roman" pitchFamily="18" charset="0"/>
                        </a:rPr>
                        <a:t>mIU</a:t>
                      </a: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/mL</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3-80 </a:t>
                      </a:r>
                      <a:r>
                        <a:rPr kumimoji="0" lang="en-US" altLang="zh-CN" sz="1600" b="0" i="0" u="none" strike="noStrike" cap="none" normalizeH="0" baseline="0" dirty="0" err="1" smtClean="0">
                          <a:ln>
                            <a:noFill/>
                          </a:ln>
                          <a:solidFill>
                            <a:srgbClr val="0000FF"/>
                          </a:solidFill>
                          <a:effectLst/>
                          <a:latin typeface="Calibri" pitchFamily="34" charset="0"/>
                          <a:ea typeface="楷体" pitchFamily="49" charset="-122"/>
                          <a:cs typeface="Times New Roman" pitchFamily="18" charset="0"/>
                        </a:rPr>
                        <a:t>nmol</a:t>
                      </a:r>
                      <a:r>
                        <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/L</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kern="1200" cap="none" normalizeH="0" baseline="0" dirty="0" smtClean="0">
                          <a:ln>
                            <a:noFill/>
                          </a:ln>
                          <a:solidFill>
                            <a:srgbClr val="0000FF"/>
                          </a:solidFill>
                          <a:effectLst/>
                          <a:latin typeface="Calibri" pitchFamily="34" charset="0"/>
                          <a:ea typeface="楷体" pitchFamily="49" charset="-122"/>
                          <a:cs typeface="Times New Roman" pitchFamily="18" charset="0"/>
                        </a:rPr>
                        <a:t>0.4-12 µg/mL </a:t>
                      </a:r>
                      <a:endParaRPr kumimoji="0" lang="zh-CN" altLang="zh-CN" sz="1600" b="0" i="0" u="none" strike="noStrike" kern="1200" cap="none" normalizeH="0" baseline="0" dirty="0" smtClean="0">
                        <a:ln>
                          <a:noFill/>
                        </a:ln>
                        <a:solidFill>
                          <a:srgbClr val="0000FF"/>
                        </a:solidFill>
                        <a:effectLst/>
                        <a:latin typeface="Calibri" pitchFamily="34" charset="0"/>
                        <a:ea typeface="楷体" pitchFamily="49" charset="-122"/>
                        <a:cs typeface="Times New Roman" pitchFamily="18" charset="0"/>
                      </a:endParaRP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35204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标本类型</a:t>
                      </a: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血清、血浆</a:t>
                      </a:r>
                      <a:endPar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endParaRP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血清、血浆</a:t>
                      </a:r>
                      <a:endPar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endParaRP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rPr>
                        <a:t>血清、尿液</a:t>
                      </a:r>
                      <a:endParaRPr kumimoji="0" lang="en-US" altLang="zh-CN" sz="1600" b="0" i="0" u="none" strike="noStrike" cap="none" normalizeH="0" baseline="0" dirty="0" smtClean="0">
                        <a:ln>
                          <a:noFill/>
                        </a:ln>
                        <a:solidFill>
                          <a:srgbClr val="0000FF"/>
                        </a:solidFill>
                        <a:effectLst/>
                        <a:latin typeface="Calibri" pitchFamily="34" charset="0"/>
                        <a:ea typeface="楷体" pitchFamily="49" charset="-122"/>
                        <a:cs typeface="Times New Roman" pitchFamily="18" charset="0"/>
                      </a:endParaRPr>
                    </a:p>
                  </a:txBody>
                  <a:tcPr marL="91439" marR="91439" marT="45731" marB="45731"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8705" name="Picture 4"/>
          <p:cNvPicPr>
            <a:picLocks noChangeAspect="1" noChangeArrowheads="1"/>
          </p:cNvPicPr>
          <p:nvPr/>
        </p:nvPicPr>
        <p:blipFill>
          <a:blip r:embed="rId4"/>
          <a:srcRect/>
          <a:stretch>
            <a:fillRect/>
          </a:stretch>
        </p:blipFill>
        <p:spPr bwMode="auto">
          <a:xfrm>
            <a:off x="4587875" y="1898650"/>
            <a:ext cx="3268663" cy="2008188"/>
          </a:xfrm>
          <a:prstGeom prst="rect">
            <a:avLst/>
          </a:prstGeom>
          <a:noFill/>
          <a:ln w="9525">
            <a:noFill/>
            <a:miter lim="800000"/>
            <a:headEnd/>
            <a:tailEnd/>
          </a:ln>
        </p:spPr>
      </p:pic>
      <p:sp>
        <p:nvSpPr>
          <p:cNvPr id="28706" name="矩形 12"/>
          <p:cNvSpPr>
            <a:spLocks noChangeArrowheads="1"/>
          </p:cNvSpPr>
          <p:nvPr/>
        </p:nvSpPr>
        <p:spPr bwMode="auto">
          <a:xfrm>
            <a:off x="1116013" y="2349500"/>
            <a:ext cx="4140200" cy="1168400"/>
          </a:xfrm>
          <a:prstGeom prst="rect">
            <a:avLst/>
          </a:prstGeom>
          <a:noFill/>
          <a:ln w="9525">
            <a:noFill/>
            <a:miter lim="800000"/>
            <a:headEnd/>
            <a:tailEnd/>
          </a:ln>
        </p:spPr>
        <p:txBody>
          <a:bodyPr>
            <a:spAutoFit/>
          </a:bodyPr>
          <a:lstStyle/>
          <a:p>
            <a:pPr marL="250825" indent="-250825">
              <a:spcBef>
                <a:spcPts val="600"/>
              </a:spcBef>
              <a:buFont typeface="Wingdings" pitchFamily="2" charset="2"/>
              <a:buChar char="Ø"/>
            </a:pPr>
            <a:r>
              <a:rPr lang="zh-CN" altLang="en-US" sz="2000" b="0">
                <a:latin typeface="Calibri" pitchFamily="34" charset="0"/>
                <a:ea typeface="楷体" pitchFamily="49" charset="-122"/>
                <a:cs typeface="Times New Roman" pitchFamily="18" charset="0"/>
              </a:rPr>
              <a:t>体外诊断用试剂盒</a:t>
            </a:r>
            <a:endParaRPr lang="en-US" altLang="zh-CN" sz="2000" b="0">
              <a:latin typeface="Calibri" pitchFamily="34" charset="0"/>
              <a:ea typeface="楷体" pitchFamily="49" charset="-122"/>
              <a:cs typeface="Times New Roman" pitchFamily="18" charset="0"/>
            </a:endParaRPr>
          </a:p>
          <a:p>
            <a:pPr marL="250825" indent="-250825">
              <a:spcBef>
                <a:spcPts val="600"/>
              </a:spcBef>
              <a:buFont typeface="Wingdings" pitchFamily="2" charset="2"/>
              <a:buChar char="Ø"/>
            </a:pPr>
            <a:r>
              <a:rPr lang="zh-CN" altLang="en-US" sz="2000" b="0">
                <a:latin typeface="Calibri" pitchFamily="34" charset="0"/>
                <a:ea typeface="楷体" pitchFamily="49" charset="-122"/>
                <a:cs typeface="Times New Roman" pitchFamily="18" charset="0"/>
              </a:rPr>
              <a:t>通过美国</a:t>
            </a:r>
            <a:r>
              <a:rPr lang="en-US" altLang="zh-CN" sz="2000" b="0">
                <a:latin typeface="Calibri" pitchFamily="34" charset="0"/>
                <a:ea typeface="楷体" pitchFamily="49" charset="-122"/>
                <a:cs typeface="Times New Roman" pitchFamily="18" charset="0"/>
              </a:rPr>
              <a:t>FDA</a:t>
            </a:r>
            <a:r>
              <a:rPr lang="zh-CN" altLang="en-US" sz="2000" b="0">
                <a:latin typeface="Calibri" pitchFamily="34" charset="0"/>
                <a:ea typeface="楷体" pitchFamily="49" charset="-122"/>
                <a:cs typeface="Times New Roman" pitchFamily="18" charset="0"/>
              </a:rPr>
              <a:t>和欧盟认证</a:t>
            </a:r>
            <a:endParaRPr lang="en-US" altLang="zh-CN" sz="2000" b="0">
              <a:latin typeface="Calibri" pitchFamily="34" charset="0"/>
              <a:ea typeface="楷体" pitchFamily="49" charset="-122"/>
              <a:cs typeface="Times New Roman" pitchFamily="18" charset="0"/>
            </a:endParaRPr>
          </a:p>
          <a:p>
            <a:pPr marL="250825" indent="-250825">
              <a:spcBef>
                <a:spcPts val="600"/>
              </a:spcBef>
              <a:buFont typeface="Wingdings" pitchFamily="2" charset="2"/>
              <a:buChar char="Ø"/>
            </a:pPr>
            <a:r>
              <a:rPr lang="zh-CN" altLang="en-US" sz="2000" b="0">
                <a:latin typeface="Calibri" pitchFamily="34" charset="0"/>
                <a:ea typeface="楷体" pitchFamily="49" charset="-122"/>
                <a:cs typeface="Times New Roman" pitchFamily="18" charset="0"/>
              </a:rPr>
              <a:t>完全即用型</a:t>
            </a:r>
            <a:endParaRPr lang="en-US" altLang="zh-CN" sz="2000" b="0">
              <a:latin typeface="Calibri" pitchFamily="34" charset="0"/>
              <a:ea typeface="楷体" pitchFamily="49" charset="-122"/>
              <a:cs typeface="Times New Roman" pitchFamily="18" charset="0"/>
            </a:endParaRPr>
          </a:p>
        </p:txBody>
      </p:sp>
      <p:sp>
        <p:nvSpPr>
          <p:cNvPr id="28707" name="Text Box 8"/>
          <p:cNvSpPr txBox="1">
            <a:spLocks noChangeArrowheads="1"/>
          </p:cNvSpPr>
          <p:nvPr/>
        </p:nvSpPr>
        <p:spPr bwMode="auto">
          <a:xfrm>
            <a:off x="827088" y="1268413"/>
            <a:ext cx="5329237" cy="585787"/>
          </a:xfrm>
          <a:prstGeom prst="rect">
            <a:avLst/>
          </a:prstGeom>
          <a:noFill/>
          <a:ln w="9525">
            <a:noFill/>
            <a:miter lim="800000"/>
            <a:headEnd/>
            <a:tailEnd/>
          </a:ln>
        </p:spPr>
        <p:txBody>
          <a:bodyPr>
            <a:spAutoFit/>
          </a:bodyPr>
          <a:lstStyle/>
          <a:p>
            <a:r>
              <a:rPr lang="en-US" altLang="zh-CN" sz="3200" b="0">
                <a:solidFill>
                  <a:srgbClr val="000099"/>
                </a:solidFill>
                <a:latin typeface="Calibri" pitchFamily="34" charset="0"/>
                <a:ea typeface="楷体" pitchFamily="49" charset="-122"/>
              </a:rPr>
              <a:t>Quantikine</a:t>
            </a:r>
            <a:r>
              <a:rPr lang="en-US" altLang="zh-CN" sz="4000" b="0" baseline="30000">
                <a:solidFill>
                  <a:srgbClr val="003399"/>
                </a:solidFill>
                <a:latin typeface="Calibri" pitchFamily="34" charset="0"/>
                <a:ea typeface="楷体" pitchFamily="49" charset="-122"/>
              </a:rPr>
              <a:t>®</a:t>
            </a:r>
            <a:r>
              <a:rPr lang="en-US" altLang="zh-CN" sz="3200" b="0">
                <a:solidFill>
                  <a:srgbClr val="000099"/>
                </a:solidFill>
                <a:latin typeface="Calibri" pitchFamily="34" charset="0"/>
                <a:ea typeface="楷体" pitchFamily="49" charset="-122"/>
              </a:rPr>
              <a:t> IVD ELISA</a:t>
            </a:r>
            <a:r>
              <a:rPr lang="zh-CN" altLang="en-US" sz="3200" b="0">
                <a:solidFill>
                  <a:srgbClr val="000099"/>
                </a:solidFill>
                <a:latin typeface="Calibri" pitchFamily="34" charset="0"/>
                <a:ea typeface="楷体" pitchFamily="49" charset="-122"/>
              </a:rPr>
              <a:t> </a:t>
            </a:r>
            <a:r>
              <a:rPr lang="en-US" altLang="zh-CN" sz="3200" b="0">
                <a:solidFill>
                  <a:srgbClr val="000099"/>
                </a:solidFill>
                <a:latin typeface="Calibri" pitchFamily="34" charset="0"/>
                <a:ea typeface="楷体" pitchFamily="49" charset="-122"/>
              </a:rPr>
              <a:t>Kits</a:t>
            </a:r>
          </a:p>
        </p:txBody>
      </p:sp>
      <p:pic>
        <p:nvPicPr>
          <p:cNvPr id="6" name="~PP3738.WAV">
            <a:hlinkClick r:id="" action="ppaction://media"/>
          </p:cNvPr>
          <p:cNvPicPr>
            <a:picLocks noRot="1" noChangeAspect="1"/>
          </p:cNvPicPr>
          <p:nvPr>
            <a:wavAudioFile r:embed="rId2" name="~PP3738.WAV"/>
          </p:nvPr>
        </p:nvPicPr>
        <p:blipFill>
          <a:blip r:embed="rId5"/>
          <a:stretch>
            <a:fillRect/>
          </a:stretch>
        </p:blipFill>
        <p:spPr>
          <a:xfrm>
            <a:off x="8639175" y="6353175"/>
            <a:ext cx="304800" cy="304800"/>
          </a:xfrm>
          <a:prstGeom prst="rect">
            <a:avLst/>
          </a:prstGeom>
        </p:spPr>
      </p:pic>
    </p:spTree>
    <p:custDataLst>
      <p:tags r:id="rId1"/>
    </p:custDataLst>
  </p:cSld>
  <p:clrMapOvr>
    <a:masterClrMapping/>
  </p:clrMapOvr>
  <p:transition advTm="4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77156"/>
                                        </p:tgtEl>
                                        <p:attrNameLst>
                                          <p:attrName>style.visibility</p:attrName>
                                        </p:attrNameLst>
                                      </p:cBhvr>
                                      <p:to>
                                        <p:strVal val="visible"/>
                                      </p:to>
                                    </p:set>
                                    <p:animEffect transition="in" filter="fade">
                                      <p:cBhvr>
                                        <p:cTn id="11" dur="250"/>
                                        <p:tgtEl>
                                          <p:spTgt spid="17715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a:spLocks noChangeArrowheads="1"/>
          </p:cNvSpPr>
          <p:nvPr/>
        </p:nvSpPr>
        <p:spPr bwMode="auto">
          <a:xfrm>
            <a:off x="971550" y="2060575"/>
            <a:ext cx="4957763" cy="3016250"/>
          </a:xfrm>
          <a:prstGeom prst="rect">
            <a:avLst/>
          </a:prstGeom>
          <a:noFill/>
          <a:ln w="9525">
            <a:noFill/>
            <a:miter lim="800000"/>
            <a:headEnd/>
            <a:tailEnd/>
          </a:ln>
        </p:spPr>
        <p:txBody>
          <a:bodyPr>
            <a:spAutoFit/>
          </a:bodyPr>
          <a:lstStyle/>
          <a:p>
            <a:pPr marL="250825" indent="-250825">
              <a:spcAft>
                <a:spcPts val="600"/>
              </a:spcAft>
              <a:buFont typeface="Wingdings" pitchFamily="2" charset="2"/>
              <a:buChar char="Ø"/>
            </a:pPr>
            <a:r>
              <a:rPr lang="en-US" altLang="zh-CN" sz="2000" b="0">
                <a:latin typeface="Calibri" pitchFamily="34" charset="0"/>
                <a:ea typeface="楷体" pitchFamily="49" charset="-122"/>
                <a:cs typeface="Times New Roman" pitchFamily="18" charset="0"/>
              </a:rPr>
              <a:t>AP</a:t>
            </a:r>
            <a:r>
              <a:rPr lang="zh-CN" altLang="en-US" sz="2000" b="0">
                <a:latin typeface="Calibri" pitchFamily="34" charset="0"/>
                <a:ea typeface="楷体" pitchFamily="49" charset="-122"/>
                <a:cs typeface="Times New Roman" pitchFamily="18" charset="0"/>
              </a:rPr>
              <a:t>酶在底物</a:t>
            </a:r>
            <a:r>
              <a:rPr lang="en-US" altLang="zh-CN" sz="2000" b="0">
                <a:latin typeface="Calibri" pitchFamily="34" charset="0"/>
                <a:ea typeface="楷体" pitchFamily="49" charset="-122"/>
                <a:cs typeface="Times New Roman" pitchFamily="18" charset="0"/>
              </a:rPr>
              <a:t>NADPH</a:t>
            </a:r>
            <a:r>
              <a:rPr lang="zh-CN" altLang="en-US" sz="2000" b="0">
                <a:latin typeface="Calibri" pitchFamily="34" charset="0"/>
                <a:ea typeface="楷体" pitchFamily="49" charset="-122"/>
                <a:cs typeface="Times New Roman" pitchFamily="18" charset="0"/>
              </a:rPr>
              <a:t>作用下，循环反应，增强信号</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solidFill>
                  <a:srgbClr val="C00000"/>
                </a:solidFill>
                <a:latin typeface="Calibri" pitchFamily="34" charset="0"/>
                <a:ea typeface="楷体" pitchFamily="49" charset="-122"/>
                <a:cs typeface="Times New Roman" pitchFamily="18" charset="0"/>
              </a:rPr>
              <a:t>灵敏度高，检测范围：</a:t>
            </a:r>
            <a:r>
              <a:rPr lang="en-US" altLang="zh-CN" sz="2000" b="0">
                <a:solidFill>
                  <a:srgbClr val="C00000"/>
                </a:solidFill>
                <a:latin typeface="Calibri" pitchFamily="34" charset="0"/>
                <a:ea typeface="楷体" pitchFamily="49" charset="-122"/>
                <a:cs typeface="Times New Roman" pitchFamily="18" charset="0"/>
              </a:rPr>
              <a:t>10</a:t>
            </a:r>
            <a:r>
              <a:rPr lang="en-US" altLang="zh-CN" sz="2000" b="0" baseline="30000">
                <a:solidFill>
                  <a:srgbClr val="C00000"/>
                </a:solidFill>
                <a:latin typeface="Calibri" pitchFamily="34" charset="0"/>
                <a:ea typeface="楷体" pitchFamily="49" charset="-122"/>
                <a:cs typeface="Times New Roman" pitchFamily="18" charset="0"/>
              </a:rPr>
              <a:t>-3</a:t>
            </a:r>
            <a:r>
              <a:rPr lang="en-US" altLang="zh-CN" sz="2000" b="0">
                <a:solidFill>
                  <a:srgbClr val="C00000"/>
                </a:solidFill>
                <a:latin typeface="Calibri" pitchFamily="34" charset="0"/>
                <a:ea typeface="楷体" pitchFamily="49" charset="-122"/>
                <a:cs typeface="Times New Roman" pitchFamily="18" charset="0"/>
              </a:rPr>
              <a:t>~10</a:t>
            </a:r>
            <a:r>
              <a:rPr lang="en-US" altLang="zh-CN" sz="2000" b="0" baseline="30000">
                <a:solidFill>
                  <a:srgbClr val="C00000"/>
                </a:solidFill>
                <a:latin typeface="Calibri" pitchFamily="34" charset="0"/>
                <a:ea typeface="楷体" pitchFamily="49" charset="-122"/>
                <a:cs typeface="Times New Roman" pitchFamily="18" charset="0"/>
              </a:rPr>
              <a:t>1</a:t>
            </a:r>
            <a:r>
              <a:rPr lang="en-US" altLang="zh-CN" sz="2000" b="0">
                <a:solidFill>
                  <a:srgbClr val="C00000"/>
                </a:solidFill>
                <a:latin typeface="Calibri" pitchFamily="34" charset="0"/>
                <a:ea typeface="楷体" pitchFamily="49" charset="-122"/>
                <a:cs typeface="Times New Roman" pitchFamily="18" charset="0"/>
              </a:rPr>
              <a:t> pg/ml</a:t>
            </a: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完全即用、方便省事</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高度优化，实验重复性好</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已开发</a:t>
            </a:r>
            <a:r>
              <a:rPr lang="en-US" altLang="zh-CN" sz="2000" b="0">
                <a:latin typeface="Calibri" pitchFamily="34" charset="0"/>
                <a:ea typeface="楷体" pitchFamily="49" charset="-122"/>
                <a:cs typeface="Times New Roman" pitchFamily="18" charset="0"/>
              </a:rPr>
              <a:t>25</a:t>
            </a:r>
            <a:r>
              <a:rPr lang="zh-CN" altLang="en-US" sz="2000" b="0">
                <a:latin typeface="Calibri" pitchFamily="34" charset="0"/>
                <a:ea typeface="楷体" pitchFamily="49" charset="-122"/>
                <a:cs typeface="Times New Roman" pitchFamily="18" charset="0"/>
              </a:rPr>
              <a:t>个</a:t>
            </a:r>
            <a:r>
              <a:rPr lang="en-US" altLang="zh-CN" sz="2000" b="0">
                <a:latin typeface="Calibri" pitchFamily="34" charset="0"/>
                <a:ea typeface="楷体" pitchFamily="49" charset="-122"/>
                <a:cs typeface="Times New Roman" pitchFamily="18" charset="0"/>
              </a:rPr>
              <a:t>kits</a:t>
            </a:r>
            <a:r>
              <a:rPr lang="zh-CN" altLang="en-US" sz="2000" b="0">
                <a:latin typeface="Calibri" pitchFamily="34" charset="0"/>
                <a:ea typeface="楷体" pitchFamily="49" charset="-122"/>
                <a:cs typeface="Times New Roman" pitchFamily="18" charset="0"/>
              </a:rPr>
              <a:t>，涵盖</a:t>
            </a:r>
            <a:r>
              <a:rPr lang="en-US" altLang="zh-CN" sz="2000" b="0">
                <a:latin typeface="Calibri" pitchFamily="34" charset="0"/>
                <a:ea typeface="楷体" pitchFamily="49" charset="-122"/>
                <a:cs typeface="Times New Roman" pitchFamily="18" charset="0"/>
              </a:rPr>
              <a:t>11</a:t>
            </a:r>
            <a:r>
              <a:rPr lang="zh-CN" altLang="en-US" sz="2000" b="0">
                <a:latin typeface="Calibri" pitchFamily="34" charset="0"/>
                <a:ea typeface="楷体" pitchFamily="49" charset="-122"/>
                <a:cs typeface="Times New Roman" pitchFamily="18" charset="0"/>
              </a:rPr>
              <a:t>个人源蛋白</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可检测细胞上清、血清、血浆、尿液等</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有单块板、</a:t>
            </a:r>
            <a:r>
              <a:rPr lang="en-US" altLang="zh-CN" sz="2000" b="0">
                <a:latin typeface="Calibri" pitchFamily="34" charset="0"/>
                <a:ea typeface="楷体" pitchFamily="49" charset="-122"/>
                <a:cs typeface="Times New Roman" pitchFamily="18" charset="0"/>
              </a:rPr>
              <a:t>6</a:t>
            </a:r>
            <a:r>
              <a:rPr lang="zh-CN" altLang="en-US" sz="2000" b="0">
                <a:latin typeface="Calibri" pitchFamily="34" charset="0"/>
                <a:ea typeface="楷体" pitchFamily="49" charset="-122"/>
                <a:cs typeface="Times New Roman" pitchFamily="18" charset="0"/>
              </a:rPr>
              <a:t>块板、</a:t>
            </a:r>
            <a:r>
              <a:rPr lang="en-US" altLang="zh-CN" sz="2000" b="0">
                <a:latin typeface="Calibri" pitchFamily="34" charset="0"/>
                <a:ea typeface="楷体" pitchFamily="49" charset="-122"/>
                <a:cs typeface="Times New Roman" pitchFamily="18" charset="0"/>
              </a:rPr>
              <a:t>50</a:t>
            </a:r>
            <a:r>
              <a:rPr lang="zh-CN" altLang="en-US" sz="2000" b="0">
                <a:latin typeface="Calibri" pitchFamily="34" charset="0"/>
                <a:ea typeface="楷体" pitchFamily="49" charset="-122"/>
                <a:cs typeface="Times New Roman" pitchFamily="18" charset="0"/>
              </a:rPr>
              <a:t>块板</a:t>
            </a:r>
            <a:endParaRPr lang="en-US" altLang="zh-CN" sz="2000" b="0">
              <a:latin typeface="Calibri" pitchFamily="34" charset="0"/>
              <a:ea typeface="楷体" pitchFamily="49" charset="-122"/>
              <a:cs typeface="Times New Roman" pitchFamily="18" charset="0"/>
            </a:endParaRPr>
          </a:p>
        </p:txBody>
      </p:sp>
      <p:grpSp>
        <p:nvGrpSpPr>
          <p:cNvPr id="29698" name="组合 3"/>
          <p:cNvGrpSpPr>
            <a:grpSpLocks/>
          </p:cNvGrpSpPr>
          <p:nvPr/>
        </p:nvGrpSpPr>
        <p:grpSpPr bwMode="auto">
          <a:xfrm>
            <a:off x="6443663" y="1844675"/>
            <a:ext cx="2232025" cy="3536950"/>
            <a:chOff x="5468830" y="1412776"/>
            <a:chExt cx="2859764" cy="5277670"/>
          </a:xfrm>
        </p:grpSpPr>
        <p:pic>
          <p:nvPicPr>
            <p:cNvPr id="29700" name="Picture 2" descr="http://www.rndsystems.com/resources/images/6268.gif"/>
            <p:cNvPicPr>
              <a:picLocks noChangeAspect="1" noChangeArrowheads="1"/>
            </p:cNvPicPr>
            <p:nvPr/>
          </p:nvPicPr>
          <p:blipFill>
            <a:blip r:embed="rId4"/>
            <a:srcRect/>
            <a:stretch>
              <a:fillRect/>
            </a:stretch>
          </p:blipFill>
          <p:spPr bwMode="auto">
            <a:xfrm>
              <a:off x="5580111" y="1412776"/>
              <a:ext cx="2748483" cy="4661983"/>
            </a:xfrm>
            <a:prstGeom prst="rect">
              <a:avLst/>
            </a:prstGeom>
            <a:noFill/>
            <a:ln w="9525">
              <a:noFill/>
              <a:miter lim="800000"/>
              <a:headEnd/>
              <a:tailEnd/>
            </a:ln>
          </p:spPr>
        </p:pic>
        <p:sp>
          <p:nvSpPr>
            <p:cNvPr id="29701" name="矩形 9"/>
            <p:cNvSpPr>
              <a:spLocks noChangeArrowheads="1"/>
            </p:cNvSpPr>
            <p:nvPr/>
          </p:nvSpPr>
          <p:spPr bwMode="auto">
            <a:xfrm>
              <a:off x="5468830" y="6139404"/>
              <a:ext cx="2767515" cy="551042"/>
            </a:xfrm>
            <a:prstGeom prst="rect">
              <a:avLst/>
            </a:prstGeom>
            <a:noFill/>
            <a:ln w="9525">
              <a:noFill/>
              <a:miter lim="800000"/>
              <a:headEnd/>
              <a:tailEnd/>
            </a:ln>
          </p:spPr>
          <p:txBody>
            <a:bodyPr>
              <a:spAutoFit/>
            </a:bodyPr>
            <a:lstStyle/>
            <a:p>
              <a:r>
                <a:rPr lang="zh-CN" altLang="en-US" sz="1800">
                  <a:solidFill>
                    <a:srgbClr val="003399"/>
                  </a:solidFill>
                  <a:latin typeface="Calibri" pitchFamily="34" charset="0"/>
                  <a:ea typeface="楷体" pitchFamily="49" charset="-122"/>
                  <a:cs typeface="Times New Roman" pitchFamily="18" charset="0"/>
                </a:rPr>
                <a:t>实验时长：</a:t>
              </a:r>
              <a:r>
                <a:rPr lang="en-US" altLang="zh-CN" sz="1800">
                  <a:solidFill>
                    <a:srgbClr val="003399"/>
                  </a:solidFill>
                  <a:latin typeface="Calibri" pitchFamily="34" charset="0"/>
                  <a:ea typeface="楷体" pitchFamily="49" charset="-122"/>
                  <a:cs typeface="Times New Roman" pitchFamily="18" charset="0"/>
                </a:rPr>
                <a:t>6.5</a:t>
              </a:r>
              <a:r>
                <a:rPr lang="zh-CN" altLang="en-US" sz="1800">
                  <a:solidFill>
                    <a:srgbClr val="003399"/>
                  </a:solidFill>
                  <a:latin typeface="Calibri" pitchFamily="34" charset="0"/>
                  <a:ea typeface="楷体" pitchFamily="49" charset="-122"/>
                  <a:cs typeface="Times New Roman" pitchFamily="18" charset="0"/>
                </a:rPr>
                <a:t>小时</a:t>
              </a:r>
            </a:p>
          </p:txBody>
        </p:sp>
      </p:grpSp>
      <p:sp>
        <p:nvSpPr>
          <p:cNvPr id="29699" name="Text Box 8"/>
          <p:cNvSpPr txBox="1">
            <a:spLocks noChangeArrowheads="1"/>
          </p:cNvSpPr>
          <p:nvPr/>
        </p:nvSpPr>
        <p:spPr bwMode="auto">
          <a:xfrm>
            <a:off x="827088" y="1268413"/>
            <a:ext cx="5329237" cy="585787"/>
          </a:xfrm>
          <a:prstGeom prst="rect">
            <a:avLst/>
          </a:prstGeom>
          <a:noFill/>
          <a:ln w="9525">
            <a:noFill/>
            <a:miter lim="800000"/>
            <a:headEnd/>
            <a:tailEnd/>
          </a:ln>
        </p:spPr>
        <p:txBody>
          <a:bodyPr>
            <a:spAutoFit/>
          </a:bodyPr>
          <a:lstStyle/>
          <a:p>
            <a:r>
              <a:rPr lang="en-US" altLang="zh-CN" sz="3200" b="0">
                <a:solidFill>
                  <a:srgbClr val="000099"/>
                </a:solidFill>
                <a:latin typeface="Calibri" pitchFamily="34" charset="0"/>
                <a:ea typeface="楷体" pitchFamily="49" charset="-122"/>
              </a:rPr>
              <a:t>Quantikine</a:t>
            </a:r>
            <a:r>
              <a:rPr lang="en-US" altLang="zh-CN" sz="4000" b="0" baseline="30000">
                <a:solidFill>
                  <a:srgbClr val="003399"/>
                </a:solidFill>
                <a:latin typeface="Calibri" pitchFamily="34" charset="0"/>
                <a:ea typeface="楷体" pitchFamily="49" charset="-122"/>
              </a:rPr>
              <a:t>®</a:t>
            </a:r>
            <a:r>
              <a:rPr lang="en-US" altLang="zh-CN" sz="3200" b="0">
                <a:solidFill>
                  <a:srgbClr val="000099"/>
                </a:solidFill>
                <a:latin typeface="Calibri" pitchFamily="34" charset="0"/>
                <a:ea typeface="楷体" pitchFamily="49" charset="-122"/>
              </a:rPr>
              <a:t> HS ELISA</a:t>
            </a:r>
            <a:r>
              <a:rPr lang="zh-CN" altLang="en-US" sz="3200" b="0">
                <a:solidFill>
                  <a:srgbClr val="000099"/>
                </a:solidFill>
                <a:latin typeface="Calibri" pitchFamily="34" charset="0"/>
                <a:ea typeface="楷体" pitchFamily="49" charset="-122"/>
              </a:rPr>
              <a:t> </a:t>
            </a:r>
            <a:r>
              <a:rPr lang="en-US" altLang="zh-CN" sz="3200" b="0">
                <a:solidFill>
                  <a:srgbClr val="000099"/>
                </a:solidFill>
                <a:latin typeface="Calibri" pitchFamily="34" charset="0"/>
                <a:ea typeface="楷体" pitchFamily="49" charset="-122"/>
              </a:rPr>
              <a:t>Kits</a:t>
            </a:r>
          </a:p>
        </p:txBody>
      </p:sp>
      <p:pic>
        <p:nvPicPr>
          <p:cNvPr id="7" name="~PP3298.WAV">
            <a:hlinkClick r:id="" action="ppaction://media"/>
          </p:cNvPr>
          <p:cNvPicPr>
            <a:picLocks noRot="1" noChangeAspect="1"/>
          </p:cNvPicPr>
          <p:nvPr>
            <a:wavAudioFile r:embed="rId2" name="~PP3298.WAV"/>
          </p:nvPr>
        </p:nvPicPr>
        <p:blipFill>
          <a:blip r:embed="rId5"/>
          <a:stretch>
            <a:fillRect/>
          </a:stretch>
        </p:blipFill>
        <p:spPr>
          <a:xfrm>
            <a:off x="8639175" y="6353175"/>
            <a:ext cx="304800" cy="304800"/>
          </a:xfrm>
          <a:prstGeom prst="rect">
            <a:avLst/>
          </a:prstGeom>
        </p:spPr>
      </p:pic>
    </p:spTree>
    <p:custDataLst>
      <p:tags r:id="rId1"/>
    </p:custDataLst>
  </p:cSld>
  <p:clrMapOvr>
    <a:masterClrMapping/>
  </p:clrMapOvr>
  <p:transition advTm="8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25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fade">
                                      <p:cBhvr>
                                        <p:cTn id="16" dur="25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250"/>
                                        <p:tgtEl>
                                          <p:spTgt spid="9">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Effect transition="in" filter="fade">
                                      <p:cBhvr>
                                        <p:cTn id="26" dur="250"/>
                                        <p:tgtEl>
                                          <p:spTgt spid="9">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250"/>
                                        <p:tgtEl>
                                          <p:spTgt spid="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
                                            <p:txEl>
                                              <p:pRg st="5" end="5"/>
                                            </p:txEl>
                                          </p:spTgt>
                                        </p:tgtEl>
                                        <p:attrNameLst>
                                          <p:attrName>style.visibility</p:attrName>
                                        </p:attrNameLst>
                                      </p:cBhvr>
                                      <p:to>
                                        <p:strVal val="visible"/>
                                      </p:to>
                                    </p:set>
                                    <p:animEffect transition="in" filter="fade">
                                      <p:cBhvr>
                                        <p:cTn id="36" dur="250"/>
                                        <p:tgtEl>
                                          <p:spTgt spid="9">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9">
                                            <p:txEl>
                                              <p:pRg st="6" end="6"/>
                                            </p:txEl>
                                          </p:spTgt>
                                        </p:tgtEl>
                                        <p:attrNameLst>
                                          <p:attrName>style.visibility</p:attrName>
                                        </p:attrNameLst>
                                      </p:cBhvr>
                                      <p:to>
                                        <p:strVal val="visible"/>
                                      </p:to>
                                    </p:set>
                                    <p:animEffect transition="in" filter="fade">
                                      <p:cBhvr>
                                        <p:cTn id="41" dur="25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42"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a:spLocks noChangeArrowheads="1"/>
          </p:cNvSpPr>
          <p:nvPr/>
        </p:nvSpPr>
        <p:spPr bwMode="auto">
          <a:xfrm>
            <a:off x="971550" y="2133600"/>
            <a:ext cx="4895850" cy="2322513"/>
          </a:xfrm>
          <a:prstGeom prst="rect">
            <a:avLst/>
          </a:prstGeom>
          <a:noFill/>
          <a:ln w="9525">
            <a:noFill/>
            <a:miter lim="800000"/>
            <a:headEnd/>
            <a:tailEnd/>
          </a:ln>
        </p:spPr>
        <p:txBody>
          <a:bodyPr>
            <a:spAutoFit/>
          </a:bodyPr>
          <a:lstStyle/>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化学发光检测原理</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solidFill>
                  <a:srgbClr val="C00000"/>
                </a:solidFill>
                <a:latin typeface="Calibri" pitchFamily="34" charset="0"/>
                <a:ea typeface="楷体" pitchFamily="49" charset="-122"/>
                <a:cs typeface="Times New Roman" pitchFamily="18" charset="0"/>
              </a:rPr>
              <a:t>更宽的检测范围：</a:t>
            </a:r>
            <a:r>
              <a:rPr lang="en-US" altLang="zh-CN" sz="2000" b="0">
                <a:solidFill>
                  <a:srgbClr val="C00000"/>
                </a:solidFill>
                <a:latin typeface="Calibri" pitchFamily="34" charset="0"/>
                <a:ea typeface="楷体" pitchFamily="49" charset="-122"/>
                <a:cs typeface="Times New Roman" pitchFamily="18" charset="0"/>
              </a:rPr>
              <a:t>10</a:t>
            </a:r>
            <a:r>
              <a:rPr lang="en-US" altLang="zh-CN" sz="2000" b="0" baseline="30000">
                <a:solidFill>
                  <a:srgbClr val="C00000"/>
                </a:solidFill>
                <a:latin typeface="Calibri" pitchFamily="34" charset="0"/>
                <a:ea typeface="楷体" pitchFamily="49" charset="-122"/>
                <a:cs typeface="Times New Roman" pitchFamily="18" charset="0"/>
              </a:rPr>
              <a:t>-1 </a:t>
            </a:r>
            <a:r>
              <a:rPr lang="en-US" altLang="zh-CN" sz="2000" b="0">
                <a:solidFill>
                  <a:srgbClr val="C00000"/>
                </a:solidFill>
                <a:latin typeface="Calibri" pitchFamily="34" charset="0"/>
                <a:ea typeface="楷体" pitchFamily="49" charset="-122"/>
                <a:cs typeface="Times New Roman" pitchFamily="18" charset="0"/>
              </a:rPr>
              <a:t>~ 10</a:t>
            </a:r>
            <a:r>
              <a:rPr lang="en-US" altLang="zh-CN" sz="2000" b="0" baseline="30000">
                <a:solidFill>
                  <a:srgbClr val="C00000"/>
                </a:solidFill>
                <a:latin typeface="Calibri" pitchFamily="34" charset="0"/>
                <a:ea typeface="楷体" pitchFamily="49" charset="-122"/>
                <a:cs typeface="Times New Roman" pitchFamily="18" charset="0"/>
              </a:rPr>
              <a:t>4</a:t>
            </a:r>
            <a:r>
              <a:rPr lang="en-US" altLang="zh-CN" sz="2000" b="0">
                <a:solidFill>
                  <a:srgbClr val="C00000"/>
                </a:solidFill>
                <a:latin typeface="Calibri" pitchFamily="34" charset="0"/>
                <a:ea typeface="楷体" pitchFamily="49" charset="-122"/>
                <a:cs typeface="Times New Roman" pitchFamily="18" charset="0"/>
              </a:rPr>
              <a:t> pg/ml</a:t>
            </a: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完全、即用型</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高度优化，实验重复性好</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有</a:t>
            </a:r>
            <a:r>
              <a:rPr lang="en-US" altLang="zh-CN" sz="2000" b="0">
                <a:latin typeface="Calibri" pitchFamily="34" charset="0"/>
                <a:ea typeface="楷体" pitchFamily="49" charset="-122"/>
                <a:cs typeface="Times New Roman" pitchFamily="18" charset="0"/>
              </a:rPr>
              <a:t>12</a:t>
            </a:r>
            <a:r>
              <a:rPr lang="zh-CN" altLang="en-US" sz="2000" b="0">
                <a:latin typeface="Calibri" pitchFamily="34" charset="0"/>
                <a:ea typeface="楷体" pitchFamily="49" charset="-122"/>
                <a:cs typeface="Times New Roman" pitchFamily="18" charset="0"/>
              </a:rPr>
              <a:t>个</a:t>
            </a:r>
            <a:r>
              <a:rPr lang="en-US" altLang="zh-CN" sz="2000" b="0">
                <a:latin typeface="Calibri" pitchFamily="34" charset="0"/>
                <a:ea typeface="楷体" pitchFamily="49" charset="-122"/>
                <a:cs typeface="Times New Roman" pitchFamily="18" charset="0"/>
              </a:rPr>
              <a:t>Kits</a:t>
            </a:r>
            <a:r>
              <a:rPr lang="zh-CN" altLang="en-US" sz="2000" b="0">
                <a:latin typeface="Calibri" pitchFamily="34" charset="0"/>
                <a:ea typeface="楷体" pitchFamily="49" charset="-122"/>
                <a:cs typeface="Times New Roman" pitchFamily="18" charset="0"/>
              </a:rPr>
              <a:t>，包含</a:t>
            </a:r>
            <a:r>
              <a:rPr lang="en-US" altLang="zh-CN" sz="2000" b="0">
                <a:latin typeface="Calibri" pitchFamily="34" charset="0"/>
                <a:ea typeface="楷体" pitchFamily="49" charset="-122"/>
                <a:cs typeface="Times New Roman" pitchFamily="18" charset="0"/>
              </a:rPr>
              <a:t>10</a:t>
            </a:r>
            <a:r>
              <a:rPr lang="zh-CN" altLang="en-US" sz="2000" b="0">
                <a:latin typeface="Calibri" pitchFamily="34" charset="0"/>
                <a:ea typeface="楷体" pitchFamily="49" charset="-122"/>
                <a:cs typeface="Times New Roman" pitchFamily="18" charset="0"/>
              </a:rPr>
              <a:t>个人细胞因子</a:t>
            </a:r>
            <a:endParaRPr lang="en-US" altLang="zh-CN" sz="2000" b="0">
              <a:latin typeface="Calibri" pitchFamily="34" charset="0"/>
              <a:ea typeface="楷体" pitchFamily="49" charset="-122"/>
              <a:cs typeface="Times New Roman" pitchFamily="18" charset="0"/>
            </a:endParaRPr>
          </a:p>
          <a:p>
            <a:pPr marL="250825" indent="-250825">
              <a:spcAft>
                <a:spcPts val="600"/>
              </a:spcAft>
              <a:buFont typeface="Wingdings" pitchFamily="2" charset="2"/>
              <a:buChar char="Ø"/>
            </a:pPr>
            <a:r>
              <a:rPr lang="zh-CN" altLang="en-US" sz="2000" b="0">
                <a:latin typeface="Calibri" pitchFamily="34" charset="0"/>
                <a:ea typeface="楷体" pitchFamily="49" charset="-122"/>
                <a:cs typeface="Times New Roman" pitchFamily="18" charset="0"/>
              </a:rPr>
              <a:t>可检测细胞上清、血清、血浆、尿液等</a:t>
            </a:r>
            <a:endParaRPr lang="en-US" altLang="zh-CN" sz="2000" b="0">
              <a:latin typeface="Calibri" pitchFamily="34" charset="0"/>
              <a:ea typeface="楷体" pitchFamily="49" charset="-122"/>
              <a:cs typeface="Times New Roman" pitchFamily="18" charset="0"/>
            </a:endParaRPr>
          </a:p>
        </p:txBody>
      </p:sp>
      <p:grpSp>
        <p:nvGrpSpPr>
          <p:cNvPr id="30722" name="组合 1"/>
          <p:cNvGrpSpPr>
            <a:grpSpLocks/>
          </p:cNvGrpSpPr>
          <p:nvPr/>
        </p:nvGrpSpPr>
        <p:grpSpPr bwMode="auto">
          <a:xfrm>
            <a:off x="6084888" y="1773238"/>
            <a:ext cx="2424112" cy="3667125"/>
            <a:chOff x="5459212" y="1535113"/>
            <a:chExt cx="2955921" cy="5119793"/>
          </a:xfrm>
        </p:grpSpPr>
        <p:pic>
          <p:nvPicPr>
            <p:cNvPr id="30724" name="Picture 1" descr="http://www.rndsystems.com/resources/images/6267.gif"/>
            <p:cNvPicPr>
              <a:picLocks noChangeAspect="1" noChangeArrowheads="1"/>
            </p:cNvPicPr>
            <p:nvPr/>
          </p:nvPicPr>
          <p:blipFill>
            <a:blip r:embed="rId4"/>
            <a:srcRect/>
            <a:stretch>
              <a:fillRect/>
            </a:stretch>
          </p:blipFill>
          <p:spPr bwMode="auto">
            <a:xfrm>
              <a:off x="5672341" y="1535113"/>
              <a:ext cx="2742792" cy="4364037"/>
            </a:xfrm>
            <a:prstGeom prst="rect">
              <a:avLst/>
            </a:prstGeom>
            <a:noFill/>
            <a:ln w="9525">
              <a:noFill/>
              <a:miter lim="800000"/>
              <a:headEnd/>
              <a:tailEnd/>
            </a:ln>
          </p:spPr>
        </p:pic>
        <p:sp>
          <p:nvSpPr>
            <p:cNvPr id="30725" name="矩形 9"/>
            <p:cNvSpPr>
              <a:spLocks noChangeArrowheads="1"/>
            </p:cNvSpPr>
            <p:nvPr/>
          </p:nvSpPr>
          <p:spPr bwMode="auto">
            <a:xfrm>
              <a:off x="5459212" y="6139403"/>
              <a:ext cx="2720794" cy="515503"/>
            </a:xfrm>
            <a:prstGeom prst="rect">
              <a:avLst/>
            </a:prstGeom>
            <a:noFill/>
            <a:ln w="9525">
              <a:noFill/>
              <a:miter lim="800000"/>
              <a:headEnd/>
              <a:tailEnd/>
            </a:ln>
          </p:spPr>
          <p:txBody>
            <a:bodyPr>
              <a:spAutoFit/>
            </a:bodyPr>
            <a:lstStyle/>
            <a:p>
              <a:r>
                <a:rPr lang="zh-CN" altLang="en-US" sz="1800">
                  <a:solidFill>
                    <a:srgbClr val="003399"/>
                  </a:solidFill>
                  <a:latin typeface="Calibri" pitchFamily="34" charset="0"/>
                  <a:ea typeface="楷体" pitchFamily="49" charset="-122"/>
                  <a:cs typeface="Times New Roman" pitchFamily="18" charset="0"/>
                </a:rPr>
                <a:t>实验时长：</a:t>
              </a:r>
              <a:r>
                <a:rPr lang="en-US" altLang="zh-CN" sz="1800">
                  <a:solidFill>
                    <a:srgbClr val="003399"/>
                  </a:solidFill>
                  <a:latin typeface="Calibri" pitchFamily="34" charset="0"/>
                  <a:ea typeface="楷体" pitchFamily="49" charset="-122"/>
                  <a:cs typeface="Times New Roman" pitchFamily="18" charset="0"/>
                </a:rPr>
                <a:t>5.5</a:t>
              </a:r>
              <a:r>
                <a:rPr lang="zh-CN" altLang="en-US" sz="1800">
                  <a:solidFill>
                    <a:srgbClr val="003399"/>
                  </a:solidFill>
                  <a:latin typeface="Calibri" pitchFamily="34" charset="0"/>
                  <a:ea typeface="楷体" pitchFamily="49" charset="-122"/>
                  <a:cs typeface="Times New Roman" pitchFamily="18" charset="0"/>
                </a:rPr>
                <a:t>小时</a:t>
              </a:r>
            </a:p>
          </p:txBody>
        </p:sp>
      </p:grpSp>
      <p:sp>
        <p:nvSpPr>
          <p:cNvPr id="30723" name="Text Box 8"/>
          <p:cNvSpPr txBox="1">
            <a:spLocks noChangeArrowheads="1"/>
          </p:cNvSpPr>
          <p:nvPr/>
        </p:nvSpPr>
        <p:spPr bwMode="auto">
          <a:xfrm>
            <a:off x="827088" y="1268413"/>
            <a:ext cx="5329237" cy="585787"/>
          </a:xfrm>
          <a:prstGeom prst="rect">
            <a:avLst/>
          </a:prstGeom>
          <a:noFill/>
          <a:ln w="9525">
            <a:noFill/>
            <a:miter lim="800000"/>
            <a:headEnd/>
            <a:tailEnd/>
          </a:ln>
        </p:spPr>
        <p:txBody>
          <a:bodyPr>
            <a:spAutoFit/>
          </a:bodyPr>
          <a:lstStyle/>
          <a:p>
            <a:r>
              <a:rPr lang="en-US" altLang="zh-CN" sz="3200" b="0">
                <a:solidFill>
                  <a:srgbClr val="000099"/>
                </a:solidFill>
                <a:latin typeface="Calibri" pitchFamily="34" charset="0"/>
                <a:ea typeface="楷体" pitchFamily="49" charset="-122"/>
              </a:rPr>
              <a:t>QuantiGlo</a:t>
            </a:r>
            <a:r>
              <a:rPr lang="en-US" altLang="zh-CN" sz="4000" b="0" baseline="30000">
                <a:solidFill>
                  <a:srgbClr val="003399"/>
                </a:solidFill>
                <a:latin typeface="Calibri" pitchFamily="34" charset="0"/>
                <a:ea typeface="楷体" pitchFamily="49" charset="-122"/>
              </a:rPr>
              <a:t>®</a:t>
            </a:r>
            <a:r>
              <a:rPr lang="en-US" altLang="zh-CN" sz="3200" b="0">
                <a:solidFill>
                  <a:srgbClr val="000099"/>
                </a:solidFill>
                <a:latin typeface="Calibri" pitchFamily="34" charset="0"/>
                <a:ea typeface="楷体" pitchFamily="49" charset="-122"/>
              </a:rPr>
              <a:t> ELISA</a:t>
            </a:r>
            <a:r>
              <a:rPr lang="zh-CN" altLang="en-US" sz="3200" b="0">
                <a:solidFill>
                  <a:srgbClr val="000099"/>
                </a:solidFill>
                <a:latin typeface="Calibri" pitchFamily="34" charset="0"/>
                <a:ea typeface="楷体" pitchFamily="49" charset="-122"/>
              </a:rPr>
              <a:t> </a:t>
            </a:r>
            <a:r>
              <a:rPr lang="en-US" altLang="zh-CN" sz="3200" b="0">
                <a:solidFill>
                  <a:srgbClr val="000099"/>
                </a:solidFill>
                <a:latin typeface="Calibri" pitchFamily="34" charset="0"/>
                <a:ea typeface="楷体" pitchFamily="49" charset="-122"/>
              </a:rPr>
              <a:t>Kits</a:t>
            </a:r>
          </a:p>
        </p:txBody>
      </p:sp>
      <p:pic>
        <p:nvPicPr>
          <p:cNvPr id="8" name="~PP1628.WAV">
            <a:hlinkClick r:id="" action="ppaction://media"/>
          </p:cNvPr>
          <p:cNvPicPr>
            <a:picLocks noRot="1" noChangeAspect="1"/>
          </p:cNvPicPr>
          <p:nvPr>
            <a:wavAudioFile r:embed="rId2" name="~PP1628.WAV"/>
          </p:nvPr>
        </p:nvPicPr>
        <p:blipFill>
          <a:blip r:embed="rId5"/>
          <a:stretch>
            <a:fillRect/>
          </a:stretch>
        </p:blipFill>
        <p:spPr>
          <a:xfrm>
            <a:off x="8639175" y="6353175"/>
            <a:ext cx="304800" cy="304800"/>
          </a:xfrm>
          <a:prstGeom prst="rect">
            <a:avLst/>
          </a:prstGeom>
        </p:spPr>
      </p:pic>
    </p:spTree>
    <p:custDataLst>
      <p:tags r:id="rId1"/>
    </p:custDataLst>
  </p:cSld>
  <p:clrMapOvr>
    <a:masterClrMapping/>
  </p:clrMapOvr>
  <p:transition advTm="6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25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fade">
                                      <p:cBhvr>
                                        <p:cTn id="16" dur="25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250"/>
                                        <p:tgtEl>
                                          <p:spTgt spid="9">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Effect transition="in" filter="fade">
                                      <p:cBhvr>
                                        <p:cTn id="26" dur="250"/>
                                        <p:tgtEl>
                                          <p:spTgt spid="9">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250"/>
                                        <p:tgtEl>
                                          <p:spTgt spid="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
                                            <p:txEl>
                                              <p:pRg st="5" end="5"/>
                                            </p:txEl>
                                          </p:spTgt>
                                        </p:tgtEl>
                                        <p:attrNameLst>
                                          <p:attrName>style.visibility</p:attrName>
                                        </p:attrNameLst>
                                      </p:cBhvr>
                                      <p:to>
                                        <p:strVal val="visible"/>
                                      </p:to>
                                    </p:set>
                                    <p:animEffect transition="in" filter="fade">
                                      <p:cBhvr>
                                        <p:cTn id="36" dur="25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37"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75" name="Group 51"/>
          <p:cNvGraphicFramePr>
            <a:graphicFrameLocks noGrp="1"/>
          </p:cNvGraphicFramePr>
          <p:nvPr/>
        </p:nvGraphicFramePr>
        <p:xfrm>
          <a:off x="500063" y="1773238"/>
          <a:ext cx="7888287" cy="4086228"/>
        </p:xfrm>
        <a:graphic>
          <a:graphicData uri="http://schemas.openxmlformats.org/drawingml/2006/table">
            <a:tbl>
              <a:tblPr/>
              <a:tblGrid>
                <a:gridCol w="1579562"/>
                <a:gridCol w="2063750"/>
                <a:gridCol w="2228850"/>
                <a:gridCol w="2016125"/>
              </a:tblGrid>
              <a:tr h="582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人</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IL-6</a:t>
                      </a:r>
                    </a:p>
                  </a:txBody>
                  <a:tcPr marL="54000" marR="54000" marT="36000" marB="360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err="1" smtClean="0">
                          <a:ln>
                            <a:noFill/>
                          </a:ln>
                          <a:solidFill>
                            <a:srgbClr val="008000"/>
                          </a:solidFill>
                          <a:effectLst/>
                          <a:latin typeface="Calibri" pitchFamily="34" charset="0"/>
                          <a:ea typeface="楷体" pitchFamily="49" charset="-122"/>
                        </a:rPr>
                        <a:t>Quantikine</a:t>
                      </a:r>
                      <a:r>
                        <a:rPr kumimoji="0" lang="en-US" altLang="zh-CN" sz="1800" b="0" i="0" u="none" strike="noStrike" cap="none" normalizeH="0" baseline="30000" dirty="0" smtClean="0">
                          <a:ln>
                            <a:noFill/>
                          </a:ln>
                          <a:solidFill>
                            <a:srgbClr val="008000"/>
                          </a:solidFill>
                          <a:effectLst/>
                          <a:latin typeface="Calibri" pitchFamily="34" charset="0"/>
                          <a:ea typeface="楷体" pitchFamily="49" charset="-122"/>
                        </a:rPr>
                        <a:t>®</a:t>
                      </a:r>
                    </a:p>
                  </a:txBody>
                  <a:tcPr marL="54000" marR="54000" marT="36000" marB="3600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err="1" smtClean="0">
                          <a:ln>
                            <a:noFill/>
                          </a:ln>
                          <a:solidFill>
                            <a:srgbClr val="0000FF"/>
                          </a:solidFill>
                          <a:effectLst/>
                          <a:latin typeface="Calibri" pitchFamily="34" charset="0"/>
                          <a:ea typeface="楷体" pitchFamily="49" charset="-122"/>
                        </a:rPr>
                        <a:t>Quantikine</a:t>
                      </a:r>
                      <a:r>
                        <a:rPr kumimoji="0" lang="en-US" altLang="zh-CN" sz="1800" b="0" i="0" u="none" strike="noStrike" cap="none" normalizeH="0" baseline="30000" dirty="0" smtClean="0">
                          <a:ln>
                            <a:noFill/>
                          </a:ln>
                          <a:solidFill>
                            <a:srgbClr val="0000FF"/>
                          </a:solidFill>
                          <a:effectLst/>
                          <a:latin typeface="Calibri" pitchFamily="34" charset="0"/>
                          <a:ea typeface="楷体" pitchFamily="49" charset="-122"/>
                        </a:rPr>
                        <a:t>®</a:t>
                      </a:r>
                      <a:r>
                        <a:rPr kumimoji="0" lang="en-US" altLang="zh-CN" sz="1800" b="0" i="0" u="none" strike="noStrike" cap="none" normalizeH="0" baseline="0" dirty="0" smtClean="0">
                          <a:ln>
                            <a:noFill/>
                          </a:ln>
                          <a:solidFill>
                            <a:srgbClr val="0000FF"/>
                          </a:solidFill>
                          <a:effectLst/>
                          <a:latin typeface="Calibri" pitchFamily="34" charset="0"/>
                          <a:ea typeface="楷体" pitchFamily="49" charset="-122"/>
                        </a:rPr>
                        <a:t> HS</a:t>
                      </a:r>
                    </a:p>
                  </a:txBody>
                  <a:tcPr marL="54000" marR="54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err="1" smtClean="0">
                          <a:ln>
                            <a:noFill/>
                          </a:ln>
                          <a:solidFill>
                            <a:srgbClr val="FF0000"/>
                          </a:solidFill>
                          <a:effectLst/>
                          <a:latin typeface="Calibri" pitchFamily="34" charset="0"/>
                          <a:ea typeface="楷体" pitchFamily="49" charset="-122"/>
                        </a:rPr>
                        <a:t>QuantiGlo</a:t>
                      </a:r>
                      <a:r>
                        <a:rPr kumimoji="0" lang="en-US" altLang="zh-CN" sz="1800" b="0" i="0" u="none" strike="noStrike" cap="none" normalizeH="0" baseline="30000" dirty="0" smtClean="0">
                          <a:ln>
                            <a:noFill/>
                          </a:ln>
                          <a:solidFill>
                            <a:srgbClr val="FF0000"/>
                          </a:solidFill>
                          <a:effectLst/>
                          <a:latin typeface="Calibri" pitchFamily="34" charset="0"/>
                          <a:ea typeface="楷体" pitchFamily="49" charset="-122"/>
                        </a:rPr>
                        <a:t>®</a:t>
                      </a:r>
                      <a:endParaRPr kumimoji="0" lang="en-US" altLang="zh-CN" sz="1800" b="0" i="0" u="none" strike="noStrike" cap="none" normalizeH="0" baseline="0" dirty="0" smtClean="0">
                        <a:ln>
                          <a:noFill/>
                        </a:ln>
                        <a:solidFill>
                          <a:srgbClr val="FF0000"/>
                        </a:solidFill>
                        <a:effectLst/>
                        <a:latin typeface="Calibri" pitchFamily="34" charset="0"/>
                        <a:ea typeface="楷体" pitchFamily="49" charset="-122"/>
                      </a:endParaRPr>
                    </a:p>
                  </a:txBody>
                  <a:tcPr marL="54000" marR="54000" marT="36000" marB="3600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10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Calibri" pitchFamily="34" charset="0"/>
                          <a:ea typeface="楷体" pitchFamily="49" charset="-122"/>
                        </a:rPr>
                        <a:t>目录号</a:t>
                      </a:r>
                    </a:p>
                  </a:txBody>
                  <a:tcPr marL="54000" marR="54000" marT="36000" marB="360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6700" marR="0" lvl="0" indent="-266700" algn="ctr" defTabSz="914400" rtl="0" eaLnBrk="1" fontAlgn="base" latinLnBrk="0" hangingPunct="1">
                        <a:lnSpc>
                          <a:spcPts val="1800"/>
                        </a:lnSpc>
                        <a:spcBef>
                          <a:spcPct val="0"/>
                        </a:spcBef>
                        <a:spcAft>
                          <a:spcPct val="0"/>
                        </a:spcAft>
                        <a:buClrTx/>
                        <a:buSzTx/>
                        <a:buFontTx/>
                        <a:buNone/>
                        <a:tabLst>
                          <a:tab pos="266700" algn="l"/>
                        </a:tabLst>
                      </a:pPr>
                      <a:r>
                        <a:rPr kumimoji="0" lang="en-US" altLang="en-US" sz="1800" b="0" i="0" u="none" strike="noStrike" cap="none" normalizeH="0" baseline="0" dirty="0" smtClean="0">
                          <a:ln>
                            <a:noFill/>
                          </a:ln>
                          <a:solidFill>
                            <a:srgbClr val="008000"/>
                          </a:solidFill>
                          <a:effectLst/>
                          <a:latin typeface="Calibri" pitchFamily="34" charset="0"/>
                          <a:ea typeface="楷体" pitchFamily="49" charset="-122"/>
                        </a:rPr>
                        <a:t>D6050</a:t>
                      </a:r>
                      <a:endParaRPr kumimoji="0" lang="zh-CN" altLang="en-US" sz="1800" b="0" i="0" u="none" strike="noStrike" cap="none" normalizeH="0" baseline="0" dirty="0" smtClean="0">
                        <a:ln>
                          <a:noFill/>
                        </a:ln>
                        <a:solidFill>
                          <a:srgbClr val="008000"/>
                        </a:solidFill>
                        <a:effectLst/>
                        <a:latin typeface="Calibri" pitchFamily="34" charset="0"/>
                        <a:ea typeface="楷体" pitchFamily="49" charset="-122"/>
                      </a:endParaRPr>
                    </a:p>
                  </a:txBody>
                  <a:tcPr marL="53975" marR="53975" marT="17780" marB="1778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6700" marR="0" lvl="0" indent="-266700" algn="ctr" defTabSz="914400" rtl="0" eaLnBrk="1" fontAlgn="base" latinLnBrk="0" hangingPunct="1">
                        <a:lnSpc>
                          <a:spcPts val="1800"/>
                        </a:lnSpc>
                        <a:spcBef>
                          <a:spcPct val="0"/>
                        </a:spcBef>
                        <a:spcAft>
                          <a:spcPct val="0"/>
                        </a:spcAft>
                        <a:buClrTx/>
                        <a:buSzTx/>
                        <a:buFontTx/>
                        <a:buNone/>
                        <a:tabLst>
                          <a:tab pos="266700" algn="l"/>
                        </a:tabLst>
                      </a:pPr>
                      <a:r>
                        <a:rPr kumimoji="0" lang="en-US" altLang="en-US" sz="1800" b="0" i="0" u="none" strike="noStrike" cap="none" normalizeH="0" baseline="0" dirty="0" smtClean="0">
                          <a:ln>
                            <a:noFill/>
                          </a:ln>
                          <a:solidFill>
                            <a:srgbClr val="0000FF"/>
                          </a:solidFill>
                          <a:effectLst/>
                          <a:latin typeface="Calibri" pitchFamily="34" charset="0"/>
                          <a:ea typeface="楷体" pitchFamily="49" charset="-122"/>
                        </a:rPr>
                        <a:t>HS600B</a:t>
                      </a:r>
                      <a:endParaRPr kumimoji="0" lang="zh-CN" altLang="en-US" sz="1800" b="0" i="0" u="none" strike="noStrike" cap="none" normalizeH="0" baseline="0" dirty="0" smtClean="0">
                        <a:ln>
                          <a:noFill/>
                        </a:ln>
                        <a:solidFill>
                          <a:srgbClr val="0000FF"/>
                        </a:solidFill>
                        <a:effectLst/>
                        <a:latin typeface="Calibri" pitchFamily="34" charset="0"/>
                        <a:ea typeface="楷体" pitchFamily="49" charset="-122"/>
                      </a:endParaRPr>
                    </a:p>
                  </a:txBody>
                  <a:tcPr marL="53975" marR="53975" marT="17780" marB="1778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6700" marR="0" lvl="0" indent="-266700" algn="ctr" defTabSz="914400" rtl="0" eaLnBrk="1" fontAlgn="base" latinLnBrk="0" hangingPunct="1">
                        <a:lnSpc>
                          <a:spcPts val="1800"/>
                        </a:lnSpc>
                        <a:spcBef>
                          <a:spcPct val="0"/>
                        </a:spcBef>
                        <a:spcAft>
                          <a:spcPct val="0"/>
                        </a:spcAft>
                        <a:buClrTx/>
                        <a:buSzTx/>
                        <a:buFontTx/>
                        <a:buNone/>
                        <a:tabLst>
                          <a:tab pos="266700" algn="l"/>
                        </a:tabLst>
                      </a:pPr>
                      <a:r>
                        <a:rPr kumimoji="0" lang="en-US" altLang="en-US" sz="1800" b="0" i="0" u="none" strike="noStrike" cap="none" normalizeH="0" baseline="0" dirty="0" smtClean="0">
                          <a:ln>
                            <a:noFill/>
                          </a:ln>
                          <a:solidFill>
                            <a:srgbClr val="FF0000"/>
                          </a:solidFill>
                          <a:effectLst/>
                          <a:latin typeface="Calibri" pitchFamily="34" charset="0"/>
                          <a:ea typeface="楷体" pitchFamily="49" charset="-122"/>
                        </a:rPr>
                        <a:t>Q6000B</a:t>
                      </a:r>
                      <a:endParaRPr kumimoji="0" lang="zh-CN" altLang="en-US" sz="1800" b="0" i="0" u="none" strike="noStrike" cap="none" normalizeH="0" baseline="0" dirty="0" smtClean="0">
                        <a:ln>
                          <a:noFill/>
                        </a:ln>
                        <a:solidFill>
                          <a:srgbClr val="FF0000"/>
                        </a:solidFill>
                        <a:effectLst/>
                        <a:latin typeface="Calibri" pitchFamily="34" charset="0"/>
                        <a:ea typeface="楷体" pitchFamily="49" charset="-122"/>
                      </a:endParaRPr>
                    </a:p>
                  </a:txBody>
                  <a:tcPr marL="53975" marR="53975" marT="17780" marB="1778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00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灵敏度</a:t>
                      </a:r>
                      <a:endParaRPr kumimoji="0" lang="en-US" altLang="zh-CN" sz="1800" b="0" i="0" u="none" strike="noStrike" cap="none" normalizeH="0" baseline="0" dirty="0" smtClean="0">
                        <a:ln>
                          <a:noFill/>
                        </a:ln>
                        <a:solidFill>
                          <a:schemeClr val="tx1"/>
                        </a:solidFill>
                        <a:effectLst/>
                        <a:latin typeface="Calibri" pitchFamily="34" charset="0"/>
                        <a:ea typeface="楷体" pitchFamily="49" charset="-122"/>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(pg/</a:t>
                      </a:r>
                      <a:r>
                        <a:rPr kumimoji="0" lang="en-US" altLang="zh-CN" sz="1800" b="0" i="0" u="none" strike="noStrike" cap="none" normalizeH="0" baseline="0" dirty="0" err="1" smtClean="0">
                          <a:ln>
                            <a:noFill/>
                          </a:ln>
                          <a:solidFill>
                            <a:schemeClr val="tx1"/>
                          </a:solidFill>
                          <a:effectLst/>
                          <a:latin typeface="Calibri" pitchFamily="34" charset="0"/>
                          <a:ea typeface="楷体" pitchFamily="49" charset="-122"/>
                        </a:rPr>
                        <a:t>mL</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a:t>
                      </a:r>
                      <a:endParaRPr kumimoji="0" lang="zh-CN" altLang="en-US" sz="1800" b="0" i="0" u="none" strike="noStrike" cap="none" normalizeH="0" baseline="0" dirty="0" smtClean="0">
                        <a:ln>
                          <a:noFill/>
                        </a:ln>
                        <a:solidFill>
                          <a:schemeClr val="tx1"/>
                        </a:solidFill>
                        <a:effectLst/>
                        <a:latin typeface="Calibri" pitchFamily="34" charset="0"/>
                        <a:ea typeface="楷体" pitchFamily="49" charset="-122"/>
                      </a:endParaRPr>
                    </a:p>
                  </a:txBody>
                  <a:tcPr marL="54000" marR="54000" marT="36000" marB="360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6700" marR="0" lvl="0" indent="-266700" algn="ctr" defTabSz="914400" rtl="0" eaLnBrk="1" fontAlgn="base" latinLnBrk="0" hangingPunct="1">
                        <a:lnSpc>
                          <a:spcPts val="1800"/>
                        </a:lnSpc>
                        <a:spcBef>
                          <a:spcPct val="0"/>
                        </a:spcBef>
                        <a:spcAft>
                          <a:spcPct val="0"/>
                        </a:spcAft>
                        <a:buClrTx/>
                        <a:buSzTx/>
                        <a:buFontTx/>
                        <a:buNone/>
                        <a:tabLst>
                          <a:tab pos="266700" algn="l"/>
                        </a:tabLst>
                      </a:pPr>
                      <a:r>
                        <a:rPr kumimoji="0" lang="en-US" altLang="en-US" sz="1800" b="0" i="0" u="none" strike="noStrike" cap="none" normalizeH="0" baseline="0" dirty="0" smtClean="0">
                          <a:ln>
                            <a:noFill/>
                          </a:ln>
                          <a:solidFill>
                            <a:srgbClr val="008000"/>
                          </a:solidFill>
                          <a:effectLst/>
                          <a:latin typeface="Calibri" pitchFamily="34" charset="0"/>
                          <a:ea typeface="楷体" pitchFamily="49" charset="-122"/>
                        </a:rPr>
                        <a:t>0.7</a:t>
                      </a:r>
                      <a:endParaRPr kumimoji="0" lang="zh-CN" altLang="en-US" sz="1800" b="0" i="0" u="none" strike="noStrike" cap="none" normalizeH="0" baseline="0" dirty="0" smtClean="0">
                        <a:ln>
                          <a:noFill/>
                        </a:ln>
                        <a:solidFill>
                          <a:srgbClr val="008000"/>
                        </a:solidFill>
                        <a:effectLst/>
                        <a:latin typeface="Calibri" pitchFamily="34" charset="0"/>
                        <a:ea typeface="楷体" pitchFamily="49" charset="-122"/>
                      </a:endParaRPr>
                    </a:p>
                  </a:txBody>
                  <a:tcPr marL="53975" marR="53975" marT="17780" marB="1778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6700" marR="0" lvl="0" indent="-266700" algn="ctr" defTabSz="914400" rtl="0" eaLnBrk="1" fontAlgn="base" latinLnBrk="0" hangingPunct="1">
                        <a:lnSpc>
                          <a:spcPts val="1800"/>
                        </a:lnSpc>
                        <a:spcBef>
                          <a:spcPct val="0"/>
                        </a:spcBef>
                        <a:spcAft>
                          <a:spcPct val="0"/>
                        </a:spcAft>
                        <a:buClrTx/>
                        <a:buSzTx/>
                        <a:buFontTx/>
                        <a:buNone/>
                        <a:tabLst>
                          <a:tab pos="266700" algn="l"/>
                        </a:tabLst>
                      </a:pPr>
                      <a:r>
                        <a:rPr kumimoji="0" lang="en-US" altLang="en-US" sz="1800" b="0" i="0" u="none" strike="noStrike" cap="none" normalizeH="0" baseline="0" dirty="0" smtClean="0">
                          <a:ln>
                            <a:noFill/>
                          </a:ln>
                          <a:solidFill>
                            <a:srgbClr val="0000FF"/>
                          </a:solidFill>
                          <a:effectLst/>
                          <a:latin typeface="Calibri" pitchFamily="34" charset="0"/>
                          <a:ea typeface="楷体" pitchFamily="49" charset="-122"/>
                        </a:rPr>
                        <a:t>0.039</a:t>
                      </a:r>
                      <a:endParaRPr kumimoji="0" lang="zh-CN" altLang="en-US" sz="1800" b="0" i="0" u="none" strike="noStrike" cap="none" normalizeH="0" baseline="0" dirty="0" smtClean="0">
                        <a:ln>
                          <a:noFill/>
                        </a:ln>
                        <a:solidFill>
                          <a:srgbClr val="0000FF"/>
                        </a:solidFill>
                        <a:effectLst/>
                        <a:latin typeface="Calibri" pitchFamily="34" charset="0"/>
                        <a:ea typeface="楷体" pitchFamily="49" charset="-122"/>
                      </a:endParaRPr>
                    </a:p>
                  </a:txBody>
                  <a:tcPr marL="53975" marR="53975" marT="17780" marB="1778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6700" marR="0" lvl="0" indent="-266700" algn="ctr" defTabSz="914400" rtl="0" eaLnBrk="1" fontAlgn="base" latinLnBrk="0" hangingPunct="1">
                        <a:lnSpc>
                          <a:spcPts val="1800"/>
                        </a:lnSpc>
                        <a:spcBef>
                          <a:spcPct val="0"/>
                        </a:spcBef>
                        <a:spcAft>
                          <a:spcPct val="0"/>
                        </a:spcAft>
                        <a:buClrTx/>
                        <a:buSzTx/>
                        <a:buFontTx/>
                        <a:buNone/>
                        <a:tabLst>
                          <a:tab pos="266700" algn="l"/>
                        </a:tabLst>
                      </a:pPr>
                      <a:r>
                        <a:rPr kumimoji="0" lang="en-US" altLang="en-US" sz="1800" b="0" i="0" u="none" strike="noStrike" cap="none" normalizeH="0" baseline="0" dirty="0" smtClean="0">
                          <a:ln>
                            <a:noFill/>
                          </a:ln>
                          <a:solidFill>
                            <a:srgbClr val="FF0000"/>
                          </a:solidFill>
                          <a:effectLst/>
                          <a:latin typeface="Calibri" pitchFamily="34" charset="0"/>
                          <a:ea typeface="楷体" pitchFamily="49" charset="-122"/>
                        </a:rPr>
                        <a:t>0.16</a:t>
                      </a:r>
                      <a:endParaRPr kumimoji="0" lang="zh-CN" altLang="en-US" sz="1800" b="0" i="0" u="none" strike="noStrike" cap="none" normalizeH="0" baseline="0" dirty="0" smtClean="0">
                        <a:ln>
                          <a:noFill/>
                        </a:ln>
                        <a:solidFill>
                          <a:srgbClr val="FF0000"/>
                        </a:solidFill>
                        <a:effectLst/>
                        <a:latin typeface="Calibri" pitchFamily="34" charset="0"/>
                        <a:ea typeface="楷体" pitchFamily="49" charset="-122"/>
                      </a:endParaRPr>
                    </a:p>
                  </a:txBody>
                  <a:tcPr marL="53975" marR="53975" marT="17780" marB="1778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00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Calibri" pitchFamily="34" charset="0"/>
                          <a:ea typeface="楷体" pitchFamily="49" charset="-122"/>
                        </a:rPr>
                        <a:t>检测范围</a:t>
                      </a:r>
                      <a:endParaRPr kumimoji="0" lang="en-US" altLang="zh-CN" sz="1800" b="0" i="0" u="none" strike="noStrike" cap="none" normalizeH="0" baseline="0" dirty="0" smtClean="0">
                        <a:ln>
                          <a:noFill/>
                        </a:ln>
                        <a:solidFill>
                          <a:schemeClr val="tx1"/>
                        </a:solidFill>
                        <a:effectLst/>
                        <a:latin typeface="Calibri" pitchFamily="34" charset="0"/>
                        <a:ea typeface="楷体" pitchFamily="49" charset="-122"/>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(pg/</a:t>
                      </a:r>
                      <a:r>
                        <a:rPr kumimoji="0" lang="en-US" altLang="zh-CN" sz="1800" b="0" i="0" u="none" strike="noStrike" cap="none" normalizeH="0" baseline="0" dirty="0" err="1" smtClean="0">
                          <a:ln>
                            <a:noFill/>
                          </a:ln>
                          <a:solidFill>
                            <a:schemeClr val="tx1"/>
                          </a:solidFill>
                          <a:effectLst/>
                          <a:latin typeface="Calibri" pitchFamily="34" charset="0"/>
                          <a:ea typeface="楷体" pitchFamily="49" charset="-122"/>
                        </a:rPr>
                        <a:t>mL</a:t>
                      </a:r>
                      <a:r>
                        <a:rPr kumimoji="0" lang="en-US" altLang="zh-CN" sz="1800" b="0" i="0" u="none" strike="noStrike" cap="none" normalizeH="0" baseline="0" dirty="0" smtClean="0">
                          <a:ln>
                            <a:noFill/>
                          </a:ln>
                          <a:solidFill>
                            <a:schemeClr val="tx1"/>
                          </a:solidFill>
                          <a:effectLst/>
                          <a:latin typeface="Calibri" pitchFamily="34" charset="0"/>
                          <a:ea typeface="楷体" pitchFamily="49" charset="-122"/>
                        </a:rPr>
                        <a:t>)</a:t>
                      </a:r>
                      <a:endParaRPr kumimoji="0" lang="zh-CN" altLang="en-US" sz="1800" b="0" i="0" u="none" strike="noStrike" cap="none" normalizeH="0" baseline="0" dirty="0" smtClean="0">
                        <a:ln>
                          <a:noFill/>
                        </a:ln>
                        <a:solidFill>
                          <a:schemeClr val="tx1"/>
                        </a:solidFill>
                        <a:effectLst/>
                        <a:latin typeface="Calibri" pitchFamily="34" charset="0"/>
                        <a:ea typeface="楷体" pitchFamily="49" charset="-122"/>
                      </a:endParaRPr>
                    </a:p>
                  </a:txBody>
                  <a:tcPr marL="54000" marR="54000" marT="36000" marB="360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6700" marR="0" lvl="0" indent="-266700" algn="ctr" defTabSz="914400" rtl="0" eaLnBrk="1" fontAlgn="base" latinLnBrk="0" hangingPunct="1">
                        <a:lnSpc>
                          <a:spcPts val="1800"/>
                        </a:lnSpc>
                        <a:spcBef>
                          <a:spcPct val="0"/>
                        </a:spcBef>
                        <a:spcAft>
                          <a:spcPct val="0"/>
                        </a:spcAft>
                        <a:buClrTx/>
                        <a:buSzTx/>
                        <a:buFontTx/>
                        <a:buNone/>
                        <a:tabLst>
                          <a:tab pos="266700" algn="l"/>
                        </a:tabLst>
                      </a:pPr>
                      <a:r>
                        <a:rPr kumimoji="0" lang="en-US" altLang="en-US" sz="1800" b="0" i="0" u="none" strike="noStrike" cap="none" normalizeH="0" baseline="0" dirty="0" smtClean="0">
                          <a:ln>
                            <a:noFill/>
                          </a:ln>
                          <a:solidFill>
                            <a:srgbClr val="008000"/>
                          </a:solidFill>
                          <a:effectLst/>
                          <a:latin typeface="Calibri" pitchFamily="34" charset="0"/>
                          <a:ea typeface="楷体" pitchFamily="49" charset="-122"/>
                        </a:rPr>
                        <a:t>3.13 - 300</a:t>
                      </a:r>
                      <a:endParaRPr kumimoji="0" lang="zh-CN" altLang="en-US" sz="1800" b="0" i="0" u="none" strike="noStrike" cap="none" normalizeH="0" baseline="0" dirty="0" smtClean="0">
                        <a:ln>
                          <a:noFill/>
                        </a:ln>
                        <a:solidFill>
                          <a:srgbClr val="008000"/>
                        </a:solidFill>
                        <a:effectLst/>
                        <a:latin typeface="Calibri" pitchFamily="34" charset="0"/>
                        <a:ea typeface="楷体" pitchFamily="49" charset="-122"/>
                      </a:endParaRPr>
                    </a:p>
                  </a:txBody>
                  <a:tcPr marL="53975" marR="53975" marT="17780" marB="1778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6700" marR="0" lvl="0" indent="-266700" algn="ctr" defTabSz="914400" rtl="0" eaLnBrk="1" fontAlgn="base" latinLnBrk="0" hangingPunct="1">
                        <a:lnSpc>
                          <a:spcPts val="1800"/>
                        </a:lnSpc>
                        <a:spcBef>
                          <a:spcPct val="0"/>
                        </a:spcBef>
                        <a:spcAft>
                          <a:spcPct val="0"/>
                        </a:spcAft>
                        <a:buClrTx/>
                        <a:buSzTx/>
                        <a:buFontTx/>
                        <a:buNone/>
                        <a:tabLst>
                          <a:tab pos="266700" algn="l"/>
                        </a:tabLst>
                      </a:pPr>
                      <a:r>
                        <a:rPr kumimoji="0" lang="en-US" altLang="en-US" sz="1800" b="0" i="0" u="none" strike="noStrike" cap="none" normalizeH="0" baseline="0" dirty="0" smtClean="0">
                          <a:ln>
                            <a:noFill/>
                          </a:ln>
                          <a:solidFill>
                            <a:srgbClr val="0000FF"/>
                          </a:solidFill>
                          <a:effectLst/>
                          <a:latin typeface="Calibri" pitchFamily="34" charset="0"/>
                          <a:ea typeface="楷体" pitchFamily="49" charset="-122"/>
                        </a:rPr>
                        <a:t>0.156 - 10</a:t>
                      </a:r>
                      <a:endParaRPr kumimoji="0" lang="zh-CN" altLang="en-US" sz="1800" b="0" i="0" u="none" strike="noStrike" cap="none" normalizeH="0" baseline="0" dirty="0" smtClean="0">
                        <a:ln>
                          <a:noFill/>
                        </a:ln>
                        <a:solidFill>
                          <a:srgbClr val="0000FF"/>
                        </a:solidFill>
                        <a:effectLst/>
                        <a:latin typeface="Calibri" pitchFamily="34" charset="0"/>
                        <a:ea typeface="楷体" pitchFamily="49" charset="-122"/>
                      </a:endParaRPr>
                    </a:p>
                  </a:txBody>
                  <a:tcPr marL="53975" marR="53975" marT="17780" marB="1778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6700" marR="0" lvl="0" indent="-266700" algn="ctr" defTabSz="914400" rtl="0" eaLnBrk="1" fontAlgn="base" latinLnBrk="0" hangingPunct="1">
                        <a:lnSpc>
                          <a:spcPts val="1800"/>
                        </a:lnSpc>
                        <a:spcBef>
                          <a:spcPct val="0"/>
                        </a:spcBef>
                        <a:spcAft>
                          <a:spcPct val="0"/>
                        </a:spcAft>
                        <a:buClrTx/>
                        <a:buSzTx/>
                        <a:buFontTx/>
                        <a:buNone/>
                        <a:tabLst>
                          <a:tab pos="266700" algn="l"/>
                        </a:tabLst>
                      </a:pPr>
                      <a:r>
                        <a:rPr kumimoji="0" lang="en-US" altLang="en-US" sz="1800" b="0" i="0" u="none" strike="noStrike" cap="none" normalizeH="0" baseline="0" dirty="0" smtClean="0">
                          <a:ln>
                            <a:noFill/>
                          </a:ln>
                          <a:solidFill>
                            <a:srgbClr val="FF0000"/>
                          </a:solidFill>
                          <a:effectLst/>
                          <a:latin typeface="Calibri" pitchFamily="34" charset="0"/>
                          <a:ea typeface="楷体" pitchFamily="49" charset="-122"/>
                        </a:rPr>
                        <a:t>0.48 - 1,500</a:t>
                      </a:r>
                      <a:endParaRPr kumimoji="0" lang="zh-CN" altLang="en-US" sz="1800" b="0" i="0" u="none" strike="noStrike" cap="none" normalizeH="0" baseline="0" dirty="0" smtClean="0">
                        <a:ln>
                          <a:noFill/>
                        </a:ln>
                        <a:solidFill>
                          <a:srgbClr val="FF0000"/>
                        </a:solidFill>
                        <a:effectLst/>
                        <a:latin typeface="Calibri" pitchFamily="34" charset="0"/>
                        <a:ea typeface="楷体" pitchFamily="49" charset="-122"/>
                      </a:endParaRPr>
                    </a:p>
                  </a:txBody>
                  <a:tcPr marL="53975" marR="53975" marT="17780" marB="1778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64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Calibri" pitchFamily="34" charset="0"/>
                          <a:ea typeface="楷体" pitchFamily="49" charset="-122"/>
                        </a:rPr>
                        <a:t>酶标记物</a:t>
                      </a:r>
                    </a:p>
                  </a:txBody>
                  <a:tcPr marL="54000" marR="54000" marT="36000" marB="360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rgbClr val="008000"/>
                          </a:solidFill>
                          <a:effectLst/>
                          <a:latin typeface="Calibri" pitchFamily="34" charset="0"/>
                          <a:ea typeface="楷体" pitchFamily="49" charset="-122"/>
                        </a:rPr>
                        <a:t>HRP</a:t>
                      </a:r>
                    </a:p>
                  </a:txBody>
                  <a:tcPr marL="54000" marR="54000" marT="36000" marB="3600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rgbClr val="0000FF"/>
                          </a:solidFill>
                          <a:effectLst/>
                          <a:latin typeface="Calibri" pitchFamily="34" charset="0"/>
                          <a:ea typeface="楷体" pitchFamily="49" charset="-122"/>
                        </a:rPr>
                        <a:t>AP</a:t>
                      </a:r>
                    </a:p>
                  </a:txBody>
                  <a:tcPr marL="54000" marR="54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rgbClr val="FF0000"/>
                          </a:solidFill>
                          <a:effectLst/>
                          <a:latin typeface="Calibri" pitchFamily="34" charset="0"/>
                          <a:ea typeface="楷体" pitchFamily="49" charset="-122"/>
                        </a:rPr>
                        <a:t>HRP</a:t>
                      </a:r>
                    </a:p>
                  </a:txBody>
                  <a:tcPr marL="54000" marR="54000" marT="36000" marB="3600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00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Calibri" pitchFamily="34" charset="0"/>
                          <a:ea typeface="楷体" pitchFamily="49" charset="-122"/>
                        </a:rPr>
                        <a:t>底物</a:t>
                      </a:r>
                    </a:p>
                  </a:txBody>
                  <a:tcPr marL="54000" marR="54000" marT="36000" marB="360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dirty="0" smtClean="0">
                          <a:ln>
                            <a:noFill/>
                          </a:ln>
                          <a:solidFill>
                            <a:srgbClr val="008000"/>
                          </a:solidFill>
                          <a:effectLst/>
                          <a:latin typeface="Calibri" pitchFamily="34" charset="0"/>
                          <a:ea typeface="楷体" pitchFamily="49" charset="-122"/>
                        </a:rPr>
                        <a:t>过氧化氢</a:t>
                      </a:r>
                      <a:r>
                        <a:rPr kumimoji="0" lang="en-US" altLang="zh-CN" sz="1800" b="0" i="0" u="none" strike="noStrike" cap="none" normalizeH="0" baseline="0" dirty="0" smtClean="0">
                          <a:ln>
                            <a:noFill/>
                          </a:ln>
                          <a:solidFill>
                            <a:srgbClr val="008000"/>
                          </a:solidFill>
                          <a:effectLst/>
                          <a:latin typeface="Calibri" pitchFamily="34" charset="0"/>
                          <a:ea typeface="楷体" pitchFamily="49" charset="-122"/>
                        </a:rPr>
                        <a:t>/TMB</a:t>
                      </a:r>
                    </a:p>
                  </a:txBody>
                  <a:tcPr marL="54000" marR="54000" marT="36000" marB="3600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rgbClr val="0000FF"/>
                          </a:solidFill>
                          <a:effectLst/>
                          <a:latin typeface="Calibri" pitchFamily="34" charset="0"/>
                          <a:ea typeface="楷体" pitchFamily="49" charset="-122"/>
                        </a:rPr>
                        <a:t>NADPH/</a:t>
                      </a:r>
                      <a:r>
                        <a:rPr kumimoji="0" lang="zh-CN" altLang="en-US" sz="1800" b="0" i="0" u="none" strike="noStrike" cap="none" normalizeH="0" baseline="0" dirty="0" smtClean="0">
                          <a:ln>
                            <a:noFill/>
                          </a:ln>
                          <a:solidFill>
                            <a:srgbClr val="0000FF"/>
                          </a:solidFill>
                          <a:effectLst/>
                          <a:latin typeface="Calibri" pitchFamily="34" charset="0"/>
                          <a:ea typeface="楷体" pitchFamily="49" charset="-122"/>
                        </a:rPr>
                        <a:t>信号放大剂</a:t>
                      </a:r>
                    </a:p>
                  </a:txBody>
                  <a:tcPr marL="54000" marR="54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dirty="0" smtClean="0">
                          <a:ln>
                            <a:noFill/>
                          </a:ln>
                          <a:solidFill>
                            <a:srgbClr val="FF0000"/>
                          </a:solidFill>
                          <a:effectLst/>
                          <a:latin typeface="Calibri" pitchFamily="34" charset="0"/>
                          <a:ea typeface="楷体" pitchFamily="49" charset="-122"/>
                        </a:rPr>
                        <a:t>过氧化氢</a:t>
                      </a:r>
                      <a:r>
                        <a:rPr kumimoji="0" lang="en-US" altLang="zh-CN" sz="1800" b="0" i="0" u="none" strike="noStrike" cap="none" normalizeH="0" baseline="0" dirty="0" smtClean="0">
                          <a:ln>
                            <a:noFill/>
                          </a:ln>
                          <a:solidFill>
                            <a:srgbClr val="FF0000"/>
                          </a:solidFill>
                          <a:effectLst/>
                          <a:latin typeface="Calibri" pitchFamily="34" charset="0"/>
                          <a:ea typeface="楷体" pitchFamily="49" charset="-122"/>
                        </a:rPr>
                        <a:t>/</a:t>
                      </a:r>
                      <a:r>
                        <a:rPr kumimoji="0" lang="zh-CN" altLang="en-US" sz="1800" b="0" i="0" u="none" strike="noStrike" cap="none" normalizeH="0" baseline="0" dirty="0" smtClean="0">
                          <a:ln>
                            <a:noFill/>
                          </a:ln>
                          <a:solidFill>
                            <a:srgbClr val="FF0000"/>
                          </a:solidFill>
                          <a:effectLst/>
                          <a:latin typeface="Calibri" pitchFamily="34" charset="0"/>
                          <a:ea typeface="楷体" pitchFamily="49" charset="-122"/>
                        </a:rPr>
                        <a:t>增强的化学发光底物</a:t>
                      </a:r>
                    </a:p>
                  </a:txBody>
                  <a:tcPr marT="36576" marB="36576"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Calibri" pitchFamily="34" charset="0"/>
                          <a:ea typeface="楷体" pitchFamily="49" charset="-122"/>
                        </a:rPr>
                        <a:t>适用性</a:t>
                      </a:r>
                    </a:p>
                  </a:txBody>
                  <a:tcPr marL="54000" marR="54000" marT="36000" marB="3600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dirty="0" smtClean="0">
                          <a:ln>
                            <a:noFill/>
                          </a:ln>
                          <a:solidFill>
                            <a:srgbClr val="008000"/>
                          </a:solidFill>
                          <a:effectLst/>
                          <a:latin typeface="Calibri" pitchFamily="34" charset="0"/>
                          <a:ea typeface="楷体" pitchFamily="49" charset="-122"/>
                        </a:rPr>
                        <a:t>常规、普通标本</a:t>
                      </a:r>
                    </a:p>
                  </a:txBody>
                  <a:tcPr marL="54000" marR="54000" marT="36000" marB="36000"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dirty="0" smtClean="0">
                          <a:ln>
                            <a:noFill/>
                          </a:ln>
                          <a:solidFill>
                            <a:srgbClr val="0000FF"/>
                          </a:solidFill>
                          <a:effectLst/>
                          <a:latin typeface="Calibri" pitchFamily="34" charset="0"/>
                          <a:ea typeface="楷体" pitchFamily="49" charset="-122"/>
                        </a:rPr>
                        <a:t>待测物浓度低的标本</a:t>
                      </a:r>
                    </a:p>
                  </a:txBody>
                  <a:tcPr marL="54000" marR="54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0" i="0" u="none" strike="noStrike" cap="none" normalizeH="0" baseline="0" dirty="0" smtClean="0">
                          <a:ln>
                            <a:noFill/>
                          </a:ln>
                          <a:solidFill>
                            <a:srgbClr val="FF0000"/>
                          </a:solidFill>
                          <a:effectLst/>
                          <a:latin typeface="Calibri" pitchFamily="34" charset="0"/>
                          <a:ea typeface="楷体" pitchFamily="49" charset="-122"/>
                        </a:rPr>
                        <a:t>宽动力学检测</a:t>
                      </a:r>
                    </a:p>
                  </a:txBody>
                  <a:tcPr marL="54000" marR="54000" marT="36000" marB="36000"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787" name="Text Box 6"/>
          <p:cNvSpPr txBox="1">
            <a:spLocks noChangeArrowheads="1"/>
          </p:cNvSpPr>
          <p:nvPr/>
        </p:nvSpPr>
        <p:spPr bwMode="auto">
          <a:xfrm>
            <a:off x="285750" y="1190625"/>
            <a:ext cx="7643813" cy="519113"/>
          </a:xfrm>
          <a:prstGeom prst="rect">
            <a:avLst/>
          </a:prstGeom>
          <a:noFill/>
          <a:ln w="9525">
            <a:noFill/>
            <a:miter lim="800000"/>
            <a:headEnd/>
            <a:tailEnd/>
          </a:ln>
        </p:spPr>
        <p:txBody>
          <a:bodyPr>
            <a:spAutoFit/>
          </a:bodyPr>
          <a:lstStyle/>
          <a:p>
            <a:pPr eaLnBrk="0" hangingPunct="0"/>
            <a:r>
              <a:rPr lang="en-US" altLang="zh-CN" sz="2800" b="0">
                <a:solidFill>
                  <a:srgbClr val="000099"/>
                </a:solidFill>
                <a:latin typeface="Calibri" pitchFamily="34" charset="0"/>
                <a:ea typeface="楷体" pitchFamily="49" charset="-122"/>
                <a:cs typeface="Calibri" pitchFamily="34" charset="0"/>
              </a:rPr>
              <a:t>R&amp;D Systems</a:t>
            </a:r>
            <a:r>
              <a:rPr lang="zh-CN" altLang="en-US" sz="2800">
                <a:solidFill>
                  <a:srgbClr val="000099"/>
                </a:solidFill>
                <a:latin typeface="Calibri" pitchFamily="34" charset="0"/>
                <a:ea typeface="楷体" pitchFamily="49" charset="-122"/>
                <a:cs typeface="Calibri" pitchFamily="34" charset="0"/>
              </a:rPr>
              <a:t>三种</a:t>
            </a:r>
            <a:r>
              <a:rPr lang="en-US" altLang="zh-CN" sz="2800" b="0">
                <a:solidFill>
                  <a:srgbClr val="000099"/>
                </a:solidFill>
                <a:latin typeface="Calibri" pitchFamily="34" charset="0"/>
                <a:ea typeface="楷体" pitchFamily="49" charset="-122"/>
                <a:cs typeface="Calibri" pitchFamily="34" charset="0"/>
              </a:rPr>
              <a:t>ELISA</a:t>
            </a:r>
            <a:r>
              <a:rPr lang="zh-CN" altLang="en-US" sz="2800">
                <a:solidFill>
                  <a:srgbClr val="000099"/>
                </a:solidFill>
                <a:latin typeface="Calibri" pitchFamily="34" charset="0"/>
                <a:ea typeface="楷体" pitchFamily="49" charset="-122"/>
                <a:cs typeface="Calibri" pitchFamily="34" charset="0"/>
              </a:rPr>
              <a:t>试剂盒比较</a:t>
            </a:r>
          </a:p>
        </p:txBody>
      </p:sp>
      <p:pic>
        <p:nvPicPr>
          <p:cNvPr id="5" name="~PP2834.WAV">
            <a:hlinkClick r:id="" action="ppaction://media"/>
          </p:cNvPr>
          <p:cNvPicPr>
            <a:picLocks noRot="1" noChangeAspect="1"/>
          </p:cNvPicPr>
          <p:nvPr>
            <a:wavAudioFile r:embed="rId1" name="~PP2834.WAV"/>
          </p:nvPr>
        </p:nvPicPr>
        <p:blipFill>
          <a:blip r:embed="rId3"/>
          <a:stretch>
            <a:fillRect/>
          </a:stretch>
        </p:blipFill>
        <p:spPr>
          <a:xfrm>
            <a:off x="8639175" y="6353175"/>
            <a:ext cx="304800" cy="304800"/>
          </a:xfrm>
          <a:prstGeom prst="rect">
            <a:avLst/>
          </a:prstGeom>
        </p:spPr>
      </p:pic>
    </p:spTree>
  </p:cSld>
  <p:clrMapOvr>
    <a:masterClrMapping/>
  </p:clrMapOvr>
  <p:transition advTm="1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6"/>
          <p:cNvSpPr txBox="1">
            <a:spLocks noChangeArrowheads="1"/>
          </p:cNvSpPr>
          <p:nvPr/>
        </p:nvSpPr>
        <p:spPr bwMode="auto">
          <a:xfrm>
            <a:off x="285750" y="1190625"/>
            <a:ext cx="7643813" cy="519113"/>
          </a:xfrm>
          <a:prstGeom prst="rect">
            <a:avLst/>
          </a:prstGeom>
          <a:noFill/>
          <a:ln w="9525">
            <a:noFill/>
            <a:miter lim="800000"/>
            <a:headEnd/>
            <a:tailEnd/>
          </a:ln>
        </p:spPr>
        <p:txBody>
          <a:bodyPr>
            <a:spAutoFit/>
          </a:bodyPr>
          <a:lstStyle/>
          <a:p>
            <a:pPr eaLnBrk="0" hangingPunct="0"/>
            <a:r>
              <a:rPr lang="en-US" altLang="zh-CN" sz="2800" b="0">
                <a:solidFill>
                  <a:srgbClr val="000099"/>
                </a:solidFill>
                <a:latin typeface="Calibri" pitchFamily="34" charset="0"/>
                <a:ea typeface="楷体" pitchFamily="49" charset="-122"/>
              </a:rPr>
              <a:t>R&amp;D Systems</a:t>
            </a:r>
            <a:r>
              <a:rPr lang="zh-CN" altLang="en-US" sz="2800">
                <a:solidFill>
                  <a:srgbClr val="000099"/>
                </a:solidFill>
                <a:latin typeface="Calibri" pitchFamily="34" charset="0"/>
                <a:ea typeface="楷体" pitchFamily="49" charset="-122"/>
              </a:rPr>
              <a:t>三种</a:t>
            </a:r>
            <a:r>
              <a:rPr lang="en-US" altLang="zh-CN" sz="2800" b="0">
                <a:solidFill>
                  <a:srgbClr val="000099"/>
                </a:solidFill>
                <a:latin typeface="Calibri" pitchFamily="34" charset="0"/>
                <a:ea typeface="楷体" pitchFamily="49" charset="-122"/>
              </a:rPr>
              <a:t>ELISA</a:t>
            </a:r>
            <a:r>
              <a:rPr lang="zh-CN" altLang="en-US" sz="2800">
                <a:solidFill>
                  <a:srgbClr val="000099"/>
                </a:solidFill>
                <a:latin typeface="Calibri" pitchFamily="34" charset="0"/>
                <a:ea typeface="楷体" pitchFamily="49" charset="-122"/>
              </a:rPr>
              <a:t>试剂盒比较</a:t>
            </a:r>
          </a:p>
        </p:txBody>
      </p:sp>
      <p:pic>
        <p:nvPicPr>
          <p:cNvPr id="32770" name="Picture 7" descr="kit comparison"/>
          <p:cNvPicPr>
            <a:picLocks noChangeAspect="1" noChangeArrowheads="1"/>
          </p:cNvPicPr>
          <p:nvPr/>
        </p:nvPicPr>
        <p:blipFill>
          <a:blip r:embed="rId4"/>
          <a:srcRect t="9584" r="29028" b="9265"/>
          <a:stretch>
            <a:fillRect/>
          </a:stretch>
        </p:blipFill>
        <p:spPr bwMode="auto">
          <a:xfrm>
            <a:off x="827088" y="2205038"/>
            <a:ext cx="6591300" cy="4214812"/>
          </a:xfrm>
          <a:prstGeom prst="rect">
            <a:avLst/>
          </a:prstGeom>
          <a:noFill/>
          <a:ln w="9525">
            <a:noFill/>
            <a:miter lim="800000"/>
            <a:headEnd/>
            <a:tailEnd/>
          </a:ln>
        </p:spPr>
      </p:pic>
      <p:sp>
        <p:nvSpPr>
          <p:cNvPr id="32771" name="TextBox 3"/>
          <p:cNvSpPr txBox="1">
            <a:spLocks noChangeArrowheads="1"/>
          </p:cNvSpPr>
          <p:nvPr/>
        </p:nvSpPr>
        <p:spPr bwMode="auto">
          <a:xfrm>
            <a:off x="1331913" y="1916113"/>
            <a:ext cx="2757487" cy="369887"/>
          </a:xfrm>
          <a:prstGeom prst="rect">
            <a:avLst/>
          </a:prstGeom>
          <a:noFill/>
          <a:ln w="9525">
            <a:noFill/>
            <a:miter lim="800000"/>
            <a:headEnd/>
            <a:tailEnd/>
          </a:ln>
        </p:spPr>
        <p:txBody>
          <a:bodyPr wrap="none">
            <a:spAutoFit/>
          </a:bodyPr>
          <a:lstStyle/>
          <a:p>
            <a:r>
              <a:rPr lang="zh-CN" altLang="en-US" sz="1800" b="0">
                <a:solidFill>
                  <a:schemeClr val="tx1"/>
                </a:solidFill>
                <a:latin typeface="Calibri" pitchFamily="34" charset="0"/>
                <a:ea typeface="楷体" pitchFamily="49" charset="-122"/>
              </a:rPr>
              <a:t>人</a:t>
            </a:r>
            <a:r>
              <a:rPr lang="en-US" altLang="zh-CN" sz="1800" b="0">
                <a:solidFill>
                  <a:schemeClr val="tx1"/>
                </a:solidFill>
                <a:latin typeface="Calibri" pitchFamily="34" charset="0"/>
                <a:ea typeface="楷体" pitchFamily="49" charset="-122"/>
              </a:rPr>
              <a:t>IL-6</a:t>
            </a:r>
            <a:r>
              <a:rPr lang="zh-CN" altLang="en-US" sz="1800" b="0">
                <a:solidFill>
                  <a:schemeClr val="tx1"/>
                </a:solidFill>
                <a:latin typeface="Calibri" pitchFamily="34" charset="0"/>
                <a:ea typeface="楷体" pitchFamily="49" charset="-122"/>
              </a:rPr>
              <a:t>三种</a:t>
            </a:r>
            <a:r>
              <a:rPr lang="en-US" altLang="zh-CN" sz="1800" b="0">
                <a:solidFill>
                  <a:schemeClr val="tx1"/>
                </a:solidFill>
                <a:latin typeface="Calibri" pitchFamily="34" charset="0"/>
                <a:ea typeface="楷体" pitchFamily="49" charset="-122"/>
              </a:rPr>
              <a:t>ELISA Kit</a:t>
            </a:r>
            <a:r>
              <a:rPr lang="zh-CN" altLang="en-US" sz="1800" b="0">
                <a:solidFill>
                  <a:schemeClr val="tx1"/>
                </a:solidFill>
                <a:latin typeface="Calibri" pitchFamily="34" charset="0"/>
                <a:ea typeface="楷体" pitchFamily="49" charset="-122"/>
              </a:rPr>
              <a:t>的比较</a:t>
            </a:r>
          </a:p>
        </p:txBody>
      </p:sp>
      <p:pic>
        <p:nvPicPr>
          <p:cNvPr id="5" name="~PP124.WAV">
            <a:hlinkClick r:id="" action="ppaction://media"/>
          </p:cNvPr>
          <p:cNvPicPr>
            <a:picLocks noRot="1" noChangeAspect="1"/>
          </p:cNvPicPr>
          <p:nvPr>
            <a:wavAudioFile r:embed="rId1" name="~PP124.WAV"/>
          </p:nvPr>
        </p:nvPicPr>
        <p:blipFill>
          <a:blip r:embed="rId5"/>
          <a:stretch>
            <a:fillRect/>
          </a:stretch>
        </p:blipFill>
        <p:spPr>
          <a:xfrm>
            <a:off x="8639175" y="6353175"/>
            <a:ext cx="304800" cy="304800"/>
          </a:xfrm>
          <a:prstGeom prst="rect">
            <a:avLst/>
          </a:prstGeom>
        </p:spPr>
      </p:pic>
    </p:spTree>
  </p:cSld>
  <p:clrMapOvr>
    <a:masterClrMapping/>
  </p:clrMapOvr>
  <p:transition advTm="3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Box 6"/>
          <p:cNvSpPr txBox="1">
            <a:spLocks noChangeArrowheads="1"/>
          </p:cNvSpPr>
          <p:nvPr/>
        </p:nvSpPr>
        <p:spPr bwMode="auto">
          <a:xfrm>
            <a:off x="323850" y="1341438"/>
            <a:ext cx="5715000" cy="519112"/>
          </a:xfrm>
          <a:prstGeom prst="rect">
            <a:avLst/>
          </a:prstGeom>
          <a:noFill/>
          <a:ln w="9525">
            <a:noFill/>
            <a:miter lim="800000"/>
            <a:headEnd/>
            <a:tailEnd/>
          </a:ln>
        </p:spPr>
        <p:txBody>
          <a:bodyPr>
            <a:spAutoFit/>
          </a:bodyPr>
          <a:lstStyle/>
          <a:p>
            <a:pPr eaLnBrk="0" hangingPunct="0"/>
            <a:r>
              <a:rPr lang="en-US" altLang="zh-CN" sz="2800" b="0">
                <a:solidFill>
                  <a:srgbClr val="000099"/>
                </a:solidFill>
                <a:latin typeface="Calibri" pitchFamily="34" charset="0"/>
                <a:ea typeface="楷体" pitchFamily="49" charset="-122"/>
              </a:rPr>
              <a:t>R&amp;D Systems ELISA</a:t>
            </a:r>
            <a:r>
              <a:rPr lang="zh-CN" altLang="en-US" sz="2800">
                <a:solidFill>
                  <a:srgbClr val="000099"/>
                </a:solidFill>
                <a:latin typeface="Calibri" pitchFamily="34" charset="0"/>
                <a:ea typeface="楷体" pitchFamily="49" charset="-122"/>
              </a:rPr>
              <a:t>产品概况</a:t>
            </a:r>
          </a:p>
        </p:txBody>
      </p:sp>
      <p:sp>
        <p:nvSpPr>
          <p:cNvPr id="7" name="Text Box 7"/>
          <p:cNvSpPr txBox="1">
            <a:spLocks noChangeArrowheads="1"/>
          </p:cNvSpPr>
          <p:nvPr/>
        </p:nvSpPr>
        <p:spPr bwMode="auto">
          <a:xfrm>
            <a:off x="611188" y="1989138"/>
            <a:ext cx="8032750" cy="2986087"/>
          </a:xfrm>
          <a:prstGeom prst="rect">
            <a:avLst/>
          </a:prstGeom>
          <a:noFill/>
          <a:ln w="9525">
            <a:noFill/>
            <a:miter lim="800000"/>
            <a:headEnd/>
            <a:tailEnd/>
          </a:ln>
        </p:spPr>
        <p:txBody>
          <a:bodyPr>
            <a:spAutoFit/>
          </a:bodyPr>
          <a:lstStyle/>
          <a:p>
            <a:pPr marL="342900" indent="-342900">
              <a:spcBef>
                <a:spcPts val="1200"/>
              </a:spcBef>
              <a:spcAft>
                <a:spcPts val="600"/>
              </a:spcAft>
            </a:pPr>
            <a:r>
              <a:rPr lang="en-US" altLang="zh-CN" sz="2800" b="0">
                <a:solidFill>
                  <a:schemeClr val="tx1"/>
                </a:solidFill>
                <a:latin typeface="Calibri" pitchFamily="34" charset="0"/>
                <a:ea typeface="楷体" pitchFamily="49" charset="-122"/>
              </a:rPr>
              <a:t>ELISA</a:t>
            </a:r>
            <a:r>
              <a:rPr lang="zh-CN" altLang="en-US" sz="2800" b="0">
                <a:solidFill>
                  <a:schemeClr val="tx1"/>
                </a:solidFill>
                <a:latin typeface="Calibri" pitchFamily="34" charset="0"/>
                <a:ea typeface="楷体" pitchFamily="49" charset="-122"/>
              </a:rPr>
              <a:t>研发试剂</a:t>
            </a: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DuoSet</a:t>
            </a:r>
            <a:r>
              <a:rPr lang="en-US" altLang="zh-CN" sz="2000" b="0" baseline="30000">
                <a:solidFill>
                  <a:schemeClr val="tx1"/>
                </a:solidFill>
                <a:latin typeface="Calibri" pitchFamily="34" charset="0"/>
                <a:ea typeface="楷体" pitchFamily="49" charset="-122"/>
              </a:rPr>
              <a:t> ®</a:t>
            </a:r>
            <a:r>
              <a:rPr lang="en-US" altLang="zh-CN" sz="2000" b="0">
                <a:solidFill>
                  <a:schemeClr val="tx1"/>
                </a:solidFill>
                <a:latin typeface="Calibri" pitchFamily="34" charset="0"/>
                <a:ea typeface="楷体" pitchFamily="49" charset="-122"/>
              </a:rPr>
              <a:t> – ELISA</a:t>
            </a:r>
            <a:r>
              <a:rPr lang="zh-CN" altLang="en-US" sz="2000" b="0">
                <a:solidFill>
                  <a:schemeClr val="tx1"/>
                </a:solidFill>
                <a:latin typeface="Calibri" pitchFamily="34" charset="0"/>
                <a:ea typeface="楷体" pitchFamily="49" charset="-122"/>
              </a:rPr>
              <a:t>的研发试剂</a:t>
            </a:r>
            <a:r>
              <a:rPr lang="en-US" altLang="zh-CN" sz="2000" b="0">
                <a:solidFill>
                  <a:schemeClr val="tx1"/>
                </a:solidFill>
                <a:latin typeface="Calibri" pitchFamily="34" charset="0"/>
                <a:ea typeface="楷体" pitchFamily="49" charset="-122"/>
              </a:rPr>
              <a:t>(Development Kit)</a:t>
            </a:r>
            <a:endParaRPr lang="zh-CN" altLang="en-US" sz="2000" b="0">
              <a:solidFill>
                <a:schemeClr val="tx1"/>
              </a:solidFill>
              <a:latin typeface="Calibri" pitchFamily="34" charset="0"/>
              <a:ea typeface="楷体" pitchFamily="49" charset="-122"/>
            </a:endParaRP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DuoSet</a:t>
            </a:r>
            <a:r>
              <a:rPr lang="en-US" altLang="zh-CN" sz="2000" b="0" baseline="30000">
                <a:solidFill>
                  <a:schemeClr val="tx1"/>
                </a:solidFill>
                <a:latin typeface="Calibri" pitchFamily="34" charset="0"/>
                <a:ea typeface="楷体" pitchFamily="49" charset="-122"/>
              </a:rPr>
              <a:t> ®</a:t>
            </a:r>
            <a:r>
              <a:rPr lang="en-US" altLang="zh-CN" sz="2000" b="0">
                <a:solidFill>
                  <a:schemeClr val="tx1"/>
                </a:solidFill>
                <a:latin typeface="Calibri" pitchFamily="34" charset="0"/>
                <a:ea typeface="楷体" pitchFamily="49" charset="-122"/>
              </a:rPr>
              <a:t> IC – </a:t>
            </a:r>
            <a:r>
              <a:rPr lang="zh-CN" altLang="en-US" sz="2000" b="0">
                <a:solidFill>
                  <a:schemeClr val="tx1"/>
                </a:solidFill>
                <a:latin typeface="Calibri" pitchFamily="34" charset="0"/>
                <a:ea typeface="楷体" pitchFamily="49" charset="-122"/>
              </a:rPr>
              <a:t>检测细胞内分子的</a:t>
            </a:r>
            <a:r>
              <a:rPr lang="en-US" altLang="zh-CN" sz="2000" b="0">
                <a:solidFill>
                  <a:schemeClr val="tx1"/>
                </a:solidFill>
                <a:latin typeface="Calibri" pitchFamily="34" charset="0"/>
                <a:ea typeface="楷体" pitchFamily="49" charset="-122"/>
              </a:rPr>
              <a:t>ELISA</a:t>
            </a:r>
            <a:r>
              <a:rPr lang="zh-CN" altLang="en-US" sz="2000" b="0">
                <a:solidFill>
                  <a:schemeClr val="tx1"/>
                </a:solidFill>
                <a:latin typeface="Calibri" pitchFamily="34" charset="0"/>
                <a:ea typeface="楷体" pitchFamily="49" charset="-122"/>
              </a:rPr>
              <a:t>研发试剂</a:t>
            </a:r>
            <a:endParaRPr lang="en-US" altLang="zh-CN" sz="2000" b="0">
              <a:solidFill>
                <a:schemeClr val="tx1"/>
              </a:solidFill>
              <a:latin typeface="Calibri" pitchFamily="34" charset="0"/>
              <a:ea typeface="楷体" pitchFamily="49" charset="-122"/>
            </a:endParaRPr>
          </a:p>
          <a:p>
            <a:pPr marL="342900" indent="-342900">
              <a:spcBef>
                <a:spcPts val="1200"/>
              </a:spcBef>
              <a:spcAft>
                <a:spcPts val="600"/>
              </a:spcAft>
              <a:buFontTx/>
              <a:buChar char="•"/>
            </a:pPr>
            <a:r>
              <a:rPr lang="en-US" altLang="zh-CN" sz="2000" b="0">
                <a:solidFill>
                  <a:schemeClr val="tx1"/>
                </a:solidFill>
                <a:latin typeface="Calibri" pitchFamily="34" charset="0"/>
                <a:ea typeface="楷体" pitchFamily="49" charset="-122"/>
              </a:rPr>
              <a:t>DuoSet</a:t>
            </a:r>
            <a:r>
              <a:rPr lang="en-US" altLang="zh-CN" sz="2000" b="0" baseline="30000">
                <a:solidFill>
                  <a:schemeClr val="tx1"/>
                </a:solidFill>
                <a:latin typeface="Calibri" pitchFamily="34" charset="0"/>
                <a:ea typeface="楷体" pitchFamily="49" charset="-122"/>
              </a:rPr>
              <a:t> ®</a:t>
            </a:r>
            <a:r>
              <a:rPr lang="en-US" altLang="zh-CN" sz="2000" b="0">
                <a:solidFill>
                  <a:schemeClr val="tx1"/>
                </a:solidFill>
                <a:latin typeface="Calibri" pitchFamily="34" charset="0"/>
                <a:ea typeface="楷体" pitchFamily="49" charset="-122"/>
              </a:rPr>
              <a:t> IC Phospho-specific  – </a:t>
            </a:r>
            <a:r>
              <a:rPr lang="zh-CN" altLang="en-US" sz="2000" b="0">
                <a:solidFill>
                  <a:schemeClr val="tx1"/>
                </a:solidFill>
                <a:latin typeface="Calibri" pitchFamily="34" charset="0"/>
                <a:ea typeface="楷体" pitchFamily="49" charset="-122"/>
              </a:rPr>
              <a:t>检测磷酸化胞内分子的</a:t>
            </a:r>
            <a:r>
              <a:rPr lang="en-US" altLang="zh-CN" sz="2000" b="0">
                <a:solidFill>
                  <a:schemeClr val="tx1"/>
                </a:solidFill>
                <a:latin typeface="Calibri" pitchFamily="34" charset="0"/>
                <a:ea typeface="楷体" pitchFamily="49" charset="-122"/>
              </a:rPr>
              <a:t>ELISA</a:t>
            </a:r>
            <a:r>
              <a:rPr lang="zh-CN" altLang="en-US" sz="2000" b="0">
                <a:solidFill>
                  <a:schemeClr val="tx1"/>
                </a:solidFill>
                <a:latin typeface="Calibri" pitchFamily="34" charset="0"/>
                <a:ea typeface="楷体" pitchFamily="49" charset="-122"/>
              </a:rPr>
              <a:t>研发试剂</a:t>
            </a:r>
          </a:p>
          <a:p>
            <a:pPr marL="342900" indent="-342900">
              <a:spcBef>
                <a:spcPts val="1200"/>
              </a:spcBef>
              <a:spcAft>
                <a:spcPts val="600"/>
              </a:spcAft>
              <a:buFontTx/>
              <a:buChar char="•"/>
            </a:pPr>
            <a:r>
              <a:rPr lang="zh-CN" altLang="en-US" sz="2000" b="0">
                <a:solidFill>
                  <a:schemeClr val="tx1"/>
                </a:solidFill>
                <a:latin typeface="Calibri" pitchFamily="34" charset="0"/>
                <a:ea typeface="楷体" pitchFamily="49" charset="-122"/>
              </a:rPr>
              <a:t>辅助</a:t>
            </a:r>
            <a:r>
              <a:rPr lang="en-US" altLang="zh-CN" sz="2000" b="0">
                <a:solidFill>
                  <a:schemeClr val="tx1"/>
                </a:solidFill>
                <a:latin typeface="Calibri" pitchFamily="34" charset="0"/>
                <a:ea typeface="楷体" pitchFamily="49" charset="-122"/>
              </a:rPr>
              <a:t>ELISA </a:t>
            </a:r>
            <a:r>
              <a:rPr lang="zh-CN" altLang="en-US" sz="2000" b="0">
                <a:solidFill>
                  <a:schemeClr val="tx1"/>
                </a:solidFill>
                <a:latin typeface="Calibri" pitchFamily="34" charset="0"/>
                <a:ea typeface="楷体" pitchFamily="49" charset="-122"/>
              </a:rPr>
              <a:t>产品 </a:t>
            </a:r>
            <a:r>
              <a:rPr lang="en-US" altLang="zh-CN" sz="2000" b="0">
                <a:solidFill>
                  <a:schemeClr val="tx1"/>
                </a:solidFill>
                <a:latin typeface="Calibri" pitchFamily="34" charset="0"/>
                <a:ea typeface="楷体" pitchFamily="49" charset="-122"/>
              </a:rPr>
              <a:t>– </a:t>
            </a:r>
            <a:r>
              <a:rPr lang="zh-CN" altLang="en-US" sz="2000" b="0">
                <a:solidFill>
                  <a:schemeClr val="tx1"/>
                </a:solidFill>
                <a:latin typeface="Calibri" pitchFamily="34" charset="0"/>
                <a:ea typeface="楷体" pitchFamily="49" charset="-122"/>
              </a:rPr>
              <a:t>微孔板、洗涤液、稀释液、底物、终止液等</a:t>
            </a:r>
            <a:r>
              <a:rPr lang="en-US" altLang="zh-CN" sz="2000" b="0">
                <a:solidFill>
                  <a:schemeClr val="tx1"/>
                </a:solidFill>
                <a:latin typeface="Calibri" pitchFamily="34" charset="0"/>
                <a:ea typeface="楷体" pitchFamily="49" charset="-122"/>
              </a:rPr>
              <a:t>ELISA</a:t>
            </a:r>
            <a:r>
              <a:rPr lang="zh-CN" altLang="en-US" sz="2000" b="0">
                <a:solidFill>
                  <a:schemeClr val="tx1"/>
                </a:solidFill>
                <a:latin typeface="Calibri" pitchFamily="34" charset="0"/>
                <a:ea typeface="楷体" pitchFamily="49" charset="-122"/>
              </a:rPr>
              <a:t>配套试剂</a:t>
            </a:r>
          </a:p>
        </p:txBody>
      </p:sp>
      <p:pic>
        <p:nvPicPr>
          <p:cNvPr id="4" name="~PP3506.WAV">
            <a:hlinkClick r:id="" action="ppaction://media"/>
          </p:cNvPr>
          <p:cNvPicPr>
            <a:picLocks noRot="1" noChangeAspect="1"/>
          </p:cNvPicPr>
          <p:nvPr>
            <a:wavAudioFile r:embed="rId2" name="~PP3506.WAV"/>
          </p:nvPr>
        </p:nvPicPr>
        <p:blipFill>
          <a:blip r:embed="rId4"/>
          <a:stretch>
            <a:fillRect/>
          </a:stretch>
        </p:blipFill>
        <p:spPr>
          <a:xfrm>
            <a:off x="8639175" y="6353175"/>
            <a:ext cx="304800" cy="304800"/>
          </a:xfrm>
          <a:prstGeom prst="rect">
            <a:avLst/>
          </a:prstGeom>
        </p:spPr>
      </p:pic>
    </p:spTree>
    <p:custDataLst>
      <p:tags r:id="rId1"/>
    </p:custDataLst>
  </p:cSld>
  <p:clrMapOvr>
    <a:masterClrMapping/>
  </p:clrMapOvr>
  <p:transition advTm="7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6" name="Text Box 6"/>
          <p:cNvSpPr txBox="1">
            <a:spLocks noChangeArrowheads="1"/>
          </p:cNvSpPr>
          <p:nvPr/>
        </p:nvSpPr>
        <p:spPr bwMode="auto">
          <a:xfrm>
            <a:off x="1258888" y="2943225"/>
            <a:ext cx="4598987" cy="1677988"/>
          </a:xfrm>
          <a:prstGeom prst="rect">
            <a:avLst/>
          </a:prstGeom>
          <a:noFill/>
          <a:ln w="9525">
            <a:noFill/>
            <a:miter lim="800000"/>
            <a:headEnd/>
            <a:tailEnd/>
          </a:ln>
        </p:spPr>
        <p:txBody>
          <a:bodyPr>
            <a:spAutoFit/>
          </a:bodyPr>
          <a:lstStyle/>
          <a:p>
            <a:pPr marL="342900" indent="-342900">
              <a:spcBef>
                <a:spcPts val="600"/>
              </a:spcBef>
              <a:buFontTx/>
              <a:buChar char="•"/>
            </a:pPr>
            <a:r>
              <a:rPr lang="zh-CN" altLang="en-US" sz="2200" b="0">
                <a:solidFill>
                  <a:srgbClr val="000000"/>
                </a:solidFill>
                <a:latin typeface="Calibri" pitchFamily="34" charset="0"/>
                <a:ea typeface="楷体" pitchFamily="49" charset="-122"/>
              </a:rPr>
              <a:t>定量标准品</a:t>
            </a:r>
            <a:r>
              <a:rPr lang="en-US" altLang="zh-CN" sz="2200" b="0">
                <a:solidFill>
                  <a:srgbClr val="000000"/>
                </a:solidFill>
                <a:latin typeface="Calibri" pitchFamily="34" charset="0"/>
                <a:ea typeface="楷体" pitchFamily="49" charset="-122"/>
              </a:rPr>
              <a:t>(</a:t>
            </a:r>
            <a:r>
              <a:rPr lang="zh-CN" altLang="en-US" sz="2200" b="0">
                <a:solidFill>
                  <a:srgbClr val="000000"/>
                </a:solidFill>
                <a:latin typeface="Calibri" pitchFamily="34" charset="0"/>
                <a:ea typeface="楷体" pitchFamily="49" charset="-122"/>
              </a:rPr>
              <a:t>做标准曲线</a:t>
            </a:r>
            <a:r>
              <a:rPr lang="en-US" altLang="zh-CN" sz="2200" b="0">
                <a:solidFill>
                  <a:srgbClr val="000000"/>
                </a:solidFill>
                <a:latin typeface="Calibri" pitchFamily="34" charset="0"/>
                <a:ea typeface="楷体" pitchFamily="49" charset="-122"/>
              </a:rPr>
              <a:t>)</a:t>
            </a:r>
          </a:p>
          <a:p>
            <a:pPr marL="342900" indent="-342900">
              <a:spcBef>
                <a:spcPts val="600"/>
              </a:spcBef>
              <a:buFontTx/>
              <a:buChar char="•"/>
            </a:pPr>
            <a:r>
              <a:rPr lang="zh-CN" altLang="en-US" sz="2200" b="0">
                <a:solidFill>
                  <a:srgbClr val="000000"/>
                </a:solidFill>
                <a:latin typeface="Calibri" pitchFamily="34" charset="0"/>
                <a:ea typeface="楷体" pitchFamily="49" charset="-122"/>
              </a:rPr>
              <a:t>捕获抗体</a:t>
            </a:r>
            <a:r>
              <a:rPr lang="en-US" altLang="zh-CN" sz="2200" b="0">
                <a:solidFill>
                  <a:srgbClr val="000000"/>
                </a:solidFill>
                <a:latin typeface="Calibri" pitchFamily="34" charset="0"/>
                <a:ea typeface="楷体" pitchFamily="49" charset="-122"/>
              </a:rPr>
              <a:t>(</a:t>
            </a:r>
            <a:r>
              <a:rPr lang="zh-CN" altLang="en-US" sz="2200" b="0">
                <a:solidFill>
                  <a:srgbClr val="000000"/>
                </a:solidFill>
                <a:latin typeface="Calibri" pitchFamily="34" charset="0"/>
                <a:ea typeface="楷体" pitchFamily="49" charset="-122"/>
              </a:rPr>
              <a:t>包被微孔板）</a:t>
            </a:r>
          </a:p>
          <a:p>
            <a:pPr marL="342900" indent="-342900">
              <a:spcBef>
                <a:spcPts val="600"/>
              </a:spcBef>
              <a:buFontTx/>
              <a:buChar char="•"/>
            </a:pPr>
            <a:r>
              <a:rPr lang="zh-CN" altLang="en-US" sz="2200" b="0">
                <a:solidFill>
                  <a:srgbClr val="000000"/>
                </a:solidFill>
                <a:latin typeface="Calibri" pitchFamily="34" charset="0"/>
                <a:ea typeface="楷体" pitchFamily="49" charset="-122"/>
              </a:rPr>
              <a:t>生物素标记的检测抗体</a:t>
            </a:r>
          </a:p>
          <a:p>
            <a:pPr marL="342900" indent="-342900">
              <a:spcBef>
                <a:spcPts val="600"/>
              </a:spcBef>
              <a:buFontTx/>
              <a:buChar char="•"/>
            </a:pPr>
            <a:r>
              <a:rPr lang="zh-CN" altLang="en-US" sz="2200" b="0">
                <a:solidFill>
                  <a:srgbClr val="000000"/>
                </a:solidFill>
                <a:latin typeface="Calibri" pitchFamily="34" charset="0"/>
                <a:ea typeface="楷体" pitchFamily="49" charset="-122"/>
              </a:rPr>
              <a:t>酶标链亲和素</a:t>
            </a:r>
            <a:r>
              <a:rPr lang="en-US" altLang="zh-CN" sz="2200" b="0">
                <a:solidFill>
                  <a:srgbClr val="000000"/>
                </a:solidFill>
                <a:latin typeface="Calibri" pitchFamily="34" charset="0"/>
                <a:ea typeface="楷体" pitchFamily="49" charset="-122"/>
              </a:rPr>
              <a:t>(Streptavidin-HRP)</a:t>
            </a:r>
          </a:p>
        </p:txBody>
      </p:sp>
      <p:sp>
        <p:nvSpPr>
          <p:cNvPr id="348167" name="Text Box 7"/>
          <p:cNvSpPr txBox="1">
            <a:spLocks noChangeArrowheads="1"/>
          </p:cNvSpPr>
          <p:nvPr/>
        </p:nvSpPr>
        <p:spPr bwMode="auto">
          <a:xfrm>
            <a:off x="755650" y="2473325"/>
            <a:ext cx="1878013" cy="461963"/>
          </a:xfrm>
          <a:prstGeom prst="rect">
            <a:avLst/>
          </a:prstGeom>
          <a:noFill/>
          <a:ln w="9525">
            <a:noFill/>
            <a:miter lim="800000"/>
            <a:headEnd/>
            <a:tailEnd/>
          </a:ln>
        </p:spPr>
        <p:txBody>
          <a:bodyPr wrap="none">
            <a:spAutoFit/>
          </a:bodyPr>
          <a:lstStyle/>
          <a:p>
            <a:r>
              <a:rPr lang="zh-CN" altLang="en-US" b="0">
                <a:solidFill>
                  <a:srgbClr val="000000"/>
                </a:solidFill>
                <a:latin typeface="楷体" pitchFamily="49" charset="-122"/>
                <a:ea typeface="楷体" pitchFamily="49" charset="-122"/>
              </a:rPr>
              <a:t>试剂盒内含：</a:t>
            </a:r>
          </a:p>
        </p:txBody>
      </p:sp>
      <p:sp>
        <p:nvSpPr>
          <p:cNvPr id="348168" name="Text Box 8"/>
          <p:cNvSpPr txBox="1">
            <a:spLocks noChangeArrowheads="1"/>
          </p:cNvSpPr>
          <p:nvPr/>
        </p:nvSpPr>
        <p:spPr bwMode="auto">
          <a:xfrm>
            <a:off x="1258888" y="4657725"/>
            <a:ext cx="4500562" cy="400050"/>
          </a:xfrm>
          <a:prstGeom prst="rect">
            <a:avLst/>
          </a:prstGeom>
          <a:noFill/>
          <a:ln w="9525">
            <a:noFill/>
            <a:miter lim="800000"/>
            <a:headEnd/>
            <a:tailEnd/>
          </a:ln>
        </p:spPr>
        <p:txBody>
          <a:bodyPr>
            <a:spAutoFit/>
          </a:bodyPr>
          <a:lstStyle/>
          <a:p>
            <a:r>
              <a:rPr lang="zh-CN" altLang="en-US" sz="2000" b="0">
                <a:solidFill>
                  <a:srgbClr val="000000"/>
                </a:solidFill>
                <a:latin typeface="Calibri" pitchFamily="34" charset="0"/>
                <a:ea typeface="楷体" pitchFamily="49" charset="-122"/>
              </a:rPr>
              <a:t>足够做</a:t>
            </a:r>
            <a:r>
              <a:rPr lang="en-US" altLang="zh-CN" sz="2000" b="0">
                <a:solidFill>
                  <a:srgbClr val="000000"/>
                </a:solidFill>
                <a:latin typeface="Calibri" pitchFamily="34" charset="0"/>
                <a:ea typeface="楷体" pitchFamily="49" charset="-122"/>
              </a:rPr>
              <a:t>15</a:t>
            </a:r>
            <a:r>
              <a:rPr lang="zh-CN" altLang="en-US" sz="2000" b="0">
                <a:solidFill>
                  <a:srgbClr val="000000"/>
                </a:solidFill>
                <a:latin typeface="Calibri" pitchFamily="34" charset="0"/>
                <a:ea typeface="楷体" pitchFamily="49" charset="-122"/>
              </a:rPr>
              <a:t>块</a:t>
            </a:r>
            <a:r>
              <a:rPr lang="en-US" altLang="zh-CN" sz="2000" b="0">
                <a:solidFill>
                  <a:srgbClr val="000000"/>
                </a:solidFill>
                <a:latin typeface="Calibri" pitchFamily="34" charset="0"/>
                <a:ea typeface="楷体" pitchFamily="49" charset="-122"/>
              </a:rPr>
              <a:t>96</a:t>
            </a:r>
            <a:r>
              <a:rPr lang="zh-CN" altLang="en-US" sz="2000" b="0">
                <a:solidFill>
                  <a:srgbClr val="000000"/>
                </a:solidFill>
                <a:latin typeface="Calibri" pitchFamily="34" charset="0"/>
                <a:ea typeface="楷体" pitchFamily="49" charset="-122"/>
              </a:rPr>
              <a:t>孔微孔板*</a:t>
            </a:r>
          </a:p>
        </p:txBody>
      </p:sp>
      <p:pic>
        <p:nvPicPr>
          <p:cNvPr id="35844" name="Picture 9"/>
          <p:cNvPicPr>
            <a:picLocks noChangeAspect="1" noChangeArrowheads="1"/>
          </p:cNvPicPr>
          <p:nvPr/>
        </p:nvPicPr>
        <p:blipFill>
          <a:blip r:embed="rId4"/>
          <a:srcRect/>
          <a:stretch>
            <a:fillRect/>
          </a:stretch>
        </p:blipFill>
        <p:spPr bwMode="auto">
          <a:xfrm>
            <a:off x="5724525" y="2492375"/>
            <a:ext cx="3024188" cy="2792413"/>
          </a:xfrm>
          <a:prstGeom prst="rect">
            <a:avLst/>
          </a:prstGeom>
          <a:noFill/>
          <a:ln w="9525">
            <a:noFill/>
            <a:miter lim="800000"/>
            <a:headEnd/>
            <a:tailEnd/>
          </a:ln>
        </p:spPr>
      </p:pic>
      <p:sp>
        <p:nvSpPr>
          <p:cNvPr id="35845" name="Text Box 6"/>
          <p:cNvSpPr txBox="1">
            <a:spLocks noChangeArrowheads="1"/>
          </p:cNvSpPr>
          <p:nvPr/>
        </p:nvSpPr>
        <p:spPr bwMode="auto">
          <a:xfrm>
            <a:off x="285750" y="1190625"/>
            <a:ext cx="7929563" cy="519113"/>
          </a:xfrm>
          <a:prstGeom prst="rect">
            <a:avLst/>
          </a:prstGeom>
          <a:noFill/>
          <a:ln w="9525">
            <a:noFill/>
            <a:miter lim="800000"/>
            <a:headEnd/>
            <a:tailEnd/>
          </a:ln>
        </p:spPr>
        <p:txBody>
          <a:bodyPr>
            <a:spAutoFit/>
          </a:bodyPr>
          <a:lstStyle/>
          <a:p>
            <a:pPr eaLnBrk="0" hangingPunct="0"/>
            <a:r>
              <a:rPr lang="en-US" altLang="zh-CN" sz="2800">
                <a:solidFill>
                  <a:srgbClr val="000099"/>
                </a:solidFill>
                <a:latin typeface="Calibri" pitchFamily="34" charset="0"/>
                <a:ea typeface="楷体" pitchFamily="49" charset="-122"/>
              </a:rPr>
              <a:t>R&amp;D Systems</a:t>
            </a:r>
            <a:r>
              <a:rPr lang="zh-CN" altLang="en-US" sz="2800">
                <a:solidFill>
                  <a:srgbClr val="000099"/>
                </a:solidFill>
                <a:latin typeface="Calibri" pitchFamily="34" charset="0"/>
                <a:ea typeface="楷体" pitchFamily="49" charset="-122"/>
              </a:rPr>
              <a:t>研发试剂盒</a:t>
            </a:r>
            <a:r>
              <a:rPr lang="en-US" altLang="zh-CN" sz="2800">
                <a:solidFill>
                  <a:srgbClr val="000099"/>
                </a:solidFill>
                <a:latin typeface="Calibri" pitchFamily="34" charset="0"/>
                <a:ea typeface="楷体" pitchFamily="49" charset="-122"/>
              </a:rPr>
              <a:t> —DuoSet ELISAs</a:t>
            </a:r>
            <a:endParaRPr lang="zh-CN" altLang="en-US" sz="2800">
              <a:solidFill>
                <a:srgbClr val="000099"/>
              </a:solidFill>
              <a:latin typeface="Calibri" pitchFamily="34" charset="0"/>
              <a:ea typeface="楷体" pitchFamily="49" charset="-122"/>
            </a:endParaRPr>
          </a:p>
        </p:txBody>
      </p:sp>
      <p:sp>
        <p:nvSpPr>
          <p:cNvPr id="12" name="矩形 11"/>
          <p:cNvSpPr>
            <a:spLocks noChangeArrowheads="1"/>
          </p:cNvSpPr>
          <p:nvPr/>
        </p:nvSpPr>
        <p:spPr bwMode="auto">
          <a:xfrm>
            <a:off x="827088" y="6021388"/>
            <a:ext cx="6840537" cy="400050"/>
          </a:xfrm>
          <a:prstGeom prst="rect">
            <a:avLst/>
          </a:prstGeom>
          <a:noFill/>
          <a:ln w="9525">
            <a:noFill/>
            <a:miter lim="800000"/>
            <a:headEnd/>
            <a:tailEnd/>
          </a:ln>
        </p:spPr>
        <p:txBody>
          <a:bodyPr>
            <a:spAutoFit/>
          </a:bodyPr>
          <a:lstStyle/>
          <a:p>
            <a:pPr eaLnBrk="0" hangingPunct="0">
              <a:spcBef>
                <a:spcPct val="20000"/>
              </a:spcBef>
            </a:pPr>
            <a:r>
              <a:rPr lang="zh-CN" altLang="en-US" sz="2000" b="0">
                <a:solidFill>
                  <a:srgbClr val="000000"/>
                </a:solidFill>
                <a:latin typeface="Calibri" pitchFamily="34" charset="0"/>
                <a:ea typeface="楷体" pitchFamily="49" charset="-122"/>
              </a:rPr>
              <a:t>*</a:t>
            </a:r>
            <a:r>
              <a:rPr lang="en-US" altLang="zh-CN" sz="2000" b="0">
                <a:solidFill>
                  <a:srgbClr val="000000"/>
                </a:solidFill>
                <a:latin typeface="Calibri" pitchFamily="34" charset="0"/>
                <a:ea typeface="楷体" pitchFamily="49" charset="-122"/>
              </a:rPr>
              <a:t>DuoSet IC (Intra Cellular) ELISA</a:t>
            </a:r>
            <a:r>
              <a:rPr lang="zh-CN" altLang="en-US" sz="2000" b="0">
                <a:solidFill>
                  <a:srgbClr val="000000"/>
                </a:solidFill>
                <a:latin typeface="Calibri" pitchFamily="34" charset="0"/>
                <a:ea typeface="楷体" pitchFamily="49" charset="-122"/>
              </a:rPr>
              <a:t>试剂盒有</a:t>
            </a:r>
            <a:r>
              <a:rPr lang="en-US" altLang="zh-CN" sz="2000" b="0">
                <a:solidFill>
                  <a:srgbClr val="000000"/>
                </a:solidFill>
                <a:latin typeface="Calibri" pitchFamily="34" charset="0"/>
                <a:ea typeface="楷体" pitchFamily="49" charset="-122"/>
              </a:rPr>
              <a:t>2, 5</a:t>
            </a:r>
            <a:r>
              <a:rPr lang="zh-CN" altLang="en-US" sz="2000" b="0">
                <a:solidFill>
                  <a:srgbClr val="000000"/>
                </a:solidFill>
                <a:latin typeface="Calibri" pitchFamily="34" charset="0"/>
                <a:ea typeface="楷体" pitchFamily="49" charset="-122"/>
              </a:rPr>
              <a:t>和</a:t>
            </a:r>
            <a:r>
              <a:rPr lang="en-US" altLang="zh-CN" sz="2000" b="0">
                <a:solidFill>
                  <a:srgbClr val="000000"/>
                </a:solidFill>
                <a:latin typeface="Calibri" pitchFamily="34" charset="0"/>
                <a:ea typeface="楷体" pitchFamily="49" charset="-122"/>
              </a:rPr>
              <a:t>15</a:t>
            </a:r>
            <a:r>
              <a:rPr lang="zh-CN" altLang="en-US" sz="2000" b="0">
                <a:solidFill>
                  <a:srgbClr val="000000"/>
                </a:solidFill>
                <a:latin typeface="Calibri" pitchFamily="34" charset="0"/>
                <a:ea typeface="楷体" pitchFamily="49" charset="-122"/>
              </a:rPr>
              <a:t>块板的选择</a:t>
            </a:r>
          </a:p>
        </p:txBody>
      </p:sp>
      <p:sp>
        <p:nvSpPr>
          <p:cNvPr id="8" name="Text Box 7"/>
          <p:cNvSpPr txBox="1">
            <a:spLocks noChangeArrowheads="1"/>
          </p:cNvSpPr>
          <p:nvPr/>
        </p:nvSpPr>
        <p:spPr bwMode="auto">
          <a:xfrm>
            <a:off x="971550" y="5084763"/>
            <a:ext cx="5256213" cy="708025"/>
          </a:xfrm>
          <a:prstGeom prst="rect">
            <a:avLst/>
          </a:prstGeom>
          <a:noFill/>
          <a:ln w="9525">
            <a:noFill/>
            <a:miter lim="800000"/>
            <a:headEnd/>
            <a:tailEnd/>
          </a:ln>
        </p:spPr>
        <p:txBody>
          <a:bodyPr>
            <a:spAutoFit/>
          </a:bodyPr>
          <a:lstStyle/>
          <a:p>
            <a:pPr marL="342900" indent="-342900">
              <a:spcBef>
                <a:spcPts val="1200"/>
              </a:spcBef>
              <a:spcAft>
                <a:spcPts val="600"/>
              </a:spcAft>
              <a:buFont typeface="Wingdings" pitchFamily="2" charset="2"/>
              <a:buChar char="Ø"/>
            </a:pPr>
            <a:r>
              <a:rPr lang="zh-CN" altLang="en-US" sz="2000" b="0">
                <a:solidFill>
                  <a:srgbClr val="0000FF"/>
                </a:solidFill>
                <a:latin typeface="Calibri" pitchFamily="34" charset="0"/>
                <a:ea typeface="楷体" pitchFamily="49" charset="-122"/>
              </a:rPr>
              <a:t>辅助</a:t>
            </a:r>
            <a:r>
              <a:rPr lang="en-US" altLang="zh-CN" sz="2000" b="0">
                <a:solidFill>
                  <a:srgbClr val="0000FF"/>
                </a:solidFill>
                <a:latin typeface="Calibri" pitchFamily="34" charset="0"/>
                <a:ea typeface="楷体" pitchFamily="49" charset="-122"/>
              </a:rPr>
              <a:t>ELISA </a:t>
            </a:r>
            <a:r>
              <a:rPr lang="zh-CN" altLang="en-US" sz="2000" b="0">
                <a:solidFill>
                  <a:srgbClr val="0000FF"/>
                </a:solidFill>
                <a:latin typeface="Calibri" pitchFamily="34" charset="0"/>
                <a:ea typeface="楷体" pitchFamily="49" charset="-122"/>
              </a:rPr>
              <a:t>产品 </a:t>
            </a:r>
            <a:r>
              <a:rPr lang="en-US" altLang="zh-CN" sz="2000" b="0">
                <a:solidFill>
                  <a:srgbClr val="0000FF"/>
                </a:solidFill>
                <a:latin typeface="Calibri" pitchFamily="34" charset="0"/>
                <a:ea typeface="楷体" pitchFamily="49" charset="-122"/>
              </a:rPr>
              <a:t>– </a:t>
            </a:r>
            <a:r>
              <a:rPr lang="zh-CN" altLang="en-US" sz="2000" b="0">
                <a:solidFill>
                  <a:srgbClr val="0000FF"/>
                </a:solidFill>
                <a:latin typeface="Calibri" pitchFamily="34" charset="0"/>
                <a:ea typeface="楷体" pitchFamily="49" charset="-122"/>
              </a:rPr>
              <a:t>微孔板、洗涤液、稀释液、底物、终止液等</a:t>
            </a:r>
            <a:r>
              <a:rPr lang="en-US" altLang="zh-CN" sz="2000" b="0">
                <a:solidFill>
                  <a:srgbClr val="0000FF"/>
                </a:solidFill>
                <a:latin typeface="Calibri" pitchFamily="34" charset="0"/>
                <a:ea typeface="楷体" pitchFamily="49" charset="-122"/>
              </a:rPr>
              <a:t>ELISA</a:t>
            </a:r>
            <a:r>
              <a:rPr lang="zh-CN" altLang="en-US" sz="2000" b="0">
                <a:solidFill>
                  <a:srgbClr val="0000FF"/>
                </a:solidFill>
                <a:latin typeface="Calibri" pitchFamily="34" charset="0"/>
                <a:ea typeface="楷体" pitchFamily="49" charset="-122"/>
              </a:rPr>
              <a:t>配套试剂</a:t>
            </a:r>
          </a:p>
        </p:txBody>
      </p:sp>
      <p:sp>
        <p:nvSpPr>
          <p:cNvPr id="35848" name="TextBox 8"/>
          <p:cNvSpPr txBox="1">
            <a:spLocks noChangeArrowheads="1"/>
          </p:cNvSpPr>
          <p:nvPr/>
        </p:nvSpPr>
        <p:spPr bwMode="auto">
          <a:xfrm>
            <a:off x="468313" y="1760538"/>
            <a:ext cx="8280400" cy="708025"/>
          </a:xfrm>
          <a:prstGeom prst="rect">
            <a:avLst/>
          </a:prstGeom>
          <a:noFill/>
          <a:ln w="9525">
            <a:noFill/>
            <a:miter lim="800000"/>
            <a:headEnd/>
            <a:tailEnd/>
          </a:ln>
        </p:spPr>
        <p:txBody>
          <a:bodyPr>
            <a:spAutoFit/>
          </a:bodyPr>
          <a:lstStyle/>
          <a:p>
            <a:pPr marL="536575" indent="-285750">
              <a:buFont typeface="Wingdings" pitchFamily="2" charset="2"/>
              <a:buChar char="Ø"/>
            </a:pPr>
            <a:r>
              <a:rPr lang="zh-CN" altLang="en-US" sz="2000">
                <a:solidFill>
                  <a:schemeClr val="tx1"/>
                </a:solidFill>
                <a:latin typeface="楷体" pitchFamily="49" charset="-122"/>
                <a:ea typeface="楷体" pitchFamily="49" charset="-122"/>
                <a:cs typeface="Arial" charset="0"/>
              </a:rPr>
              <a:t>约</a:t>
            </a:r>
            <a:r>
              <a:rPr lang="en-US" altLang="zh-CN" sz="2000">
                <a:solidFill>
                  <a:schemeClr val="tx1"/>
                </a:solidFill>
                <a:latin typeface="楷体" pitchFamily="49" charset="-122"/>
                <a:ea typeface="楷体" pitchFamily="49" charset="-122"/>
                <a:cs typeface="Arial" charset="0"/>
              </a:rPr>
              <a:t>1500</a:t>
            </a:r>
            <a:r>
              <a:rPr lang="zh-CN" altLang="en-US" sz="2000">
                <a:solidFill>
                  <a:schemeClr val="tx1"/>
                </a:solidFill>
                <a:latin typeface="楷体" pitchFamily="49" charset="-122"/>
                <a:ea typeface="楷体" pitchFamily="49" charset="-122"/>
                <a:cs typeface="Arial" charset="0"/>
              </a:rPr>
              <a:t>个试剂盒，包括近</a:t>
            </a:r>
            <a:r>
              <a:rPr lang="en-US" altLang="zh-CN" sz="2000">
                <a:solidFill>
                  <a:schemeClr val="tx1"/>
                </a:solidFill>
                <a:latin typeface="楷体" pitchFamily="49" charset="-122"/>
                <a:ea typeface="楷体" pitchFamily="49" charset="-122"/>
                <a:cs typeface="Arial" charset="0"/>
              </a:rPr>
              <a:t>500</a:t>
            </a:r>
            <a:r>
              <a:rPr lang="zh-CN" altLang="en-US" sz="2000">
                <a:solidFill>
                  <a:schemeClr val="tx1"/>
                </a:solidFill>
                <a:latin typeface="楷体" pitchFamily="49" charset="-122"/>
                <a:ea typeface="楷体" pitchFamily="49" charset="-122"/>
                <a:cs typeface="Arial" charset="0"/>
              </a:rPr>
              <a:t>个不同的分析因子</a:t>
            </a:r>
            <a:endParaRPr lang="en-US" altLang="zh-CN" sz="2000">
              <a:solidFill>
                <a:schemeClr val="tx1"/>
              </a:solidFill>
              <a:latin typeface="楷体" pitchFamily="49" charset="-122"/>
              <a:ea typeface="楷体" pitchFamily="49" charset="-122"/>
              <a:cs typeface="Arial" charset="0"/>
            </a:endParaRPr>
          </a:p>
          <a:p>
            <a:pPr marL="536575" indent="-285750">
              <a:spcAft>
                <a:spcPts val="600"/>
              </a:spcAft>
              <a:buFont typeface="Wingdings" pitchFamily="2" charset="2"/>
              <a:buChar char="Ø"/>
            </a:pPr>
            <a:r>
              <a:rPr lang="zh-CN" altLang="en-US" sz="2000">
                <a:solidFill>
                  <a:schemeClr val="tx1"/>
                </a:solidFill>
                <a:latin typeface="楷体" pitchFamily="49" charset="-122"/>
                <a:ea typeface="楷体" pitchFamily="49" charset="-122"/>
                <a:cs typeface="Arial" charset="0"/>
              </a:rPr>
              <a:t>人、大</a:t>
            </a:r>
            <a:r>
              <a:rPr lang="en-US" altLang="zh-CN" sz="2000">
                <a:solidFill>
                  <a:schemeClr val="tx1"/>
                </a:solidFill>
                <a:latin typeface="楷体" pitchFamily="49" charset="-122"/>
                <a:ea typeface="楷体" pitchFamily="49" charset="-122"/>
                <a:cs typeface="Arial" charset="0"/>
              </a:rPr>
              <a:t>/</a:t>
            </a:r>
            <a:r>
              <a:rPr lang="zh-CN" altLang="en-US" sz="2000">
                <a:solidFill>
                  <a:schemeClr val="tx1"/>
                </a:solidFill>
                <a:latin typeface="楷体" pitchFamily="49" charset="-122"/>
                <a:ea typeface="楷体" pitchFamily="49" charset="-122"/>
                <a:cs typeface="Arial" charset="0"/>
              </a:rPr>
              <a:t>小鼠、犬、猫、猪、马、棉鼠、牛、豚鼠、兔等多个物种</a:t>
            </a:r>
            <a:endParaRPr lang="en-US" altLang="zh-CN" sz="2000">
              <a:solidFill>
                <a:schemeClr val="tx1"/>
              </a:solidFill>
              <a:latin typeface="楷体" pitchFamily="49" charset="-122"/>
              <a:ea typeface="楷体" pitchFamily="49" charset="-122"/>
              <a:cs typeface="Arial" charset="0"/>
            </a:endParaRPr>
          </a:p>
        </p:txBody>
      </p:sp>
      <p:pic>
        <p:nvPicPr>
          <p:cNvPr id="13" name="~PP183.WAV">
            <a:hlinkClick r:id="" action="ppaction://media"/>
          </p:cNvPr>
          <p:cNvPicPr>
            <a:picLocks noRot="1" noChangeAspect="1"/>
          </p:cNvPicPr>
          <p:nvPr>
            <a:wavAudioFile r:embed="rId2" name="~PP183.WAV"/>
          </p:nvPr>
        </p:nvPicPr>
        <p:blipFill>
          <a:blip r:embed="rId5"/>
          <a:stretch>
            <a:fillRect/>
          </a:stretch>
        </p:blipFill>
        <p:spPr>
          <a:xfrm>
            <a:off x="8639175" y="6353175"/>
            <a:ext cx="304800" cy="304800"/>
          </a:xfrm>
          <a:prstGeom prst="rect">
            <a:avLst/>
          </a:prstGeom>
        </p:spPr>
      </p:pic>
    </p:spTree>
    <p:custDataLst>
      <p:tags r:id="rId1"/>
    </p:custDataLst>
  </p:cSld>
  <p:clrMapOvr>
    <a:masterClrMapping/>
  </p:clrMapOvr>
  <p:transition advTm="12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81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81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1" fill="hold" display="0">
                  <p:stCondLst>
                    <p:cond delay="indefinite"/>
                  </p:stCondLst>
                  <p:endCondLst>
                    <p:cond evt="onPrev" delay="0">
                      <p:tgtEl>
                        <p:sldTgt/>
                      </p:tgtEl>
                    </p:cond>
                    <p:cond evt="onStopAudio" delay="0">
                      <p:tgtEl>
                        <p:sldTgt/>
                      </p:tgtEl>
                    </p:cond>
                  </p:endCondLst>
                </p:cTn>
                <p:tgtEl>
                  <p:spTgt spid="13"/>
                </p:tgtEl>
              </p:cMediaNode>
            </p:audio>
          </p:childTnLst>
        </p:cTn>
      </p:par>
    </p:tnLst>
    <p:bldLst>
      <p:bldP spid="348166" grpId="0"/>
      <p:bldP spid="348167" grpId="0"/>
      <p:bldP spid="348168"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_GB2312" pitchFamily="49" charset="-122"/>
              </a:rPr>
              <a:t>R&amp;D Systems ELISAs: </a:t>
            </a:r>
          </a:p>
          <a:p>
            <a:pPr eaLnBrk="0" hangingPunct="0"/>
            <a:r>
              <a:rPr lang="en-US" altLang="zh-CN">
                <a:solidFill>
                  <a:srgbClr val="000099"/>
                </a:solidFill>
                <a:latin typeface="Calibri" pitchFamily="34" charset="0"/>
                <a:ea typeface="楷体_GB2312" pitchFamily="49" charset="-122"/>
              </a:rPr>
              <a:t>Quality Manufacturing and Evaluation of Performance</a:t>
            </a:r>
          </a:p>
        </p:txBody>
      </p:sp>
      <p:pic>
        <p:nvPicPr>
          <p:cNvPr id="36866" name="Picture 2" descr="C:\Documents and Settings\Lgong\Local Settings\Temporary Internet Files\Content.IE5\WUETDWOI\6845[1].jpg"/>
          <p:cNvPicPr>
            <a:picLocks noChangeAspect="1" noChangeArrowheads="1"/>
          </p:cNvPicPr>
          <p:nvPr/>
        </p:nvPicPr>
        <p:blipFill>
          <a:blip r:embed="rId4"/>
          <a:srcRect l="7249" r="6958"/>
          <a:stretch>
            <a:fillRect/>
          </a:stretch>
        </p:blipFill>
        <p:spPr bwMode="auto">
          <a:xfrm>
            <a:off x="3635375" y="3068638"/>
            <a:ext cx="5072063" cy="3429000"/>
          </a:xfrm>
          <a:prstGeom prst="rect">
            <a:avLst/>
          </a:prstGeom>
          <a:noFill/>
          <a:ln w="9525">
            <a:noFill/>
            <a:miter lim="800000"/>
            <a:headEnd/>
            <a:tailEnd/>
          </a:ln>
        </p:spPr>
      </p:pic>
      <p:sp>
        <p:nvSpPr>
          <p:cNvPr id="36867" name="Text Box 6"/>
          <p:cNvSpPr txBox="1">
            <a:spLocks noChangeArrowheads="1"/>
          </p:cNvSpPr>
          <p:nvPr/>
        </p:nvSpPr>
        <p:spPr bwMode="auto">
          <a:xfrm>
            <a:off x="755650" y="5805488"/>
            <a:ext cx="3786188" cy="7016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_GB2312" pitchFamily="49" charset="-122"/>
              </a:rPr>
              <a:t>R&amp;D Systems Is the Most Referenced ELISA Manufacturer</a:t>
            </a:r>
            <a:endParaRPr lang="zh-CN" altLang="en-US" sz="2000" b="0">
              <a:solidFill>
                <a:schemeClr val="tx1"/>
              </a:solidFill>
              <a:latin typeface="Calibri" pitchFamily="34" charset="0"/>
              <a:ea typeface="楷体_GB2312" pitchFamily="49" charset="-122"/>
            </a:endParaRPr>
          </a:p>
        </p:txBody>
      </p:sp>
      <p:sp>
        <p:nvSpPr>
          <p:cNvPr id="6" name="Rectangle 7"/>
          <p:cNvSpPr>
            <a:spLocks noChangeArrowheads="1"/>
          </p:cNvSpPr>
          <p:nvPr/>
        </p:nvSpPr>
        <p:spPr bwMode="auto">
          <a:xfrm>
            <a:off x="468313" y="2276475"/>
            <a:ext cx="5975350" cy="585788"/>
          </a:xfrm>
          <a:prstGeom prst="rect">
            <a:avLst/>
          </a:prstGeom>
          <a:noFill/>
          <a:ln w="9525">
            <a:solidFill>
              <a:schemeClr val="accent1">
                <a:lumMod val="75000"/>
              </a:schemeClr>
            </a:solidFill>
            <a:miter lim="800000"/>
            <a:headEnd/>
            <a:tailEnd/>
          </a:ln>
          <a:extLst>
            <a:ext uri="{909E8E84-426E-40DD-AFC4-6F175D3DCCD1}"/>
          </a:extLst>
        </p:spPr>
        <p:txBody>
          <a:bodyPr>
            <a:spAutoFit/>
          </a:bodyPr>
          <a:lstStyle/>
          <a:p>
            <a:pPr>
              <a:spcBef>
                <a:spcPts val="0"/>
              </a:spcBef>
              <a:defRPr/>
            </a:pPr>
            <a:r>
              <a:rPr lang="zh-CN" altLang="en-US" sz="1600" b="0" dirty="0">
                <a:solidFill>
                  <a:srgbClr val="003399"/>
                </a:solidFill>
                <a:latin typeface="Calibri" pitchFamily="34" charset="0"/>
                <a:ea typeface="楷体" pitchFamily="49" charset="-122"/>
                <a:cs typeface="Arial" pitchFamily="34" charset="0"/>
              </a:rPr>
              <a:t>调查统计：</a:t>
            </a:r>
            <a:r>
              <a:rPr lang="en-US" altLang="zh-CN" sz="1600" b="0" dirty="0">
                <a:solidFill>
                  <a:srgbClr val="003399"/>
                </a:solidFill>
                <a:latin typeface="Calibri" pitchFamily="34" charset="0"/>
                <a:ea typeface="楷体" pitchFamily="49" charset="-122"/>
                <a:cs typeface="Arial" pitchFamily="34" charset="0"/>
              </a:rPr>
              <a:t>44</a:t>
            </a:r>
            <a:r>
              <a:rPr lang="zh-CN" altLang="en-US" sz="1600" b="0" dirty="0">
                <a:solidFill>
                  <a:srgbClr val="003399"/>
                </a:solidFill>
                <a:latin typeface="Calibri" pitchFamily="34" charset="0"/>
                <a:ea typeface="楷体" pitchFamily="49" charset="-122"/>
                <a:cs typeface="Arial" pitchFamily="34" charset="0"/>
              </a:rPr>
              <a:t>个高影响因子杂志的</a:t>
            </a:r>
            <a:r>
              <a:rPr lang="en-US" altLang="zh-CN" sz="1600" b="0" dirty="0">
                <a:solidFill>
                  <a:srgbClr val="003399"/>
                </a:solidFill>
                <a:latin typeface="Calibri" pitchFamily="34" charset="0"/>
                <a:ea typeface="楷体" pitchFamily="49" charset="-122"/>
                <a:cs typeface="Arial" pitchFamily="34" charset="0"/>
              </a:rPr>
              <a:t>860</a:t>
            </a:r>
            <a:r>
              <a:rPr lang="zh-CN" altLang="en-US" sz="1600" b="0" dirty="0">
                <a:solidFill>
                  <a:srgbClr val="003399"/>
                </a:solidFill>
                <a:latin typeface="Calibri" pitchFamily="34" charset="0"/>
                <a:ea typeface="楷体" pitchFamily="49" charset="-122"/>
                <a:cs typeface="Arial" pitchFamily="34" charset="0"/>
              </a:rPr>
              <a:t>篇文献中有</a:t>
            </a:r>
            <a:r>
              <a:rPr lang="en-US" altLang="zh-CN" sz="1600" b="0" dirty="0">
                <a:solidFill>
                  <a:srgbClr val="003399"/>
                </a:solidFill>
                <a:latin typeface="Calibri" pitchFamily="34" charset="0"/>
                <a:ea typeface="楷体" pitchFamily="49" charset="-122"/>
                <a:cs typeface="Arial" pitchFamily="34" charset="0"/>
              </a:rPr>
              <a:t>433</a:t>
            </a:r>
            <a:r>
              <a:rPr lang="zh-CN" altLang="en-US" sz="1600" b="0" dirty="0">
                <a:solidFill>
                  <a:srgbClr val="003399"/>
                </a:solidFill>
                <a:latin typeface="Calibri" pitchFamily="34" charset="0"/>
                <a:ea typeface="楷体" pitchFamily="49" charset="-122"/>
                <a:cs typeface="Arial" pitchFamily="34" charset="0"/>
              </a:rPr>
              <a:t>篇使用了</a:t>
            </a:r>
            <a:endParaRPr lang="en-US" altLang="zh-CN" sz="1600" b="0" dirty="0">
              <a:solidFill>
                <a:srgbClr val="003399"/>
              </a:solidFill>
              <a:latin typeface="Calibri" pitchFamily="34" charset="0"/>
              <a:ea typeface="楷体" pitchFamily="49" charset="-122"/>
              <a:cs typeface="Arial" pitchFamily="34" charset="0"/>
            </a:endParaRPr>
          </a:p>
          <a:p>
            <a:pPr>
              <a:spcBef>
                <a:spcPts val="0"/>
              </a:spcBef>
              <a:defRPr/>
            </a:pPr>
            <a:r>
              <a:rPr lang="en-US" altLang="zh-CN" sz="1600" b="0" dirty="0">
                <a:solidFill>
                  <a:srgbClr val="003399"/>
                </a:solidFill>
                <a:latin typeface="Calibri" pitchFamily="34" charset="0"/>
                <a:ea typeface="楷体" pitchFamily="49" charset="-122"/>
                <a:cs typeface="Arial" pitchFamily="34" charset="0"/>
              </a:rPr>
              <a:t>                ELISA</a:t>
            </a:r>
            <a:r>
              <a:rPr lang="zh-CN" altLang="en-US" sz="1600" b="0" dirty="0">
                <a:solidFill>
                  <a:srgbClr val="003399"/>
                </a:solidFill>
                <a:latin typeface="Calibri" pitchFamily="34" charset="0"/>
                <a:ea typeface="楷体" pitchFamily="49" charset="-122"/>
                <a:cs typeface="Arial" pitchFamily="34" charset="0"/>
              </a:rPr>
              <a:t>试剂盒，</a:t>
            </a:r>
            <a:r>
              <a:rPr lang="en-US" altLang="zh-CN" sz="1600" b="0" dirty="0">
                <a:solidFill>
                  <a:srgbClr val="003399"/>
                </a:solidFill>
                <a:latin typeface="Calibri" pitchFamily="34" charset="0"/>
                <a:ea typeface="楷体" pitchFamily="49" charset="-122"/>
                <a:cs typeface="Arial" pitchFamily="34" charset="0"/>
              </a:rPr>
              <a:t>R&amp;D Systems</a:t>
            </a:r>
            <a:r>
              <a:rPr lang="zh-CN" altLang="en-US" sz="1600" b="0" dirty="0">
                <a:solidFill>
                  <a:srgbClr val="003399"/>
                </a:solidFill>
                <a:latin typeface="Calibri" pitchFamily="34" charset="0"/>
                <a:ea typeface="楷体" pitchFamily="49" charset="-122"/>
                <a:cs typeface="Arial" pitchFamily="34" charset="0"/>
              </a:rPr>
              <a:t>以</a:t>
            </a:r>
            <a:r>
              <a:rPr lang="en-US" altLang="zh-CN" sz="1600" b="0" dirty="0">
                <a:solidFill>
                  <a:srgbClr val="003399"/>
                </a:solidFill>
                <a:latin typeface="Calibri" pitchFamily="34" charset="0"/>
                <a:ea typeface="楷体" pitchFamily="49" charset="-122"/>
                <a:cs typeface="Arial" pitchFamily="34" charset="0"/>
              </a:rPr>
              <a:t>41.8%</a:t>
            </a:r>
            <a:r>
              <a:rPr lang="zh-CN" altLang="en-US" sz="1600" b="0" dirty="0">
                <a:solidFill>
                  <a:srgbClr val="003399"/>
                </a:solidFill>
                <a:latin typeface="Calibri" pitchFamily="34" charset="0"/>
                <a:ea typeface="楷体" pitchFamily="49" charset="-122"/>
                <a:cs typeface="Arial" pitchFamily="34" charset="0"/>
              </a:rPr>
              <a:t>的绝对优势名列第一</a:t>
            </a:r>
            <a:endParaRPr lang="en-US" altLang="zh-CN" sz="1600" b="0" i="1" u="sng" dirty="0">
              <a:solidFill>
                <a:srgbClr val="003399"/>
              </a:solidFill>
              <a:latin typeface="Calibri" pitchFamily="34" charset="0"/>
              <a:ea typeface="楷体" pitchFamily="49" charset="-122"/>
            </a:endParaRPr>
          </a:p>
        </p:txBody>
      </p:sp>
      <p:pic>
        <p:nvPicPr>
          <p:cNvPr id="9" name="~PP1408.WAV">
            <a:hlinkClick r:id="" action="ppaction://media"/>
          </p:cNvPr>
          <p:cNvPicPr>
            <a:picLocks noRot="1" noChangeAspect="1"/>
          </p:cNvPicPr>
          <p:nvPr>
            <a:wavAudioFile r:embed="rId1" name="~PP1408.WAV"/>
          </p:nvPr>
        </p:nvPicPr>
        <p:blipFill>
          <a:blip r:embed="rId5"/>
          <a:stretch>
            <a:fillRect/>
          </a:stretch>
        </p:blipFill>
        <p:spPr>
          <a:xfrm>
            <a:off x="8639175" y="6353175"/>
            <a:ext cx="304800" cy="304800"/>
          </a:xfrm>
          <a:prstGeom prst="rect">
            <a:avLst/>
          </a:prstGeom>
        </p:spPr>
      </p:pic>
    </p:spTree>
  </p:cSld>
  <p:clrMapOvr>
    <a:masterClrMapping/>
  </p:clrMapOvr>
  <p:transition advTm="3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_GB2312" pitchFamily="49" charset="-122"/>
              </a:rPr>
              <a:t>R&amp;D Systems ELISAs: </a:t>
            </a:r>
          </a:p>
          <a:p>
            <a:pPr eaLnBrk="0" hangingPunct="0"/>
            <a:r>
              <a:rPr lang="en-US" altLang="zh-CN">
                <a:solidFill>
                  <a:srgbClr val="000099"/>
                </a:solidFill>
                <a:latin typeface="Calibri" pitchFamily="34" charset="0"/>
                <a:ea typeface="楷体_GB2312" pitchFamily="49" charset="-122"/>
              </a:rPr>
              <a:t>Quality Manufacturing and Evaluation of Performance</a:t>
            </a:r>
          </a:p>
        </p:txBody>
      </p:sp>
      <p:sp>
        <p:nvSpPr>
          <p:cNvPr id="38914" name="Text Box 6"/>
          <p:cNvSpPr txBox="1">
            <a:spLocks noChangeArrowheads="1"/>
          </p:cNvSpPr>
          <p:nvPr/>
        </p:nvSpPr>
        <p:spPr bwMode="auto">
          <a:xfrm>
            <a:off x="357188" y="2141538"/>
            <a:ext cx="8286750" cy="3968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_GB2312" pitchFamily="49" charset="-122"/>
              </a:rPr>
              <a:t>Quantikine ELISA Kits Are Tested for Stability and Reproducibility</a:t>
            </a:r>
          </a:p>
        </p:txBody>
      </p:sp>
      <p:pic>
        <p:nvPicPr>
          <p:cNvPr id="38915" name="Picture 2" descr="C:\Documents and Settings\Lgong\Local Settings\Temporary Internet Files\Content.IE5\BNTD51H6\6850[1].jpg"/>
          <p:cNvPicPr>
            <a:picLocks noChangeAspect="1" noChangeArrowheads="1"/>
          </p:cNvPicPr>
          <p:nvPr/>
        </p:nvPicPr>
        <p:blipFill>
          <a:blip r:embed="rId4"/>
          <a:srcRect/>
          <a:stretch>
            <a:fillRect/>
          </a:stretch>
        </p:blipFill>
        <p:spPr bwMode="auto">
          <a:xfrm>
            <a:off x="434975" y="2541588"/>
            <a:ext cx="8066088" cy="3244850"/>
          </a:xfrm>
          <a:prstGeom prst="rect">
            <a:avLst/>
          </a:prstGeom>
          <a:noFill/>
          <a:ln w="9525">
            <a:noFill/>
            <a:miter lim="800000"/>
            <a:headEnd/>
            <a:tailEnd/>
          </a:ln>
        </p:spPr>
      </p:pic>
      <p:sp>
        <p:nvSpPr>
          <p:cNvPr id="38916" name="矩形 7"/>
          <p:cNvSpPr>
            <a:spLocks noChangeArrowheads="1"/>
          </p:cNvSpPr>
          <p:nvPr/>
        </p:nvSpPr>
        <p:spPr bwMode="auto">
          <a:xfrm>
            <a:off x="357188" y="5786438"/>
            <a:ext cx="4214812" cy="730250"/>
          </a:xfrm>
          <a:prstGeom prst="rect">
            <a:avLst/>
          </a:prstGeom>
          <a:noFill/>
          <a:ln w="9525">
            <a:noFill/>
            <a:miter lim="800000"/>
            <a:headEnd/>
            <a:tailEnd/>
          </a:ln>
        </p:spPr>
        <p:txBody>
          <a:bodyPr>
            <a:spAutoFit/>
          </a:bodyPr>
          <a:lstStyle/>
          <a:p>
            <a:pPr eaLnBrk="0" hangingPunct="0">
              <a:spcBef>
                <a:spcPct val="20000"/>
              </a:spcBef>
            </a:pPr>
            <a:r>
              <a:rPr lang="en-US" altLang="zh-CN" sz="1400" b="0">
                <a:solidFill>
                  <a:schemeClr val="tx1"/>
                </a:solidFill>
                <a:latin typeface="Calibri" pitchFamily="34" charset="0"/>
                <a:ea typeface="楷体_GB2312" pitchFamily="49" charset="-122"/>
                <a:cs typeface="Arial" charset="0"/>
              </a:rPr>
              <a:t>A. Three samples with different levels were assayed using the same lot Human IL-6 Quantikine ELISA Kit (Catalog # D6050) over a 15 month period. </a:t>
            </a:r>
            <a:endParaRPr lang="zh-CN" altLang="en-US" sz="1400" b="0">
              <a:solidFill>
                <a:schemeClr val="tx1"/>
              </a:solidFill>
              <a:latin typeface="Calibri" pitchFamily="34" charset="0"/>
              <a:ea typeface="楷体_GB2312" pitchFamily="49" charset="-122"/>
              <a:cs typeface="Arial" charset="0"/>
            </a:endParaRPr>
          </a:p>
        </p:txBody>
      </p:sp>
      <p:sp>
        <p:nvSpPr>
          <p:cNvPr id="38917" name="矩形 9"/>
          <p:cNvSpPr>
            <a:spLocks noChangeArrowheads="1"/>
          </p:cNvSpPr>
          <p:nvPr/>
        </p:nvSpPr>
        <p:spPr bwMode="auto">
          <a:xfrm>
            <a:off x="4714875" y="5786438"/>
            <a:ext cx="4000500" cy="942975"/>
          </a:xfrm>
          <a:prstGeom prst="rect">
            <a:avLst/>
          </a:prstGeom>
          <a:noFill/>
          <a:ln w="9525">
            <a:noFill/>
            <a:miter lim="800000"/>
            <a:headEnd/>
            <a:tailEnd/>
          </a:ln>
        </p:spPr>
        <p:txBody>
          <a:bodyPr>
            <a:spAutoFit/>
          </a:bodyPr>
          <a:lstStyle/>
          <a:p>
            <a:pPr eaLnBrk="0" hangingPunct="0">
              <a:spcBef>
                <a:spcPct val="20000"/>
              </a:spcBef>
            </a:pPr>
            <a:r>
              <a:rPr lang="en-US" altLang="zh-CN" sz="1400" b="0">
                <a:solidFill>
                  <a:schemeClr val="tx1"/>
                </a:solidFill>
                <a:latin typeface="Calibri" pitchFamily="34" charset="0"/>
                <a:ea typeface="楷体_GB2312" pitchFamily="49" charset="-122"/>
                <a:cs typeface="Arial" charset="0"/>
              </a:rPr>
              <a:t>B. Three samples with different levels were assayed using four different lots Human IL-6 Quantikine ELISA Kit (Catalog # D6050) t over a 12 month period.</a:t>
            </a:r>
            <a:endParaRPr lang="zh-CN" altLang="en-US" sz="1400" b="0">
              <a:solidFill>
                <a:schemeClr val="tx1"/>
              </a:solidFill>
              <a:latin typeface="Calibri" pitchFamily="34" charset="0"/>
              <a:ea typeface="楷体_GB2312" pitchFamily="49" charset="-122"/>
              <a:cs typeface="Arial" charset="0"/>
            </a:endParaRPr>
          </a:p>
        </p:txBody>
      </p:sp>
      <p:pic>
        <p:nvPicPr>
          <p:cNvPr id="7" name="~PP1028.WAV">
            <a:hlinkClick r:id="" action="ppaction://media"/>
          </p:cNvPr>
          <p:cNvPicPr>
            <a:picLocks noRot="1" noChangeAspect="1"/>
          </p:cNvPicPr>
          <p:nvPr>
            <a:wavAudioFile r:embed="rId1" name="~PP1028.WAV"/>
          </p:nvPr>
        </p:nvPicPr>
        <p:blipFill>
          <a:blip r:embed="rId5"/>
          <a:stretch>
            <a:fillRect/>
          </a:stretch>
        </p:blipFill>
        <p:spPr>
          <a:xfrm>
            <a:off x="8639175" y="6353175"/>
            <a:ext cx="304800" cy="304800"/>
          </a:xfrm>
          <a:prstGeom prst="rect">
            <a:avLst/>
          </a:prstGeom>
        </p:spPr>
      </p:pic>
    </p:spTree>
  </p:cSld>
  <p:clrMapOvr>
    <a:masterClrMapping/>
  </p:clrMapOvr>
  <p:transition advTm="9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descr="C:\Documents and Settings\Lgong\Local Settings\Temporary Internet Files\Content.IE5\WL14FYEX\6839[1].jpg"/>
          <p:cNvPicPr>
            <a:picLocks noChangeAspect="1" noChangeArrowheads="1"/>
          </p:cNvPicPr>
          <p:nvPr/>
        </p:nvPicPr>
        <p:blipFill>
          <a:blip r:embed="rId4"/>
          <a:srcRect/>
          <a:stretch>
            <a:fillRect/>
          </a:stretch>
        </p:blipFill>
        <p:spPr bwMode="auto">
          <a:xfrm>
            <a:off x="5580063" y="2060575"/>
            <a:ext cx="2238375" cy="4365625"/>
          </a:xfrm>
          <a:prstGeom prst="rect">
            <a:avLst/>
          </a:prstGeom>
          <a:noFill/>
          <a:ln w="9525">
            <a:noFill/>
            <a:miter lim="800000"/>
            <a:headEnd/>
            <a:tailEnd/>
          </a:ln>
        </p:spPr>
      </p:pic>
      <p:sp>
        <p:nvSpPr>
          <p:cNvPr id="40962"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_GB2312" pitchFamily="49" charset="-122"/>
              </a:rPr>
              <a:t>R&amp;D Systems ELISAs: </a:t>
            </a:r>
          </a:p>
          <a:p>
            <a:pPr eaLnBrk="0" hangingPunct="0"/>
            <a:r>
              <a:rPr lang="en-US" altLang="zh-CN">
                <a:solidFill>
                  <a:srgbClr val="000099"/>
                </a:solidFill>
                <a:latin typeface="Calibri" pitchFamily="34" charset="0"/>
                <a:ea typeface="楷体_GB2312" pitchFamily="49" charset="-122"/>
              </a:rPr>
              <a:t>Quality Manufacturing and Evaluation of Performance</a:t>
            </a:r>
          </a:p>
        </p:txBody>
      </p:sp>
      <p:sp>
        <p:nvSpPr>
          <p:cNvPr id="40963" name="Text Box 6"/>
          <p:cNvSpPr txBox="1">
            <a:spLocks noChangeArrowheads="1"/>
          </p:cNvSpPr>
          <p:nvPr/>
        </p:nvSpPr>
        <p:spPr bwMode="auto">
          <a:xfrm>
            <a:off x="971550" y="3429000"/>
            <a:ext cx="3786188" cy="10064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_GB2312" pitchFamily="49" charset="-122"/>
              </a:rPr>
              <a:t>Antibody Pairs Are Carefully Selected for Quantikine ELISA Development</a:t>
            </a:r>
          </a:p>
        </p:txBody>
      </p:sp>
      <p:pic>
        <p:nvPicPr>
          <p:cNvPr id="5" name="~PP2867.WAV">
            <a:hlinkClick r:id="" action="ppaction://media"/>
          </p:cNvPr>
          <p:cNvPicPr>
            <a:picLocks noRot="1" noChangeAspect="1"/>
          </p:cNvPicPr>
          <p:nvPr>
            <a:wavAudioFile r:embed="rId1" name="~PP2867.WAV"/>
          </p:nvPr>
        </p:nvPicPr>
        <p:blipFill>
          <a:blip r:embed="rId5"/>
          <a:stretch>
            <a:fillRect/>
          </a:stretch>
        </p:blipFill>
        <p:spPr>
          <a:xfrm>
            <a:off x="8639175" y="6353175"/>
            <a:ext cx="304800" cy="304800"/>
          </a:xfrm>
          <a:prstGeom prst="rect">
            <a:avLst/>
          </a:prstGeom>
        </p:spPr>
      </p:pic>
    </p:spTree>
  </p:cSld>
  <p:clrMapOvr>
    <a:masterClrMapping/>
  </p:clrMapOvr>
  <p:transition advTm="3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_GB2312" pitchFamily="49" charset="-122"/>
              </a:rPr>
              <a:t>R&amp;D Systems ELISAs: </a:t>
            </a:r>
          </a:p>
          <a:p>
            <a:pPr eaLnBrk="0" hangingPunct="0"/>
            <a:r>
              <a:rPr lang="en-US" altLang="zh-CN">
                <a:solidFill>
                  <a:srgbClr val="000099"/>
                </a:solidFill>
                <a:latin typeface="Calibri" pitchFamily="34" charset="0"/>
                <a:ea typeface="楷体_GB2312" pitchFamily="49" charset="-122"/>
              </a:rPr>
              <a:t>Quality Manufacturing and Evaluation of Performance</a:t>
            </a:r>
          </a:p>
        </p:txBody>
      </p:sp>
      <p:sp>
        <p:nvSpPr>
          <p:cNvPr id="43010" name="Text Box 6"/>
          <p:cNvSpPr txBox="1">
            <a:spLocks noChangeArrowheads="1"/>
          </p:cNvSpPr>
          <p:nvPr/>
        </p:nvSpPr>
        <p:spPr bwMode="auto">
          <a:xfrm>
            <a:off x="357188" y="2141538"/>
            <a:ext cx="8286750" cy="3968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_GB2312" pitchFamily="49" charset="-122"/>
              </a:rPr>
              <a:t>ELISA Specificity: Measuring Only the Analyte of Interest</a:t>
            </a:r>
          </a:p>
        </p:txBody>
      </p:sp>
      <p:sp>
        <p:nvSpPr>
          <p:cNvPr id="43011" name="矩形 7"/>
          <p:cNvSpPr>
            <a:spLocks noChangeArrowheads="1"/>
          </p:cNvSpPr>
          <p:nvPr/>
        </p:nvSpPr>
        <p:spPr bwMode="auto">
          <a:xfrm>
            <a:off x="357188" y="5357813"/>
            <a:ext cx="8429625" cy="874712"/>
          </a:xfrm>
          <a:prstGeom prst="rect">
            <a:avLst/>
          </a:prstGeom>
          <a:noFill/>
          <a:ln w="9525">
            <a:noFill/>
            <a:miter lim="800000"/>
            <a:headEnd/>
            <a:tailEnd/>
          </a:ln>
        </p:spPr>
        <p:txBody>
          <a:bodyPr>
            <a:spAutoFit/>
          </a:bodyPr>
          <a:lstStyle/>
          <a:p>
            <a:pPr eaLnBrk="0" hangingPunct="0">
              <a:spcBef>
                <a:spcPct val="20000"/>
              </a:spcBef>
            </a:pPr>
            <a:r>
              <a:rPr lang="en-US" altLang="zh-CN" sz="1600" b="0">
                <a:solidFill>
                  <a:schemeClr val="tx1"/>
                </a:solidFill>
                <a:latin typeface="Calibri" pitchFamily="34" charset="0"/>
                <a:ea typeface="楷体_GB2312" pitchFamily="49" charset="-122"/>
                <a:cs typeface="Arial" charset="0"/>
              </a:rPr>
              <a:t>Antibodies play a crucial role in the development of a high performance ELISA.</a:t>
            </a:r>
          </a:p>
          <a:p>
            <a:pPr eaLnBrk="0" hangingPunct="0">
              <a:spcBef>
                <a:spcPct val="20000"/>
              </a:spcBef>
            </a:pPr>
            <a:r>
              <a:rPr lang="en-US" altLang="zh-CN" sz="1600" b="0">
                <a:solidFill>
                  <a:schemeClr val="tx1"/>
                </a:solidFill>
                <a:latin typeface="Calibri" pitchFamily="34" charset="0"/>
                <a:ea typeface="楷体_GB2312" pitchFamily="49" charset="-122"/>
                <a:cs typeface="Arial" charset="0"/>
              </a:rPr>
              <a:t>Antibodies are tested for specificity, cross-reactivity with molecules other than the target analyte, and interference with matrix components.</a:t>
            </a:r>
            <a:endParaRPr lang="zh-CN" altLang="en-US" sz="1600" b="0">
              <a:solidFill>
                <a:schemeClr val="tx1"/>
              </a:solidFill>
              <a:latin typeface="Calibri" pitchFamily="34" charset="0"/>
              <a:ea typeface="楷体_GB2312" pitchFamily="49" charset="-122"/>
              <a:cs typeface="Arial" charset="0"/>
            </a:endParaRPr>
          </a:p>
        </p:txBody>
      </p:sp>
      <p:pic>
        <p:nvPicPr>
          <p:cNvPr id="43012" name="Picture 2" descr="C:\Documents and Settings\Lgong\Local Settings\Temporary Internet Files\Content.IE5\BNTD51H6\6847[1].jpg"/>
          <p:cNvPicPr>
            <a:picLocks noChangeAspect="1" noChangeArrowheads="1"/>
          </p:cNvPicPr>
          <p:nvPr/>
        </p:nvPicPr>
        <p:blipFill>
          <a:blip r:embed="rId4"/>
          <a:srcRect/>
          <a:stretch>
            <a:fillRect/>
          </a:stretch>
        </p:blipFill>
        <p:spPr bwMode="auto">
          <a:xfrm>
            <a:off x="1643063" y="2844800"/>
            <a:ext cx="5643562" cy="2370138"/>
          </a:xfrm>
          <a:prstGeom prst="rect">
            <a:avLst/>
          </a:prstGeom>
          <a:noFill/>
          <a:ln w="9525">
            <a:noFill/>
            <a:miter lim="800000"/>
            <a:headEnd/>
            <a:tailEnd/>
          </a:ln>
        </p:spPr>
      </p:pic>
      <p:pic>
        <p:nvPicPr>
          <p:cNvPr id="6" name="~PP2537.WAV">
            <a:hlinkClick r:id="" action="ppaction://media"/>
          </p:cNvPr>
          <p:cNvPicPr>
            <a:picLocks noRot="1" noChangeAspect="1"/>
          </p:cNvPicPr>
          <p:nvPr>
            <a:wavAudioFile r:embed="rId1" name="~PP2537.WAV"/>
          </p:nvPr>
        </p:nvPicPr>
        <p:blipFill>
          <a:blip r:embed="rId5"/>
          <a:stretch>
            <a:fillRect/>
          </a:stretch>
        </p:blipFill>
        <p:spPr>
          <a:xfrm>
            <a:off x="8639175" y="6353175"/>
            <a:ext cx="304800" cy="304800"/>
          </a:xfrm>
          <a:prstGeom prst="rect">
            <a:avLst/>
          </a:prstGeom>
        </p:spPr>
      </p:pic>
    </p:spTree>
  </p:cSld>
  <p:clrMapOvr>
    <a:masterClrMapping/>
  </p:clrMapOvr>
  <p:transition advTm="6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_GB2312" pitchFamily="49" charset="-122"/>
              </a:rPr>
              <a:t>R&amp;D Systems ELISAs: </a:t>
            </a:r>
          </a:p>
          <a:p>
            <a:pPr eaLnBrk="0" hangingPunct="0"/>
            <a:r>
              <a:rPr lang="en-US" altLang="zh-CN">
                <a:solidFill>
                  <a:srgbClr val="000099"/>
                </a:solidFill>
                <a:latin typeface="Calibri" pitchFamily="34" charset="0"/>
                <a:ea typeface="楷体_GB2312" pitchFamily="49" charset="-122"/>
              </a:rPr>
              <a:t>Quality Manufacturing and Evaluation of Performance</a:t>
            </a:r>
          </a:p>
        </p:txBody>
      </p:sp>
      <p:sp>
        <p:nvSpPr>
          <p:cNvPr id="45058" name="Text Box 6"/>
          <p:cNvSpPr txBox="1">
            <a:spLocks noChangeArrowheads="1"/>
          </p:cNvSpPr>
          <p:nvPr/>
        </p:nvSpPr>
        <p:spPr bwMode="auto">
          <a:xfrm>
            <a:off x="357188" y="2141538"/>
            <a:ext cx="8786812" cy="3968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_GB2312" pitchFamily="49" charset="-122"/>
              </a:rPr>
              <a:t>Interference Testing of the Human TNF-alpha Quantikine ELISA Kit</a:t>
            </a:r>
          </a:p>
        </p:txBody>
      </p:sp>
      <p:sp>
        <p:nvSpPr>
          <p:cNvPr id="45059" name="矩形 7"/>
          <p:cNvSpPr>
            <a:spLocks noChangeArrowheads="1"/>
          </p:cNvSpPr>
          <p:nvPr/>
        </p:nvSpPr>
        <p:spPr bwMode="auto">
          <a:xfrm>
            <a:off x="500063" y="2786063"/>
            <a:ext cx="3357562" cy="3124200"/>
          </a:xfrm>
          <a:prstGeom prst="rect">
            <a:avLst/>
          </a:prstGeom>
          <a:noFill/>
          <a:ln w="9525">
            <a:noFill/>
            <a:miter lim="800000"/>
            <a:headEnd/>
            <a:tailEnd/>
          </a:ln>
        </p:spPr>
        <p:txBody>
          <a:bodyPr>
            <a:spAutoFit/>
          </a:bodyPr>
          <a:lstStyle/>
          <a:p>
            <a:pPr eaLnBrk="0" hangingPunct="0">
              <a:spcBef>
                <a:spcPct val="20000"/>
              </a:spcBef>
            </a:pPr>
            <a:r>
              <a:rPr lang="en-US" altLang="zh-CN" sz="1600" b="0">
                <a:solidFill>
                  <a:schemeClr val="tx1"/>
                </a:solidFill>
                <a:latin typeface="Calibri" pitchFamily="34" charset="0"/>
                <a:ea typeface="楷体_GB2312" pitchFamily="49" charset="-122"/>
                <a:cs typeface="Arial" charset="0"/>
              </a:rPr>
              <a:t>TNF-alpha, at concentrations of 125-1000 pg/mL, was measured in the presence or absence of soluble TNF receptors (sTNF RI or sTNF RII) using the Human TNF-alpha Quantikine ELISA Kit (Catalog # DTA00C). </a:t>
            </a:r>
          </a:p>
          <a:p>
            <a:pPr eaLnBrk="0" hangingPunct="0">
              <a:spcBef>
                <a:spcPct val="20000"/>
              </a:spcBef>
            </a:pPr>
            <a:endParaRPr lang="en-US" altLang="zh-CN" sz="1600" b="0">
              <a:solidFill>
                <a:schemeClr val="tx1"/>
              </a:solidFill>
              <a:latin typeface="Calibri" pitchFamily="34" charset="0"/>
              <a:ea typeface="楷体_GB2312" pitchFamily="49" charset="-122"/>
              <a:cs typeface="Arial" charset="0"/>
            </a:endParaRPr>
          </a:p>
          <a:p>
            <a:pPr eaLnBrk="0" hangingPunct="0">
              <a:spcBef>
                <a:spcPct val="20000"/>
              </a:spcBef>
            </a:pPr>
            <a:r>
              <a:rPr lang="en-US" altLang="zh-CN" sz="1600" b="0">
                <a:solidFill>
                  <a:schemeClr val="tx1"/>
                </a:solidFill>
                <a:latin typeface="Calibri" pitchFamily="34" charset="0"/>
                <a:ea typeface="楷体_GB2312" pitchFamily="49" charset="-122"/>
                <a:cs typeface="Arial" charset="0"/>
              </a:rPr>
              <a:t>The results demonstrate that the presence of the soluble TNF receptors at concentrations up to 1000 ng/mL does not affect the TNF-alpha concentration determined.</a:t>
            </a:r>
            <a:endParaRPr lang="zh-CN" altLang="en-US" sz="1600" b="0">
              <a:solidFill>
                <a:schemeClr val="tx1"/>
              </a:solidFill>
              <a:latin typeface="Calibri" pitchFamily="34" charset="0"/>
              <a:ea typeface="楷体_GB2312" pitchFamily="49" charset="-122"/>
              <a:cs typeface="Arial" charset="0"/>
            </a:endParaRPr>
          </a:p>
        </p:txBody>
      </p:sp>
      <p:pic>
        <p:nvPicPr>
          <p:cNvPr id="45060" name="Picture 4" descr="C:\Documents and Settings\Lgong\Local Settings\Temporary Internet Files\Content.IE5\BNTD51H6\6840[1].jpg"/>
          <p:cNvPicPr>
            <a:picLocks noChangeAspect="1" noChangeArrowheads="1"/>
          </p:cNvPicPr>
          <p:nvPr/>
        </p:nvPicPr>
        <p:blipFill>
          <a:blip r:embed="rId4"/>
          <a:srcRect/>
          <a:stretch>
            <a:fillRect/>
          </a:stretch>
        </p:blipFill>
        <p:spPr bwMode="auto">
          <a:xfrm>
            <a:off x="4214813" y="2857500"/>
            <a:ext cx="4500562" cy="2928938"/>
          </a:xfrm>
          <a:prstGeom prst="rect">
            <a:avLst/>
          </a:prstGeom>
          <a:noFill/>
          <a:ln w="9525">
            <a:noFill/>
            <a:miter lim="800000"/>
            <a:headEnd/>
            <a:tailEnd/>
          </a:ln>
        </p:spPr>
      </p:pic>
      <p:pic>
        <p:nvPicPr>
          <p:cNvPr id="7" name="~PP3492.WAV">
            <a:hlinkClick r:id="" action="ppaction://media"/>
          </p:cNvPr>
          <p:cNvPicPr>
            <a:picLocks noRot="1" noChangeAspect="1"/>
          </p:cNvPicPr>
          <p:nvPr>
            <a:wavAudioFile r:embed="rId1" name="~PP3492.WAV"/>
          </p:nvPr>
        </p:nvPicPr>
        <p:blipFill>
          <a:blip r:embed="rId5"/>
          <a:stretch>
            <a:fillRect/>
          </a:stretch>
        </p:blipFill>
        <p:spPr>
          <a:xfrm>
            <a:off x="8639175" y="6353175"/>
            <a:ext cx="304800" cy="304800"/>
          </a:xfrm>
          <a:prstGeom prst="rect">
            <a:avLst/>
          </a:prstGeom>
        </p:spPr>
      </p:pic>
    </p:spTree>
  </p:cSld>
  <p:clrMapOvr>
    <a:masterClrMapping/>
  </p:clrMapOvr>
  <p:transition advTm="6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_GB2312" pitchFamily="49" charset="-122"/>
              </a:rPr>
              <a:t>R&amp;D Systems ELISAs: </a:t>
            </a:r>
          </a:p>
          <a:p>
            <a:pPr eaLnBrk="0" hangingPunct="0"/>
            <a:r>
              <a:rPr lang="en-US" altLang="zh-CN">
                <a:solidFill>
                  <a:srgbClr val="000099"/>
                </a:solidFill>
                <a:latin typeface="Calibri" pitchFamily="34" charset="0"/>
                <a:ea typeface="楷体_GB2312" pitchFamily="49" charset="-122"/>
              </a:rPr>
              <a:t>Quality Manufacturing and Evaluation of Performance</a:t>
            </a:r>
          </a:p>
        </p:txBody>
      </p:sp>
      <p:sp>
        <p:nvSpPr>
          <p:cNvPr id="47106" name="Text Box 6"/>
          <p:cNvSpPr txBox="1">
            <a:spLocks noChangeArrowheads="1"/>
          </p:cNvSpPr>
          <p:nvPr/>
        </p:nvSpPr>
        <p:spPr bwMode="auto">
          <a:xfrm>
            <a:off x="357188" y="2141538"/>
            <a:ext cx="8215312" cy="7016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_GB2312" pitchFamily="49" charset="-122"/>
              </a:rPr>
              <a:t>Quantikine ELISA Kits Are Developed to Detect Natural and Recombinant Proteins</a:t>
            </a:r>
          </a:p>
        </p:txBody>
      </p:sp>
      <p:sp>
        <p:nvSpPr>
          <p:cNvPr id="47107" name="矩形 7"/>
          <p:cNvSpPr>
            <a:spLocks noChangeArrowheads="1"/>
          </p:cNvSpPr>
          <p:nvPr/>
        </p:nvSpPr>
        <p:spPr bwMode="auto">
          <a:xfrm>
            <a:off x="500063" y="3030538"/>
            <a:ext cx="3357562" cy="2635250"/>
          </a:xfrm>
          <a:prstGeom prst="rect">
            <a:avLst/>
          </a:prstGeom>
          <a:noFill/>
          <a:ln w="9525">
            <a:noFill/>
            <a:miter lim="800000"/>
            <a:headEnd/>
            <a:tailEnd/>
          </a:ln>
        </p:spPr>
        <p:txBody>
          <a:bodyPr>
            <a:spAutoFit/>
          </a:bodyPr>
          <a:lstStyle/>
          <a:p>
            <a:pPr eaLnBrk="0" hangingPunct="0">
              <a:spcBef>
                <a:spcPct val="20000"/>
              </a:spcBef>
            </a:pPr>
            <a:r>
              <a:rPr lang="en-US" altLang="zh-CN" sz="1600" b="0">
                <a:solidFill>
                  <a:schemeClr val="tx1"/>
                </a:solidFill>
                <a:latin typeface="Calibri" pitchFamily="34" charset="0"/>
                <a:ea typeface="楷体_GB2312" pitchFamily="49" charset="-122"/>
                <a:cs typeface="Arial" charset="0"/>
              </a:rPr>
              <a:t>A serum sample containing activated human TGF-beta1 was serially diluted (blue line) and compared to the TGF-beta1 standard (red line). </a:t>
            </a:r>
          </a:p>
          <a:p>
            <a:pPr eaLnBrk="0" hangingPunct="0">
              <a:spcBef>
                <a:spcPct val="20000"/>
              </a:spcBef>
            </a:pPr>
            <a:endParaRPr lang="en-US" altLang="zh-CN" sz="1600" b="0">
              <a:solidFill>
                <a:schemeClr val="tx1"/>
              </a:solidFill>
              <a:latin typeface="Calibri" pitchFamily="34" charset="0"/>
              <a:ea typeface="楷体_GB2312" pitchFamily="49" charset="-122"/>
              <a:cs typeface="Arial" charset="0"/>
            </a:endParaRPr>
          </a:p>
          <a:p>
            <a:pPr eaLnBrk="0" hangingPunct="0">
              <a:spcBef>
                <a:spcPct val="20000"/>
              </a:spcBef>
            </a:pPr>
            <a:r>
              <a:rPr lang="en-US" altLang="zh-CN" sz="1600" b="0">
                <a:solidFill>
                  <a:schemeClr val="tx1"/>
                </a:solidFill>
                <a:latin typeface="Calibri" pitchFamily="34" charset="0"/>
                <a:ea typeface="楷体_GB2312" pitchFamily="49" charset="-122"/>
                <a:cs typeface="Arial" charset="0"/>
              </a:rPr>
              <a:t>Results show that the Human TGF-beta1 Quantikine ELISA Kit (Catalog # DB100B) measures recombinant and natural TGF-beta1 with equal effectiveness.</a:t>
            </a:r>
            <a:endParaRPr lang="zh-CN" altLang="en-US" sz="1600" b="0">
              <a:solidFill>
                <a:schemeClr val="tx1"/>
              </a:solidFill>
              <a:latin typeface="Calibri" pitchFamily="34" charset="0"/>
              <a:ea typeface="楷体_GB2312" pitchFamily="49" charset="-122"/>
              <a:cs typeface="Arial" charset="0"/>
            </a:endParaRPr>
          </a:p>
        </p:txBody>
      </p:sp>
      <p:pic>
        <p:nvPicPr>
          <p:cNvPr id="47108" name="Picture 2" descr="C:\Documents and Settings\Lgong\Local Settings\Temporary Internet Files\Content.IE5\BNTD51H6\6846[1].jpg"/>
          <p:cNvPicPr>
            <a:picLocks noChangeAspect="1" noChangeArrowheads="1"/>
          </p:cNvPicPr>
          <p:nvPr/>
        </p:nvPicPr>
        <p:blipFill>
          <a:blip r:embed="rId4"/>
          <a:srcRect/>
          <a:stretch>
            <a:fillRect/>
          </a:stretch>
        </p:blipFill>
        <p:spPr bwMode="auto">
          <a:xfrm>
            <a:off x="4214813" y="2733675"/>
            <a:ext cx="4429125" cy="3195638"/>
          </a:xfrm>
          <a:prstGeom prst="rect">
            <a:avLst/>
          </a:prstGeom>
          <a:noFill/>
          <a:ln w="9525">
            <a:noFill/>
            <a:miter lim="800000"/>
            <a:headEnd/>
            <a:tailEnd/>
          </a:ln>
        </p:spPr>
      </p:pic>
      <p:pic>
        <p:nvPicPr>
          <p:cNvPr id="7" name="~PP652.WAV">
            <a:hlinkClick r:id="" action="ppaction://media"/>
          </p:cNvPr>
          <p:cNvPicPr>
            <a:picLocks noRot="1" noChangeAspect="1"/>
          </p:cNvPicPr>
          <p:nvPr>
            <a:wavAudioFile r:embed="rId1" name="~PP652.WAV"/>
          </p:nvPr>
        </p:nvPicPr>
        <p:blipFill>
          <a:blip r:embed="rId5"/>
          <a:stretch>
            <a:fillRect/>
          </a:stretch>
        </p:blipFill>
        <p:spPr>
          <a:xfrm>
            <a:off x="8639175" y="6353175"/>
            <a:ext cx="304800" cy="304800"/>
          </a:xfrm>
          <a:prstGeom prst="rect">
            <a:avLst/>
          </a:prstGeom>
        </p:spPr>
      </p:pic>
    </p:spTree>
  </p:cSld>
  <p:clrMapOvr>
    <a:masterClrMapping/>
  </p:clrMapOvr>
  <p:transition advTm="5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_GB2312" pitchFamily="49" charset="-122"/>
              </a:rPr>
              <a:t>R&amp;D Systems ELISAs: </a:t>
            </a:r>
          </a:p>
          <a:p>
            <a:pPr eaLnBrk="0" hangingPunct="0"/>
            <a:r>
              <a:rPr lang="en-US" altLang="zh-CN">
                <a:solidFill>
                  <a:srgbClr val="000099"/>
                </a:solidFill>
                <a:latin typeface="Calibri" pitchFamily="34" charset="0"/>
                <a:ea typeface="楷体_GB2312" pitchFamily="49" charset="-122"/>
              </a:rPr>
              <a:t>Quality Manufacturing and Evaluation of Performance</a:t>
            </a:r>
          </a:p>
        </p:txBody>
      </p:sp>
      <p:sp>
        <p:nvSpPr>
          <p:cNvPr id="49154" name="Text Box 6"/>
          <p:cNvSpPr txBox="1">
            <a:spLocks noChangeArrowheads="1"/>
          </p:cNvSpPr>
          <p:nvPr/>
        </p:nvSpPr>
        <p:spPr bwMode="auto">
          <a:xfrm>
            <a:off x="357188" y="2171700"/>
            <a:ext cx="8215312" cy="3968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_GB2312" pitchFamily="49" charset="-122"/>
              </a:rPr>
              <a:t>Analysis of the Recovery of Dkk-1 Using the Quantikine ELISA Kit</a:t>
            </a:r>
          </a:p>
        </p:txBody>
      </p:sp>
      <p:sp>
        <p:nvSpPr>
          <p:cNvPr id="49155" name="矩形 7"/>
          <p:cNvSpPr>
            <a:spLocks noChangeArrowheads="1"/>
          </p:cNvSpPr>
          <p:nvPr/>
        </p:nvSpPr>
        <p:spPr bwMode="auto">
          <a:xfrm>
            <a:off x="571500" y="5027613"/>
            <a:ext cx="8001000" cy="581025"/>
          </a:xfrm>
          <a:prstGeom prst="rect">
            <a:avLst/>
          </a:prstGeom>
          <a:noFill/>
          <a:ln w="9525">
            <a:noFill/>
            <a:miter lim="800000"/>
            <a:headEnd/>
            <a:tailEnd/>
          </a:ln>
        </p:spPr>
        <p:txBody>
          <a:bodyPr>
            <a:spAutoFit/>
          </a:bodyPr>
          <a:lstStyle/>
          <a:p>
            <a:pPr eaLnBrk="0" hangingPunct="0">
              <a:spcBef>
                <a:spcPct val="20000"/>
              </a:spcBef>
            </a:pPr>
            <a:r>
              <a:rPr lang="en-US" altLang="zh-CN" sz="1600" b="0">
                <a:solidFill>
                  <a:schemeClr val="tx1"/>
                </a:solidFill>
                <a:latin typeface="Calibri" pitchFamily="34" charset="0"/>
                <a:ea typeface="楷体_GB2312" pitchFamily="49" charset="-122"/>
                <a:cs typeface="Arial" charset="0"/>
              </a:rPr>
              <a:t>The recovery of Dkk-1 spiked to various levels throughout the range of the assay was assessed for all validated sample types of the Human Dkk-1 Quantikine ELISA Kit (Catalog # DKK100). </a:t>
            </a:r>
            <a:endParaRPr lang="zh-CN" altLang="en-US" sz="1600" b="0">
              <a:solidFill>
                <a:schemeClr val="tx1"/>
              </a:solidFill>
              <a:latin typeface="Calibri" pitchFamily="34" charset="0"/>
              <a:ea typeface="楷体_GB2312" pitchFamily="49" charset="-122"/>
              <a:cs typeface="Arial" charset="0"/>
            </a:endParaRPr>
          </a:p>
        </p:txBody>
      </p:sp>
      <p:pic>
        <p:nvPicPr>
          <p:cNvPr id="49156" name="Picture 2" descr="C:\Documents and Settings\Lgong\Local Settings\Temporary Internet Files\Content.IE5\WUETDWOI\6849[1].jpg"/>
          <p:cNvPicPr>
            <a:picLocks noChangeAspect="1" noChangeArrowheads="1"/>
          </p:cNvPicPr>
          <p:nvPr/>
        </p:nvPicPr>
        <p:blipFill>
          <a:blip r:embed="rId4"/>
          <a:srcRect/>
          <a:stretch>
            <a:fillRect/>
          </a:stretch>
        </p:blipFill>
        <p:spPr bwMode="auto">
          <a:xfrm>
            <a:off x="1403350" y="2852738"/>
            <a:ext cx="4727575" cy="1560512"/>
          </a:xfrm>
          <a:prstGeom prst="rect">
            <a:avLst/>
          </a:prstGeom>
          <a:noFill/>
          <a:ln w="9525">
            <a:noFill/>
            <a:miter lim="800000"/>
            <a:headEnd/>
            <a:tailEnd/>
          </a:ln>
        </p:spPr>
      </p:pic>
      <p:pic>
        <p:nvPicPr>
          <p:cNvPr id="7" name="~PP1652.WAV">
            <a:hlinkClick r:id="" action="ppaction://media"/>
          </p:cNvPr>
          <p:cNvPicPr>
            <a:picLocks noRot="1" noChangeAspect="1"/>
          </p:cNvPicPr>
          <p:nvPr>
            <a:wavAudioFile r:embed="rId1" name="~PP1652.WAV"/>
          </p:nvPr>
        </p:nvPicPr>
        <p:blipFill>
          <a:blip r:embed="rId5"/>
          <a:stretch>
            <a:fillRect/>
          </a:stretch>
        </p:blipFill>
        <p:spPr>
          <a:xfrm>
            <a:off x="8639175" y="6353175"/>
            <a:ext cx="304800" cy="304800"/>
          </a:xfrm>
          <a:prstGeom prst="rect">
            <a:avLst/>
          </a:prstGeom>
        </p:spPr>
      </p:pic>
    </p:spTree>
  </p:cSld>
  <p:clrMapOvr>
    <a:masterClrMapping/>
  </p:clrMapOvr>
  <p:transition advTm="6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_GB2312" pitchFamily="49" charset="-122"/>
              </a:rPr>
              <a:t>R&amp;D Systems ELISAs: </a:t>
            </a:r>
          </a:p>
          <a:p>
            <a:pPr eaLnBrk="0" hangingPunct="0"/>
            <a:r>
              <a:rPr lang="en-US" altLang="zh-CN">
                <a:solidFill>
                  <a:srgbClr val="000099"/>
                </a:solidFill>
                <a:latin typeface="Calibri" pitchFamily="34" charset="0"/>
                <a:ea typeface="楷体_GB2312" pitchFamily="49" charset="-122"/>
              </a:rPr>
              <a:t>Quality Manufacturing and Evaluation of Performance</a:t>
            </a:r>
          </a:p>
        </p:txBody>
      </p:sp>
      <p:sp>
        <p:nvSpPr>
          <p:cNvPr id="51202" name="Text Box 6"/>
          <p:cNvSpPr txBox="1">
            <a:spLocks noChangeArrowheads="1"/>
          </p:cNvSpPr>
          <p:nvPr/>
        </p:nvSpPr>
        <p:spPr bwMode="auto">
          <a:xfrm>
            <a:off x="357188" y="2171700"/>
            <a:ext cx="3500437" cy="7016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_GB2312" pitchFamily="49" charset="-122"/>
              </a:rPr>
              <a:t>Linear Dilution to Assess ELISA Matrix Effects</a:t>
            </a:r>
          </a:p>
        </p:txBody>
      </p:sp>
      <p:sp>
        <p:nvSpPr>
          <p:cNvPr id="51203" name="矩形 7"/>
          <p:cNvSpPr>
            <a:spLocks noChangeArrowheads="1"/>
          </p:cNvSpPr>
          <p:nvPr/>
        </p:nvSpPr>
        <p:spPr bwMode="auto">
          <a:xfrm>
            <a:off x="357188" y="3143250"/>
            <a:ext cx="3429000" cy="3124200"/>
          </a:xfrm>
          <a:prstGeom prst="rect">
            <a:avLst/>
          </a:prstGeom>
          <a:noFill/>
          <a:ln w="9525">
            <a:noFill/>
            <a:miter lim="800000"/>
            <a:headEnd/>
            <a:tailEnd/>
          </a:ln>
        </p:spPr>
        <p:txBody>
          <a:bodyPr>
            <a:spAutoFit/>
          </a:bodyPr>
          <a:lstStyle/>
          <a:p>
            <a:pPr marL="342900" indent="-342900" eaLnBrk="0" hangingPunct="0">
              <a:spcBef>
                <a:spcPct val="20000"/>
              </a:spcBef>
              <a:buFontTx/>
              <a:buAutoNum type="alphaUcPeriod"/>
            </a:pPr>
            <a:r>
              <a:rPr lang="en-US" altLang="zh-CN" sz="1600" b="0">
                <a:solidFill>
                  <a:schemeClr val="tx1"/>
                </a:solidFill>
                <a:latin typeface="Calibri" pitchFamily="34" charset="0"/>
                <a:ea typeface="楷体_GB2312" pitchFamily="49" charset="-122"/>
                <a:cs typeface="Arial" charset="0"/>
              </a:rPr>
              <a:t>Expected results from a linearity of dilution experiment when no interfering factors are present in the matrix. </a:t>
            </a:r>
          </a:p>
          <a:p>
            <a:pPr marL="342900" indent="-342900" eaLnBrk="0" hangingPunct="0">
              <a:spcBef>
                <a:spcPct val="20000"/>
              </a:spcBef>
              <a:buFontTx/>
              <a:buAutoNum type="alphaUcPeriod"/>
            </a:pPr>
            <a:endParaRPr lang="en-US" altLang="zh-CN" sz="1600" b="0">
              <a:solidFill>
                <a:schemeClr val="tx1"/>
              </a:solidFill>
              <a:latin typeface="Calibri" pitchFamily="34" charset="0"/>
              <a:ea typeface="楷体_GB2312" pitchFamily="49" charset="-122"/>
              <a:cs typeface="Arial" charset="0"/>
            </a:endParaRPr>
          </a:p>
          <a:p>
            <a:pPr marL="342900" indent="-342900" eaLnBrk="0" hangingPunct="0">
              <a:spcBef>
                <a:spcPct val="20000"/>
              </a:spcBef>
              <a:buFontTx/>
              <a:buAutoNum type="alphaUcPeriod"/>
            </a:pPr>
            <a:r>
              <a:rPr lang="en-US" altLang="zh-CN" sz="1600" b="0">
                <a:solidFill>
                  <a:schemeClr val="tx1"/>
                </a:solidFill>
                <a:latin typeface="Calibri" pitchFamily="34" charset="0"/>
                <a:ea typeface="楷体_GB2312" pitchFamily="49" charset="-122"/>
                <a:cs typeface="Arial" charset="0"/>
              </a:rPr>
              <a:t>Potential results from the same experiment if interfering factors are present in the matrix. Factors in complex matrices can interfere with the analyte of interest. This effect may be revealed by unexpected linear dilution values.</a:t>
            </a:r>
            <a:endParaRPr lang="zh-CN" altLang="en-US" sz="1600" b="0">
              <a:solidFill>
                <a:schemeClr val="tx1"/>
              </a:solidFill>
              <a:latin typeface="Calibri" pitchFamily="34" charset="0"/>
              <a:ea typeface="楷体_GB2312" pitchFamily="49" charset="-122"/>
              <a:cs typeface="Arial" charset="0"/>
            </a:endParaRPr>
          </a:p>
        </p:txBody>
      </p:sp>
      <p:pic>
        <p:nvPicPr>
          <p:cNvPr id="51204" name="Picture 2" descr="C:\Documents and Settings\Lgong\Local Settings\Temporary Internet Files\Content.IE5\WUETDWOI\6843[1].jpg"/>
          <p:cNvPicPr>
            <a:picLocks noChangeAspect="1" noChangeArrowheads="1"/>
          </p:cNvPicPr>
          <p:nvPr/>
        </p:nvPicPr>
        <p:blipFill>
          <a:blip r:embed="rId4"/>
          <a:srcRect/>
          <a:stretch>
            <a:fillRect/>
          </a:stretch>
        </p:blipFill>
        <p:spPr bwMode="auto">
          <a:xfrm>
            <a:off x="4071938" y="2071688"/>
            <a:ext cx="4902200" cy="4500562"/>
          </a:xfrm>
          <a:prstGeom prst="rect">
            <a:avLst/>
          </a:prstGeom>
          <a:noFill/>
          <a:ln w="9525">
            <a:noFill/>
            <a:miter lim="800000"/>
            <a:headEnd/>
            <a:tailEnd/>
          </a:ln>
        </p:spPr>
      </p:pic>
      <p:pic>
        <p:nvPicPr>
          <p:cNvPr id="7" name="~PP4048.WAV">
            <a:hlinkClick r:id="" action="ppaction://media"/>
          </p:cNvPr>
          <p:cNvPicPr>
            <a:picLocks noRot="1" noChangeAspect="1"/>
          </p:cNvPicPr>
          <p:nvPr>
            <a:wavAudioFile r:embed="rId1" name="~PP4048.WAV"/>
          </p:nvPr>
        </p:nvPicPr>
        <p:blipFill>
          <a:blip r:embed="rId5"/>
          <a:stretch>
            <a:fillRect/>
          </a:stretch>
        </p:blipFill>
        <p:spPr>
          <a:xfrm>
            <a:off x="8639175" y="6353175"/>
            <a:ext cx="304800" cy="304800"/>
          </a:xfrm>
          <a:prstGeom prst="rect">
            <a:avLst/>
          </a:prstGeom>
        </p:spPr>
      </p:pic>
    </p:spTree>
  </p:cSld>
  <p:clrMapOvr>
    <a:masterClrMapping/>
  </p:clrMapOvr>
  <p:transition advTm="13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_GB2312" pitchFamily="49" charset="-122"/>
              </a:rPr>
              <a:t>R&amp;D Systems ELISAs: </a:t>
            </a:r>
          </a:p>
          <a:p>
            <a:pPr eaLnBrk="0" hangingPunct="0"/>
            <a:r>
              <a:rPr lang="en-US" altLang="zh-CN">
                <a:solidFill>
                  <a:srgbClr val="000099"/>
                </a:solidFill>
                <a:latin typeface="Calibri" pitchFamily="34" charset="0"/>
                <a:ea typeface="楷体_GB2312" pitchFamily="49" charset="-122"/>
              </a:rPr>
              <a:t>Quality Manufacturing and Evaluation of Performance</a:t>
            </a:r>
          </a:p>
        </p:txBody>
      </p:sp>
      <p:sp>
        <p:nvSpPr>
          <p:cNvPr id="53250" name="Text Box 6"/>
          <p:cNvSpPr txBox="1">
            <a:spLocks noChangeArrowheads="1"/>
          </p:cNvSpPr>
          <p:nvPr/>
        </p:nvSpPr>
        <p:spPr bwMode="auto">
          <a:xfrm>
            <a:off x="357188" y="2143125"/>
            <a:ext cx="7858125" cy="3968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_GB2312" pitchFamily="49" charset="-122"/>
              </a:rPr>
              <a:t>Assay Linearity Is An Important Measure of Immunoassay Accuracy</a:t>
            </a:r>
          </a:p>
        </p:txBody>
      </p:sp>
      <p:pic>
        <p:nvPicPr>
          <p:cNvPr id="53251" name="Picture 2" descr="C:\Documents and Settings\Lgong\Local Settings\Temporary Internet Files\Content.IE5\BNTD51H6\6842[1].jpg"/>
          <p:cNvPicPr>
            <a:picLocks noChangeAspect="1" noChangeArrowheads="1"/>
          </p:cNvPicPr>
          <p:nvPr/>
        </p:nvPicPr>
        <p:blipFill>
          <a:blip r:embed="rId4"/>
          <a:srcRect/>
          <a:stretch>
            <a:fillRect/>
          </a:stretch>
        </p:blipFill>
        <p:spPr bwMode="auto">
          <a:xfrm>
            <a:off x="785813" y="2571750"/>
            <a:ext cx="7358062" cy="2714625"/>
          </a:xfrm>
          <a:prstGeom prst="rect">
            <a:avLst/>
          </a:prstGeom>
          <a:noFill/>
          <a:ln w="9525">
            <a:noFill/>
            <a:miter lim="800000"/>
            <a:headEnd/>
            <a:tailEnd/>
          </a:ln>
        </p:spPr>
      </p:pic>
      <p:sp>
        <p:nvSpPr>
          <p:cNvPr id="53252" name="矩形 8"/>
          <p:cNvSpPr>
            <a:spLocks noChangeArrowheads="1"/>
          </p:cNvSpPr>
          <p:nvPr/>
        </p:nvSpPr>
        <p:spPr bwMode="auto">
          <a:xfrm>
            <a:off x="357188" y="5286375"/>
            <a:ext cx="4500562" cy="1155700"/>
          </a:xfrm>
          <a:prstGeom prst="rect">
            <a:avLst/>
          </a:prstGeom>
          <a:noFill/>
          <a:ln w="9525">
            <a:noFill/>
            <a:miter lim="800000"/>
            <a:headEnd/>
            <a:tailEnd/>
          </a:ln>
        </p:spPr>
        <p:txBody>
          <a:bodyPr>
            <a:spAutoFit/>
          </a:bodyPr>
          <a:lstStyle/>
          <a:p>
            <a:pPr eaLnBrk="0" hangingPunct="0">
              <a:spcBef>
                <a:spcPct val="20000"/>
              </a:spcBef>
            </a:pPr>
            <a:r>
              <a:rPr lang="en-US" altLang="zh-CN" sz="1400" b="0">
                <a:solidFill>
                  <a:schemeClr val="tx1"/>
                </a:solidFill>
                <a:latin typeface="Calibri" pitchFamily="34" charset="0"/>
                <a:ea typeface="楷体_GB2312" pitchFamily="49" charset="-122"/>
                <a:cs typeface="Arial" charset="0"/>
              </a:rPr>
              <a:t>A. Samples diluted and assayed for human Thrombomodulin using two different ELISA kits. Samples measured with the Human Thrombomodulin Quantikine ELISA Kit (Catalog # DTHBD0) had recovery values between 90-110% (gold line). </a:t>
            </a:r>
            <a:endParaRPr lang="zh-CN" altLang="en-US" sz="1400" b="0">
              <a:solidFill>
                <a:schemeClr val="tx1"/>
              </a:solidFill>
              <a:latin typeface="Calibri" pitchFamily="34" charset="0"/>
              <a:ea typeface="楷体_GB2312" pitchFamily="49" charset="-122"/>
              <a:cs typeface="Arial" charset="0"/>
            </a:endParaRPr>
          </a:p>
        </p:txBody>
      </p:sp>
      <p:sp>
        <p:nvSpPr>
          <p:cNvPr id="53253" name="矩形 10"/>
          <p:cNvSpPr>
            <a:spLocks noChangeArrowheads="1"/>
          </p:cNvSpPr>
          <p:nvPr/>
        </p:nvSpPr>
        <p:spPr bwMode="auto">
          <a:xfrm>
            <a:off x="4857750" y="5286375"/>
            <a:ext cx="4286250" cy="1155700"/>
          </a:xfrm>
          <a:prstGeom prst="rect">
            <a:avLst/>
          </a:prstGeom>
          <a:noFill/>
          <a:ln w="9525">
            <a:noFill/>
            <a:miter lim="800000"/>
            <a:headEnd/>
            <a:tailEnd/>
          </a:ln>
        </p:spPr>
        <p:txBody>
          <a:bodyPr>
            <a:spAutoFit/>
          </a:bodyPr>
          <a:lstStyle/>
          <a:p>
            <a:pPr eaLnBrk="0" hangingPunct="0">
              <a:spcBef>
                <a:spcPct val="20000"/>
              </a:spcBef>
            </a:pPr>
            <a:r>
              <a:rPr lang="en-US" altLang="zh-CN" sz="1400" b="0">
                <a:solidFill>
                  <a:srgbClr val="000000"/>
                </a:solidFill>
                <a:latin typeface="Calibri" pitchFamily="34" charset="0"/>
                <a:ea typeface="楷体_GB2312" pitchFamily="49" charset="-122"/>
                <a:cs typeface="Arial" charset="0"/>
              </a:rPr>
              <a:t>B. Samples diluted and assayed for  human TFPI to determine the accuracy of two different ELISA kits. Samples measured with the Human TFPI Quantikine ELISA Kit (Catalog # DTFP10) showed acceptable recovery values (red line).</a:t>
            </a:r>
            <a:endParaRPr lang="zh-CN" altLang="en-US" sz="1400" b="0">
              <a:solidFill>
                <a:srgbClr val="000000"/>
              </a:solidFill>
              <a:latin typeface="Calibri" pitchFamily="34" charset="0"/>
              <a:ea typeface="楷体_GB2312" pitchFamily="49" charset="-122"/>
              <a:cs typeface="Arial" charset="0"/>
            </a:endParaRPr>
          </a:p>
        </p:txBody>
      </p:sp>
      <p:pic>
        <p:nvPicPr>
          <p:cNvPr id="7" name="~PP4090.WAV">
            <a:hlinkClick r:id="" action="ppaction://media"/>
          </p:cNvPr>
          <p:cNvPicPr>
            <a:picLocks noRot="1" noChangeAspect="1"/>
          </p:cNvPicPr>
          <p:nvPr>
            <a:wavAudioFile r:embed="rId1" name="~PP4090.WAV"/>
          </p:nvPr>
        </p:nvPicPr>
        <p:blipFill>
          <a:blip r:embed="rId5"/>
          <a:stretch>
            <a:fillRect/>
          </a:stretch>
        </p:blipFill>
        <p:spPr>
          <a:xfrm>
            <a:off x="8639175" y="6353175"/>
            <a:ext cx="304800" cy="304800"/>
          </a:xfrm>
          <a:prstGeom prst="rect">
            <a:avLst/>
          </a:prstGeom>
        </p:spPr>
      </p:pic>
    </p:spTree>
  </p:cSld>
  <p:clrMapOvr>
    <a:masterClrMapping/>
  </p:clrMapOvr>
  <p:transition advTm="9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ext Box 6"/>
          <p:cNvSpPr txBox="1">
            <a:spLocks noChangeArrowheads="1"/>
          </p:cNvSpPr>
          <p:nvPr/>
        </p:nvSpPr>
        <p:spPr bwMode="auto">
          <a:xfrm>
            <a:off x="285750" y="1190625"/>
            <a:ext cx="8858250" cy="822325"/>
          </a:xfrm>
          <a:prstGeom prst="rect">
            <a:avLst/>
          </a:prstGeom>
          <a:noFill/>
          <a:ln w="9525">
            <a:noFill/>
            <a:miter lim="800000"/>
            <a:headEnd/>
            <a:tailEnd/>
          </a:ln>
        </p:spPr>
        <p:txBody>
          <a:bodyPr>
            <a:spAutoFit/>
          </a:bodyPr>
          <a:lstStyle/>
          <a:p>
            <a:pPr eaLnBrk="0" hangingPunct="0"/>
            <a:r>
              <a:rPr lang="en-US" altLang="zh-CN">
                <a:solidFill>
                  <a:srgbClr val="000099"/>
                </a:solidFill>
                <a:latin typeface="Calibri" pitchFamily="34" charset="0"/>
                <a:ea typeface="楷体" pitchFamily="49" charset="-122"/>
              </a:rPr>
              <a:t>R&amp;D Systems ELISAs: </a:t>
            </a:r>
          </a:p>
          <a:p>
            <a:pPr eaLnBrk="0" hangingPunct="0"/>
            <a:r>
              <a:rPr lang="en-US" altLang="zh-CN">
                <a:solidFill>
                  <a:srgbClr val="000099"/>
                </a:solidFill>
                <a:latin typeface="Calibri" pitchFamily="34" charset="0"/>
                <a:ea typeface="楷体" pitchFamily="49" charset="-122"/>
              </a:rPr>
              <a:t>Quality Manufacturing and Evaluation of Performance</a:t>
            </a:r>
          </a:p>
        </p:txBody>
      </p:sp>
      <p:sp>
        <p:nvSpPr>
          <p:cNvPr id="55298" name="Text Box 6"/>
          <p:cNvSpPr txBox="1">
            <a:spLocks noChangeArrowheads="1"/>
          </p:cNvSpPr>
          <p:nvPr/>
        </p:nvSpPr>
        <p:spPr bwMode="auto">
          <a:xfrm>
            <a:off x="357188" y="2141538"/>
            <a:ext cx="8786812" cy="396875"/>
          </a:xfrm>
          <a:prstGeom prst="rect">
            <a:avLst/>
          </a:prstGeom>
          <a:noFill/>
          <a:ln w="9525">
            <a:noFill/>
            <a:miter lim="800000"/>
            <a:headEnd/>
            <a:tailEnd/>
          </a:ln>
        </p:spPr>
        <p:txBody>
          <a:bodyPr>
            <a:spAutoFit/>
          </a:bodyPr>
          <a:lstStyle/>
          <a:p>
            <a:pPr eaLnBrk="0" hangingPunct="0"/>
            <a:r>
              <a:rPr lang="en-US" altLang="zh-CN" sz="2000" b="0">
                <a:solidFill>
                  <a:schemeClr val="tx1"/>
                </a:solidFill>
                <a:latin typeface="Calibri" pitchFamily="34" charset="0"/>
                <a:ea typeface="楷体" pitchFamily="49" charset="-122"/>
              </a:rPr>
              <a:t>False Positive Signals Can Be Identified by Assaying the Linearity of Dilution</a:t>
            </a:r>
          </a:p>
        </p:txBody>
      </p:sp>
      <p:sp>
        <p:nvSpPr>
          <p:cNvPr id="55299" name="矩形 7"/>
          <p:cNvSpPr>
            <a:spLocks noChangeArrowheads="1"/>
          </p:cNvSpPr>
          <p:nvPr/>
        </p:nvSpPr>
        <p:spPr bwMode="auto">
          <a:xfrm>
            <a:off x="357188" y="5357813"/>
            <a:ext cx="8072437" cy="825500"/>
          </a:xfrm>
          <a:prstGeom prst="rect">
            <a:avLst/>
          </a:prstGeom>
          <a:noFill/>
          <a:ln w="9525">
            <a:noFill/>
            <a:miter lim="800000"/>
            <a:headEnd/>
            <a:tailEnd/>
          </a:ln>
        </p:spPr>
        <p:txBody>
          <a:bodyPr>
            <a:spAutoFit/>
          </a:bodyPr>
          <a:lstStyle/>
          <a:p>
            <a:pPr eaLnBrk="0" hangingPunct="0">
              <a:spcBef>
                <a:spcPct val="20000"/>
              </a:spcBef>
            </a:pPr>
            <a:r>
              <a:rPr lang="en-US" altLang="zh-CN" sz="1600" b="0">
                <a:solidFill>
                  <a:schemeClr val="tx1"/>
                </a:solidFill>
                <a:latin typeface="Calibri" pitchFamily="34" charset="0"/>
                <a:ea typeface="楷体" pitchFamily="49" charset="-122"/>
                <a:cs typeface="Arial" charset="0"/>
              </a:rPr>
              <a:t>Serial dilutions of a cell culture supernate were assayed for natural linearity using two different TIMP-2 ELISA Kits. Diluted samples measured using the Human TIMP-2 Quantikine Kit (Catalog # DTM200) gave recovery results between 105-108% of the neat sample.</a:t>
            </a:r>
            <a:endParaRPr lang="zh-CN" altLang="en-US" sz="1600" b="0">
              <a:solidFill>
                <a:schemeClr val="tx1"/>
              </a:solidFill>
              <a:latin typeface="Calibri" pitchFamily="34" charset="0"/>
              <a:ea typeface="楷体" pitchFamily="49" charset="-122"/>
              <a:cs typeface="Arial" charset="0"/>
            </a:endParaRPr>
          </a:p>
        </p:txBody>
      </p:sp>
      <p:pic>
        <p:nvPicPr>
          <p:cNvPr id="55300" name="Picture 2" descr="C:\Documents and Settings\Lgong\Local Settings\Temporary Internet Files\Content.IE5\BNTD51H6\6841[1].jpg"/>
          <p:cNvPicPr>
            <a:picLocks noChangeAspect="1" noChangeArrowheads="1"/>
          </p:cNvPicPr>
          <p:nvPr/>
        </p:nvPicPr>
        <p:blipFill>
          <a:blip r:embed="rId4"/>
          <a:srcRect/>
          <a:stretch>
            <a:fillRect/>
          </a:stretch>
        </p:blipFill>
        <p:spPr bwMode="auto">
          <a:xfrm>
            <a:off x="1763713" y="2708275"/>
            <a:ext cx="5157787" cy="2087563"/>
          </a:xfrm>
          <a:prstGeom prst="rect">
            <a:avLst/>
          </a:prstGeom>
          <a:noFill/>
          <a:ln w="9525">
            <a:noFill/>
            <a:miter lim="800000"/>
            <a:headEnd/>
            <a:tailEnd/>
          </a:ln>
        </p:spPr>
      </p:pic>
      <p:pic>
        <p:nvPicPr>
          <p:cNvPr id="6" name="~PP2002.WAV">
            <a:hlinkClick r:id="" action="ppaction://media"/>
          </p:cNvPr>
          <p:cNvPicPr>
            <a:picLocks noRot="1" noChangeAspect="1"/>
          </p:cNvPicPr>
          <p:nvPr>
            <a:wavAudioFile r:embed="rId1" name="~PP2002.WAV"/>
          </p:nvPr>
        </p:nvPicPr>
        <p:blipFill>
          <a:blip r:embed="rId5"/>
          <a:stretch>
            <a:fillRect/>
          </a:stretch>
        </p:blipFill>
        <p:spPr>
          <a:xfrm>
            <a:off x="8639175" y="6353175"/>
            <a:ext cx="304800" cy="304800"/>
          </a:xfrm>
          <a:prstGeom prst="rect">
            <a:avLst/>
          </a:prstGeom>
        </p:spPr>
      </p:pic>
    </p:spTree>
  </p:cSld>
  <p:clrMapOvr>
    <a:masterClrMapping/>
  </p:clrMapOvr>
  <p:transition advTm="7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81" name="Rectangle 5"/>
          <p:cNvSpPr>
            <a:spLocks noChangeArrowheads="1"/>
          </p:cNvSpPr>
          <p:nvPr/>
        </p:nvSpPr>
        <p:spPr bwMode="auto">
          <a:xfrm>
            <a:off x="827088" y="1844675"/>
            <a:ext cx="7461250" cy="3930650"/>
          </a:xfrm>
          <a:prstGeom prst="rect">
            <a:avLst/>
          </a:prstGeom>
          <a:noFill/>
          <a:ln w="9525" algn="ctr">
            <a:noFill/>
            <a:miter lim="800000"/>
            <a:headEnd/>
            <a:tailEnd/>
          </a:ln>
        </p:spPr>
        <p:txBody>
          <a:bodyPr anchor="ctr">
            <a:spAutoFit/>
          </a:bodyPr>
          <a:lstStyle/>
          <a:p>
            <a:pPr eaLnBrk="0" hangingPunct="0">
              <a:spcBef>
                <a:spcPct val="10000"/>
              </a:spcBef>
              <a:spcAft>
                <a:spcPct val="10000"/>
              </a:spcAft>
              <a:buFont typeface="Wingdings" pitchFamily="2" charset="2"/>
              <a:buChar char="ü"/>
            </a:pPr>
            <a:r>
              <a:rPr lang="zh-CN" altLang="en-US" b="0">
                <a:solidFill>
                  <a:schemeClr val="tx1"/>
                </a:solidFill>
                <a:latin typeface="楷体" pitchFamily="49" charset="-122"/>
                <a:ea typeface="楷体" pitchFamily="49" charset="-122"/>
              </a:rPr>
              <a:t> 样本的种属来源</a:t>
            </a:r>
            <a:endParaRPr lang="en-US" altLang="zh-CN" b="0">
              <a:solidFill>
                <a:schemeClr val="tx1"/>
              </a:solidFill>
              <a:latin typeface="楷体" pitchFamily="49" charset="-122"/>
              <a:ea typeface="楷体" pitchFamily="49" charset="-122"/>
            </a:endParaRPr>
          </a:p>
          <a:p>
            <a:pPr eaLnBrk="0" hangingPunct="0">
              <a:spcBef>
                <a:spcPct val="10000"/>
              </a:spcBef>
              <a:spcAft>
                <a:spcPct val="10000"/>
              </a:spcAft>
            </a:pPr>
            <a:r>
              <a:rPr lang="zh-CN" altLang="en-US" sz="2000" b="0">
                <a:solidFill>
                  <a:schemeClr val="tx1"/>
                </a:solidFill>
                <a:latin typeface="楷体" pitchFamily="49" charset="-122"/>
                <a:ea typeface="楷体" pitchFamily="49" charset="-122"/>
              </a:rPr>
              <a:t>  </a:t>
            </a:r>
            <a:r>
              <a:rPr lang="en-US" altLang="zh-CN" sz="2000" b="0">
                <a:solidFill>
                  <a:schemeClr val="tx1"/>
                </a:solidFill>
                <a:latin typeface="楷体" pitchFamily="49" charset="-122"/>
                <a:ea typeface="楷体" pitchFamily="49" charset="-122"/>
              </a:rPr>
              <a:t>- </a:t>
            </a:r>
            <a:r>
              <a:rPr lang="zh-CN" altLang="en-US" sz="2000" b="0">
                <a:solidFill>
                  <a:schemeClr val="tx1"/>
                </a:solidFill>
                <a:latin typeface="楷体" pitchFamily="49" charset="-122"/>
                <a:ea typeface="楷体" pitchFamily="49" charset="-122"/>
              </a:rPr>
              <a:t>人、小鼠、大鼠、猪、斑马鱼、豚鼠、、、、</a:t>
            </a:r>
            <a:endParaRPr lang="en-US" altLang="zh-CN" sz="2000" b="0">
              <a:solidFill>
                <a:schemeClr val="tx1"/>
              </a:solidFill>
              <a:latin typeface="楷体" pitchFamily="49" charset="-122"/>
              <a:ea typeface="楷体" pitchFamily="49" charset="-122"/>
            </a:endParaRPr>
          </a:p>
          <a:p>
            <a:pPr eaLnBrk="0" hangingPunct="0">
              <a:spcBef>
                <a:spcPct val="40000"/>
              </a:spcBef>
              <a:spcAft>
                <a:spcPct val="10000"/>
              </a:spcAft>
              <a:buFont typeface="Wingdings" pitchFamily="2" charset="2"/>
              <a:buChar char="ü"/>
            </a:pPr>
            <a:r>
              <a:rPr lang="zh-CN" altLang="en-US" sz="2000" b="0">
                <a:solidFill>
                  <a:schemeClr val="tx1"/>
                </a:solidFill>
                <a:latin typeface="楷体" pitchFamily="49" charset="-122"/>
                <a:ea typeface="楷体" pitchFamily="49" charset="-122"/>
              </a:rPr>
              <a:t> </a:t>
            </a:r>
            <a:r>
              <a:rPr lang="zh-CN" altLang="en-US" sz="2200" b="0">
                <a:solidFill>
                  <a:schemeClr val="tx1"/>
                </a:solidFill>
                <a:latin typeface="楷体" pitchFamily="49" charset="-122"/>
                <a:ea typeface="楷体" pitchFamily="49" charset="-122"/>
              </a:rPr>
              <a:t>待测因子的表达水平</a:t>
            </a:r>
            <a:endParaRPr lang="en-US" altLang="zh-CN" sz="2200" b="0">
              <a:solidFill>
                <a:schemeClr val="tx1"/>
              </a:solidFill>
              <a:latin typeface="楷体" pitchFamily="49" charset="-122"/>
              <a:ea typeface="楷体" pitchFamily="49" charset="-122"/>
            </a:endParaRPr>
          </a:p>
          <a:p>
            <a:pPr eaLnBrk="0" hangingPunct="0">
              <a:spcBef>
                <a:spcPct val="10000"/>
              </a:spcBef>
              <a:spcAft>
                <a:spcPct val="10000"/>
              </a:spcAft>
            </a:pPr>
            <a:r>
              <a:rPr lang="zh-CN" altLang="en-US" sz="2000" b="0">
                <a:solidFill>
                  <a:schemeClr val="tx1"/>
                </a:solidFill>
                <a:latin typeface="楷体" pitchFamily="49" charset="-122"/>
                <a:ea typeface="楷体" pitchFamily="49" charset="-122"/>
              </a:rPr>
              <a:t>  </a:t>
            </a:r>
            <a:r>
              <a:rPr lang="en-US" altLang="zh-CN" sz="2000" b="0">
                <a:solidFill>
                  <a:schemeClr val="tx1"/>
                </a:solidFill>
                <a:latin typeface="楷体" pitchFamily="49" charset="-122"/>
                <a:ea typeface="楷体" pitchFamily="49" charset="-122"/>
              </a:rPr>
              <a:t>- </a:t>
            </a:r>
            <a:r>
              <a:rPr lang="zh-CN" altLang="en-US" sz="2000" b="0">
                <a:solidFill>
                  <a:schemeClr val="tx1"/>
                </a:solidFill>
                <a:latin typeface="楷体" pitchFamily="49" charset="-122"/>
                <a:ea typeface="楷体" pitchFamily="49" charset="-122"/>
              </a:rPr>
              <a:t>预计水平？选用高灵敏、宽检测范围还是普通试剂盒？</a:t>
            </a:r>
            <a:endParaRPr lang="en-US" altLang="zh-CN" sz="2000" b="0">
              <a:solidFill>
                <a:schemeClr val="tx1"/>
              </a:solidFill>
              <a:latin typeface="楷体" pitchFamily="49" charset="-122"/>
              <a:ea typeface="楷体" pitchFamily="49" charset="-122"/>
            </a:endParaRPr>
          </a:p>
          <a:p>
            <a:pPr eaLnBrk="0" hangingPunct="0">
              <a:spcBef>
                <a:spcPct val="40000"/>
              </a:spcBef>
              <a:spcAft>
                <a:spcPct val="10000"/>
              </a:spcAft>
              <a:buFont typeface="Wingdings" pitchFamily="2" charset="2"/>
              <a:buChar char="ü"/>
            </a:pPr>
            <a:r>
              <a:rPr lang="en-US" altLang="zh-CN" sz="2200" b="0">
                <a:solidFill>
                  <a:schemeClr val="tx1"/>
                </a:solidFill>
                <a:latin typeface="楷体" pitchFamily="49" charset="-122"/>
                <a:ea typeface="楷体" pitchFamily="49" charset="-122"/>
              </a:rPr>
              <a:t> </a:t>
            </a:r>
            <a:r>
              <a:rPr lang="zh-CN" altLang="en-US" sz="2200" b="0">
                <a:solidFill>
                  <a:schemeClr val="tx1"/>
                </a:solidFill>
                <a:latin typeface="楷体" pitchFamily="49" charset="-122"/>
                <a:ea typeface="楷体" pitchFamily="49" charset="-122"/>
              </a:rPr>
              <a:t>样本的基质类型</a:t>
            </a:r>
            <a:endParaRPr lang="en-US" altLang="zh-CN" sz="2200" b="0">
              <a:solidFill>
                <a:schemeClr val="tx1"/>
              </a:solidFill>
              <a:latin typeface="楷体" pitchFamily="49" charset="-122"/>
              <a:ea typeface="楷体" pitchFamily="49" charset="-122"/>
            </a:endParaRPr>
          </a:p>
          <a:p>
            <a:pPr eaLnBrk="0" hangingPunct="0">
              <a:spcBef>
                <a:spcPct val="10000"/>
              </a:spcBef>
              <a:spcAft>
                <a:spcPct val="10000"/>
              </a:spcAft>
            </a:pPr>
            <a:r>
              <a:rPr lang="zh-CN" altLang="en-US" sz="2000" b="0">
                <a:solidFill>
                  <a:schemeClr val="tx1"/>
                </a:solidFill>
                <a:latin typeface="楷体" pitchFamily="49" charset="-122"/>
                <a:ea typeface="楷体" pitchFamily="49" charset="-122"/>
              </a:rPr>
              <a:t>  </a:t>
            </a:r>
            <a:r>
              <a:rPr lang="en-US" altLang="zh-CN" sz="2000" b="0">
                <a:solidFill>
                  <a:schemeClr val="tx1"/>
                </a:solidFill>
                <a:latin typeface="楷体" pitchFamily="49" charset="-122"/>
                <a:ea typeface="楷体" pitchFamily="49" charset="-122"/>
              </a:rPr>
              <a:t>- </a:t>
            </a:r>
            <a:r>
              <a:rPr lang="zh-CN" altLang="en-US" sz="2000" b="0">
                <a:solidFill>
                  <a:schemeClr val="tx1"/>
                </a:solidFill>
                <a:latin typeface="楷体" pitchFamily="49" charset="-122"/>
                <a:ea typeface="楷体" pitchFamily="49" charset="-122"/>
              </a:rPr>
              <a:t>细胞培养上清、血清、血浆（抗凝剂）、细胞裂解、、、、</a:t>
            </a:r>
          </a:p>
          <a:p>
            <a:pPr eaLnBrk="0" hangingPunct="0">
              <a:spcBef>
                <a:spcPct val="40000"/>
              </a:spcBef>
              <a:spcAft>
                <a:spcPct val="10000"/>
              </a:spcAft>
              <a:buFont typeface="Wingdings" pitchFamily="2" charset="2"/>
              <a:buChar char="ü"/>
            </a:pPr>
            <a:r>
              <a:rPr lang="zh-CN" altLang="en-US" sz="2200" b="0">
                <a:solidFill>
                  <a:schemeClr val="tx1"/>
                </a:solidFill>
                <a:latin typeface="楷体" pitchFamily="49" charset="-122"/>
                <a:ea typeface="楷体" pitchFamily="49" charset="-122"/>
              </a:rPr>
              <a:t> 相关文献支持</a:t>
            </a:r>
          </a:p>
          <a:p>
            <a:pPr eaLnBrk="0" hangingPunct="0">
              <a:spcBef>
                <a:spcPct val="40000"/>
              </a:spcBef>
              <a:spcAft>
                <a:spcPct val="10000"/>
              </a:spcAft>
              <a:buFont typeface="Wingdings" pitchFamily="2" charset="2"/>
              <a:buChar char="ü"/>
            </a:pPr>
            <a:r>
              <a:rPr lang="zh-CN" altLang="en-US" sz="2200" b="0">
                <a:solidFill>
                  <a:schemeClr val="tx1"/>
                </a:solidFill>
                <a:latin typeface="楷体" pitchFamily="49" charset="-122"/>
                <a:ea typeface="楷体" pitchFamily="49" charset="-122"/>
              </a:rPr>
              <a:t> 试剂盒使用中所涉及到的特殊要求</a:t>
            </a:r>
            <a:endParaRPr lang="en-US" altLang="zh-CN" sz="2200" b="0">
              <a:solidFill>
                <a:schemeClr val="tx1"/>
              </a:solidFill>
              <a:latin typeface="楷体" pitchFamily="49" charset="-122"/>
              <a:ea typeface="楷体" pitchFamily="49" charset="-122"/>
            </a:endParaRPr>
          </a:p>
          <a:p>
            <a:pPr eaLnBrk="0" hangingPunct="0">
              <a:spcBef>
                <a:spcPct val="10000"/>
              </a:spcBef>
              <a:spcAft>
                <a:spcPct val="10000"/>
              </a:spcAft>
            </a:pPr>
            <a:r>
              <a:rPr lang="zh-CN" altLang="en-US" sz="2000" b="0">
                <a:solidFill>
                  <a:schemeClr val="tx1"/>
                </a:solidFill>
                <a:latin typeface="楷体" pitchFamily="49" charset="-122"/>
                <a:ea typeface="楷体" pitchFamily="49" charset="-122"/>
              </a:rPr>
              <a:t>  </a:t>
            </a:r>
            <a:r>
              <a:rPr lang="en-US" altLang="zh-CN" sz="2000" b="0">
                <a:solidFill>
                  <a:schemeClr val="tx1"/>
                </a:solidFill>
                <a:latin typeface="楷体" pitchFamily="49" charset="-122"/>
                <a:ea typeface="楷体" pitchFamily="49" charset="-122"/>
              </a:rPr>
              <a:t>- </a:t>
            </a:r>
            <a:r>
              <a:rPr lang="zh-CN" altLang="en-US" sz="2000" b="0">
                <a:solidFill>
                  <a:schemeClr val="tx1"/>
                </a:solidFill>
                <a:latin typeface="楷体" pitchFamily="49" charset="-122"/>
                <a:ea typeface="楷体" pitchFamily="49" charset="-122"/>
              </a:rPr>
              <a:t>实验设备、检测仪器、、、、</a:t>
            </a:r>
          </a:p>
        </p:txBody>
      </p:sp>
      <p:sp>
        <p:nvSpPr>
          <p:cNvPr id="57346" name="Text Box 6"/>
          <p:cNvSpPr txBox="1">
            <a:spLocks noChangeArrowheads="1"/>
          </p:cNvSpPr>
          <p:nvPr/>
        </p:nvSpPr>
        <p:spPr bwMode="auto">
          <a:xfrm>
            <a:off x="285750" y="1190625"/>
            <a:ext cx="7143750" cy="519113"/>
          </a:xfrm>
          <a:prstGeom prst="rect">
            <a:avLst/>
          </a:prstGeom>
          <a:noFill/>
          <a:ln w="9525">
            <a:noFill/>
            <a:miter lim="800000"/>
            <a:headEnd/>
            <a:tailEnd/>
          </a:ln>
        </p:spPr>
        <p:txBody>
          <a:bodyPr>
            <a:spAutoFit/>
          </a:bodyPr>
          <a:lstStyle/>
          <a:p>
            <a:pPr eaLnBrk="0" hangingPunct="0"/>
            <a:r>
              <a:rPr lang="zh-CN" altLang="en-US" sz="2800">
                <a:solidFill>
                  <a:srgbClr val="000099"/>
                </a:solidFill>
                <a:latin typeface="Calibri" pitchFamily="34" charset="0"/>
                <a:ea typeface="楷体" pitchFamily="49" charset="-122"/>
              </a:rPr>
              <a:t>如何选择一个合适的</a:t>
            </a:r>
            <a:r>
              <a:rPr lang="en-US" altLang="zh-CN" sz="2800" b="0">
                <a:solidFill>
                  <a:srgbClr val="000099"/>
                </a:solidFill>
                <a:latin typeface="Calibri" pitchFamily="34" charset="0"/>
                <a:ea typeface="楷体" pitchFamily="49" charset="-122"/>
              </a:rPr>
              <a:t>ELISA</a:t>
            </a:r>
            <a:r>
              <a:rPr lang="zh-CN" altLang="en-US" sz="2800">
                <a:solidFill>
                  <a:srgbClr val="000099"/>
                </a:solidFill>
                <a:latin typeface="Calibri" pitchFamily="34" charset="0"/>
                <a:ea typeface="楷体" pitchFamily="49" charset="-122"/>
              </a:rPr>
              <a:t>试剂盒</a:t>
            </a:r>
            <a:endParaRPr lang="zh-CN" altLang="en-US" sz="2800">
              <a:latin typeface="Calibri" pitchFamily="34" charset="0"/>
              <a:ea typeface="楷体" pitchFamily="49" charset="-122"/>
            </a:endParaRPr>
          </a:p>
        </p:txBody>
      </p:sp>
      <p:pic>
        <p:nvPicPr>
          <p:cNvPr id="4" name="~PP3058.WAV">
            <a:hlinkClick r:id="" action="ppaction://media"/>
          </p:cNvPr>
          <p:cNvPicPr>
            <a:picLocks noRot="1" noChangeAspect="1"/>
          </p:cNvPicPr>
          <p:nvPr>
            <a:wavAudioFile r:embed="rId2" name="~PP3058.WAV"/>
          </p:nvPr>
        </p:nvPicPr>
        <p:blipFill>
          <a:blip r:embed="rId4"/>
          <a:stretch>
            <a:fillRect/>
          </a:stretch>
        </p:blipFill>
        <p:spPr>
          <a:xfrm>
            <a:off x="8639175" y="6353175"/>
            <a:ext cx="304800" cy="304800"/>
          </a:xfrm>
          <a:prstGeom prst="rect">
            <a:avLst/>
          </a:prstGeom>
        </p:spPr>
      </p:pic>
    </p:spTree>
    <p:custDataLst>
      <p:tags r:id="rId1"/>
    </p:custDataLst>
  </p:cSld>
  <p:clrMapOvr>
    <a:masterClrMapping/>
  </p:clrMapOvr>
  <p:transition advTm="9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3781">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378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3781">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37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3781">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3781">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378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3781">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378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35"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Box 6"/>
          <p:cNvSpPr txBox="1">
            <a:spLocks noChangeArrowheads="1"/>
          </p:cNvSpPr>
          <p:nvPr/>
        </p:nvSpPr>
        <p:spPr bwMode="auto">
          <a:xfrm>
            <a:off x="214313" y="1190625"/>
            <a:ext cx="4286250" cy="519113"/>
          </a:xfrm>
          <a:prstGeom prst="rect">
            <a:avLst/>
          </a:prstGeom>
          <a:noFill/>
          <a:ln w="9525">
            <a:noFill/>
            <a:miter lim="800000"/>
            <a:headEnd/>
            <a:tailEnd/>
          </a:ln>
        </p:spPr>
        <p:txBody>
          <a:bodyPr>
            <a:spAutoFit/>
          </a:bodyPr>
          <a:lstStyle/>
          <a:p>
            <a:pPr eaLnBrk="0" hangingPunct="0"/>
            <a:r>
              <a:rPr lang="en-US" altLang="zh-CN" sz="2800">
                <a:solidFill>
                  <a:srgbClr val="000099"/>
                </a:solidFill>
                <a:latin typeface="Calibri" pitchFamily="34" charset="0"/>
                <a:ea typeface="楷体" pitchFamily="49" charset="-122"/>
              </a:rPr>
              <a:t>ELISA</a:t>
            </a:r>
            <a:r>
              <a:rPr lang="zh-CN" altLang="en-US" sz="2800">
                <a:solidFill>
                  <a:srgbClr val="000099"/>
                </a:solidFill>
                <a:latin typeface="Calibri" pitchFamily="34" charset="0"/>
                <a:ea typeface="楷体" pitchFamily="49" charset="-122"/>
              </a:rPr>
              <a:t>实验中的常见问题</a:t>
            </a:r>
            <a:endParaRPr lang="zh-CN" altLang="en-US" sz="2800">
              <a:latin typeface="Calibri" pitchFamily="34" charset="0"/>
              <a:ea typeface="楷体" pitchFamily="49" charset="-122"/>
            </a:endParaRPr>
          </a:p>
        </p:txBody>
      </p:sp>
      <p:graphicFrame>
        <p:nvGraphicFramePr>
          <p:cNvPr id="60483" name="Group 67"/>
          <p:cNvGraphicFramePr>
            <a:graphicFrameLocks noGrp="1"/>
          </p:cNvGraphicFramePr>
          <p:nvPr/>
        </p:nvGraphicFramePr>
        <p:xfrm>
          <a:off x="0" y="1857375"/>
          <a:ext cx="3786188" cy="4396898"/>
        </p:xfrm>
        <a:graphic>
          <a:graphicData uri="http://schemas.openxmlformats.org/drawingml/2006/table">
            <a:tbl>
              <a:tblPr/>
              <a:tblGrid>
                <a:gridCol w="3786188"/>
              </a:tblGrid>
              <a:tr h="134938">
                <a:tc>
                  <a:txBody>
                    <a:bodyPr/>
                    <a:lstStyle/>
                    <a:p>
                      <a:pPr marL="88900" marR="0" lvl="0" indent="88900" algn="ct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400" b="0" i="0" u="none" strike="noStrike" cap="none" normalizeH="0" baseline="0" smtClean="0">
                          <a:ln>
                            <a:noFill/>
                          </a:ln>
                          <a:solidFill>
                            <a:srgbClr val="FFFFFF"/>
                          </a:solidFill>
                          <a:effectLst/>
                          <a:latin typeface="Calibri" pitchFamily="34" charset="0"/>
                          <a:ea typeface="宋体" charset="-122"/>
                          <a:cs typeface="Times New Roman" pitchFamily="18" charset="0"/>
                        </a:rPr>
                        <a:t>Problems</a:t>
                      </a:r>
                      <a:endParaRPr kumimoji="0" lang="zh-CN" altLang="zh-CN" sz="14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35653" marR="35653" marT="35653" marB="35653" anchor="ctr" horzOverflow="overflow">
                    <a:lnL>
                      <a:noFill/>
                    </a:lnL>
                    <a:lnR>
                      <a:noFill/>
                    </a:lnR>
                    <a:lnT>
                      <a:noFill/>
                    </a:lnT>
                    <a:lnB>
                      <a:noFill/>
                    </a:lnB>
                    <a:lnTlToBr>
                      <a:noFill/>
                    </a:lnTlToBr>
                    <a:lnBlToTr>
                      <a:noFill/>
                    </a:lnBlToTr>
                    <a:solidFill>
                      <a:srgbClr val="0F4B8C"/>
                    </a:solidFill>
                  </a:tcPr>
                </a:tc>
              </a:tr>
              <a:tr h="134938">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High Background</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35653" marR="35653" marT="35653" marB="35653" horzOverflow="overflow">
                    <a:lnL>
                      <a:noFill/>
                    </a:lnL>
                    <a:lnR>
                      <a:noFill/>
                    </a:lnR>
                    <a:lnT>
                      <a:noFill/>
                    </a:lnT>
                    <a:lnB>
                      <a:noFill/>
                    </a:lnB>
                    <a:lnTlToBr>
                      <a:noFill/>
                    </a:lnTlToBr>
                    <a:lnBlToTr>
                      <a:noFill/>
                    </a:lnBlToTr>
                    <a:noFill/>
                  </a:tcPr>
                </a:tc>
              </a:tr>
              <a:tr h="125413">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No signal</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25466" marR="25466" marT="25466" marB="25466" anchor="ctr" horzOverflow="overflow">
                    <a:lnL>
                      <a:noFill/>
                    </a:lnL>
                    <a:lnR>
                      <a:noFill/>
                    </a:lnR>
                    <a:lnT>
                      <a:noFill/>
                    </a:lnT>
                    <a:lnB>
                      <a:noFill/>
                    </a:lnB>
                    <a:lnTlToBr>
                      <a:noFill/>
                    </a:lnTlToBr>
                    <a:lnBlToTr>
                      <a:noFill/>
                    </a:lnBlToTr>
                    <a:solidFill>
                      <a:srgbClr val="F2F2F2"/>
                    </a:solidFill>
                  </a:tcPr>
                </a:tc>
              </a:tr>
              <a:tr h="615950">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Samples no signal</a:t>
                      </a:r>
                    </a:p>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but standard curve looks fine</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25466" marR="25466" marT="25466" marB="25466" horzOverflow="overflow">
                    <a:lnL>
                      <a:noFill/>
                    </a:lnL>
                    <a:lnR>
                      <a:noFill/>
                    </a:lnR>
                    <a:lnT>
                      <a:noFill/>
                    </a:lnT>
                    <a:lnB>
                      <a:noFill/>
                    </a:lnB>
                    <a:lnTlToBr>
                      <a:noFill/>
                    </a:lnTlToBr>
                    <a:lnBlToTr>
                      <a:noFill/>
                    </a:lnBlToTr>
                    <a:noFill/>
                  </a:tcPr>
                </a:tc>
              </a:tr>
              <a:tr h="125413">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Too much signal</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25466" marR="25466" marT="25466" marB="25466" horzOverflow="overflow">
                    <a:lnL>
                      <a:noFill/>
                    </a:lnL>
                    <a:lnR>
                      <a:noFill/>
                    </a:lnR>
                    <a:lnT>
                      <a:noFill/>
                    </a:lnT>
                    <a:lnB>
                      <a:noFill/>
                    </a:lnB>
                    <a:lnTlToBr>
                      <a:noFill/>
                    </a:lnTlToBr>
                    <a:lnBlToTr>
                      <a:noFill/>
                    </a:lnBlToTr>
                    <a:solidFill>
                      <a:srgbClr val="F2F2F2"/>
                    </a:solidFill>
                  </a:tcPr>
                </a:tc>
              </a:tr>
              <a:tr h="125413">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Poor Duplicates</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25466" marR="25466" marT="25466" marB="25466" horzOverflow="overflow">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a:noFill/>
                    </a:lnB>
                    <a:lnTlToBr>
                      <a:noFill/>
                    </a:lnTlToBr>
                    <a:lnBlToTr>
                      <a:noFill/>
                    </a:lnBlToTr>
                    <a:solidFill>
                      <a:srgbClr val="FFFFFF"/>
                    </a:solidFill>
                  </a:tcPr>
                </a:tc>
              </a:tr>
              <a:tr h="125413">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Poor assay to assay reproducibility</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25466" marR="25466" marT="25466" marB="25466" horzOverflow="overflow">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a:noFill/>
                    </a:lnB>
                    <a:lnTlToBr>
                      <a:noFill/>
                    </a:lnTlToBr>
                    <a:lnBlToTr>
                      <a:noFill/>
                    </a:lnBlToTr>
                    <a:solidFill>
                      <a:srgbClr val="F2F2F2"/>
                    </a:solidFill>
                  </a:tcPr>
                </a:tc>
              </a:tr>
              <a:tr h="230188">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Samples are reading too high</a:t>
                      </a:r>
                    </a:p>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but standard curve looks fine </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25466" marR="25466" marT="25466" marB="25466" horzOverflow="overflow">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a:noFill/>
                    </a:lnB>
                    <a:lnTlToBr>
                      <a:noFill/>
                    </a:lnTlToBr>
                    <a:lnBlToTr>
                      <a:noFill/>
                    </a:lnBlToTr>
                    <a:solidFill>
                      <a:srgbClr val="FFFFFF"/>
                    </a:solidFill>
                  </a:tcPr>
                </a:tc>
              </a:tr>
              <a:tr h="125413">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Very low readings across the plate</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25466" marR="25466" marT="25466" marB="25466" horzOverflow="overflow">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a:noFill/>
                    </a:lnB>
                    <a:lnTlToBr>
                      <a:noFill/>
                    </a:lnTlToBr>
                    <a:lnBlToTr>
                      <a:noFill/>
                    </a:lnBlToTr>
                    <a:solidFill>
                      <a:srgbClr val="F2F2F2"/>
                    </a:solidFill>
                  </a:tcPr>
                </a:tc>
              </a:tr>
              <a:tr h="230188">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Green color develops upon addition of stop solution</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25466" marR="25466" marT="25466" marB="25466" horzOverflow="overflow">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a:noFill/>
                    </a:lnB>
                    <a:lnTlToBr>
                      <a:noFill/>
                    </a:lnTlToBr>
                    <a:lnBlToTr>
                      <a:noFill/>
                    </a:lnBlToTr>
                    <a:solidFill>
                      <a:srgbClr val="FFFFFF"/>
                    </a:solidFill>
                  </a:tcPr>
                </a:tc>
              </a:tr>
              <a:tr h="125413">
                <a:tc>
                  <a:txBody>
                    <a:bodyPr/>
                    <a:lstStyle/>
                    <a:p>
                      <a:pPr marL="88900" marR="0" lvl="0" indent="88900" algn="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rPr>
                        <a:t>Edge Effects</a:t>
                      </a:r>
                      <a:endParaRPr kumimoji="0" lang="zh-CN" altLang="zh-CN" sz="18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25466" marR="25466" marT="25466" marB="25466" horzOverflow="overflow">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a:noFill/>
                    </a:lnB>
                    <a:lnTlToBr>
                      <a:noFill/>
                    </a:lnTlToBr>
                    <a:lnBlToTr>
                      <a:noFill/>
                    </a:lnBlToTr>
                    <a:solidFill>
                      <a:srgbClr val="F2F2F2"/>
                    </a:solidFill>
                  </a:tcPr>
                </a:tc>
              </a:tr>
            </a:tbl>
          </a:graphicData>
        </a:graphic>
      </p:graphicFrame>
      <p:graphicFrame>
        <p:nvGraphicFramePr>
          <p:cNvPr id="60484" name="Group 68"/>
          <p:cNvGraphicFramePr>
            <a:graphicFrameLocks noGrp="1"/>
          </p:cNvGraphicFramePr>
          <p:nvPr/>
        </p:nvGraphicFramePr>
        <p:xfrm>
          <a:off x="4643438" y="1071563"/>
          <a:ext cx="4500562" cy="5634915"/>
        </p:xfrm>
        <a:graphic>
          <a:graphicData uri="http://schemas.openxmlformats.org/drawingml/2006/table">
            <a:tbl>
              <a:tblPr/>
              <a:tblGrid>
                <a:gridCol w="4500562"/>
              </a:tblGrid>
              <a:tr h="26987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400" b="0" i="0" u="none" strike="noStrike" cap="none" normalizeH="0" baseline="0" smtClean="0">
                          <a:ln>
                            <a:noFill/>
                          </a:ln>
                          <a:solidFill>
                            <a:srgbClr val="FFFFFF"/>
                          </a:solidFill>
                          <a:effectLst/>
                          <a:latin typeface="Calibri" pitchFamily="34" charset="0"/>
                          <a:ea typeface="宋体" charset="-122"/>
                          <a:cs typeface="Times New Roman" pitchFamily="18" charset="0"/>
                        </a:rPr>
                        <a:t>Possible Source</a:t>
                      </a:r>
                      <a:endParaRPr kumimoji="0" lang="zh-CN" altLang="zh-CN" sz="1400" b="0" i="0" u="none" strike="noStrike" cap="none" normalizeH="0" baseline="0" smtClean="0">
                        <a:ln>
                          <a:noFill/>
                        </a:ln>
                        <a:solidFill>
                          <a:schemeClr val="tx1"/>
                        </a:solidFill>
                        <a:effectLst/>
                        <a:latin typeface="Calibri" pitchFamily="34" charset="0"/>
                        <a:ea typeface="宋体" charset="-122"/>
                        <a:cs typeface="Times New Roman" pitchFamily="18" charset="0"/>
                      </a:endParaRPr>
                    </a:p>
                  </a:txBody>
                  <a:tcPr marL="19826" marR="19826" marT="19826" marB="19826" anchor="ctr" horzOverflow="overflow">
                    <a:lnL>
                      <a:noFill/>
                    </a:lnL>
                    <a:lnR>
                      <a:noFill/>
                    </a:lnR>
                    <a:lnT>
                      <a:noFill/>
                    </a:lnT>
                    <a:lnB>
                      <a:noFill/>
                    </a:lnB>
                    <a:lnTlToBr>
                      <a:noFill/>
                    </a:lnTlToBr>
                    <a:lnBlToTr>
                      <a:noFill/>
                    </a:lnBlToTr>
                    <a:solidFill>
                      <a:srgbClr val="0F4B8C"/>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Insufficient washing </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no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Incubation times too long </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anchor="ctr" horzOverflow="overflow">
                    <a:lnL>
                      <a:noFill/>
                    </a:lnL>
                    <a:lnR>
                      <a:noFill/>
                    </a:lnR>
                    <a:lnT>
                      <a:noFill/>
                    </a:lnT>
                    <a:lnB>
                      <a:noFill/>
                    </a:lnB>
                    <a:lnTlToBr>
                      <a:noFill/>
                    </a:lnTlToBr>
                    <a:lnBlToTr>
                      <a:noFill/>
                    </a:lnBlToTr>
                    <a:solidFill>
                      <a:srgbClr val="F2F2F2"/>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Buffers contaminated </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no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Insufficient blocking </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2F2F2"/>
                    </a:solidFill>
                  </a:tcPr>
                </a:tc>
              </a:tr>
              <a:tr h="233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Reagents prepared or added incorrectly</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FFFFF"/>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Capture antibody did not bind to plate</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2F2F2"/>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500" b="0" i="0" u="none" strike="noStrike" cap="none" normalizeH="0" baseline="0" smtClean="0">
                          <a:ln>
                            <a:noFill/>
                          </a:ln>
                          <a:solidFill>
                            <a:schemeClr val="tx1"/>
                          </a:solidFill>
                          <a:effectLst/>
                          <a:latin typeface="Calibri" pitchFamily="34" charset="0"/>
                          <a:ea typeface="宋体" charset="-122"/>
                        </a:rPr>
                        <a:t>Not enough antibody used</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FFFFF"/>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Standard has gone bad</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2F2F2"/>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No cytokine in sample</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FFFFF"/>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Sample matrix is masking detection</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2F2F2"/>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Substrate Solution mixed too early and turned blue</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FFFFF"/>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Too much streptavidin-HRP</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2F2F2"/>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Plate sealers or reagent reservoirs reused</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FFFFF"/>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500" b="0" i="0" u="none" strike="noStrike" cap="none" normalizeH="0" baseline="0" smtClean="0">
                          <a:ln>
                            <a:noFill/>
                          </a:ln>
                          <a:solidFill>
                            <a:schemeClr val="tx1"/>
                          </a:solidFill>
                          <a:effectLst/>
                          <a:latin typeface="Calibri" pitchFamily="34" charset="0"/>
                          <a:ea typeface="宋体" charset="-122"/>
                        </a:rPr>
                        <a:t>Variations in incubation temperature</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2F2F2"/>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500" b="0" i="0" u="none" strike="noStrike" cap="none" normalizeH="0" baseline="0" smtClean="0">
                          <a:ln>
                            <a:noFill/>
                          </a:ln>
                          <a:solidFill>
                            <a:schemeClr val="tx1"/>
                          </a:solidFill>
                          <a:effectLst/>
                          <a:latin typeface="Calibri" pitchFamily="34" charset="0"/>
                          <a:ea typeface="宋体" charset="-122"/>
                        </a:rPr>
                        <a:t>Variations in protocol</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FFFFF"/>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Samples contain cytokine levels above assay range</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2F2F2"/>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500" b="0" i="0" u="none" strike="noStrike" cap="none" normalizeH="0" baseline="0" smtClean="0">
                          <a:ln>
                            <a:noFill/>
                          </a:ln>
                          <a:solidFill>
                            <a:schemeClr val="tx1"/>
                          </a:solidFill>
                          <a:effectLst/>
                          <a:latin typeface="Calibri" pitchFamily="34" charset="0"/>
                          <a:ea typeface="宋体" charset="-122"/>
                        </a:rPr>
                        <a:t>Incorrect wavelengths</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FFFFF"/>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500" b="0" i="0" u="none" strike="noStrike" cap="none" normalizeH="0" baseline="0" smtClean="0">
                          <a:ln>
                            <a:noFill/>
                          </a:ln>
                          <a:solidFill>
                            <a:schemeClr val="tx1"/>
                          </a:solidFill>
                          <a:effectLst/>
                          <a:latin typeface="Calibri" pitchFamily="34" charset="0"/>
                          <a:ea typeface="宋体" charset="-122"/>
                        </a:rPr>
                        <a:t>Insufficient development time</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2F2F2"/>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219700" algn="l"/>
                          <a:tab pos="5940425" algn="l"/>
                        </a:tabLst>
                      </a:pPr>
                      <a:r>
                        <a:rPr kumimoji="0" lang="en-US" altLang="zh-CN" sz="1500" b="0" i="0" u="none" strike="noStrike" cap="none" normalizeH="0" baseline="0" smtClean="0">
                          <a:ln>
                            <a:noFill/>
                          </a:ln>
                          <a:solidFill>
                            <a:schemeClr val="tx1"/>
                          </a:solidFill>
                          <a:effectLst/>
                          <a:latin typeface="Calibri" pitchFamily="34" charset="0"/>
                          <a:ea typeface="宋体" charset="-122"/>
                        </a:rPr>
                        <a:t>Reagents not mixed well enough in wells</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FFFFF"/>
                    </a:solidFill>
                  </a:tcPr>
                </a:tc>
              </a:tr>
              <a:tr h="165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smtClean="0">
                          <a:ln>
                            <a:noFill/>
                          </a:ln>
                          <a:solidFill>
                            <a:schemeClr val="tx1"/>
                          </a:solidFill>
                          <a:effectLst/>
                          <a:latin typeface="Calibri" pitchFamily="34" charset="0"/>
                          <a:ea typeface="宋体" charset="-122"/>
                        </a:rPr>
                        <a:t>Uneven temperatures around work surface</a:t>
                      </a:r>
                      <a:endParaRPr kumimoji="0" lang="zh-CN" altLang="zh-CN" sz="1500" b="0" i="0" u="none" strike="noStrike" cap="none" normalizeH="0" baseline="0" smtClean="0">
                        <a:ln>
                          <a:noFill/>
                        </a:ln>
                        <a:solidFill>
                          <a:schemeClr val="tx1"/>
                        </a:solidFill>
                        <a:effectLst/>
                        <a:latin typeface="Calibri" pitchFamily="34" charset="0"/>
                        <a:ea typeface="宋体" charset="-122"/>
                      </a:endParaRPr>
                    </a:p>
                  </a:txBody>
                  <a:tcPr marL="19826" marR="19826" marT="19826" marB="19826" horzOverflow="overflow">
                    <a:lnL>
                      <a:noFill/>
                    </a:lnL>
                    <a:lnR>
                      <a:noFill/>
                    </a:lnR>
                    <a:lnT>
                      <a:noFill/>
                    </a:lnT>
                    <a:lnB>
                      <a:noFill/>
                    </a:lnB>
                    <a:lnTlToBr>
                      <a:noFill/>
                    </a:lnTlToBr>
                    <a:lnBlToTr>
                      <a:noFill/>
                    </a:lnBlToTr>
                    <a:solidFill>
                      <a:srgbClr val="F2F2F2"/>
                    </a:solidFill>
                  </a:tcPr>
                </a:tc>
              </a:tr>
            </a:tbl>
          </a:graphicData>
        </a:graphic>
      </p:graphicFrame>
      <p:cxnSp>
        <p:nvCxnSpPr>
          <p:cNvPr id="29" name="直接箭头连接符 28"/>
          <p:cNvCxnSpPr>
            <a:cxnSpLocks noChangeShapeType="1"/>
          </p:cNvCxnSpPr>
          <p:nvPr/>
        </p:nvCxnSpPr>
        <p:spPr bwMode="auto">
          <a:xfrm rot="5400000" flipH="1" flipV="1">
            <a:off x="3714750" y="1500188"/>
            <a:ext cx="928688" cy="785812"/>
          </a:xfrm>
          <a:prstGeom prst="straightConnector1">
            <a:avLst/>
          </a:prstGeom>
          <a:noFill/>
          <a:ln w="9525" algn="ctr">
            <a:solidFill>
              <a:schemeClr val="tx1"/>
            </a:solidFill>
            <a:round/>
            <a:headEnd/>
            <a:tailEnd type="arrow" w="med" len="med"/>
          </a:ln>
        </p:spPr>
      </p:cxnSp>
      <p:cxnSp>
        <p:nvCxnSpPr>
          <p:cNvPr id="30" name="直接箭头连接符 29"/>
          <p:cNvCxnSpPr>
            <a:cxnSpLocks noChangeShapeType="1"/>
          </p:cNvCxnSpPr>
          <p:nvPr/>
        </p:nvCxnSpPr>
        <p:spPr bwMode="auto">
          <a:xfrm flipV="1">
            <a:off x="3786188" y="1714500"/>
            <a:ext cx="785812" cy="642938"/>
          </a:xfrm>
          <a:prstGeom prst="straightConnector1">
            <a:avLst/>
          </a:prstGeom>
          <a:noFill/>
          <a:ln w="9525" algn="ctr">
            <a:solidFill>
              <a:schemeClr val="tx1"/>
            </a:solidFill>
            <a:round/>
            <a:headEnd/>
            <a:tailEnd type="arrow" w="med" len="med"/>
          </a:ln>
        </p:spPr>
      </p:cxnSp>
      <p:cxnSp>
        <p:nvCxnSpPr>
          <p:cNvPr id="33" name="直接箭头连接符 32"/>
          <p:cNvCxnSpPr>
            <a:cxnSpLocks noChangeShapeType="1"/>
          </p:cNvCxnSpPr>
          <p:nvPr/>
        </p:nvCxnSpPr>
        <p:spPr bwMode="auto">
          <a:xfrm flipV="1">
            <a:off x="3786188" y="2000250"/>
            <a:ext cx="785812" cy="357188"/>
          </a:xfrm>
          <a:prstGeom prst="straightConnector1">
            <a:avLst/>
          </a:prstGeom>
          <a:noFill/>
          <a:ln w="9525" algn="ctr">
            <a:solidFill>
              <a:schemeClr val="tx1"/>
            </a:solidFill>
            <a:round/>
            <a:headEnd/>
            <a:tailEnd type="arrow" w="med" len="med"/>
          </a:ln>
        </p:spPr>
      </p:cxnSp>
      <p:cxnSp>
        <p:nvCxnSpPr>
          <p:cNvPr id="36" name="直接箭头连接符 35"/>
          <p:cNvCxnSpPr>
            <a:cxnSpLocks noChangeShapeType="1"/>
          </p:cNvCxnSpPr>
          <p:nvPr/>
        </p:nvCxnSpPr>
        <p:spPr bwMode="auto">
          <a:xfrm flipV="1">
            <a:off x="3786188" y="2286000"/>
            <a:ext cx="785812" cy="71438"/>
          </a:xfrm>
          <a:prstGeom prst="straightConnector1">
            <a:avLst/>
          </a:prstGeom>
          <a:noFill/>
          <a:ln w="9525" algn="ctr">
            <a:solidFill>
              <a:schemeClr val="tx1"/>
            </a:solidFill>
            <a:round/>
            <a:headEnd/>
            <a:tailEnd type="arrow" w="med" len="med"/>
          </a:ln>
        </p:spPr>
      </p:cxnSp>
      <p:cxnSp>
        <p:nvCxnSpPr>
          <p:cNvPr id="39" name="直接箭头连接符 38"/>
          <p:cNvCxnSpPr>
            <a:cxnSpLocks noChangeShapeType="1"/>
          </p:cNvCxnSpPr>
          <p:nvPr/>
        </p:nvCxnSpPr>
        <p:spPr bwMode="auto">
          <a:xfrm>
            <a:off x="3786188" y="2643188"/>
            <a:ext cx="785812" cy="142875"/>
          </a:xfrm>
          <a:prstGeom prst="straightConnector1">
            <a:avLst/>
          </a:prstGeom>
          <a:noFill/>
          <a:ln w="9525" algn="ctr">
            <a:solidFill>
              <a:schemeClr val="tx1"/>
            </a:solidFill>
            <a:round/>
            <a:headEnd/>
            <a:tailEnd type="arrow" w="med" len="med"/>
          </a:ln>
        </p:spPr>
      </p:cxnSp>
      <p:cxnSp>
        <p:nvCxnSpPr>
          <p:cNvPr id="40" name="直接箭头连接符 39"/>
          <p:cNvCxnSpPr>
            <a:cxnSpLocks noChangeShapeType="1"/>
          </p:cNvCxnSpPr>
          <p:nvPr/>
        </p:nvCxnSpPr>
        <p:spPr bwMode="auto">
          <a:xfrm>
            <a:off x="3786188" y="2643188"/>
            <a:ext cx="785812" cy="428625"/>
          </a:xfrm>
          <a:prstGeom prst="straightConnector1">
            <a:avLst/>
          </a:prstGeom>
          <a:noFill/>
          <a:ln w="9525" algn="ctr">
            <a:solidFill>
              <a:schemeClr val="tx1"/>
            </a:solidFill>
            <a:round/>
            <a:headEnd/>
            <a:tailEnd type="arrow" w="med" len="med"/>
          </a:ln>
        </p:spPr>
      </p:cxnSp>
      <p:cxnSp>
        <p:nvCxnSpPr>
          <p:cNvPr id="41" name="直接箭头连接符 40"/>
          <p:cNvCxnSpPr>
            <a:cxnSpLocks noChangeShapeType="1"/>
          </p:cNvCxnSpPr>
          <p:nvPr/>
        </p:nvCxnSpPr>
        <p:spPr bwMode="auto">
          <a:xfrm flipV="1">
            <a:off x="3786188" y="2000250"/>
            <a:ext cx="785812" cy="642938"/>
          </a:xfrm>
          <a:prstGeom prst="straightConnector1">
            <a:avLst/>
          </a:prstGeom>
          <a:noFill/>
          <a:ln w="9525" algn="ctr">
            <a:solidFill>
              <a:schemeClr val="tx1"/>
            </a:solidFill>
            <a:round/>
            <a:headEnd/>
            <a:tailEnd type="arrow" w="med" len="med"/>
          </a:ln>
        </p:spPr>
      </p:cxnSp>
      <p:cxnSp>
        <p:nvCxnSpPr>
          <p:cNvPr id="42" name="直接箭头连接符 41"/>
          <p:cNvCxnSpPr>
            <a:cxnSpLocks noChangeShapeType="1"/>
          </p:cNvCxnSpPr>
          <p:nvPr/>
        </p:nvCxnSpPr>
        <p:spPr bwMode="auto">
          <a:xfrm flipV="1">
            <a:off x="3786188" y="2500313"/>
            <a:ext cx="785812" cy="142875"/>
          </a:xfrm>
          <a:prstGeom prst="straightConnector1">
            <a:avLst/>
          </a:prstGeom>
          <a:noFill/>
          <a:ln w="9525" algn="ctr">
            <a:solidFill>
              <a:schemeClr val="tx1"/>
            </a:solidFill>
            <a:round/>
            <a:headEnd/>
            <a:tailEnd type="arrow" w="med" len="med"/>
          </a:ln>
        </p:spPr>
      </p:cxnSp>
      <p:cxnSp>
        <p:nvCxnSpPr>
          <p:cNvPr id="53" name="直接箭头连接符 52"/>
          <p:cNvCxnSpPr>
            <a:cxnSpLocks noChangeShapeType="1"/>
          </p:cNvCxnSpPr>
          <p:nvPr/>
        </p:nvCxnSpPr>
        <p:spPr bwMode="auto">
          <a:xfrm>
            <a:off x="3786188" y="3143250"/>
            <a:ext cx="785812" cy="500063"/>
          </a:xfrm>
          <a:prstGeom prst="straightConnector1">
            <a:avLst/>
          </a:prstGeom>
          <a:noFill/>
          <a:ln w="9525" algn="ctr">
            <a:solidFill>
              <a:schemeClr val="tx1"/>
            </a:solidFill>
            <a:round/>
            <a:headEnd/>
            <a:tailEnd type="arrow" w="med" len="med"/>
          </a:ln>
        </p:spPr>
      </p:cxnSp>
      <p:cxnSp>
        <p:nvCxnSpPr>
          <p:cNvPr id="54" name="直接箭头连接符 53"/>
          <p:cNvCxnSpPr>
            <a:cxnSpLocks noChangeShapeType="1"/>
          </p:cNvCxnSpPr>
          <p:nvPr/>
        </p:nvCxnSpPr>
        <p:spPr bwMode="auto">
          <a:xfrm rot="16200000" flipH="1">
            <a:off x="3786187" y="3143251"/>
            <a:ext cx="785813" cy="785812"/>
          </a:xfrm>
          <a:prstGeom prst="straightConnector1">
            <a:avLst/>
          </a:prstGeom>
          <a:noFill/>
          <a:ln w="9525" algn="ctr">
            <a:solidFill>
              <a:schemeClr val="tx1"/>
            </a:solidFill>
            <a:round/>
            <a:headEnd/>
            <a:tailEnd type="arrow" w="med" len="med"/>
          </a:ln>
        </p:spPr>
      </p:cxnSp>
      <p:cxnSp>
        <p:nvCxnSpPr>
          <p:cNvPr id="57" name="直接箭头连接符 56"/>
          <p:cNvCxnSpPr>
            <a:cxnSpLocks noChangeShapeType="1"/>
          </p:cNvCxnSpPr>
          <p:nvPr/>
        </p:nvCxnSpPr>
        <p:spPr bwMode="auto">
          <a:xfrm>
            <a:off x="3786188" y="2643188"/>
            <a:ext cx="785812" cy="714375"/>
          </a:xfrm>
          <a:prstGeom prst="straightConnector1">
            <a:avLst/>
          </a:prstGeom>
          <a:noFill/>
          <a:ln w="9525" algn="ctr">
            <a:solidFill>
              <a:schemeClr val="tx1"/>
            </a:solidFill>
            <a:round/>
            <a:headEnd/>
            <a:tailEnd type="arrow" w="med" len="med"/>
          </a:ln>
        </p:spPr>
      </p:cxnSp>
      <p:cxnSp>
        <p:nvCxnSpPr>
          <p:cNvPr id="59" name="直接箭头连接符 58"/>
          <p:cNvCxnSpPr>
            <a:cxnSpLocks noChangeShapeType="1"/>
          </p:cNvCxnSpPr>
          <p:nvPr/>
        </p:nvCxnSpPr>
        <p:spPr bwMode="auto">
          <a:xfrm rot="5400000" flipH="1" flipV="1">
            <a:off x="3107531" y="2107407"/>
            <a:ext cx="2143125" cy="785812"/>
          </a:xfrm>
          <a:prstGeom prst="straightConnector1">
            <a:avLst/>
          </a:prstGeom>
          <a:noFill/>
          <a:ln w="9525" algn="ctr">
            <a:solidFill>
              <a:schemeClr val="tx1"/>
            </a:solidFill>
            <a:round/>
            <a:headEnd/>
            <a:tailEnd type="arrow" w="med" len="med"/>
          </a:ln>
        </p:spPr>
      </p:cxnSp>
      <p:cxnSp>
        <p:nvCxnSpPr>
          <p:cNvPr id="60" name="直接箭头连接符 59"/>
          <p:cNvCxnSpPr>
            <a:cxnSpLocks noChangeShapeType="1"/>
          </p:cNvCxnSpPr>
          <p:nvPr/>
        </p:nvCxnSpPr>
        <p:spPr bwMode="auto">
          <a:xfrm rot="5400000" flipH="1" flipV="1">
            <a:off x="3250406" y="2250282"/>
            <a:ext cx="1857375" cy="785812"/>
          </a:xfrm>
          <a:prstGeom prst="straightConnector1">
            <a:avLst/>
          </a:prstGeom>
          <a:noFill/>
          <a:ln w="9525" algn="ctr">
            <a:solidFill>
              <a:schemeClr val="tx1"/>
            </a:solidFill>
            <a:round/>
            <a:headEnd/>
            <a:tailEnd type="arrow" w="med" len="med"/>
          </a:ln>
        </p:spPr>
      </p:cxnSp>
      <p:cxnSp>
        <p:nvCxnSpPr>
          <p:cNvPr id="61" name="直接箭头连接符 60"/>
          <p:cNvCxnSpPr>
            <a:cxnSpLocks noChangeShapeType="1"/>
          </p:cNvCxnSpPr>
          <p:nvPr/>
        </p:nvCxnSpPr>
        <p:spPr bwMode="auto">
          <a:xfrm>
            <a:off x="3786188" y="3571875"/>
            <a:ext cx="785812" cy="571500"/>
          </a:xfrm>
          <a:prstGeom prst="straightConnector1">
            <a:avLst/>
          </a:prstGeom>
          <a:noFill/>
          <a:ln w="9525" algn="ctr">
            <a:solidFill>
              <a:schemeClr val="tx1"/>
            </a:solidFill>
            <a:round/>
            <a:headEnd/>
            <a:tailEnd type="arrow" w="med" len="med"/>
          </a:ln>
        </p:spPr>
      </p:cxnSp>
      <p:cxnSp>
        <p:nvCxnSpPr>
          <p:cNvPr id="62" name="直接箭头连接符 61"/>
          <p:cNvCxnSpPr>
            <a:cxnSpLocks noChangeShapeType="1"/>
          </p:cNvCxnSpPr>
          <p:nvPr/>
        </p:nvCxnSpPr>
        <p:spPr bwMode="auto">
          <a:xfrm rot="16200000" flipH="1">
            <a:off x="3750469" y="3607594"/>
            <a:ext cx="857250" cy="785812"/>
          </a:xfrm>
          <a:prstGeom prst="straightConnector1">
            <a:avLst/>
          </a:prstGeom>
          <a:noFill/>
          <a:ln w="9525" algn="ctr">
            <a:solidFill>
              <a:schemeClr val="tx1"/>
            </a:solidFill>
            <a:round/>
            <a:headEnd/>
            <a:tailEnd type="arrow" w="med" len="med"/>
          </a:ln>
        </p:spPr>
      </p:cxnSp>
      <p:cxnSp>
        <p:nvCxnSpPr>
          <p:cNvPr id="69" name="直接箭头连接符 68"/>
          <p:cNvCxnSpPr>
            <a:cxnSpLocks noChangeShapeType="1"/>
          </p:cNvCxnSpPr>
          <p:nvPr/>
        </p:nvCxnSpPr>
        <p:spPr bwMode="auto">
          <a:xfrm rot="16200000" flipH="1">
            <a:off x="3607594" y="3750469"/>
            <a:ext cx="1143000" cy="785812"/>
          </a:xfrm>
          <a:prstGeom prst="straightConnector1">
            <a:avLst/>
          </a:prstGeom>
          <a:noFill/>
          <a:ln w="9525" algn="ctr">
            <a:solidFill>
              <a:schemeClr val="tx1"/>
            </a:solidFill>
            <a:round/>
            <a:headEnd/>
            <a:tailEnd type="arrow" w="med" len="med"/>
          </a:ln>
        </p:spPr>
      </p:cxnSp>
      <p:cxnSp>
        <p:nvCxnSpPr>
          <p:cNvPr id="71" name="直接箭头连接符 70"/>
          <p:cNvCxnSpPr>
            <a:cxnSpLocks noChangeShapeType="1"/>
          </p:cNvCxnSpPr>
          <p:nvPr/>
        </p:nvCxnSpPr>
        <p:spPr bwMode="auto">
          <a:xfrm rot="5400000" flipH="1" flipV="1">
            <a:off x="2786062" y="2428876"/>
            <a:ext cx="2786063" cy="785812"/>
          </a:xfrm>
          <a:prstGeom prst="straightConnector1">
            <a:avLst/>
          </a:prstGeom>
          <a:noFill/>
          <a:ln w="9525" algn="ctr">
            <a:solidFill>
              <a:schemeClr val="tx1"/>
            </a:solidFill>
            <a:round/>
            <a:headEnd/>
            <a:tailEnd type="arrow" w="med" len="med"/>
          </a:ln>
        </p:spPr>
      </p:cxnSp>
      <p:cxnSp>
        <p:nvCxnSpPr>
          <p:cNvPr id="72" name="直接箭头连接符 71"/>
          <p:cNvCxnSpPr>
            <a:cxnSpLocks noChangeShapeType="1"/>
          </p:cNvCxnSpPr>
          <p:nvPr/>
        </p:nvCxnSpPr>
        <p:spPr bwMode="auto">
          <a:xfrm rot="5400000" flipH="1" flipV="1">
            <a:off x="3071812" y="2714626"/>
            <a:ext cx="2214563" cy="785812"/>
          </a:xfrm>
          <a:prstGeom prst="straightConnector1">
            <a:avLst/>
          </a:prstGeom>
          <a:noFill/>
          <a:ln w="9525" algn="ctr">
            <a:solidFill>
              <a:schemeClr val="tx1"/>
            </a:solidFill>
            <a:round/>
            <a:headEnd/>
            <a:tailEnd type="arrow" w="med" len="med"/>
          </a:ln>
        </p:spPr>
      </p:cxnSp>
      <p:cxnSp>
        <p:nvCxnSpPr>
          <p:cNvPr id="73" name="直接箭头连接符 72"/>
          <p:cNvCxnSpPr>
            <a:cxnSpLocks noChangeShapeType="1"/>
          </p:cNvCxnSpPr>
          <p:nvPr/>
        </p:nvCxnSpPr>
        <p:spPr bwMode="auto">
          <a:xfrm>
            <a:off x="3786188" y="4214813"/>
            <a:ext cx="785812" cy="714375"/>
          </a:xfrm>
          <a:prstGeom prst="straightConnector1">
            <a:avLst/>
          </a:prstGeom>
          <a:noFill/>
          <a:ln w="9525" algn="ctr">
            <a:solidFill>
              <a:schemeClr val="tx1"/>
            </a:solidFill>
            <a:round/>
            <a:headEnd/>
            <a:tailEnd type="arrow" w="med" len="med"/>
          </a:ln>
        </p:spPr>
      </p:cxnSp>
      <p:cxnSp>
        <p:nvCxnSpPr>
          <p:cNvPr id="74" name="直接箭头连接符 73"/>
          <p:cNvCxnSpPr>
            <a:cxnSpLocks noChangeShapeType="1"/>
          </p:cNvCxnSpPr>
          <p:nvPr/>
        </p:nvCxnSpPr>
        <p:spPr bwMode="auto">
          <a:xfrm rot="16200000" flipH="1">
            <a:off x="3679031" y="4321970"/>
            <a:ext cx="1000125" cy="785812"/>
          </a:xfrm>
          <a:prstGeom prst="straightConnector1">
            <a:avLst/>
          </a:prstGeom>
          <a:noFill/>
          <a:ln w="9525" algn="ctr">
            <a:solidFill>
              <a:schemeClr val="tx1"/>
            </a:solidFill>
            <a:round/>
            <a:headEnd/>
            <a:tailEnd type="arrow" w="med" len="med"/>
          </a:ln>
        </p:spPr>
      </p:cxnSp>
      <p:cxnSp>
        <p:nvCxnSpPr>
          <p:cNvPr id="86" name="直接箭头连接符 85"/>
          <p:cNvCxnSpPr>
            <a:cxnSpLocks noChangeShapeType="1"/>
          </p:cNvCxnSpPr>
          <p:nvPr/>
        </p:nvCxnSpPr>
        <p:spPr bwMode="auto">
          <a:xfrm rot="16200000" flipH="1">
            <a:off x="3750469" y="3893344"/>
            <a:ext cx="857250" cy="785812"/>
          </a:xfrm>
          <a:prstGeom prst="straightConnector1">
            <a:avLst/>
          </a:prstGeom>
          <a:noFill/>
          <a:ln w="9525" algn="ctr">
            <a:solidFill>
              <a:schemeClr val="tx1"/>
            </a:solidFill>
            <a:round/>
            <a:headEnd/>
            <a:tailEnd type="arrow" w="med" len="med"/>
          </a:ln>
        </p:spPr>
      </p:cxnSp>
      <p:cxnSp>
        <p:nvCxnSpPr>
          <p:cNvPr id="87" name="直接箭头连接符 86"/>
          <p:cNvCxnSpPr>
            <a:cxnSpLocks noChangeShapeType="1"/>
          </p:cNvCxnSpPr>
          <p:nvPr/>
        </p:nvCxnSpPr>
        <p:spPr bwMode="auto">
          <a:xfrm rot="5400000" flipH="1" flipV="1">
            <a:off x="2964656" y="2250282"/>
            <a:ext cx="2428875" cy="785812"/>
          </a:xfrm>
          <a:prstGeom prst="straightConnector1">
            <a:avLst/>
          </a:prstGeom>
          <a:noFill/>
          <a:ln w="9525" algn="ctr">
            <a:solidFill>
              <a:schemeClr val="tx1"/>
            </a:solidFill>
            <a:round/>
            <a:headEnd/>
            <a:tailEnd type="arrow" w="med" len="med"/>
          </a:ln>
        </p:spPr>
      </p:cxnSp>
      <p:cxnSp>
        <p:nvCxnSpPr>
          <p:cNvPr id="92" name="直接箭头连接符 91"/>
          <p:cNvCxnSpPr>
            <a:cxnSpLocks noChangeShapeType="1"/>
          </p:cNvCxnSpPr>
          <p:nvPr/>
        </p:nvCxnSpPr>
        <p:spPr bwMode="auto">
          <a:xfrm>
            <a:off x="3786188" y="4714875"/>
            <a:ext cx="857250" cy="785813"/>
          </a:xfrm>
          <a:prstGeom prst="straightConnector1">
            <a:avLst/>
          </a:prstGeom>
          <a:noFill/>
          <a:ln w="9525" algn="ctr">
            <a:solidFill>
              <a:schemeClr val="tx1"/>
            </a:solidFill>
            <a:round/>
            <a:headEnd/>
            <a:tailEnd type="arrow" w="med" len="med"/>
          </a:ln>
        </p:spPr>
      </p:cxnSp>
      <p:cxnSp>
        <p:nvCxnSpPr>
          <p:cNvPr id="98" name="直接箭头连接符 97"/>
          <p:cNvCxnSpPr>
            <a:cxnSpLocks noChangeShapeType="1"/>
          </p:cNvCxnSpPr>
          <p:nvPr/>
        </p:nvCxnSpPr>
        <p:spPr bwMode="auto">
          <a:xfrm rot="5400000" flipH="1" flipV="1">
            <a:off x="3000375" y="3571876"/>
            <a:ext cx="2357437" cy="785812"/>
          </a:xfrm>
          <a:prstGeom prst="straightConnector1">
            <a:avLst/>
          </a:prstGeom>
          <a:noFill/>
          <a:ln w="9525" algn="ctr">
            <a:solidFill>
              <a:schemeClr val="tx1"/>
            </a:solidFill>
            <a:round/>
            <a:headEnd/>
            <a:tailEnd type="arrow" w="med" len="med"/>
          </a:ln>
        </p:spPr>
      </p:cxnSp>
      <p:cxnSp>
        <p:nvCxnSpPr>
          <p:cNvPr id="99" name="直接箭头连接符 98"/>
          <p:cNvCxnSpPr>
            <a:cxnSpLocks noChangeShapeType="1"/>
          </p:cNvCxnSpPr>
          <p:nvPr/>
        </p:nvCxnSpPr>
        <p:spPr bwMode="auto">
          <a:xfrm>
            <a:off x="3786188" y="5143500"/>
            <a:ext cx="857250" cy="642938"/>
          </a:xfrm>
          <a:prstGeom prst="straightConnector1">
            <a:avLst/>
          </a:prstGeom>
          <a:noFill/>
          <a:ln w="9525" algn="ctr">
            <a:solidFill>
              <a:schemeClr val="tx1"/>
            </a:solidFill>
            <a:round/>
            <a:headEnd/>
            <a:tailEnd type="arrow" w="med" len="med"/>
          </a:ln>
        </p:spPr>
      </p:cxnSp>
      <p:cxnSp>
        <p:nvCxnSpPr>
          <p:cNvPr id="106" name="直接箭头连接符 105"/>
          <p:cNvCxnSpPr>
            <a:cxnSpLocks noChangeShapeType="1"/>
          </p:cNvCxnSpPr>
          <p:nvPr/>
        </p:nvCxnSpPr>
        <p:spPr bwMode="auto">
          <a:xfrm rot="16200000" flipH="1">
            <a:off x="3786188" y="5143500"/>
            <a:ext cx="857250" cy="857250"/>
          </a:xfrm>
          <a:prstGeom prst="straightConnector1">
            <a:avLst/>
          </a:prstGeom>
          <a:noFill/>
          <a:ln w="9525" algn="ctr">
            <a:solidFill>
              <a:schemeClr val="tx1"/>
            </a:solidFill>
            <a:round/>
            <a:headEnd/>
            <a:tailEnd type="arrow" w="med" len="med"/>
          </a:ln>
        </p:spPr>
      </p:cxnSp>
      <p:cxnSp>
        <p:nvCxnSpPr>
          <p:cNvPr id="108" name="直接箭头连接符 107"/>
          <p:cNvCxnSpPr>
            <a:cxnSpLocks noChangeShapeType="1"/>
          </p:cNvCxnSpPr>
          <p:nvPr/>
        </p:nvCxnSpPr>
        <p:spPr bwMode="auto">
          <a:xfrm>
            <a:off x="3786188" y="5643563"/>
            <a:ext cx="857250" cy="642937"/>
          </a:xfrm>
          <a:prstGeom prst="straightConnector1">
            <a:avLst/>
          </a:prstGeom>
          <a:noFill/>
          <a:ln w="9525" algn="ctr">
            <a:solidFill>
              <a:schemeClr val="tx1"/>
            </a:solidFill>
            <a:round/>
            <a:headEnd/>
            <a:tailEnd type="arrow" w="med" len="med"/>
          </a:ln>
        </p:spPr>
      </p:cxnSp>
      <p:cxnSp>
        <p:nvCxnSpPr>
          <p:cNvPr id="109" name="直接箭头连接符 108"/>
          <p:cNvCxnSpPr>
            <a:cxnSpLocks noChangeShapeType="1"/>
          </p:cNvCxnSpPr>
          <p:nvPr/>
        </p:nvCxnSpPr>
        <p:spPr bwMode="auto">
          <a:xfrm>
            <a:off x="3786188" y="6072188"/>
            <a:ext cx="857250" cy="500062"/>
          </a:xfrm>
          <a:prstGeom prst="straightConnector1">
            <a:avLst/>
          </a:prstGeom>
          <a:noFill/>
          <a:ln w="9525" algn="ctr">
            <a:solidFill>
              <a:schemeClr val="tx1"/>
            </a:solidFill>
            <a:round/>
            <a:headEnd/>
            <a:tailEnd type="arrow" w="med" len="med"/>
          </a:ln>
        </p:spPr>
      </p:cxnSp>
      <p:pic>
        <p:nvPicPr>
          <p:cNvPr id="34" name="~PP303.WAV">
            <a:hlinkClick r:id="" action="ppaction://media"/>
          </p:cNvPr>
          <p:cNvPicPr>
            <a:picLocks noRot="1" noChangeAspect="1"/>
          </p:cNvPicPr>
          <p:nvPr>
            <a:wavAudioFile r:embed="rId2" name="~PP303.WAV"/>
          </p:nvPr>
        </p:nvPicPr>
        <p:blipFill>
          <a:blip r:embed="rId4"/>
          <a:stretch>
            <a:fillRect/>
          </a:stretch>
        </p:blipFill>
        <p:spPr>
          <a:xfrm>
            <a:off x="8639175" y="6353175"/>
            <a:ext cx="304800" cy="304800"/>
          </a:xfrm>
          <a:prstGeom prst="rect">
            <a:avLst/>
          </a:prstGeom>
        </p:spPr>
      </p:pic>
    </p:spTree>
    <p:custDataLst>
      <p:tags r:id="rId1"/>
    </p:custDataLst>
  </p:cSld>
  <p:clrMapOvr>
    <a:masterClrMapping/>
  </p:clrMapOvr>
  <p:transition advTm="9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4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4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9"/>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30"/>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33"/>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41"/>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42"/>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39"/>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40"/>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53"/>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5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59"/>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60"/>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61"/>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62"/>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69"/>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87"/>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86"/>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xit" presetSubtype="0" fill="hold" nodeType="clickEffect">
                                  <p:stCondLst>
                                    <p:cond delay="0"/>
                                  </p:stCondLst>
                                  <p:childTnLst>
                                    <p:set>
                                      <p:cBhvr>
                                        <p:cTn id="104" dur="1" fill="hold">
                                          <p:stCondLst>
                                            <p:cond delay="0"/>
                                          </p:stCondLst>
                                        </p:cTn>
                                        <p:tgtEl>
                                          <p:spTgt spid="87"/>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86"/>
                                        </p:tgtEl>
                                        <p:attrNameLst>
                                          <p:attrName>style.visibility</p:attrName>
                                        </p:attrNameLst>
                                      </p:cBhvr>
                                      <p:to>
                                        <p:strVal val="hidden"/>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72"/>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71"/>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73"/>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74"/>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xit" presetSubtype="0" fill="hold" nodeType="clickEffect">
                                  <p:stCondLst>
                                    <p:cond delay="0"/>
                                  </p:stCondLst>
                                  <p:childTnLst>
                                    <p:set>
                                      <p:cBhvr>
                                        <p:cTn id="120" dur="1" fill="hold">
                                          <p:stCondLst>
                                            <p:cond delay="0"/>
                                          </p:stCondLst>
                                        </p:cTn>
                                        <p:tgtEl>
                                          <p:spTgt spid="72"/>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71"/>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73"/>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74"/>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92"/>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xit" presetSubtype="0" fill="hold" nodeType="clickEffect">
                                  <p:stCondLst>
                                    <p:cond delay="0"/>
                                  </p:stCondLst>
                                  <p:childTnLst>
                                    <p:set>
                                      <p:cBhvr>
                                        <p:cTn id="134" dur="1" fill="hold">
                                          <p:stCondLst>
                                            <p:cond delay="0"/>
                                          </p:stCondLst>
                                        </p:cTn>
                                        <p:tgtEl>
                                          <p:spTgt spid="92"/>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106"/>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99"/>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98"/>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xit" presetSubtype="0" fill="hold" nodeType="clickEffect">
                                  <p:stCondLst>
                                    <p:cond delay="0"/>
                                  </p:stCondLst>
                                  <p:childTnLst>
                                    <p:set>
                                      <p:cBhvr>
                                        <p:cTn id="146" dur="1" fill="hold">
                                          <p:stCondLst>
                                            <p:cond delay="0"/>
                                          </p:stCondLst>
                                        </p:cTn>
                                        <p:tgtEl>
                                          <p:spTgt spid="106"/>
                                        </p:tgtEl>
                                        <p:attrNameLst>
                                          <p:attrName>style.visibility</p:attrName>
                                        </p:attrNameLst>
                                      </p:cBhvr>
                                      <p:to>
                                        <p:strVal val="hidden"/>
                                      </p:to>
                                    </p:set>
                                  </p:childTnLst>
                                </p:cTn>
                              </p:par>
                              <p:par>
                                <p:cTn id="147" presetID="1" presetClass="exit" presetSubtype="0" fill="hold" nodeType="withEffect">
                                  <p:stCondLst>
                                    <p:cond delay="0"/>
                                  </p:stCondLst>
                                  <p:childTnLst>
                                    <p:set>
                                      <p:cBhvr>
                                        <p:cTn id="148" dur="1" fill="hold">
                                          <p:stCondLst>
                                            <p:cond delay="0"/>
                                          </p:stCondLst>
                                        </p:cTn>
                                        <p:tgtEl>
                                          <p:spTgt spid="99"/>
                                        </p:tgtEl>
                                        <p:attrNameLst>
                                          <p:attrName>style.visibility</p:attrName>
                                        </p:attrNameLst>
                                      </p:cBhvr>
                                      <p:to>
                                        <p:strVal val="hidden"/>
                                      </p:to>
                                    </p:set>
                                  </p:childTnLst>
                                </p:cTn>
                              </p:par>
                              <p:par>
                                <p:cTn id="149" presetID="1" presetClass="exit" presetSubtype="0" fill="hold" nodeType="withEffect">
                                  <p:stCondLst>
                                    <p:cond delay="0"/>
                                  </p:stCondLst>
                                  <p:childTnLst>
                                    <p:set>
                                      <p:cBhvr>
                                        <p:cTn id="150" dur="1" fill="hold">
                                          <p:stCondLst>
                                            <p:cond delay="0"/>
                                          </p:stCondLst>
                                        </p:cTn>
                                        <p:tgtEl>
                                          <p:spTgt spid="98"/>
                                        </p:tgtEl>
                                        <p:attrNameLst>
                                          <p:attrName>style.visibility</p:attrName>
                                        </p:attrNameLst>
                                      </p:cBhvr>
                                      <p:to>
                                        <p:strVal val="hidden"/>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108"/>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xit" presetSubtype="0" fill="hold" nodeType="clickEffect">
                                  <p:stCondLst>
                                    <p:cond delay="0"/>
                                  </p:stCondLst>
                                  <p:childTnLst>
                                    <p:set>
                                      <p:cBhvr>
                                        <p:cTn id="158" dur="1" fill="hold">
                                          <p:stCondLst>
                                            <p:cond delay="0"/>
                                          </p:stCondLst>
                                        </p:cTn>
                                        <p:tgtEl>
                                          <p:spTgt spid="108"/>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109"/>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xit" presetSubtype="0" fill="hold" nodeType="clickEffect">
                                  <p:stCondLst>
                                    <p:cond delay="0"/>
                                  </p:stCondLst>
                                  <p:childTnLst>
                                    <p:set>
                                      <p:cBhvr>
                                        <p:cTn id="166" dur="1" fill="hold">
                                          <p:stCondLst>
                                            <p:cond delay="0"/>
                                          </p:stCondLst>
                                        </p:cTn>
                                        <p:tgtEl>
                                          <p:spTgt spid="1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67" fill="hold" display="0">
                  <p:stCondLst>
                    <p:cond delay="indefinite"/>
                  </p:stCondLst>
                  <p:endCondLst>
                    <p:cond evt="onPrev" delay="0">
                      <p:tgtEl>
                        <p:sldTgt/>
                      </p:tgtEl>
                    </p:cond>
                    <p:cond evt="onStopAudio" delay="0">
                      <p:tgtEl>
                        <p:sldTgt/>
                      </p:tgtEl>
                    </p:cond>
                  </p:endCondLst>
                </p:cTn>
                <p:tgtEl>
                  <p:spTgt spid="3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Text Box 4"/>
          <p:cNvSpPr txBox="1">
            <a:spLocks noChangeArrowheads="1"/>
          </p:cNvSpPr>
          <p:nvPr/>
        </p:nvSpPr>
        <p:spPr bwMode="auto">
          <a:xfrm>
            <a:off x="500063" y="2071688"/>
            <a:ext cx="2500312" cy="822325"/>
          </a:xfrm>
          <a:prstGeom prst="rect">
            <a:avLst/>
          </a:prstGeom>
          <a:noFill/>
          <a:ln w="9525" algn="ctr">
            <a:noFill/>
            <a:miter lim="800000"/>
            <a:headEnd/>
            <a:tailEnd/>
          </a:ln>
        </p:spPr>
        <p:txBody>
          <a:bodyPr>
            <a:spAutoFit/>
          </a:bodyPr>
          <a:lstStyle/>
          <a:p>
            <a:pPr eaLnBrk="0" hangingPunct="0"/>
            <a:r>
              <a:rPr lang="zh-CN" altLang="en-US" b="0">
                <a:solidFill>
                  <a:schemeClr val="tx1"/>
                </a:solidFill>
                <a:latin typeface="Arial" charset="0"/>
                <a:ea typeface="楷体" pitchFamily="49" charset="-122"/>
              </a:rPr>
              <a:t>试剂盒适用种属和基质类型：</a:t>
            </a:r>
          </a:p>
        </p:txBody>
      </p:sp>
      <p:sp>
        <p:nvSpPr>
          <p:cNvPr id="59394" name="Rectangle 7"/>
          <p:cNvSpPr>
            <a:spLocks noChangeArrowheads="1"/>
          </p:cNvSpPr>
          <p:nvPr/>
        </p:nvSpPr>
        <p:spPr bwMode="auto">
          <a:xfrm>
            <a:off x="357188" y="1192213"/>
            <a:ext cx="4908550" cy="519112"/>
          </a:xfrm>
          <a:prstGeom prst="rect">
            <a:avLst/>
          </a:prstGeom>
          <a:solidFill>
            <a:schemeClr val="bg1"/>
          </a:solidFill>
          <a:ln w="9525" algn="ctr">
            <a:noFill/>
            <a:miter lim="800000"/>
            <a:headEnd/>
            <a:tailEnd/>
          </a:ln>
        </p:spPr>
        <p:txBody>
          <a:bodyPr wrap="none" anchor="ctr">
            <a:spAutoFit/>
          </a:bodyPr>
          <a:lstStyle/>
          <a:p>
            <a:pPr eaLnBrk="0" hangingPunct="0"/>
            <a:r>
              <a:rPr lang="zh-CN" altLang="en-US" sz="2800">
                <a:solidFill>
                  <a:srgbClr val="000099"/>
                </a:solidFill>
                <a:latin typeface="Calibri" pitchFamily="34" charset="0"/>
                <a:ea typeface="楷体" pitchFamily="49" charset="-122"/>
              </a:rPr>
              <a:t>如何从试剂盒说明书中找信息 </a:t>
            </a:r>
          </a:p>
        </p:txBody>
      </p:sp>
      <p:sp>
        <p:nvSpPr>
          <p:cNvPr id="14" name="Text Box 4"/>
          <p:cNvSpPr txBox="1">
            <a:spLocks noChangeArrowheads="1"/>
          </p:cNvSpPr>
          <p:nvPr/>
        </p:nvSpPr>
        <p:spPr bwMode="auto">
          <a:xfrm>
            <a:off x="642938" y="5253038"/>
            <a:ext cx="1928812" cy="457200"/>
          </a:xfrm>
          <a:prstGeom prst="rect">
            <a:avLst/>
          </a:prstGeom>
          <a:noFill/>
          <a:ln w="9525" algn="ctr">
            <a:noFill/>
            <a:miter lim="800000"/>
            <a:headEnd/>
            <a:tailEnd/>
          </a:ln>
        </p:spPr>
        <p:txBody>
          <a:bodyPr>
            <a:spAutoFit/>
          </a:bodyPr>
          <a:lstStyle/>
          <a:p>
            <a:pPr marL="342900" indent="-342900" eaLnBrk="0" hangingPunct="0"/>
            <a:r>
              <a:rPr lang="zh-CN" altLang="en-US" b="0">
                <a:solidFill>
                  <a:schemeClr val="tx1"/>
                </a:solidFill>
                <a:latin typeface="Arial" charset="0"/>
                <a:ea typeface="楷体" pitchFamily="49" charset="-122"/>
              </a:rPr>
              <a:t>实验原理：</a:t>
            </a:r>
          </a:p>
        </p:txBody>
      </p:sp>
      <p:pic>
        <p:nvPicPr>
          <p:cNvPr id="1026" name="Picture 2"/>
          <p:cNvPicPr>
            <a:picLocks noChangeAspect="1" noChangeArrowheads="1"/>
          </p:cNvPicPr>
          <p:nvPr/>
        </p:nvPicPr>
        <p:blipFill>
          <a:blip r:embed="rId5"/>
          <a:srcRect t="22981"/>
          <a:stretch>
            <a:fillRect/>
          </a:stretch>
        </p:blipFill>
        <p:spPr bwMode="auto">
          <a:xfrm>
            <a:off x="3189288" y="1643063"/>
            <a:ext cx="5673725" cy="2786062"/>
          </a:xfrm>
          <a:prstGeom prst="rect">
            <a:avLst/>
          </a:prstGeom>
          <a:noFill/>
          <a:ln w="9525">
            <a:noFill/>
            <a:miter lim="800000"/>
            <a:headEnd/>
            <a:tailEnd/>
          </a:ln>
        </p:spPr>
      </p:pic>
      <p:sp>
        <p:nvSpPr>
          <p:cNvPr id="13" name="Oval 8"/>
          <p:cNvSpPr>
            <a:spLocks noChangeArrowheads="1"/>
          </p:cNvSpPr>
          <p:nvPr/>
        </p:nvSpPr>
        <p:spPr bwMode="auto">
          <a:xfrm>
            <a:off x="3000375" y="1714500"/>
            <a:ext cx="1714500" cy="357188"/>
          </a:xfrm>
          <a:prstGeom prst="ellipse">
            <a:avLst/>
          </a:prstGeom>
          <a:noFill/>
          <a:ln w="9525" algn="ctr">
            <a:solidFill>
              <a:srgbClr val="FF0000"/>
            </a:solidFill>
            <a:round/>
            <a:headEnd/>
            <a:tailEnd/>
          </a:ln>
        </p:spPr>
        <p:txBody>
          <a:bodyPr wrap="none" anchor="ctr"/>
          <a:lstStyle/>
          <a:p>
            <a:pPr marL="342900" indent="-342900" algn="ctr" eaLnBrk="0" hangingPunct="0">
              <a:spcBef>
                <a:spcPct val="20000"/>
              </a:spcBef>
            </a:pPr>
            <a:endParaRPr lang="zh-CN" altLang="en-US"/>
          </a:p>
        </p:txBody>
      </p:sp>
      <p:cxnSp>
        <p:nvCxnSpPr>
          <p:cNvPr id="17" name="直接连接符 16"/>
          <p:cNvCxnSpPr>
            <a:cxnSpLocks noChangeShapeType="1"/>
          </p:cNvCxnSpPr>
          <p:nvPr/>
        </p:nvCxnSpPr>
        <p:spPr bwMode="auto">
          <a:xfrm>
            <a:off x="3214688" y="4357688"/>
            <a:ext cx="1857375" cy="1587"/>
          </a:xfrm>
          <a:prstGeom prst="line">
            <a:avLst/>
          </a:prstGeom>
          <a:noFill/>
          <a:ln w="9525" algn="ctr">
            <a:solidFill>
              <a:srgbClr val="FF0000"/>
            </a:solidFill>
            <a:round/>
            <a:headEnd/>
            <a:tailEnd/>
          </a:ln>
        </p:spPr>
      </p:cxnSp>
      <p:cxnSp>
        <p:nvCxnSpPr>
          <p:cNvPr id="20" name="直接连接符 19"/>
          <p:cNvCxnSpPr>
            <a:cxnSpLocks noChangeShapeType="1"/>
          </p:cNvCxnSpPr>
          <p:nvPr/>
        </p:nvCxnSpPr>
        <p:spPr bwMode="auto">
          <a:xfrm>
            <a:off x="7858125" y="4143375"/>
            <a:ext cx="928688" cy="1588"/>
          </a:xfrm>
          <a:prstGeom prst="line">
            <a:avLst/>
          </a:prstGeom>
          <a:noFill/>
          <a:ln w="9525" algn="ctr">
            <a:solidFill>
              <a:srgbClr val="FF0000"/>
            </a:solidFill>
            <a:round/>
            <a:headEnd/>
            <a:tailEnd/>
          </a:ln>
        </p:spPr>
      </p:cxnSp>
      <p:pic>
        <p:nvPicPr>
          <p:cNvPr id="1027" name="Picture 3"/>
          <p:cNvPicPr>
            <a:picLocks noChangeAspect="1" noChangeArrowheads="1"/>
          </p:cNvPicPr>
          <p:nvPr/>
        </p:nvPicPr>
        <p:blipFill>
          <a:blip r:embed="rId6"/>
          <a:srcRect/>
          <a:stretch>
            <a:fillRect/>
          </a:stretch>
        </p:blipFill>
        <p:spPr bwMode="auto">
          <a:xfrm>
            <a:off x="2622550" y="5072063"/>
            <a:ext cx="6307138" cy="1500187"/>
          </a:xfrm>
          <a:prstGeom prst="rect">
            <a:avLst/>
          </a:prstGeom>
          <a:noFill/>
          <a:ln w="9525">
            <a:noFill/>
            <a:miter lim="800000"/>
            <a:headEnd/>
            <a:tailEnd/>
          </a:ln>
        </p:spPr>
      </p:pic>
      <p:cxnSp>
        <p:nvCxnSpPr>
          <p:cNvPr id="22" name="直接连接符 21"/>
          <p:cNvCxnSpPr>
            <a:cxnSpLocks noChangeShapeType="1"/>
          </p:cNvCxnSpPr>
          <p:nvPr/>
        </p:nvCxnSpPr>
        <p:spPr bwMode="auto">
          <a:xfrm>
            <a:off x="4071938" y="5500688"/>
            <a:ext cx="3571875" cy="1587"/>
          </a:xfrm>
          <a:prstGeom prst="line">
            <a:avLst/>
          </a:prstGeom>
          <a:noFill/>
          <a:ln w="9525" algn="ctr">
            <a:solidFill>
              <a:srgbClr val="FF0000"/>
            </a:solidFill>
            <a:round/>
            <a:headEnd/>
            <a:tailEnd/>
          </a:ln>
        </p:spPr>
      </p:cxnSp>
      <p:sp>
        <p:nvSpPr>
          <p:cNvPr id="11" name="Rectangle 10"/>
          <p:cNvSpPr>
            <a:spLocks noChangeArrowheads="1"/>
          </p:cNvSpPr>
          <p:nvPr/>
        </p:nvSpPr>
        <p:spPr bwMode="auto">
          <a:xfrm>
            <a:off x="2771775" y="1628775"/>
            <a:ext cx="6192838" cy="3024188"/>
          </a:xfrm>
          <a:prstGeom prst="rect">
            <a:avLst/>
          </a:prstGeom>
          <a:noFill/>
          <a:ln w="12700" algn="ctr">
            <a:solidFill>
              <a:schemeClr val="tx1"/>
            </a:solidFill>
            <a:round/>
            <a:headEnd/>
            <a:tailEnd/>
          </a:ln>
        </p:spPr>
        <p:txBody>
          <a:bodyPr wrap="none">
            <a:spAutoFit/>
          </a:bodyPr>
          <a:lstStyle/>
          <a:p>
            <a:pPr marL="342900" indent="-342900" eaLnBrk="0" hangingPunct="0">
              <a:spcBef>
                <a:spcPct val="20000"/>
              </a:spcBef>
            </a:pPr>
            <a:endParaRPr lang="en-US" altLang="zh-CN"/>
          </a:p>
        </p:txBody>
      </p:sp>
      <p:sp>
        <p:nvSpPr>
          <p:cNvPr id="59404" name="Line 12"/>
          <p:cNvSpPr>
            <a:spLocks noChangeShapeType="1"/>
          </p:cNvSpPr>
          <p:nvPr/>
        </p:nvSpPr>
        <p:spPr bwMode="auto">
          <a:xfrm>
            <a:off x="7740650" y="5507038"/>
            <a:ext cx="792163" cy="0"/>
          </a:xfrm>
          <a:prstGeom prst="line">
            <a:avLst/>
          </a:prstGeom>
          <a:noFill/>
          <a:ln w="15875">
            <a:solidFill>
              <a:schemeClr val="accent2"/>
            </a:solidFill>
            <a:round/>
            <a:headEnd/>
            <a:tailEnd/>
          </a:ln>
          <a:effectLst/>
        </p:spPr>
        <p:txBody>
          <a:bodyPr/>
          <a:lstStyle/>
          <a:p>
            <a:endParaRPr lang="zh-CN" altLang="en-US"/>
          </a:p>
        </p:txBody>
      </p:sp>
      <p:sp>
        <p:nvSpPr>
          <p:cNvPr id="59405" name="Line 13"/>
          <p:cNvSpPr>
            <a:spLocks noChangeShapeType="1"/>
          </p:cNvSpPr>
          <p:nvPr/>
        </p:nvSpPr>
        <p:spPr bwMode="auto">
          <a:xfrm>
            <a:off x="5795963" y="6021388"/>
            <a:ext cx="1223962" cy="0"/>
          </a:xfrm>
          <a:prstGeom prst="line">
            <a:avLst/>
          </a:prstGeom>
          <a:noFill/>
          <a:ln w="15875">
            <a:solidFill>
              <a:schemeClr val="accent2"/>
            </a:solidFill>
            <a:round/>
            <a:headEnd/>
            <a:tailEnd/>
          </a:ln>
          <a:effectLst/>
        </p:spPr>
        <p:txBody>
          <a:bodyPr/>
          <a:lstStyle/>
          <a:p>
            <a:endParaRPr lang="zh-CN" altLang="en-US"/>
          </a:p>
        </p:txBody>
      </p:sp>
      <p:pic>
        <p:nvPicPr>
          <p:cNvPr id="15" name="~PP1044.WAV">
            <a:hlinkClick r:id="" action="ppaction://media"/>
          </p:cNvPr>
          <p:cNvPicPr>
            <a:picLocks noRot="1" noChangeAspect="1"/>
          </p:cNvPicPr>
          <p:nvPr>
            <a:wavAudioFile r:embed="rId2" name="~PP1044.WAV"/>
          </p:nvPr>
        </p:nvPicPr>
        <p:blipFill>
          <a:blip r:embed="rId7"/>
          <a:stretch>
            <a:fillRect/>
          </a:stretch>
        </p:blipFill>
        <p:spPr>
          <a:xfrm>
            <a:off x="8639175" y="6353175"/>
            <a:ext cx="304800" cy="304800"/>
          </a:xfrm>
          <a:prstGeom prst="rect">
            <a:avLst/>
          </a:prstGeom>
        </p:spPr>
      </p:pic>
    </p:spTree>
    <p:custDataLst>
      <p:tags r:id="rId1"/>
    </p:custDataLst>
  </p:cSld>
  <p:clrMapOvr>
    <a:masterClrMapping/>
  </p:clrMapOvr>
  <p:transition advTm="4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269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27"/>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5940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59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34" fill="hold" display="0">
                  <p:stCondLst>
                    <p:cond delay="indefinite"/>
                  </p:stCondLst>
                  <p:endCondLst>
                    <p:cond evt="onPrev" delay="0">
                      <p:tgtEl>
                        <p:sldTgt/>
                      </p:tgtEl>
                    </p:cond>
                    <p:cond evt="onStopAudio" delay="0">
                      <p:tgtEl>
                        <p:sldTgt/>
                      </p:tgtEl>
                    </p:cond>
                  </p:endCondLst>
                </p:cTn>
                <p:tgtEl>
                  <p:spTgt spid="15"/>
                </p:tgtEl>
              </p:cMediaNode>
            </p:audio>
          </p:childTnLst>
        </p:cTn>
      </p:par>
    </p:tnLst>
    <p:bldLst>
      <p:bldP spid="242692" grpId="0"/>
      <p:bldP spid="14" grpId="0"/>
      <p:bldP spid="13" grpId="0" animBg="1"/>
      <p:bldP spid="11" grpId="0" animBg="1"/>
      <p:bldP spid="59404" grpId="0" animBg="1"/>
      <p:bldP spid="5940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4"/>
          <a:srcRect l="4938" t="2697" r="5409" b="2229"/>
          <a:stretch/>
        </p:blipFill>
        <p:spPr bwMode="auto">
          <a:xfrm>
            <a:off x="5113338" y="1101725"/>
            <a:ext cx="4030662" cy="5567363"/>
          </a:xfrm>
          <a:prstGeom prst="rect">
            <a:avLst/>
          </a:prstGeom>
          <a:noFill/>
          <a:ln>
            <a:noFill/>
          </a:ln>
          <a:effectLst>
            <a:outerShdw blurRad="50800" dist="38100" dir="10800000" algn="r" rotWithShape="0">
              <a:prstClr val="black">
                <a:alpha val="40000"/>
              </a:prstClr>
            </a:outerShdw>
          </a:effectLst>
          <a:extLst>
            <a:ext uri="{909E8E84-426E-40DD-AFC4-6F175D3DCCD1}"/>
            <a:ext uri="{91240B29-F687-4F45-9708-019B960494DF}"/>
          </a:extLst>
        </p:spPr>
      </p:pic>
      <p:grpSp>
        <p:nvGrpSpPr>
          <p:cNvPr id="2" name="组合 2057"/>
          <p:cNvGrpSpPr>
            <a:grpSpLocks/>
          </p:cNvGrpSpPr>
          <p:nvPr/>
        </p:nvGrpSpPr>
        <p:grpSpPr bwMode="auto">
          <a:xfrm>
            <a:off x="5130800" y="1287463"/>
            <a:ext cx="3811588" cy="3700462"/>
            <a:chOff x="5102572" y="1268760"/>
            <a:chExt cx="3812654" cy="3700836"/>
          </a:xfrm>
        </p:grpSpPr>
        <p:sp>
          <p:nvSpPr>
            <p:cNvPr id="61451" name="椭圆 4"/>
            <p:cNvSpPr>
              <a:spLocks noChangeArrowheads="1"/>
            </p:cNvSpPr>
            <p:nvPr/>
          </p:nvSpPr>
          <p:spPr bwMode="auto">
            <a:xfrm>
              <a:off x="5102572" y="1268760"/>
              <a:ext cx="2925812" cy="222871"/>
            </a:xfrm>
            <a:prstGeom prst="ellipse">
              <a:avLst/>
            </a:prstGeom>
            <a:solidFill>
              <a:schemeClr val="bg1">
                <a:alpha val="0"/>
              </a:schemeClr>
            </a:solidFill>
            <a:ln w="9525" algn="ctr">
              <a:solidFill>
                <a:srgbClr val="FF0000"/>
              </a:solidFill>
              <a:round/>
              <a:headEnd/>
              <a:tailEnd type="triangle" w="med" len="med"/>
            </a:ln>
          </p:spPr>
          <p:txBody>
            <a:bodyPr/>
            <a:lstStyle/>
            <a:p>
              <a:pPr marL="342900" indent="-342900" algn="ctr">
                <a:lnSpc>
                  <a:spcPct val="80000"/>
                </a:lnSpc>
                <a:spcBef>
                  <a:spcPct val="20000"/>
                </a:spcBef>
              </a:pPr>
              <a:endParaRPr lang="zh-CN" altLang="en-US" sz="1400" b="0">
                <a:solidFill>
                  <a:schemeClr val="tx1"/>
                </a:solidFill>
                <a:latin typeface="Arial" charset="0"/>
              </a:endParaRPr>
            </a:p>
          </p:txBody>
        </p:sp>
        <p:sp>
          <p:nvSpPr>
            <p:cNvPr id="61452" name="椭圆 6"/>
            <p:cNvSpPr>
              <a:spLocks noChangeArrowheads="1"/>
            </p:cNvSpPr>
            <p:nvPr/>
          </p:nvSpPr>
          <p:spPr bwMode="auto">
            <a:xfrm>
              <a:off x="7884368" y="1729236"/>
              <a:ext cx="1030858" cy="3240360"/>
            </a:xfrm>
            <a:prstGeom prst="ellipse">
              <a:avLst/>
            </a:prstGeom>
            <a:solidFill>
              <a:schemeClr val="bg1">
                <a:alpha val="0"/>
              </a:schemeClr>
            </a:solidFill>
            <a:ln w="9525" algn="ctr">
              <a:solidFill>
                <a:srgbClr val="FF0000"/>
              </a:solidFill>
              <a:round/>
              <a:headEnd/>
              <a:tailEnd type="triangle" w="med" len="med"/>
            </a:ln>
          </p:spPr>
          <p:txBody>
            <a:bodyPr/>
            <a:lstStyle/>
            <a:p>
              <a:pPr marL="342900" indent="-342900" algn="ctr">
                <a:lnSpc>
                  <a:spcPct val="80000"/>
                </a:lnSpc>
                <a:spcBef>
                  <a:spcPct val="20000"/>
                </a:spcBef>
              </a:pPr>
              <a:endParaRPr lang="zh-CN" altLang="en-US" sz="1400" b="0">
                <a:solidFill>
                  <a:schemeClr val="tx1"/>
                </a:solidFill>
                <a:latin typeface="Arial" charset="0"/>
              </a:endParaRPr>
            </a:p>
          </p:txBody>
        </p:sp>
      </p:grpSp>
      <p:sp>
        <p:nvSpPr>
          <p:cNvPr id="28" name="矩形 27"/>
          <p:cNvSpPr>
            <a:spLocks noChangeArrowheads="1"/>
          </p:cNvSpPr>
          <p:nvPr/>
        </p:nvSpPr>
        <p:spPr bwMode="auto">
          <a:xfrm>
            <a:off x="5148263" y="1535113"/>
            <a:ext cx="1727200" cy="3910012"/>
          </a:xfrm>
          <a:prstGeom prst="rect">
            <a:avLst/>
          </a:prstGeom>
          <a:solidFill>
            <a:srgbClr val="008000">
              <a:alpha val="0"/>
            </a:srgbClr>
          </a:solidFill>
          <a:ln w="28575" algn="ctr">
            <a:solidFill>
              <a:srgbClr val="008000"/>
            </a:solidFill>
            <a:round/>
            <a:headEnd/>
            <a:tailEnd type="triangle" w="med" len="med"/>
          </a:ln>
        </p:spPr>
        <p:txBody>
          <a:bodyPr/>
          <a:lstStyle/>
          <a:p>
            <a:pPr marL="342900" indent="-342900" algn="ctr">
              <a:lnSpc>
                <a:spcPct val="80000"/>
              </a:lnSpc>
              <a:spcBef>
                <a:spcPct val="20000"/>
              </a:spcBef>
            </a:pPr>
            <a:endParaRPr lang="zh-CN" altLang="en-US" sz="1400" b="0">
              <a:solidFill>
                <a:schemeClr val="tx1"/>
              </a:solidFill>
              <a:latin typeface="Arial" charset="0"/>
            </a:endParaRPr>
          </a:p>
        </p:txBody>
      </p:sp>
      <p:grpSp>
        <p:nvGrpSpPr>
          <p:cNvPr id="3" name="组合 2058"/>
          <p:cNvGrpSpPr>
            <a:grpSpLocks/>
          </p:cNvGrpSpPr>
          <p:nvPr/>
        </p:nvGrpSpPr>
        <p:grpSpPr bwMode="auto">
          <a:xfrm>
            <a:off x="1146175" y="1492250"/>
            <a:ext cx="6810375" cy="1935163"/>
            <a:chOff x="1074242" y="1491632"/>
            <a:chExt cx="6810126" cy="1935272"/>
          </a:xfrm>
        </p:grpSpPr>
        <p:cxnSp>
          <p:nvCxnSpPr>
            <p:cNvPr id="61448" name="曲线连接符 12"/>
            <p:cNvCxnSpPr>
              <a:cxnSpLocks noChangeShapeType="1"/>
            </p:cNvCxnSpPr>
            <p:nvPr/>
          </p:nvCxnSpPr>
          <p:spPr bwMode="auto">
            <a:xfrm flipV="1">
              <a:off x="3923928" y="1916832"/>
              <a:ext cx="3960440" cy="720080"/>
            </a:xfrm>
            <a:prstGeom prst="curvedConnector3">
              <a:avLst>
                <a:gd name="adj1" fmla="val 50000"/>
              </a:avLst>
            </a:prstGeom>
            <a:noFill/>
            <a:ln w="9525" algn="ctr">
              <a:solidFill>
                <a:srgbClr val="FF0000"/>
              </a:solidFill>
              <a:round/>
              <a:headEnd/>
              <a:tailEnd type="triangle" w="med" len="med"/>
            </a:ln>
          </p:spPr>
        </p:cxnSp>
        <p:cxnSp>
          <p:nvCxnSpPr>
            <p:cNvPr id="61449" name="直接连接符 22"/>
            <p:cNvCxnSpPr>
              <a:cxnSpLocks noChangeShapeType="1"/>
            </p:cNvCxnSpPr>
            <p:nvPr/>
          </p:nvCxnSpPr>
          <p:spPr bwMode="auto">
            <a:xfrm flipV="1">
              <a:off x="3923928" y="1491632"/>
              <a:ext cx="1656184" cy="1145280"/>
            </a:xfrm>
            <a:prstGeom prst="line">
              <a:avLst/>
            </a:prstGeom>
            <a:noFill/>
            <a:ln w="9525" algn="ctr">
              <a:solidFill>
                <a:srgbClr val="FF0000"/>
              </a:solidFill>
              <a:round/>
              <a:headEnd/>
              <a:tailEnd type="triangle" w="med" len="med"/>
            </a:ln>
          </p:spPr>
        </p:cxnSp>
        <p:sp>
          <p:nvSpPr>
            <p:cNvPr id="61450" name="内容占位符 2"/>
            <p:cNvSpPr txBox="1">
              <a:spLocks/>
            </p:cNvSpPr>
            <p:nvPr/>
          </p:nvSpPr>
          <p:spPr bwMode="auto">
            <a:xfrm>
              <a:off x="1074242" y="2204864"/>
              <a:ext cx="2849686" cy="1222040"/>
            </a:xfrm>
            <a:prstGeom prst="rect">
              <a:avLst/>
            </a:prstGeom>
            <a:noFill/>
            <a:ln w="9525">
              <a:solidFill>
                <a:srgbClr val="FF0000"/>
              </a:solidFill>
              <a:miter lim="800000"/>
              <a:headEnd/>
              <a:tailEnd/>
            </a:ln>
          </p:spPr>
          <p:txBody>
            <a:bodyPr/>
            <a:lstStyle/>
            <a:p>
              <a:pPr>
                <a:lnSpc>
                  <a:spcPct val="80000"/>
                </a:lnSpc>
                <a:spcBef>
                  <a:spcPct val="20000"/>
                </a:spcBef>
              </a:pPr>
              <a:r>
                <a:rPr lang="zh-CN" altLang="en-US" sz="1400">
                  <a:solidFill>
                    <a:schemeClr val="tx1"/>
                  </a:solidFill>
                  <a:latin typeface="楷体" pitchFamily="49" charset="-122"/>
                  <a:ea typeface="楷体" pitchFamily="49" charset="-122"/>
                </a:rPr>
                <a:t>储存条件</a:t>
              </a:r>
              <a:endParaRPr lang="en-US" altLang="zh-CN" sz="1400">
                <a:solidFill>
                  <a:schemeClr val="tx1"/>
                </a:solidFill>
                <a:latin typeface="楷体" pitchFamily="49" charset="-122"/>
                <a:ea typeface="楷体" pitchFamily="49" charset="-122"/>
              </a:endParaRPr>
            </a:p>
            <a:p>
              <a:pPr>
                <a:lnSpc>
                  <a:spcPct val="80000"/>
                </a:lnSpc>
                <a:spcBef>
                  <a:spcPct val="20000"/>
                </a:spcBef>
              </a:pPr>
              <a:r>
                <a:rPr lang="zh-CN" altLang="en-US" sz="1400">
                  <a:solidFill>
                    <a:schemeClr val="tx1"/>
                  </a:solidFill>
                  <a:latin typeface="楷体" pitchFamily="49" charset="-122"/>
                  <a:ea typeface="楷体" pitchFamily="49" charset="-122"/>
                </a:rPr>
                <a:t>没有拆封的试剂盒要储存在</a:t>
              </a:r>
              <a:r>
                <a:rPr lang="en-US" altLang="zh-CN" sz="1400">
                  <a:solidFill>
                    <a:schemeClr val="tx1"/>
                  </a:solidFill>
                  <a:latin typeface="楷体" pitchFamily="49" charset="-122"/>
                  <a:ea typeface="楷体" pitchFamily="49" charset="-122"/>
                </a:rPr>
                <a:t>2-8℃</a:t>
              </a:r>
              <a:r>
                <a:rPr lang="zh-CN" altLang="en-US" sz="1400">
                  <a:solidFill>
                    <a:schemeClr val="tx1"/>
                  </a:solidFill>
                  <a:latin typeface="楷体" pitchFamily="49" charset="-122"/>
                  <a:ea typeface="楷体" pitchFamily="49" charset="-122"/>
                </a:rPr>
                <a:t>，在试剂盒外包装上标注的有效期内使用。</a:t>
              </a:r>
              <a:endParaRPr lang="en-US" altLang="zh-CN" sz="1400">
                <a:solidFill>
                  <a:schemeClr val="tx1"/>
                </a:solidFill>
                <a:latin typeface="楷体" pitchFamily="49" charset="-122"/>
                <a:ea typeface="楷体" pitchFamily="49" charset="-122"/>
              </a:endParaRPr>
            </a:p>
            <a:p>
              <a:pPr>
                <a:lnSpc>
                  <a:spcPct val="80000"/>
                </a:lnSpc>
                <a:spcBef>
                  <a:spcPct val="20000"/>
                </a:spcBef>
              </a:pPr>
              <a:r>
                <a:rPr lang="zh-CN" altLang="en-US" sz="1400">
                  <a:solidFill>
                    <a:schemeClr val="tx1"/>
                  </a:solidFill>
                  <a:latin typeface="楷体" pitchFamily="49" charset="-122"/>
                  <a:ea typeface="楷体" pitchFamily="49" charset="-122"/>
                </a:rPr>
                <a:t>拆封之后，按照各组分的储存条件存放，通常有效期为</a:t>
              </a:r>
              <a:r>
                <a:rPr lang="en-US" altLang="zh-CN" sz="1400">
                  <a:solidFill>
                    <a:schemeClr val="tx1"/>
                  </a:solidFill>
                  <a:latin typeface="楷体" pitchFamily="49" charset="-122"/>
                  <a:ea typeface="楷体" pitchFamily="49" charset="-122"/>
                </a:rPr>
                <a:t>1</a:t>
              </a:r>
              <a:r>
                <a:rPr lang="zh-CN" altLang="en-US" sz="1400">
                  <a:solidFill>
                    <a:schemeClr val="tx1"/>
                  </a:solidFill>
                  <a:latin typeface="楷体" pitchFamily="49" charset="-122"/>
                  <a:ea typeface="楷体" pitchFamily="49" charset="-122"/>
                </a:rPr>
                <a:t>个月。</a:t>
              </a:r>
            </a:p>
          </p:txBody>
        </p:sp>
      </p:grpSp>
      <p:grpSp>
        <p:nvGrpSpPr>
          <p:cNvPr id="6" name="组合 2059"/>
          <p:cNvGrpSpPr>
            <a:grpSpLocks/>
          </p:cNvGrpSpPr>
          <p:nvPr/>
        </p:nvGrpSpPr>
        <p:grpSpPr bwMode="auto">
          <a:xfrm>
            <a:off x="1146175" y="3644900"/>
            <a:ext cx="3967163" cy="1944688"/>
            <a:chOff x="1074242" y="3645024"/>
            <a:chExt cx="3966318" cy="1944216"/>
          </a:xfrm>
        </p:grpSpPr>
        <p:cxnSp>
          <p:nvCxnSpPr>
            <p:cNvPr id="61446" name="曲线连接符 2051"/>
            <p:cNvCxnSpPr>
              <a:cxnSpLocks noChangeShapeType="1"/>
            </p:cNvCxnSpPr>
            <p:nvPr/>
          </p:nvCxnSpPr>
          <p:spPr bwMode="auto">
            <a:xfrm flipV="1">
              <a:off x="3923928" y="3645024"/>
              <a:ext cx="1116632" cy="915440"/>
            </a:xfrm>
            <a:prstGeom prst="curvedConnector3">
              <a:avLst>
                <a:gd name="adj1" fmla="val 50000"/>
              </a:avLst>
            </a:prstGeom>
            <a:noFill/>
            <a:ln w="19050" algn="ctr">
              <a:solidFill>
                <a:srgbClr val="008000"/>
              </a:solidFill>
              <a:round/>
              <a:headEnd/>
              <a:tailEnd type="arrow" w="med" len="med"/>
            </a:ln>
          </p:spPr>
        </p:cxnSp>
        <p:sp>
          <p:nvSpPr>
            <p:cNvPr id="61447" name="内容占位符 2"/>
            <p:cNvSpPr txBox="1">
              <a:spLocks/>
            </p:cNvSpPr>
            <p:nvPr/>
          </p:nvSpPr>
          <p:spPr bwMode="auto">
            <a:xfrm>
              <a:off x="1074242" y="4233788"/>
              <a:ext cx="2849686" cy="1355452"/>
            </a:xfrm>
            <a:prstGeom prst="rect">
              <a:avLst/>
            </a:prstGeom>
            <a:noFill/>
            <a:ln w="19050">
              <a:solidFill>
                <a:srgbClr val="008000"/>
              </a:solidFill>
              <a:miter lim="800000"/>
              <a:headEnd/>
              <a:tailEnd/>
            </a:ln>
          </p:spPr>
          <p:txBody>
            <a:bodyPr/>
            <a:lstStyle/>
            <a:p>
              <a:pPr>
                <a:lnSpc>
                  <a:spcPct val="80000"/>
                </a:lnSpc>
                <a:spcBef>
                  <a:spcPct val="20000"/>
                </a:spcBef>
              </a:pPr>
              <a:r>
                <a:rPr lang="zh-CN" altLang="en-US" sz="1400">
                  <a:solidFill>
                    <a:schemeClr val="tx1"/>
                  </a:solidFill>
                  <a:latin typeface="楷体" pitchFamily="49" charset="-122"/>
                  <a:ea typeface="楷体" pitchFamily="49" charset="-122"/>
                </a:rPr>
                <a:t>试剂盒组分</a:t>
              </a:r>
              <a:endParaRPr lang="en-US" altLang="zh-CN" sz="1400">
                <a:solidFill>
                  <a:schemeClr val="tx1"/>
                </a:solidFill>
                <a:latin typeface="楷体" pitchFamily="49" charset="-122"/>
                <a:ea typeface="楷体" pitchFamily="49" charset="-122"/>
              </a:endParaRPr>
            </a:p>
            <a:p>
              <a:pPr>
                <a:lnSpc>
                  <a:spcPct val="80000"/>
                </a:lnSpc>
                <a:spcBef>
                  <a:spcPct val="20000"/>
                </a:spcBef>
              </a:pPr>
              <a:r>
                <a:rPr lang="zh-CN" altLang="en-US" sz="1400">
                  <a:solidFill>
                    <a:schemeClr val="tx1"/>
                  </a:solidFill>
                  <a:latin typeface="楷体" pitchFamily="49" charset="-122"/>
                  <a:ea typeface="楷体" pitchFamily="49" charset="-122"/>
                </a:rPr>
                <a:t>打开试剂盒后，应首先检查各组分是否完整，包括微孔板、标准品、检测抗体、稀释液、冲洗浓缩液、显色液、终止液及封膜。并检查组分的</a:t>
              </a:r>
              <a:r>
                <a:rPr lang="en-US" altLang="zh-CN" sz="1400">
                  <a:solidFill>
                    <a:schemeClr val="tx1"/>
                  </a:solidFill>
                  <a:latin typeface="楷体" pitchFamily="49" charset="-122"/>
                  <a:ea typeface="楷体" pitchFamily="49" charset="-122"/>
                </a:rPr>
                <a:t>Part#</a:t>
              </a:r>
              <a:r>
                <a:rPr lang="zh-CN" altLang="en-US" sz="1400">
                  <a:solidFill>
                    <a:schemeClr val="tx1"/>
                  </a:solidFill>
                  <a:latin typeface="楷体" pitchFamily="49" charset="-122"/>
                  <a:ea typeface="楷体" pitchFamily="49" charset="-122"/>
                </a:rPr>
                <a:t>是否与说明书中的一致，</a:t>
              </a:r>
            </a:p>
          </p:txBody>
        </p:sp>
      </p:grpSp>
      <p:pic>
        <p:nvPicPr>
          <p:cNvPr id="14" name="~PP1628.WAV">
            <a:hlinkClick r:id="" action="ppaction://media"/>
          </p:cNvPr>
          <p:cNvPicPr>
            <a:picLocks noRot="1" noChangeAspect="1"/>
          </p:cNvPicPr>
          <p:nvPr>
            <a:wavAudioFile r:embed="rId2" name="~PP1628.WAV"/>
          </p:nvPr>
        </p:nvPicPr>
        <p:blipFill>
          <a:blip r:embed="rId5"/>
          <a:stretch>
            <a:fillRect/>
          </a:stretch>
        </p:blipFill>
        <p:spPr>
          <a:xfrm>
            <a:off x="8639175" y="6353175"/>
            <a:ext cx="304800" cy="304800"/>
          </a:xfrm>
          <a:prstGeom prst="rect">
            <a:avLst/>
          </a:prstGeom>
        </p:spPr>
      </p:pic>
    </p:spTree>
    <p:custDataLst>
      <p:tags r:id="rId1"/>
    </p:custDataLst>
  </p:cSld>
  <p:clrMapOvr>
    <a:masterClrMapping/>
  </p:clrMapOvr>
  <p:transition advTm="4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5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250"/>
                                        <p:tgtEl>
                                          <p:spTgt spid="28"/>
                                        </p:tgtEl>
                                      </p:cBhvr>
                                    </p:animEffect>
                                  </p:childTnLst>
                                </p:cTn>
                              </p:par>
                              <p:par>
                                <p:cTn id="20" presetID="10"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3" fill="hold" display="0">
                  <p:stCondLst>
                    <p:cond delay="indefinite"/>
                  </p:stCondLst>
                  <p:endCondLst>
                    <p:cond evt="onPrev" delay="0">
                      <p:tgtEl>
                        <p:sldTgt/>
                      </p:tgtEl>
                    </p:cond>
                    <p:cond evt="onStopAudio" delay="0">
                      <p:tgtEl>
                        <p:sldTgt/>
                      </p:tgtEl>
                    </p:cond>
                  </p:endCondLst>
                </p:cTn>
                <p:tgtEl>
                  <p:spTgt spid="14"/>
                </p:tgtEl>
              </p:cMediaNode>
            </p:audio>
          </p:childTnLst>
        </p:cTn>
      </p:par>
    </p:tnLst>
    <p:bldLst>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4"/>
          <p:cNvPicPr>
            <a:picLocks noChangeAspect="1" noChangeArrowheads="1"/>
          </p:cNvPicPr>
          <p:nvPr/>
        </p:nvPicPr>
        <p:blipFill>
          <a:blip r:embed="rId5"/>
          <a:srcRect/>
          <a:stretch>
            <a:fillRect/>
          </a:stretch>
        </p:blipFill>
        <p:spPr bwMode="auto">
          <a:xfrm>
            <a:off x="214313" y="1643063"/>
            <a:ext cx="5514975" cy="2286000"/>
          </a:xfrm>
          <a:prstGeom prst="rect">
            <a:avLst/>
          </a:prstGeom>
          <a:noFill/>
          <a:ln w="9525">
            <a:noFill/>
            <a:miter lim="800000"/>
            <a:headEnd/>
            <a:tailEnd/>
          </a:ln>
        </p:spPr>
      </p:pic>
      <p:sp>
        <p:nvSpPr>
          <p:cNvPr id="62466" name="Text Box 5"/>
          <p:cNvSpPr txBox="1">
            <a:spLocks noChangeArrowheads="1"/>
          </p:cNvSpPr>
          <p:nvPr/>
        </p:nvSpPr>
        <p:spPr bwMode="auto">
          <a:xfrm>
            <a:off x="250825" y="1125538"/>
            <a:ext cx="2927350" cy="457200"/>
          </a:xfrm>
          <a:prstGeom prst="rect">
            <a:avLst/>
          </a:prstGeom>
          <a:noFill/>
          <a:ln w="9525" algn="ctr">
            <a:noFill/>
            <a:miter lim="800000"/>
            <a:headEnd/>
            <a:tailEnd/>
          </a:ln>
        </p:spPr>
        <p:txBody>
          <a:bodyPr wrap="none">
            <a:spAutoFit/>
          </a:bodyPr>
          <a:lstStyle/>
          <a:p>
            <a:pPr marL="342900" indent="-342900" eaLnBrk="0" hangingPunct="0">
              <a:spcBef>
                <a:spcPct val="20000"/>
              </a:spcBef>
            </a:pPr>
            <a:r>
              <a:rPr lang="zh-CN" altLang="en-US" b="0">
                <a:solidFill>
                  <a:schemeClr val="tx1"/>
                </a:solidFill>
                <a:latin typeface="Arial" charset="0"/>
                <a:ea typeface="楷体" pitchFamily="49" charset="-122"/>
              </a:rPr>
              <a:t>样本的采集和处理：</a:t>
            </a:r>
          </a:p>
        </p:txBody>
      </p:sp>
      <p:pic>
        <p:nvPicPr>
          <p:cNvPr id="245767" name="Picture 7"/>
          <p:cNvPicPr>
            <a:picLocks noChangeAspect="1" noChangeArrowheads="1"/>
          </p:cNvPicPr>
          <p:nvPr/>
        </p:nvPicPr>
        <p:blipFill>
          <a:blip r:embed="rId6"/>
          <a:srcRect l="6387" r="5975"/>
          <a:stretch>
            <a:fillRect/>
          </a:stretch>
        </p:blipFill>
        <p:spPr bwMode="auto">
          <a:xfrm>
            <a:off x="5715000" y="1643063"/>
            <a:ext cx="3143250" cy="5000625"/>
          </a:xfrm>
          <a:prstGeom prst="rect">
            <a:avLst/>
          </a:prstGeom>
          <a:noFill/>
          <a:ln w="9525">
            <a:noFill/>
            <a:miter lim="800000"/>
            <a:headEnd/>
            <a:tailEnd/>
          </a:ln>
        </p:spPr>
      </p:pic>
      <p:sp>
        <p:nvSpPr>
          <p:cNvPr id="245768" name="Text Box 8"/>
          <p:cNvSpPr txBox="1">
            <a:spLocks noChangeArrowheads="1"/>
          </p:cNvSpPr>
          <p:nvPr/>
        </p:nvSpPr>
        <p:spPr bwMode="auto">
          <a:xfrm>
            <a:off x="5991225" y="1214438"/>
            <a:ext cx="1708150" cy="457200"/>
          </a:xfrm>
          <a:prstGeom prst="rect">
            <a:avLst/>
          </a:prstGeom>
          <a:noFill/>
          <a:ln w="9525" algn="ctr">
            <a:noFill/>
            <a:miter lim="800000"/>
            <a:headEnd/>
            <a:tailEnd/>
          </a:ln>
        </p:spPr>
        <p:txBody>
          <a:bodyPr wrap="none">
            <a:spAutoFit/>
          </a:bodyPr>
          <a:lstStyle/>
          <a:p>
            <a:pPr marL="342900" indent="-342900" eaLnBrk="0" hangingPunct="0">
              <a:spcBef>
                <a:spcPct val="20000"/>
              </a:spcBef>
            </a:pPr>
            <a:r>
              <a:rPr lang="zh-CN" altLang="en-US" b="0">
                <a:solidFill>
                  <a:schemeClr val="tx1"/>
                </a:solidFill>
                <a:latin typeface="Arial" charset="0"/>
                <a:ea typeface="楷体" pitchFamily="49" charset="-122"/>
              </a:rPr>
              <a:t>试验流程：</a:t>
            </a:r>
          </a:p>
        </p:txBody>
      </p:sp>
      <p:sp>
        <p:nvSpPr>
          <p:cNvPr id="11" name="Text Box 8"/>
          <p:cNvSpPr txBox="1">
            <a:spLocks noChangeArrowheads="1"/>
          </p:cNvSpPr>
          <p:nvPr/>
        </p:nvSpPr>
        <p:spPr bwMode="auto">
          <a:xfrm>
            <a:off x="428625" y="4071938"/>
            <a:ext cx="2646363" cy="461962"/>
          </a:xfrm>
          <a:prstGeom prst="rect">
            <a:avLst/>
          </a:prstGeom>
          <a:noFill/>
          <a:ln w="9525" algn="ctr">
            <a:noFill/>
            <a:miter lim="800000"/>
            <a:headEnd/>
            <a:tailEnd/>
          </a:ln>
        </p:spPr>
        <p:txBody>
          <a:bodyPr wrap="none">
            <a:spAutoFit/>
          </a:bodyPr>
          <a:lstStyle/>
          <a:p>
            <a:pPr marL="342900" indent="-342900" eaLnBrk="0" hangingPunct="0">
              <a:spcBef>
                <a:spcPct val="20000"/>
              </a:spcBef>
            </a:pPr>
            <a:r>
              <a:rPr lang="zh-CN" altLang="en-US" b="0">
                <a:solidFill>
                  <a:schemeClr val="tx1"/>
                </a:solidFill>
                <a:latin typeface="Arial" charset="0"/>
                <a:ea typeface="楷体" pitchFamily="49" charset="-122"/>
              </a:rPr>
              <a:t>标准曲线的配置：</a:t>
            </a:r>
          </a:p>
        </p:txBody>
      </p:sp>
      <p:pic>
        <p:nvPicPr>
          <p:cNvPr id="3075" name="Picture 3"/>
          <p:cNvPicPr>
            <a:picLocks noChangeAspect="1" noChangeArrowheads="1"/>
          </p:cNvPicPr>
          <p:nvPr/>
        </p:nvPicPr>
        <p:blipFill>
          <a:blip r:embed="rId7"/>
          <a:srcRect/>
          <a:stretch>
            <a:fillRect/>
          </a:stretch>
        </p:blipFill>
        <p:spPr bwMode="auto">
          <a:xfrm>
            <a:off x="142875" y="4491038"/>
            <a:ext cx="4857750" cy="2152650"/>
          </a:xfrm>
          <a:prstGeom prst="rect">
            <a:avLst/>
          </a:prstGeom>
          <a:noFill/>
          <a:ln w="9525">
            <a:noFill/>
            <a:miter lim="800000"/>
            <a:headEnd/>
            <a:tailEnd/>
          </a:ln>
        </p:spPr>
      </p:pic>
      <p:cxnSp>
        <p:nvCxnSpPr>
          <p:cNvPr id="62471" name="直接连接符 12"/>
          <p:cNvCxnSpPr>
            <a:cxnSpLocks noChangeShapeType="1"/>
          </p:cNvCxnSpPr>
          <p:nvPr/>
        </p:nvCxnSpPr>
        <p:spPr bwMode="auto">
          <a:xfrm>
            <a:off x="928688" y="2657475"/>
            <a:ext cx="3500437" cy="1588"/>
          </a:xfrm>
          <a:prstGeom prst="line">
            <a:avLst/>
          </a:prstGeom>
          <a:noFill/>
          <a:ln w="9525" algn="ctr">
            <a:solidFill>
              <a:srgbClr val="FF0000"/>
            </a:solidFill>
            <a:round/>
            <a:headEnd/>
            <a:tailEnd/>
          </a:ln>
        </p:spPr>
      </p:cxnSp>
      <p:cxnSp>
        <p:nvCxnSpPr>
          <p:cNvPr id="62472" name="直接连接符 14"/>
          <p:cNvCxnSpPr>
            <a:cxnSpLocks noChangeShapeType="1"/>
          </p:cNvCxnSpPr>
          <p:nvPr/>
        </p:nvCxnSpPr>
        <p:spPr bwMode="auto">
          <a:xfrm>
            <a:off x="214313" y="3714750"/>
            <a:ext cx="1357312" cy="1588"/>
          </a:xfrm>
          <a:prstGeom prst="line">
            <a:avLst/>
          </a:prstGeom>
          <a:noFill/>
          <a:ln w="9525" algn="ctr">
            <a:solidFill>
              <a:srgbClr val="FF0000"/>
            </a:solidFill>
            <a:round/>
            <a:headEnd/>
            <a:tailEnd/>
          </a:ln>
        </p:spPr>
      </p:cxnSp>
      <p:cxnSp>
        <p:nvCxnSpPr>
          <p:cNvPr id="62473" name="直接连接符 23"/>
          <p:cNvCxnSpPr>
            <a:cxnSpLocks noChangeShapeType="1"/>
          </p:cNvCxnSpPr>
          <p:nvPr/>
        </p:nvCxnSpPr>
        <p:spPr bwMode="auto">
          <a:xfrm>
            <a:off x="214313" y="3100388"/>
            <a:ext cx="2357437" cy="1587"/>
          </a:xfrm>
          <a:prstGeom prst="line">
            <a:avLst/>
          </a:prstGeom>
          <a:noFill/>
          <a:ln w="9525" algn="ctr">
            <a:solidFill>
              <a:srgbClr val="FF0000"/>
            </a:solidFill>
            <a:round/>
            <a:headEnd/>
            <a:tailEnd/>
          </a:ln>
        </p:spPr>
      </p:cxnSp>
      <p:cxnSp>
        <p:nvCxnSpPr>
          <p:cNvPr id="62474" name="直接连接符 25"/>
          <p:cNvCxnSpPr>
            <a:cxnSpLocks noChangeShapeType="1"/>
          </p:cNvCxnSpPr>
          <p:nvPr/>
        </p:nvCxnSpPr>
        <p:spPr bwMode="auto">
          <a:xfrm>
            <a:off x="4643438" y="3541713"/>
            <a:ext cx="857250" cy="1587"/>
          </a:xfrm>
          <a:prstGeom prst="line">
            <a:avLst/>
          </a:prstGeom>
          <a:noFill/>
          <a:ln w="9525" algn="ctr">
            <a:solidFill>
              <a:srgbClr val="FF0000"/>
            </a:solidFill>
            <a:round/>
            <a:headEnd/>
            <a:tailEnd/>
          </a:ln>
        </p:spPr>
      </p:cxnSp>
      <p:sp>
        <p:nvSpPr>
          <p:cNvPr id="30" name="Oval 8"/>
          <p:cNvSpPr>
            <a:spLocks noChangeArrowheads="1"/>
          </p:cNvSpPr>
          <p:nvPr/>
        </p:nvSpPr>
        <p:spPr bwMode="auto">
          <a:xfrm>
            <a:off x="6215063" y="6072188"/>
            <a:ext cx="2286000" cy="571500"/>
          </a:xfrm>
          <a:prstGeom prst="ellipse">
            <a:avLst/>
          </a:prstGeom>
          <a:noFill/>
          <a:ln w="9525" algn="ctr">
            <a:solidFill>
              <a:srgbClr val="FF0000"/>
            </a:solidFill>
            <a:round/>
            <a:headEnd/>
            <a:tailEnd/>
          </a:ln>
        </p:spPr>
        <p:txBody>
          <a:bodyPr wrap="none" anchor="ctr"/>
          <a:lstStyle/>
          <a:p>
            <a:pPr marL="342900" indent="-342900" algn="ctr" eaLnBrk="0" hangingPunct="0">
              <a:spcBef>
                <a:spcPct val="20000"/>
              </a:spcBef>
            </a:pPr>
            <a:endParaRPr lang="zh-CN" altLang="en-US"/>
          </a:p>
        </p:txBody>
      </p:sp>
      <p:pic>
        <p:nvPicPr>
          <p:cNvPr id="13" name="~PP2872.WAV">
            <a:hlinkClick r:id="" action="ppaction://media"/>
          </p:cNvPr>
          <p:cNvPicPr>
            <a:picLocks noRot="1" noChangeAspect="1"/>
          </p:cNvPicPr>
          <p:nvPr>
            <a:wavAudioFile r:embed="rId2" name="~PP2872.WAV"/>
          </p:nvPr>
        </p:nvPicPr>
        <p:blipFill>
          <a:blip r:embed="rId8"/>
          <a:stretch>
            <a:fillRect/>
          </a:stretch>
        </p:blipFill>
        <p:spPr>
          <a:xfrm>
            <a:off x="8639175" y="6353175"/>
            <a:ext cx="304800" cy="304800"/>
          </a:xfrm>
          <a:prstGeom prst="rect">
            <a:avLst/>
          </a:prstGeom>
        </p:spPr>
      </p:pic>
    </p:spTree>
    <p:custDataLst>
      <p:tags r:id="rId1"/>
    </p:custDataLst>
  </p:cSld>
  <p:clrMapOvr>
    <a:masterClrMapping/>
  </p:clrMapOvr>
  <p:transition advTm="4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57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57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1" fill="hold" display="0">
                  <p:stCondLst>
                    <p:cond delay="indefinite"/>
                  </p:stCondLst>
                  <p:endCondLst>
                    <p:cond evt="onPrev" delay="0">
                      <p:tgtEl>
                        <p:sldTgt/>
                      </p:tgtEl>
                    </p:cond>
                    <p:cond evt="onStopAudio" delay="0">
                      <p:tgtEl>
                        <p:sldTgt/>
                      </p:tgtEl>
                    </p:cond>
                  </p:endCondLst>
                </p:cTn>
                <p:tgtEl>
                  <p:spTgt spid="13"/>
                </p:tgtEl>
              </p:cMediaNode>
            </p:audio>
          </p:childTnLst>
        </p:cTn>
      </p:par>
    </p:tnLst>
    <p:bldLst>
      <p:bldP spid="245768" grpId="0"/>
      <p:bldP spid="11" grpId="0"/>
      <p:bldP spid="3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2"/>
          <p:cNvPicPr>
            <a:picLocks noChangeAspect="1" noChangeArrowheads="1"/>
          </p:cNvPicPr>
          <p:nvPr/>
        </p:nvPicPr>
        <p:blipFill>
          <a:blip r:embed="rId4"/>
          <a:srcRect/>
          <a:stretch>
            <a:fillRect/>
          </a:stretch>
        </p:blipFill>
        <p:spPr bwMode="auto">
          <a:xfrm>
            <a:off x="2357438" y="1214438"/>
            <a:ext cx="6572250" cy="2235200"/>
          </a:xfrm>
          <a:prstGeom prst="rect">
            <a:avLst/>
          </a:prstGeom>
          <a:noFill/>
          <a:ln w="9525">
            <a:noFill/>
            <a:miter lim="800000"/>
            <a:headEnd/>
            <a:tailEnd/>
          </a:ln>
        </p:spPr>
      </p:pic>
      <p:sp>
        <p:nvSpPr>
          <p:cNvPr id="64514" name="Text Box 8"/>
          <p:cNvSpPr txBox="1">
            <a:spLocks noChangeArrowheads="1"/>
          </p:cNvSpPr>
          <p:nvPr/>
        </p:nvSpPr>
        <p:spPr bwMode="auto">
          <a:xfrm>
            <a:off x="500063" y="1252538"/>
            <a:ext cx="1708150" cy="457200"/>
          </a:xfrm>
          <a:prstGeom prst="rect">
            <a:avLst/>
          </a:prstGeom>
          <a:noFill/>
          <a:ln w="9525" algn="ctr">
            <a:noFill/>
            <a:miter lim="800000"/>
            <a:headEnd/>
            <a:tailEnd/>
          </a:ln>
        </p:spPr>
        <p:txBody>
          <a:bodyPr wrap="none">
            <a:spAutoFit/>
          </a:bodyPr>
          <a:lstStyle/>
          <a:p>
            <a:pPr marL="342900" indent="-342900" eaLnBrk="0" hangingPunct="0">
              <a:spcBef>
                <a:spcPct val="20000"/>
              </a:spcBef>
            </a:pPr>
            <a:r>
              <a:rPr lang="zh-CN" altLang="en-US" b="0">
                <a:solidFill>
                  <a:schemeClr val="tx1"/>
                </a:solidFill>
                <a:latin typeface="Arial" charset="0"/>
                <a:ea typeface="楷体" pitchFamily="49" charset="-122"/>
              </a:rPr>
              <a:t>数据处理：</a:t>
            </a:r>
          </a:p>
        </p:txBody>
      </p:sp>
      <p:pic>
        <p:nvPicPr>
          <p:cNvPr id="4099" name="Picture 3"/>
          <p:cNvPicPr>
            <a:picLocks noChangeAspect="1" noChangeArrowheads="1"/>
          </p:cNvPicPr>
          <p:nvPr/>
        </p:nvPicPr>
        <p:blipFill>
          <a:blip r:embed="rId5"/>
          <a:srcRect/>
          <a:stretch>
            <a:fillRect/>
          </a:stretch>
        </p:blipFill>
        <p:spPr bwMode="auto">
          <a:xfrm>
            <a:off x="2428875" y="3714750"/>
            <a:ext cx="5572125" cy="2857500"/>
          </a:xfrm>
          <a:prstGeom prst="rect">
            <a:avLst/>
          </a:prstGeom>
          <a:noFill/>
          <a:ln w="9525">
            <a:noFill/>
            <a:miter lim="800000"/>
            <a:headEnd/>
            <a:tailEnd/>
          </a:ln>
        </p:spPr>
      </p:pic>
      <p:sp>
        <p:nvSpPr>
          <p:cNvPr id="10" name="Text Box 8"/>
          <p:cNvSpPr txBox="1">
            <a:spLocks noChangeArrowheads="1"/>
          </p:cNvSpPr>
          <p:nvPr/>
        </p:nvSpPr>
        <p:spPr bwMode="auto">
          <a:xfrm>
            <a:off x="561975" y="3824288"/>
            <a:ext cx="1708150" cy="457200"/>
          </a:xfrm>
          <a:prstGeom prst="rect">
            <a:avLst/>
          </a:prstGeom>
          <a:noFill/>
          <a:ln w="9525" algn="ctr">
            <a:noFill/>
            <a:miter lim="800000"/>
            <a:headEnd/>
            <a:tailEnd/>
          </a:ln>
        </p:spPr>
        <p:txBody>
          <a:bodyPr wrap="none">
            <a:spAutoFit/>
          </a:bodyPr>
          <a:lstStyle/>
          <a:p>
            <a:pPr marL="342900" indent="-342900" eaLnBrk="0" hangingPunct="0">
              <a:spcBef>
                <a:spcPct val="20000"/>
              </a:spcBef>
            </a:pPr>
            <a:r>
              <a:rPr lang="zh-CN" altLang="en-US" b="0">
                <a:solidFill>
                  <a:schemeClr val="tx1"/>
                </a:solidFill>
                <a:latin typeface="Arial" charset="0"/>
                <a:ea typeface="楷体" pitchFamily="49" charset="-122"/>
              </a:rPr>
              <a:t>典型数据：</a:t>
            </a:r>
          </a:p>
        </p:txBody>
      </p:sp>
      <p:cxnSp>
        <p:nvCxnSpPr>
          <p:cNvPr id="64517" name="直接连接符 14"/>
          <p:cNvCxnSpPr>
            <a:cxnSpLocks noChangeShapeType="1"/>
          </p:cNvCxnSpPr>
          <p:nvPr/>
        </p:nvCxnSpPr>
        <p:spPr bwMode="auto">
          <a:xfrm>
            <a:off x="2428875" y="2428875"/>
            <a:ext cx="2571750" cy="1588"/>
          </a:xfrm>
          <a:prstGeom prst="line">
            <a:avLst/>
          </a:prstGeom>
          <a:noFill/>
          <a:ln w="9525" algn="ctr">
            <a:solidFill>
              <a:srgbClr val="FF0000"/>
            </a:solidFill>
            <a:round/>
            <a:headEnd/>
            <a:tailEnd/>
          </a:ln>
        </p:spPr>
      </p:cxnSp>
      <p:pic>
        <p:nvPicPr>
          <p:cNvPr id="7" name="~PP2119.WAV">
            <a:hlinkClick r:id="" action="ppaction://media"/>
          </p:cNvPr>
          <p:cNvPicPr>
            <a:picLocks noRot="1" noChangeAspect="1"/>
          </p:cNvPicPr>
          <p:nvPr>
            <a:wavAudioFile r:embed="rId2" name="~PP2119.WAV"/>
          </p:nvPr>
        </p:nvPicPr>
        <p:blipFill>
          <a:blip r:embed="rId6"/>
          <a:stretch>
            <a:fillRect/>
          </a:stretch>
        </p:blipFill>
        <p:spPr>
          <a:xfrm>
            <a:off x="8639175" y="6353175"/>
            <a:ext cx="304800" cy="304800"/>
          </a:xfrm>
          <a:prstGeom prst="rect">
            <a:avLst/>
          </a:prstGeom>
        </p:spPr>
      </p:pic>
    </p:spTree>
    <p:custDataLst>
      <p:tags r:id="rId1"/>
    </p:custDataLst>
  </p:cSld>
  <p:clrMapOvr>
    <a:masterClrMapping/>
  </p:clrMapOvr>
  <p:transition advTm="3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7" name="组合 9"/>
          <p:cNvGrpSpPr>
            <a:grpSpLocks/>
          </p:cNvGrpSpPr>
          <p:nvPr/>
        </p:nvGrpSpPr>
        <p:grpSpPr bwMode="auto">
          <a:xfrm>
            <a:off x="3714750" y="1214438"/>
            <a:ext cx="5257800" cy="2933700"/>
            <a:chOff x="428596" y="1714488"/>
            <a:chExt cx="5257800" cy="2933692"/>
          </a:xfrm>
        </p:grpSpPr>
        <p:pic>
          <p:nvPicPr>
            <p:cNvPr id="65545" name="Picture 2"/>
            <p:cNvPicPr>
              <a:picLocks noChangeAspect="1" noChangeArrowheads="1"/>
            </p:cNvPicPr>
            <p:nvPr/>
          </p:nvPicPr>
          <p:blipFill>
            <a:blip r:embed="rId4"/>
            <a:srcRect t="33295"/>
            <a:stretch>
              <a:fillRect/>
            </a:stretch>
          </p:blipFill>
          <p:spPr bwMode="auto">
            <a:xfrm>
              <a:off x="428596" y="1928802"/>
              <a:ext cx="5257800" cy="2719378"/>
            </a:xfrm>
            <a:prstGeom prst="rect">
              <a:avLst/>
            </a:prstGeom>
            <a:noFill/>
            <a:ln w="9525">
              <a:noFill/>
              <a:miter lim="800000"/>
              <a:headEnd/>
              <a:tailEnd/>
            </a:ln>
          </p:spPr>
        </p:pic>
        <p:pic>
          <p:nvPicPr>
            <p:cNvPr id="65546" name="Picture 2"/>
            <p:cNvPicPr>
              <a:picLocks noChangeAspect="1" noChangeArrowheads="1"/>
            </p:cNvPicPr>
            <p:nvPr/>
          </p:nvPicPr>
          <p:blipFill>
            <a:blip r:embed="rId4"/>
            <a:srcRect t="-1746" b="94737"/>
            <a:stretch>
              <a:fillRect/>
            </a:stretch>
          </p:blipFill>
          <p:spPr bwMode="auto">
            <a:xfrm>
              <a:off x="428596" y="1714488"/>
              <a:ext cx="5257800" cy="285752"/>
            </a:xfrm>
            <a:prstGeom prst="rect">
              <a:avLst/>
            </a:prstGeom>
            <a:noFill/>
            <a:ln w="9525">
              <a:noFill/>
              <a:miter lim="800000"/>
              <a:headEnd/>
              <a:tailEnd/>
            </a:ln>
          </p:spPr>
        </p:pic>
      </p:grpSp>
      <p:grpSp>
        <p:nvGrpSpPr>
          <p:cNvPr id="19" name="组合 18"/>
          <p:cNvGrpSpPr>
            <a:grpSpLocks/>
          </p:cNvGrpSpPr>
          <p:nvPr/>
        </p:nvGrpSpPr>
        <p:grpSpPr bwMode="auto">
          <a:xfrm>
            <a:off x="285750" y="3714750"/>
            <a:ext cx="5257800" cy="1285875"/>
            <a:chOff x="285720" y="3714752"/>
            <a:chExt cx="5257800" cy="1285884"/>
          </a:xfrm>
        </p:grpSpPr>
        <p:pic>
          <p:nvPicPr>
            <p:cNvPr id="65543" name="Picture 3"/>
            <p:cNvPicPr>
              <a:picLocks noChangeAspect="1" noChangeArrowheads="1"/>
            </p:cNvPicPr>
            <p:nvPr/>
          </p:nvPicPr>
          <p:blipFill>
            <a:blip r:embed="rId5"/>
            <a:srcRect r="85054" b="87430"/>
            <a:stretch>
              <a:fillRect/>
            </a:stretch>
          </p:blipFill>
          <p:spPr bwMode="auto">
            <a:xfrm>
              <a:off x="285720" y="3714752"/>
              <a:ext cx="785818" cy="214314"/>
            </a:xfrm>
            <a:prstGeom prst="rect">
              <a:avLst/>
            </a:prstGeom>
            <a:noFill/>
            <a:ln w="9525">
              <a:noFill/>
              <a:miter lim="800000"/>
              <a:headEnd/>
              <a:tailEnd/>
            </a:ln>
          </p:spPr>
        </p:pic>
        <p:pic>
          <p:nvPicPr>
            <p:cNvPr id="65544" name="Picture 3"/>
            <p:cNvPicPr>
              <a:picLocks noChangeAspect="1" noChangeArrowheads="1"/>
            </p:cNvPicPr>
            <p:nvPr/>
          </p:nvPicPr>
          <p:blipFill>
            <a:blip r:embed="rId5"/>
            <a:srcRect t="33521"/>
            <a:stretch>
              <a:fillRect/>
            </a:stretch>
          </p:blipFill>
          <p:spPr bwMode="auto">
            <a:xfrm>
              <a:off x="285720" y="3867165"/>
              <a:ext cx="5257800" cy="1133471"/>
            </a:xfrm>
            <a:prstGeom prst="rect">
              <a:avLst/>
            </a:prstGeom>
            <a:noFill/>
            <a:ln w="9525">
              <a:noFill/>
              <a:miter lim="800000"/>
              <a:headEnd/>
              <a:tailEnd/>
            </a:ln>
          </p:spPr>
        </p:pic>
      </p:grpSp>
      <p:grpSp>
        <p:nvGrpSpPr>
          <p:cNvPr id="20" name="组合 19"/>
          <p:cNvGrpSpPr>
            <a:grpSpLocks/>
          </p:cNvGrpSpPr>
          <p:nvPr/>
        </p:nvGrpSpPr>
        <p:grpSpPr bwMode="auto">
          <a:xfrm>
            <a:off x="3714750" y="4572000"/>
            <a:ext cx="5238750" cy="2071688"/>
            <a:chOff x="3714744" y="4572008"/>
            <a:chExt cx="5238750" cy="2071702"/>
          </a:xfrm>
        </p:grpSpPr>
        <p:pic>
          <p:nvPicPr>
            <p:cNvPr id="65541" name="Picture 4"/>
            <p:cNvPicPr>
              <a:picLocks noChangeAspect="1" noChangeArrowheads="1"/>
            </p:cNvPicPr>
            <p:nvPr/>
          </p:nvPicPr>
          <p:blipFill>
            <a:blip r:embed="rId6"/>
            <a:srcRect r="86365" b="91965"/>
            <a:stretch>
              <a:fillRect/>
            </a:stretch>
          </p:blipFill>
          <p:spPr bwMode="auto">
            <a:xfrm>
              <a:off x="3714744" y="4572008"/>
              <a:ext cx="714380" cy="214314"/>
            </a:xfrm>
            <a:prstGeom prst="rect">
              <a:avLst/>
            </a:prstGeom>
            <a:noFill/>
            <a:ln w="9525">
              <a:noFill/>
              <a:miter lim="800000"/>
              <a:headEnd/>
              <a:tailEnd/>
            </a:ln>
          </p:spPr>
        </p:pic>
        <p:pic>
          <p:nvPicPr>
            <p:cNvPr id="65542" name="Picture 5"/>
            <p:cNvPicPr>
              <a:picLocks noChangeAspect="1" noChangeArrowheads="1"/>
            </p:cNvPicPr>
            <p:nvPr/>
          </p:nvPicPr>
          <p:blipFill>
            <a:blip r:embed="rId6"/>
            <a:srcRect t="28571"/>
            <a:stretch>
              <a:fillRect/>
            </a:stretch>
          </p:blipFill>
          <p:spPr bwMode="auto">
            <a:xfrm>
              <a:off x="3714744" y="4738706"/>
              <a:ext cx="5238750" cy="1905004"/>
            </a:xfrm>
            <a:prstGeom prst="rect">
              <a:avLst/>
            </a:prstGeom>
            <a:noFill/>
            <a:ln w="9525">
              <a:noFill/>
              <a:miter lim="800000"/>
              <a:headEnd/>
              <a:tailEnd/>
            </a:ln>
          </p:spPr>
        </p:pic>
      </p:grpSp>
      <p:sp>
        <p:nvSpPr>
          <p:cNvPr id="65540" name="Text Box 4"/>
          <p:cNvSpPr txBox="1">
            <a:spLocks noChangeArrowheads="1"/>
          </p:cNvSpPr>
          <p:nvPr/>
        </p:nvSpPr>
        <p:spPr bwMode="auto">
          <a:xfrm>
            <a:off x="642938" y="1571625"/>
            <a:ext cx="2633662" cy="822325"/>
          </a:xfrm>
          <a:prstGeom prst="rect">
            <a:avLst/>
          </a:prstGeom>
          <a:noFill/>
          <a:ln w="9525" algn="ctr">
            <a:noFill/>
            <a:miter lim="800000"/>
            <a:headEnd/>
            <a:tailEnd/>
          </a:ln>
        </p:spPr>
        <p:txBody>
          <a:bodyPr>
            <a:spAutoFit/>
          </a:bodyPr>
          <a:lstStyle/>
          <a:p>
            <a:pPr eaLnBrk="0" hangingPunct="0"/>
            <a:r>
              <a:rPr lang="zh-CN" altLang="en-US" b="0">
                <a:solidFill>
                  <a:schemeClr val="tx1"/>
                </a:solidFill>
                <a:latin typeface="Arial" charset="0"/>
                <a:ea typeface="楷体" pitchFamily="49" charset="-122"/>
              </a:rPr>
              <a:t>精确度、准确度和线性实验数据：</a:t>
            </a:r>
          </a:p>
        </p:txBody>
      </p:sp>
      <p:pic>
        <p:nvPicPr>
          <p:cNvPr id="12" name="~PP195.WAV">
            <a:hlinkClick r:id="" action="ppaction://media"/>
          </p:cNvPr>
          <p:cNvPicPr>
            <a:picLocks noRot="1" noChangeAspect="1"/>
          </p:cNvPicPr>
          <p:nvPr>
            <a:wavAudioFile r:embed="rId2" name="~PP195.WAV"/>
          </p:nvPr>
        </p:nvPicPr>
        <p:blipFill>
          <a:blip r:embed="rId7"/>
          <a:stretch>
            <a:fillRect/>
          </a:stretch>
        </p:blipFill>
        <p:spPr>
          <a:xfrm>
            <a:off x="8639175" y="6353175"/>
            <a:ext cx="304800" cy="304800"/>
          </a:xfrm>
          <a:prstGeom prst="rect">
            <a:avLst/>
          </a:prstGeom>
        </p:spPr>
      </p:pic>
    </p:spTree>
    <p:custDataLst>
      <p:tags r:id="rId1"/>
    </p:custDataLst>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5"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1" name="组合 12"/>
          <p:cNvGrpSpPr>
            <a:grpSpLocks/>
          </p:cNvGrpSpPr>
          <p:nvPr/>
        </p:nvGrpSpPr>
        <p:grpSpPr bwMode="auto">
          <a:xfrm>
            <a:off x="3071813" y="1285875"/>
            <a:ext cx="5892800" cy="1222375"/>
            <a:chOff x="428596" y="1643050"/>
            <a:chExt cx="5893250" cy="1223165"/>
          </a:xfrm>
        </p:grpSpPr>
        <p:pic>
          <p:nvPicPr>
            <p:cNvPr id="66569" name="Picture 2"/>
            <p:cNvPicPr>
              <a:picLocks noChangeAspect="1" noChangeArrowheads="1"/>
            </p:cNvPicPr>
            <p:nvPr/>
          </p:nvPicPr>
          <p:blipFill>
            <a:blip r:embed="rId4"/>
            <a:srcRect/>
            <a:stretch>
              <a:fillRect/>
            </a:stretch>
          </p:blipFill>
          <p:spPr bwMode="auto">
            <a:xfrm>
              <a:off x="428596" y="1643050"/>
              <a:ext cx="5893250" cy="1000132"/>
            </a:xfrm>
            <a:prstGeom prst="rect">
              <a:avLst/>
            </a:prstGeom>
            <a:noFill/>
            <a:ln w="9525">
              <a:noFill/>
              <a:miter lim="800000"/>
              <a:headEnd/>
              <a:tailEnd/>
            </a:ln>
          </p:spPr>
        </p:pic>
        <p:pic>
          <p:nvPicPr>
            <p:cNvPr id="66570" name="Picture 3"/>
            <p:cNvPicPr>
              <a:picLocks noChangeAspect="1" noChangeArrowheads="1"/>
            </p:cNvPicPr>
            <p:nvPr/>
          </p:nvPicPr>
          <p:blipFill>
            <a:blip r:embed="rId5"/>
            <a:srcRect/>
            <a:stretch>
              <a:fillRect/>
            </a:stretch>
          </p:blipFill>
          <p:spPr bwMode="auto">
            <a:xfrm>
              <a:off x="449007" y="2643180"/>
              <a:ext cx="5480315" cy="223035"/>
            </a:xfrm>
            <a:prstGeom prst="rect">
              <a:avLst/>
            </a:prstGeom>
            <a:noFill/>
            <a:ln w="9525">
              <a:noFill/>
              <a:miter lim="800000"/>
              <a:headEnd/>
              <a:tailEnd/>
            </a:ln>
          </p:spPr>
        </p:pic>
      </p:grpSp>
      <p:sp>
        <p:nvSpPr>
          <p:cNvPr id="66562" name="Text Box 4"/>
          <p:cNvSpPr txBox="1">
            <a:spLocks noChangeArrowheads="1"/>
          </p:cNvSpPr>
          <p:nvPr/>
        </p:nvSpPr>
        <p:spPr bwMode="auto">
          <a:xfrm>
            <a:off x="714375" y="1428750"/>
            <a:ext cx="1714500" cy="457200"/>
          </a:xfrm>
          <a:prstGeom prst="rect">
            <a:avLst/>
          </a:prstGeom>
          <a:noFill/>
          <a:ln w="9525" algn="ctr">
            <a:noFill/>
            <a:miter lim="800000"/>
            <a:headEnd/>
            <a:tailEnd/>
          </a:ln>
        </p:spPr>
        <p:txBody>
          <a:bodyPr>
            <a:spAutoFit/>
          </a:bodyPr>
          <a:lstStyle/>
          <a:p>
            <a:pPr eaLnBrk="0" hangingPunct="0"/>
            <a:r>
              <a:rPr lang="zh-CN" altLang="en-US" b="0">
                <a:solidFill>
                  <a:schemeClr val="tx1"/>
                </a:solidFill>
                <a:latin typeface="Arial" charset="0"/>
                <a:ea typeface="楷体" pitchFamily="49" charset="-122"/>
              </a:rPr>
              <a:t>标定方法：</a:t>
            </a:r>
          </a:p>
        </p:txBody>
      </p:sp>
      <p:sp>
        <p:nvSpPr>
          <p:cNvPr id="66563" name="Line 13"/>
          <p:cNvSpPr>
            <a:spLocks noChangeShapeType="1"/>
          </p:cNvSpPr>
          <p:nvPr/>
        </p:nvSpPr>
        <p:spPr bwMode="auto">
          <a:xfrm>
            <a:off x="5572125" y="1700213"/>
            <a:ext cx="3240088" cy="0"/>
          </a:xfrm>
          <a:prstGeom prst="line">
            <a:avLst/>
          </a:prstGeom>
          <a:noFill/>
          <a:ln w="9525">
            <a:solidFill>
              <a:srgbClr val="FF0000"/>
            </a:solidFill>
            <a:round/>
            <a:headEnd/>
            <a:tailEnd/>
          </a:ln>
        </p:spPr>
        <p:txBody>
          <a:bodyPr/>
          <a:lstStyle/>
          <a:p>
            <a:endParaRPr lang="zh-CN" altLang="en-US"/>
          </a:p>
        </p:txBody>
      </p:sp>
      <p:sp>
        <p:nvSpPr>
          <p:cNvPr id="66564" name="Line 13"/>
          <p:cNvSpPr>
            <a:spLocks noChangeShapeType="1"/>
          </p:cNvSpPr>
          <p:nvPr/>
        </p:nvSpPr>
        <p:spPr bwMode="auto">
          <a:xfrm>
            <a:off x="3071813" y="2486025"/>
            <a:ext cx="5472112" cy="0"/>
          </a:xfrm>
          <a:prstGeom prst="line">
            <a:avLst/>
          </a:prstGeom>
          <a:noFill/>
          <a:ln w="9525">
            <a:solidFill>
              <a:srgbClr val="FF0000"/>
            </a:solidFill>
            <a:round/>
            <a:headEnd/>
            <a:tailEnd/>
          </a:ln>
        </p:spPr>
        <p:txBody>
          <a:bodyPr/>
          <a:lstStyle/>
          <a:p>
            <a:endParaRPr lang="zh-CN" altLang="en-US"/>
          </a:p>
        </p:txBody>
      </p:sp>
      <p:pic>
        <p:nvPicPr>
          <p:cNvPr id="6148" name="Picture 4"/>
          <p:cNvPicPr>
            <a:picLocks noChangeAspect="1" noChangeArrowheads="1"/>
          </p:cNvPicPr>
          <p:nvPr/>
        </p:nvPicPr>
        <p:blipFill>
          <a:blip r:embed="rId6"/>
          <a:srcRect/>
          <a:stretch>
            <a:fillRect/>
          </a:stretch>
        </p:blipFill>
        <p:spPr bwMode="auto">
          <a:xfrm>
            <a:off x="3071813" y="3000375"/>
            <a:ext cx="5910262" cy="2714625"/>
          </a:xfrm>
          <a:prstGeom prst="rect">
            <a:avLst/>
          </a:prstGeom>
          <a:noFill/>
          <a:ln w="9525">
            <a:noFill/>
            <a:miter lim="800000"/>
            <a:headEnd/>
            <a:tailEnd/>
          </a:ln>
        </p:spPr>
      </p:pic>
      <p:sp>
        <p:nvSpPr>
          <p:cNvPr id="15" name="Text Box 4"/>
          <p:cNvSpPr txBox="1">
            <a:spLocks noChangeArrowheads="1"/>
          </p:cNvSpPr>
          <p:nvPr/>
        </p:nvSpPr>
        <p:spPr bwMode="auto">
          <a:xfrm>
            <a:off x="714375" y="3143250"/>
            <a:ext cx="1714500" cy="457200"/>
          </a:xfrm>
          <a:prstGeom prst="rect">
            <a:avLst/>
          </a:prstGeom>
          <a:noFill/>
          <a:ln w="9525" algn="ctr">
            <a:noFill/>
            <a:miter lim="800000"/>
            <a:headEnd/>
            <a:tailEnd/>
          </a:ln>
        </p:spPr>
        <p:txBody>
          <a:bodyPr>
            <a:spAutoFit/>
          </a:bodyPr>
          <a:lstStyle/>
          <a:p>
            <a:pPr eaLnBrk="0" hangingPunct="0"/>
            <a:r>
              <a:rPr lang="zh-CN" altLang="en-US" b="0">
                <a:solidFill>
                  <a:schemeClr val="tx1"/>
                </a:solidFill>
                <a:latin typeface="Arial" charset="0"/>
                <a:ea typeface="楷体" pitchFamily="49" charset="-122"/>
              </a:rPr>
              <a:t>样品预值：</a:t>
            </a:r>
          </a:p>
        </p:txBody>
      </p:sp>
      <p:sp>
        <p:nvSpPr>
          <p:cNvPr id="16" name="Oval 13"/>
          <p:cNvSpPr>
            <a:spLocks noChangeArrowheads="1"/>
          </p:cNvSpPr>
          <p:nvPr/>
        </p:nvSpPr>
        <p:spPr bwMode="auto">
          <a:xfrm>
            <a:off x="4000500" y="3200400"/>
            <a:ext cx="1785938" cy="228600"/>
          </a:xfrm>
          <a:prstGeom prst="ellipse">
            <a:avLst/>
          </a:prstGeom>
          <a:noFill/>
          <a:ln w="9525" algn="ctr">
            <a:solidFill>
              <a:srgbClr val="FF0000"/>
            </a:solidFill>
            <a:round/>
            <a:headEnd/>
            <a:tailEnd/>
          </a:ln>
        </p:spPr>
        <p:txBody>
          <a:bodyPr wrap="none" anchor="ctr"/>
          <a:lstStyle/>
          <a:p>
            <a:pPr marL="342900" indent="-342900" algn="ctr" eaLnBrk="0" hangingPunct="0">
              <a:spcBef>
                <a:spcPct val="20000"/>
              </a:spcBef>
            </a:pPr>
            <a:endParaRPr lang="zh-CN" altLang="en-US"/>
          </a:p>
        </p:txBody>
      </p:sp>
      <p:sp>
        <p:nvSpPr>
          <p:cNvPr id="17" name="Line 13"/>
          <p:cNvSpPr>
            <a:spLocks noChangeShapeType="1"/>
          </p:cNvSpPr>
          <p:nvPr/>
        </p:nvSpPr>
        <p:spPr bwMode="auto">
          <a:xfrm>
            <a:off x="3902075" y="3957638"/>
            <a:ext cx="3455988" cy="0"/>
          </a:xfrm>
          <a:prstGeom prst="line">
            <a:avLst/>
          </a:prstGeom>
          <a:noFill/>
          <a:ln w="9525">
            <a:solidFill>
              <a:srgbClr val="FF0000"/>
            </a:solidFill>
            <a:round/>
            <a:headEnd/>
            <a:tailEnd/>
          </a:ln>
        </p:spPr>
        <p:txBody>
          <a:bodyPr/>
          <a:lstStyle/>
          <a:p>
            <a:endParaRPr lang="zh-CN" altLang="en-US"/>
          </a:p>
        </p:txBody>
      </p:sp>
      <p:pic>
        <p:nvPicPr>
          <p:cNvPr id="12" name="~PP3076.WAV">
            <a:hlinkClick r:id="" action="ppaction://media"/>
          </p:cNvPr>
          <p:cNvPicPr>
            <a:picLocks noRot="1" noChangeAspect="1"/>
          </p:cNvPicPr>
          <p:nvPr>
            <a:wavAudioFile r:embed="rId2" name="~PP3076.WAV"/>
          </p:nvPr>
        </p:nvPicPr>
        <p:blipFill>
          <a:blip r:embed="rId7"/>
          <a:stretch>
            <a:fillRect/>
          </a:stretch>
        </p:blipFill>
        <p:spPr>
          <a:xfrm>
            <a:off x="8639175" y="6353175"/>
            <a:ext cx="304800" cy="304800"/>
          </a:xfrm>
          <a:prstGeom prst="rect">
            <a:avLst/>
          </a:prstGeom>
        </p:spPr>
      </p:pic>
    </p:spTree>
    <p:custDataLst>
      <p:tags r:id="rId1"/>
    </p:custDataLst>
  </p:cSld>
  <p:clrMapOvr>
    <a:masterClrMapping/>
  </p:clrMapOvr>
  <p:transition advTm="10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7" fill="hold" display="0">
                  <p:stCondLst>
                    <p:cond delay="indefinite"/>
                  </p:stCondLst>
                  <p:endCondLst>
                    <p:cond evt="onPrev" delay="0">
                      <p:tgtEl>
                        <p:sldTgt/>
                      </p:tgtEl>
                    </p:cond>
                    <p:cond evt="onStopAudio" delay="0">
                      <p:tgtEl>
                        <p:sldTgt/>
                      </p:tgtEl>
                    </p:cond>
                  </p:endCondLst>
                </p:cTn>
                <p:tgtEl>
                  <p:spTgt spid="12"/>
                </p:tgtEl>
              </p:cMediaNode>
            </p:audio>
          </p:childTnLst>
        </p:cTn>
      </p:par>
    </p:tnLst>
    <p:bldLst>
      <p:bldP spid="15" grpId="0"/>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5" name="组合 13"/>
          <p:cNvGrpSpPr>
            <a:grpSpLocks/>
          </p:cNvGrpSpPr>
          <p:nvPr/>
        </p:nvGrpSpPr>
        <p:grpSpPr bwMode="auto">
          <a:xfrm>
            <a:off x="3214688" y="1219200"/>
            <a:ext cx="5857875" cy="5422900"/>
            <a:chOff x="3214678" y="1219852"/>
            <a:chExt cx="5857916" cy="5422145"/>
          </a:xfrm>
        </p:grpSpPr>
        <p:pic>
          <p:nvPicPr>
            <p:cNvPr id="67588" name="Picture 2"/>
            <p:cNvPicPr>
              <a:picLocks noChangeAspect="1" noChangeArrowheads="1"/>
            </p:cNvPicPr>
            <p:nvPr/>
          </p:nvPicPr>
          <p:blipFill>
            <a:blip r:embed="rId3"/>
            <a:srcRect b="31070"/>
            <a:stretch>
              <a:fillRect/>
            </a:stretch>
          </p:blipFill>
          <p:spPr bwMode="auto">
            <a:xfrm>
              <a:off x="3214678" y="1219852"/>
              <a:ext cx="5857916" cy="3780784"/>
            </a:xfrm>
            <a:prstGeom prst="rect">
              <a:avLst/>
            </a:prstGeom>
            <a:noFill/>
            <a:ln w="9525">
              <a:noFill/>
              <a:miter lim="800000"/>
              <a:headEnd/>
              <a:tailEnd/>
            </a:ln>
          </p:spPr>
        </p:pic>
        <p:pic>
          <p:nvPicPr>
            <p:cNvPr id="67589" name="Picture 2"/>
            <p:cNvPicPr>
              <a:picLocks noChangeAspect="1" noChangeArrowheads="1"/>
            </p:cNvPicPr>
            <p:nvPr/>
          </p:nvPicPr>
          <p:blipFill>
            <a:blip r:embed="rId3"/>
            <a:srcRect t="62244" r="73334" b="1318"/>
            <a:stretch>
              <a:fillRect/>
            </a:stretch>
          </p:blipFill>
          <p:spPr bwMode="auto">
            <a:xfrm>
              <a:off x="3214678" y="4643446"/>
              <a:ext cx="1562112" cy="1998551"/>
            </a:xfrm>
            <a:prstGeom prst="rect">
              <a:avLst/>
            </a:prstGeom>
            <a:noFill/>
            <a:ln w="9525">
              <a:noFill/>
              <a:miter lim="800000"/>
              <a:headEnd/>
              <a:tailEnd/>
            </a:ln>
          </p:spPr>
        </p:pic>
      </p:grpSp>
      <p:sp>
        <p:nvSpPr>
          <p:cNvPr id="67586" name="Text Box 4"/>
          <p:cNvSpPr txBox="1">
            <a:spLocks noChangeArrowheads="1"/>
          </p:cNvSpPr>
          <p:nvPr/>
        </p:nvSpPr>
        <p:spPr bwMode="auto">
          <a:xfrm>
            <a:off x="571500" y="1395413"/>
            <a:ext cx="2786063" cy="457200"/>
          </a:xfrm>
          <a:prstGeom prst="rect">
            <a:avLst/>
          </a:prstGeom>
          <a:noFill/>
          <a:ln w="9525" algn="ctr">
            <a:noFill/>
            <a:miter lim="800000"/>
            <a:headEnd/>
            <a:tailEnd/>
          </a:ln>
        </p:spPr>
        <p:txBody>
          <a:bodyPr>
            <a:spAutoFit/>
          </a:bodyPr>
          <a:lstStyle/>
          <a:p>
            <a:pPr marL="342900" indent="-342900" eaLnBrk="0" hangingPunct="0">
              <a:spcBef>
                <a:spcPct val="20000"/>
              </a:spcBef>
            </a:pPr>
            <a:r>
              <a:rPr lang="zh-CN" altLang="en-US" b="0">
                <a:solidFill>
                  <a:schemeClr val="tx1"/>
                </a:solidFill>
                <a:latin typeface="Arial" charset="0"/>
                <a:ea typeface="楷体" pitchFamily="49" charset="-122"/>
              </a:rPr>
              <a:t>检测特异性实验：</a:t>
            </a:r>
          </a:p>
        </p:txBody>
      </p:sp>
      <p:sp>
        <p:nvSpPr>
          <p:cNvPr id="67587" name="Line 13"/>
          <p:cNvSpPr>
            <a:spLocks noChangeShapeType="1"/>
          </p:cNvSpPr>
          <p:nvPr/>
        </p:nvSpPr>
        <p:spPr bwMode="auto">
          <a:xfrm>
            <a:off x="4786313" y="2714625"/>
            <a:ext cx="3743325" cy="0"/>
          </a:xfrm>
          <a:prstGeom prst="line">
            <a:avLst/>
          </a:prstGeom>
          <a:noFill/>
          <a:ln w="9525">
            <a:solidFill>
              <a:srgbClr val="FF0000"/>
            </a:solidFill>
            <a:round/>
            <a:headEnd/>
            <a:tailEnd/>
          </a:ln>
        </p:spPr>
        <p:txBody>
          <a:bodyPr/>
          <a:lstStyle/>
          <a:p>
            <a:endParaRPr lang="zh-CN" altLang="en-US"/>
          </a:p>
        </p:txBody>
      </p:sp>
      <p:pic>
        <p:nvPicPr>
          <p:cNvPr id="7" name="~PP3830.WAV">
            <a:hlinkClick r:id="" action="ppaction://media"/>
          </p:cNvPr>
          <p:cNvPicPr>
            <a:picLocks noRot="1" noChangeAspect="1"/>
          </p:cNvPicPr>
          <p:nvPr>
            <a:wavAudioFile r:embed="rId1" name="~PP3830.WAV"/>
          </p:nvPr>
        </p:nvPicPr>
        <p:blipFill>
          <a:blip r:embed="rId4"/>
          <a:stretch>
            <a:fillRect/>
          </a:stretch>
        </p:blipFill>
        <p:spPr>
          <a:xfrm>
            <a:off x="8639175" y="6353175"/>
            <a:ext cx="304800" cy="304800"/>
          </a:xfrm>
          <a:prstGeom prst="rect">
            <a:avLst/>
          </a:prstGeom>
        </p:spPr>
      </p:pic>
    </p:spTree>
  </p:cSld>
  <p:clrMapOvr>
    <a:masterClrMapping/>
  </p:clrMapOvr>
  <p:transition advTm="4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Grp="1" noChangeArrowheads="1"/>
          </p:cNvSpPr>
          <p:nvPr>
            <p:ph idx="1"/>
          </p:nvPr>
        </p:nvSpPr>
        <p:spPr bwMode="auto">
          <a:xfrm>
            <a:off x="827088" y="2133600"/>
            <a:ext cx="7459662" cy="3630613"/>
          </a:xfrm>
          <a:noFill/>
          <a:ln>
            <a:miter lim="800000"/>
            <a:headEnd/>
            <a:tailEnd/>
          </a:ln>
        </p:spPr>
        <p:txBody>
          <a:bodyPr vert="horz" wrap="square" lIns="91440" tIns="45720" rIns="91440" bIns="45720" numCol="1" anchor="t" anchorCtr="0" compatLnSpc="1">
            <a:prstTxWarp prst="textNoShape">
              <a:avLst/>
            </a:prstTxWarp>
            <a:spAutoFit/>
          </a:bodyPr>
          <a:lstStyle/>
          <a:p>
            <a:pPr marL="287338" indent="-287338" eaLnBrk="1" hangingPunct="1">
              <a:spcBef>
                <a:spcPts val="600"/>
              </a:spcBef>
              <a:spcAft>
                <a:spcPts val="600"/>
              </a:spcAft>
              <a:buFont typeface="Wingdings" pitchFamily="2" charset="2"/>
              <a:buChar char="Ø"/>
            </a:pPr>
            <a:r>
              <a:rPr lang="zh-CN" altLang="en-US" sz="2000" b="1" smtClean="0">
                <a:latin typeface="Calibri" pitchFamily="34" charset="0"/>
                <a:ea typeface="楷体" pitchFamily="49" charset="-122"/>
              </a:rPr>
              <a:t>快速简便</a:t>
            </a:r>
            <a:r>
              <a:rPr lang="en-US" altLang="zh-CN" sz="2000" b="1" smtClean="0">
                <a:latin typeface="Calibri" pitchFamily="34" charset="0"/>
                <a:ea typeface="楷体" pitchFamily="49" charset="-122"/>
              </a:rPr>
              <a:t> </a:t>
            </a:r>
            <a:r>
              <a:rPr lang="en-US" altLang="zh-CN" sz="2000" smtClean="0">
                <a:latin typeface="Calibri" pitchFamily="34" charset="0"/>
                <a:ea typeface="楷体" pitchFamily="49" charset="-122"/>
              </a:rPr>
              <a:t>- </a:t>
            </a:r>
            <a:r>
              <a:rPr lang="zh-CN" altLang="en-US" sz="2000" smtClean="0">
                <a:latin typeface="Calibri" pitchFamily="34" charset="0"/>
                <a:ea typeface="楷体" pitchFamily="49" charset="-122"/>
              </a:rPr>
              <a:t>说明书详细，试剂完整，操作方便；</a:t>
            </a:r>
          </a:p>
          <a:p>
            <a:pPr marL="287338" indent="-287338" eaLnBrk="1" hangingPunct="1">
              <a:spcBef>
                <a:spcPts val="600"/>
              </a:spcBef>
              <a:spcAft>
                <a:spcPts val="600"/>
              </a:spcAft>
              <a:buFont typeface="Wingdings" pitchFamily="2" charset="2"/>
              <a:buChar char="Ø"/>
            </a:pPr>
            <a:r>
              <a:rPr lang="zh-CN" altLang="en-US" sz="2000" b="1" smtClean="0">
                <a:latin typeface="Calibri" pitchFamily="34" charset="0"/>
                <a:ea typeface="楷体" pitchFamily="49" charset="-122"/>
              </a:rPr>
              <a:t>特异性强</a:t>
            </a:r>
            <a:r>
              <a:rPr lang="en-US" altLang="zh-CN" sz="2000" b="1" smtClean="0">
                <a:latin typeface="Calibri" pitchFamily="34" charset="0"/>
                <a:ea typeface="楷体" pitchFamily="49" charset="-122"/>
              </a:rPr>
              <a:t> - </a:t>
            </a:r>
            <a:r>
              <a:rPr lang="zh-CN" altLang="en-US" sz="2000" smtClean="0">
                <a:latin typeface="Calibri" pitchFamily="34" charset="0"/>
                <a:ea typeface="楷体" pitchFamily="49" charset="-122"/>
              </a:rPr>
              <a:t>我们选择最佳抗体</a:t>
            </a:r>
            <a:r>
              <a:rPr lang="en-US" altLang="zh-CN" sz="2000" smtClean="0">
                <a:latin typeface="Calibri" pitchFamily="34" charset="0"/>
                <a:ea typeface="楷体" pitchFamily="49" charset="-122"/>
              </a:rPr>
              <a:t>-</a:t>
            </a:r>
            <a:r>
              <a:rPr lang="zh-CN" altLang="en-US" sz="2000" smtClean="0">
                <a:latin typeface="Calibri" pitchFamily="34" charset="0"/>
                <a:ea typeface="楷体" pitchFamily="49" charset="-122"/>
              </a:rPr>
              <a:t>抗原配对；</a:t>
            </a:r>
          </a:p>
          <a:p>
            <a:pPr marL="287338" indent="-287338" eaLnBrk="1" hangingPunct="1">
              <a:spcBef>
                <a:spcPts val="600"/>
              </a:spcBef>
              <a:spcAft>
                <a:spcPts val="600"/>
              </a:spcAft>
              <a:buFont typeface="Wingdings" pitchFamily="2" charset="2"/>
              <a:buChar char="Ø"/>
            </a:pPr>
            <a:r>
              <a:rPr lang="zh-CN" altLang="en-US" sz="2000" b="1" smtClean="0">
                <a:latin typeface="Calibri" pitchFamily="34" charset="0"/>
                <a:ea typeface="楷体" pitchFamily="49" charset="-122"/>
              </a:rPr>
              <a:t>精确度高</a:t>
            </a:r>
            <a:r>
              <a:rPr lang="en-US" altLang="zh-CN" sz="2000" b="1" smtClean="0">
                <a:latin typeface="Calibri" pitchFamily="34" charset="0"/>
                <a:ea typeface="楷体" pitchFamily="49" charset="-122"/>
              </a:rPr>
              <a:t> </a:t>
            </a:r>
            <a:r>
              <a:rPr lang="en-US" altLang="zh-CN" sz="2000" smtClean="0">
                <a:latin typeface="Calibri" pitchFamily="34" charset="0"/>
                <a:ea typeface="楷体" pitchFamily="49" charset="-122"/>
              </a:rPr>
              <a:t>- </a:t>
            </a:r>
            <a:r>
              <a:rPr lang="zh-CN" altLang="en-US" sz="2000" smtClean="0">
                <a:latin typeface="Calibri" pitchFamily="34" charset="0"/>
                <a:ea typeface="楷体" pitchFamily="49" charset="-122"/>
              </a:rPr>
              <a:t>板间</a:t>
            </a:r>
            <a:r>
              <a:rPr lang="en-US" altLang="zh-CN" sz="2000" smtClean="0">
                <a:latin typeface="Calibri" pitchFamily="34" charset="0"/>
                <a:ea typeface="楷体" pitchFamily="49" charset="-122"/>
              </a:rPr>
              <a:t>(inter)</a:t>
            </a:r>
            <a:r>
              <a:rPr lang="zh-CN" altLang="en-US" sz="2000" smtClean="0">
                <a:latin typeface="Calibri" pitchFamily="34" charset="0"/>
                <a:ea typeface="楷体" pitchFamily="49" charset="-122"/>
              </a:rPr>
              <a:t>及板内</a:t>
            </a:r>
            <a:r>
              <a:rPr lang="en-US" altLang="zh-CN" sz="2000" smtClean="0">
                <a:latin typeface="Calibri" pitchFamily="34" charset="0"/>
                <a:ea typeface="楷体" pitchFamily="49" charset="-122"/>
              </a:rPr>
              <a:t>(intra)</a:t>
            </a:r>
            <a:r>
              <a:rPr lang="zh-CN" altLang="en-US" sz="2000" smtClean="0">
                <a:latin typeface="Calibri" pitchFamily="34" charset="0"/>
                <a:ea typeface="楷体" pitchFamily="49" charset="-122"/>
              </a:rPr>
              <a:t>差异性</a:t>
            </a:r>
            <a:r>
              <a:rPr lang="en-US" altLang="zh-CN" sz="2000" smtClean="0">
                <a:latin typeface="Calibri" pitchFamily="34" charset="0"/>
                <a:ea typeface="楷体" pitchFamily="49" charset="-122"/>
              </a:rPr>
              <a:t>(CV)</a:t>
            </a:r>
            <a:r>
              <a:rPr lang="zh-CN" altLang="en-US" sz="2000" smtClean="0">
                <a:latin typeface="Calibri" pitchFamily="34" charset="0"/>
                <a:ea typeface="楷体" pitchFamily="49" charset="-122"/>
              </a:rPr>
              <a:t>小；</a:t>
            </a:r>
            <a:endParaRPr lang="en-US" altLang="zh-CN" sz="2000" smtClean="0">
              <a:latin typeface="Calibri" pitchFamily="34" charset="0"/>
              <a:ea typeface="楷体" pitchFamily="49" charset="-122"/>
            </a:endParaRPr>
          </a:p>
          <a:p>
            <a:pPr marL="287338" indent="-287338" eaLnBrk="1" hangingPunct="1">
              <a:spcBef>
                <a:spcPts val="600"/>
              </a:spcBef>
              <a:spcAft>
                <a:spcPts val="600"/>
              </a:spcAft>
              <a:buFont typeface="Wingdings" pitchFamily="2" charset="2"/>
              <a:buChar char="Ø"/>
            </a:pPr>
            <a:r>
              <a:rPr lang="zh-CN" altLang="en-US" sz="2000" b="1" smtClean="0">
                <a:latin typeface="Calibri" pitchFamily="34" charset="0"/>
                <a:ea typeface="楷体" pitchFamily="49" charset="-122"/>
              </a:rPr>
              <a:t>重复性好</a:t>
            </a:r>
            <a:r>
              <a:rPr lang="en-US" altLang="zh-CN" sz="2000" b="1" smtClean="0">
                <a:latin typeface="Calibri" pitchFamily="34" charset="0"/>
                <a:ea typeface="楷体" pitchFamily="49" charset="-122"/>
              </a:rPr>
              <a:t> </a:t>
            </a:r>
            <a:r>
              <a:rPr lang="en-US" altLang="zh-CN" sz="2000" smtClean="0">
                <a:latin typeface="Calibri" pitchFamily="34" charset="0"/>
                <a:ea typeface="楷体" pitchFamily="49" charset="-122"/>
              </a:rPr>
              <a:t>- </a:t>
            </a:r>
            <a:r>
              <a:rPr lang="zh-CN" altLang="en-US" sz="2000" smtClean="0">
                <a:latin typeface="Calibri" pitchFamily="34" charset="0"/>
                <a:ea typeface="楷体" pitchFamily="49" charset="-122"/>
              </a:rPr>
              <a:t>批次间的一致性高；</a:t>
            </a:r>
            <a:endParaRPr lang="en-US" altLang="zh-CN" sz="2000" smtClean="0">
              <a:latin typeface="Calibri" pitchFamily="34" charset="0"/>
              <a:ea typeface="楷体" pitchFamily="49" charset="-122"/>
            </a:endParaRPr>
          </a:p>
          <a:p>
            <a:pPr marL="287338" indent="-287338" eaLnBrk="1" hangingPunct="1">
              <a:spcBef>
                <a:spcPts val="600"/>
              </a:spcBef>
              <a:spcAft>
                <a:spcPts val="600"/>
              </a:spcAft>
              <a:buFont typeface="Wingdings" pitchFamily="2" charset="2"/>
              <a:buChar char="Ø"/>
            </a:pPr>
            <a:r>
              <a:rPr lang="zh-CN" altLang="en-US" sz="2000" b="1" smtClean="0">
                <a:latin typeface="Calibri" pitchFamily="34" charset="0"/>
                <a:ea typeface="楷体" pitchFamily="49" charset="-122"/>
              </a:rPr>
              <a:t>结果可靠</a:t>
            </a:r>
            <a:r>
              <a:rPr lang="en-US" altLang="zh-CN" sz="2000" b="1" smtClean="0">
                <a:latin typeface="Calibri" pitchFamily="34" charset="0"/>
                <a:ea typeface="楷体" pitchFamily="49" charset="-122"/>
              </a:rPr>
              <a:t> </a:t>
            </a:r>
            <a:r>
              <a:rPr lang="en-US" altLang="zh-CN" sz="2000" smtClean="0">
                <a:latin typeface="Calibri" pitchFamily="34" charset="0"/>
                <a:ea typeface="楷体" pitchFamily="49" charset="-122"/>
              </a:rPr>
              <a:t>- </a:t>
            </a:r>
            <a:r>
              <a:rPr lang="zh-CN" altLang="en-US" sz="2000" smtClean="0">
                <a:latin typeface="Calibri" pitchFamily="34" charset="0"/>
                <a:ea typeface="楷体" pitchFamily="49" charset="-122"/>
              </a:rPr>
              <a:t>每个产品都经过仔细筛选、严格检验、质量高，</a:t>
            </a:r>
            <a:endParaRPr lang="en-US" altLang="zh-CN" sz="2000" smtClean="0">
              <a:latin typeface="Calibri" pitchFamily="34" charset="0"/>
              <a:ea typeface="楷体" pitchFamily="49" charset="-122"/>
            </a:endParaRPr>
          </a:p>
          <a:p>
            <a:pPr marL="287338" indent="-287338" eaLnBrk="1" hangingPunct="1">
              <a:spcBef>
                <a:spcPts val="600"/>
              </a:spcBef>
              <a:spcAft>
                <a:spcPts val="600"/>
              </a:spcAft>
              <a:buFontTx/>
              <a:buNone/>
            </a:pPr>
            <a:r>
              <a:rPr lang="en-US" altLang="zh-CN" sz="2000" smtClean="0">
                <a:latin typeface="Calibri" pitchFamily="34" charset="0"/>
                <a:ea typeface="楷体" pitchFamily="49" charset="-122"/>
              </a:rPr>
              <a:t>                           </a:t>
            </a:r>
            <a:r>
              <a:rPr lang="zh-CN" altLang="en-US" sz="2000" smtClean="0">
                <a:latin typeface="Calibri" pitchFamily="34" charset="0"/>
                <a:ea typeface="楷体" pitchFamily="49" charset="-122"/>
              </a:rPr>
              <a:t>实验结果可信；</a:t>
            </a:r>
            <a:r>
              <a:rPr lang="zh-CN" altLang="en-US" sz="2000" b="1" smtClean="0">
                <a:latin typeface="Calibri" pitchFamily="34" charset="0"/>
                <a:ea typeface="楷体" pitchFamily="49" charset="-122"/>
              </a:rPr>
              <a:t> </a:t>
            </a:r>
          </a:p>
          <a:p>
            <a:pPr marL="287338" indent="-287338">
              <a:spcBef>
                <a:spcPts val="600"/>
              </a:spcBef>
              <a:spcAft>
                <a:spcPts val="600"/>
              </a:spcAft>
              <a:buFont typeface="Wingdings" pitchFamily="2" charset="2"/>
              <a:buChar char="Ø"/>
            </a:pPr>
            <a:r>
              <a:rPr lang="zh-CN" altLang="en-US" sz="2000" b="1" smtClean="0">
                <a:latin typeface="Calibri" pitchFamily="34" charset="0"/>
                <a:ea typeface="楷体" pitchFamily="49" charset="-122"/>
              </a:rPr>
              <a:t>优质口碑 </a:t>
            </a:r>
            <a:r>
              <a:rPr lang="en-US" altLang="zh-CN" sz="2000" smtClean="0">
                <a:latin typeface="Calibri" pitchFamily="34" charset="0"/>
                <a:ea typeface="楷体" pitchFamily="49" charset="-122"/>
              </a:rPr>
              <a:t>- </a:t>
            </a:r>
            <a:r>
              <a:rPr lang="zh-CN" altLang="en-US" sz="2000" smtClean="0">
                <a:latin typeface="Calibri" pitchFamily="34" charset="0"/>
                <a:ea typeface="楷体" pitchFamily="49" charset="-122"/>
              </a:rPr>
              <a:t>产品引用文献居行业第一位；</a:t>
            </a:r>
          </a:p>
          <a:p>
            <a:pPr marL="287338" indent="-287338">
              <a:spcBef>
                <a:spcPts val="600"/>
              </a:spcBef>
              <a:spcAft>
                <a:spcPts val="600"/>
              </a:spcAft>
              <a:buFont typeface="Wingdings" pitchFamily="2" charset="2"/>
              <a:buChar char="Ø"/>
            </a:pPr>
            <a:r>
              <a:rPr lang="zh-CN" altLang="en-US" sz="2000" b="1" smtClean="0">
                <a:latin typeface="Calibri" pitchFamily="34" charset="0"/>
                <a:ea typeface="楷体" pitchFamily="49" charset="-122"/>
              </a:rPr>
              <a:t>技术支持</a:t>
            </a:r>
            <a:r>
              <a:rPr lang="en-US" altLang="zh-CN" sz="2000" b="1" smtClean="0">
                <a:latin typeface="Calibri" pitchFamily="34" charset="0"/>
                <a:ea typeface="楷体" pitchFamily="49" charset="-122"/>
              </a:rPr>
              <a:t> </a:t>
            </a:r>
            <a:r>
              <a:rPr lang="en-US" altLang="zh-CN" sz="2000" smtClean="0">
                <a:latin typeface="Calibri" pitchFamily="34" charset="0"/>
                <a:ea typeface="楷体" pitchFamily="49" charset="-122"/>
              </a:rPr>
              <a:t>- </a:t>
            </a:r>
            <a:r>
              <a:rPr lang="zh-CN" altLang="en-US" sz="2000" smtClean="0">
                <a:latin typeface="Calibri" pitchFamily="34" charset="0"/>
                <a:ea typeface="楷体" pitchFamily="49" charset="-122"/>
              </a:rPr>
              <a:t>专业而强大的技术支持团队，解决客户后顾之忧。</a:t>
            </a:r>
          </a:p>
        </p:txBody>
      </p:sp>
      <p:sp>
        <p:nvSpPr>
          <p:cNvPr id="7" name="Rectangle 7"/>
          <p:cNvSpPr>
            <a:spLocks noChangeArrowheads="1"/>
          </p:cNvSpPr>
          <p:nvPr/>
        </p:nvSpPr>
        <p:spPr bwMode="auto">
          <a:xfrm>
            <a:off x="611188" y="1341438"/>
            <a:ext cx="7200900" cy="1046162"/>
          </a:xfrm>
          <a:prstGeom prst="rect">
            <a:avLst/>
          </a:prstGeom>
          <a:noFill/>
          <a:ln>
            <a:noFill/>
          </a:ln>
          <a:extLst>
            <a:ext uri="{909E8E84-426E-40DD-AFC4-6F175D3DCCD1}"/>
            <a:ext uri="{91240B29-F687-4F45-9708-019B960494DF}"/>
          </a:extLst>
        </p:spPr>
        <p:txBody>
          <a:bodyPr>
            <a:spAutoFit/>
          </a:bodyPr>
          <a:lstStyle/>
          <a:p>
            <a:pPr>
              <a:spcAft>
                <a:spcPts val="1200"/>
              </a:spcAft>
              <a:defRPr/>
            </a:pPr>
            <a:r>
              <a:rPr lang="zh-CN" altLang="en-US" sz="2800" dirty="0">
                <a:solidFill>
                  <a:schemeClr val="tx1"/>
                </a:solidFill>
                <a:latin typeface="Calibri" pitchFamily="34" charset="0"/>
                <a:ea typeface="楷体" pitchFamily="49" charset="-122"/>
              </a:rPr>
              <a:t> </a:t>
            </a:r>
            <a:r>
              <a:rPr lang="en-US" altLang="zh-CN" sz="2800" b="0" dirty="0">
                <a:solidFill>
                  <a:schemeClr val="tx1"/>
                </a:solidFill>
                <a:latin typeface="Calibri" pitchFamily="34" charset="0"/>
                <a:ea typeface="楷体" pitchFamily="49" charset="-122"/>
              </a:rPr>
              <a:t>R&amp;D Systems ELISA</a:t>
            </a:r>
            <a:r>
              <a:rPr lang="zh-CN" altLang="en-US" sz="2800" dirty="0">
                <a:solidFill>
                  <a:schemeClr val="tx1"/>
                </a:solidFill>
                <a:latin typeface="Calibri" pitchFamily="34" charset="0"/>
                <a:ea typeface="楷体" pitchFamily="49" charset="-122"/>
              </a:rPr>
              <a:t>试剂盒总体优势</a:t>
            </a:r>
            <a:endParaRPr lang="en-US" altLang="zh-CN" sz="2800" dirty="0">
              <a:solidFill>
                <a:schemeClr val="tx1"/>
              </a:solidFill>
              <a:latin typeface="Calibri" pitchFamily="34" charset="0"/>
              <a:ea typeface="楷体" pitchFamily="49" charset="-122"/>
            </a:endParaRPr>
          </a:p>
          <a:p>
            <a:pPr marL="216000">
              <a:spcAft>
                <a:spcPts val="0"/>
              </a:spcAft>
              <a:defRPr/>
            </a:pPr>
            <a:endParaRPr lang="en-US" altLang="zh-CN" dirty="0"/>
          </a:p>
        </p:txBody>
      </p:sp>
      <p:grpSp>
        <p:nvGrpSpPr>
          <p:cNvPr id="2" name="组合 1"/>
          <p:cNvGrpSpPr>
            <a:grpSpLocks/>
          </p:cNvGrpSpPr>
          <p:nvPr/>
        </p:nvGrpSpPr>
        <p:grpSpPr bwMode="auto">
          <a:xfrm>
            <a:off x="1116013" y="3044825"/>
            <a:ext cx="1152525" cy="1295400"/>
            <a:chOff x="1296141" y="3068960"/>
            <a:chExt cx="971603" cy="1080120"/>
          </a:xfrm>
        </p:grpSpPr>
        <p:sp>
          <p:nvSpPr>
            <p:cNvPr id="68612" name="矩形 7"/>
            <p:cNvSpPr>
              <a:spLocks noChangeArrowheads="1"/>
            </p:cNvSpPr>
            <p:nvPr/>
          </p:nvSpPr>
          <p:spPr bwMode="auto">
            <a:xfrm>
              <a:off x="1296143" y="3068960"/>
              <a:ext cx="971601" cy="288032"/>
            </a:xfrm>
            <a:prstGeom prst="rect">
              <a:avLst/>
            </a:prstGeom>
            <a:noFill/>
            <a:ln w="28575" algn="ctr">
              <a:solidFill>
                <a:srgbClr val="FF0000"/>
              </a:solidFill>
              <a:round/>
              <a:headEnd/>
              <a:tailEnd type="triangle" w="med" len="med"/>
            </a:ln>
          </p:spPr>
          <p:txBody>
            <a:bodyPr/>
            <a:lstStyle/>
            <a:p>
              <a:pPr marL="342900" indent="-342900" algn="ctr">
                <a:lnSpc>
                  <a:spcPct val="80000"/>
                </a:lnSpc>
                <a:spcBef>
                  <a:spcPct val="20000"/>
                </a:spcBef>
              </a:pPr>
              <a:endParaRPr lang="zh-CN" altLang="en-US" sz="1400" b="0">
                <a:solidFill>
                  <a:schemeClr val="tx1"/>
                </a:solidFill>
                <a:latin typeface="Arial" charset="0"/>
              </a:endParaRPr>
            </a:p>
          </p:txBody>
        </p:sp>
        <p:sp>
          <p:nvSpPr>
            <p:cNvPr id="68613" name="矩形 8"/>
            <p:cNvSpPr>
              <a:spLocks noChangeArrowheads="1"/>
            </p:cNvSpPr>
            <p:nvPr/>
          </p:nvSpPr>
          <p:spPr bwMode="auto">
            <a:xfrm>
              <a:off x="1296142" y="3454896"/>
              <a:ext cx="971601" cy="288032"/>
            </a:xfrm>
            <a:prstGeom prst="rect">
              <a:avLst/>
            </a:prstGeom>
            <a:noFill/>
            <a:ln w="28575" algn="ctr">
              <a:solidFill>
                <a:srgbClr val="FF0000"/>
              </a:solidFill>
              <a:round/>
              <a:headEnd/>
              <a:tailEnd type="triangle" w="med" len="med"/>
            </a:ln>
          </p:spPr>
          <p:txBody>
            <a:bodyPr/>
            <a:lstStyle/>
            <a:p>
              <a:pPr marL="342900" indent="-342900" algn="ctr">
                <a:lnSpc>
                  <a:spcPct val="80000"/>
                </a:lnSpc>
                <a:spcBef>
                  <a:spcPct val="20000"/>
                </a:spcBef>
              </a:pPr>
              <a:endParaRPr lang="zh-CN" altLang="en-US" sz="1400" b="0">
                <a:solidFill>
                  <a:schemeClr val="tx1"/>
                </a:solidFill>
                <a:latin typeface="Arial" charset="0"/>
              </a:endParaRPr>
            </a:p>
          </p:txBody>
        </p:sp>
        <p:sp>
          <p:nvSpPr>
            <p:cNvPr id="68614" name="矩形 9"/>
            <p:cNvSpPr>
              <a:spLocks noChangeArrowheads="1"/>
            </p:cNvSpPr>
            <p:nvPr/>
          </p:nvSpPr>
          <p:spPr bwMode="auto">
            <a:xfrm>
              <a:off x="1296141" y="3861048"/>
              <a:ext cx="971601" cy="288032"/>
            </a:xfrm>
            <a:prstGeom prst="rect">
              <a:avLst/>
            </a:prstGeom>
            <a:noFill/>
            <a:ln w="28575" algn="ctr">
              <a:solidFill>
                <a:srgbClr val="FF0000"/>
              </a:solidFill>
              <a:round/>
              <a:headEnd/>
              <a:tailEnd type="triangle" w="med" len="med"/>
            </a:ln>
          </p:spPr>
          <p:txBody>
            <a:bodyPr/>
            <a:lstStyle/>
            <a:p>
              <a:pPr marL="342900" indent="-342900" algn="ctr">
                <a:lnSpc>
                  <a:spcPct val="80000"/>
                </a:lnSpc>
                <a:spcBef>
                  <a:spcPct val="20000"/>
                </a:spcBef>
              </a:pPr>
              <a:endParaRPr lang="zh-CN" altLang="en-US" sz="1400" b="0">
                <a:solidFill>
                  <a:schemeClr val="tx1"/>
                </a:solidFill>
                <a:latin typeface="Arial" charset="0"/>
              </a:endParaRPr>
            </a:p>
          </p:txBody>
        </p:sp>
      </p:grpSp>
      <p:pic>
        <p:nvPicPr>
          <p:cNvPr id="8" name="~PP1881.WAV">
            <a:hlinkClick r:id="" action="ppaction://media"/>
          </p:cNvPr>
          <p:cNvPicPr>
            <a:picLocks noRot="1" noChangeAspect="1"/>
          </p:cNvPicPr>
          <p:nvPr>
            <a:wavAudioFile r:embed="rId2" name="~PP1881.WAV"/>
          </p:nvPr>
        </p:nvPicPr>
        <p:blipFill>
          <a:blip r:embed="rId4"/>
          <a:stretch>
            <a:fillRect/>
          </a:stretch>
        </p:blipFill>
        <p:spPr>
          <a:xfrm>
            <a:off x="8639175" y="6353175"/>
            <a:ext cx="304800" cy="304800"/>
          </a:xfrm>
          <a:prstGeom prst="rect">
            <a:avLst/>
          </a:prstGeom>
        </p:spPr>
      </p:pic>
    </p:spTree>
    <p:custDataLst>
      <p:tags r:id="rId1"/>
    </p:custDataLst>
  </p:cSld>
  <p:clrMapOvr>
    <a:masterClrMapping/>
  </p:clrMapOvr>
  <p:transition advTm="7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25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25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250"/>
                                        <p:tgtEl>
                                          <p:spTgt spid="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25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250"/>
                                        <p:tgtEl>
                                          <p:spTgt spid="6">
                                            <p:txEl>
                                              <p:pRg st="4" end="4"/>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xEl>
                                              <p:pRg st="5" end="5"/>
                                            </p:txEl>
                                          </p:spTgt>
                                        </p:tgtEl>
                                        <p:attrNameLst>
                                          <p:attrName>style.visibility</p:attrName>
                                        </p:attrNameLst>
                                      </p:cBhvr>
                                      <p:to>
                                        <p:strVal val="visible"/>
                                      </p:to>
                                    </p:set>
                                    <p:animEffect transition="in" filter="fade">
                                      <p:cBhvr>
                                        <p:cTn id="34" dur="250"/>
                                        <p:tgtEl>
                                          <p:spTgt spid="6">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250"/>
                                        <p:tgtEl>
                                          <p:spTgt spid="6">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txEl>
                                              <p:pRg st="7" end="7"/>
                                            </p:txEl>
                                          </p:spTgt>
                                        </p:tgtEl>
                                        <p:attrNameLst>
                                          <p:attrName>style.visibility</p:attrName>
                                        </p:attrNameLst>
                                      </p:cBhvr>
                                      <p:to>
                                        <p:strVal val="visible"/>
                                      </p:to>
                                    </p:set>
                                    <p:animEffect transition="in" filter="fade">
                                      <p:cBhvr>
                                        <p:cTn id="44" dur="250"/>
                                        <p:tgtEl>
                                          <p:spTgt spid="6">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50"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6"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4"/>
          <a:srcRect/>
          <a:stretch>
            <a:fillRect/>
          </a:stretch>
        </p:blipFill>
        <p:spPr bwMode="auto">
          <a:xfrm>
            <a:off x="5148263" y="333375"/>
            <a:ext cx="3900487" cy="3014663"/>
          </a:xfrm>
          <a:prstGeom prst="rect">
            <a:avLst/>
          </a:prstGeom>
          <a:noFill/>
          <a:ln w="9525">
            <a:noFill/>
            <a:miter lim="800000"/>
            <a:headEnd/>
            <a:tailEnd/>
          </a:ln>
        </p:spPr>
      </p:pic>
      <p:sp>
        <p:nvSpPr>
          <p:cNvPr id="4" name="TextBox 3"/>
          <p:cNvSpPr txBox="1">
            <a:spLocks noChangeArrowheads="1"/>
          </p:cNvSpPr>
          <p:nvPr/>
        </p:nvSpPr>
        <p:spPr bwMode="auto">
          <a:xfrm>
            <a:off x="468313" y="1773238"/>
            <a:ext cx="4359275" cy="1016000"/>
          </a:xfrm>
          <a:prstGeom prst="rect">
            <a:avLst/>
          </a:prstGeom>
          <a:noFill/>
          <a:ln w="9525">
            <a:noFill/>
            <a:miter lim="800000"/>
            <a:headEnd/>
            <a:tailEnd/>
          </a:ln>
        </p:spPr>
        <p:txBody>
          <a:bodyPr wrap="none">
            <a:spAutoFit/>
          </a:bodyPr>
          <a:lstStyle/>
          <a:p>
            <a:pPr>
              <a:buFont typeface="Arial" charset="0"/>
              <a:buChar char="•"/>
            </a:pPr>
            <a:r>
              <a:rPr lang="zh-CN" altLang="en-US" sz="2000">
                <a:solidFill>
                  <a:schemeClr val="tx1"/>
                </a:solidFill>
                <a:latin typeface="楷体" pitchFamily="49" charset="-122"/>
                <a:ea typeface="楷体" pitchFamily="49" charset="-122"/>
              </a:rPr>
              <a:t> 定量检测小鼠和人中的重要指标</a:t>
            </a:r>
            <a:endParaRPr lang="en-US" altLang="zh-CN" sz="2000">
              <a:solidFill>
                <a:schemeClr val="tx1"/>
              </a:solidFill>
              <a:latin typeface="楷体" pitchFamily="49" charset="-122"/>
              <a:ea typeface="楷体" pitchFamily="49" charset="-122"/>
            </a:endParaRPr>
          </a:p>
          <a:p>
            <a:pPr>
              <a:buFont typeface="Arial" charset="0"/>
              <a:buChar char="•"/>
            </a:pPr>
            <a:r>
              <a:rPr lang="zh-CN" altLang="en-US" sz="2000">
                <a:solidFill>
                  <a:schemeClr val="tx1"/>
                </a:solidFill>
                <a:latin typeface="楷体" pitchFamily="49" charset="-122"/>
                <a:ea typeface="楷体" pitchFamily="49" charset="-122"/>
              </a:rPr>
              <a:t> 经过细胞培养上清液严格优化</a:t>
            </a:r>
            <a:endParaRPr lang="en-US" altLang="zh-CN" sz="2000">
              <a:solidFill>
                <a:schemeClr val="tx1"/>
              </a:solidFill>
              <a:latin typeface="楷体" pitchFamily="49" charset="-122"/>
              <a:ea typeface="楷体" pitchFamily="49" charset="-122"/>
            </a:endParaRPr>
          </a:p>
          <a:p>
            <a:pPr>
              <a:buFont typeface="Arial" charset="0"/>
              <a:buChar char="•"/>
            </a:pPr>
            <a:r>
              <a:rPr lang="zh-CN" altLang="en-US" sz="2000">
                <a:solidFill>
                  <a:schemeClr val="tx1"/>
                </a:solidFill>
                <a:latin typeface="楷体" pitchFamily="49" charset="-122"/>
                <a:ea typeface="楷体" pitchFamily="49" charset="-122"/>
              </a:rPr>
              <a:t> 保证检测的灵敏度，重复性，特异性</a:t>
            </a:r>
          </a:p>
        </p:txBody>
      </p:sp>
      <p:sp>
        <p:nvSpPr>
          <p:cNvPr id="69635" name="TextBox 4"/>
          <p:cNvSpPr txBox="1">
            <a:spLocks noChangeArrowheads="1"/>
          </p:cNvSpPr>
          <p:nvPr/>
        </p:nvSpPr>
        <p:spPr bwMode="auto">
          <a:xfrm>
            <a:off x="755650" y="1196975"/>
            <a:ext cx="4608513" cy="584200"/>
          </a:xfrm>
          <a:prstGeom prst="rect">
            <a:avLst/>
          </a:prstGeom>
          <a:noFill/>
          <a:ln w="9525">
            <a:noFill/>
            <a:miter lim="800000"/>
            <a:headEnd/>
            <a:tailEnd/>
          </a:ln>
        </p:spPr>
        <p:txBody>
          <a:bodyPr>
            <a:spAutoFit/>
          </a:bodyPr>
          <a:lstStyle/>
          <a:p>
            <a:r>
              <a:rPr lang="en-US" altLang="zh-CN" sz="3200">
                <a:solidFill>
                  <a:schemeClr val="tx1"/>
                </a:solidFill>
                <a:latin typeface="Calibri" pitchFamily="34" charset="0"/>
                <a:ea typeface="楷体" pitchFamily="49" charset="-122"/>
              </a:rPr>
              <a:t>Valukine</a:t>
            </a:r>
            <a:r>
              <a:rPr lang="en-US" altLang="zh-CN" sz="3200" baseline="30000">
                <a:solidFill>
                  <a:schemeClr val="tx1"/>
                </a:solidFill>
                <a:latin typeface="Calibri" pitchFamily="34" charset="0"/>
                <a:ea typeface="楷体" pitchFamily="49" charset="-122"/>
              </a:rPr>
              <a:t>TM</a:t>
            </a:r>
            <a:r>
              <a:rPr lang="zh-CN" altLang="en-US" sz="3200">
                <a:solidFill>
                  <a:schemeClr val="tx1"/>
                </a:solidFill>
                <a:latin typeface="Calibri" pitchFamily="34" charset="0"/>
                <a:ea typeface="楷体" pitchFamily="49" charset="-122"/>
              </a:rPr>
              <a:t> </a:t>
            </a:r>
            <a:r>
              <a:rPr lang="en-US" altLang="zh-CN" sz="3200">
                <a:solidFill>
                  <a:schemeClr val="tx1"/>
                </a:solidFill>
                <a:latin typeface="Calibri" pitchFamily="34" charset="0"/>
                <a:ea typeface="楷体" pitchFamily="49" charset="-122"/>
              </a:rPr>
              <a:t>ELISA</a:t>
            </a:r>
            <a:r>
              <a:rPr lang="zh-CN" altLang="en-US" sz="3200">
                <a:solidFill>
                  <a:schemeClr val="tx1"/>
                </a:solidFill>
                <a:latin typeface="Calibri" pitchFamily="34" charset="0"/>
                <a:ea typeface="楷体" pitchFamily="49" charset="-122"/>
              </a:rPr>
              <a:t>试剂盒</a:t>
            </a:r>
          </a:p>
        </p:txBody>
      </p:sp>
      <p:grpSp>
        <p:nvGrpSpPr>
          <p:cNvPr id="8" name="Group 7"/>
          <p:cNvGrpSpPr>
            <a:grpSpLocks/>
          </p:cNvGrpSpPr>
          <p:nvPr/>
        </p:nvGrpSpPr>
        <p:grpSpPr bwMode="auto">
          <a:xfrm>
            <a:off x="1296988" y="2840038"/>
            <a:ext cx="5426075" cy="3843337"/>
            <a:chOff x="1296972" y="2924944"/>
            <a:chExt cx="5425818" cy="3842542"/>
          </a:xfrm>
        </p:grpSpPr>
        <p:pic>
          <p:nvPicPr>
            <p:cNvPr id="69639" name="Picture 2"/>
            <p:cNvPicPr>
              <a:picLocks noChangeAspect="1" noChangeArrowheads="1"/>
            </p:cNvPicPr>
            <p:nvPr/>
          </p:nvPicPr>
          <p:blipFill>
            <a:blip r:embed="rId5"/>
            <a:srcRect/>
            <a:stretch>
              <a:fillRect/>
            </a:stretch>
          </p:blipFill>
          <p:spPr bwMode="auto">
            <a:xfrm>
              <a:off x="1331640" y="2924944"/>
              <a:ext cx="5391150" cy="1609725"/>
            </a:xfrm>
            <a:prstGeom prst="rect">
              <a:avLst/>
            </a:prstGeom>
            <a:noFill/>
            <a:ln w="9525">
              <a:noFill/>
              <a:miter lim="800000"/>
              <a:headEnd/>
              <a:tailEnd/>
            </a:ln>
          </p:spPr>
        </p:pic>
        <p:pic>
          <p:nvPicPr>
            <p:cNvPr id="69640" name="Picture 3"/>
            <p:cNvPicPr>
              <a:picLocks noChangeAspect="1" noChangeArrowheads="1"/>
            </p:cNvPicPr>
            <p:nvPr/>
          </p:nvPicPr>
          <p:blipFill>
            <a:blip r:embed="rId6"/>
            <a:srcRect/>
            <a:stretch>
              <a:fillRect/>
            </a:stretch>
          </p:blipFill>
          <p:spPr bwMode="auto">
            <a:xfrm>
              <a:off x="1296972" y="4538636"/>
              <a:ext cx="5419725" cy="2228850"/>
            </a:xfrm>
            <a:prstGeom prst="rect">
              <a:avLst/>
            </a:prstGeom>
            <a:noFill/>
            <a:ln w="9525">
              <a:noFill/>
              <a:miter lim="800000"/>
              <a:headEnd/>
              <a:tailEnd/>
            </a:ln>
          </p:spPr>
        </p:pic>
      </p:grpSp>
      <p:sp>
        <p:nvSpPr>
          <p:cNvPr id="10" name="Oval 9"/>
          <p:cNvSpPr>
            <a:spLocks noChangeArrowheads="1"/>
          </p:cNvSpPr>
          <p:nvPr/>
        </p:nvSpPr>
        <p:spPr bwMode="auto">
          <a:xfrm>
            <a:off x="7235825" y="2411413"/>
            <a:ext cx="576263" cy="71437"/>
          </a:xfrm>
          <a:prstGeom prst="ellipse">
            <a:avLst/>
          </a:prstGeom>
          <a:noFill/>
          <a:ln w="9525" algn="ctr">
            <a:solidFill>
              <a:srgbClr val="C00000"/>
            </a:solidFill>
            <a:round/>
            <a:headEnd/>
            <a:tailEnd/>
          </a:ln>
        </p:spPr>
        <p:txBody>
          <a:bodyPr wrap="none">
            <a:spAutoFit/>
          </a:bodyPr>
          <a:lstStyle/>
          <a:p>
            <a:pPr marL="342900" indent="-342900" eaLnBrk="0" hangingPunct="0">
              <a:spcBef>
                <a:spcPct val="20000"/>
              </a:spcBef>
            </a:pPr>
            <a:endParaRPr lang="en-US" altLang="zh-CN"/>
          </a:p>
        </p:txBody>
      </p:sp>
      <p:cxnSp>
        <p:nvCxnSpPr>
          <p:cNvPr id="14" name="直接箭头连接符 13"/>
          <p:cNvCxnSpPr>
            <a:cxnSpLocks noChangeShapeType="1"/>
          </p:cNvCxnSpPr>
          <p:nvPr/>
        </p:nvCxnSpPr>
        <p:spPr bwMode="auto">
          <a:xfrm>
            <a:off x="4643438" y="1785938"/>
            <a:ext cx="2571750" cy="642937"/>
          </a:xfrm>
          <a:prstGeom prst="straightConnector1">
            <a:avLst/>
          </a:prstGeom>
          <a:noFill/>
          <a:ln w="12700" algn="ctr">
            <a:solidFill>
              <a:srgbClr val="C00000"/>
            </a:solidFill>
            <a:round/>
            <a:headEnd/>
            <a:tailEnd type="triangle" w="med" len="med"/>
          </a:ln>
        </p:spPr>
      </p:cxnSp>
      <p:pic>
        <p:nvPicPr>
          <p:cNvPr id="11" name="~PP1816.WAV">
            <a:hlinkClick r:id="" action="ppaction://media"/>
          </p:cNvPr>
          <p:cNvPicPr>
            <a:picLocks noRot="1" noChangeAspect="1"/>
          </p:cNvPicPr>
          <p:nvPr>
            <a:wavAudioFile r:embed="rId2" name="~PP1816.WAV"/>
          </p:nvPr>
        </p:nvPicPr>
        <p:blipFill>
          <a:blip r:embed="rId7"/>
          <a:stretch>
            <a:fillRect/>
          </a:stretch>
        </p:blipFill>
        <p:spPr>
          <a:xfrm>
            <a:off x="8639175" y="6353175"/>
            <a:ext cx="304800" cy="304800"/>
          </a:xfrm>
          <a:prstGeom prst="rect">
            <a:avLst/>
          </a:prstGeom>
        </p:spPr>
      </p:pic>
    </p:spTree>
    <p:custDataLst>
      <p:tags r:id="rId1"/>
    </p:custDataLst>
  </p:cSld>
  <p:clrMapOvr>
    <a:masterClrMapping/>
  </p:clrMapOvr>
  <p:transition advTm="6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7" fill="hold" display="0">
                  <p:stCondLst>
                    <p:cond delay="indefinite"/>
                  </p:stCondLst>
                  <p:endCondLst>
                    <p:cond evt="onPrev" delay="0">
                      <p:tgtEl>
                        <p:sldTgt/>
                      </p:tgtEl>
                    </p:cond>
                    <p:cond evt="onStopAudio" delay="0">
                      <p:tgtEl>
                        <p:sldTgt/>
                      </p:tgtEl>
                    </p:cond>
                  </p:endCondLst>
                </p:cTn>
                <p:tgtEl>
                  <p:spTgt spid="11"/>
                </p:tgtEl>
              </p:cMediaNode>
            </p:audio>
          </p:childTnLst>
        </p:cTn>
      </p:par>
    </p:tnLst>
    <p:bldLst>
      <p:bldP spid="4" grpId="0"/>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Box 2"/>
          <p:cNvSpPr txBox="1">
            <a:spLocks noChangeArrowheads="1"/>
          </p:cNvSpPr>
          <p:nvPr/>
        </p:nvSpPr>
        <p:spPr bwMode="auto">
          <a:xfrm>
            <a:off x="755650" y="1412875"/>
            <a:ext cx="2160588" cy="708025"/>
          </a:xfrm>
          <a:prstGeom prst="rect">
            <a:avLst/>
          </a:prstGeom>
          <a:noFill/>
          <a:ln w="9525">
            <a:noFill/>
            <a:miter lim="800000"/>
            <a:headEnd/>
            <a:tailEnd/>
          </a:ln>
        </p:spPr>
        <p:txBody>
          <a:bodyPr>
            <a:spAutoFit/>
          </a:bodyPr>
          <a:lstStyle/>
          <a:p>
            <a:r>
              <a:rPr lang="en-US" altLang="zh-CN" sz="4000">
                <a:solidFill>
                  <a:schemeClr val="tx1"/>
                </a:solidFill>
                <a:latin typeface="Calibri" pitchFamily="34" charset="0"/>
              </a:rPr>
              <a:t>Q&amp;A</a:t>
            </a:r>
          </a:p>
        </p:txBody>
      </p:sp>
      <p:pic>
        <p:nvPicPr>
          <p:cNvPr id="3" name="~PP2234.WAV">
            <a:hlinkClick r:id="" action="ppaction://media"/>
          </p:cNvPr>
          <p:cNvPicPr>
            <a:picLocks noRot="1" noChangeAspect="1"/>
          </p:cNvPicPr>
          <p:nvPr>
            <a:wavAudioFile r:embed="rId1" name="~PP2234.WAV"/>
          </p:nvPr>
        </p:nvPicPr>
        <p:blipFill>
          <a:blip r:embed="rId3"/>
          <a:stretch>
            <a:fillRect/>
          </a:stretch>
        </p:blipFill>
        <p:spPr>
          <a:xfrm>
            <a:off x="8639175" y="6353175"/>
            <a:ext cx="304800" cy="304800"/>
          </a:xfrm>
          <a:prstGeom prst="rect">
            <a:avLst/>
          </a:prstGeom>
        </p:spPr>
      </p:pic>
    </p:spTree>
  </p:cSld>
  <p:clrMapOvr>
    <a:masterClrMapping/>
  </p:clrMapOvr>
  <p:transition advTm="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5|15.4"/>
</p:tagLst>
</file>

<file path=ppt/tags/tag2.xml><?xml version="1.0" encoding="utf-8"?>
<p:tagLst xmlns:a="http://schemas.openxmlformats.org/drawingml/2006/main" xmlns:r="http://schemas.openxmlformats.org/officeDocument/2006/relationships" xmlns:p="http://schemas.openxmlformats.org/presentationml/2006/main">
  <p:tag name="TIMING" val="|11.2|5|13.5"/>
</p:tagLst>
</file>

<file path=ppt/tags/tag3.xml><?xml version="1.0" encoding="utf-8"?>
<p:tagLst xmlns:a="http://schemas.openxmlformats.org/drawingml/2006/main" xmlns:r="http://schemas.openxmlformats.org/officeDocument/2006/relationships" xmlns:p="http://schemas.openxmlformats.org/presentationml/2006/main">
  <p:tag name="TIMING" val="|10.5|10|16.8"/>
</p:tagLst>
</file>

<file path=ppt/tags/tag4.xml><?xml version="1.0" encoding="utf-8"?>
<p:tagLst xmlns:a="http://schemas.openxmlformats.org/drawingml/2006/main" xmlns:r="http://schemas.openxmlformats.org/officeDocument/2006/relationships" xmlns:p="http://schemas.openxmlformats.org/presentationml/2006/main">
  <p:tag name="TIMING" val="|25.1|15.3|10.4|32.9"/>
</p:tagLst>
</file>

<file path=ppt/tags/tag5.xml><?xml version="1.0" encoding="utf-8"?>
<p:tagLst xmlns:a="http://schemas.openxmlformats.org/drawingml/2006/main" xmlns:r="http://schemas.openxmlformats.org/officeDocument/2006/relationships" xmlns:p="http://schemas.openxmlformats.org/presentationml/2006/main">
  <p:tag name="TIMING" val="|12.5|9.2|6.8|10.8|12.4|6.3|8.3|8.2"/>
</p:tagLst>
</file>

<file path=ppt/tags/tag6.xml><?xml version="1.0" encoding="utf-8"?>
<p:tagLst xmlns:a="http://schemas.openxmlformats.org/drawingml/2006/main" xmlns:r="http://schemas.openxmlformats.org/officeDocument/2006/relationships" xmlns:p="http://schemas.openxmlformats.org/presentationml/2006/main">
  <p:tag name="TIMING" val="|8.6|9.7|4.6|6.1|10|8.8|9.5|7.6"/>
</p:tagLst>
</file>

<file path=ppt/tags/tag7.xml><?xml version="1.0" encoding="utf-8"?>
<p:tagLst xmlns:a="http://schemas.openxmlformats.org/drawingml/2006/main" xmlns:r="http://schemas.openxmlformats.org/officeDocument/2006/relationships" xmlns:p="http://schemas.openxmlformats.org/presentationml/2006/main">
  <p:tag name="TIMING" val="|14.4"/>
</p:tagLst>
</file>

<file path=ppt/tags/tag8.xml><?xml version="1.0" encoding="utf-8"?>
<p:tagLst xmlns:a="http://schemas.openxmlformats.org/drawingml/2006/main" xmlns:r="http://schemas.openxmlformats.org/officeDocument/2006/relationships" xmlns:p="http://schemas.openxmlformats.org/presentationml/2006/main">
  <p:tag name="TIMING" val="|24.6|7.5|8.7|13|6.1|7.2|8"/>
</p:tagLst>
</file>

<file path=ppt/tags/tag9.xml><?xml version="1.0" encoding="utf-8"?>
<p:tagLst xmlns:a="http://schemas.openxmlformats.org/drawingml/2006/main" xmlns:r="http://schemas.openxmlformats.org/officeDocument/2006/relationships" xmlns:p="http://schemas.openxmlformats.org/presentationml/2006/main">
  <p:tag name="TIMING" val="|3.9|21.6|9.4|3.2|13.5|10.1"/>
</p:tagLst>
</file>

<file path=ppt/tags/tag10.xml><?xml version="1.0" encoding="utf-8"?>
<p:tagLst xmlns:a="http://schemas.openxmlformats.org/drawingml/2006/main" xmlns:r="http://schemas.openxmlformats.org/officeDocument/2006/relationships" xmlns:p="http://schemas.openxmlformats.org/presentationml/2006/main">
  <p:tag name="TIMING" val="|21.1"/>
</p:tagLst>
</file>

<file path=ppt/tags/tag11.xml><?xml version="1.0" encoding="utf-8"?>
<p:tagLst xmlns:a="http://schemas.openxmlformats.org/drawingml/2006/main" xmlns:r="http://schemas.openxmlformats.org/officeDocument/2006/relationships" xmlns:p="http://schemas.openxmlformats.org/presentationml/2006/main">
  <p:tag name="TIMING" val="|33.2|57.7"/>
</p:tagLst>
</file>

<file path=ppt/tags/tag12.xml><?xml version="1.0" encoding="utf-8"?>
<p:tagLst xmlns:a="http://schemas.openxmlformats.org/drawingml/2006/main" xmlns:r="http://schemas.openxmlformats.org/officeDocument/2006/relationships" xmlns:p="http://schemas.openxmlformats.org/presentationml/2006/main">
  <p:tag name="TIMING" val="|6.7|12.2|14.7|15.7|10.1"/>
</p:tagLst>
</file>

<file path=ppt/tags/tag13.xml><?xml version="1.0" encoding="utf-8"?>
<p:tagLst xmlns:a="http://schemas.openxmlformats.org/drawingml/2006/main" xmlns:r="http://schemas.openxmlformats.org/officeDocument/2006/relationships" xmlns:p="http://schemas.openxmlformats.org/presentationml/2006/main">
  <p:tag name="TIMING" val="|5.3|21.2|3.3|24|0.7|22.2|0.8|0.8|0.7|1|1.2|1.6|0.7|1|0.7|0.6|0.6|0.5|0.5|0.5|0.4|0.6"/>
</p:tagLst>
</file>

<file path=ppt/tags/tag14.xml><?xml version="1.0" encoding="utf-8"?>
<p:tagLst xmlns:a="http://schemas.openxmlformats.org/drawingml/2006/main" xmlns:r="http://schemas.openxmlformats.org/officeDocument/2006/relationships" xmlns:p="http://schemas.openxmlformats.org/presentationml/2006/main">
  <p:tag name="TIMING" val="|5.8|18.3"/>
</p:tagLst>
</file>

<file path=ppt/tags/tag15.xml><?xml version="1.0" encoding="utf-8"?>
<p:tagLst xmlns:a="http://schemas.openxmlformats.org/drawingml/2006/main" xmlns:r="http://schemas.openxmlformats.org/officeDocument/2006/relationships" xmlns:p="http://schemas.openxmlformats.org/presentationml/2006/main">
  <p:tag name="TIMING" val="|11.4|19.9"/>
</p:tagLst>
</file>

<file path=ppt/tags/tag16.xml><?xml version="1.0" encoding="utf-8"?>
<p:tagLst xmlns:a="http://schemas.openxmlformats.org/drawingml/2006/main" xmlns:r="http://schemas.openxmlformats.org/officeDocument/2006/relationships" xmlns:p="http://schemas.openxmlformats.org/presentationml/2006/main">
  <p:tag name="TIMING" val="|23.2|9.1"/>
</p:tagLst>
</file>

<file path=ppt/tags/tag17.xml><?xml version="1.0" encoding="utf-8"?>
<p:tagLst xmlns:a="http://schemas.openxmlformats.org/drawingml/2006/main" xmlns:r="http://schemas.openxmlformats.org/officeDocument/2006/relationships" xmlns:p="http://schemas.openxmlformats.org/presentationml/2006/main">
  <p:tag name="TIMING" val="|21.9"/>
</p:tagLst>
</file>

<file path=ppt/tags/tag18.xml><?xml version="1.0" encoding="utf-8"?>
<p:tagLst xmlns:a="http://schemas.openxmlformats.org/drawingml/2006/main" xmlns:r="http://schemas.openxmlformats.org/officeDocument/2006/relationships" xmlns:p="http://schemas.openxmlformats.org/presentationml/2006/main">
  <p:tag name="TIMING" val="|22.4|3.9"/>
</p:tagLst>
</file>

<file path=ppt/tags/tag19.xml><?xml version="1.0" encoding="utf-8"?>
<p:tagLst xmlns:a="http://schemas.openxmlformats.org/drawingml/2006/main" xmlns:r="http://schemas.openxmlformats.org/officeDocument/2006/relationships" xmlns:p="http://schemas.openxmlformats.org/presentationml/2006/main">
  <p:tag name="TIMING" val="|43.1"/>
</p:tagLst>
</file>

<file path=ppt/tags/tag20.xml><?xml version="1.0" encoding="utf-8"?>
<p:tagLst xmlns:a="http://schemas.openxmlformats.org/drawingml/2006/main" xmlns:r="http://schemas.openxmlformats.org/officeDocument/2006/relationships" xmlns:p="http://schemas.openxmlformats.org/presentationml/2006/main">
  <p:tag name="TIMING" val="|5.7|7.5|9.3|6.5|3.4|6.6|11.5|15.5"/>
</p:tagLst>
</file>

<file path=ppt/tags/tag21.xml><?xml version="1.0" encoding="utf-8"?>
<p:tagLst xmlns:a="http://schemas.openxmlformats.org/drawingml/2006/main" xmlns:r="http://schemas.openxmlformats.org/officeDocument/2006/relationships" xmlns:p="http://schemas.openxmlformats.org/presentationml/2006/main">
  <p:tag name="TIMING" val="|11.1|17|11|6.7"/>
</p:tagLst>
</file>

<file path=ppt/theme/theme1.xml><?xml version="1.0" encoding="utf-8"?>
<a:theme xmlns:a="http://schemas.openxmlformats.org/drawingml/2006/main" name="Slide_template">
  <a:themeElements>
    <a:clrScheme name="Slide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lide_templat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hlink"/>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342900" marR="0" indent="-342900" algn="l" defTabSz="914400" rtl="0" eaLnBrk="0" fontAlgn="base" latinLnBrk="0" hangingPunct="0">
          <a:lnSpc>
            <a:spcPct val="100000"/>
          </a:lnSpc>
          <a:spcBef>
            <a:spcPct val="20000"/>
          </a:spcBef>
          <a:spcAft>
            <a:spcPct val="0"/>
          </a:spcAft>
          <a:buClrTx/>
          <a:buSzTx/>
          <a:buFontTx/>
          <a:buNone/>
          <a:tabLst/>
          <a:defRPr kumimoji="0" lang="en-US" sz="2400" b="1" i="0" u="none" strike="noStrike" cap="none" normalizeH="0" baseline="0" smtClean="0">
            <a:ln>
              <a:noFill/>
            </a:ln>
            <a:solidFill>
              <a:srgbClr val="0000CC"/>
            </a:solidFill>
            <a:effectLst/>
            <a:latin typeface="Times New Roman" pitchFamily="18" charset="0"/>
          </a:defRPr>
        </a:defPPr>
      </a:lstStyle>
    </a:spDef>
    <a:lnDef>
      <a:spPr bwMode="auto">
        <a:xfrm>
          <a:off x="0" y="0"/>
          <a:ext cx="1" cy="1"/>
        </a:xfrm>
        <a:custGeom>
          <a:avLst/>
          <a:gdLst/>
          <a:ahLst/>
          <a:cxnLst/>
          <a:rect l="0" t="0" r="0" b="0"/>
          <a:pathLst/>
        </a:custGeom>
        <a:solidFill>
          <a:schemeClr val="hlink"/>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342900" marR="0" indent="-342900" algn="l" defTabSz="914400" rtl="0" eaLnBrk="0" fontAlgn="base" latinLnBrk="0" hangingPunct="0">
          <a:lnSpc>
            <a:spcPct val="100000"/>
          </a:lnSpc>
          <a:spcBef>
            <a:spcPct val="20000"/>
          </a:spcBef>
          <a:spcAft>
            <a:spcPct val="0"/>
          </a:spcAft>
          <a:buClrTx/>
          <a:buSzTx/>
          <a:buFontTx/>
          <a:buNone/>
          <a:tabLst/>
          <a:defRPr kumimoji="0" lang="en-US" sz="2400" b="1" i="0" u="none" strike="noStrike" cap="none" normalizeH="0" baseline="0" smtClean="0">
            <a:ln>
              <a:noFill/>
            </a:ln>
            <a:solidFill>
              <a:srgbClr val="0000CC"/>
            </a:solidFill>
            <a:effectLst/>
            <a:latin typeface="Times New Roman" pitchFamily="18" charset="0"/>
          </a:defRPr>
        </a:defPPr>
      </a:lstStyle>
    </a:lnDef>
  </a:objectDefaults>
  <a:extraClrSchemeLst>
    <a:extraClrScheme>
      <a:clrScheme name="Slide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lide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lide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lide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lide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lide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lide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I:\DEPT72\LIT\Erin\Powerpoint_presentations\Cover_template.ppt</Template>
  <TotalTime>7291</TotalTime>
  <Words>2100</Words>
  <Application>Microsoft Office PowerPoint</Application>
  <PresentationFormat>全屏显示(4:3)</PresentationFormat>
  <Paragraphs>320</Paragraphs>
  <Slides>37</Slides>
  <Notes>18</Notes>
  <HiddenSlides>0</HiddenSlides>
  <MMClips>37</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Slide_template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vector>
  </TitlesOfParts>
  <Company>R&amp;D Systems,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Josh DuFresne</dc:creator>
  <cp:lastModifiedBy>微软用户</cp:lastModifiedBy>
  <cp:revision>195</cp:revision>
  <cp:lastPrinted>2004-10-06T12:28:15Z</cp:lastPrinted>
  <dcterms:created xsi:type="dcterms:W3CDTF">2004-05-14T17:54:50Z</dcterms:created>
  <dcterms:modified xsi:type="dcterms:W3CDTF">2013-04-26T09:24:20Z</dcterms:modified>
</cp:coreProperties>
</file>