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335" r:id="rId2"/>
    <p:sldId id="337" r:id="rId3"/>
    <p:sldId id="362" r:id="rId4"/>
    <p:sldId id="363" r:id="rId5"/>
    <p:sldId id="377" r:id="rId6"/>
    <p:sldId id="369" r:id="rId7"/>
    <p:sldId id="387" r:id="rId8"/>
    <p:sldId id="374" r:id="rId9"/>
    <p:sldId id="370" r:id="rId10"/>
    <p:sldId id="371" r:id="rId11"/>
    <p:sldId id="388" r:id="rId12"/>
    <p:sldId id="373" r:id="rId13"/>
    <p:sldId id="389" r:id="rId14"/>
    <p:sldId id="385" r:id="rId15"/>
    <p:sldId id="375" r:id="rId16"/>
    <p:sldId id="378" r:id="rId17"/>
    <p:sldId id="379" r:id="rId18"/>
    <p:sldId id="380" r:id="rId19"/>
    <p:sldId id="381" r:id="rId20"/>
    <p:sldId id="382" r:id="rId21"/>
    <p:sldId id="383" r:id="rId22"/>
    <p:sldId id="390" r:id="rId23"/>
    <p:sldId id="365" r:id="rId24"/>
    <p:sldId id="364" r:id="rId25"/>
    <p:sldId id="366" r:id="rId26"/>
    <p:sldId id="355" r:id="rId27"/>
    <p:sldId id="356" r:id="rId28"/>
    <p:sldId id="358" r:id="rId29"/>
    <p:sldId id="386" r:id="rId30"/>
    <p:sldId id="357" r:id="rId31"/>
    <p:sldId id="359" r:id="rId32"/>
    <p:sldId id="361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B6164F"/>
    <a:srgbClr val="FF00FF"/>
    <a:srgbClr val="00FFFF"/>
    <a:srgbClr val="EBD5FB"/>
    <a:srgbClr val="FFFFFF"/>
    <a:srgbClr val="1818B4"/>
    <a:srgbClr val="43AD1D"/>
    <a:srgbClr val="006699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4660"/>
  </p:normalViewPr>
  <p:slideViewPr>
    <p:cSldViewPr>
      <p:cViewPr varScale="1">
        <p:scale>
          <a:sx n="83" d="100"/>
          <a:sy n="83" d="100"/>
        </p:scale>
        <p:origin x="1608" y="126"/>
      </p:cViewPr>
      <p:guideLst>
        <p:guide orient="horz" pos="170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7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1EA7F-2AE5-41CD-B4D5-3DD396D8A48B}" type="datetimeFigureOut">
              <a:rPr lang="zh-CN" altLang="en-US" smtClean="0"/>
              <a:t>2021/7/9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8E094-8D83-45C1-805F-E1D37F9B34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8867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5BFD8-FA87-4E0B-B746-BCC39EB43861}" type="datetimeFigureOut">
              <a:rPr lang="zh-CN" altLang="en-US" smtClean="0"/>
              <a:pPr/>
              <a:t>2021/7/9 Friday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77EEB-054F-4781-889F-8041482CE5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8871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1040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9522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A3B64-5215-4430-864C-D97D2EE87FF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5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C2CA-A07E-460F-A498-0A0453443879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492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FB2FC-BA05-42AF-A168-BABE38FC89A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28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A656-06AC-4877-A8AE-8AA91487AEF0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9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480FF-783F-4E22-935D-33BB7BC4B90E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1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4CDF-31DC-471B-A5DF-701A6AA0E334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08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FA47-421A-44E4-B8A2-25DC84B942C5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35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D6FC-A4C9-4648-BF9C-02A1BEDB0BCC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9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E431-0057-4D01-A4FC-91302C9A670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40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558C7-2409-4C29-B1BB-8EB8F805624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9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E189-1600-4331-BCB5-7493E7F0485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06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DC52A-A0A3-4CCF-8B3F-D651871B78B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2021/7/9 Friday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35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6.png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9512" y="1415678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3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en-US" altLang="zh-CN" sz="32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861" y="1192323"/>
            <a:ext cx="85689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Representative Examples </a:t>
            </a:r>
            <a:r>
              <a:rPr lang="en-US" altLang="zh-CN" sz="4000" b="1" dirty="0">
                <a:solidFill>
                  <a:srgbClr val="3333FF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in </a:t>
            </a:r>
            <a:r>
              <a:rPr lang="en-US" altLang="zh-CN" sz="40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Oxidative Cross Dehydrogenation Coupling with H</a:t>
            </a:r>
            <a:r>
              <a:rPr lang="en-US" altLang="zh-CN" sz="4000" b="1" baseline="-25000" dirty="0" smtClean="0">
                <a:solidFill>
                  <a:srgbClr val="3333FF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4000" b="1" dirty="0">
                <a:solidFill>
                  <a:srgbClr val="3333FF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E</a:t>
            </a:r>
            <a:r>
              <a:rPr lang="en-US" altLang="zh-CN" sz="40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华文琥珀" panose="02010800040101010101" pitchFamily="2" charset="-122"/>
                <a:cs typeface="Times New Roman" panose="02020603050405020304" pitchFamily="18" charset="0"/>
              </a:rPr>
              <a:t>volution</a:t>
            </a:r>
            <a:endParaRPr lang="en-US" altLang="zh-CN" sz="40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6850" y="306896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Wang </a:t>
            </a:r>
            <a:r>
              <a:rPr lang="en-US" altLang="zh-CN" sz="3200" b="1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Ronghua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2021-7-10</a:t>
            </a:r>
            <a:endParaRPr lang="en-US" altLang="zh-CN" sz="20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1600" y="37170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419872" y="5226262"/>
            <a:ext cx="4629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Lei, </a:t>
            </a:r>
            <a:r>
              <a:rPr lang="zh-CN" altLang="en-US" b="1" dirty="0" smtClean="0"/>
              <a:t>J</a:t>
            </a:r>
            <a:r>
              <a:rPr lang="zh-CN" altLang="en-US" b="1" dirty="0"/>
              <a:t>. Am. Chem. Soc. 2018, 140, 13128−13135</a:t>
            </a:r>
          </a:p>
        </p:txBody>
      </p:sp>
    </p:spTree>
    <p:extLst>
      <p:ext uri="{BB962C8B-B14F-4D97-AF65-F5344CB8AC3E}">
        <p14:creationId xmlns:p14="http://schemas.microsoft.com/office/powerpoint/2010/main" val="81280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626596" y="-86618"/>
            <a:ext cx="38908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rgbClr val="FF33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键的形成策略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97" y="1196753"/>
            <a:ext cx="6480720" cy="491796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12729" y="2273039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原料多步制备</a:t>
            </a:r>
            <a:endParaRPr lang="zh-CN" altLang="en-US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30011" y="2273039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当量的废物</a:t>
            </a:r>
            <a:endParaRPr lang="zh-CN" altLang="en-US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12729" y="4253027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原料易得</a:t>
            </a:r>
            <a:endParaRPr lang="zh-CN" altLang="en-US" sz="2000" b="1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30011" y="4253027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当量的废物</a:t>
            </a:r>
            <a:endParaRPr lang="zh-CN" altLang="en-US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12729" y="6012540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原料易得</a:t>
            </a:r>
            <a:endParaRPr lang="zh-CN" altLang="en-US" sz="2000" b="1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93249" y="6012540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无废物</a:t>
            </a:r>
            <a:endParaRPr lang="zh-CN" altLang="en-US" sz="2000" b="1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24375" y="1196752"/>
            <a:ext cx="6925058" cy="1543490"/>
          </a:xfrm>
          <a:prstGeom prst="rect">
            <a:avLst/>
          </a:prstGeom>
          <a:noFill/>
          <a:ln>
            <a:solidFill>
              <a:srgbClr val="B61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524375" y="2866448"/>
            <a:ext cx="6925058" cy="1786690"/>
          </a:xfrm>
          <a:prstGeom prst="rect">
            <a:avLst/>
          </a:prstGeom>
          <a:noFill/>
          <a:ln>
            <a:solidFill>
              <a:srgbClr val="B61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535374" y="4756466"/>
            <a:ext cx="6925058" cy="1685151"/>
          </a:xfrm>
          <a:prstGeom prst="rect">
            <a:avLst/>
          </a:prstGeom>
          <a:noFill/>
          <a:ln>
            <a:solidFill>
              <a:srgbClr val="B61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19124" y="162880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/>
              <a:t>❶</a:t>
            </a:r>
            <a:endParaRPr lang="zh-CN" altLang="en-US" sz="4000" dirty="0"/>
          </a:p>
        </p:txBody>
      </p:sp>
      <p:sp>
        <p:nvSpPr>
          <p:cNvPr id="18" name="矩形 17"/>
          <p:cNvSpPr/>
          <p:nvPr/>
        </p:nvSpPr>
        <p:spPr>
          <a:xfrm>
            <a:off x="417989" y="5507940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/>
              <a:t>❸</a:t>
            </a:r>
            <a:endParaRPr lang="zh-CN" altLang="en-US" sz="4000" dirty="0"/>
          </a:p>
        </p:txBody>
      </p:sp>
      <p:sp>
        <p:nvSpPr>
          <p:cNvPr id="19" name="矩形 18"/>
          <p:cNvSpPr/>
          <p:nvPr/>
        </p:nvSpPr>
        <p:spPr>
          <a:xfrm>
            <a:off x="419124" y="364502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/>
              <a:t>❷</a:t>
            </a:r>
          </a:p>
        </p:txBody>
      </p:sp>
    </p:spTree>
    <p:extLst>
      <p:ext uri="{BB962C8B-B14F-4D97-AF65-F5344CB8AC3E}">
        <p14:creationId xmlns:p14="http://schemas.microsoft.com/office/powerpoint/2010/main" val="33759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955403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086497" y="-125477"/>
            <a:ext cx="2964273" cy="818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rgbClr val="FF33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析氢偶联策略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13" y="1135268"/>
            <a:ext cx="7545965" cy="117137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9552" y="2974626"/>
            <a:ext cx="3672408" cy="37667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71600" y="2276872"/>
            <a:ext cx="307007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底物直接氧化脱氢</a:t>
            </a: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4048" y="2276872"/>
            <a:ext cx="328647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US" altLang="zh-CN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TM</a:t>
            </a:r>
            <a:r>
              <a:rPr lang="zh-CN" alt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与底物作用脱氢</a:t>
            </a: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1560" y="2984073"/>
            <a:ext cx="353417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redox active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substrates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168240"/>
              </p:ext>
            </p:extLst>
          </p:nvPr>
        </p:nvGraphicFramePr>
        <p:xfrm>
          <a:off x="965919" y="3555045"/>
          <a:ext cx="2271713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0" name="CS ChemDraw Drawing" r:id="rId4" imgW="1746115" imgH="2104306" progId="ChemDraw.Document.6.0">
                  <p:embed/>
                </p:oleObj>
              </mc:Choice>
              <mc:Fallback>
                <p:oleObj name="CS ChemDraw Drawing" r:id="rId4" imgW="1746115" imgH="21043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5919" y="3555045"/>
                        <a:ext cx="2271713" cy="273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637596"/>
              </p:ext>
            </p:extLst>
          </p:nvPr>
        </p:nvGraphicFramePr>
        <p:xfrm>
          <a:off x="1187624" y="3717738"/>
          <a:ext cx="2267842" cy="273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1" name="CS ChemDraw Drawing" r:id="rId6" imgW="1744494" imgH="2104306" progId="ChemDraw.Document.6.0">
                  <p:embed/>
                </p:oleObj>
              </mc:Choice>
              <mc:Fallback>
                <p:oleObj name="CS ChemDraw Drawing" r:id="rId6" imgW="1744494" imgH="21043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87624" y="3717738"/>
                        <a:ext cx="2267842" cy="2735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4824073" y="2974626"/>
            <a:ext cx="3862727" cy="37667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957811" y="2990381"/>
            <a:ext cx="379065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redox inactive substrates</a:t>
            </a:r>
            <a:endParaRPr lang="en-US" altLang="zh-CN" sz="24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732508"/>
              </p:ext>
            </p:extLst>
          </p:nvPr>
        </p:nvGraphicFramePr>
        <p:xfrm>
          <a:off x="5580063" y="3876675"/>
          <a:ext cx="2411412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2" name="CS ChemDraw Drawing" r:id="rId8" imgW="1854200" imgH="1732292" progId="ChemDraw.Document.6.0">
                  <p:embed/>
                </p:oleObj>
              </mc:Choice>
              <mc:Fallback>
                <p:oleObj name="CS ChemDraw Drawing" r:id="rId8" imgW="1854200" imgH="173229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80063" y="3876675"/>
                        <a:ext cx="2411412" cy="225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262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4" grpId="0"/>
      <p:bldP spid="12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16216" y="630932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119895" y="-88503"/>
            <a:ext cx="2964273" cy="818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4" y="1810944"/>
            <a:ext cx="7692628" cy="1968217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962612" y="3244747"/>
            <a:ext cx="2785836" cy="627247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36512" y="431626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674580" y="5305797"/>
            <a:ext cx="2232248" cy="787499"/>
          </a:xfrm>
          <a:prstGeom prst="wedgeRoundRectCallout">
            <a:avLst>
              <a:gd name="adj1" fmla="val 34435"/>
              <a:gd name="adj2" fmla="val -2084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氧化手段</a:t>
            </a:r>
          </a:p>
        </p:txBody>
      </p:sp>
      <p:sp>
        <p:nvSpPr>
          <p:cNvPr id="21" name="椭圆 20"/>
          <p:cNvSpPr/>
          <p:nvPr/>
        </p:nvSpPr>
        <p:spPr>
          <a:xfrm>
            <a:off x="3219626" y="1955597"/>
            <a:ext cx="1487402" cy="109962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920779" y="1955597"/>
            <a:ext cx="1487402" cy="109962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标注 23"/>
          <p:cNvSpPr/>
          <p:nvPr/>
        </p:nvSpPr>
        <p:spPr>
          <a:xfrm>
            <a:off x="4506767" y="3088851"/>
            <a:ext cx="3008573" cy="2150001"/>
          </a:xfrm>
          <a:custGeom>
            <a:avLst/>
            <a:gdLst>
              <a:gd name="connsiteX0" fmla="*/ 0 w 2232248"/>
              <a:gd name="connsiteY0" fmla="*/ 131252 h 787499"/>
              <a:gd name="connsiteX1" fmla="*/ 131252 w 2232248"/>
              <a:gd name="connsiteY1" fmla="*/ 0 h 787499"/>
              <a:gd name="connsiteX2" fmla="*/ 1302145 w 2232248"/>
              <a:gd name="connsiteY2" fmla="*/ 0 h 787499"/>
              <a:gd name="connsiteX3" fmla="*/ 1159095 w 2232248"/>
              <a:gd name="connsiteY3" fmla="*/ -1175098 h 787499"/>
              <a:gd name="connsiteX4" fmla="*/ 1860207 w 2232248"/>
              <a:gd name="connsiteY4" fmla="*/ 0 h 787499"/>
              <a:gd name="connsiteX5" fmla="*/ 2100996 w 2232248"/>
              <a:gd name="connsiteY5" fmla="*/ 0 h 787499"/>
              <a:gd name="connsiteX6" fmla="*/ 2232248 w 2232248"/>
              <a:gd name="connsiteY6" fmla="*/ 131252 h 787499"/>
              <a:gd name="connsiteX7" fmla="*/ 2232248 w 2232248"/>
              <a:gd name="connsiteY7" fmla="*/ 131250 h 787499"/>
              <a:gd name="connsiteX8" fmla="*/ 2232248 w 2232248"/>
              <a:gd name="connsiteY8" fmla="*/ 131250 h 787499"/>
              <a:gd name="connsiteX9" fmla="*/ 2232248 w 2232248"/>
              <a:gd name="connsiteY9" fmla="*/ 328125 h 787499"/>
              <a:gd name="connsiteX10" fmla="*/ 2232248 w 2232248"/>
              <a:gd name="connsiteY10" fmla="*/ 656247 h 787499"/>
              <a:gd name="connsiteX11" fmla="*/ 2100996 w 2232248"/>
              <a:gd name="connsiteY11" fmla="*/ 787499 h 787499"/>
              <a:gd name="connsiteX12" fmla="*/ 1860207 w 2232248"/>
              <a:gd name="connsiteY12" fmla="*/ 787499 h 787499"/>
              <a:gd name="connsiteX13" fmla="*/ 1302145 w 2232248"/>
              <a:gd name="connsiteY13" fmla="*/ 787499 h 787499"/>
              <a:gd name="connsiteX14" fmla="*/ 1302145 w 2232248"/>
              <a:gd name="connsiteY14" fmla="*/ 787499 h 787499"/>
              <a:gd name="connsiteX15" fmla="*/ 131252 w 2232248"/>
              <a:gd name="connsiteY15" fmla="*/ 787499 h 787499"/>
              <a:gd name="connsiteX16" fmla="*/ 0 w 2232248"/>
              <a:gd name="connsiteY16" fmla="*/ 656247 h 787499"/>
              <a:gd name="connsiteX17" fmla="*/ 0 w 2232248"/>
              <a:gd name="connsiteY17" fmla="*/ 328125 h 787499"/>
              <a:gd name="connsiteX18" fmla="*/ 0 w 2232248"/>
              <a:gd name="connsiteY18" fmla="*/ 131250 h 787499"/>
              <a:gd name="connsiteX19" fmla="*/ 0 w 2232248"/>
              <a:gd name="connsiteY19" fmla="*/ 131250 h 787499"/>
              <a:gd name="connsiteX20" fmla="*/ 0 w 2232248"/>
              <a:gd name="connsiteY20" fmla="*/ 131252 h 787499"/>
              <a:gd name="connsiteX0" fmla="*/ 0 w 2609619"/>
              <a:gd name="connsiteY0" fmla="*/ 72636 h 1962597"/>
              <a:gd name="connsiteX1" fmla="*/ 508623 w 2609619"/>
              <a:gd name="connsiteY1" fmla="*/ 1175098 h 1962597"/>
              <a:gd name="connsiteX2" fmla="*/ 1679516 w 2609619"/>
              <a:gd name="connsiteY2" fmla="*/ 1175098 h 1962597"/>
              <a:gd name="connsiteX3" fmla="*/ 1536466 w 2609619"/>
              <a:gd name="connsiteY3" fmla="*/ 0 h 1962597"/>
              <a:gd name="connsiteX4" fmla="*/ 2237578 w 2609619"/>
              <a:gd name="connsiteY4" fmla="*/ 1175098 h 1962597"/>
              <a:gd name="connsiteX5" fmla="*/ 2478367 w 2609619"/>
              <a:gd name="connsiteY5" fmla="*/ 1175098 h 1962597"/>
              <a:gd name="connsiteX6" fmla="*/ 2609619 w 2609619"/>
              <a:gd name="connsiteY6" fmla="*/ 1306350 h 1962597"/>
              <a:gd name="connsiteX7" fmla="*/ 2609619 w 2609619"/>
              <a:gd name="connsiteY7" fmla="*/ 1306348 h 1962597"/>
              <a:gd name="connsiteX8" fmla="*/ 2609619 w 2609619"/>
              <a:gd name="connsiteY8" fmla="*/ 1306348 h 1962597"/>
              <a:gd name="connsiteX9" fmla="*/ 2609619 w 2609619"/>
              <a:gd name="connsiteY9" fmla="*/ 1503223 h 1962597"/>
              <a:gd name="connsiteX10" fmla="*/ 2609619 w 2609619"/>
              <a:gd name="connsiteY10" fmla="*/ 1831345 h 1962597"/>
              <a:gd name="connsiteX11" fmla="*/ 2478367 w 2609619"/>
              <a:gd name="connsiteY11" fmla="*/ 1962597 h 1962597"/>
              <a:gd name="connsiteX12" fmla="*/ 2237578 w 2609619"/>
              <a:gd name="connsiteY12" fmla="*/ 1962597 h 1962597"/>
              <a:gd name="connsiteX13" fmla="*/ 1679516 w 2609619"/>
              <a:gd name="connsiteY13" fmla="*/ 1962597 h 1962597"/>
              <a:gd name="connsiteX14" fmla="*/ 1679516 w 2609619"/>
              <a:gd name="connsiteY14" fmla="*/ 1962597 h 1962597"/>
              <a:gd name="connsiteX15" fmla="*/ 508623 w 2609619"/>
              <a:gd name="connsiteY15" fmla="*/ 1962597 h 1962597"/>
              <a:gd name="connsiteX16" fmla="*/ 377371 w 2609619"/>
              <a:gd name="connsiteY16" fmla="*/ 1831345 h 1962597"/>
              <a:gd name="connsiteX17" fmla="*/ 377371 w 2609619"/>
              <a:gd name="connsiteY17" fmla="*/ 1503223 h 1962597"/>
              <a:gd name="connsiteX18" fmla="*/ 377371 w 2609619"/>
              <a:gd name="connsiteY18" fmla="*/ 1306348 h 1962597"/>
              <a:gd name="connsiteX19" fmla="*/ 377371 w 2609619"/>
              <a:gd name="connsiteY19" fmla="*/ 1306348 h 1962597"/>
              <a:gd name="connsiteX20" fmla="*/ 0 w 2609619"/>
              <a:gd name="connsiteY20" fmla="*/ 72636 h 1962597"/>
              <a:gd name="connsiteX0" fmla="*/ 0 w 3008573"/>
              <a:gd name="connsiteY0" fmla="*/ 72636 h 1962597"/>
              <a:gd name="connsiteX1" fmla="*/ 508623 w 3008573"/>
              <a:gd name="connsiteY1" fmla="*/ 1175098 h 1962597"/>
              <a:gd name="connsiteX2" fmla="*/ 1679516 w 3008573"/>
              <a:gd name="connsiteY2" fmla="*/ 1175098 h 1962597"/>
              <a:gd name="connsiteX3" fmla="*/ 1536466 w 3008573"/>
              <a:gd name="connsiteY3" fmla="*/ 0 h 1962597"/>
              <a:gd name="connsiteX4" fmla="*/ 2237578 w 3008573"/>
              <a:gd name="connsiteY4" fmla="*/ 1175098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  <a:gd name="connsiteX0" fmla="*/ 0 w 3008573"/>
              <a:gd name="connsiteY0" fmla="*/ 72636 h 1962597"/>
              <a:gd name="connsiteX1" fmla="*/ 508623 w 3008573"/>
              <a:gd name="connsiteY1" fmla="*/ 1175098 h 1962597"/>
              <a:gd name="connsiteX2" fmla="*/ 1679516 w 3008573"/>
              <a:gd name="connsiteY2" fmla="*/ 1175098 h 1962597"/>
              <a:gd name="connsiteX3" fmla="*/ 1536466 w 3008573"/>
              <a:gd name="connsiteY3" fmla="*/ 0 h 1962597"/>
              <a:gd name="connsiteX4" fmla="*/ 1932778 w 3008573"/>
              <a:gd name="connsiteY4" fmla="*/ 1175098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  <a:gd name="connsiteX0" fmla="*/ 0 w 3008573"/>
              <a:gd name="connsiteY0" fmla="*/ 72636 h 1962597"/>
              <a:gd name="connsiteX1" fmla="*/ 508623 w 3008573"/>
              <a:gd name="connsiteY1" fmla="*/ 1175098 h 1962597"/>
              <a:gd name="connsiteX2" fmla="*/ 1679516 w 3008573"/>
              <a:gd name="connsiteY2" fmla="*/ 1175098 h 1962597"/>
              <a:gd name="connsiteX3" fmla="*/ 1536466 w 3008573"/>
              <a:gd name="connsiteY3" fmla="*/ 0 h 1962597"/>
              <a:gd name="connsiteX4" fmla="*/ 2150492 w 3008573"/>
              <a:gd name="connsiteY4" fmla="*/ 1175098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  <a:gd name="connsiteX0" fmla="*/ 0 w 3008573"/>
              <a:gd name="connsiteY0" fmla="*/ 72636 h 1962597"/>
              <a:gd name="connsiteX1" fmla="*/ 871480 w 3008573"/>
              <a:gd name="connsiteY1" fmla="*/ 1189612 h 1962597"/>
              <a:gd name="connsiteX2" fmla="*/ 1679516 w 3008573"/>
              <a:gd name="connsiteY2" fmla="*/ 1175098 h 1962597"/>
              <a:gd name="connsiteX3" fmla="*/ 1536466 w 3008573"/>
              <a:gd name="connsiteY3" fmla="*/ 0 h 1962597"/>
              <a:gd name="connsiteX4" fmla="*/ 2150492 w 3008573"/>
              <a:gd name="connsiteY4" fmla="*/ 1175098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  <a:gd name="connsiteX0" fmla="*/ 0 w 3008573"/>
              <a:gd name="connsiteY0" fmla="*/ 72636 h 1962597"/>
              <a:gd name="connsiteX1" fmla="*/ 871480 w 3008573"/>
              <a:gd name="connsiteY1" fmla="*/ 1189612 h 1962597"/>
              <a:gd name="connsiteX2" fmla="*/ 1374716 w 3008573"/>
              <a:gd name="connsiteY2" fmla="*/ 1175098 h 1962597"/>
              <a:gd name="connsiteX3" fmla="*/ 1536466 w 3008573"/>
              <a:gd name="connsiteY3" fmla="*/ 0 h 1962597"/>
              <a:gd name="connsiteX4" fmla="*/ 2150492 w 3008573"/>
              <a:gd name="connsiteY4" fmla="*/ 1175098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  <a:gd name="connsiteX0" fmla="*/ 0 w 3008573"/>
              <a:gd name="connsiteY0" fmla="*/ 72636 h 1962597"/>
              <a:gd name="connsiteX1" fmla="*/ 871480 w 3008573"/>
              <a:gd name="connsiteY1" fmla="*/ 1189612 h 1962597"/>
              <a:gd name="connsiteX2" fmla="*/ 1374716 w 3008573"/>
              <a:gd name="connsiteY2" fmla="*/ 1175098 h 1962597"/>
              <a:gd name="connsiteX3" fmla="*/ 1536466 w 3008573"/>
              <a:gd name="connsiteY3" fmla="*/ 0 h 1962597"/>
              <a:gd name="connsiteX4" fmla="*/ 1903749 w 3008573"/>
              <a:gd name="connsiteY4" fmla="*/ 1189612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  <a:gd name="connsiteX0" fmla="*/ 0 w 3008573"/>
              <a:gd name="connsiteY0" fmla="*/ 72636 h 1962597"/>
              <a:gd name="connsiteX1" fmla="*/ 871480 w 3008573"/>
              <a:gd name="connsiteY1" fmla="*/ 1189612 h 1962597"/>
              <a:gd name="connsiteX2" fmla="*/ 1374716 w 3008573"/>
              <a:gd name="connsiteY2" fmla="*/ 1175098 h 1962597"/>
              <a:gd name="connsiteX3" fmla="*/ 1536466 w 3008573"/>
              <a:gd name="connsiteY3" fmla="*/ 0 h 1962597"/>
              <a:gd name="connsiteX4" fmla="*/ 1903749 w 3008573"/>
              <a:gd name="connsiteY4" fmla="*/ 1189612 h 1962597"/>
              <a:gd name="connsiteX5" fmla="*/ 3000882 w 3008573"/>
              <a:gd name="connsiteY5" fmla="*/ 115555 h 1962597"/>
              <a:gd name="connsiteX6" fmla="*/ 2609619 w 3008573"/>
              <a:gd name="connsiteY6" fmla="*/ 1306350 h 1962597"/>
              <a:gd name="connsiteX7" fmla="*/ 2609619 w 3008573"/>
              <a:gd name="connsiteY7" fmla="*/ 1306348 h 1962597"/>
              <a:gd name="connsiteX8" fmla="*/ 2609619 w 3008573"/>
              <a:gd name="connsiteY8" fmla="*/ 1306348 h 1962597"/>
              <a:gd name="connsiteX9" fmla="*/ 2609619 w 3008573"/>
              <a:gd name="connsiteY9" fmla="*/ 1503223 h 1962597"/>
              <a:gd name="connsiteX10" fmla="*/ 2609619 w 3008573"/>
              <a:gd name="connsiteY10" fmla="*/ 1831345 h 1962597"/>
              <a:gd name="connsiteX11" fmla="*/ 2478367 w 3008573"/>
              <a:gd name="connsiteY11" fmla="*/ 1962597 h 1962597"/>
              <a:gd name="connsiteX12" fmla="*/ 2237578 w 3008573"/>
              <a:gd name="connsiteY12" fmla="*/ 1962597 h 1962597"/>
              <a:gd name="connsiteX13" fmla="*/ 1679516 w 3008573"/>
              <a:gd name="connsiteY13" fmla="*/ 1962597 h 1962597"/>
              <a:gd name="connsiteX14" fmla="*/ 1679516 w 3008573"/>
              <a:gd name="connsiteY14" fmla="*/ 1962597 h 1962597"/>
              <a:gd name="connsiteX15" fmla="*/ 508623 w 3008573"/>
              <a:gd name="connsiteY15" fmla="*/ 1962597 h 1962597"/>
              <a:gd name="connsiteX16" fmla="*/ 377371 w 3008573"/>
              <a:gd name="connsiteY16" fmla="*/ 1831345 h 1962597"/>
              <a:gd name="connsiteX17" fmla="*/ 377371 w 3008573"/>
              <a:gd name="connsiteY17" fmla="*/ 1503223 h 1962597"/>
              <a:gd name="connsiteX18" fmla="*/ 377371 w 3008573"/>
              <a:gd name="connsiteY18" fmla="*/ 1306348 h 1962597"/>
              <a:gd name="connsiteX19" fmla="*/ 377371 w 3008573"/>
              <a:gd name="connsiteY19" fmla="*/ 1306348 h 1962597"/>
              <a:gd name="connsiteX20" fmla="*/ 0 w 3008573"/>
              <a:gd name="connsiteY20" fmla="*/ 72636 h 196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08573" h="1962597">
                <a:moveTo>
                  <a:pt x="0" y="72636"/>
                </a:moveTo>
                <a:cubicBezTo>
                  <a:pt x="0" y="148"/>
                  <a:pt x="798992" y="1189612"/>
                  <a:pt x="871480" y="1189612"/>
                </a:cubicBezTo>
                <a:lnTo>
                  <a:pt x="1374716" y="1175098"/>
                </a:lnTo>
                <a:lnTo>
                  <a:pt x="1536466" y="0"/>
                </a:lnTo>
                <a:lnTo>
                  <a:pt x="1903749" y="1189612"/>
                </a:lnTo>
                <a:cubicBezTo>
                  <a:pt x="2356546" y="1121879"/>
                  <a:pt x="2635171" y="473574"/>
                  <a:pt x="3000882" y="115555"/>
                </a:cubicBezTo>
                <a:cubicBezTo>
                  <a:pt x="3073370" y="115555"/>
                  <a:pt x="2609619" y="1233862"/>
                  <a:pt x="2609619" y="1306350"/>
                </a:cubicBezTo>
                <a:lnTo>
                  <a:pt x="2609619" y="1306348"/>
                </a:lnTo>
                <a:lnTo>
                  <a:pt x="2609619" y="1306348"/>
                </a:lnTo>
                <a:lnTo>
                  <a:pt x="2609619" y="1503223"/>
                </a:lnTo>
                <a:lnTo>
                  <a:pt x="2609619" y="1831345"/>
                </a:lnTo>
                <a:cubicBezTo>
                  <a:pt x="2609619" y="1903833"/>
                  <a:pt x="2550855" y="1962597"/>
                  <a:pt x="2478367" y="1962597"/>
                </a:cubicBezTo>
                <a:lnTo>
                  <a:pt x="2237578" y="1962597"/>
                </a:lnTo>
                <a:lnTo>
                  <a:pt x="1679516" y="1962597"/>
                </a:lnTo>
                <a:lnTo>
                  <a:pt x="1679516" y="1962597"/>
                </a:lnTo>
                <a:lnTo>
                  <a:pt x="508623" y="1962597"/>
                </a:lnTo>
                <a:cubicBezTo>
                  <a:pt x="436135" y="1962597"/>
                  <a:pt x="377371" y="1903833"/>
                  <a:pt x="377371" y="1831345"/>
                </a:cubicBezTo>
                <a:lnTo>
                  <a:pt x="377371" y="1503223"/>
                </a:lnTo>
                <a:lnTo>
                  <a:pt x="377371" y="1306348"/>
                </a:lnTo>
                <a:lnTo>
                  <a:pt x="377371" y="1306348"/>
                </a:lnTo>
                <a:cubicBezTo>
                  <a:pt x="377371" y="1306349"/>
                  <a:pt x="0" y="72635"/>
                  <a:pt x="0" y="72636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活性中间体</a:t>
            </a:r>
            <a:endParaRPr lang="zh-CN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17948" y="1955597"/>
            <a:ext cx="1487402" cy="109962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853537" y="1442658"/>
            <a:ext cx="1008112" cy="81032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标注 27"/>
          <p:cNvSpPr/>
          <p:nvPr/>
        </p:nvSpPr>
        <p:spPr>
          <a:xfrm>
            <a:off x="3565008" y="4147447"/>
            <a:ext cx="4843173" cy="1746882"/>
          </a:xfrm>
          <a:prstGeom prst="wedgeRoundRectCallout">
            <a:avLst>
              <a:gd name="adj1" fmla="val -15262"/>
              <a:gd name="adj2" fmla="val -14854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电催化：阴极还原释放氢气</a:t>
            </a:r>
            <a:endParaRPr lang="en-US" altLang="zh-CN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光催化：</a:t>
            </a:r>
            <a:r>
              <a:rPr lang="en-US" altLang="zh-CN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Co-</a:t>
            </a:r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双肟配体</a:t>
            </a:r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催化剂还原质子脱氢（吴骊珠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176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16216" y="630932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119895" y="-88503"/>
            <a:ext cx="2964273" cy="818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988840"/>
            <a:ext cx="7692628" cy="196821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-36512" y="431626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483768" y="3336488"/>
            <a:ext cx="1656184" cy="76458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云形标注 7"/>
          <p:cNvSpPr/>
          <p:nvPr/>
        </p:nvSpPr>
        <p:spPr>
          <a:xfrm>
            <a:off x="3851920" y="4068977"/>
            <a:ext cx="3096344" cy="1777029"/>
          </a:xfrm>
          <a:prstGeom prst="cloudCallout">
            <a:avLst>
              <a:gd name="adj1" fmla="val -48490"/>
              <a:gd name="adj2" fmla="val -4858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rgbClr val="FF0000"/>
                </a:solidFill>
              </a:rPr>
              <a:t>?????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80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92" y="2567557"/>
            <a:ext cx="8316416" cy="1883962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74075" y="878753"/>
            <a:ext cx="268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C-C formation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59426" y="5013176"/>
            <a:ext cx="5507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dirty="0" smtClean="0"/>
              <a:t>Waldvogel</a:t>
            </a:r>
            <a:r>
              <a:rPr lang="de-DE" altLang="zh-CN" dirty="0"/>
              <a:t>, Angew. Chem. Int. Ed. 2010, 49, 971 –</a:t>
            </a:r>
            <a:r>
              <a:rPr lang="de-DE" altLang="zh-CN" dirty="0" smtClean="0"/>
              <a:t>975</a:t>
            </a:r>
            <a:r>
              <a:rPr lang="en-US" altLang="zh-CN" dirty="0"/>
              <a:t>.</a:t>
            </a:r>
            <a:endParaRPr lang="de-DE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9662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941" y="1484784"/>
            <a:ext cx="5651674" cy="4590327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74075" y="878753"/>
            <a:ext cx="268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C-C formation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88984" y="6309320"/>
            <a:ext cx="5507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dirty="0" smtClean="0"/>
              <a:t>Waldvogel</a:t>
            </a:r>
            <a:r>
              <a:rPr lang="de-DE" altLang="zh-CN" dirty="0"/>
              <a:t>, Angew. Chem. Int. Ed. 2010, 49, 971 –</a:t>
            </a:r>
            <a:r>
              <a:rPr lang="de-DE" altLang="zh-CN" dirty="0" smtClean="0"/>
              <a:t>975</a:t>
            </a:r>
            <a:r>
              <a:rPr lang="en-US" altLang="zh-CN" dirty="0"/>
              <a:t>.</a:t>
            </a:r>
            <a:endParaRPr lang="de-DE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97463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856" y="1340768"/>
            <a:ext cx="6542288" cy="47434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55168" y="6099678"/>
            <a:ext cx="8173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Jørgensen, K. A. Angew. Chem., Int. Ed. 2010, 49, 129 − 133</a:t>
            </a:r>
            <a:r>
              <a:rPr lang="zh-CN" altLang="en-US" dirty="0" smtClean="0"/>
              <a:t>.</a:t>
            </a:r>
            <a:endParaRPr lang="en-US" altLang="zh-CN" dirty="0" smtClean="0"/>
          </a:p>
          <a:p>
            <a:r>
              <a:rPr lang="nn-NO" altLang="zh-CN" dirty="0"/>
              <a:t>Luo, S. Org. Lett. 2017, 19, 2122 </a:t>
            </a:r>
            <a:r>
              <a:rPr lang="nn-NO" altLang="zh-CN" dirty="0" smtClean="0"/>
              <a:t>−2125.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135" y="1052736"/>
            <a:ext cx="268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C-C formation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5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44824"/>
            <a:ext cx="7173358" cy="406250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22135" y="1124744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C-X formation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88597" y="3131676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Lei, A. Angew. Chem., Int. Ed</a:t>
            </a:r>
            <a:r>
              <a:rPr lang="zh-CN" altLang="en-US" dirty="0" smtClean="0"/>
              <a:t>. 2017</a:t>
            </a:r>
            <a:r>
              <a:rPr lang="zh-CN" altLang="en-US" dirty="0"/>
              <a:t>, 56, 3009 − 3013.</a:t>
            </a:r>
          </a:p>
        </p:txBody>
      </p:sp>
      <p:sp>
        <p:nvSpPr>
          <p:cNvPr id="8" name="矩形 7"/>
          <p:cNvSpPr/>
          <p:nvPr/>
        </p:nvSpPr>
        <p:spPr>
          <a:xfrm>
            <a:off x="3464437" y="6156012"/>
            <a:ext cx="6573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Lei, A. Angew. Chem., Int</a:t>
            </a:r>
            <a:r>
              <a:rPr lang="zh-CN" altLang="en-US" dirty="0" smtClean="0"/>
              <a:t>. Ed</a:t>
            </a:r>
            <a:r>
              <a:rPr lang="zh-CN" altLang="en-US" dirty="0"/>
              <a:t>. 2018, 57, 4737 − 4741.</a:t>
            </a:r>
          </a:p>
        </p:txBody>
      </p:sp>
      <p:sp>
        <p:nvSpPr>
          <p:cNvPr id="9" name="矩形 8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9053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62" y="1484784"/>
            <a:ext cx="6471075" cy="44835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03288" y="3501008"/>
            <a:ext cx="5914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Boydston, A. J. J. Am. Chem. Soc</a:t>
            </a:r>
            <a:r>
              <a:rPr lang="zh-CN" altLang="en-US" dirty="0" smtClean="0"/>
              <a:t>. 2012</a:t>
            </a:r>
            <a:r>
              <a:rPr lang="zh-CN" altLang="en-US" dirty="0"/>
              <a:t>, 134, 12374 − 12377.</a:t>
            </a:r>
          </a:p>
        </p:txBody>
      </p:sp>
      <p:sp>
        <p:nvSpPr>
          <p:cNvPr id="7" name="矩形 6"/>
          <p:cNvSpPr/>
          <p:nvPr/>
        </p:nvSpPr>
        <p:spPr>
          <a:xfrm>
            <a:off x="3491880" y="6171686"/>
            <a:ext cx="4657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Boydston, A. J. Org. Lett. 2014, 16, 1928 − 1931.</a:t>
            </a:r>
          </a:p>
        </p:txBody>
      </p:sp>
      <p:sp>
        <p:nvSpPr>
          <p:cNvPr id="10" name="矩形 9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2135" y="1124744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C-X formation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9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737102" y="5790962"/>
            <a:ext cx="5914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Boydston, A. J. J. Am. Chem. Soc</a:t>
            </a:r>
            <a:r>
              <a:rPr lang="zh-CN" altLang="en-US" dirty="0" smtClean="0"/>
              <a:t>. 2012</a:t>
            </a:r>
            <a:r>
              <a:rPr lang="zh-CN" altLang="en-US" dirty="0"/>
              <a:t>, 134, 12374 − 12377.</a:t>
            </a:r>
          </a:p>
        </p:txBody>
      </p:sp>
      <p:sp>
        <p:nvSpPr>
          <p:cNvPr id="10" name="矩形 9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2135" y="1124744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C-X formation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756" y="2174186"/>
            <a:ext cx="6480720" cy="339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0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386788"/>
            <a:ext cx="6771570" cy="441847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87624" y="5850837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Zeng, C.-C</a:t>
            </a:r>
            <a:r>
              <a:rPr lang="zh-CN" altLang="en-US" dirty="0" smtClean="0"/>
              <a:t>.</a:t>
            </a:r>
            <a:r>
              <a:rPr lang="en-US" altLang="zh-CN" dirty="0" smtClean="0"/>
              <a:t>;</a:t>
            </a:r>
            <a:r>
              <a:rPr lang="zh-CN" altLang="en-US" dirty="0" smtClean="0"/>
              <a:t> Sun</a:t>
            </a:r>
            <a:r>
              <a:rPr lang="zh-CN" altLang="en-US" dirty="0"/>
              <a:t>, B.-G</a:t>
            </a:r>
            <a:r>
              <a:rPr lang="zh-CN" altLang="en-US" dirty="0" smtClean="0"/>
              <a:t>. </a:t>
            </a:r>
            <a:r>
              <a:rPr lang="zh-CN" altLang="en-US" dirty="0"/>
              <a:t>J. Org. Chem. 2016, 81, 11565 − 11573</a:t>
            </a:r>
            <a:r>
              <a:rPr lang="zh-CN" altLang="en-US" dirty="0" smtClean="0"/>
              <a:t>.</a:t>
            </a:r>
            <a:endParaRPr lang="en-US" altLang="zh-CN" dirty="0" smtClean="0"/>
          </a:p>
          <a:p>
            <a:r>
              <a:rPr lang="en-US" altLang="zh-CN" dirty="0"/>
              <a:t> Gong, M.; Huang, J.-M. Chem. - Eur. J. 2016, 22, 14293 </a:t>
            </a:r>
            <a:r>
              <a:rPr lang="en-US" altLang="zh-CN" dirty="0" smtClean="0"/>
              <a:t>−14296.</a:t>
            </a:r>
          </a:p>
          <a:p>
            <a:r>
              <a:rPr lang="en-US" altLang="zh-CN" dirty="0"/>
              <a:t> Lei, A. ACS </a:t>
            </a:r>
            <a:r>
              <a:rPr lang="en-US" altLang="zh-CN" dirty="0" smtClean="0"/>
              <a:t>Catal.2017</a:t>
            </a:r>
            <a:r>
              <a:rPr lang="en-US" altLang="zh-CN" dirty="0"/>
              <a:t>, 7, 8320 − 8323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135" y="980728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C-X formation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43" y="4300213"/>
            <a:ext cx="6267514" cy="15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电化学手段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135" y="980728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C-X formation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204864"/>
            <a:ext cx="7755559" cy="302433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650031" y="5423444"/>
            <a:ext cx="3843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J. Org. Chem. 2016, 81, 11565 − 11573.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7829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16216" y="630932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119895" y="-88503"/>
            <a:ext cx="2964273" cy="818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24879"/>
            <a:ext cx="7692628" cy="196821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-36512" y="431626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47664" y="3551682"/>
            <a:ext cx="1152128" cy="76458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云形标注 2"/>
          <p:cNvSpPr/>
          <p:nvPr/>
        </p:nvSpPr>
        <p:spPr>
          <a:xfrm>
            <a:off x="2339752" y="4316267"/>
            <a:ext cx="3096344" cy="1777029"/>
          </a:xfrm>
          <a:prstGeom prst="cloudCallout">
            <a:avLst>
              <a:gd name="adj1" fmla="val -48490"/>
              <a:gd name="adj2" fmla="val -4858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rgbClr val="FF0000"/>
                </a:solidFill>
              </a:rPr>
              <a:t>?????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2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403648" y="6356352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de-DE" altLang="zh-CN" dirty="0"/>
              <a:t>Wu, L.-Z.; Tung, C.-H. J. Am. Chem. Soc. 2016, 138, 10080 −10083</a:t>
            </a:r>
            <a:r>
              <a:rPr lang="de-DE" altLang="zh-CN" dirty="0" smtClean="0"/>
              <a:t>.</a:t>
            </a:r>
            <a:endParaRPr lang="en-US" altLang="zh-CN" dirty="0" smtClean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68760"/>
            <a:ext cx="7432369" cy="24149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45" y="3702848"/>
            <a:ext cx="6979131" cy="237086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475656" y="6169801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de-DE" altLang="zh-CN" dirty="0"/>
              <a:t>Wu, L.-Z.; Tung, C.-H. J. Am. Chem. Soc. 2016, 138, 10080 −10083</a:t>
            </a:r>
            <a:r>
              <a:rPr lang="de-DE" altLang="zh-CN" dirty="0" smtClean="0"/>
              <a:t>.</a:t>
            </a:r>
            <a:endParaRPr lang="en-US" altLang="zh-CN" dirty="0" smtClean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07" y="1556792"/>
            <a:ext cx="7895141" cy="414067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51025" y="6169582"/>
            <a:ext cx="384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Lei, A. Nat. Commun. 2017, 8, 14226；</a:t>
            </a:r>
            <a:endParaRPr lang="en-US" altLang="zh-CN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46" y="1340768"/>
            <a:ext cx="8027707" cy="20882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087" y="3605406"/>
            <a:ext cx="3623824" cy="241588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84784"/>
            <a:ext cx="7502616" cy="46865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51025" y="6169582"/>
            <a:ext cx="384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Lei, A. Nat. Commun. 2017, 8, 14226；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0634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484784"/>
            <a:ext cx="6142815" cy="417646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79712" y="604285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Lei, A. J. Am. Chem. Soc. 2016, 138, 12037 − 12040</a:t>
            </a:r>
            <a:r>
              <a:rPr lang="zh-CN" altLang="en-US" dirty="0" smtClean="0"/>
              <a:t>.</a:t>
            </a:r>
            <a:endParaRPr lang="en-US" altLang="zh-CN" dirty="0" smtClean="0"/>
          </a:p>
          <a:p>
            <a:r>
              <a:rPr lang="en-US" altLang="zh-CN" dirty="0" smtClean="0"/>
              <a:t>Lei</a:t>
            </a:r>
            <a:r>
              <a:rPr lang="en-US" altLang="zh-CN" dirty="0"/>
              <a:t>, </a:t>
            </a:r>
            <a:r>
              <a:rPr lang="en-US" altLang="zh-CN" dirty="0" smtClean="0"/>
              <a:t>A. </a:t>
            </a:r>
            <a:r>
              <a:rPr lang="en-US" altLang="zh-CN" dirty="0" err="1" smtClean="0"/>
              <a:t>Angew</a:t>
            </a:r>
            <a:r>
              <a:rPr lang="en-US" altLang="zh-CN" dirty="0"/>
              <a:t>. Chem., Int. Ed. 2017, 56, 1120 − 1124.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544" y="1484784"/>
            <a:ext cx="7304912" cy="40324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419028" y="6033186"/>
            <a:ext cx="5184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Lei</a:t>
            </a:r>
            <a:r>
              <a:rPr lang="zh-CN" altLang="en-US" dirty="0"/>
              <a:t>, A</a:t>
            </a:r>
            <a:r>
              <a:rPr lang="zh-CN" altLang="en-US" dirty="0" smtClean="0"/>
              <a:t>. Chem</a:t>
            </a:r>
            <a:r>
              <a:rPr lang="zh-CN" altLang="en-US" dirty="0"/>
              <a:t>. Sci. 2018, 9, 1521 − 1526.</a:t>
            </a:r>
          </a:p>
          <a:p>
            <a:r>
              <a:rPr lang="zh-CN" altLang="en-US" dirty="0" smtClean="0"/>
              <a:t>Lei</a:t>
            </a:r>
            <a:r>
              <a:rPr lang="zh-CN" altLang="en-US" dirty="0"/>
              <a:t>, A. Chem. Commun. 2016, 52, 10407 − 10410.</a:t>
            </a:r>
          </a:p>
        </p:txBody>
      </p:sp>
      <p:sp>
        <p:nvSpPr>
          <p:cNvPr id="9" name="矩形 8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06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95" y="1412776"/>
            <a:ext cx="6490405" cy="197651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429000"/>
            <a:ext cx="6820431" cy="224713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99592" y="589863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Wu, L.-Z. Org. Lett. 2014, 16, 1988 </a:t>
            </a:r>
            <a:r>
              <a:rPr lang="zh-CN" altLang="en-US" dirty="0" smtClean="0"/>
              <a:t>− 1991.</a:t>
            </a:r>
            <a:endParaRPr lang="en-US" altLang="zh-CN" dirty="0" smtClean="0"/>
          </a:p>
          <a:p>
            <a:r>
              <a:rPr lang="de-DE" altLang="zh-CN" dirty="0" smtClean="0"/>
              <a:t>Luo</a:t>
            </a:r>
            <a:r>
              <a:rPr lang="de-DE" altLang="zh-CN" dirty="0"/>
              <a:t>, S.; Wu, L. Z.; Tung, C. </a:t>
            </a:r>
            <a:r>
              <a:rPr lang="de-DE" altLang="zh-CN" dirty="0" smtClean="0"/>
              <a:t>H. Angew</a:t>
            </a:r>
            <a:r>
              <a:rPr lang="de-DE" altLang="zh-CN" dirty="0"/>
              <a:t>. Chem., Int. Ed. 2017, 56, 3694 − 3698.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1777806" y="-88503"/>
            <a:ext cx="55883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(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化学手段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)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2135" y="980728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C(sp</a:t>
            </a:r>
            <a:r>
              <a:rPr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)-H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45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16216" y="630932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036862" y="-88503"/>
            <a:ext cx="1111202" cy="818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小结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4" y="1810944"/>
            <a:ext cx="7692628" cy="1968217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962612" y="3244747"/>
            <a:ext cx="2785836" cy="627247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36512" y="431626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674580" y="5305797"/>
            <a:ext cx="2232248" cy="787499"/>
          </a:xfrm>
          <a:prstGeom prst="wedgeRoundRectCallout">
            <a:avLst>
              <a:gd name="adj1" fmla="val 34435"/>
              <a:gd name="adj2" fmla="val -2084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氧化手段</a:t>
            </a:r>
          </a:p>
        </p:txBody>
      </p:sp>
      <p:sp>
        <p:nvSpPr>
          <p:cNvPr id="27" name="椭圆 26"/>
          <p:cNvSpPr/>
          <p:nvPr/>
        </p:nvSpPr>
        <p:spPr>
          <a:xfrm>
            <a:off x="4853537" y="1442658"/>
            <a:ext cx="1008112" cy="810325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标注 27"/>
          <p:cNvSpPr/>
          <p:nvPr/>
        </p:nvSpPr>
        <p:spPr>
          <a:xfrm>
            <a:off x="3565008" y="4147447"/>
            <a:ext cx="4843173" cy="1746882"/>
          </a:xfrm>
          <a:prstGeom prst="wedgeRoundRectCallout">
            <a:avLst>
              <a:gd name="adj1" fmla="val -15262"/>
              <a:gd name="adj2" fmla="val -14854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电催化：阴极还原释放氢气</a:t>
            </a:r>
            <a:endParaRPr lang="en-US" altLang="zh-CN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光催化：</a:t>
            </a:r>
            <a:r>
              <a:rPr lang="en-US" altLang="zh-CN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Co-</a:t>
            </a:r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双肟配体</a:t>
            </a:r>
            <a:r>
              <a:rPr lang="zh-CN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催化剂还原质子脱氢（吴骊珠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807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824073" y="2974626"/>
            <a:ext cx="3862727" cy="37667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955403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03" y="1124744"/>
            <a:ext cx="8467193" cy="131438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80573" y="2974626"/>
            <a:ext cx="3862727" cy="37667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99592" y="2276872"/>
            <a:ext cx="307007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底物直接氧化脱氢</a:t>
            </a: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76056" y="2276872"/>
            <a:ext cx="3286477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US" altLang="zh-CN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TM</a:t>
            </a:r>
            <a:r>
              <a:rPr lang="zh-CN" alt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与底物作用脱氢</a:t>
            </a: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4589" y="2924944"/>
            <a:ext cx="39474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redox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active substrates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57811" y="2990381"/>
            <a:ext cx="379065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redox inactive substrates</a:t>
            </a:r>
            <a:endParaRPr lang="en-US" altLang="zh-CN" sz="24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1037927" y="3555045"/>
          <a:ext cx="2271713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2" name="CS ChemDraw Drawing" r:id="rId4" imgW="1746115" imgH="2104306" progId="ChemDraw.Document.6.0">
                  <p:embed/>
                </p:oleObj>
              </mc:Choice>
              <mc:Fallback>
                <p:oleObj name="CS ChemDraw Drawing" r:id="rId4" imgW="1746115" imgH="21043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7927" y="3555045"/>
                        <a:ext cx="2271713" cy="273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533000"/>
              </p:ext>
            </p:extLst>
          </p:nvPr>
        </p:nvGraphicFramePr>
        <p:xfrm>
          <a:off x="1259632" y="3717738"/>
          <a:ext cx="2267842" cy="273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3" name="CS ChemDraw Drawing" r:id="rId6" imgW="1744494" imgH="2104306" progId="ChemDraw.Document.6.0">
                  <p:embed/>
                </p:oleObj>
              </mc:Choice>
              <mc:Fallback>
                <p:oleObj name="CS ChemDraw Drawing" r:id="rId6" imgW="1744494" imgH="21043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59632" y="3717738"/>
                        <a:ext cx="2267842" cy="2735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412890"/>
              </p:ext>
            </p:extLst>
          </p:nvPr>
        </p:nvGraphicFramePr>
        <p:xfrm>
          <a:off x="5580063" y="3876675"/>
          <a:ext cx="2411412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4" name="CS ChemDraw Drawing" r:id="rId8" imgW="1854200" imgH="1732292" progId="ChemDraw.Document.6.0">
                  <p:embed/>
                </p:oleObj>
              </mc:Choice>
              <mc:Fallback>
                <p:oleObj name="CS ChemDraw Drawing" r:id="rId8" imgW="1854200" imgH="173229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80063" y="3876675"/>
                        <a:ext cx="2411412" cy="225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24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83181"/>
            <a:ext cx="7700408" cy="519814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73694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314384"/>
            <a:ext cx="5814392" cy="5571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19505" y="965811"/>
            <a:ext cx="699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Ligand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Cooperation 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Aromatization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Dearomatization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8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747079"/>
              </p:ext>
            </p:extLst>
          </p:nvPr>
        </p:nvGraphicFramePr>
        <p:xfrm>
          <a:off x="1172521" y="1124744"/>
          <a:ext cx="6798958" cy="4510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9" name="CS ChemDraw Drawing" r:id="rId3" imgW="5229968" imgH="3469706" progId="ChemDraw.Document.6.0">
                  <p:embed/>
                </p:oleObj>
              </mc:Choice>
              <mc:Fallback>
                <p:oleObj name="CS ChemDraw Drawing" r:id="rId3" imgW="5229968" imgH="34697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2521" y="1124744"/>
                        <a:ext cx="6798958" cy="4510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1480685" y="5923394"/>
            <a:ext cx="6194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dirty="0"/>
              <a:t> </a:t>
            </a:r>
            <a:r>
              <a:rPr lang="de-DE" altLang="zh-CN" dirty="0" smtClean="0"/>
              <a:t>Milstein</a:t>
            </a:r>
            <a:r>
              <a:rPr lang="de-DE" altLang="zh-CN" dirty="0"/>
              <a:t>, D. J. Am. </a:t>
            </a:r>
            <a:r>
              <a:rPr lang="de-DE" altLang="zh-CN" dirty="0" smtClean="0"/>
              <a:t>Chem.Soc</a:t>
            </a:r>
            <a:r>
              <a:rPr lang="de-DE" altLang="zh-CN" dirty="0"/>
              <a:t>. 2005, 127, 10840 − 10841</a:t>
            </a:r>
            <a:r>
              <a:rPr lang="de-DE" altLang="zh-CN" dirty="0" smtClean="0"/>
              <a:t>.</a:t>
            </a:r>
          </a:p>
          <a:p>
            <a:r>
              <a:rPr lang="fr-FR" altLang="zh-CN" dirty="0" smtClean="0"/>
              <a:t> </a:t>
            </a:r>
            <a:r>
              <a:rPr lang="fr-FR" altLang="zh-CN" dirty="0"/>
              <a:t>Milstein, D. Science 2007, </a:t>
            </a:r>
            <a:r>
              <a:rPr lang="fr-FR" altLang="zh-CN" dirty="0" smtClean="0"/>
              <a:t>317,790 </a:t>
            </a:r>
            <a:r>
              <a:rPr lang="fr-FR" altLang="zh-CN" dirty="0"/>
              <a:t>− 792.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278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96752"/>
            <a:ext cx="7257400" cy="273630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41050" y="4775372"/>
            <a:ext cx="6127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Milstein, D. J. Am. Chem</a:t>
            </a:r>
            <a:r>
              <a:rPr lang="zh-CN" altLang="en-US" dirty="0" smtClean="0"/>
              <a:t>. Soc</a:t>
            </a:r>
            <a:r>
              <a:rPr lang="zh-CN" altLang="en-US" dirty="0"/>
              <a:t>. 2014, 136, 2998 − 3001.</a:t>
            </a:r>
          </a:p>
        </p:txBody>
      </p:sp>
    </p:spTree>
    <p:extLst>
      <p:ext uri="{BB962C8B-B14F-4D97-AF65-F5344CB8AC3E}">
        <p14:creationId xmlns:p14="http://schemas.microsoft.com/office/powerpoint/2010/main" val="33762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7698411" cy="417646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76066" y="5879013"/>
            <a:ext cx="6343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Jeganmohan, M. ACS Catal</a:t>
            </a:r>
            <a:r>
              <a:rPr lang="zh-CN" altLang="en-US" dirty="0" smtClean="0"/>
              <a:t>. 2016</a:t>
            </a:r>
            <a:r>
              <a:rPr lang="zh-CN" altLang="en-US" dirty="0"/>
              <a:t>, 6, 230 − 234</a:t>
            </a:r>
            <a:r>
              <a:rPr lang="zh-CN" altLang="en-US" dirty="0" smtClean="0"/>
              <a:t>.</a:t>
            </a:r>
            <a:endParaRPr lang="en-US" altLang="zh-CN" dirty="0" smtClean="0"/>
          </a:p>
          <a:p>
            <a:r>
              <a:rPr lang="en-US" altLang="zh-CN" dirty="0" smtClean="0"/>
              <a:t>Dong</a:t>
            </a:r>
            <a:r>
              <a:rPr lang="en-US" altLang="zh-CN" dirty="0"/>
              <a:t>, </a:t>
            </a:r>
            <a:r>
              <a:rPr lang="en-US" altLang="zh-CN" dirty="0" smtClean="0"/>
              <a:t>L. Chem</a:t>
            </a:r>
            <a:r>
              <a:rPr lang="en-US" altLang="zh-CN" dirty="0"/>
              <a:t>. - Eur. J. 2016, 22, 17926 − 17929.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04183" y="1115452"/>
            <a:ext cx="595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Acid-Promoted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Oxidative Heck Reaction</a:t>
            </a:r>
          </a:p>
        </p:txBody>
      </p:sp>
    </p:spTree>
    <p:extLst>
      <p:ext uri="{BB962C8B-B14F-4D97-AF65-F5344CB8AC3E}">
        <p14:creationId xmlns:p14="http://schemas.microsoft.com/office/powerpoint/2010/main" val="99868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69" y="1052736"/>
            <a:ext cx="842214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1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51" y="1700808"/>
            <a:ext cx="7190441" cy="3888432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03648" y="5734997"/>
            <a:ext cx="7614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Jutand</a:t>
            </a:r>
            <a:r>
              <a:rPr lang="zh-CN" altLang="en-US" dirty="0"/>
              <a:t>, A. Adv. Synth. Catal. 2007</a:t>
            </a:r>
            <a:r>
              <a:rPr lang="zh-CN" altLang="en-US" dirty="0" smtClean="0"/>
              <a:t>, 349</a:t>
            </a:r>
            <a:r>
              <a:rPr lang="zh-CN" altLang="en-US" dirty="0"/>
              <a:t>, 292 − </a:t>
            </a:r>
            <a:r>
              <a:rPr lang="zh-CN" altLang="en-US" dirty="0" smtClean="0"/>
              <a:t>296</a:t>
            </a:r>
            <a:r>
              <a:rPr lang="en-US" altLang="zh-CN" dirty="0" smtClean="0"/>
              <a:t>.</a:t>
            </a:r>
          </a:p>
          <a:p>
            <a:r>
              <a:rPr lang="de-DE" altLang="zh-CN" dirty="0"/>
              <a:t>Ackermann, L. Angew. Chem., Int. Ed. 2018, </a:t>
            </a:r>
            <a:r>
              <a:rPr lang="de-DE" altLang="zh-CN" dirty="0" smtClean="0"/>
              <a:t>57, 5828 </a:t>
            </a:r>
            <a:r>
              <a:rPr lang="de-DE" altLang="zh-CN" dirty="0"/>
              <a:t>− 5832.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23528" y="1093386"/>
            <a:ext cx="6422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Electrochemical Oxidative 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Dehydrogenation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1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42050"/>
            <a:ext cx="6840760" cy="519526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31694" y="-125477"/>
            <a:ext cx="5743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金属催化剂与底物作用脱氢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75856" y="2483604"/>
            <a:ext cx="6841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Ackermann, L. J. Am</a:t>
            </a:r>
            <a:r>
              <a:rPr lang="zh-CN" altLang="en-US" dirty="0" smtClean="0"/>
              <a:t>.</a:t>
            </a:r>
            <a:r>
              <a:rPr lang="en-US" altLang="zh-CN" dirty="0"/>
              <a:t> </a:t>
            </a:r>
            <a:r>
              <a:rPr lang="zh-CN" altLang="en-US" dirty="0" smtClean="0"/>
              <a:t>Chem</a:t>
            </a:r>
            <a:r>
              <a:rPr lang="zh-CN" altLang="en-US" dirty="0"/>
              <a:t>. Soc. 2017, 139, 18452 − 18455.</a:t>
            </a:r>
          </a:p>
        </p:txBody>
      </p:sp>
      <p:sp>
        <p:nvSpPr>
          <p:cNvPr id="5" name="矩形 4"/>
          <p:cNvSpPr/>
          <p:nvPr/>
        </p:nvSpPr>
        <p:spPr>
          <a:xfrm>
            <a:off x="3275856" y="4355812"/>
            <a:ext cx="7297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Ackermann</a:t>
            </a:r>
            <a:r>
              <a:rPr lang="zh-CN" altLang="en-US" dirty="0"/>
              <a:t>, L. Angew. Chem., Int. Ed</a:t>
            </a:r>
            <a:r>
              <a:rPr lang="zh-CN" altLang="en-US" dirty="0" smtClean="0"/>
              <a:t>. 2018</a:t>
            </a:r>
            <a:r>
              <a:rPr lang="zh-CN" altLang="en-US" dirty="0"/>
              <a:t>, 57, 5090 − 5094.</a:t>
            </a:r>
          </a:p>
        </p:txBody>
      </p:sp>
      <p:sp>
        <p:nvSpPr>
          <p:cNvPr id="7" name="矩形 6"/>
          <p:cNvSpPr/>
          <p:nvPr/>
        </p:nvSpPr>
        <p:spPr>
          <a:xfrm>
            <a:off x="3275856" y="6300028"/>
            <a:ext cx="5856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Lei, A. J. Am. Chem. Soc</a:t>
            </a:r>
            <a:r>
              <a:rPr lang="zh-CN" altLang="en-US" dirty="0" smtClean="0"/>
              <a:t>. 2018</a:t>
            </a:r>
            <a:r>
              <a:rPr lang="zh-CN" altLang="en-US" dirty="0"/>
              <a:t>, 140, 4195 − 4199.</a:t>
            </a:r>
          </a:p>
        </p:txBody>
      </p:sp>
    </p:spTree>
    <p:extLst>
      <p:ext uri="{BB962C8B-B14F-4D97-AF65-F5344CB8AC3E}">
        <p14:creationId xmlns:p14="http://schemas.microsoft.com/office/powerpoint/2010/main" val="84046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5760" y="764704"/>
            <a:ext cx="8892480" cy="720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036862" y="-125477"/>
            <a:ext cx="1111202" cy="818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rgbClr val="FF3300"/>
              </a:buClr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总结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49" y="1632692"/>
            <a:ext cx="7692628" cy="196821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7" y="4750120"/>
            <a:ext cx="7847934" cy="184723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078846" y="908720"/>
            <a:ext cx="307007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底物直接氧化脱氢</a:t>
            </a: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70643" y="3789040"/>
            <a:ext cx="328647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US" altLang="zh-CN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TM</a:t>
            </a:r>
            <a:r>
              <a:rPr lang="zh-CN" alt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/>
              </a:rPr>
              <a:t>与底物作用脱氢</a:t>
            </a: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Wingdings" panose="0500000000000000000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8001" y="1632691"/>
            <a:ext cx="7621474" cy="2046617"/>
          </a:xfrm>
          <a:prstGeom prst="rect">
            <a:avLst/>
          </a:prstGeom>
          <a:noFill/>
          <a:ln>
            <a:solidFill>
              <a:srgbClr val="B61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38001" y="4566949"/>
            <a:ext cx="7621474" cy="2046617"/>
          </a:xfrm>
          <a:prstGeom prst="rect">
            <a:avLst/>
          </a:prstGeom>
          <a:noFill/>
          <a:ln>
            <a:solidFill>
              <a:srgbClr val="B61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02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30607</TotalTime>
  <Words>1079</Words>
  <Application>Microsoft Office PowerPoint</Application>
  <PresentationFormat>全屏显示(4:3)</PresentationFormat>
  <Paragraphs>148</Paragraphs>
  <Slides>32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黑体</vt:lpstr>
      <vt:lpstr>华文琥珀</vt:lpstr>
      <vt:lpstr>宋体</vt:lpstr>
      <vt:lpstr>Arial</vt:lpstr>
      <vt:lpstr>Calibri</vt:lpstr>
      <vt:lpstr>Times New Roman</vt:lpstr>
      <vt:lpstr>Wingdings</vt:lpstr>
      <vt:lpstr>1_Office 主题</vt:lpstr>
      <vt:lpstr>CS ChemDraw Drawing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4615</cp:revision>
  <cp:lastPrinted>2017-05-24T06:22:12Z</cp:lastPrinted>
  <dcterms:created xsi:type="dcterms:W3CDTF">2015-09-18T01:21:53Z</dcterms:created>
  <dcterms:modified xsi:type="dcterms:W3CDTF">2021-07-09T11:25:05Z</dcterms:modified>
</cp:coreProperties>
</file>