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charts/chart8.xml" ContentType="application/vnd.openxmlformats-officedocument.drawingml.chart+xml"/>
  <Override PartName="/ppt/theme/themeOverride2.xml" ContentType="application/vnd.openxmlformats-officedocument.themeOverride+xml"/>
  <Override PartName="/ppt/charts/chart9.xml" ContentType="application/vnd.openxmlformats-officedocument.drawingml.chart+xml"/>
  <Override PartName="/ppt/theme/themeOverride3.xml" ContentType="application/vnd.openxmlformats-officedocument.themeOverr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heme/themeOverride4.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theme/themeOverride5.xml" ContentType="application/vnd.openxmlformats-officedocument.themeOverride+xml"/>
  <Override PartName="/ppt/charts/chart15.xml" ContentType="application/vnd.openxmlformats-officedocument.drawingml.chart+xml"/>
  <Override PartName="/ppt/theme/themeOverride6.xml" ContentType="application/vnd.openxmlformats-officedocument.themeOverride+xml"/>
  <Override PartName="/ppt/charts/chart16.xml" ContentType="application/vnd.openxmlformats-officedocument.drawingml.chart+xml"/>
  <Override PartName="/ppt/theme/themeOverride7.xml" ContentType="application/vnd.openxmlformats-officedocument.themeOverrid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colors3.xml" ContentType="application/vnd.ms-office.chartcolorstyle+xml"/>
  <Override PartName="/ppt/charts/style3.xml" ContentType="application/vnd.ms-office.chartstyle+xml"/>
  <Override PartName="/ppt/charts/style11.xml" ContentType="application/vnd.ms-office.chartstyle+xml"/>
  <Override PartName="/ppt/charts/colors11.xml" ContentType="application/vnd.ms-office.chartcolorstyle+xml"/>
  <Override PartName="/ppt/charts/style12.xml" ContentType="application/vnd.ms-office.chartstyle+xml"/>
  <Override PartName="/ppt/charts/colors12.xml" ContentType="application/vnd.ms-office.chartcolorstyle+xml"/>
  <Override PartName="/ppt/charts/colors13.xml" ContentType="application/vnd.ms-office.chartcolorstyle+xml"/>
  <Override PartName="/ppt/charts/style13.xml" ContentType="application/vnd.ms-office.chartstyle+xml"/>
  <Override PartName="/ppt/charts/style14.xml" ContentType="application/vnd.ms-office.chartstyle+xml"/>
  <Override PartName="/ppt/charts/colors14.xml" ContentType="application/vnd.ms-office.chartcolorstyle+xml"/>
  <Override PartName="/ppt/charts/colors15.xml" ContentType="application/vnd.ms-office.chartcolorstyle+xml"/>
  <Override PartName="/ppt/charts/style15.xml" ContentType="application/vnd.ms-office.chartstyle+xml"/>
  <Override PartName="/ppt/charts/colors16.xml" ContentType="application/vnd.ms-office.chartcolorstyle+xml"/>
  <Override PartName="/ppt/charts/style16.xml" ContentType="application/vnd.ms-office.chartstyle+xml"/>
  <Override PartName="/ppt/charts/colors17.xml" ContentType="application/vnd.ms-office.chartcolorstyle+xml"/>
  <Override PartName="/ppt/charts/style17.xml" ContentType="application/vnd.ms-office.chartstyle+xml"/>
  <Override PartName="/ppt/charts/style18.xml" ContentType="application/vnd.ms-office.chartstyle+xml"/>
  <Override PartName="/ppt/charts/colors18.xml" ContentType="application/vnd.ms-office.chartcolorstyle+xml"/>
  <Override PartName="/ppt/charts/style19.xml" ContentType="application/vnd.ms-office.chartstyle+xml"/>
  <Override PartName="/ppt/charts/colors19.xml" ContentType="application/vnd.ms-office.chartcolorstyle+xml"/>
  <Override PartName="/ppt/charts/style20.xml" ContentType="application/vnd.ms-office.chartstyle+xml"/>
  <Override PartName="/ppt/charts/colors20.xml" ContentType="application/vnd.ms-office.chartcolorstyle+xml"/>
  <Override PartName="/ppt/charts/style21.xml" ContentType="application/vnd.ms-office.chartstyle+xml"/>
  <Override PartName="/ppt/charts/colors21.xml" ContentType="application/vnd.ms-office.chartcolorstyle+xml"/>
  <Override PartName="/ppt/charts/style22.xml" ContentType="application/vnd.ms-office.chartstyle+xml"/>
  <Override PartName="/ppt/charts/colors2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56" r:id="rId3"/>
    <p:sldId id="495" r:id="rId4"/>
    <p:sldId id="496" r:id="rId5"/>
    <p:sldId id="484" r:id="rId6"/>
    <p:sldId id="486" r:id="rId7"/>
    <p:sldId id="338" r:id="rId8"/>
    <p:sldId id="336" r:id="rId9"/>
    <p:sldId id="341" r:id="rId10"/>
    <p:sldId id="289" r:id="rId11"/>
    <p:sldId id="490" r:id="rId12"/>
    <p:sldId id="473" r:id="rId13"/>
    <p:sldId id="477" r:id="rId14"/>
    <p:sldId id="474" r:id="rId15"/>
    <p:sldId id="478" r:id="rId16"/>
    <p:sldId id="472" r:id="rId17"/>
    <p:sldId id="493" r:id="rId18"/>
    <p:sldId id="481" r:id="rId19"/>
    <p:sldId id="457" r:id="rId20"/>
    <p:sldId id="482" r:id="rId21"/>
    <p:sldId id="459" r:id="rId22"/>
    <p:sldId id="492" r:id="rId23"/>
    <p:sldId id="346" r:id="rId24"/>
    <p:sldId id="491" r:id="rId25"/>
    <p:sldId id="463" r:id="rId26"/>
    <p:sldId id="464" r:id="rId27"/>
    <p:sldId id="465" r:id="rId28"/>
    <p:sldId id="466" r:id="rId29"/>
    <p:sldId id="467" r:id="rId30"/>
    <p:sldId id="468" r:id="rId31"/>
    <p:sldId id="344" r:id="rId32"/>
    <p:sldId id="347" r:id="rId33"/>
    <p:sldId id="398" r:id="rId34"/>
    <p:sldId id="450" r:id="rId35"/>
    <p:sldId id="451" r:id="rId36"/>
    <p:sldId id="480" r:id="rId37"/>
    <p:sldId id="452" r:id="rId38"/>
    <p:sldId id="456" r:id="rId39"/>
    <p:sldId id="454" r:id="rId40"/>
    <p:sldId id="455" r:id="rId41"/>
    <p:sldId id="485" r:id="rId42"/>
    <p:sldId id="348" r:id="rId43"/>
    <p:sldId id="350" r:id="rId44"/>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ACA8"/>
    <a:srgbClr val="61A39D"/>
    <a:srgbClr val="0000CC"/>
    <a:srgbClr val="BD4932"/>
    <a:srgbClr val="F58344"/>
    <a:srgbClr val="DD3645"/>
    <a:srgbClr val="F39C11"/>
    <a:srgbClr val="0091C4"/>
    <a:srgbClr val="AAD825"/>
    <a:srgbClr val="DDDD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D7B26C5-4107-4FEC-AEDC-1716B250A1EF}">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91930" autoAdjust="0"/>
  </p:normalViewPr>
  <p:slideViewPr>
    <p:cSldViewPr>
      <p:cViewPr varScale="1">
        <p:scale>
          <a:sx n="80" d="100"/>
          <a:sy n="80" d="100"/>
        </p:scale>
        <p:origin x="-1014" y="-90"/>
      </p:cViewPr>
      <p:guideLst>
        <p:guide orient="horz" pos="1800"/>
        <p:guide pos="2880"/>
      </p:guideLst>
    </p:cSldViewPr>
  </p:slideViewPr>
  <p:outlineViewPr>
    <p:cViewPr>
      <p:scale>
        <a:sx n="33" d="100"/>
        <a:sy n="33" d="100"/>
      </p:scale>
      <p:origin x="0" y="1176"/>
    </p:cViewPr>
  </p:outlineViewPr>
  <p:notesTextViewPr>
    <p:cViewPr>
      <p:scale>
        <a:sx n="1" d="1"/>
        <a:sy n="1" d="1"/>
      </p:scale>
      <p:origin x="0" y="0"/>
    </p:cViewPr>
  </p:notesTextViewPr>
  <p:sorterViewPr>
    <p:cViewPr>
      <p:scale>
        <a:sx n="150" d="100"/>
        <a:sy n="150" d="100"/>
      </p:scale>
      <p:origin x="0" y="42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4.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5.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6.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oleObject" Target="file:///\\localhost\Users\crosshand\Documents\20160131&#29482;&#20843;&#25106;&#29992;&#25143;&#35843;&#30740;&#23450;&#37327;&#38382;&#21367;\&#20316;&#22270;&#33609;&#31295;.xlsx" TargetMode="External"/><Relationship Id="rId1" Type="http://schemas.openxmlformats.org/officeDocument/2006/relationships/themeOverride" Target="../theme/themeOverride1.xml"/><Relationship Id="rId4" Type="http://schemas.microsoft.com/office/2011/relationships/chartStyle" Target="style3.xml"/></Relationships>
</file>

<file path=ppt/charts/_rels/chart7.xml.rels><?xml version="1.0" encoding="UTF-8" standalone="yes"?>
<Relationships xmlns="http://schemas.openxmlformats.org/package/2006/relationships"><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localhost\Users\crosshand\Documents\20160131&#29482;&#20843;&#25106;&#29992;&#25143;&#35843;&#30740;&#23450;&#37327;&#38382;&#21367;\&#20316;&#22270;&#33609;&#31295;.xlsx" TargetMode="External"/><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2" Type="http://schemas.openxmlformats.org/officeDocument/2006/relationships/oleObject" Target="file:///\\localhost\Users\crosshand\Documents\20160131&#29482;&#20843;&#25106;&#29992;&#25143;&#35843;&#30740;&#23450;&#37327;&#38382;&#21367;\&#20316;&#22270;&#33609;&#31295;.xlsx" TargetMode="External"/><Relationship Id="rId1" Type="http://schemas.openxmlformats.org/officeDocument/2006/relationships/themeOverride" Target="../theme/themeOverride3.xml"/></Relationships>
</file>

<file path=ppt/charts/_rels/chart10.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11.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12.xml.rels><?xml version="1.0" encoding="UTF-8" standalone="yes"?>
<Relationships xmlns="http://schemas.openxmlformats.org/package/2006/relationships"><Relationship Id="rId3" Type="http://schemas.microsoft.com/office/2011/relationships/chartColorStyle" Target="colors13.xml"/><Relationship Id="rId2" Type="http://schemas.openxmlformats.org/officeDocument/2006/relationships/oleObject" Target="file:///\\localhost\Users\crosshand\Documents\20160131&#29482;&#20843;&#25106;&#29992;&#25143;&#35843;&#30740;&#23450;&#37327;&#38382;&#21367;\&#20316;&#22270;&#33609;&#31295;.xlsx" TargetMode="External"/><Relationship Id="rId1" Type="http://schemas.openxmlformats.org/officeDocument/2006/relationships/themeOverride" Target="../theme/themeOverride4.xml"/><Relationship Id="rId4"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14.xml.rels><?xml version="1.0" encoding="UTF-8" standalone="yes"?>
<Relationships xmlns="http://schemas.openxmlformats.org/package/2006/relationships"><Relationship Id="rId3" Type="http://schemas.microsoft.com/office/2011/relationships/chartColorStyle" Target="colors15.xml"/><Relationship Id="rId2" Type="http://schemas.openxmlformats.org/officeDocument/2006/relationships/oleObject" Target="file:///\\localhost\Users\crosshand\Documents\20160131&#29482;&#20843;&#25106;&#29992;&#25143;&#35843;&#30740;&#23450;&#37327;&#38382;&#21367;\&#20316;&#22270;&#33609;&#31295;.xlsx" TargetMode="External"/><Relationship Id="rId1" Type="http://schemas.openxmlformats.org/officeDocument/2006/relationships/themeOverride" Target="../theme/themeOverride5.xml"/><Relationship Id="rId4" Type="http://schemas.microsoft.com/office/2011/relationships/chartStyle" Target="style15.xml"/></Relationships>
</file>

<file path=ppt/charts/_rels/chart15.xml.rels><?xml version="1.0" encoding="UTF-8" standalone="yes"?>
<Relationships xmlns="http://schemas.openxmlformats.org/package/2006/relationships"><Relationship Id="rId3" Type="http://schemas.microsoft.com/office/2011/relationships/chartColorStyle" Target="colors16.xml"/><Relationship Id="rId2" Type="http://schemas.openxmlformats.org/officeDocument/2006/relationships/oleObject" Target="file:///\\localhost\Users\crosshand\Documents\20160131&#29482;&#20843;&#25106;&#29992;&#25143;&#35843;&#30740;&#23450;&#37327;&#38382;&#21367;\&#20316;&#22270;&#33609;&#31295;.xlsx" TargetMode="External"/><Relationship Id="rId1" Type="http://schemas.openxmlformats.org/officeDocument/2006/relationships/themeOverride" Target="../theme/themeOverride6.xml"/><Relationship Id="rId4" Type="http://schemas.microsoft.com/office/2011/relationships/chartStyle" Target="style16.xml"/></Relationships>
</file>

<file path=ppt/charts/_rels/chart16.xml.rels><?xml version="1.0" encoding="UTF-8" standalone="yes"?>
<Relationships xmlns="http://schemas.openxmlformats.org/package/2006/relationships"><Relationship Id="rId3" Type="http://schemas.microsoft.com/office/2011/relationships/chartColorStyle" Target="colors17.xml"/><Relationship Id="rId2" Type="http://schemas.openxmlformats.org/officeDocument/2006/relationships/oleObject" Target="file:///\\localhost\Users\crosshand\Documents\20160131&#29482;&#20843;&#25106;&#29992;&#25143;&#35843;&#30740;&#23450;&#37327;&#38382;&#21367;\&#20316;&#22270;&#33609;&#31295;.xlsx" TargetMode="External"/><Relationship Id="rId1" Type="http://schemas.openxmlformats.org/officeDocument/2006/relationships/themeOverride" Target="../theme/themeOverride7.xml"/><Relationship Id="rId4" Type="http://schemas.microsoft.com/office/2011/relationships/chartStyle" Target="style17.xml"/></Relationships>
</file>

<file path=ppt/charts/_rels/chart17.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18.xml.rels><?xml version="1.0" encoding="UTF-8" standalone="yes"?>
<Relationships xmlns="http://schemas.openxmlformats.org/package/2006/relationships"><Relationship Id="rId3" Type="http://schemas.microsoft.com/office/2011/relationships/chartStyle" Target="style19.xml"/><Relationship Id="rId2" Type="http://schemas.microsoft.com/office/2011/relationships/chartColorStyle" Target="colors19.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19.xml.rels><?xml version="1.0" encoding="UTF-8" standalone="yes"?>
<Relationships xmlns="http://schemas.openxmlformats.org/package/2006/relationships"><Relationship Id="rId3" Type="http://schemas.microsoft.com/office/2011/relationships/chartStyle" Target="style20.xml"/><Relationship Id="rId2" Type="http://schemas.microsoft.com/office/2011/relationships/chartColorStyle" Target="colors20.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22.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_rels/chart23.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oleObject" Target="file:///\\localhost\Users\crosshand\Documents\20160131&#29482;&#20843;&#25106;&#29992;&#25143;&#35843;&#30740;&#23450;&#37327;&#38382;&#21367;\&#20316;&#22270;&#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16632959915116199"/>
          <c:y val="7.9847765310442242E-2"/>
          <c:w val="0.81348680379954408"/>
          <c:h val="0.90240828684279284"/>
        </c:manualLayout>
      </c:layout>
      <c:barChart>
        <c:barDir val="bar"/>
        <c:grouping val="clustered"/>
        <c:varyColors val="0"/>
        <c:ser>
          <c:idx val="0"/>
          <c:order val="0"/>
          <c:tx>
            <c:strRef>
              <c:f>Sheet1!$B$1</c:f>
              <c:strCache>
                <c:ptCount val="1"/>
                <c:pt idx="0">
                  <c:v>频率</c:v>
                </c:pt>
              </c:strCache>
            </c:strRef>
          </c:tx>
          <c:spPr>
            <a:solidFill>
              <a:srgbClr val="2FACA8"/>
            </a:solidFill>
          </c:spPr>
          <c:invertIfNegative val="0"/>
          <c:dLbls>
            <c:txPr>
              <a:bodyPr/>
              <a:lstStyle/>
              <a:p>
                <a:pPr>
                  <a:defRPr sz="1400">
                    <a:latin typeface="Microsoft New Tai Lue" panose="020B0502040204020203" pitchFamily="34" charset="0"/>
                    <a:cs typeface="Microsoft New Tai Lue" panose="020B0502040204020203" pitchFamily="34" charset="0"/>
                  </a:defRPr>
                </a:pPr>
                <a:endParaRPr lang="zh-CN"/>
              </a:p>
            </c:txPr>
            <c:showLegendKey val="0"/>
            <c:showVal val="1"/>
            <c:showCatName val="0"/>
            <c:showSerName val="0"/>
            <c:showPercent val="0"/>
            <c:showBubbleSize val="0"/>
            <c:showLeaderLines val="0"/>
          </c:dLbls>
          <c:cat>
            <c:strRef>
              <c:f>Sheet1!$A$2:$A$6</c:f>
              <c:strCache>
                <c:ptCount val="5"/>
                <c:pt idx="0">
                  <c:v>一点也不满意</c:v>
                </c:pt>
                <c:pt idx="1">
                  <c:v>一太满意</c:v>
                </c:pt>
                <c:pt idx="2">
                  <c:v>一般</c:v>
                </c:pt>
                <c:pt idx="3">
                  <c:v>比较满意</c:v>
                </c:pt>
                <c:pt idx="4">
                  <c:v>非常满意</c:v>
                </c:pt>
              </c:strCache>
            </c:strRef>
          </c:cat>
          <c:val>
            <c:numRef>
              <c:f>Sheet1!$B$2:$B$6</c:f>
              <c:numCache>
                <c:formatCode>0%</c:formatCode>
                <c:ptCount val="5"/>
                <c:pt idx="0">
                  <c:v>1.6597510373444001E-2</c:v>
                </c:pt>
                <c:pt idx="1">
                  <c:v>1.6597510373444001E-2</c:v>
                </c:pt>
                <c:pt idx="2">
                  <c:v>8.0912863070539395E-2</c:v>
                </c:pt>
                <c:pt idx="3">
                  <c:v>0.43568464730290501</c:v>
                </c:pt>
                <c:pt idx="4">
                  <c:v>0.450207468879668</c:v>
                </c:pt>
              </c:numCache>
            </c:numRef>
          </c:val>
        </c:ser>
        <c:dLbls>
          <c:showLegendKey val="0"/>
          <c:showVal val="0"/>
          <c:showCatName val="0"/>
          <c:showSerName val="0"/>
          <c:showPercent val="0"/>
          <c:showBubbleSize val="0"/>
        </c:dLbls>
        <c:gapWidth val="150"/>
        <c:axId val="37413248"/>
        <c:axId val="37403264"/>
      </c:barChart>
      <c:valAx>
        <c:axId val="37403264"/>
        <c:scaling>
          <c:orientation val="minMax"/>
        </c:scaling>
        <c:delete val="1"/>
        <c:axPos val="b"/>
        <c:numFmt formatCode="0%" sourceLinked="1"/>
        <c:majorTickMark val="out"/>
        <c:minorTickMark val="none"/>
        <c:tickLblPos val="nextTo"/>
        <c:crossAx val="37413248"/>
        <c:crosses val="autoZero"/>
        <c:crossBetween val="between"/>
      </c:valAx>
      <c:catAx>
        <c:axId val="37413248"/>
        <c:scaling>
          <c:orientation val="minMax"/>
        </c:scaling>
        <c:delete val="0"/>
        <c:axPos val="l"/>
        <c:majorTickMark val="out"/>
        <c:minorTickMark val="none"/>
        <c:tickLblPos val="nextTo"/>
        <c:txPr>
          <a:bodyPr/>
          <a:lstStyle/>
          <a:p>
            <a:pPr>
              <a:defRPr sz="1200">
                <a:latin typeface="微软雅黑" panose="020B0503020204020204" pitchFamily="34" charset="-122"/>
                <a:ea typeface="微软雅黑" panose="020B0503020204020204" pitchFamily="34" charset="-122"/>
              </a:defRPr>
            </a:pPr>
            <a:endParaRPr lang="zh-CN"/>
          </a:p>
        </c:txPr>
        <c:crossAx val="37403264"/>
        <c:crosses val="autoZero"/>
        <c:auto val="1"/>
        <c:lblAlgn val="ctr"/>
        <c:lblOffset val="100"/>
        <c:noMultiLvlLbl val="0"/>
      </c:catAx>
    </c:plotArea>
    <c:plotVisOnly val="1"/>
    <c:dispBlanksAs val="gap"/>
    <c:showDLblsOverMax val="0"/>
  </c:chart>
  <c:spPr>
    <a:noFill/>
  </c:spPr>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百分比</c:v>
                </c:pt>
              </c:strCache>
            </c:strRef>
          </c:tx>
          <c:spPr>
            <a:solidFill>
              <a:srgbClr val="0091C4"/>
            </a:solidFill>
          </c:spPr>
          <c:invertIfNegative val="0"/>
          <c:dPt>
            <c:idx val="9"/>
            <c:invertIfNegative val="0"/>
            <c:bubble3D val="0"/>
            <c:spPr>
              <a:solidFill>
                <a:srgbClr val="C00000"/>
              </a:solidFill>
            </c:spPr>
          </c:dPt>
          <c:dPt>
            <c:idx val="10"/>
            <c:invertIfNegative val="0"/>
            <c:bubble3D val="0"/>
            <c:spPr>
              <a:solidFill>
                <a:srgbClr val="C00000"/>
              </a:solidFill>
            </c:spPr>
          </c:dPt>
          <c:dLbls>
            <c:txPr>
              <a:bodyPr/>
              <a:lstStyle/>
              <a:p>
                <a:pPr>
                  <a:defRPr sz="1200">
                    <a:latin typeface="Microsoft New Tai Lue" panose="020B0502040204020203" pitchFamily="34" charset="0"/>
                    <a:cs typeface="Microsoft New Tai Lue" panose="020B0502040204020203" pitchFamily="34" charset="0"/>
                  </a:defRPr>
                </a:pPr>
                <a:endParaRPr lang="zh-CN"/>
              </a:p>
            </c:txPr>
            <c:showLegendKey val="0"/>
            <c:showVal val="1"/>
            <c:showCatName val="0"/>
            <c:showSerName val="0"/>
            <c:showPercent val="0"/>
            <c:showBubbleSize val="0"/>
            <c:showLeaderLines val="0"/>
          </c:dLbls>
          <c:cat>
            <c:strRef>
              <c:f>Sheet1!$A$2:$A$12</c:f>
              <c:strCache>
                <c:ptCount val="11"/>
                <c:pt idx="0">
                  <c:v>猪八戒的客服服务响应不及时</c:v>
                </c:pt>
                <c:pt idx="1">
                  <c:v>猪八戒的客服服务不专业</c:v>
                </c:pt>
                <c:pt idx="2">
                  <c:v>我刚来猪八戒，尚未体验，无法推荐</c:v>
                </c:pt>
                <c:pt idx="3">
                  <c:v>服务商的态度太差</c:v>
                </c:pt>
                <c:pt idx="4">
                  <c:v>猪八戒的使用体验不佳</c:v>
                </c:pt>
                <c:pt idx="5">
                  <c:v>猪八戒网的流程太繁琐了</c:v>
                </c:pt>
                <c:pt idx="6">
                  <c:v>我没有会找到合适的服务商</c:v>
                </c:pt>
                <c:pt idx="7">
                  <c:v>我无法掌控服务商的进度</c:v>
                </c:pt>
                <c:pt idx="8">
                  <c:v>报价太高了</c:v>
                </c:pt>
                <c:pt idx="9">
                  <c:v>缺乏优秀的供应商（服务）</c:v>
                </c:pt>
                <c:pt idx="10">
                  <c:v>我难以控制服务质量</c:v>
                </c:pt>
              </c:strCache>
            </c:strRef>
          </c:cat>
          <c:val>
            <c:numRef>
              <c:f>Sheet1!$B$2:$B$12</c:f>
              <c:numCache>
                <c:formatCode>0.0%</c:formatCode>
                <c:ptCount val="11"/>
                <c:pt idx="0">
                  <c:v>0.05</c:v>
                </c:pt>
                <c:pt idx="1">
                  <c:v>0.05</c:v>
                </c:pt>
                <c:pt idx="2">
                  <c:v>0.1</c:v>
                </c:pt>
                <c:pt idx="3">
                  <c:v>0.15</c:v>
                </c:pt>
                <c:pt idx="4">
                  <c:v>0.17499999999999999</c:v>
                </c:pt>
                <c:pt idx="5">
                  <c:v>0.17499999999999999</c:v>
                </c:pt>
                <c:pt idx="6">
                  <c:v>0.17499999999999999</c:v>
                </c:pt>
                <c:pt idx="7">
                  <c:v>0.2</c:v>
                </c:pt>
                <c:pt idx="8">
                  <c:v>0.2</c:v>
                </c:pt>
                <c:pt idx="9">
                  <c:v>0.27500000000000002</c:v>
                </c:pt>
                <c:pt idx="10">
                  <c:v>0.5</c:v>
                </c:pt>
              </c:numCache>
            </c:numRef>
          </c:val>
        </c:ser>
        <c:dLbls>
          <c:showLegendKey val="0"/>
          <c:showVal val="0"/>
          <c:showCatName val="0"/>
          <c:showSerName val="0"/>
          <c:showPercent val="0"/>
          <c:showBubbleSize val="0"/>
        </c:dLbls>
        <c:gapWidth val="85"/>
        <c:overlap val="6"/>
        <c:axId val="37609472"/>
        <c:axId val="37611008"/>
      </c:barChart>
      <c:catAx>
        <c:axId val="37609472"/>
        <c:scaling>
          <c:orientation val="minMax"/>
        </c:scaling>
        <c:delete val="0"/>
        <c:axPos val="l"/>
        <c:majorTickMark val="out"/>
        <c:minorTickMark val="none"/>
        <c:tickLblPos val="nextTo"/>
        <c:txPr>
          <a:bodyPr/>
          <a:lstStyle/>
          <a:p>
            <a:pPr>
              <a:defRPr sz="1200">
                <a:latin typeface="微软雅黑" panose="020B0503020204020204" pitchFamily="34" charset="-122"/>
                <a:ea typeface="微软雅黑" panose="020B0503020204020204" pitchFamily="34" charset="-122"/>
              </a:defRPr>
            </a:pPr>
            <a:endParaRPr lang="zh-CN"/>
          </a:p>
        </c:txPr>
        <c:crossAx val="37611008"/>
        <c:crosses val="autoZero"/>
        <c:auto val="1"/>
        <c:lblAlgn val="ctr"/>
        <c:lblOffset val="100"/>
        <c:noMultiLvlLbl val="0"/>
      </c:catAx>
      <c:valAx>
        <c:axId val="37611008"/>
        <c:scaling>
          <c:orientation val="minMax"/>
        </c:scaling>
        <c:delete val="1"/>
        <c:axPos val="b"/>
        <c:numFmt formatCode="0.0%" sourceLinked="1"/>
        <c:majorTickMark val="out"/>
        <c:minorTickMark val="none"/>
        <c:tickLblPos val="nextTo"/>
        <c:crossAx val="3760947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dirty="0" smtClean="0"/>
              <a:t>对外包服务的定位</a:t>
            </a:r>
            <a:endParaRPr lang="zh-CN" b="1" dirty="0"/>
          </a:p>
        </c:rich>
      </c:tx>
      <c:layout>
        <c:manualLayout>
          <c:xMode val="edge"/>
          <c:yMode val="edge"/>
          <c:x val="0.40953586921887608"/>
          <c:y val="3.7525381340607544E-3"/>
        </c:manualLayout>
      </c:layout>
      <c:overlay val="0"/>
      <c:spPr>
        <a:noFill/>
        <a:ln>
          <a:noFill/>
        </a:ln>
        <a:effectLst/>
      </c:spPr>
    </c:title>
    <c:autoTitleDeleted val="0"/>
    <c:plotArea>
      <c:layout>
        <c:manualLayout>
          <c:layoutTarget val="inner"/>
          <c:xMode val="edge"/>
          <c:yMode val="edge"/>
          <c:x val="0.37496541771897501"/>
          <c:y val="0.23569662472491237"/>
          <c:w val="0.59375579153832803"/>
          <c:h val="0.65637594640784591"/>
        </c:manualLayout>
      </c:layout>
      <c:barChart>
        <c:barDir val="bar"/>
        <c:grouping val="clustered"/>
        <c:varyColors val="0"/>
        <c:ser>
          <c:idx val="0"/>
          <c:order val="0"/>
          <c:tx>
            <c:strRef>
              <c:f>工作表1!$L$337</c:f>
              <c:strCache>
                <c:ptCount val="1"/>
                <c:pt idx="0">
                  <c:v>雇主（发布需求或购买服务的公司或个人）</c:v>
                </c:pt>
              </c:strCache>
            </c:strRef>
          </c:tx>
          <c:spPr>
            <a:solidFill>
              <a:srgbClr val="2FACA8"/>
            </a:solidFill>
            <a:ln>
              <a:noFill/>
            </a:ln>
            <a:effectLst/>
          </c:spPr>
          <c:invertIfNegative val="0"/>
          <c:cat>
            <c:strRef>
              <c:f>工作表1!$K$338:$K$341</c:f>
              <c:strCache>
                <c:ptCount val="4"/>
                <c:pt idx="0">
                  <c:v>我希望猪八戒能够提供一站式的外包服务_x000d_（包括技术开发、设计等）</c:v>
                </c:pt>
                <c:pt idx="1">
                  <c:v>我更信赖我同行业的外包公司或个人</c:v>
                </c:pt>
                <c:pt idx="2">
                  <c:v>我希望提供创业的全程辅导或支持</c:v>
                </c:pt>
                <c:pt idx="3">
                  <c:v>我更看重信誉好的外包公司或个人</c:v>
                </c:pt>
              </c:strCache>
            </c:strRef>
          </c:cat>
          <c:val>
            <c:numRef>
              <c:f>工作表1!$L$338:$L$341</c:f>
              <c:numCache>
                <c:formatCode>General</c:formatCode>
                <c:ptCount val="4"/>
                <c:pt idx="0">
                  <c:v>4.43</c:v>
                </c:pt>
                <c:pt idx="1">
                  <c:v>4</c:v>
                </c:pt>
                <c:pt idx="2">
                  <c:v>4.26</c:v>
                </c:pt>
                <c:pt idx="3">
                  <c:v>4.57</c:v>
                </c:pt>
              </c:numCache>
            </c:numRef>
          </c:val>
        </c:ser>
        <c:ser>
          <c:idx val="1"/>
          <c:order val="1"/>
          <c:tx>
            <c:strRef>
              <c:f>工作表1!$M$337</c:f>
              <c:strCache>
                <c:ptCount val="1"/>
                <c:pt idx="0">
                  <c:v>既是雇主也是服务商</c:v>
                </c:pt>
              </c:strCache>
            </c:strRef>
          </c:tx>
          <c:spPr>
            <a:solidFill>
              <a:schemeClr val="tx1">
                <a:lumMod val="65000"/>
                <a:lumOff val="35000"/>
              </a:schemeClr>
            </a:solidFill>
            <a:ln>
              <a:noFill/>
            </a:ln>
            <a:effectLst/>
          </c:spPr>
          <c:invertIfNegative val="0"/>
          <c:cat>
            <c:strRef>
              <c:f>工作表1!$K$338:$K$341</c:f>
              <c:strCache>
                <c:ptCount val="4"/>
                <c:pt idx="0">
                  <c:v>我希望猪八戒能够提供一站式的外包服务_x000d_（包括技术开发、设计等）</c:v>
                </c:pt>
                <c:pt idx="1">
                  <c:v>我更信赖我同行业的外包公司或个人</c:v>
                </c:pt>
                <c:pt idx="2">
                  <c:v>我希望提供创业的全程辅导或支持</c:v>
                </c:pt>
                <c:pt idx="3">
                  <c:v>我更看重信誉好的外包公司或个人</c:v>
                </c:pt>
              </c:strCache>
            </c:strRef>
          </c:cat>
          <c:val>
            <c:numRef>
              <c:f>工作表1!$M$338:$M$341</c:f>
              <c:numCache>
                <c:formatCode>General</c:formatCode>
                <c:ptCount val="4"/>
                <c:pt idx="0">
                  <c:v>4</c:v>
                </c:pt>
                <c:pt idx="1">
                  <c:v>4</c:v>
                </c:pt>
                <c:pt idx="2">
                  <c:v>4.1100000000000003</c:v>
                </c:pt>
                <c:pt idx="3">
                  <c:v>4.58</c:v>
                </c:pt>
              </c:numCache>
            </c:numRef>
          </c:val>
        </c:ser>
        <c:ser>
          <c:idx val="2"/>
          <c:order val="2"/>
          <c:tx>
            <c:strRef>
              <c:f>工作表1!$N$337</c:f>
              <c:strCache>
                <c:ptCount val="1"/>
                <c:pt idx="0">
                  <c:v>总计</c:v>
                </c:pt>
              </c:strCache>
            </c:strRef>
          </c:tx>
          <c:spPr>
            <a:solidFill>
              <a:srgbClr val="FFC000"/>
            </a:solidFill>
            <a:ln>
              <a:noFill/>
            </a:ln>
            <a:effectLst/>
          </c:spPr>
          <c:invertIfNegative val="0"/>
          <c:cat>
            <c:strRef>
              <c:f>工作表1!$K$338:$K$341</c:f>
              <c:strCache>
                <c:ptCount val="4"/>
                <c:pt idx="0">
                  <c:v>我希望猪八戒能够提供一站式的外包服务_x000d_（包括技术开发、设计等）</c:v>
                </c:pt>
                <c:pt idx="1">
                  <c:v>我更信赖我同行业的外包公司或个人</c:v>
                </c:pt>
                <c:pt idx="2">
                  <c:v>我希望提供创业的全程辅导或支持</c:v>
                </c:pt>
                <c:pt idx="3">
                  <c:v>我更看重信誉好的外包公司或个人</c:v>
                </c:pt>
              </c:strCache>
            </c:strRef>
          </c:cat>
          <c:val>
            <c:numRef>
              <c:f>工作表1!$N$338:$N$341</c:f>
              <c:numCache>
                <c:formatCode>General</c:formatCode>
                <c:ptCount val="4"/>
                <c:pt idx="0">
                  <c:v>4.4000000000000004</c:v>
                </c:pt>
                <c:pt idx="1">
                  <c:v>4</c:v>
                </c:pt>
                <c:pt idx="2">
                  <c:v>4.25</c:v>
                </c:pt>
                <c:pt idx="3">
                  <c:v>4.57</c:v>
                </c:pt>
              </c:numCache>
            </c:numRef>
          </c:val>
        </c:ser>
        <c:dLbls>
          <c:showLegendKey val="0"/>
          <c:showVal val="0"/>
          <c:showCatName val="0"/>
          <c:showSerName val="0"/>
          <c:showPercent val="0"/>
          <c:showBubbleSize val="0"/>
        </c:dLbls>
        <c:gapWidth val="117"/>
        <c:axId val="96836224"/>
        <c:axId val="96846208"/>
      </c:barChart>
      <c:catAx>
        <c:axId val="968362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96846208"/>
        <c:crosses val="autoZero"/>
        <c:auto val="1"/>
        <c:lblAlgn val="ctr"/>
        <c:lblOffset val="100"/>
        <c:noMultiLvlLbl val="0"/>
      </c:catAx>
      <c:valAx>
        <c:axId val="96846208"/>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b" anchorCtr="1"/>
          <a:lstStyle/>
          <a:p>
            <a:pPr>
              <a:defRPr sz="12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96836224"/>
        <c:crosses val="autoZero"/>
        <c:crossBetween val="between"/>
      </c:valAx>
      <c:spPr>
        <a:noFill/>
        <a:ln>
          <a:noFill/>
        </a:ln>
        <a:effectLst/>
      </c:spPr>
    </c:plotArea>
    <c:legend>
      <c:legendPos val="b"/>
      <c:layout>
        <c:manualLayout>
          <c:xMode val="edge"/>
          <c:yMode val="edge"/>
          <c:x val="0.21528743519995999"/>
          <c:y val="0.91458779993712302"/>
          <c:w val="0.58557930011187198"/>
          <c:h val="7.415458566069489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legend>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dirty="0" smtClean="0"/>
              <a:t>来源渠道百分比</a:t>
            </a:r>
            <a:endParaRPr lang="zh-CN" altLang="en-US" b="1" dirty="0"/>
          </a:p>
        </c:rich>
      </c:tx>
      <c:layout/>
      <c:overlay val="0"/>
      <c:spPr>
        <a:noFill/>
        <a:ln>
          <a:noFill/>
        </a:ln>
        <a:effectLst/>
      </c:spPr>
    </c:title>
    <c:autoTitleDeleted val="0"/>
    <c:plotArea>
      <c:layout>
        <c:manualLayout>
          <c:layoutTarget val="inner"/>
          <c:xMode val="edge"/>
          <c:yMode val="edge"/>
          <c:x val="0.47254155730533698"/>
          <c:y val="0.162179084120677"/>
          <c:w val="0.52190288713910804"/>
          <c:h val="0.82289629317672697"/>
        </c:manualLayout>
      </c:layout>
      <c:barChart>
        <c:barDir val="bar"/>
        <c:grouping val="clustered"/>
        <c:varyColors val="0"/>
        <c:ser>
          <c:idx val="0"/>
          <c:order val="0"/>
          <c:tx>
            <c:strRef>
              <c:f>工作表1!$L$202</c:f>
              <c:strCache>
                <c:ptCount val="1"/>
                <c:pt idx="0">
                  <c:v>百分比</c:v>
                </c:pt>
              </c:strCache>
            </c:strRef>
          </c:tx>
          <c:spPr>
            <a:solidFill>
              <a:schemeClr val="accent1"/>
            </a:solidFill>
            <a:ln>
              <a:noFill/>
            </a:ln>
            <a:effectLst/>
          </c:spPr>
          <c:invertIfNegative val="0"/>
          <c:dPt>
            <c:idx val="1"/>
            <c:invertIfNegative val="0"/>
            <c:bubble3D val="0"/>
            <c:spPr>
              <a:solidFill>
                <a:schemeClr val="accent6"/>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工作表1!$K$203:$K$210</c:f>
              <c:strCache>
                <c:ptCount val="8"/>
                <c:pt idx="0">
                  <c:v>亲朋好友推荐</c:v>
                </c:pt>
                <c:pt idx="1">
                  <c:v>搜索引擎主动搜索</c:v>
                </c:pt>
                <c:pt idx="2">
                  <c:v>在社交媒体（贴吧、微博、朋友圈等）看到</c:v>
                </c:pt>
                <c:pt idx="3">
                  <c:v>在其它网站上看到广告</c:v>
                </c:pt>
                <c:pt idx="4">
                  <c:v>公司或上级指定的</c:v>
                </c:pt>
                <c:pt idx="5">
                  <c:v>其他</c:v>
                </c:pt>
                <c:pt idx="6">
                  <c:v>在电视媒体上看到广告</c:v>
                </c:pt>
                <c:pt idx="7">
                  <c:v>在报刊杂志上看到广告</c:v>
                </c:pt>
              </c:strCache>
            </c:strRef>
          </c:cat>
          <c:val>
            <c:numRef>
              <c:f>工作表1!$L$203:$L$210</c:f>
              <c:numCache>
                <c:formatCode>0.0%</c:formatCode>
                <c:ptCount val="8"/>
                <c:pt idx="0">
                  <c:v>0.39544513457556901</c:v>
                </c:pt>
                <c:pt idx="1">
                  <c:v>0.23602484472049701</c:v>
                </c:pt>
                <c:pt idx="2">
                  <c:v>0.12008281573498999</c:v>
                </c:pt>
                <c:pt idx="3">
                  <c:v>8.9026915113871605E-2</c:v>
                </c:pt>
                <c:pt idx="4">
                  <c:v>7.2463768115942004E-2</c:v>
                </c:pt>
                <c:pt idx="5">
                  <c:v>4.1407867494824002E-2</c:v>
                </c:pt>
                <c:pt idx="6">
                  <c:v>3.5196687370600402E-2</c:v>
                </c:pt>
                <c:pt idx="7">
                  <c:v>1.0351966873706001E-2</c:v>
                </c:pt>
              </c:numCache>
            </c:numRef>
          </c:val>
        </c:ser>
        <c:dLbls>
          <c:showLegendKey val="0"/>
          <c:showVal val="0"/>
          <c:showCatName val="0"/>
          <c:showSerName val="0"/>
          <c:showPercent val="0"/>
          <c:showBubbleSize val="0"/>
        </c:dLbls>
        <c:gapWidth val="116"/>
        <c:axId val="89896064"/>
        <c:axId val="89897600"/>
      </c:barChart>
      <c:catAx>
        <c:axId val="89896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89897600"/>
        <c:crosses val="autoZero"/>
        <c:auto val="1"/>
        <c:lblAlgn val="ctr"/>
        <c:lblOffset val="100"/>
        <c:noMultiLvlLbl val="0"/>
      </c:catAx>
      <c:valAx>
        <c:axId val="89897600"/>
        <c:scaling>
          <c:orientation val="minMax"/>
        </c:scaling>
        <c:delete val="1"/>
        <c:axPos val="t"/>
        <c:numFmt formatCode="0.0%" sourceLinked="1"/>
        <c:majorTickMark val="none"/>
        <c:minorTickMark val="none"/>
        <c:tickLblPos val="nextTo"/>
        <c:crossAx val="8989606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sz="1100" b="1" dirty="0"/>
              <a:t>网店服务</a:t>
            </a:r>
            <a:r>
              <a:rPr lang="zh-CN" altLang="en-US" sz="1100" b="1" dirty="0" smtClean="0"/>
              <a:t>类（</a:t>
            </a:r>
            <a:r>
              <a:rPr lang="en-US" altLang="zh-CN" sz="1100" b="1" dirty="0" smtClean="0"/>
              <a:t>46</a:t>
            </a:r>
            <a:r>
              <a:rPr lang="zh-CN" altLang="en-US" sz="1100" b="1" dirty="0" smtClean="0"/>
              <a:t>人）</a:t>
            </a:r>
            <a:endParaRPr lang="zh-CN" altLang="en-US" sz="1100" b="1" dirty="0"/>
          </a:p>
        </c:rich>
      </c:tx>
      <c:layout>
        <c:manualLayout>
          <c:xMode val="edge"/>
          <c:yMode val="edge"/>
          <c:x val="4.308306961980457E-2"/>
          <c:y val="3.8354640292365037E-2"/>
        </c:manualLayout>
      </c:layout>
      <c:overlay val="0"/>
      <c:spPr>
        <a:noFill/>
        <a:ln>
          <a:noFill/>
        </a:ln>
        <a:effectLst/>
      </c:spPr>
    </c:title>
    <c:autoTitleDeleted val="0"/>
    <c:plotArea>
      <c:layout>
        <c:manualLayout>
          <c:layoutTarget val="inner"/>
          <c:xMode val="edge"/>
          <c:yMode val="edge"/>
          <c:x val="4.2444444444444403E-2"/>
          <c:y val="0.163263019512848"/>
          <c:w val="0.92266666666666697"/>
          <c:h val="0.83665574113094199"/>
        </c:manualLayout>
      </c:layout>
      <c:barChart>
        <c:barDir val="bar"/>
        <c:grouping val="clustered"/>
        <c:varyColors val="0"/>
        <c:ser>
          <c:idx val="0"/>
          <c:order val="0"/>
          <c:tx>
            <c:strRef>
              <c:f>工作表1!$M$219</c:f>
              <c:strCache>
                <c:ptCount val="1"/>
                <c:pt idx="0">
                  <c:v>网店服务类（46人）</c:v>
                </c:pt>
              </c:strCache>
            </c:strRef>
          </c:tx>
          <c:spPr>
            <a:solidFill>
              <a:schemeClr val="accent1"/>
            </a:solidFill>
            <a:ln>
              <a:noFill/>
            </a:ln>
            <a:effectLst/>
          </c:spPr>
          <c:invertIfNegative val="0"/>
          <c:dPt>
            <c:idx val="1"/>
            <c:invertIfNegative val="0"/>
            <c:bubble3D val="0"/>
            <c:spPr>
              <a:solidFill>
                <a:schemeClr val="accent6"/>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工作表1!$L$220:$L$227</c:f>
              <c:strCache>
                <c:ptCount val="8"/>
                <c:pt idx="0">
                  <c:v>亲朋好友推荐</c:v>
                </c:pt>
                <c:pt idx="1">
                  <c:v>搜索引擎主动搜索</c:v>
                </c:pt>
                <c:pt idx="2">
                  <c:v>在社交媒体（贴吧、微博、朋友圈等）看到</c:v>
                </c:pt>
                <c:pt idx="3">
                  <c:v>在其它网站上看到广告</c:v>
                </c:pt>
                <c:pt idx="4">
                  <c:v>公司或上级指定的</c:v>
                </c:pt>
                <c:pt idx="5">
                  <c:v>其他</c:v>
                </c:pt>
                <c:pt idx="6">
                  <c:v>在电视媒体上看到广告</c:v>
                </c:pt>
                <c:pt idx="7">
                  <c:v>在报刊杂志上看到广告</c:v>
                </c:pt>
              </c:strCache>
            </c:strRef>
          </c:cat>
          <c:val>
            <c:numRef>
              <c:f>工作表1!$M$220:$M$227</c:f>
              <c:numCache>
                <c:formatCode>General</c:formatCode>
                <c:ptCount val="8"/>
                <c:pt idx="0">
                  <c:v>11</c:v>
                </c:pt>
                <c:pt idx="1">
                  <c:v>14</c:v>
                </c:pt>
                <c:pt idx="2">
                  <c:v>4</c:v>
                </c:pt>
                <c:pt idx="3">
                  <c:v>7</c:v>
                </c:pt>
                <c:pt idx="4">
                  <c:v>6</c:v>
                </c:pt>
                <c:pt idx="5">
                  <c:v>0</c:v>
                </c:pt>
                <c:pt idx="6">
                  <c:v>2</c:v>
                </c:pt>
                <c:pt idx="7">
                  <c:v>2</c:v>
                </c:pt>
              </c:numCache>
            </c:numRef>
          </c:val>
        </c:ser>
        <c:dLbls>
          <c:showLegendKey val="0"/>
          <c:showVal val="0"/>
          <c:showCatName val="0"/>
          <c:showSerName val="0"/>
          <c:showPercent val="0"/>
          <c:showBubbleSize val="0"/>
        </c:dLbls>
        <c:gapWidth val="116"/>
        <c:axId val="89914368"/>
        <c:axId val="90055424"/>
      </c:barChart>
      <c:catAx>
        <c:axId val="89914368"/>
        <c:scaling>
          <c:orientation val="maxMin"/>
        </c:scaling>
        <c:delete val="1"/>
        <c:axPos val="l"/>
        <c:numFmt formatCode="General" sourceLinked="1"/>
        <c:majorTickMark val="none"/>
        <c:minorTickMark val="none"/>
        <c:tickLblPos val="nextTo"/>
        <c:crossAx val="90055424"/>
        <c:crosses val="autoZero"/>
        <c:auto val="1"/>
        <c:lblAlgn val="ctr"/>
        <c:lblOffset val="100"/>
        <c:noMultiLvlLbl val="0"/>
      </c:catAx>
      <c:valAx>
        <c:axId val="90055424"/>
        <c:scaling>
          <c:orientation val="minMax"/>
        </c:scaling>
        <c:delete val="1"/>
        <c:axPos val="t"/>
        <c:numFmt formatCode="General" sourceLinked="1"/>
        <c:majorTickMark val="none"/>
        <c:minorTickMark val="none"/>
        <c:tickLblPos val="nextTo"/>
        <c:crossAx val="8991436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sz="1100" b="1" dirty="0"/>
              <a:t>未发需求组</a:t>
            </a:r>
            <a:r>
              <a:rPr lang="zh-CN" altLang="en-US" sz="1100" b="1" dirty="0" smtClean="0"/>
              <a:t>（</a:t>
            </a:r>
            <a:r>
              <a:rPr lang="en-US" altLang="zh-CN" sz="1100" b="1" dirty="0" smtClean="0"/>
              <a:t>73</a:t>
            </a:r>
            <a:r>
              <a:rPr lang="zh-CN" altLang="en-US" sz="1100" b="1" dirty="0" smtClean="0"/>
              <a:t>人）</a:t>
            </a:r>
            <a:endParaRPr lang="zh-CN" altLang="en-US" sz="1100" b="1" dirty="0"/>
          </a:p>
        </c:rich>
      </c:tx>
      <c:layout>
        <c:manualLayout>
          <c:xMode val="edge"/>
          <c:yMode val="edge"/>
          <c:x val="2.020256175306572E-3"/>
          <c:y val="3.814865479432468E-2"/>
        </c:manualLayout>
      </c:layout>
      <c:overlay val="0"/>
      <c:spPr>
        <a:noFill/>
        <a:ln>
          <a:noFill/>
        </a:ln>
        <a:effectLst/>
      </c:spPr>
    </c:title>
    <c:autoTitleDeleted val="0"/>
    <c:plotArea>
      <c:layout>
        <c:manualLayout>
          <c:layoutTarget val="inner"/>
          <c:xMode val="edge"/>
          <c:yMode val="edge"/>
          <c:x val="4.2444444444444403E-2"/>
          <c:y val="0.163263019512848"/>
          <c:w val="0.92266666666666697"/>
          <c:h val="0.83665574113094199"/>
        </c:manualLayout>
      </c:layout>
      <c:barChart>
        <c:barDir val="bar"/>
        <c:grouping val="clustered"/>
        <c:varyColors val="0"/>
        <c:ser>
          <c:idx val="0"/>
          <c:order val="0"/>
          <c:tx>
            <c:strRef>
              <c:f>工作表1!$M$234</c:f>
              <c:strCache>
                <c:ptCount val="1"/>
                <c:pt idx="0">
                  <c:v>未发需求组（73人）</c:v>
                </c:pt>
              </c:strCache>
            </c:strRef>
          </c:tx>
          <c:spPr>
            <a:solidFill>
              <a:schemeClr val="accent1"/>
            </a:solidFill>
            <a:ln>
              <a:noFill/>
            </a:ln>
            <a:effectLst/>
          </c:spPr>
          <c:invertIfNegative val="0"/>
          <c:dPt>
            <c:idx val="1"/>
            <c:invertIfNegative val="0"/>
            <c:bubble3D val="0"/>
            <c:spPr>
              <a:solidFill>
                <a:srgbClr val="F79646"/>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工作表1!$L$235:$L$242</c:f>
              <c:strCache>
                <c:ptCount val="8"/>
                <c:pt idx="0">
                  <c:v>亲朋好友推荐</c:v>
                </c:pt>
                <c:pt idx="1">
                  <c:v>搜索引擎主动搜索</c:v>
                </c:pt>
                <c:pt idx="2">
                  <c:v>在社交媒体（贴吧、微博、朋友圈等）看到</c:v>
                </c:pt>
                <c:pt idx="3">
                  <c:v>在其它网站上看到广告</c:v>
                </c:pt>
                <c:pt idx="4">
                  <c:v>公司或上级指定的</c:v>
                </c:pt>
                <c:pt idx="5">
                  <c:v>其他</c:v>
                </c:pt>
                <c:pt idx="6">
                  <c:v>在电视媒体上看到广告</c:v>
                </c:pt>
                <c:pt idx="7">
                  <c:v>在报刊杂志上看到广告</c:v>
                </c:pt>
              </c:strCache>
            </c:strRef>
          </c:cat>
          <c:val>
            <c:numRef>
              <c:f>工作表1!$M$235:$M$242</c:f>
              <c:numCache>
                <c:formatCode>General</c:formatCode>
                <c:ptCount val="8"/>
                <c:pt idx="0">
                  <c:v>21</c:v>
                </c:pt>
                <c:pt idx="1">
                  <c:v>19</c:v>
                </c:pt>
                <c:pt idx="2">
                  <c:v>9</c:v>
                </c:pt>
                <c:pt idx="3">
                  <c:v>6</c:v>
                </c:pt>
                <c:pt idx="4">
                  <c:v>4</c:v>
                </c:pt>
                <c:pt idx="5">
                  <c:v>5</c:v>
                </c:pt>
                <c:pt idx="6">
                  <c:v>7</c:v>
                </c:pt>
                <c:pt idx="7">
                  <c:v>2</c:v>
                </c:pt>
              </c:numCache>
            </c:numRef>
          </c:val>
        </c:ser>
        <c:dLbls>
          <c:showLegendKey val="0"/>
          <c:showVal val="0"/>
          <c:showCatName val="0"/>
          <c:showSerName val="0"/>
          <c:showPercent val="0"/>
          <c:showBubbleSize val="0"/>
        </c:dLbls>
        <c:gapWidth val="116"/>
        <c:axId val="90088576"/>
        <c:axId val="90090112"/>
      </c:barChart>
      <c:catAx>
        <c:axId val="90088576"/>
        <c:scaling>
          <c:orientation val="maxMin"/>
        </c:scaling>
        <c:delete val="1"/>
        <c:axPos val="l"/>
        <c:numFmt formatCode="General" sourceLinked="1"/>
        <c:majorTickMark val="none"/>
        <c:minorTickMark val="none"/>
        <c:tickLblPos val="nextTo"/>
        <c:crossAx val="90090112"/>
        <c:crosses val="autoZero"/>
        <c:auto val="1"/>
        <c:lblAlgn val="ctr"/>
        <c:lblOffset val="100"/>
        <c:noMultiLvlLbl val="0"/>
      </c:catAx>
      <c:valAx>
        <c:axId val="90090112"/>
        <c:scaling>
          <c:orientation val="minMax"/>
        </c:scaling>
        <c:delete val="1"/>
        <c:axPos val="t"/>
        <c:numFmt formatCode="General" sourceLinked="1"/>
        <c:majorTickMark val="none"/>
        <c:minorTickMark val="none"/>
        <c:tickLblPos val="nextTo"/>
        <c:crossAx val="9008857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dirty="0" smtClean="0"/>
              <a:t>总体百分比</a:t>
            </a:r>
            <a:endParaRPr lang="zh-CN" altLang="en-US" b="1" dirty="0"/>
          </a:p>
        </c:rich>
      </c:tx>
      <c:layout/>
      <c:overlay val="0"/>
      <c:spPr>
        <a:noFill/>
        <a:ln>
          <a:noFill/>
        </a:ln>
        <a:effectLst/>
      </c:spPr>
    </c:title>
    <c:autoTitleDeleted val="0"/>
    <c:plotArea>
      <c:layout>
        <c:manualLayout>
          <c:layoutTarget val="inner"/>
          <c:xMode val="edge"/>
          <c:yMode val="edge"/>
          <c:x val="0.48108305492470954"/>
          <c:y val="0.14030776796135219"/>
          <c:w val="0.43634278205774196"/>
          <c:h val="0.83939666673243496"/>
        </c:manualLayout>
      </c:layout>
      <c:barChart>
        <c:barDir val="bar"/>
        <c:grouping val="clustered"/>
        <c:varyColors val="0"/>
        <c:ser>
          <c:idx val="0"/>
          <c:order val="0"/>
          <c:tx>
            <c:strRef>
              <c:f>工作表1!$L$263</c:f>
              <c:strCache>
                <c:ptCount val="1"/>
                <c:pt idx="0">
                  <c:v>百分比</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工作表1!$K$264:$K$269</c:f>
              <c:strCache>
                <c:ptCount val="6"/>
                <c:pt idx="0">
                  <c:v>搜索引擎搜索结果进入</c:v>
                </c:pt>
                <c:pt idx="1">
                  <c:v>浏览器地址栏直接输入猪八戒网址</c:v>
                </c:pt>
                <c:pt idx="2">
                  <c:v>通过亲朋好友推荐的链接进入</c:v>
                </c:pt>
                <c:pt idx="3">
                  <c:v>在其它网站上看到广告点击进入</c:v>
                </c:pt>
                <c:pt idx="4">
                  <c:v>其他途径</c:v>
                </c:pt>
                <c:pt idx="5">
                  <c:v>收藏夹进入</c:v>
                </c:pt>
              </c:strCache>
            </c:strRef>
          </c:cat>
          <c:val>
            <c:numRef>
              <c:f>工作表1!$L$264:$L$269</c:f>
              <c:numCache>
                <c:formatCode>0.0%</c:formatCode>
                <c:ptCount val="6"/>
                <c:pt idx="0">
                  <c:v>0.56899999999999995</c:v>
                </c:pt>
                <c:pt idx="1">
                  <c:v>0.17599999999999999</c:v>
                </c:pt>
                <c:pt idx="2">
                  <c:v>0.13300000000000001</c:v>
                </c:pt>
                <c:pt idx="3">
                  <c:v>7.4999999999999997E-2</c:v>
                </c:pt>
                <c:pt idx="4">
                  <c:v>3.1E-2</c:v>
                </c:pt>
                <c:pt idx="5">
                  <c:v>1.7000000000000001E-2</c:v>
                </c:pt>
              </c:numCache>
            </c:numRef>
          </c:val>
        </c:ser>
        <c:dLbls>
          <c:showLegendKey val="0"/>
          <c:showVal val="0"/>
          <c:showCatName val="0"/>
          <c:showSerName val="0"/>
          <c:showPercent val="0"/>
          <c:showBubbleSize val="0"/>
        </c:dLbls>
        <c:gapWidth val="60"/>
        <c:axId val="100432512"/>
        <c:axId val="100479360"/>
      </c:barChart>
      <c:catAx>
        <c:axId val="1004325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05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0479360"/>
        <c:crosses val="autoZero"/>
        <c:auto val="1"/>
        <c:lblAlgn val="ctr"/>
        <c:lblOffset val="100"/>
        <c:noMultiLvlLbl val="0"/>
      </c:catAx>
      <c:valAx>
        <c:axId val="100479360"/>
        <c:scaling>
          <c:orientation val="minMax"/>
        </c:scaling>
        <c:delete val="1"/>
        <c:axPos val="t"/>
        <c:numFmt formatCode="0.0%" sourceLinked="1"/>
        <c:majorTickMark val="none"/>
        <c:minorTickMark val="none"/>
        <c:tickLblPos val="nextTo"/>
        <c:crossAx val="1004325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sz="1200" b="1"/>
              <a:t>网店服务类（</a:t>
            </a:r>
            <a:r>
              <a:rPr lang="en-US" altLang="zh-CN" sz="1200" b="1"/>
              <a:t>46</a:t>
            </a:r>
            <a:r>
              <a:rPr lang="zh-CN" altLang="en-US" sz="1200" b="1"/>
              <a:t>人）</a:t>
            </a:r>
          </a:p>
        </c:rich>
      </c:tx>
      <c:layout>
        <c:manualLayout>
          <c:xMode val="edge"/>
          <c:yMode val="edge"/>
          <c:x val="0"/>
          <c:y val="2.7264101121907029E-2"/>
        </c:manualLayout>
      </c:layout>
      <c:overlay val="0"/>
      <c:spPr>
        <a:noFill/>
        <a:ln>
          <a:noFill/>
        </a:ln>
        <a:effectLst/>
      </c:spPr>
    </c:title>
    <c:autoTitleDeleted val="0"/>
    <c:plotArea>
      <c:layout>
        <c:manualLayout>
          <c:layoutTarget val="inner"/>
          <c:xMode val="edge"/>
          <c:yMode val="edge"/>
          <c:x val="0"/>
          <c:y val="0.15165955264792999"/>
          <c:w val="0.92266666666666697"/>
          <c:h val="0.84444557576322599"/>
        </c:manualLayout>
      </c:layout>
      <c:barChart>
        <c:barDir val="bar"/>
        <c:grouping val="clustered"/>
        <c:varyColors val="0"/>
        <c:ser>
          <c:idx val="0"/>
          <c:order val="0"/>
          <c:tx>
            <c:strRef>
              <c:f>工作表1!$N$278</c:f>
              <c:strCache>
                <c:ptCount val="1"/>
                <c:pt idx="0">
                  <c:v>网店服务类（46人）</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工作表1!$L$279:$L$284</c:f>
              <c:strCache>
                <c:ptCount val="6"/>
                <c:pt idx="0">
                  <c:v>搜索引擎搜索结果进入</c:v>
                </c:pt>
                <c:pt idx="1">
                  <c:v>浏览器地址栏直接输入猪八戒网址</c:v>
                </c:pt>
                <c:pt idx="2">
                  <c:v>通过亲朋好友推荐的链接进入</c:v>
                </c:pt>
                <c:pt idx="3">
                  <c:v>在其它网站上看到广告点击进入</c:v>
                </c:pt>
                <c:pt idx="4">
                  <c:v>其他途径</c:v>
                </c:pt>
                <c:pt idx="5">
                  <c:v>收藏夹进入</c:v>
                </c:pt>
              </c:strCache>
            </c:strRef>
          </c:cat>
          <c:val>
            <c:numRef>
              <c:f>工作表1!$N$279:$N$284</c:f>
              <c:numCache>
                <c:formatCode>General</c:formatCode>
                <c:ptCount val="6"/>
                <c:pt idx="0">
                  <c:v>20</c:v>
                </c:pt>
                <c:pt idx="1">
                  <c:v>9</c:v>
                </c:pt>
                <c:pt idx="2">
                  <c:v>8</c:v>
                </c:pt>
                <c:pt idx="3">
                  <c:v>8</c:v>
                </c:pt>
                <c:pt idx="4">
                  <c:v>1</c:v>
                </c:pt>
                <c:pt idx="5">
                  <c:v>0</c:v>
                </c:pt>
              </c:numCache>
            </c:numRef>
          </c:val>
        </c:ser>
        <c:dLbls>
          <c:showLegendKey val="0"/>
          <c:showVal val="0"/>
          <c:showCatName val="0"/>
          <c:showSerName val="0"/>
          <c:showPercent val="0"/>
          <c:showBubbleSize val="0"/>
        </c:dLbls>
        <c:gapWidth val="60"/>
        <c:axId val="100516224"/>
        <c:axId val="100517760"/>
      </c:barChart>
      <c:catAx>
        <c:axId val="100516224"/>
        <c:scaling>
          <c:orientation val="maxMin"/>
        </c:scaling>
        <c:delete val="1"/>
        <c:axPos val="l"/>
        <c:numFmt formatCode="General" sourceLinked="1"/>
        <c:majorTickMark val="none"/>
        <c:minorTickMark val="none"/>
        <c:tickLblPos val="nextTo"/>
        <c:crossAx val="100517760"/>
        <c:crosses val="autoZero"/>
        <c:auto val="1"/>
        <c:lblAlgn val="ctr"/>
        <c:lblOffset val="100"/>
        <c:noMultiLvlLbl val="0"/>
      </c:catAx>
      <c:valAx>
        <c:axId val="100517760"/>
        <c:scaling>
          <c:orientation val="minMax"/>
        </c:scaling>
        <c:delete val="1"/>
        <c:axPos val="t"/>
        <c:numFmt formatCode="General" sourceLinked="1"/>
        <c:majorTickMark val="none"/>
        <c:minorTickMark val="none"/>
        <c:tickLblPos val="nextTo"/>
        <c:crossAx val="10051622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sz="1200" b="1" dirty="0"/>
              <a:t>未发需求组（</a:t>
            </a:r>
            <a:r>
              <a:rPr lang="en-US" altLang="zh-CN" sz="1200" b="1" dirty="0"/>
              <a:t>73</a:t>
            </a:r>
            <a:r>
              <a:rPr lang="zh-CN" altLang="en-US" sz="1200" b="1" dirty="0"/>
              <a:t>人）</a:t>
            </a:r>
          </a:p>
        </c:rich>
      </c:tx>
      <c:layout>
        <c:manualLayout>
          <c:xMode val="edge"/>
          <c:yMode val="edge"/>
          <c:x val="7.6785674864401874E-6"/>
          <c:y val="1.5312993221929413E-2"/>
        </c:manualLayout>
      </c:layout>
      <c:overlay val="0"/>
      <c:spPr>
        <a:noFill/>
        <a:ln>
          <a:noFill/>
        </a:ln>
        <a:effectLst/>
      </c:spPr>
    </c:title>
    <c:autoTitleDeleted val="0"/>
    <c:plotArea>
      <c:layout>
        <c:manualLayout>
          <c:layoutTarget val="inner"/>
          <c:xMode val="edge"/>
          <c:yMode val="edge"/>
          <c:x val="3.0254515717547701E-2"/>
          <c:y val="0.14349971635287601"/>
          <c:w val="0.92266666666666697"/>
          <c:h val="0.85650028364712405"/>
        </c:manualLayout>
      </c:layout>
      <c:barChart>
        <c:barDir val="bar"/>
        <c:grouping val="clustered"/>
        <c:varyColors val="0"/>
        <c:ser>
          <c:idx val="0"/>
          <c:order val="0"/>
          <c:tx>
            <c:strRef>
              <c:f>工作表1!$O$278</c:f>
              <c:strCache>
                <c:ptCount val="1"/>
                <c:pt idx="0">
                  <c:v>未发需求组（73人）</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工作表1!$L$279:$L$284</c:f>
              <c:strCache>
                <c:ptCount val="6"/>
                <c:pt idx="0">
                  <c:v>搜索引擎搜索结果进入</c:v>
                </c:pt>
                <c:pt idx="1">
                  <c:v>浏览器地址栏直接输入猪八戒网址</c:v>
                </c:pt>
                <c:pt idx="2">
                  <c:v>通过亲朋好友推荐的链接进入</c:v>
                </c:pt>
                <c:pt idx="3">
                  <c:v>在其它网站上看到广告点击进入</c:v>
                </c:pt>
                <c:pt idx="4">
                  <c:v>其他途径</c:v>
                </c:pt>
                <c:pt idx="5">
                  <c:v>收藏夹进入</c:v>
                </c:pt>
              </c:strCache>
            </c:strRef>
          </c:cat>
          <c:val>
            <c:numRef>
              <c:f>工作表1!$O$279:$O$284</c:f>
              <c:numCache>
                <c:formatCode>General</c:formatCode>
                <c:ptCount val="6"/>
                <c:pt idx="0">
                  <c:v>29</c:v>
                </c:pt>
                <c:pt idx="1">
                  <c:v>7</c:v>
                </c:pt>
                <c:pt idx="2">
                  <c:v>19</c:v>
                </c:pt>
                <c:pt idx="3">
                  <c:v>11</c:v>
                </c:pt>
                <c:pt idx="4">
                  <c:v>4</c:v>
                </c:pt>
                <c:pt idx="5">
                  <c:v>3</c:v>
                </c:pt>
              </c:numCache>
            </c:numRef>
          </c:val>
        </c:ser>
        <c:dLbls>
          <c:showLegendKey val="0"/>
          <c:showVal val="0"/>
          <c:showCatName val="0"/>
          <c:showSerName val="0"/>
          <c:showPercent val="0"/>
          <c:showBubbleSize val="0"/>
        </c:dLbls>
        <c:gapWidth val="60"/>
        <c:axId val="100865920"/>
        <c:axId val="100867456"/>
      </c:barChart>
      <c:catAx>
        <c:axId val="100865920"/>
        <c:scaling>
          <c:orientation val="maxMin"/>
        </c:scaling>
        <c:delete val="1"/>
        <c:axPos val="l"/>
        <c:numFmt formatCode="General" sourceLinked="1"/>
        <c:majorTickMark val="none"/>
        <c:minorTickMark val="none"/>
        <c:tickLblPos val="nextTo"/>
        <c:crossAx val="100867456"/>
        <c:crosses val="autoZero"/>
        <c:auto val="1"/>
        <c:lblAlgn val="ctr"/>
        <c:lblOffset val="100"/>
        <c:noMultiLvlLbl val="0"/>
      </c:catAx>
      <c:valAx>
        <c:axId val="100867456"/>
        <c:scaling>
          <c:orientation val="minMax"/>
        </c:scaling>
        <c:delete val="1"/>
        <c:axPos val="t"/>
        <c:numFmt formatCode="General" sourceLinked="1"/>
        <c:majorTickMark val="none"/>
        <c:minorTickMark val="none"/>
        <c:tickLblPos val="nextTo"/>
        <c:crossAx val="10086592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490036913280033"/>
          <c:y val="0.17215363604585943"/>
          <c:w val="0.16839467901930827"/>
          <c:h val="0.78482946339295634"/>
        </c:manualLayout>
      </c:layout>
      <c:barChart>
        <c:barDir val="bar"/>
        <c:grouping val="clustered"/>
        <c:varyColors val="0"/>
        <c:ser>
          <c:idx val="0"/>
          <c:order val="0"/>
          <c:tx>
            <c:strRef>
              <c:f>工作表1!$L$348</c:f>
              <c:strCache>
                <c:ptCount val="1"/>
                <c:pt idx="0">
                  <c:v>百分比</c:v>
                </c:pt>
              </c:strCache>
            </c:strRef>
          </c:tx>
          <c:spPr>
            <a:solidFill>
              <a:srgbClr val="BD493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85000"/>
                        <a:lumOff val="1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工作表1!$K$349:$K$352</c:f>
              <c:strCache>
                <c:ptCount val="4"/>
                <c:pt idx="0">
                  <c:v>其他</c:v>
                </c:pt>
                <c:pt idx="1">
                  <c:v>猪八戒的客服主动联系我，_x000d_了解并帮助我跟进需求</c:v>
                </c:pt>
                <c:pt idx="2">
                  <c:v>我需要像在淘宝上买东西一样来找_x000d_满足我需求的服务，购买之后需求就可以解决</c:v>
                </c:pt>
                <c:pt idx="3">
                  <c:v>我把需求发布在猪八戒上，_x000d_然后直接有服务商来联系我</c:v>
                </c:pt>
              </c:strCache>
            </c:strRef>
          </c:cat>
          <c:val>
            <c:numRef>
              <c:f>工作表1!$L$349:$L$352</c:f>
              <c:numCache>
                <c:formatCode>0.0%</c:formatCode>
                <c:ptCount val="4"/>
                <c:pt idx="0">
                  <c:v>8.5470085470085496E-3</c:v>
                </c:pt>
                <c:pt idx="1">
                  <c:v>0.26495726495726502</c:v>
                </c:pt>
                <c:pt idx="2">
                  <c:v>0.29700854700854701</c:v>
                </c:pt>
                <c:pt idx="3">
                  <c:v>0.42948717948717902</c:v>
                </c:pt>
              </c:numCache>
            </c:numRef>
          </c:val>
        </c:ser>
        <c:dLbls>
          <c:showLegendKey val="0"/>
          <c:showVal val="0"/>
          <c:showCatName val="0"/>
          <c:showSerName val="0"/>
          <c:showPercent val="0"/>
          <c:showBubbleSize val="0"/>
        </c:dLbls>
        <c:gapWidth val="80"/>
        <c:axId val="100939264"/>
        <c:axId val="100940800"/>
      </c:barChart>
      <c:catAx>
        <c:axId val="100939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crossAx val="100940800"/>
        <c:crosses val="autoZero"/>
        <c:auto val="1"/>
        <c:lblAlgn val="ctr"/>
        <c:lblOffset val="100"/>
        <c:noMultiLvlLbl val="0"/>
      </c:catAx>
      <c:valAx>
        <c:axId val="100940800"/>
        <c:scaling>
          <c:orientation val="minMax"/>
        </c:scaling>
        <c:delete val="1"/>
        <c:axPos val="b"/>
        <c:numFmt formatCode="0.0%" sourceLinked="1"/>
        <c:majorTickMark val="none"/>
        <c:minorTickMark val="none"/>
        <c:tickLblPos val="nextTo"/>
        <c:crossAx val="10093926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9398308289749198"/>
          <c:y val="0"/>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endParaRPr lang="zh-CN"/>
        </a:p>
      </c:txPr>
    </c:title>
    <c:autoTitleDeleted val="0"/>
    <c:plotArea>
      <c:layout>
        <c:manualLayout>
          <c:layoutTarget val="inner"/>
          <c:xMode val="edge"/>
          <c:yMode val="edge"/>
          <c:x val="0.201175357575159"/>
          <c:y val="0.13216477443959601"/>
          <c:w val="0.59848713345170468"/>
          <c:h val="0.68640132157033062"/>
        </c:manualLayout>
      </c:layout>
      <c:pieChart>
        <c:varyColors val="1"/>
        <c:ser>
          <c:idx val="0"/>
          <c:order val="0"/>
          <c:tx>
            <c:strRef>
              <c:f>工作表1!$C$456</c:f>
              <c:strCache>
                <c:ptCount val="1"/>
                <c:pt idx="0">
                  <c:v>负责的店铺类型</c:v>
                </c:pt>
              </c:strCache>
            </c:strRef>
          </c:tx>
          <c:spPr>
            <a:ln>
              <a:noFill/>
            </a:ln>
          </c:spPr>
          <c:dPt>
            <c:idx val="0"/>
            <c:bubble3D val="0"/>
            <c:spPr>
              <a:solidFill>
                <a:srgbClr val="0091C4"/>
              </a:solidFill>
              <a:ln w="19050">
                <a:noFill/>
              </a:ln>
              <a:effectLst/>
            </c:spPr>
          </c:dPt>
          <c:dPt>
            <c:idx val="1"/>
            <c:bubble3D val="0"/>
            <c:spPr>
              <a:solidFill>
                <a:srgbClr val="92D050"/>
              </a:solidFill>
              <a:ln w="19050">
                <a:noFill/>
              </a:ln>
              <a:effectLst/>
            </c:spPr>
          </c:dPt>
          <c:dPt>
            <c:idx val="2"/>
            <c:bubble3D val="0"/>
            <c:spPr>
              <a:solidFill>
                <a:srgbClr val="F58344"/>
              </a:solidFill>
              <a:ln w="19050">
                <a:noFill/>
              </a:ln>
              <a:effectLst/>
            </c:spPr>
          </c:dPt>
          <c:dPt>
            <c:idx val="3"/>
            <c:bubble3D val="0"/>
            <c:spPr>
              <a:solidFill>
                <a:srgbClr val="DD3645"/>
              </a:solidFill>
              <a:ln w="19050">
                <a:noFill/>
              </a:ln>
              <a:effectLst/>
            </c:spPr>
          </c:dPt>
          <c:dPt>
            <c:idx val="4"/>
            <c:bubble3D val="0"/>
            <c:spPr>
              <a:solidFill>
                <a:schemeClr val="tx1">
                  <a:lumMod val="65000"/>
                  <a:lumOff val="35000"/>
                </a:schemeClr>
              </a:solidFill>
              <a:ln w="19050">
                <a:noFill/>
              </a:ln>
              <a:effectLst/>
            </c:spPr>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icrosoft YaHei" charset="-122"/>
                    <a:ea typeface="Microsoft YaHei" charset="-122"/>
                    <a:cs typeface="Microsoft YaHei" charset="-122"/>
                  </a:defRPr>
                </a:pPr>
                <a:endParaRPr lang="zh-CN"/>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工作表1!$B$457:$B$461</c:f>
              <c:strCache>
                <c:ptCount val="5"/>
                <c:pt idx="0">
                  <c:v>C2C普通店铺</c:v>
                </c:pt>
                <c:pt idx="1">
                  <c:v>C2C旺铺</c:v>
                </c:pt>
                <c:pt idx="2">
                  <c:v>B2C普通店铺</c:v>
                </c:pt>
                <c:pt idx="3">
                  <c:v>B2C官方店铺</c:v>
                </c:pt>
                <c:pt idx="4">
                  <c:v>其他</c:v>
                </c:pt>
              </c:strCache>
            </c:strRef>
          </c:cat>
          <c:val>
            <c:numRef>
              <c:f>工作表1!$C$457:$C$461</c:f>
              <c:numCache>
                <c:formatCode>0.0%</c:formatCode>
                <c:ptCount val="5"/>
                <c:pt idx="0">
                  <c:v>0.217391304347826</c:v>
                </c:pt>
                <c:pt idx="1">
                  <c:v>0.26086956521739102</c:v>
                </c:pt>
                <c:pt idx="2">
                  <c:v>0.19565217391304299</c:v>
                </c:pt>
                <c:pt idx="3">
                  <c:v>0.282608695652174</c:v>
                </c:pt>
                <c:pt idx="4">
                  <c:v>4.3478260869565202E-2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585230406871093"/>
          <c:w val="0.98398712739737637"/>
          <c:h val="0.1269845244823163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legend>
    <c:plotVisOnly val="1"/>
    <c:dispBlanksAs val="gap"/>
    <c:showDLblsOverMax val="0"/>
  </c:chart>
  <c:spPr>
    <a:noFill/>
    <a:ln>
      <a:noFill/>
    </a:ln>
    <a:effectLst/>
  </c:spPr>
  <c:txPr>
    <a:bodyPr/>
    <a:lstStyle/>
    <a:p>
      <a:pPr>
        <a:defRPr sz="1000">
          <a:latin typeface="Microsoft YaHei" charset="-122"/>
          <a:ea typeface="Microsoft YaHei" charset="-122"/>
          <a:cs typeface="Microsoft YaHei" charset="-122"/>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40639236628304898"/>
          <c:y val="3.3707280666459297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endParaRPr lang="zh-CN"/>
        </a:p>
      </c:txPr>
    </c:title>
    <c:autoTitleDeleted val="0"/>
    <c:plotArea>
      <c:layout>
        <c:manualLayout>
          <c:layoutTarget val="inner"/>
          <c:xMode val="edge"/>
          <c:yMode val="edge"/>
          <c:x val="0.27265054927431598"/>
          <c:y val="0.213300202880672"/>
          <c:w val="0.67403662210614301"/>
          <c:h val="0.76957809101071895"/>
        </c:manualLayout>
      </c:layout>
      <c:barChart>
        <c:barDir val="bar"/>
        <c:grouping val="clustered"/>
        <c:varyColors val="0"/>
        <c:ser>
          <c:idx val="0"/>
          <c:order val="0"/>
          <c:tx>
            <c:strRef>
              <c:f>工作表1!$I$467</c:f>
              <c:strCache>
                <c:ptCount val="1"/>
                <c:pt idx="0">
                  <c:v>何时发布需求</c:v>
                </c:pt>
              </c:strCache>
            </c:strRef>
          </c:tx>
          <c:spPr>
            <a:solidFill>
              <a:srgbClr val="2FACA8"/>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工作表1!$H$468:$H$472</c:f>
              <c:strCache>
                <c:ptCount val="5"/>
                <c:pt idx="0">
                  <c:v>其他</c:v>
                </c:pt>
                <c:pt idx="1">
                  <c:v>打造网店品牌</c:v>
                </c:pt>
                <c:pt idx="2">
                  <c:v>电商平台活动</c:v>
                </c:pt>
                <c:pt idx="3">
                  <c:v>店铺活动</c:v>
                </c:pt>
                <c:pt idx="4">
                  <c:v>店铺日常运营</c:v>
                </c:pt>
              </c:strCache>
            </c:strRef>
          </c:cat>
          <c:val>
            <c:numRef>
              <c:f>工作表1!$I$468:$I$472</c:f>
              <c:numCache>
                <c:formatCode>0.0%</c:formatCode>
                <c:ptCount val="5"/>
                <c:pt idx="0">
                  <c:v>2.1999999999999999E-2</c:v>
                </c:pt>
                <c:pt idx="1">
                  <c:v>0.23899999999999999</c:v>
                </c:pt>
                <c:pt idx="2">
                  <c:v>0.30399999999999999</c:v>
                </c:pt>
                <c:pt idx="3">
                  <c:v>0.34799999999999998</c:v>
                </c:pt>
                <c:pt idx="4">
                  <c:v>0.52200000000000002</c:v>
                </c:pt>
              </c:numCache>
            </c:numRef>
          </c:val>
        </c:ser>
        <c:dLbls>
          <c:showLegendKey val="0"/>
          <c:showVal val="0"/>
          <c:showCatName val="0"/>
          <c:showSerName val="0"/>
          <c:showPercent val="0"/>
          <c:showBubbleSize val="0"/>
        </c:dLbls>
        <c:gapWidth val="80"/>
        <c:axId val="101196544"/>
        <c:axId val="101198080"/>
      </c:barChart>
      <c:catAx>
        <c:axId val="101196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198080"/>
        <c:crosses val="autoZero"/>
        <c:auto val="1"/>
        <c:lblAlgn val="ctr"/>
        <c:lblOffset val="100"/>
        <c:noMultiLvlLbl val="0"/>
      </c:catAx>
      <c:valAx>
        <c:axId val="101198080"/>
        <c:scaling>
          <c:orientation val="minMax"/>
        </c:scaling>
        <c:delete val="1"/>
        <c:axPos val="b"/>
        <c:numFmt formatCode="0.0%" sourceLinked="1"/>
        <c:majorTickMark val="none"/>
        <c:minorTickMark val="none"/>
        <c:tickLblPos val="nextTo"/>
        <c:crossAx val="10119654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9057031804308501"/>
          <c:y val="1.9608705956646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endParaRPr lang="zh-CN"/>
        </a:p>
      </c:txPr>
    </c:title>
    <c:autoTitleDeleted val="0"/>
    <c:plotArea>
      <c:layout>
        <c:manualLayout>
          <c:layoutTarget val="inner"/>
          <c:xMode val="edge"/>
          <c:yMode val="edge"/>
          <c:x val="0.24313231615090714"/>
          <c:y val="0.27360320779901537"/>
          <c:w val="0.69818749417575254"/>
          <c:h val="0.67704461289403695"/>
        </c:manualLayout>
      </c:layout>
      <c:barChart>
        <c:barDir val="bar"/>
        <c:grouping val="clustered"/>
        <c:varyColors val="0"/>
        <c:ser>
          <c:idx val="0"/>
          <c:order val="0"/>
          <c:tx>
            <c:strRef>
              <c:f>工作表1!$I$481</c:f>
              <c:strCache>
                <c:ptCount val="1"/>
                <c:pt idx="0">
                  <c:v>需求类型</c:v>
                </c:pt>
              </c:strCache>
            </c:strRef>
          </c:tx>
          <c:spPr>
            <a:solidFill>
              <a:srgbClr val="2FACA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工作表1!$H$482:$H$484</c:f>
              <c:strCache>
                <c:ptCount val="3"/>
                <c:pt idx="0">
                  <c:v>网店代运营</c:v>
                </c:pt>
                <c:pt idx="1">
                  <c:v>网店推广</c:v>
                </c:pt>
                <c:pt idx="2">
                  <c:v>网店装修</c:v>
                </c:pt>
              </c:strCache>
            </c:strRef>
          </c:cat>
          <c:val>
            <c:numRef>
              <c:f>工作表1!$I$482:$I$484</c:f>
              <c:numCache>
                <c:formatCode>0.0%</c:formatCode>
                <c:ptCount val="3"/>
                <c:pt idx="0">
                  <c:v>0.19600000000000001</c:v>
                </c:pt>
                <c:pt idx="1">
                  <c:v>0.52200000000000002</c:v>
                </c:pt>
                <c:pt idx="2">
                  <c:v>0.52200000000000002</c:v>
                </c:pt>
              </c:numCache>
            </c:numRef>
          </c:val>
        </c:ser>
        <c:dLbls>
          <c:showLegendKey val="0"/>
          <c:showVal val="0"/>
          <c:showCatName val="0"/>
          <c:showSerName val="0"/>
          <c:showPercent val="0"/>
          <c:showBubbleSize val="0"/>
        </c:dLbls>
        <c:gapWidth val="80"/>
        <c:axId val="101214464"/>
        <c:axId val="101232640"/>
      </c:barChart>
      <c:catAx>
        <c:axId val="101214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232640"/>
        <c:crosses val="autoZero"/>
        <c:auto val="1"/>
        <c:lblAlgn val="ctr"/>
        <c:lblOffset val="100"/>
        <c:noMultiLvlLbl val="0"/>
      </c:catAx>
      <c:valAx>
        <c:axId val="101232640"/>
        <c:scaling>
          <c:orientation val="minMax"/>
        </c:scaling>
        <c:delete val="1"/>
        <c:axPos val="b"/>
        <c:numFmt formatCode="0.0%" sourceLinked="1"/>
        <c:majorTickMark val="none"/>
        <c:minorTickMark val="none"/>
        <c:tickLblPos val="nextTo"/>
        <c:crossAx val="10121446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dirty="0" smtClean="0"/>
              <a:t>网站建设类</a:t>
            </a:r>
            <a:endParaRPr lang="zh-CN" altLang="en-US" b="1" dirty="0"/>
          </a:p>
        </c:rich>
      </c:tx>
      <c:layout>
        <c:manualLayout>
          <c:xMode val="edge"/>
          <c:yMode val="edge"/>
          <c:x val="0.46953067608098559"/>
          <c:y val="3.3707175013052565E-2"/>
        </c:manualLayout>
      </c:layout>
      <c:overlay val="0"/>
      <c:spPr>
        <a:noFill/>
        <a:ln>
          <a:noFill/>
        </a:ln>
        <a:effectLst/>
      </c:spPr>
    </c:title>
    <c:autoTitleDeleted val="0"/>
    <c:plotArea>
      <c:layout>
        <c:manualLayout>
          <c:layoutTarget val="inner"/>
          <c:xMode val="edge"/>
          <c:yMode val="edge"/>
          <c:x val="0.39111652325271301"/>
          <c:y val="0.18089275298921001"/>
          <c:w val="0.55688714514989501"/>
          <c:h val="0.80661526684164497"/>
        </c:manualLayout>
      </c:layout>
      <c:barChart>
        <c:barDir val="bar"/>
        <c:grouping val="clustered"/>
        <c:varyColors val="0"/>
        <c:ser>
          <c:idx val="0"/>
          <c:order val="0"/>
          <c:tx>
            <c:strRef>
              <c:f>工作表1!$I$495</c:f>
              <c:strCache>
                <c:ptCount val="1"/>
                <c:pt idx="0">
                  <c:v>网站建设类</c:v>
                </c:pt>
              </c:strCache>
            </c:strRef>
          </c:tx>
          <c:spPr>
            <a:solidFill>
              <a:srgbClr val="DD3645"/>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icrosoft YaHei" charset="-122"/>
                      <a:ea typeface="Microsoft YaHei" charset="-122"/>
                      <a:cs typeface="Microsoft YaHei" charset="-122"/>
                    </a:defRPr>
                  </a:pPr>
                  <a:endParaRPr lang="zh-CN"/>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icrosoft YaHei" charset="-122"/>
                    <a:ea typeface="Microsoft YaHei" charset="-122"/>
                    <a:cs typeface="Microsoft YaHei" charset="-122"/>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工作表1!$H$496:$H$501</c:f>
              <c:strCache>
                <c:ptCount val="6"/>
                <c:pt idx="0">
                  <c:v>其他</c:v>
                </c:pt>
                <c:pt idx="1">
                  <c:v>公司产品介绍页</c:v>
                </c:pt>
                <c:pt idx="2">
                  <c:v>公司对内网站建设</c:v>
                </c:pt>
                <c:pt idx="3">
                  <c:v>公司专题活动页建设</c:v>
                </c:pt>
                <c:pt idx="4">
                  <c:v>公司产品销售网站建设</c:v>
                </c:pt>
                <c:pt idx="5">
                  <c:v>公司对外网站建设</c:v>
                </c:pt>
              </c:strCache>
            </c:strRef>
          </c:cat>
          <c:val>
            <c:numRef>
              <c:f>工作表1!$I$496:$I$501</c:f>
              <c:numCache>
                <c:formatCode>0.0%</c:formatCode>
                <c:ptCount val="6"/>
                <c:pt idx="0">
                  <c:v>1.7999999999999999E-2</c:v>
                </c:pt>
                <c:pt idx="1">
                  <c:v>0.161</c:v>
                </c:pt>
                <c:pt idx="2">
                  <c:v>0.19600000000000001</c:v>
                </c:pt>
                <c:pt idx="3">
                  <c:v>0.214</c:v>
                </c:pt>
                <c:pt idx="4">
                  <c:v>0.30399999999999999</c:v>
                </c:pt>
                <c:pt idx="5">
                  <c:v>0.52700000000000002</c:v>
                </c:pt>
              </c:numCache>
            </c:numRef>
          </c:val>
        </c:ser>
        <c:dLbls>
          <c:showLegendKey val="0"/>
          <c:showVal val="0"/>
          <c:showCatName val="0"/>
          <c:showSerName val="0"/>
          <c:showPercent val="0"/>
          <c:showBubbleSize val="0"/>
        </c:dLbls>
        <c:gapWidth val="46"/>
        <c:axId val="101137408"/>
        <c:axId val="101176064"/>
      </c:barChart>
      <c:catAx>
        <c:axId val="101137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176064"/>
        <c:crosses val="autoZero"/>
        <c:auto val="1"/>
        <c:lblAlgn val="ctr"/>
        <c:lblOffset val="100"/>
        <c:noMultiLvlLbl val="0"/>
      </c:catAx>
      <c:valAx>
        <c:axId val="101176064"/>
        <c:scaling>
          <c:orientation val="minMax"/>
        </c:scaling>
        <c:delete val="1"/>
        <c:axPos val="b"/>
        <c:numFmt formatCode="0.0%" sourceLinked="1"/>
        <c:majorTickMark val="none"/>
        <c:minorTickMark val="none"/>
        <c:tickLblPos val="nextTo"/>
        <c:crossAx val="10113740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a:t>营销推广类</a:t>
            </a:r>
          </a:p>
        </c:rich>
      </c:tx>
      <c:layout>
        <c:manualLayout>
          <c:xMode val="edge"/>
          <c:yMode val="edge"/>
          <c:x val="0.32702616375958227"/>
          <c:y val="6.3709266291239255E-2"/>
        </c:manualLayout>
      </c:layout>
      <c:overlay val="0"/>
      <c:spPr>
        <a:noFill/>
        <a:ln>
          <a:noFill/>
        </a:ln>
        <a:effectLst/>
      </c:spPr>
    </c:title>
    <c:autoTitleDeleted val="0"/>
    <c:plotArea>
      <c:layout>
        <c:manualLayout>
          <c:layoutTarget val="inner"/>
          <c:xMode val="edge"/>
          <c:yMode val="edge"/>
          <c:x val="0.33792356404843904"/>
          <c:y val="0.22530085928748164"/>
          <c:w val="0.65239244250638828"/>
          <c:h val="0.75757717499613697"/>
        </c:manualLayout>
      </c:layout>
      <c:barChart>
        <c:barDir val="bar"/>
        <c:grouping val="clustered"/>
        <c:varyColors val="0"/>
        <c:ser>
          <c:idx val="0"/>
          <c:order val="0"/>
          <c:tx>
            <c:strRef>
              <c:f>工作表1!$I$508</c:f>
              <c:strCache>
                <c:ptCount val="1"/>
                <c:pt idx="0">
                  <c:v>营销推广类</c:v>
                </c:pt>
              </c:strCache>
            </c:strRef>
          </c:tx>
          <c:spPr>
            <a:solidFill>
              <a:srgbClr val="2FACA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icrosoft YaHei" charset="-122"/>
                    <a:ea typeface="Microsoft YaHei" charset="-122"/>
                    <a:cs typeface="Microsoft YaHei" charset="-122"/>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工作表1!$H$509:$H$511</c:f>
              <c:strCache>
                <c:ptCount val="3"/>
                <c:pt idx="0">
                  <c:v>SEO优化</c:v>
                </c:pt>
                <c:pt idx="1">
                  <c:v>网络推广</c:v>
                </c:pt>
                <c:pt idx="2">
                  <c:v>社会化推广</c:v>
                </c:pt>
              </c:strCache>
            </c:strRef>
          </c:cat>
          <c:val>
            <c:numRef>
              <c:f>工作表1!$I$509:$I$511</c:f>
              <c:numCache>
                <c:formatCode>0.0%</c:formatCode>
                <c:ptCount val="3"/>
                <c:pt idx="0">
                  <c:v>0.27900000000000003</c:v>
                </c:pt>
                <c:pt idx="1">
                  <c:v>0.55900000000000005</c:v>
                </c:pt>
                <c:pt idx="2">
                  <c:v>0.57399999999999995</c:v>
                </c:pt>
              </c:numCache>
            </c:numRef>
          </c:val>
        </c:ser>
        <c:dLbls>
          <c:showLegendKey val="0"/>
          <c:showVal val="0"/>
          <c:showCatName val="0"/>
          <c:showSerName val="0"/>
          <c:showPercent val="0"/>
          <c:showBubbleSize val="0"/>
        </c:dLbls>
        <c:gapWidth val="92"/>
        <c:axId val="101548800"/>
        <c:axId val="101550336"/>
      </c:barChart>
      <c:catAx>
        <c:axId val="101548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550336"/>
        <c:crosses val="autoZero"/>
        <c:auto val="1"/>
        <c:lblAlgn val="ctr"/>
        <c:lblOffset val="100"/>
        <c:noMultiLvlLbl val="0"/>
      </c:catAx>
      <c:valAx>
        <c:axId val="101550336"/>
        <c:scaling>
          <c:orientation val="minMax"/>
        </c:scaling>
        <c:delete val="1"/>
        <c:axPos val="b"/>
        <c:numFmt formatCode="0.0%" sourceLinked="1"/>
        <c:majorTickMark val="none"/>
        <c:minorTickMark val="none"/>
        <c:tickLblPos val="nextTo"/>
        <c:crossAx val="10154880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a:t>品牌设计类</a:t>
            </a:r>
          </a:p>
        </c:rich>
      </c:tx>
      <c:layout>
        <c:manualLayout>
          <c:xMode val="edge"/>
          <c:yMode val="edge"/>
          <c:x val="0.39789356116448721"/>
          <c:y val="2.90777194517352E-2"/>
        </c:manualLayout>
      </c:layout>
      <c:overlay val="0"/>
      <c:spPr>
        <a:noFill/>
        <a:ln>
          <a:noFill/>
        </a:ln>
        <a:effectLst/>
      </c:spPr>
    </c:title>
    <c:autoTitleDeleted val="0"/>
    <c:plotArea>
      <c:layout>
        <c:manualLayout>
          <c:layoutTarget val="inner"/>
          <c:xMode val="edge"/>
          <c:yMode val="edge"/>
          <c:x val="0.401803530281923"/>
          <c:y val="0.173926436278798"/>
          <c:w val="0.56027635192257996"/>
          <c:h val="0.80477034120734903"/>
        </c:manualLayout>
      </c:layout>
      <c:barChart>
        <c:barDir val="bar"/>
        <c:grouping val="clustered"/>
        <c:varyColors val="0"/>
        <c:ser>
          <c:idx val="0"/>
          <c:order val="0"/>
          <c:tx>
            <c:strRef>
              <c:f>工作表1!$I$519</c:f>
              <c:strCache>
                <c:ptCount val="1"/>
                <c:pt idx="0">
                  <c:v>品牌设计类</c:v>
                </c:pt>
              </c:strCache>
            </c:strRef>
          </c:tx>
          <c:spPr>
            <a:solidFill>
              <a:srgbClr val="F58344"/>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icrosoft YaHei" charset="-122"/>
                      <a:ea typeface="Microsoft YaHei" charset="-122"/>
                      <a:cs typeface="Microsoft YaHei" charset="-122"/>
                    </a:defRPr>
                  </a:pPr>
                  <a:endParaRPr lang="zh-CN"/>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icrosoft YaHei" charset="-122"/>
                    <a:ea typeface="Microsoft YaHei" charset="-122"/>
                    <a:cs typeface="Microsoft YaHei" charset="-122"/>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工作表1!$H$520:$H$524</c:f>
              <c:strCache>
                <c:ptCount val="5"/>
                <c:pt idx="0">
                  <c:v>其他</c:v>
                </c:pt>
                <c:pt idx="1">
                  <c:v>线上品推</c:v>
                </c:pt>
                <c:pt idx="2">
                  <c:v>用于线下品推</c:v>
                </c:pt>
                <c:pt idx="3">
                  <c:v>日常宣传品设计</c:v>
                </c:pt>
                <c:pt idx="4">
                  <c:v>打造公司形象</c:v>
                </c:pt>
              </c:strCache>
            </c:strRef>
          </c:cat>
          <c:val>
            <c:numRef>
              <c:f>工作表1!$I$520:$I$524</c:f>
              <c:numCache>
                <c:formatCode>0.0%</c:formatCode>
                <c:ptCount val="5"/>
                <c:pt idx="0">
                  <c:v>3.1E-2</c:v>
                </c:pt>
                <c:pt idx="1">
                  <c:v>0.24099999999999999</c:v>
                </c:pt>
                <c:pt idx="2">
                  <c:v>0.251</c:v>
                </c:pt>
                <c:pt idx="3">
                  <c:v>0.51300000000000001</c:v>
                </c:pt>
                <c:pt idx="4">
                  <c:v>0.80600000000000005</c:v>
                </c:pt>
              </c:numCache>
            </c:numRef>
          </c:val>
        </c:ser>
        <c:dLbls>
          <c:showLegendKey val="0"/>
          <c:showVal val="0"/>
          <c:showCatName val="0"/>
          <c:showSerName val="0"/>
          <c:showPercent val="0"/>
          <c:showBubbleSize val="0"/>
        </c:dLbls>
        <c:gapWidth val="80"/>
        <c:axId val="101567104"/>
        <c:axId val="101609856"/>
      </c:barChart>
      <c:catAx>
        <c:axId val="101567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609856"/>
        <c:crosses val="autoZero"/>
        <c:auto val="1"/>
        <c:lblAlgn val="ctr"/>
        <c:lblOffset val="100"/>
        <c:noMultiLvlLbl val="0"/>
      </c:catAx>
      <c:valAx>
        <c:axId val="101609856"/>
        <c:scaling>
          <c:orientation val="minMax"/>
        </c:scaling>
        <c:delete val="1"/>
        <c:axPos val="b"/>
        <c:numFmt formatCode="0.0%" sourceLinked="1"/>
        <c:majorTickMark val="none"/>
        <c:minorTickMark val="none"/>
        <c:tickLblPos val="nextTo"/>
        <c:crossAx val="1015671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3987396462121492"/>
          <c:y val="2.77834415810465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endParaRPr lang="zh-CN"/>
        </a:p>
      </c:txPr>
    </c:title>
    <c:autoTitleDeleted val="0"/>
    <c:plotArea>
      <c:layout>
        <c:manualLayout>
          <c:layoutTarget val="inner"/>
          <c:xMode val="edge"/>
          <c:yMode val="edge"/>
          <c:x val="0.30556789986297817"/>
          <c:y val="0.20451420316089952"/>
          <c:w val="0.67215731173902493"/>
          <c:h val="0.79548579683910048"/>
        </c:manualLayout>
      </c:layout>
      <c:barChart>
        <c:barDir val="bar"/>
        <c:grouping val="clustered"/>
        <c:varyColors val="0"/>
        <c:ser>
          <c:idx val="0"/>
          <c:order val="0"/>
          <c:tx>
            <c:strRef>
              <c:f>工作表1!$Q$534</c:f>
              <c:strCache>
                <c:ptCount val="1"/>
                <c:pt idx="0">
                  <c:v>服务商评价要素</c:v>
                </c:pt>
              </c:strCache>
            </c:strRef>
          </c:tx>
          <c:spPr>
            <a:solidFill>
              <a:srgbClr val="F58344"/>
            </a:solidFill>
            <a:ln>
              <a:noFill/>
            </a:ln>
            <a:effectLst/>
          </c:spPr>
          <c:invertIfNegative val="0"/>
          <c:dPt>
            <c:idx val="7"/>
            <c:invertIfNegative val="0"/>
            <c:bubble3D val="0"/>
            <c:spPr>
              <a:solidFill>
                <a:srgbClr val="2FACA8"/>
              </a:solidFill>
              <a:ln>
                <a:noFill/>
              </a:ln>
              <a:effectLst/>
            </c:spPr>
          </c:dPt>
          <c:dPt>
            <c:idx val="8"/>
            <c:invertIfNegative val="0"/>
            <c:bubble3D val="0"/>
            <c:spPr>
              <a:solidFill>
                <a:srgbClr val="2FACA8"/>
              </a:solidFill>
              <a:ln>
                <a:noFill/>
              </a:ln>
              <a:effectLst/>
            </c:spPr>
          </c:dPt>
          <c:dPt>
            <c:idx val="9"/>
            <c:invertIfNegative val="0"/>
            <c:bubble3D val="0"/>
            <c:spPr>
              <a:solidFill>
                <a:srgbClr val="2FACA8"/>
              </a:solidFill>
              <a:ln>
                <a:noFill/>
              </a:ln>
              <a:effectLst/>
            </c:spPr>
          </c:dPt>
          <c:dLbls>
            <c:showLegendKey val="0"/>
            <c:showVal val="1"/>
            <c:showCatName val="0"/>
            <c:showSerName val="0"/>
            <c:showPercent val="0"/>
            <c:showBubbleSize val="0"/>
            <c:showLeaderLines val="0"/>
          </c:dLbls>
          <c:cat>
            <c:strRef>
              <c:f>工作表1!$P$535:$P$544</c:f>
              <c:strCache>
                <c:ptCount val="10"/>
                <c:pt idx="0">
                  <c:v>服务商完成服务的质量</c:v>
                </c:pt>
                <c:pt idx="1">
                  <c:v>服务商的诚信</c:v>
                </c:pt>
                <c:pt idx="2">
                  <c:v>服务商的服务态度</c:v>
                </c:pt>
                <c:pt idx="3">
                  <c:v>服务商按时完成服务的能力</c:v>
                </c:pt>
                <c:pt idx="4">
                  <c:v>服务商的过往案例</c:v>
                </c:pt>
                <c:pt idx="5">
                  <c:v>其他雇主对服务商的评价</c:v>
                </c:pt>
                <c:pt idx="6">
                  <c:v>服务商的价格优势</c:v>
                </c:pt>
                <c:pt idx="7">
                  <c:v>服务商的资质</c:v>
                </c:pt>
                <c:pt idx="8">
                  <c:v>这个服务商是我所处的行业内的</c:v>
                </c:pt>
                <c:pt idx="9">
                  <c:v>服务商所在地</c:v>
                </c:pt>
              </c:strCache>
            </c:strRef>
          </c:cat>
          <c:val>
            <c:numRef>
              <c:f>工作表1!$Q$535:$Q$544</c:f>
              <c:numCache>
                <c:formatCode>General</c:formatCode>
                <c:ptCount val="10"/>
                <c:pt idx="0">
                  <c:v>4.82</c:v>
                </c:pt>
                <c:pt idx="1">
                  <c:v>4.8099999999999996</c:v>
                </c:pt>
                <c:pt idx="2">
                  <c:v>4.71</c:v>
                </c:pt>
                <c:pt idx="3">
                  <c:v>4.67</c:v>
                </c:pt>
                <c:pt idx="4">
                  <c:v>4.46</c:v>
                </c:pt>
                <c:pt idx="5">
                  <c:v>4.4400000000000004</c:v>
                </c:pt>
                <c:pt idx="6">
                  <c:v>4.37</c:v>
                </c:pt>
                <c:pt idx="7">
                  <c:v>4.16</c:v>
                </c:pt>
                <c:pt idx="8">
                  <c:v>3.89</c:v>
                </c:pt>
                <c:pt idx="9">
                  <c:v>3.19</c:v>
                </c:pt>
              </c:numCache>
            </c:numRef>
          </c:val>
        </c:ser>
        <c:dLbls>
          <c:showLegendKey val="0"/>
          <c:showVal val="0"/>
          <c:showCatName val="0"/>
          <c:showSerName val="0"/>
          <c:showPercent val="0"/>
          <c:showBubbleSize val="0"/>
        </c:dLbls>
        <c:gapWidth val="80"/>
        <c:axId val="101644928"/>
        <c:axId val="101654912"/>
      </c:barChart>
      <c:catAx>
        <c:axId val="1016449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654912"/>
        <c:crosses val="autoZero"/>
        <c:auto val="1"/>
        <c:lblAlgn val="ctr"/>
        <c:lblOffset val="100"/>
        <c:noMultiLvlLbl val="0"/>
      </c:catAx>
      <c:valAx>
        <c:axId val="101654912"/>
        <c:scaling>
          <c:orientation val="minMax"/>
          <c:max val="5"/>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64492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a:t>上网设备使用情况</a:t>
            </a:r>
            <a:endParaRPr lang="zh-CN" b="1"/>
          </a:p>
        </c:rich>
      </c:tx>
      <c:layout>
        <c:manualLayout>
          <c:xMode val="edge"/>
          <c:yMode val="edge"/>
          <c:x val="0.40239757610535182"/>
          <c:y val="4.397526304888022E-2"/>
        </c:manualLayout>
      </c:layout>
      <c:overlay val="0"/>
      <c:spPr>
        <a:noFill/>
        <a:ln>
          <a:noFill/>
        </a:ln>
        <a:effectLst/>
      </c:spPr>
    </c:title>
    <c:autoTitleDeleted val="0"/>
    <c:plotArea>
      <c:layout/>
      <c:barChart>
        <c:barDir val="col"/>
        <c:grouping val="percentStacked"/>
        <c:varyColors val="0"/>
        <c:ser>
          <c:idx val="0"/>
          <c:order val="0"/>
          <c:tx>
            <c:strRef>
              <c:f>工作表1!$J$5</c:f>
              <c:strCache>
                <c:ptCount val="1"/>
                <c:pt idx="0">
                  <c:v>台式机／笔记本电脑</c:v>
                </c:pt>
              </c:strCache>
            </c:strRef>
          </c:tx>
          <c:spPr>
            <a:solidFill>
              <a:srgbClr val="2FACA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工作表1!$K$4:$M$4</c:f>
              <c:strCache>
                <c:ptCount val="3"/>
                <c:pt idx="0">
                  <c:v>雇主</c:v>
                </c:pt>
                <c:pt idx="1">
                  <c:v>服务商</c:v>
                </c:pt>
                <c:pt idx="2">
                  <c:v>既是雇主也是服务商</c:v>
                </c:pt>
              </c:strCache>
            </c:strRef>
          </c:cat>
          <c:val>
            <c:numRef>
              <c:f>工作表1!$K$5:$M$5</c:f>
              <c:numCache>
                <c:formatCode>0.0%</c:formatCode>
                <c:ptCount val="3"/>
                <c:pt idx="0">
                  <c:v>0.77400000000000002</c:v>
                </c:pt>
                <c:pt idx="1">
                  <c:v>0.92500000000000004</c:v>
                </c:pt>
                <c:pt idx="2">
                  <c:v>0.70299999999999996</c:v>
                </c:pt>
              </c:numCache>
            </c:numRef>
          </c:val>
        </c:ser>
        <c:ser>
          <c:idx val="1"/>
          <c:order val="1"/>
          <c:tx>
            <c:strRef>
              <c:f>工作表1!$J$6</c:f>
              <c:strCache>
                <c:ptCount val="1"/>
                <c:pt idx="0">
                  <c:v>平板电脑</c:v>
                </c:pt>
              </c:strCache>
            </c:strRef>
          </c:tx>
          <c:spPr>
            <a:solidFill>
              <a:schemeClr val="tx1">
                <a:lumMod val="75000"/>
                <a:lumOff val="25000"/>
              </a:schemeClr>
            </a:solidFill>
            <a:ln>
              <a:noFill/>
            </a:ln>
            <a:effectLst/>
          </c:spPr>
          <c:invertIfNegative val="0"/>
          <c:cat>
            <c:strRef>
              <c:f>工作表1!$K$4:$M$4</c:f>
              <c:strCache>
                <c:ptCount val="3"/>
                <c:pt idx="0">
                  <c:v>雇主</c:v>
                </c:pt>
                <c:pt idx="1">
                  <c:v>服务商</c:v>
                </c:pt>
                <c:pt idx="2">
                  <c:v>既是雇主也是服务商</c:v>
                </c:pt>
              </c:strCache>
            </c:strRef>
          </c:cat>
          <c:val>
            <c:numRef>
              <c:f>工作表1!$K$6:$M$6</c:f>
              <c:numCache>
                <c:formatCode>0.0%</c:formatCode>
                <c:ptCount val="3"/>
                <c:pt idx="0">
                  <c:v>2.9000000000000001E-2</c:v>
                </c:pt>
                <c:pt idx="1">
                  <c:v>0</c:v>
                </c:pt>
                <c:pt idx="2">
                  <c:v>5.3999999999999999E-2</c:v>
                </c:pt>
              </c:numCache>
            </c:numRef>
          </c:val>
        </c:ser>
        <c:ser>
          <c:idx val="2"/>
          <c:order val="2"/>
          <c:tx>
            <c:strRef>
              <c:f>工作表1!$J$7</c:f>
              <c:strCache>
                <c:ptCount val="1"/>
                <c:pt idx="0">
                  <c:v>智能手机</c:v>
                </c:pt>
              </c:strCache>
            </c:strRef>
          </c:tx>
          <c:spPr>
            <a:solidFill>
              <a:srgbClr val="F39C11"/>
            </a:solidFill>
            <a:ln>
              <a:noFill/>
            </a:ln>
            <a:effectLst/>
          </c:spPr>
          <c:invertIfNegative val="0"/>
          <c:cat>
            <c:strRef>
              <c:f>工作表1!$K$4:$M$4</c:f>
              <c:strCache>
                <c:ptCount val="3"/>
                <c:pt idx="0">
                  <c:v>雇主</c:v>
                </c:pt>
                <c:pt idx="1">
                  <c:v>服务商</c:v>
                </c:pt>
                <c:pt idx="2">
                  <c:v>既是雇主也是服务商</c:v>
                </c:pt>
              </c:strCache>
            </c:strRef>
          </c:cat>
          <c:val>
            <c:numRef>
              <c:f>工作表1!$K$7:$M$7</c:f>
              <c:numCache>
                <c:formatCode>0.0%</c:formatCode>
                <c:ptCount val="3"/>
                <c:pt idx="0">
                  <c:v>0.19700000000000001</c:v>
                </c:pt>
                <c:pt idx="1">
                  <c:v>7.4999999999999997E-2</c:v>
                </c:pt>
                <c:pt idx="2">
                  <c:v>0.24299999999999999</c:v>
                </c:pt>
              </c:numCache>
            </c:numRef>
          </c:val>
        </c:ser>
        <c:dLbls>
          <c:showLegendKey val="0"/>
          <c:showVal val="0"/>
          <c:showCatName val="0"/>
          <c:showSerName val="0"/>
          <c:showPercent val="0"/>
          <c:showBubbleSize val="0"/>
        </c:dLbls>
        <c:gapWidth val="150"/>
        <c:overlap val="100"/>
        <c:axId val="101717504"/>
        <c:axId val="101719040"/>
      </c:barChart>
      <c:catAx>
        <c:axId val="10171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719040"/>
        <c:crosses val="autoZero"/>
        <c:auto val="1"/>
        <c:lblAlgn val="ctr"/>
        <c:lblOffset val="100"/>
        <c:noMultiLvlLbl val="0"/>
      </c:catAx>
      <c:valAx>
        <c:axId val="101719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71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legend>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b="1" dirty="0" smtClean="0"/>
              <a:t>上网时间</a:t>
            </a:r>
            <a:endParaRPr lang="zh-CN" b="1" dirty="0"/>
          </a:p>
        </c:rich>
      </c:tx>
      <c:overlay val="0"/>
      <c:spPr>
        <a:noFill/>
        <a:ln>
          <a:noFill/>
        </a:ln>
        <a:effectLst/>
      </c:spPr>
    </c:title>
    <c:autoTitleDeleted val="0"/>
    <c:plotArea>
      <c:layout/>
      <c:lineChart>
        <c:grouping val="standard"/>
        <c:varyColors val="0"/>
        <c:ser>
          <c:idx val="0"/>
          <c:order val="0"/>
          <c:tx>
            <c:strRef>
              <c:f>工作表1!$K$18</c:f>
              <c:strCache>
                <c:ptCount val="1"/>
                <c:pt idx="0">
                  <c:v>雇主</c:v>
                </c:pt>
              </c:strCache>
            </c:strRef>
          </c:tx>
          <c:spPr>
            <a:ln w="28575" cap="rnd">
              <a:solidFill>
                <a:srgbClr val="DD3645"/>
              </a:solidFill>
              <a:round/>
            </a:ln>
            <a:effectLst/>
          </c:spPr>
          <c:marker>
            <c:symbol val="none"/>
          </c:marker>
          <c:cat>
            <c:strRef>
              <c:f>工作表1!$J$19:$J$26</c:f>
              <c:strCache>
                <c:ptCount val="8"/>
                <c:pt idx="0">
                  <c:v>0-6点</c:v>
                </c:pt>
                <c:pt idx="1">
                  <c:v>6-9点</c:v>
                </c:pt>
                <c:pt idx="2">
                  <c:v>9-12点</c:v>
                </c:pt>
                <c:pt idx="3">
                  <c:v>12-13点</c:v>
                </c:pt>
                <c:pt idx="4">
                  <c:v>13-17点</c:v>
                </c:pt>
                <c:pt idx="5">
                  <c:v>17-19点</c:v>
                </c:pt>
                <c:pt idx="6">
                  <c:v>19-24点</c:v>
                </c:pt>
                <c:pt idx="7">
                  <c:v>全天都可以自由上网</c:v>
                </c:pt>
              </c:strCache>
            </c:strRef>
          </c:cat>
          <c:val>
            <c:numRef>
              <c:f>工作表1!$K$19:$K$26</c:f>
              <c:numCache>
                <c:formatCode>0.0%</c:formatCode>
                <c:ptCount val="8"/>
                <c:pt idx="0">
                  <c:v>2E-3</c:v>
                </c:pt>
                <c:pt idx="1">
                  <c:v>0.02</c:v>
                </c:pt>
                <c:pt idx="2">
                  <c:v>0.186</c:v>
                </c:pt>
                <c:pt idx="3">
                  <c:v>6.3E-2</c:v>
                </c:pt>
                <c:pt idx="4">
                  <c:v>0.11</c:v>
                </c:pt>
                <c:pt idx="5">
                  <c:v>7.1999999999999995E-2</c:v>
                </c:pt>
                <c:pt idx="6">
                  <c:v>0.188</c:v>
                </c:pt>
                <c:pt idx="7">
                  <c:v>0.59899999999999998</c:v>
                </c:pt>
              </c:numCache>
            </c:numRef>
          </c:val>
          <c:smooth val="0"/>
        </c:ser>
        <c:ser>
          <c:idx val="1"/>
          <c:order val="1"/>
          <c:tx>
            <c:strRef>
              <c:f>工作表1!$L$18</c:f>
              <c:strCache>
                <c:ptCount val="1"/>
                <c:pt idx="0">
                  <c:v>服务商</c:v>
                </c:pt>
              </c:strCache>
            </c:strRef>
          </c:tx>
          <c:spPr>
            <a:ln w="28575" cap="rnd">
              <a:solidFill>
                <a:srgbClr val="F58344"/>
              </a:solidFill>
              <a:round/>
            </a:ln>
            <a:effectLst/>
          </c:spPr>
          <c:marker>
            <c:symbol val="none"/>
          </c:marker>
          <c:cat>
            <c:strRef>
              <c:f>工作表1!$J$19:$J$26</c:f>
              <c:strCache>
                <c:ptCount val="8"/>
                <c:pt idx="0">
                  <c:v>0-6点</c:v>
                </c:pt>
                <c:pt idx="1">
                  <c:v>6-9点</c:v>
                </c:pt>
                <c:pt idx="2">
                  <c:v>9-12点</c:v>
                </c:pt>
                <c:pt idx="3">
                  <c:v>12-13点</c:v>
                </c:pt>
                <c:pt idx="4">
                  <c:v>13-17点</c:v>
                </c:pt>
                <c:pt idx="5">
                  <c:v>17-19点</c:v>
                </c:pt>
                <c:pt idx="6">
                  <c:v>19-24点</c:v>
                </c:pt>
                <c:pt idx="7">
                  <c:v>全天都可以自由上网</c:v>
                </c:pt>
              </c:strCache>
            </c:strRef>
          </c:cat>
          <c:val>
            <c:numRef>
              <c:f>工作表1!$L$19:$L$26</c:f>
              <c:numCache>
                <c:formatCode>0.0%</c:formatCode>
                <c:ptCount val="8"/>
                <c:pt idx="0">
                  <c:v>0</c:v>
                </c:pt>
                <c:pt idx="1">
                  <c:v>2.5000000000000001E-2</c:v>
                </c:pt>
                <c:pt idx="2">
                  <c:v>0.125</c:v>
                </c:pt>
                <c:pt idx="3">
                  <c:v>0.15</c:v>
                </c:pt>
                <c:pt idx="4">
                  <c:v>0.125</c:v>
                </c:pt>
                <c:pt idx="5">
                  <c:v>0.125</c:v>
                </c:pt>
                <c:pt idx="6">
                  <c:v>0.1</c:v>
                </c:pt>
                <c:pt idx="7">
                  <c:v>0.75</c:v>
                </c:pt>
              </c:numCache>
            </c:numRef>
          </c:val>
          <c:smooth val="0"/>
        </c:ser>
        <c:ser>
          <c:idx val="2"/>
          <c:order val="2"/>
          <c:tx>
            <c:strRef>
              <c:f>工作表1!$M$18</c:f>
              <c:strCache>
                <c:ptCount val="1"/>
                <c:pt idx="0">
                  <c:v>既是雇主也是服务商</c:v>
                </c:pt>
              </c:strCache>
            </c:strRef>
          </c:tx>
          <c:spPr>
            <a:ln w="28575" cap="rnd">
              <a:solidFill>
                <a:schemeClr val="tx1">
                  <a:lumMod val="65000"/>
                  <a:lumOff val="35000"/>
                </a:schemeClr>
              </a:solidFill>
              <a:round/>
            </a:ln>
            <a:effectLst/>
          </c:spPr>
          <c:marker>
            <c:symbol val="none"/>
          </c:marker>
          <c:cat>
            <c:strRef>
              <c:f>工作表1!$J$19:$J$26</c:f>
              <c:strCache>
                <c:ptCount val="8"/>
                <c:pt idx="0">
                  <c:v>0-6点</c:v>
                </c:pt>
                <c:pt idx="1">
                  <c:v>6-9点</c:v>
                </c:pt>
                <c:pt idx="2">
                  <c:v>9-12点</c:v>
                </c:pt>
                <c:pt idx="3">
                  <c:v>12-13点</c:v>
                </c:pt>
                <c:pt idx="4">
                  <c:v>13-17点</c:v>
                </c:pt>
                <c:pt idx="5">
                  <c:v>17-19点</c:v>
                </c:pt>
                <c:pt idx="6">
                  <c:v>19-24点</c:v>
                </c:pt>
                <c:pt idx="7">
                  <c:v>全天都可以自由上网</c:v>
                </c:pt>
              </c:strCache>
            </c:strRef>
          </c:cat>
          <c:val>
            <c:numRef>
              <c:f>工作表1!$M$19:$M$26</c:f>
              <c:numCache>
                <c:formatCode>0.0%</c:formatCode>
                <c:ptCount val="8"/>
                <c:pt idx="0">
                  <c:v>0</c:v>
                </c:pt>
                <c:pt idx="1">
                  <c:v>5.3999999999999999E-2</c:v>
                </c:pt>
                <c:pt idx="2">
                  <c:v>0.16200000000000001</c:v>
                </c:pt>
                <c:pt idx="3">
                  <c:v>2.7E-2</c:v>
                </c:pt>
                <c:pt idx="4">
                  <c:v>5.3999999999999999E-2</c:v>
                </c:pt>
                <c:pt idx="5">
                  <c:v>5.3999999999999999E-2</c:v>
                </c:pt>
                <c:pt idx="6">
                  <c:v>8.1000000000000003E-2</c:v>
                </c:pt>
                <c:pt idx="7">
                  <c:v>0.70299999999999996</c:v>
                </c:pt>
              </c:numCache>
            </c:numRef>
          </c:val>
          <c:smooth val="0"/>
        </c:ser>
        <c:dLbls>
          <c:showLegendKey val="0"/>
          <c:showVal val="0"/>
          <c:showCatName val="0"/>
          <c:showSerName val="0"/>
          <c:showPercent val="0"/>
          <c:showBubbleSize val="0"/>
        </c:dLbls>
        <c:marker val="1"/>
        <c:smooth val="0"/>
        <c:axId val="101774080"/>
        <c:axId val="101775616"/>
      </c:lineChart>
      <c:catAx>
        <c:axId val="10177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775616"/>
        <c:crosses val="autoZero"/>
        <c:auto val="1"/>
        <c:lblAlgn val="ctr"/>
        <c:lblOffset val="100"/>
        <c:noMultiLvlLbl val="0"/>
      </c:catAx>
      <c:valAx>
        <c:axId val="101775616"/>
        <c:scaling>
          <c:orientation val="minMax"/>
        </c:scaling>
        <c:delete val="0"/>
        <c:axPos val="l"/>
        <c:majorGridlines>
          <c:spPr>
            <a:ln w="9525" cap="flat" cmpd="sng" algn="ctr">
              <a:solidFill>
                <a:schemeClr val="bg1">
                  <a:lumMod val="7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77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legend>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8359355420457156"/>
          <c:y val="4.810071608205149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endParaRPr lang="zh-CN"/>
        </a:p>
      </c:txPr>
    </c:title>
    <c:autoTitleDeleted val="0"/>
    <c:plotArea>
      <c:layout>
        <c:manualLayout>
          <c:layoutTarget val="inner"/>
          <c:xMode val="edge"/>
          <c:yMode val="edge"/>
          <c:x val="0.48883489689776077"/>
          <c:y val="0.17365336932260053"/>
          <c:w val="0.27647089599863583"/>
          <c:h val="0.7794582167637939"/>
        </c:manualLayout>
      </c:layout>
      <c:barChart>
        <c:barDir val="bar"/>
        <c:grouping val="clustered"/>
        <c:varyColors val="0"/>
        <c:ser>
          <c:idx val="0"/>
          <c:order val="0"/>
          <c:tx>
            <c:strRef>
              <c:f>工作表1!$L$303</c:f>
              <c:strCache>
                <c:ptCount val="1"/>
                <c:pt idx="0">
                  <c:v>百分比</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工作表1!$K$304:$K$310</c:f>
              <c:strCache>
                <c:ptCount val="7"/>
                <c:pt idx="0">
                  <c:v>其他</c:v>
                </c:pt>
                <c:pt idx="1">
                  <c:v>500-2000人的非创业公司</c:v>
                </c:pt>
                <c:pt idx="2">
                  <c:v>2000人以上的非创业公司</c:v>
                </c:pt>
                <c:pt idx="3">
                  <c:v>服务外包公司（类似美术外包、咨询公司等）</c:v>
                </c:pt>
                <c:pt idx="4">
                  <c:v>100-500人规模的非创业公司</c:v>
                </c:pt>
                <c:pt idx="5">
                  <c:v>100人规模以下的非创业型公司</c:v>
                </c:pt>
                <c:pt idx="6">
                  <c:v>创业型的公司</c:v>
                </c:pt>
              </c:strCache>
            </c:strRef>
          </c:cat>
          <c:val>
            <c:numRef>
              <c:f>工作表1!$L$304:$L$310</c:f>
              <c:numCache>
                <c:formatCode>0.0%</c:formatCode>
                <c:ptCount val="7"/>
                <c:pt idx="0">
                  <c:v>2.4844720496894401E-2</c:v>
                </c:pt>
                <c:pt idx="1">
                  <c:v>3.3126293995859202E-2</c:v>
                </c:pt>
                <c:pt idx="2">
                  <c:v>3.3126293995859202E-2</c:v>
                </c:pt>
                <c:pt idx="3">
                  <c:v>5.3830227743271203E-2</c:v>
                </c:pt>
                <c:pt idx="4">
                  <c:v>9.1097308488612805E-2</c:v>
                </c:pt>
                <c:pt idx="5">
                  <c:v>0.14492753623188401</c:v>
                </c:pt>
                <c:pt idx="6">
                  <c:v>0.61904761904761896</c:v>
                </c:pt>
              </c:numCache>
            </c:numRef>
          </c:val>
        </c:ser>
        <c:dLbls>
          <c:showLegendKey val="0"/>
          <c:showVal val="0"/>
          <c:showCatName val="0"/>
          <c:showSerName val="0"/>
          <c:showPercent val="0"/>
          <c:showBubbleSize val="0"/>
        </c:dLbls>
        <c:gapWidth val="80"/>
        <c:axId val="102152832"/>
        <c:axId val="102187392"/>
      </c:barChart>
      <c:catAx>
        <c:axId val="102152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85000"/>
                    <a:lumOff val="15000"/>
                  </a:schemeClr>
                </a:solidFill>
                <a:latin typeface="Microsoft YaHei" charset="-122"/>
                <a:ea typeface="Microsoft YaHei" charset="-122"/>
                <a:cs typeface="Microsoft YaHei" charset="-122"/>
              </a:defRPr>
            </a:pPr>
            <a:endParaRPr lang="zh-CN"/>
          </a:p>
        </c:txPr>
        <c:crossAx val="102187392"/>
        <c:crosses val="autoZero"/>
        <c:auto val="1"/>
        <c:lblAlgn val="ctr"/>
        <c:lblOffset val="100"/>
        <c:noMultiLvlLbl val="0"/>
      </c:catAx>
      <c:valAx>
        <c:axId val="102187392"/>
        <c:scaling>
          <c:orientation val="minMax"/>
        </c:scaling>
        <c:delete val="1"/>
        <c:axPos val="b"/>
        <c:numFmt formatCode="0.0%" sourceLinked="1"/>
        <c:majorTickMark val="none"/>
        <c:minorTickMark val="none"/>
        <c:tickLblPos val="nextTo"/>
        <c:crossAx val="10215283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31131528661565"/>
          <c:y val="6.11304106258268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icrosoft YaHei" charset="-122"/>
              <a:ea typeface="Microsoft YaHei" charset="-122"/>
              <a:cs typeface="Microsoft YaHei" charset="-122"/>
            </a:defRPr>
          </a:pPr>
          <a:endParaRPr lang="zh-CN"/>
        </a:p>
      </c:txPr>
    </c:title>
    <c:autoTitleDeleted val="0"/>
    <c:plotArea>
      <c:layout>
        <c:manualLayout>
          <c:layoutTarget val="inner"/>
          <c:xMode val="edge"/>
          <c:yMode val="edge"/>
          <c:x val="0.50155139838620522"/>
          <c:y val="0.18343764698116166"/>
          <c:w val="0.40951295900294826"/>
          <c:h val="0.74210972682621801"/>
        </c:manualLayout>
      </c:layout>
      <c:barChart>
        <c:barDir val="bar"/>
        <c:grouping val="clustered"/>
        <c:varyColors val="0"/>
        <c:ser>
          <c:idx val="0"/>
          <c:order val="0"/>
          <c:tx>
            <c:strRef>
              <c:f>工作表1!$L$314</c:f>
              <c:strCache>
                <c:ptCount val="1"/>
                <c:pt idx="0">
                  <c:v>百分比</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工作表1!$K$315:$K$320</c:f>
              <c:strCache>
                <c:ptCount val="6"/>
                <c:pt idx="0">
                  <c:v>其他</c:v>
                </c:pt>
                <c:pt idx="1">
                  <c:v>已经初步了解，但未注册</c:v>
                </c:pt>
                <c:pt idx="2">
                  <c:v>我刚来，尚未使用过猪八戒</c:v>
                </c:pt>
                <c:pt idx="3">
                  <c:v>已注册未发布需求</c:v>
                </c:pt>
                <c:pt idx="4">
                  <c:v>第一次发布需求，需求尚未完成</c:v>
                </c:pt>
                <c:pt idx="5">
                  <c:v>发布并且完成了1个及以上的需求</c:v>
                </c:pt>
              </c:strCache>
            </c:strRef>
          </c:cat>
          <c:val>
            <c:numRef>
              <c:f>工作表1!$L$315:$L$320</c:f>
              <c:numCache>
                <c:formatCode>0.0%</c:formatCode>
                <c:ptCount val="6"/>
                <c:pt idx="0">
                  <c:v>8.0000000000000002E-3</c:v>
                </c:pt>
                <c:pt idx="1">
                  <c:v>2.3E-2</c:v>
                </c:pt>
                <c:pt idx="2">
                  <c:v>3.1E-2</c:v>
                </c:pt>
                <c:pt idx="3">
                  <c:v>8.8999999999999996E-2</c:v>
                </c:pt>
                <c:pt idx="4">
                  <c:v>0.10100000000000001</c:v>
                </c:pt>
                <c:pt idx="5">
                  <c:v>0.747</c:v>
                </c:pt>
              </c:numCache>
            </c:numRef>
          </c:val>
        </c:ser>
        <c:dLbls>
          <c:showLegendKey val="0"/>
          <c:showVal val="0"/>
          <c:showCatName val="0"/>
          <c:showSerName val="0"/>
          <c:showPercent val="0"/>
          <c:showBubbleSize val="0"/>
        </c:dLbls>
        <c:gapWidth val="80"/>
        <c:axId val="102203776"/>
        <c:axId val="102205312"/>
      </c:barChart>
      <c:catAx>
        <c:axId val="102203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85000"/>
                    <a:lumOff val="15000"/>
                  </a:schemeClr>
                </a:solidFill>
                <a:latin typeface="Microsoft YaHei" charset="-122"/>
                <a:ea typeface="Microsoft YaHei" charset="-122"/>
                <a:cs typeface="Microsoft YaHei" charset="-122"/>
              </a:defRPr>
            </a:pPr>
            <a:endParaRPr lang="zh-CN"/>
          </a:p>
        </c:txPr>
        <c:crossAx val="102205312"/>
        <c:crosses val="autoZero"/>
        <c:auto val="1"/>
        <c:lblAlgn val="ctr"/>
        <c:lblOffset val="100"/>
        <c:noMultiLvlLbl val="0"/>
      </c:catAx>
      <c:valAx>
        <c:axId val="102205312"/>
        <c:scaling>
          <c:orientation val="minMax"/>
        </c:scaling>
        <c:delete val="1"/>
        <c:axPos val="b"/>
        <c:numFmt formatCode="0.0%" sourceLinked="1"/>
        <c:majorTickMark val="none"/>
        <c:minorTickMark val="none"/>
        <c:tickLblPos val="nextTo"/>
        <c:crossAx val="10220377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t>性别</a:t>
            </a:r>
          </a:p>
        </c:rich>
      </c:tx>
      <c:overlay val="0"/>
      <c:spPr>
        <a:noFill/>
        <a:ln>
          <a:noFill/>
        </a:ln>
        <a:effectLst/>
      </c:spPr>
    </c:title>
    <c:autoTitleDeleted val="0"/>
    <c:plotArea>
      <c:layout>
        <c:manualLayout>
          <c:layoutTarget val="inner"/>
          <c:xMode val="edge"/>
          <c:yMode val="edge"/>
          <c:x val="0.12814030764258499"/>
          <c:y val="0.13608642728101999"/>
          <c:w val="0.83017240508630297"/>
          <c:h val="0.67618229533604601"/>
        </c:manualLayout>
      </c:layout>
      <c:barChart>
        <c:barDir val="col"/>
        <c:grouping val="percentStacked"/>
        <c:varyColors val="0"/>
        <c:ser>
          <c:idx val="0"/>
          <c:order val="0"/>
          <c:tx>
            <c:strRef>
              <c:f>工作表1!$J$46</c:f>
              <c:strCache>
                <c:ptCount val="1"/>
                <c:pt idx="0">
                  <c:v>男</c:v>
                </c:pt>
              </c:strCache>
            </c:strRef>
          </c:tx>
          <c:spPr>
            <a:solidFill>
              <a:srgbClr val="2FACA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icrosoft YaHei" charset="-122"/>
                    <a:ea typeface="Microsoft YaHei" charset="-122"/>
                    <a:cs typeface="Microsoft YaHei"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工作表1!$K$45:$M$45</c:f>
              <c:strCache>
                <c:ptCount val="3"/>
                <c:pt idx="0">
                  <c:v>雇主</c:v>
                </c:pt>
                <c:pt idx="1">
                  <c:v>服务商</c:v>
                </c:pt>
                <c:pt idx="2">
                  <c:v>既是雇主也是服务商</c:v>
                </c:pt>
              </c:strCache>
            </c:strRef>
          </c:cat>
          <c:val>
            <c:numRef>
              <c:f>工作表1!$K$46:$M$46</c:f>
              <c:numCache>
                <c:formatCode>0.0%</c:formatCode>
                <c:ptCount val="3"/>
                <c:pt idx="0">
                  <c:v>0.73799999999999999</c:v>
                </c:pt>
                <c:pt idx="1">
                  <c:v>0.875</c:v>
                </c:pt>
                <c:pt idx="2">
                  <c:v>0.89200000000000002</c:v>
                </c:pt>
              </c:numCache>
            </c:numRef>
          </c:val>
        </c:ser>
        <c:ser>
          <c:idx val="1"/>
          <c:order val="1"/>
          <c:tx>
            <c:strRef>
              <c:f>工作表1!$J$47</c:f>
              <c:strCache>
                <c:ptCount val="1"/>
                <c:pt idx="0">
                  <c:v>女</c:v>
                </c:pt>
              </c:strCache>
            </c:strRef>
          </c:tx>
          <c:spPr>
            <a:solidFill>
              <a:srgbClr val="DD3645"/>
            </a:solidFill>
            <a:ln>
              <a:noFill/>
            </a:ln>
            <a:effectLst/>
          </c:spPr>
          <c:invertIfNegative val="0"/>
          <c:cat>
            <c:strRef>
              <c:f>工作表1!$K$45:$M$45</c:f>
              <c:strCache>
                <c:ptCount val="3"/>
                <c:pt idx="0">
                  <c:v>雇主</c:v>
                </c:pt>
                <c:pt idx="1">
                  <c:v>服务商</c:v>
                </c:pt>
                <c:pt idx="2">
                  <c:v>既是雇主也是服务商</c:v>
                </c:pt>
              </c:strCache>
            </c:strRef>
          </c:cat>
          <c:val>
            <c:numRef>
              <c:f>工作表1!$K$47:$M$47</c:f>
              <c:numCache>
                <c:formatCode>0.0%</c:formatCode>
                <c:ptCount val="3"/>
                <c:pt idx="0">
                  <c:v>0.26200000000000001</c:v>
                </c:pt>
                <c:pt idx="1">
                  <c:v>0.125</c:v>
                </c:pt>
                <c:pt idx="2">
                  <c:v>0.108</c:v>
                </c:pt>
              </c:numCache>
            </c:numRef>
          </c:val>
        </c:ser>
        <c:dLbls>
          <c:showLegendKey val="0"/>
          <c:showVal val="0"/>
          <c:showCatName val="0"/>
          <c:showSerName val="0"/>
          <c:showPercent val="0"/>
          <c:showBubbleSize val="0"/>
        </c:dLbls>
        <c:gapWidth val="150"/>
        <c:overlap val="100"/>
        <c:axId val="102285312"/>
        <c:axId val="102286848"/>
      </c:barChart>
      <c:catAx>
        <c:axId val="10228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2286848"/>
        <c:crosses val="autoZero"/>
        <c:auto val="1"/>
        <c:lblAlgn val="ctr"/>
        <c:lblOffset val="100"/>
        <c:noMultiLvlLbl val="0"/>
      </c:catAx>
      <c:valAx>
        <c:axId val="102286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228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legend>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icrosoft YaHei" charset="-122"/>
                <a:ea typeface="Microsoft YaHei" charset="-122"/>
                <a:cs typeface="Microsoft YaHei" charset="-122"/>
              </a:defRPr>
            </a:pPr>
            <a:r>
              <a:rPr lang="zh-CN" altLang="en-US"/>
              <a:t>年龄</a:t>
            </a:r>
            <a:endParaRPr lang="zh-CN"/>
          </a:p>
        </c:rich>
      </c:tx>
      <c:layout>
        <c:manualLayout>
          <c:xMode val="edge"/>
          <c:yMode val="edge"/>
          <c:x val="0.445511925955833"/>
          <c:y val="0"/>
        </c:manualLayout>
      </c:layout>
      <c:overlay val="0"/>
      <c:spPr>
        <a:noFill/>
        <a:ln>
          <a:noFill/>
        </a:ln>
        <a:effectLst/>
      </c:spPr>
    </c:title>
    <c:autoTitleDeleted val="0"/>
    <c:plotArea>
      <c:layout>
        <c:manualLayout>
          <c:layoutTarget val="inner"/>
          <c:xMode val="edge"/>
          <c:yMode val="edge"/>
          <c:x val="9.9454848286956304E-2"/>
          <c:y val="0.118607972133028"/>
          <c:w val="0.86326383789335104"/>
          <c:h val="0.67774620915086603"/>
        </c:manualLayout>
      </c:layout>
      <c:lineChart>
        <c:grouping val="standard"/>
        <c:varyColors val="0"/>
        <c:ser>
          <c:idx val="0"/>
          <c:order val="0"/>
          <c:tx>
            <c:strRef>
              <c:f>工作表1!$K$58</c:f>
              <c:strCache>
                <c:ptCount val="1"/>
                <c:pt idx="0">
                  <c:v>雇主</c:v>
                </c:pt>
              </c:strCache>
            </c:strRef>
          </c:tx>
          <c:spPr>
            <a:ln w="28575" cap="rnd">
              <a:solidFill>
                <a:srgbClr val="DD3645"/>
              </a:solidFill>
              <a:round/>
            </a:ln>
            <a:effectLst/>
          </c:spPr>
          <c:marker>
            <c:symbol val="none"/>
          </c:marker>
          <c:cat>
            <c:strRef>
              <c:f>工作表1!$J$59:$J$65</c:f>
              <c:strCache>
                <c:ptCount val="7"/>
                <c:pt idx="0">
                  <c:v>19-22岁</c:v>
                </c:pt>
                <c:pt idx="1">
                  <c:v>23-25岁</c:v>
                </c:pt>
                <c:pt idx="2">
                  <c:v>26-30岁</c:v>
                </c:pt>
                <c:pt idx="3">
                  <c:v>31-35岁</c:v>
                </c:pt>
                <c:pt idx="4">
                  <c:v>36-40岁</c:v>
                </c:pt>
                <c:pt idx="5">
                  <c:v>41-45岁</c:v>
                </c:pt>
                <c:pt idx="6">
                  <c:v>46岁及以上</c:v>
                </c:pt>
              </c:strCache>
            </c:strRef>
          </c:cat>
          <c:val>
            <c:numRef>
              <c:f>工作表1!$K$59:$K$65</c:f>
              <c:numCache>
                <c:formatCode>0.0%</c:formatCode>
                <c:ptCount val="7"/>
                <c:pt idx="0">
                  <c:v>4.2999999999999997E-2</c:v>
                </c:pt>
                <c:pt idx="1">
                  <c:v>0.16800000000000001</c:v>
                </c:pt>
                <c:pt idx="2">
                  <c:v>0.29099999999999998</c:v>
                </c:pt>
                <c:pt idx="3">
                  <c:v>0.23799999999999999</c:v>
                </c:pt>
                <c:pt idx="4">
                  <c:v>0.128</c:v>
                </c:pt>
                <c:pt idx="5">
                  <c:v>8.6999999999999994E-2</c:v>
                </c:pt>
                <c:pt idx="6">
                  <c:v>4.4999999999999998E-2</c:v>
                </c:pt>
              </c:numCache>
            </c:numRef>
          </c:val>
          <c:smooth val="0"/>
        </c:ser>
        <c:ser>
          <c:idx val="1"/>
          <c:order val="1"/>
          <c:tx>
            <c:strRef>
              <c:f>工作表1!$L$58</c:f>
              <c:strCache>
                <c:ptCount val="1"/>
                <c:pt idx="0">
                  <c:v>服务商</c:v>
                </c:pt>
              </c:strCache>
            </c:strRef>
          </c:tx>
          <c:spPr>
            <a:ln w="28575" cap="rnd">
              <a:solidFill>
                <a:srgbClr val="F39C11"/>
              </a:solidFill>
              <a:round/>
            </a:ln>
            <a:effectLst/>
          </c:spPr>
          <c:marker>
            <c:symbol val="none"/>
          </c:marker>
          <c:cat>
            <c:strRef>
              <c:f>工作表1!$J$59:$J$65</c:f>
              <c:strCache>
                <c:ptCount val="7"/>
                <c:pt idx="0">
                  <c:v>19-22岁</c:v>
                </c:pt>
                <c:pt idx="1">
                  <c:v>23-25岁</c:v>
                </c:pt>
                <c:pt idx="2">
                  <c:v>26-30岁</c:v>
                </c:pt>
                <c:pt idx="3">
                  <c:v>31-35岁</c:v>
                </c:pt>
                <c:pt idx="4">
                  <c:v>36-40岁</c:v>
                </c:pt>
                <c:pt idx="5">
                  <c:v>41-45岁</c:v>
                </c:pt>
                <c:pt idx="6">
                  <c:v>46岁及以上</c:v>
                </c:pt>
              </c:strCache>
            </c:strRef>
          </c:cat>
          <c:val>
            <c:numRef>
              <c:f>工作表1!$L$59:$L$65</c:f>
              <c:numCache>
                <c:formatCode>0.0%</c:formatCode>
                <c:ptCount val="7"/>
                <c:pt idx="0">
                  <c:v>0.05</c:v>
                </c:pt>
                <c:pt idx="1">
                  <c:v>0.22500000000000001</c:v>
                </c:pt>
                <c:pt idx="2">
                  <c:v>0.375</c:v>
                </c:pt>
                <c:pt idx="3">
                  <c:v>0.22500000000000001</c:v>
                </c:pt>
                <c:pt idx="4">
                  <c:v>2.5000000000000001E-2</c:v>
                </c:pt>
                <c:pt idx="5">
                  <c:v>7.4999999999999997E-2</c:v>
                </c:pt>
                <c:pt idx="6">
                  <c:v>2.5000000000000001E-2</c:v>
                </c:pt>
              </c:numCache>
            </c:numRef>
          </c:val>
          <c:smooth val="0"/>
        </c:ser>
        <c:ser>
          <c:idx val="2"/>
          <c:order val="2"/>
          <c:tx>
            <c:strRef>
              <c:f>工作表1!$M$58</c:f>
              <c:strCache>
                <c:ptCount val="1"/>
                <c:pt idx="0">
                  <c:v>既是雇主也是服务商</c:v>
                </c:pt>
              </c:strCache>
            </c:strRef>
          </c:tx>
          <c:spPr>
            <a:ln w="28575" cap="rnd">
              <a:solidFill>
                <a:schemeClr val="tx1">
                  <a:lumMod val="65000"/>
                  <a:lumOff val="35000"/>
                </a:schemeClr>
              </a:solidFill>
              <a:round/>
            </a:ln>
            <a:effectLst/>
          </c:spPr>
          <c:marker>
            <c:symbol val="none"/>
          </c:marker>
          <c:cat>
            <c:strRef>
              <c:f>工作表1!$J$59:$J$65</c:f>
              <c:strCache>
                <c:ptCount val="7"/>
                <c:pt idx="0">
                  <c:v>19-22岁</c:v>
                </c:pt>
                <c:pt idx="1">
                  <c:v>23-25岁</c:v>
                </c:pt>
                <c:pt idx="2">
                  <c:v>26-30岁</c:v>
                </c:pt>
                <c:pt idx="3">
                  <c:v>31-35岁</c:v>
                </c:pt>
                <c:pt idx="4">
                  <c:v>36-40岁</c:v>
                </c:pt>
                <c:pt idx="5">
                  <c:v>41-45岁</c:v>
                </c:pt>
                <c:pt idx="6">
                  <c:v>46岁及以上</c:v>
                </c:pt>
              </c:strCache>
            </c:strRef>
          </c:cat>
          <c:val>
            <c:numRef>
              <c:f>工作表1!$M$59:$M$65</c:f>
              <c:numCache>
                <c:formatCode>0.0%</c:formatCode>
                <c:ptCount val="7"/>
                <c:pt idx="0">
                  <c:v>0.108</c:v>
                </c:pt>
                <c:pt idx="1">
                  <c:v>0.27</c:v>
                </c:pt>
                <c:pt idx="2">
                  <c:v>0.432</c:v>
                </c:pt>
                <c:pt idx="3">
                  <c:v>5.3999999999999999E-2</c:v>
                </c:pt>
                <c:pt idx="4">
                  <c:v>0.108</c:v>
                </c:pt>
                <c:pt idx="5">
                  <c:v>2.7E-2</c:v>
                </c:pt>
                <c:pt idx="6">
                  <c:v>0</c:v>
                </c:pt>
              </c:numCache>
            </c:numRef>
          </c:val>
          <c:smooth val="0"/>
        </c:ser>
        <c:dLbls>
          <c:showLegendKey val="0"/>
          <c:showVal val="0"/>
          <c:showCatName val="0"/>
          <c:showSerName val="0"/>
          <c:showPercent val="0"/>
          <c:showBubbleSize val="0"/>
        </c:dLbls>
        <c:marker val="1"/>
        <c:smooth val="0"/>
        <c:axId val="102300672"/>
        <c:axId val="101339904"/>
      </c:lineChart>
      <c:catAx>
        <c:axId val="10230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1339904"/>
        <c:crosses val="autoZero"/>
        <c:auto val="1"/>
        <c:lblAlgn val="ctr"/>
        <c:lblOffset val="100"/>
        <c:noMultiLvlLbl val="0"/>
      </c:catAx>
      <c:valAx>
        <c:axId val="101339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crossAx val="10230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icrosoft YaHei" charset="-122"/>
              <a:ea typeface="Microsoft YaHei" charset="-122"/>
              <a:cs typeface="Microsoft YaHei" charset="-122"/>
            </a:defRPr>
          </a:pPr>
          <a:endParaRPr lang="zh-CN"/>
        </a:p>
      </c:txPr>
    </c:legend>
    <c:plotVisOnly val="1"/>
    <c:dispBlanksAs val="gap"/>
    <c:showDLblsOverMax val="0"/>
  </c:chart>
  <c:spPr>
    <a:noFill/>
    <a:ln>
      <a:noFill/>
    </a:ln>
    <a:effectLst/>
  </c:spPr>
  <c:txPr>
    <a:bodyPr/>
    <a:lstStyle/>
    <a:p>
      <a:pPr>
        <a:defRPr>
          <a:latin typeface="Microsoft YaHei" charset="-122"/>
          <a:ea typeface="Microsoft YaHei" charset="-122"/>
          <a:cs typeface="Microsoft YaHei" charset="-122"/>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55225-6914-463A-81C7-9060B17D86DB}" type="datetimeFigureOut">
              <a:rPr lang="zh-CN" altLang="en-US" smtClean="0"/>
              <a:t>2016/2/2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7C1E4D-F0CA-422B-B4AE-B28CF0CC73C7}" type="slidenum">
              <a:rPr lang="zh-CN" altLang="en-US" smtClean="0"/>
              <a:t>‹#›</a:t>
            </a:fld>
            <a:endParaRPr lang="zh-CN" altLang="en-US"/>
          </a:p>
        </p:txBody>
      </p:sp>
    </p:spTree>
    <p:extLst>
      <p:ext uri="{BB962C8B-B14F-4D97-AF65-F5344CB8AC3E}">
        <p14:creationId xmlns:p14="http://schemas.microsoft.com/office/powerpoint/2010/main" val="3462407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B77C1E4D-F0CA-422B-B4AE-B28CF0CC73C7}" type="slidenum">
              <a:rPr lang="zh-CN" altLang="en-US" smtClean="0"/>
              <a:t>3</a:t>
            </a:fld>
            <a:endParaRPr lang="zh-CN" altLang="en-US"/>
          </a:p>
        </p:txBody>
      </p:sp>
    </p:spTree>
    <p:extLst>
      <p:ext uri="{BB962C8B-B14F-4D97-AF65-F5344CB8AC3E}">
        <p14:creationId xmlns:p14="http://schemas.microsoft.com/office/powerpoint/2010/main" val="1645296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20168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16966828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1073558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3033697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1656029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30707075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空白">
    <p:bg>
      <p:bgPr>
        <a:solidFill>
          <a:srgbClr val="EDEDEB"/>
        </a:solidFill>
        <a:effectLst/>
      </p:bgPr>
    </p:bg>
    <p:spTree>
      <p:nvGrpSpPr>
        <p:cNvPr id="1" name=""/>
        <p:cNvGrpSpPr/>
        <p:nvPr/>
      </p:nvGrpSpPr>
      <p:grpSpPr>
        <a:xfrm>
          <a:off x="0" y="0"/>
          <a:ext cx="0" cy="0"/>
          <a:chOff x="0" y="0"/>
          <a:chExt cx="0" cy="0"/>
        </a:xfrm>
      </p:grpSpPr>
      <p:sp>
        <p:nvSpPr>
          <p:cNvPr id="9" name="饼形 8"/>
          <p:cNvSpPr/>
          <p:nvPr userDrawn="1"/>
        </p:nvSpPr>
        <p:spPr>
          <a:xfrm rot="10800000">
            <a:off x="8854320" y="5425320"/>
            <a:ext cx="579359" cy="579359"/>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矩形 9"/>
          <p:cNvSpPr/>
          <p:nvPr userDrawn="1"/>
        </p:nvSpPr>
        <p:spPr>
          <a:xfrm>
            <a:off x="2490614" y="5504365"/>
            <a:ext cx="4162772" cy="221599"/>
          </a:xfrm>
          <a:prstGeom prst="rect">
            <a:avLst/>
          </a:prstGeom>
        </p:spPr>
        <p:txBody>
          <a:bodyPr wrap="square">
            <a:spAutoFit/>
          </a:bodyPr>
          <a:lstStyle/>
          <a:p>
            <a:pPr algn="ctr">
              <a:lnSpc>
                <a:spcPct val="120000"/>
              </a:lnSpc>
            </a:pP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2016 </a:t>
            </a:r>
            <a:r>
              <a:rPr lang="zh-CN" altLang="zh-CN" sz="700" dirty="0" smtClean="0">
                <a:solidFill>
                  <a:schemeClr val="bg1">
                    <a:lumMod val="50000"/>
                  </a:schemeClr>
                </a:solidFill>
                <a:latin typeface="微软雅黑" panose="020B0503020204020204" pitchFamily="34" charset="-122"/>
                <a:ea typeface="微软雅黑" panose="020B0503020204020204" pitchFamily="34" charset="-122"/>
              </a:rPr>
              <a:t>上海闻盛网络科技有限公司</a:t>
            </a: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confidential &amp; proprietary</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12"/>
          <p:cNvGrpSpPr/>
          <p:nvPr userDrawn="1"/>
        </p:nvGrpSpPr>
        <p:grpSpPr>
          <a:xfrm rot="10800000">
            <a:off x="0" y="5217889"/>
            <a:ext cx="9468544" cy="755006"/>
            <a:chOff x="-86175" y="78727"/>
            <a:chExt cx="9468544" cy="755006"/>
          </a:xfrm>
        </p:grpSpPr>
        <p:sp>
          <p:nvSpPr>
            <p:cNvPr id="14" name="弧形 13"/>
            <p:cNvSpPr/>
            <p:nvPr/>
          </p:nvSpPr>
          <p:spPr>
            <a:xfrm rot="5400000">
              <a:off x="-69284" y="61836"/>
              <a:ext cx="600316" cy="634098"/>
            </a:xfrm>
            <a:prstGeom prst="arc">
              <a:avLst>
                <a:gd name="adj1" fmla="val 19030486"/>
                <a:gd name="adj2" fmla="val 11190"/>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5" name="直接连接符 14"/>
            <p:cNvCxnSpPr/>
            <p:nvPr/>
          </p:nvCxnSpPr>
          <p:spPr>
            <a:xfrm rot="10800000" flipH="1">
              <a:off x="521545" y="559339"/>
              <a:ext cx="8860824"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弧形 15"/>
            <p:cNvSpPr/>
            <p:nvPr/>
          </p:nvSpPr>
          <p:spPr>
            <a:xfrm rot="16200000">
              <a:off x="406326" y="559339"/>
              <a:ext cx="274394" cy="274394"/>
            </a:xfrm>
            <a:prstGeom prst="arc">
              <a:avLst>
                <a:gd name="adj1" fmla="val 18962420"/>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灯片编号占位符 10"/>
          <p:cNvSpPr>
            <a:spLocks noGrp="1"/>
          </p:cNvSpPr>
          <p:nvPr>
            <p:ph type="sldNum" sz="quarter" idx="12"/>
          </p:nvPr>
        </p:nvSpPr>
        <p:spPr>
          <a:xfrm>
            <a:off x="8864072" y="5478140"/>
            <a:ext cx="323528" cy="210635"/>
          </a:xfrm>
          <a:noFill/>
        </p:spPr>
        <p:txBody>
          <a:bodyPr/>
          <a:lstStyle>
            <a:lvl1pPr>
              <a:defRPr sz="900">
                <a:solidFill>
                  <a:schemeClr val="bg1">
                    <a:lumMod val="95000"/>
                  </a:schemeClr>
                </a:solidFill>
              </a:defRPr>
            </a:lvl1pPr>
          </a:lstStyle>
          <a:p>
            <a:fld id="{12045F97-AC3D-47B2-AE50-04CB52467D52}" type="slidenum">
              <a:rPr lang="zh-CN" altLang="en-US" smtClean="0"/>
              <a:pPr/>
              <a:t>‹#›</a:t>
            </a:fld>
            <a:endParaRPr lang="zh-CN" altLang="en-US" dirty="0"/>
          </a:p>
        </p:txBody>
      </p:sp>
    </p:spTree>
    <p:extLst>
      <p:ext uri="{BB962C8B-B14F-4D97-AF65-F5344CB8AC3E}">
        <p14:creationId xmlns:p14="http://schemas.microsoft.com/office/powerpoint/2010/main" val="3069105435"/>
      </p:ext>
    </p:extLst>
  </p:cSld>
  <p:clrMapOvr>
    <a:masterClrMapping/>
  </p:clrMapOvr>
  <p:timing>
    <p:tnLst>
      <p:par>
        <p:cTn id="1" dur="indefinite" restart="never" nodeType="tmRoot"/>
      </p:par>
    </p:tnLst>
  </p:timing>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概述">
    <p:bg>
      <p:bgPr>
        <a:solidFill>
          <a:srgbClr val="EDEDEB"/>
        </a:solidFill>
        <a:effectLst/>
      </p:bgPr>
    </p:bg>
    <p:spTree>
      <p:nvGrpSpPr>
        <p:cNvPr id="1" name=""/>
        <p:cNvGrpSpPr/>
        <p:nvPr/>
      </p:nvGrpSpPr>
      <p:grpSpPr>
        <a:xfrm>
          <a:off x="0" y="0"/>
          <a:ext cx="0" cy="0"/>
          <a:chOff x="0" y="0"/>
          <a:chExt cx="0" cy="0"/>
        </a:xfrm>
      </p:grpSpPr>
      <p:sp>
        <p:nvSpPr>
          <p:cNvPr id="23" name="矩形 3"/>
          <p:cNvSpPr/>
          <p:nvPr userDrawn="1"/>
        </p:nvSpPr>
        <p:spPr>
          <a:xfrm>
            <a:off x="460375" y="0"/>
            <a:ext cx="8683625" cy="514350"/>
          </a:xfrm>
          <a:custGeom>
            <a:avLst/>
            <a:gdLst>
              <a:gd name="connsiteX0" fmla="*/ 0 w 8491416"/>
              <a:gd name="connsiteY0" fmla="*/ 0 h 409228"/>
              <a:gd name="connsiteX1" fmla="*/ 8491416 w 8491416"/>
              <a:gd name="connsiteY1" fmla="*/ 0 h 409228"/>
              <a:gd name="connsiteX2" fmla="*/ 8491416 w 8491416"/>
              <a:gd name="connsiteY2" fmla="*/ 409228 h 409228"/>
              <a:gd name="connsiteX3" fmla="*/ 0 w 8491416"/>
              <a:gd name="connsiteY3" fmla="*/ 409228 h 409228"/>
              <a:gd name="connsiteX4" fmla="*/ 0 w 8491416"/>
              <a:gd name="connsiteY4" fmla="*/ 0 h 409228"/>
              <a:gd name="connsiteX0" fmla="*/ 163635 w 8655051"/>
              <a:gd name="connsiteY0" fmla="*/ 0 h 468250"/>
              <a:gd name="connsiteX1" fmla="*/ 8655051 w 8655051"/>
              <a:gd name="connsiteY1" fmla="*/ 0 h 468250"/>
              <a:gd name="connsiteX2" fmla="*/ 8655051 w 8655051"/>
              <a:gd name="connsiteY2" fmla="*/ 409228 h 468250"/>
              <a:gd name="connsiteX3" fmla="*/ 163635 w 8655051"/>
              <a:gd name="connsiteY3" fmla="*/ 409228 h 468250"/>
              <a:gd name="connsiteX4" fmla="*/ 1 w 8655051"/>
              <a:gd name="connsiteY4" fmla="*/ 463550 h 468250"/>
              <a:gd name="connsiteX5" fmla="*/ 163635 w 8655051"/>
              <a:gd name="connsiteY5" fmla="*/ 0 h 468250"/>
              <a:gd name="connsiteX0" fmla="*/ 236659 w 8728075"/>
              <a:gd name="connsiteY0" fmla="*/ 0 h 536445"/>
              <a:gd name="connsiteX1" fmla="*/ 8728075 w 8728075"/>
              <a:gd name="connsiteY1" fmla="*/ 0 h 536445"/>
              <a:gd name="connsiteX2" fmla="*/ 8728075 w 8728075"/>
              <a:gd name="connsiteY2" fmla="*/ 409228 h 536445"/>
              <a:gd name="connsiteX3" fmla="*/ 236659 w 8728075"/>
              <a:gd name="connsiteY3" fmla="*/ 409228 h 536445"/>
              <a:gd name="connsiteX4" fmla="*/ 0 w 8728075"/>
              <a:gd name="connsiteY4" fmla="*/ 533400 h 536445"/>
              <a:gd name="connsiteX5" fmla="*/ 236659 w 8728075"/>
              <a:gd name="connsiteY5" fmla="*/ 0 h 536445"/>
              <a:gd name="connsiteX0" fmla="*/ 236659 w 8728075"/>
              <a:gd name="connsiteY0" fmla="*/ 0 h 533400"/>
              <a:gd name="connsiteX1" fmla="*/ 8728075 w 8728075"/>
              <a:gd name="connsiteY1" fmla="*/ 0 h 533400"/>
              <a:gd name="connsiteX2" fmla="*/ 8728075 w 8728075"/>
              <a:gd name="connsiteY2" fmla="*/ 409228 h 533400"/>
              <a:gd name="connsiteX3" fmla="*/ 236659 w 8728075"/>
              <a:gd name="connsiteY3" fmla="*/ 409228 h 533400"/>
              <a:gd name="connsiteX4" fmla="*/ 0 w 8728075"/>
              <a:gd name="connsiteY4" fmla="*/ 533400 h 533400"/>
              <a:gd name="connsiteX5" fmla="*/ 236659 w 8728075"/>
              <a:gd name="connsiteY5" fmla="*/ 0 h 533400"/>
              <a:gd name="connsiteX0" fmla="*/ 233484 w 8724900"/>
              <a:gd name="connsiteY0" fmla="*/ 0 h 546100"/>
              <a:gd name="connsiteX1" fmla="*/ 8724900 w 8724900"/>
              <a:gd name="connsiteY1" fmla="*/ 0 h 546100"/>
              <a:gd name="connsiteX2" fmla="*/ 8724900 w 8724900"/>
              <a:gd name="connsiteY2" fmla="*/ 409228 h 546100"/>
              <a:gd name="connsiteX3" fmla="*/ 233484 w 8724900"/>
              <a:gd name="connsiteY3" fmla="*/ 409228 h 546100"/>
              <a:gd name="connsiteX4" fmla="*/ 0 w 8724900"/>
              <a:gd name="connsiteY4" fmla="*/ 546100 h 546100"/>
              <a:gd name="connsiteX5" fmla="*/ 233484 w 8724900"/>
              <a:gd name="connsiteY5" fmla="*/ 0 h 546100"/>
              <a:gd name="connsiteX0" fmla="*/ 233484 w 8724900"/>
              <a:gd name="connsiteY0" fmla="*/ 0 h 546100"/>
              <a:gd name="connsiteX1" fmla="*/ 8724900 w 8724900"/>
              <a:gd name="connsiteY1" fmla="*/ 0 h 546100"/>
              <a:gd name="connsiteX2" fmla="*/ 8724900 w 8724900"/>
              <a:gd name="connsiteY2" fmla="*/ 409228 h 546100"/>
              <a:gd name="connsiteX3" fmla="*/ 233484 w 8724900"/>
              <a:gd name="connsiteY3" fmla="*/ 409228 h 546100"/>
              <a:gd name="connsiteX4" fmla="*/ 0 w 8724900"/>
              <a:gd name="connsiteY4" fmla="*/ 546100 h 546100"/>
              <a:gd name="connsiteX5" fmla="*/ 233484 w 8724900"/>
              <a:gd name="connsiteY5" fmla="*/ 0 h 546100"/>
              <a:gd name="connsiteX0" fmla="*/ 233484 w 8724900"/>
              <a:gd name="connsiteY0" fmla="*/ 0 h 546100"/>
              <a:gd name="connsiteX1" fmla="*/ 8724900 w 8724900"/>
              <a:gd name="connsiteY1" fmla="*/ 0 h 546100"/>
              <a:gd name="connsiteX2" fmla="*/ 8724900 w 8724900"/>
              <a:gd name="connsiteY2" fmla="*/ 409228 h 546100"/>
              <a:gd name="connsiteX3" fmla="*/ 233484 w 8724900"/>
              <a:gd name="connsiteY3" fmla="*/ 409228 h 546100"/>
              <a:gd name="connsiteX4" fmla="*/ 0 w 8724900"/>
              <a:gd name="connsiteY4" fmla="*/ 546100 h 546100"/>
              <a:gd name="connsiteX5" fmla="*/ 233484 w 8724900"/>
              <a:gd name="connsiteY5" fmla="*/ 0 h 546100"/>
              <a:gd name="connsiteX0" fmla="*/ 233484 w 8724900"/>
              <a:gd name="connsiteY0" fmla="*/ 0 h 546100"/>
              <a:gd name="connsiteX1" fmla="*/ 8724900 w 8724900"/>
              <a:gd name="connsiteY1" fmla="*/ 0 h 546100"/>
              <a:gd name="connsiteX2" fmla="*/ 8724900 w 8724900"/>
              <a:gd name="connsiteY2" fmla="*/ 409228 h 546100"/>
              <a:gd name="connsiteX3" fmla="*/ 233484 w 8724900"/>
              <a:gd name="connsiteY3" fmla="*/ 409228 h 546100"/>
              <a:gd name="connsiteX4" fmla="*/ 0 w 8724900"/>
              <a:gd name="connsiteY4" fmla="*/ 546100 h 546100"/>
              <a:gd name="connsiteX5" fmla="*/ 233484 w 8724900"/>
              <a:gd name="connsiteY5" fmla="*/ 0 h 546100"/>
              <a:gd name="connsiteX0" fmla="*/ 192209 w 8683625"/>
              <a:gd name="connsiteY0" fmla="*/ 0 h 514350"/>
              <a:gd name="connsiteX1" fmla="*/ 8683625 w 8683625"/>
              <a:gd name="connsiteY1" fmla="*/ 0 h 514350"/>
              <a:gd name="connsiteX2" fmla="*/ 8683625 w 8683625"/>
              <a:gd name="connsiteY2" fmla="*/ 409228 h 514350"/>
              <a:gd name="connsiteX3" fmla="*/ 192209 w 8683625"/>
              <a:gd name="connsiteY3" fmla="*/ 409228 h 514350"/>
              <a:gd name="connsiteX4" fmla="*/ 0 w 8683625"/>
              <a:gd name="connsiteY4" fmla="*/ 514350 h 514350"/>
              <a:gd name="connsiteX5" fmla="*/ 192209 w 8683625"/>
              <a:gd name="connsiteY5" fmla="*/ 0 h 514350"/>
              <a:gd name="connsiteX0" fmla="*/ 192209 w 8683625"/>
              <a:gd name="connsiteY0" fmla="*/ 0 h 514350"/>
              <a:gd name="connsiteX1" fmla="*/ 8683625 w 8683625"/>
              <a:gd name="connsiteY1" fmla="*/ 0 h 514350"/>
              <a:gd name="connsiteX2" fmla="*/ 8683625 w 8683625"/>
              <a:gd name="connsiteY2" fmla="*/ 409228 h 514350"/>
              <a:gd name="connsiteX3" fmla="*/ 192209 w 8683625"/>
              <a:gd name="connsiteY3" fmla="*/ 409228 h 514350"/>
              <a:gd name="connsiteX4" fmla="*/ 0 w 8683625"/>
              <a:gd name="connsiteY4" fmla="*/ 514350 h 514350"/>
              <a:gd name="connsiteX5" fmla="*/ 192209 w 8683625"/>
              <a:gd name="connsiteY5"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83625" h="514350">
                <a:moveTo>
                  <a:pt x="192209" y="0"/>
                </a:moveTo>
                <a:lnTo>
                  <a:pt x="8683625" y="0"/>
                </a:lnTo>
                <a:lnTo>
                  <a:pt x="8683625" y="409228"/>
                </a:lnTo>
                <a:lnTo>
                  <a:pt x="192209" y="409228"/>
                </a:lnTo>
                <a:cubicBezTo>
                  <a:pt x="136606" y="413577"/>
                  <a:pt x="106403" y="395701"/>
                  <a:pt x="0" y="514350"/>
                </a:cubicBezTo>
                <a:lnTo>
                  <a:pt x="192209"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饼形 11"/>
          <p:cNvSpPr/>
          <p:nvPr userDrawn="1"/>
        </p:nvSpPr>
        <p:spPr>
          <a:xfrm>
            <a:off x="-690668" y="-690668"/>
            <a:ext cx="1381336" cy="1381336"/>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4" name="组合 13"/>
          <p:cNvGrpSpPr/>
          <p:nvPr userDrawn="1"/>
        </p:nvGrpSpPr>
        <p:grpSpPr>
          <a:xfrm>
            <a:off x="-727180" y="-713488"/>
            <a:ext cx="9878675" cy="1482756"/>
            <a:chOff x="-727180" y="-713488"/>
            <a:chExt cx="9878675" cy="1482756"/>
          </a:xfrm>
        </p:grpSpPr>
        <p:sp>
          <p:nvSpPr>
            <p:cNvPr id="15" name="弧形 14"/>
            <p:cNvSpPr/>
            <p:nvPr/>
          </p:nvSpPr>
          <p:spPr>
            <a:xfrm rot="5400000">
              <a:off x="-727180" y="-713488"/>
              <a:ext cx="1482756" cy="1482756"/>
            </a:xfrm>
            <a:prstGeom prst="arc">
              <a:avLst>
                <a:gd name="adj1" fmla="val 18847639"/>
                <a:gd name="adj2" fmla="val 69856"/>
              </a:avLst>
            </a:prstGeom>
            <a:ln w="12700">
              <a:solidFill>
                <a:srgbClr val="C2182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6" name="直接连接符 15"/>
            <p:cNvCxnSpPr/>
            <p:nvPr/>
          </p:nvCxnSpPr>
          <p:spPr>
            <a:xfrm>
              <a:off x="630608" y="494873"/>
              <a:ext cx="8520887" cy="0"/>
            </a:xfrm>
            <a:prstGeom prst="line">
              <a:avLst/>
            </a:prstGeom>
            <a:ln w="12700">
              <a:solidFill>
                <a:srgbClr val="C21828"/>
              </a:solidFill>
              <a:prstDash val="sysDot"/>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rot="16200000">
              <a:off x="515387" y="494873"/>
              <a:ext cx="274395" cy="274395"/>
            </a:xfrm>
            <a:prstGeom prst="arc">
              <a:avLst>
                <a:gd name="adj1" fmla="val 18649962"/>
                <a:gd name="adj2" fmla="val 21085916"/>
              </a:avLst>
            </a:prstGeom>
            <a:ln w="12700">
              <a:solidFill>
                <a:srgbClr val="C2182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饼形 12"/>
          <p:cNvSpPr/>
          <p:nvPr userDrawn="1"/>
        </p:nvSpPr>
        <p:spPr>
          <a:xfrm rot="10800000">
            <a:off x="8854320" y="5425320"/>
            <a:ext cx="579359" cy="579359"/>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标题 4"/>
          <p:cNvSpPr>
            <a:spLocks noGrp="1"/>
          </p:cNvSpPr>
          <p:nvPr>
            <p:ph type="title"/>
          </p:nvPr>
        </p:nvSpPr>
        <p:spPr>
          <a:xfrm>
            <a:off x="650924" y="-18894"/>
            <a:ext cx="7161436" cy="468395"/>
          </a:xfrm>
        </p:spPr>
        <p:txBody>
          <a:bodyPr>
            <a:noAutofit/>
          </a:bodyPr>
          <a:lstStyle>
            <a:lvl1pPr algn="l">
              <a:defRPr sz="2000" b="1" u="none">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8" name="矩形 7"/>
          <p:cNvSpPr/>
          <p:nvPr userDrawn="1"/>
        </p:nvSpPr>
        <p:spPr>
          <a:xfrm>
            <a:off x="2490614" y="5504365"/>
            <a:ext cx="4162772" cy="221599"/>
          </a:xfrm>
          <a:prstGeom prst="rect">
            <a:avLst/>
          </a:prstGeom>
        </p:spPr>
        <p:txBody>
          <a:bodyPr wrap="square">
            <a:spAutoFit/>
          </a:bodyPr>
          <a:lstStyle/>
          <a:p>
            <a:pPr algn="ctr">
              <a:lnSpc>
                <a:spcPct val="120000"/>
              </a:lnSpc>
            </a:pP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2016 </a:t>
            </a:r>
            <a:r>
              <a:rPr lang="zh-CN" altLang="zh-CN" sz="700" dirty="0" smtClean="0">
                <a:solidFill>
                  <a:schemeClr val="bg1">
                    <a:lumMod val="50000"/>
                  </a:schemeClr>
                </a:solidFill>
                <a:latin typeface="微软雅黑" panose="020B0503020204020204" pitchFamily="34" charset="-122"/>
                <a:ea typeface="微软雅黑" panose="020B0503020204020204" pitchFamily="34" charset="-122"/>
              </a:rPr>
              <a:t>上海闻盛网络科技有限公司</a:t>
            </a: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confidential &amp; proprietary</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userDrawn="1"/>
        </p:nvGrpSpPr>
        <p:grpSpPr>
          <a:xfrm rot="10800000">
            <a:off x="0" y="5217889"/>
            <a:ext cx="9468544" cy="755006"/>
            <a:chOff x="-86175" y="78727"/>
            <a:chExt cx="9468544" cy="755006"/>
          </a:xfrm>
        </p:grpSpPr>
        <p:sp>
          <p:nvSpPr>
            <p:cNvPr id="19" name="弧形 18"/>
            <p:cNvSpPr/>
            <p:nvPr/>
          </p:nvSpPr>
          <p:spPr>
            <a:xfrm rot="5400000">
              <a:off x="-69284" y="61836"/>
              <a:ext cx="600316" cy="634098"/>
            </a:xfrm>
            <a:prstGeom prst="arc">
              <a:avLst>
                <a:gd name="adj1" fmla="val 19030486"/>
                <a:gd name="adj2" fmla="val 11190"/>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连接符 19"/>
            <p:cNvCxnSpPr/>
            <p:nvPr/>
          </p:nvCxnSpPr>
          <p:spPr>
            <a:xfrm rot="10800000" flipH="1">
              <a:off x="521545" y="559339"/>
              <a:ext cx="8860824"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弧形 20"/>
            <p:cNvSpPr/>
            <p:nvPr/>
          </p:nvSpPr>
          <p:spPr>
            <a:xfrm rot="16200000">
              <a:off x="406326" y="559339"/>
              <a:ext cx="274394" cy="274394"/>
            </a:xfrm>
            <a:prstGeom prst="arc">
              <a:avLst>
                <a:gd name="adj1" fmla="val 18962420"/>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 name="灯片编号占位符 10"/>
          <p:cNvSpPr>
            <a:spLocks noGrp="1"/>
          </p:cNvSpPr>
          <p:nvPr>
            <p:ph type="sldNum" sz="quarter" idx="12"/>
          </p:nvPr>
        </p:nvSpPr>
        <p:spPr>
          <a:xfrm>
            <a:off x="8864072" y="5478140"/>
            <a:ext cx="323528" cy="210635"/>
          </a:xfrm>
          <a:noFill/>
        </p:spPr>
        <p:txBody>
          <a:bodyPr/>
          <a:lstStyle>
            <a:lvl1pPr>
              <a:defRPr sz="900">
                <a:solidFill>
                  <a:schemeClr val="bg1">
                    <a:lumMod val="95000"/>
                  </a:schemeClr>
                </a:solidFill>
              </a:defRPr>
            </a:lvl1pPr>
          </a:lstStyle>
          <a:p>
            <a:fld id="{12045F97-AC3D-47B2-AE50-04CB52467D52}" type="slidenum">
              <a:rPr lang="zh-CN" altLang="en-US" smtClean="0"/>
              <a:pPr/>
              <a:t>‹#›</a:t>
            </a:fld>
            <a:endParaRPr lang="zh-CN" altLang="en-US" dirty="0"/>
          </a:p>
        </p:txBody>
      </p:sp>
    </p:spTree>
    <p:extLst>
      <p:ext uri="{BB962C8B-B14F-4D97-AF65-F5344CB8AC3E}">
        <p14:creationId xmlns:p14="http://schemas.microsoft.com/office/powerpoint/2010/main" val="2133903291"/>
      </p:ext>
    </p:extLst>
  </p:cSld>
  <p:clrMapOvr>
    <a:masterClrMapping/>
  </p:clrMapOvr>
  <p:timing>
    <p:tnLst>
      <p:par>
        <p:cTn id="1" dur="indefinite" restart="never" nodeType="tmRoot"/>
      </p:par>
    </p:tn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空白">
    <p:bg>
      <p:bgPr>
        <a:solidFill>
          <a:srgbClr val="EDEDEB"/>
        </a:solidFill>
        <a:effectLst/>
      </p:bgPr>
    </p:bg>
    <p:spTree>
      <p:nvGrpSpPr>
        <p:cNvPr id="1" name=""/>
        <p:cNvGrpSpPr/>
        <p:nvPr/>
      </p:nvGrpSpPr>
      <p:grpSpPr>
        <a:xfrm>
          <a:off x="0" y="0"/>
          <a:ext cx="0" cy="0"/>
          <a:chOff x="0" y="0"/>
          <a:chExt cx="0" cy="0"/>
        </a:xfrm>
      </p:grpSpPr>
      <p:sp>
        <p:nvSpPr>
          <p:cNvPr id="12" name="饼形 11"/>
          <p:cNvSpPr/>
          <p:nvPr userDrawn="1"/>
        </p:nvSpPr>
        <p:spPr>
          <a:xfrm>
            <a:off x="-690668" y="-690668"/>
            <a:ext cx="1381336" cy="1381336"/>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4" name="组合 13"/>
          <p:cNvGrpSpPr/>
          <p:nvPr userDrawn="1"/>
        </p:nvGrpSpPr>
        <p:grpSpPr>
          <a:xfrm>
            <a:off x="-727180" y="-713488"/>
            <a:ext cx="9878675" cy="1482756"/>
            <a:chOff x="-727180" y="-713488"/>
            <a:chExt cx="9878675" cy="1482756"/>
          </a:xfrm>
        </p:grpSpPr>
        <p:sp>
          <p:nvSpPr>
            <p:cNvPr id="15" name="弧形 14"/>
            <p:cNvSpPr/>
            <p:nvPr/>
          </p:nvSpPr>
          <p:spPr>
            <a:xfrm rot="5400000">
              <a:off x="-727180" y="-713488"/>
              <a:ext cx="1482756" cy="1482756"/>
            </a:xfrm>
            <a:prstGeom prst="arc">
              <a:avLst>
                <a:gd name="adj1" fmla="val 18847639"/>
                <a:gd name="adj2" fmla="val 6985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6" name="直接连接符 15"/>
            <p:cNvCxnSpPr/>
            <p:nvPr/>
          </p:nvCxnSpPr>
          <p:spPr>
            <a:xfrm>
              <a:off x="630608" y="494873"/>
              <a:ext cx="8520887"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rot="16200000">
              <a:off x="515387" y="494873"/>
              <a:ext cx="274395" cy="274395"/>
            </a:xfrm>
            <a:prstGeom prst="arc">
              <a:avLst>
                <a:gd name="adj1" fmla="val 18649962"/>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饼形 12"/>
          <p:cNvSpPr/>
          <p:nvPr userDrawn="1"/>
        </p:nvSpPr>
        <p:spPr>
          <a:xfrm rot="10800000">
            <a:off x="8854320" y="5425320"/>
            <a:ext cx="579359" cy="579359"/>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标题 4"/>
          <p:cNvSpPr>
            <a:spLocks noGrp="1"/>
          </p:cNvSpPr>
          <p:nvPr>
            <p:ph type="title"/>
          </p:nvPr>
        </p:nvSpPr>
        <p:spPr>
          <a:xfrm>
            <a:off x="650924" y="42066"/>
            <a:ext cx="7571588" cy="468395"/>
          </a:xfrm>
        </p:spPr>
        <p:txBody>
          <a:bodyPr>
            <a:noAutofit/>
          </a:bodyPr>
          <a:lstStyle>
            <a:lvl1pPr algn="l">
              <a:defRPr sz="2000" b="1" u="none">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8" name="矩形 7"/>
          <p:cNvSpPr/>
          <p:nvPr userDrawn="1"/>
        </p:nvSpPr>
        <p:spPr>
          <a:xfrm>
            <a:off x="2490614" y="5504365"/>
            <a:ext cx="4162772" cy="221599"/>
          </a:xfrm>
          <a:prstGeom prst="rect">
            <a:avLst/>
          </a:prstGeom>
        </p:spPr>
        <p:txBody>
          <a:bodyPr wrap="square">
            <a:spAutoFit/>
          </a:bodyPr>
          <a:lstStyle/>
          <a:p>
            <a:pPr algn="ctr">
              <a:lnSpc>
                <a:spcPct val="120000"/>
              </a:lnSpc>
            </a:pP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2016 </a:t>
            </a:r>
            <a:r>
              <a:rPr lang="zh-CN" altLang="zh-CN" sz="700" dirty="0" smtClean="0">
                <a:solidFill>
                  <a:schemeClr val="bg1">
                    <a:lumMod val="50000"/>
                  </a:schemeClr>
                </a:solidFill>
                <a:latin typeface="微软雅黑" panose="020B0503020204020204" pitchFamily="34" charset="-122"/>
                <a:ea typeface="微软雅黑" panose="020B0503020204020204" pitchFamily="34" charset="-122"/>
              </a:rPr>
              <a:t>上海闻盛网络科技有限公司</a:t>
            </a: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confidential &amp; proprietary</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userDrawn="1"/>
        </p:nvGrpSpPr>
        <p:grpSpPr>
          <a:xfrm rot="10800000">
            <a:off x="0" y="5217889"/>
            <a:ext cx="9468544" cy="755006"/>
            <a:chOff x="-86175" y="78727"/>
            <a:chExt cx="9468544" cy="755006"/>
          </a:xfrm>
        </p:grpSpPr>
        <p:sp>
          <p:nvSpPr>
            <p:cNvPr id="19" name="弧形 18"/>
            <p:cNvSpPr/>
            <p:nvPr/>
          </p:nvSpPr>
          <p:spPr>
            <a:xfrm rot="5400000">
              <a:off x="-69284" y="61836"/>
              <a:ext cx="600316" cy="634098"/>
            </a:xfrm>
            <a:prstGeom prst="arc">
              <a:avLst>
                <a:gd name="adj1" fmla="val 19030486"/>
                <a:gd name="adj2" fmla="val 11190"/>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连接符 19"/>
            <p:cNvCxnSpPr/>
            <p:nvPr/>
          </p:nvCxnSpPr>
          <p:spPr>
            <a:xfrm rot="10800000" flipH="1">
              <a:off x="521545" y="559339"/>
              <a:ext cx="8860824"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弧形 20"/>
            <p:cNvSpPr/>
            <p:nvPr/>
          </p:nvSpPr>
          <p:spPr>
            <a:xfrm rot="16200000">
              <a:off x="406326" y="559339"/>
              <a:ext cx="274394" cy="274394"/>
            </a:xfrm>
            <a:prstGeom prst="arc">
              <a:avLst>
                <a:gd name="adj1" fmla="val 18962420"/>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 name="灯片编号占位符 10"/>
          <p:cNvSpPr>
            <a:spLocks noGrp="1"/>
          </p:cNvSpPr>
          <p:nvPr>
            <p:ph type="sldNum" sz="quarter" idx="12"/>
          </p:nvPr>
        </p:nvSpPr>
        <p:spPr>
          <a:xfrm>
            <a:off x="8864072" y="5478140"/>
            <a:ext cx="323528" cy="210635"/>
          </a:xfrm>
          <a:noFill/>
        </p:spPr>
        <p:txBody>
          <a:bodyPr/>
          <a:lstStyle>
            <a:lvl1pPr>
              <a:defRPr sz="900">
                <a:solidFill>
                  <a:schemeClr val="bg1">
                    <a:lumMod val="95000"/>
                  </a:schemeClr>
                </a:solidFill>
              </a:defRPr>
            </a:lvl1pPr>
          </a:lstStyle>
          <a:p>
            <a:fld id="{12045F97-AC3D-47B2-AE50-04CB52467D52}" type="slidenum">
              <a:rPr lang="zh-CN" altLang="en-US" smtClean="0"/>
              <a:pPr/>
              <a:t>‹#›</a:t>
            </a:fld>
            <a:endParaRPr lang="zh-CN" altLang="en-US" dirty="0"/>
          </a:p>
        </p:txBody>
      </p:sp>
    </p:spTree>
    <p:extLst>
      <p:ext uri="{BB962C8B-B14F-4D97-AF65-F5344CB8AC3E}">
        <p14:creationId xmlns:p14="http://schemas.microsoft.com/office/powerpoint/2010/main" val="305820458"/>
      </p:ext>
    </p:extLst>
  </p:cSld>
  <p:clrMapOvr>
    <a:masterClrMapping/>
  </p:clrMapOvr>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用户特征">
    <p:bg>
      <p:bgPr>
        <a:solidFill>
          <a:srgbClr val="EDEDEB"/>
        </a:solidFill>
        <a:effectLst/>
      </p:bgPr>
    </p:bg>
    <p:spTree>
      <p:nvGrpSpPr>
        <p:cNvPr id="1" name=""/>
        <p:cNvGrpSpPr/>
        <p:nvPr/>
      </p:nvGrpSpPr>
      <p:grpSpPr>
        <a:xfrm>
          <a:off x="0" y="0"/>
          <a:ext cx="0" cy="0"/>
          <a:chOff x="0" y="0"/>
          <a:chExt cx="0" cy="0"/>
        </a:xfrm>
      </p:grpSpPr>
      <p:sp>
        <p:nvSpPr>
          <p:cNvPr id="12" name="饼形 11"/>
          <p:cNvSpPr/>
          <p:nvPr userDrawn="1"/>
        </p:nvSpPr>
        <p:spPr>
          <a:xfrm>
            <a:off x="-690668" y="-690668"/>
            <a:ext cx="1381336" cy="1381336"/>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4" name="组合 13"/>
          <p:cNvGrpSpPr/>
          <p:nvPr userDrawn="1"/>
        </p:nvGrpSpPr>
        <p:grpSpPr>
          <a:xfrm>
            <a:off x="-727180" y="-713488"/>
            <a:ext cx="9878675" cy="1482756"/>
            <a:chOff x="-727180" y="-713488"/>
            <a:chExt cx="9878675" cy="1482756"/>
          </a:xfrm>
        </p:grpSpPr>
        <p:sp>
          <p:nvSpPr>
            <p:cNvPr id="15" name="弧形 14"/>
            <p:cNvSpPr/>
            <p:nvPr/>
          </p:nvSpPr>
          <p:spPr>
            <a:xfrm rot="5400000">
              <a:off x="-727180" y="-713488"/>
              <a:ext cx="1482756" cy="1482756"/>
            </a:xfrm>
            <a:prstGeom prst="arc">
              <a:avLst>
                <a:gd name="adj1" fmla="val 18847639"/>
                <a:gd name="adj2" fmla="val 6985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6" name="直接连接符 15"/>
            <p:cNvCxnSpPr/>
            <p:nvPr/>
          </p:nvCxnSpPr>
          <p:spPr>
            <a:xfrm>
              <a:off x="630608" y="494873"/>
              <a:ext cx="8520887"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rot="16200000">
              <a:off x="515387" y="494873"/>
              <a:ext cx="274395" cy="274395"/>
            </a:xfrm>
            <a:prstGeom prst="arc">
              <a:avLst>
                <a:gd name="adj1" fmla="val 18649962"/>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饼形 12"/>
          <p:cNvSpPr/>
          <p:nvPr userDrawn="1"/>
        </p:nvSpPr>
        <p:spPr>
          <a:xfrm rot="10800000">
            <a:off x="8854320" y="5425320"/>
            <a:ext cx="579359" cy="579359"/>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标题 4"/>
          <p:cNvSpPr>
            <a:spLocks noGrp="1"/>
          </p:cNvSpPr>
          <p:nvPr>
            <p:ph type="title"/>
          </p:nvPr>
        </p:nvSpPr>
        <p:spPr>
          <a:xfrm>
            <a:off x="650924" y="42066"/>
            <a:ext cx="7089428" cy="468395"/>
          </a:xfrm>
        </p:spPr>
        <p:txBody>
          <a:bodyPr>
            <a:noAutofit/>
          </a:bodyPr>
          <a:lstStyle>
            <a:lvl1pPr algn="l">
              <a:defRPr sz="2000" b="1" u="none">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8" name="矩形 7"/>
          <p:cNvSpPr/>
          <p:nvPr userDrawn="1"/>
        </p:nvSpPr>
        <p:spPr>
          <a:xfrm>
            <a:off x="2490614" y="5504365"/>
            <a:ext cx="4162772" cy="221599"/>
          </a:xfrm>
          <a:prstGeom prst="rect">
            <a:avLst/>
          </a:prstGeom>
        </p:spPr>
        <p:txBody>
          <a:bodyPr wrap="square">
            <a:spAutoFit/>
          </a:bodyPr>
          <a:lstStyle/>
          <a:p>
            <a:pPr algn="ctr">
              <a:lnSpc>
                <a:spcPct val="120000"/>
              </a:lnSpc>
            </a:pP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2016 </a:t>
            </a:r>
            <a:r>
              <a:rPr lang="zh-CN" altLang="zh-CN" sz="700" dirty="0" smtClean="0">
                <a:solidFill>
                  <a:schemeClr val="bg1">
                    <a:lumMod val="50000"/>
                  </a:schemeClr>
                </a:solidFill>
                <a:latin typeface="微软雅黑" panose="020B0503020204020204" pitchFamily="34" charset="-122"/>
                <a:ea typeface="微软雅黑" panose="020B0503020204020204" pitchFamily="34" charset="-122"/>
              </a:rPr>
              <a:t>上海闻盛网络科技有限公司</a:t>
            </a: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confidential &amp; proprietary</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userDrawn="1"/>
        </p:nvGrpSpPr>
        <p:grpSpPr>
          <a:xfrm rot="10800000">
            <a:off x="0" y="5217889"/>
            <a:ext cx="9468544" cy="755006"/>
            <a:chOff x="-86175" y="78727"/>
            <a:chExt cx="9468544" cy="755006"/>
          </a:xfrm>
        </p:grpSpPr>
        <p:sp>
          <p:nvSpPr>
            <p:cNvPr id="19" name="弧形 18"/>
            <p:cNvSpPr/>
            <p:nvPr/>
          </p:nvSpPr>
          <p:spPr>
            <a:xfrm rot="5400000">
              <a:off x="-69284" y="61836"/>
              <a:ext cx="600316" cy="634098"/>
            </a:xfrm>
            <a:prstGeom prst="arc">
              <a:avLst>
                <a:gd name="adj1" fmla="val 19030486"/>
                <a:gd name="adj2" fmla="val 11190"/>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连接符 19"/>
            <p:cNvCxnSpPr/>
            <p:nvPr/>
          </p:nvCxnSpPr>
          <p:spPr>
            <a:xfrm rot="10800000" flipH="1">
              <a:off x="521545" y="559339"/>
              <a:ext cx="8860824"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弧形 20"/>
            <p:cNvSpPr/>
            <p:nvPr/>
          </p:nvSpPr>
          <p:spPr>
            <a:xfrm rot="16200000">
              <a:off x="406326" y="559339"/>
              <a:ext cx="274394" cy="274394"/>
            </a:xfrm>
            <a:prstGeom prst="arc">
              <a:avLst>
                <a:gd name="adj1" fmla="val 18962420"/>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 name="灯片编号占位符 10"/>
          <p:cNvSpPr>
            <a:spLocks noGrp="1"/>
          </p:cNvSpPr>
          <p:nvPr>
            <p:ph type="sldNum" sz="quarter" idx="12"/>
          </p:nvPr>
        </p:nvSpPr>
        <p:spPr>
          <a:xfrm>
            <a:off x="8864072" y="5478140"/>
            <a:ext cx="323528" cy="210635"/>
          </a:xfrm>
          <a:noFill/>
        </p:spPr>
        <p:txBody>
          <a:bodyPr/>
          <a:lstStyle>
            <a:lvl1pPr>
              <a:defRPr sz="900">
                <a:solidFill>
                  <a:schemeClr val="bg1">
                    <a:lumMod val="95000"/>
                  </a:schemeClr>
                </a:solidFill>
              </a:defRPr>
            </a:lvl1pPr>
          </a:lstStyle>
          <a:p>
            <a:fld id="{12045F97-AC3D-47B2-AE50-04CB52467D52}" type="slidenum">
              <a:rPr lang="zh-CN" altLang="en-US" smtClean="0"/>
              <a:pPr/>
              <a:t>‹#›</a:t>
            </a:fld>
            <a:endParaRPr lang="zh-CN" altLang="en-US" dirty="0"/>
          </a:p>
        </p:txBody>
      </p:sp>
      <p:sp>
        <p:nvSpPr>
          <p:cNvPr id="23" name="TextBox 22"/>
          <p:cNvSpPr txBox="1"/>
          <p:nvPr userDrawn="1"/>
        </p:nvSpPr>
        <p:spPr>
          <a:xfrm>
            <a:off x="6156176" y="79748"/>
            <a:ext cx="2819867" cy="400110"/>
          </a:xfrm>
          <a:prstGeom prst="rect">
            <a:avLst/>
          </a:prstGeom>
          <a:noFill/>
        </p:spPr>
        <p:txBody>
          <a:bodyPr wrap="square" rtlCol="0">
            <a:spAutoFit/>
          </a:bodyPr>
          <a:lstStyle/>
          <a:p>
            <a:pPr algn="r"/>
            <a:r>
              <a:rPr lang="en-US" altLang="zh-CN" sz="2000" dirty="0" smtClean="0">
                <a:solidFill>
                  <a:schemeClr val="bg1">
                    <a:lumMod val="85000"/>
                  </a:schemeClr>
                </a:solidFill>
                <a:latin typeface="微软雅黑" panose="020B0503020204020204" pitchFamily="34" charset="-122"/>
                <a:ea typeface="微软雅黑" panose="020B0503020204020204" pitchFamily="34" charset="-122"/>
              </a:rPr>
              <a:t>[</a:t>
            </a:r>
            <a:r>
              <a:rPr lang="zh-CN" altLang="en-US" sz="2000" dirty="0" smtClean="0">
                <a:solidFill>
                  <a:schemeClr val="bg1">
                    <a:lumMod val="85000"/>
                  </a:schemeClr>
                </a:solidFill>
                <a:latin typeface="微软雅黑" panose="020B0503020204020204" pitchFamily="34" charset="-122"/>
                <a:ea typeface="微软雅黑" panose="020B0503020204020204" pitchFamily="34" charset="-122"/>
              </a:rPr>
              <a:t>用户特征</a:t>
            </a:r>
            <a:r>
              <a:rPr lang="en-US" altLang="zh-CN" sz="2000" dirty="0" smtClean="0">
                <a:solidFill>
                  <a:schemeClr val="bg1">
                    <a:lumMod val="8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8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8522689"/>
      </p:ext>
    </p:extLst>
  </p:cSld>
  <p:clrMapOvr>
    <a:masterClrMapping/>
  </p:clrMapOvr>
  <p:timing>
    <p:tnLst>
      <p:par>
        <p:cTn id="1" dur="indefinite" restart="never" nodeType="tmRoot"/>
      </p:par>
    </p:tnLst>
  </p:timing>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品牌认知度及总体研究]">
    <p:bg>
      <p:bgPr>
        <a:solidFill>
          <a:srgbClr val="EDEDEB"/>
        </a:solidFill>
        <a:effectLst/>
      </p:bgPr>
    </p:bg>
    <p:spTree>
      <p:nvGrpSpPr>
        <p:cNvPr id="1" name=""/>
        <p:cNvGrpSpPr/>
        <p:nvPr/>
      </p:nvGrpSpPr>
      <p:grpSpPr>
        <a:xfrm>
          <a:off x="0" y="0"/>
          <a:ext cx="0" cy="0"/>
          <a:chOff x="0" y="0"/>
          <a:chExt cx="0" cy="0"/>
        </a:xfrm>
      </p:grpSpPr>
      <p:sp>
        <p:nvSpPr>
          <p:cNvPr id="12" name="饼形 11"/>
          <p:cNvSpPr/>
          <p:nvPr userDrawn="1"/>
        </p:nvSpPr>
        <p:spPr>
          <a:xfrm>
            <a:off x="-690668" y="-690668"/>
            <a:ext cx="1381336" cy="1381336"/>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4" name="组合 13"/>
          <p:cNvGrpSpPr/>
          <p:nvPr userDrawn="1"/>
        </p:nvGrpSpPr>
        <p:grpSpPr>
          <a:xfrm>
            <a:off x="-727180" y="-713488"/>
            <a:ext cx="9878675" cy="1482756"/>
            <a:chOff x="-727180" y="-713488"/>
            <a:chExt cx="9878675" cy="1482756"/>
          </a:xfrm>
        </p:grpSpPr>
        <p:sp>
          <p:nvSpPr>
            <p:cNvPr id="15" name="弧形 14"/>
            <p:cNvSpPr/>
            <p:nvPr/>
          </p:nvSpPr>
          <p:spPr>
            <a:xfrm rot="5400000">
              <a:off x="-727180" y="-713488"/>
              <a:ext cx="1482756" cy="1482756"/>
            </a:xfrm>
            <a:prstGeom prst="arc">
              <a:avLst>
                <a:gd name="adj1" fmla="val 18847639"/>
                <a:gd name="adj2" fmla="val 6985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6" name="直接连接符 15"/>
            <p:cNvCxnSpPr/>
            <p:nvPr/>
          </p:nvCxnSpPr>
          <p:spPr>
            <a:xfrm>
              <a:off x="630608" y="494873"/>
              <a:ext cx="8520887"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rot="16200000">
              <a:off x="515387" y="494873"/>
              <a:ext cx="274395" cy="274395"/>
            </a:xfrm>
            <a:prstGeom prst="arc">
              <a:avLst>
                <a:gd name="adj1" fmla="val 18649962"/>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饼形 12"/>
          <p:cNvSpPr/>
          <p:nvPr userDrawn="1"/>
        </p:nvSpPr>
        <p:spPr>
          <a:xfrm rot="10800000">
            <a:off x="8854320" y="5425320"/>
            <a:ext cx="579359" cy="579359"/>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标题 4"/>
          <p:cNvSpPr>
            <a:spLocks noGrp="1"/>
          </p:cNvSpPr>
          <p:nvPr>
            <p:ph type="title"/>
          </p:nvPr>
        </p:nvSpPr>
        <p:spPr>
          <a:xfrm>
            <a:off x="650924" y="42066"/>
            <a:ext cx="5577260" cy="468395"/>
          </a:xfrm>
        </p:spPr>
        <p:txBody>
          <a:bodyPr>
            <a:noAutofit/>
          </a:bodyPr>
          <a:lstStyle>
            <a:lvl1pPr algn="l">
              <a:defRPr sz="2000" b="1" u="none">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8" name="矩形 7"/>
          <p:cNvSpPr/>
          <p:nvPr userDrawn="1"/>
        </p:nvSpPr>
        <p:spPr>
          <a:xfrm>
            <a:off x="2490614" y="5504365"/>
            <a:ext cx="4162772" cy="221599"/>
          </a:xfrm>
          <a:prstGeom prst="rect">
            <a:avLst/>
          </a:prstGeom>
        </p:spPr>
        <p:txBody>
          <a:bodyPr wrap="square">
            <a:spAutoFit/>
          </a:bodyPr>
          <a:lstStyle/>
          <a:p>
            <a:pPr algn="ctr">
              <a:lnSpc>
                <a:spcPct val="120000"/>
              </a:lnSpc>
            </a:pP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2016 </a:t>
            </a:r>
            <a:r>
              <a:rPr lang="zh-CN" altLang="zh-CN" sz="700" dirty="0" smtClean="0">
                <a:solidFill>
                  <a:schemeClr val="bg1">
                    <a:lumMod val="50000"/>
                  </a:schemeClr>
                </a:solidFill>
                <a:latin typeface="微软雅黑" panose="020B0503020204020204" pitchFamily="34" charset="-122"/>
                <a:ea typeface="微软雅黑" panose="020B0503020204020204" pitchFamily="34" charset="-122"/>
              </a:rPr>
              <a:t>上海闻盛网络科技有限公司</a:t>
            </a: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confidential &amp; proprietary</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userDrawn="1"/>
        </p:nvGrpSpPr>
        <p:grpSpPr>
          <a:xfrm rot="10800000">
            <a:off x="0" y="5217889"/>
            <a:ext cx="9468544" cy="755006"/>
            <a:chOff x="-86175" y="78727"/>
            <a:chExt cx="9468544" cy="755006"/>
          </a:xfrm>
        </p:grpSpPr>
        <p:sp>
          <p:nvSpPr>
            <p:cNvPr id="19" name="弧形 18"/>
            <p:cNvSpPr/>
            <p:nvPr/>
          </p:nvSpPr>
          <p:spPr>
            <a:xfrm rot="5400000">
              <a:off x="-69284" y="61836"/>
              <a:ext cx="600316" cy="634098"/>
            </a:xfrm>
            <a:prstGeom prst="arc">
              <a:avLst>
                <a:gd name="adj1" fmla="val 19030486"/>
                <a:gd name="adj2" fmla="val 11190"/>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连接符 19"/>
            <p:cNvCxnSpPr/>
            <p:nvPr/>
          </p:nvCxnSpPr>
          <p:spPr>
            <a:xfrm rot="10800000" flipH="1">
              <a:off x="521545" y="559339"/>
              <a:ext cx="8860824"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弧形 20"/>
            <p:cNvSpPr/>
            <p:nvPr/>
          </p:nvSpPr>
          <p:spPr>
            <a:xfrm rot="16200000">
              <a:off x="406326" y="559339"/>
              <a:ext cx="274394" cy="274394"/>
            </a:xfrm>
            <a:prstGeom prst="arc">
              <a:avLst>
                <a:gd name="adj1" fmla="val 18962420"/>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 name="灯片编号占位符 10"/>
          <p:cNvSpPr>
            <a:spLocks noGrp="1"/>
          </p:cNvSpPr>
          <p:nvPr>
            <p:ph type="sldNum" sz="quarter" idx="12"/>
          </p:nvPr>
        </p:nvSpPr>
        <p:spPr>
          <a:xfrm>
            <a:off x="8864072" y="5478140"/>
            <a:ext cx="323528" cy="210635"/>
          </a:xfrm>
          <a:noFill/>
        </p:spPr>
        <p:txBody>
          <a:bodyPr/>
          <a:lstStyle>
            <a:lvl1pPr>
              <a:defRPr sz="900">
                <a:solidFill>
                  <a:schemeClr val="bg1">
                    <a:lumMod val="95000"/>
                  </a:schemeClr>
                </a:solidFill>
              </a:defRPr>
            </a:lvl1pPr>
          </a:lstStyle>
          <a:p>
            <a:fld id="{12045F97-AC3D-47B2-AE50-04CB52467D52}" type="slidenum">
              <a:rPr lang="zh-CN" altLang="en-US" smtClean="0"/>
              <a:pPr/>
              <a:t>‹#›</a:t>
            </a:fld>
            <a:endParaRPr lang="zh-CN" altLang="en-US" dirty="0"/>
          </a:p>
        </p:txBody>
      </p:sp>
      <p:sp>
        <p:nvSpPr>
          <p:cNvPr id="23" name="TextBox 22"/>
          <p:cNvSpPr txBox="1"/>
          <p:nvPr userDrawn="1"/>
        </p:nvSpPr>
        <p:spPr>
          <a:xfrm>
            <a:off x="5652120" y="79748"/>
            <a:ext cx="3323923" cy="400110"/>
          </a:xfrm>
          <a:prstGeom prst="rect">
            <a:avLst/>
          </a:prstGeom>
          <a:noFill/>
        </p:spPr>
        <p:txBody>
          <a:bodyPr wrap="square" rtlCol="0">
            <a:spAutoFit/>
          </a:bodyPr>
          <a:lstStyle/>
          <a:p>
            <a:pPr algn="r"/>
            <a:r>
              <a:rPr lang="en-US" altLang="zh-CN" sz="2000" dirty="0" smtClean="0">
                <a:solidFill>
                  <a:schemeClr val="bg1">
                    <a:lumMod val="85000"/>
                  </a:schemeClr>
                </a:solidFill>
                <a:latin typeface="微软雅黑" panose="020B0503020204020204" pitchFamily="34" charset="-122"/>
                <a:ea typeface="微软雅黑" panose="020B0503020204020204" pitchFamily="34" charset="-122"/>
              </a:rPr>
              <a:t>[</a:t>
            </a:r>
            <a:r>
              <a:rPr lang="zh-CN" altLang="en-US" sz="2000" dirty="0" smtClean="0">
                <a:solidFill>
                  <a:schemeClr val="bg1">
                    <a:lumMod val="85000"/>
                  </a:schemeClr>
                </a:solidFill>
                <a:latin typeface="微软雅黑" panose="020B0503020204020204" pitchFamily="34" charset="-122"/>
                <a:ea typeface="微软雅黑" panose="020B0503020204020204" pitchFamily="34" charset="-122"/>
              </a:rPr>
              <a:t>品牌认知度及总体研究</a:t>
            </a:r>
            <a:r>
              <a:rPr lang="en-US" altLang="zh-CN" sz="2000" dirty="0" smtClean="0">
                <a:solidFill>
                  <a:schemeClr val="bg1">
                    <a:lumMod val="8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8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3227933"/>
      </p:ext>
    </p:extLst>
  </p:cSld>
  <p:clrMapOvr>
    <a:masterClrMapping/>
  </p:clrMapOvr>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消费行为与态度研究]">
    <p:bg>
      <p:bgPr>
        <a:solidFill>
          <a:srgbClr val="EDEDEB"/>
        </a:solidFill>
        <a:effectLst/>
      </p:bgPr>
    </p:bg>
    <p:spTree>
      <p:nvGrpSpPr>
        <p:cNvPr id="1" name=""/>
        <p:cNvGrpSpPr/>
        <p:nvPr/>
      </p:nvGrpSpPr>
      <p:grpSpPr>
        <a:xfrm>
          <a:off x="0" y="0"/>
          <a:ext cx="0" cy="0"/>
          <a:chOff x="0" y="0"/>
          <a:chExt cx="0" cy="0"/>
        </a:xfrm>
      </p:grpSpPr>
      <p:sp>
        <p:nvSpPr>
          <p:cNvPr id="12" name="饼形 11"/>
          <p:cNvSpPr/>
          <p:nvPr userDrawn="1"/>
        </p:nvSpPr>
        <p:spPr>
          <a:xfrm>
            <a:off x="-690668" y="-690668"/>
            <a:ext cx="1381336" cy="1381336"/>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4" name="组合 13"/>
          <p:cNvGrpSpPr/>
          <p:nvPr userDrawn="1"/>
        </p:nvGrpSpPr>
        <p:grpSpPr>
          <a:xfrm>
            <a:off x="-727180" y="-713488"/>
            <a:ext cx="9878675" cy="1482756"/>
            <a:chOff x="-727180" y="-713488"/>
            <a:chExt cx="9878675" cy="1482756"/>
          </a:xfrm>
        </p:grpSpPr>
        <p:sp>
          <p:nvSpPr>
            <p:cNvPr id="15" name="弧形 14"/>
            <p:cNvSpPr/>
            <p:nvPr/>
          </p:nvSpPr>
          <p:spPr>
            <a:xfrm rot="5400000">
              <a:off x="-727180" y="-713488"/>
              <a:ext cx="1482756" cy="1482756"/>
            </a:xfrm>
            <a:prstGeom prst="arc">
              <a:avLst>
                <a:gd name="adj1" fmla="val 18847639"/>
                <a:gd name="adj2" fmla="val 6985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6" name="直接连接符 15"/>
            <p:cNvCxnSpPr/>
            <p:nvPr/>
          </p:nvCxnSpPr>
          <p:spPr>
            <a:xfrm>
              <a:off x="630608" y="494873"/>
              <a:ext cx="8520887"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rot="16200000">
              <a:off x="515387" y="494873"/>
              <a:ext cx="274395" cy="274395"/>
            </a:xfrm>
            <a:prstGeom prst="arc">
              <a:avLst>
                <a:gd name="adj1" fmla="val 18649962"/>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饼形 12"/>
          <p:cNvSpPr/>
          <p:nvPr userDrawn="1"/>
        </p:nvSpPr>
        <p:spPr>
          <a:xfrm rot="10800000">
            <a:off x="8854320" y="5425320"/>
            <a:ext cx="579359" cy="579359"/>
          </a:xfrm>
          <a:prstGeom prst="pie">
            <a:avLst>
              <a:gd name="adj1" fmla="val 0"/>
              <a:gd name="adj2" fmla="val 5400000"/>
            </a:avLst>
          </a:prstGeom>
          <a:solidFill>
            <a:srgbClr val="C21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标题 4"/>
          <p:cNvSpPr>
            <a:spLocks noGrp="1"/>
          </p:cNvSpPr>
          <p:nvPr>
            <p:ph type="title"/>
          </p:nvPr>
        </p:nvSpPr>
        <p:spPr>
          <a:xfrm>
            <a:off x="650924" y="42066"/>
            <a:ext cx="5793284" cy="468395"/>
          </a:xfrm>
        </p:spPr>
        <p:txBody>
          <a:bodyPr>
            <a:noAutofit/>
          </a:bodyPr>
          <a:lstStyle>
            <a:lvl1pPr algn="l">
              <a:defRPr sz="2000" b="1" u="none">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8" name="矩形 7"/>
          <p:cNvSpPr/>
          <p:nvPr userDrawn="1"/>
        </p:nvSpPr>
        <p:spPr>
          <a:xfrm>
            <a:off x="2490614" y="5504365"/>
            <a:ext cx="4162772" cy="221599"/>
          </a:xfrm>
          <a:prstGeom prst="rect">
            <a:avLst/>
          </a:prstGeom>
        </p:spPr>
        <p:txBody>
          <a:bodyPr wrap="square">
            <a:spAutoFit/>
          </a:bodyPr>
          <a:lstStyle/>
          <a:p>
            <a:pPr algn="ctr">
              <a:lnSpc>
                <a:spcPct val="120000"/>
              </a:lnSpc>
            </a:pP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2016 </a:t>
            </a:r>
            <a:r>
              <a:rPr lang="zh-CN" altLang="zh-CN" sz="700" dirty="0" smtClean="0">
                <a:solidFill>
                  <a:schemeClr val="bg1">
                    <a:lumMod val="50000"/>
                  </a:schemeClr>
                </a:solidFill>
                <a:latin typeface="微软雅黑" panose="020B0503020204020204" pitchFamily="34" charset="-122"/>
                <a:ea typeface="微软雅黑" panose="020B0503020204020204" pitchFamily="34" charset="-122"/>
              </a:rPr>
              <a:t>上海闻盛网络科技有限公司</a:t>
            </a:r>
            <a:r>
              <a:rPr lang="en-US" altLang="zh-CN" sz="700" dirty="0" smtClean="0">
                <a:solidFill>
                  <a:schemeClr val="bg1">
                    <a:lumMod val="50000"/>
                  </a:schemeClr>
                </a:solidFill>
                <a:latin typeface="微软雅黑" panose="020B0503020204020204" pitchFamily="34" charset="-122"/>
                <a:ea typeface="微软雅黑" panose="020B0503020204020204" pitchFamily="34" charset="-122"/>
              </a:rPr>
              <a:t>  confidential &amp; proprietary</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userDrawn="1"/>
        </p:nvGrpSpPr>
        <p:grpSpPr>
          <a:xfrm rot="10800000">
            <a:off x="0" y="5217889"/>
            <a:ext cx="9468544" cy="755006"/>
            <a:chOff x="-86175" y="78727"/>
            <a:chExt cx="9468544" cy="755006"/>
          </a:xfrm>
        </p:grpSpPr>
        <p:sp>
          <p:nvSpPr>
            <p:cNvPr id="19" name="弧形 18"/>
            <p:cNvSpPr/>
            <p:nvPr/>
          </p:nvSpPr>
          <p:spPr>
            <a:xfrm rot="5400000">
              <a:off x="-69284" y="61836"/>
              <a:ext cx="600316" cy="634098"/>
            </a:xfrm>
            <a:prstGeom prst="arc">
              <a:avLst>
                <a:gd name="adj1" fmla="val 19030486"/>
                <a:gd name="adj2" fmla="val 11190"/>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连接符 19"/>
            <p:cNvCxnSpPr/>
            <p:nvPr/>
          </p:nvCxnSpPr>
          <p:spPr>
            <a:xfrm rot="10800000" flipH="1">
              <a:off x="521545" y="559339"/>
              <a:ext cx="8860824"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弧形 20"/>
            <p:cNvSpPr/>
            <p:nvPr/>
          </p:nvSpPr>
          <p:spPr>
            <a:xfrm rot="16200000">
              <a:off x="406326" y="559339"/>
              <a:ext cx="274394" cy="274394"/>
            </a:xfrm>
            <a:prstGeom prst="arc">
              <a:avLst>
                <a:gd name="adj1" fmla="val 18962420"/>
                <a:gd name="adj2" fmla="val 21085916"/>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 name="灯片编号占位符 10"/>
          <p:cNvSpPr>
            <a:spLocks noGrp="1"/>
          </p:cNvSpPr>
          <p:nvPr>
            <p:ph type="sldNum" sz="quarter" idx="12"/>
          </p:nvPr>
        </p:nvSpPr>
        <p:spPr>
          <a:xfrm>
            <a:off x="8864072" y="5478140"/>
            <a:ext cx="323528" cy="210635"/>
          </a:xfrm>
          <a:noFill/>
        </p:spPr>
        <p:txBody>
          <a:bodyPr/>
          <a:lstStyle>
            <a:lvl1pPr>
              <a:defRPr sz="900">
                <a:solidFill>
                  <a:schemeClr val="bg1">
                    <a:lumMod val="95000"/>
                  </a:schemeClr>
                </a:solidFill>
              </a:defRPr>
            </a:lvl1pPr>
          </a:lstStyle>
          <a:p>
            <a:fld id="{12045F97-AC3D-47B2-AE50-04CB52467D52}" type="slidenum">
              <a:rPr lang="zh-CN" altLang="en-US" smtClean="0"/>
              <a:pPr/>
              <a:t>‹#›</a:t>
            </a:fld>
            <a:endParaRPr lang="zh-CN" altLang="en-US" dirty="0"/>
          </a:p>
        </p:txBody>
      </p:sp>
      <p:sp>
        <p:nvSpPr>
          <p:cNvPr id="23" name="TextBox 22"/>
          <p:cNvSpPr txBox="1"/>
          <p:nvPr userDrawn="1"/>
        </p:nvSpPr>
        <p:spPr>
          <a:xfrm>
            <a:off x="6156176" y="79748"/>
            <a:ext cx="2819867" cy="400110"/>
          </a:xfrm>
          <a:prstGeom prst="rect">
            <a:avLst/>
          </a:prstGeom>
          <a:noFill/>
        </p:spPr>
        <p:txBody>
          <a:bodyPr wrap="square" rtlCol="0">
            <a:spAutoFit/>
          </a:bodyPr>
          <a:lstStyle/>
          <a:p>
            <a:pPr algn="r"/>
            <a:r>
              <a:rPr lang="en-US" altLang="zh-CN" sz="2000" dirty="0" smtClean="0">
                <a:solidFill>
                  <a:schemeClr val="bg1">
                    <a:lumMod val="85000"/>
                  </a:schemeClr>
                </a:solidFill>
                <a:latin typeface="微软雅黑" panose="020B0503020204020204" pitchFamily="34" charset="-122"/>
                <a:ea typeface="微软雅黑" panose="020B0503020204020204" pitchFamily="34" charset="-122"/>
              </a:rPr>
              <a:t>[</a:t>
            </a:r>
            <a:r>
              <a:rPr lang="zh-CN" altLang="en-US" sz="2000" dirty="0" smtClean="0">
                <a:solidFill>
                  <a:schemeClr val="bg1">
                    <a:lumMod val="85000"/>
                  </a:schemeClr>
                </a:solidFill>
                <a:latin typeface="微软雅黑" panose="020B0503020204020204" pitchFamily="34" charset="-122"/>
                <a:ea typeface="微软雅黑" panose="020B0503020204020204" pitchFamily="34" charset="-122"/>
              </a:rPr>
              <a:t>消费行为与态度研究</a:t>
            </a:r>
            <a:r>
              <a:rPr lang="en-US" altLang="zh-CN" sz="2000" dirty="0" smtClean="0">
                <a:solidFill>
                  <a:schemeClr val="bg1">
                    <a:lumMod val="8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8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3227933"/>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3261039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1116607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4235557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90500"/>
            <a:ext cx="2057400" cy="40640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90500"/>
            <a:ext cx="6019800" cy="40640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262088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12045F97-AC3D-47B2-AE50-04CB52467D52}" type="slidenum">
              <a:rPr lang="zh-CN" altLang="en-US" smtClean="0"/>
              <a:t>‹#›</a:t>
            </a:fld>
            <a:endParaRPr lang="zh-CN" altLang="en-US"/>
          </a:p>
        </p:txBody>
      </p:sp>
    </p:spTree>
    <p:extLst>
      <p:ext uri="{BB962C8B-B14F-4D97-AF65-F5344CB8AC3E}">
        <p14:creationId xmlns:p14="http://schemas.microsoft.com/office/powerpoint/2010/main" val="180779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3" r:id="rId7"/>
    <p:sldLayoutId id="2147483667" r:id="rId8"/>
    <p:sldLayoutId id="2147483662" r:id="rId9"/>
    <p:sldLayoutId id="2147483664" r:id="rId10"/>
    <p:sldLayoutId id="2147483665" r:id="rId11"/>
    <p:sldLayoutId id="2147483666" r:id="rId12"/>
    <p:sldLayoutId id="2147483656" r:id="rId13"/>
    <p:sldLayoutId id="2147483657" r:id="rId14"/>
    <p:sldLayoutId id="2147483658" r:id="rId15"/>
    <p:sldLayoutId id="2147483659" r:id="rId1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oleObject" Target="../embeddings/oleObject1.bin"/><Relationship Id="rId7" Type="http://schemas.openxmlformats.org/officeDocument/2006/relationships/package" Target="../embeddings/Microsoft_Excel_Worksheet4.xlsx"/><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package" Target="../embeddings/Microsoft_Excel_Worksheet3.xlsx"/></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chart" Target="../charts/chart4.xml"/><Relationship Id="rId7" Type="http://schemas.openxmlformats.org/officeDocument/2006/relationships/package" Target="../embeddings/Microsoft_Excel_Worksheet5.xlsx"/><Relationship Id="rId2" Type="http://schemas.openxmlformats.org/officeDocument/2006/relationships/slideLayout" Target="../slideLayouts/slideLayout1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chart" Target="../charts/chart6.xml"/><Relationship Id="rId4" Type="http://schemas.openxmlformats.org/officeDocument/2006/relationships/chart" Target="../charts/char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1.xml"/><Relationship Id="rId4" Type="http://schemas.openxmlformats.org/officeDocument/2006/relationships/chart" Target="../charts/char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8.emf"/><Relationship Id="rId5" Type="http://schemas.openxmlformats.org/officeDocument/2006/relationships/package" Target="../embeddings/Microsoft_Excel_Worksheet6.xlsx"/><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oleObject" Target="../embeddings/oleObject5.bin"/><Relationship Id="rId7" Type="http://schemas.openxmlformats.org/officeDocument/2006/relationships/package" Target="../embeddings/Microsoft_Excel_Worksheet8.xlsx"/><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6.bin"/><Relationship Id="rId11" Type="http://schemas.openxmlformats.org/officeDocument/2006/relationships/image" Target="../media/image11.emf"/><Relationship Id="rId5" Type="http://schemas.openxmlformats.org/officeDocument/2006/relationships/image" Target="../media/image9.emf"/><Relationship Id="rId10" Type="http://schemas.openxmlformats.org/officeDocument/2006/relationships/package" Target="../embeddings/Microsoft_Excel_Worksheet9.xlsx"/><Relationship Id="rId4" Type="http://schemas.openxmlformats.org/officeDocument/2006/relationships/package" Target="../embeddings/Microsoft_Excel_Worksheet7.xlsx"/><Relationship Id="rId9" Type="http://schemas.openxmlformats.org/officeDocument/2006/relationships/oleObject" Target="../embeddings/oleObject7.bin"/></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2.xml"/><Relationship Id="rId4" Type="http://schemas.openxmlformats.org/officeDocument/2006/relationships/chart" Target="../charts/chart13.xml"/></Relationships>
</file>

<file path=ppt/slides/_rels/slide2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12.xml"/><Relationship Id="rId4" Type="http://schemas.openxmlformats.org/officeDocument/2006/relationships/chart" Target="../charts/chart16.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12.emf"/><Relationship Id="rId4" Type="http://schemas.openxmlformats.org/officeDocument/2006/relationships/package" Target="../embeddings/Microsoft_Excel_Worksheet10.xlsx"/></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0.xml"/><Relationship Id="rId1" Type="http://schemas.openxmlformats.org/officeDocument/2006/relationships/vmlDrawing" Target="../drawings/vmlDrawing6.vml"/><Relationship Id="rId5" Type="http://schemas.openxmlformats.org/officeDocument/2006/relationships/image" Target="../media/image13.emf"/><Relationship Id="rId4" Type="http://schemas.openxmlformats.org/officeDocument/2006/relationships/package" Target="../embeddings/Microsoft_Excel_Worksheet11.xlsx"/></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0.xml"/><Relationship Id="rId1" Type="http://schemas.openxmlformats.org/officeDocument/2006/relationships/vmlDrawing" Target="../drawings/vmlDrawing7.vml"/><Relationship Id="rId5" Type="http://schemas.openxmlformats.org/officeDocument/2006/relationships/image" Target="../media/image14.emf"/><Relationship Id="rId4" Type="http://schemas.openxmlformats.org/officeDocument/2006/relationships/package" Target="../embeddings/Microsoft_Excel_Worksheet12.xlsx"/></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0" y="5654401"/>
            <a:ext cx="9144000" cy="6059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nvPr>
        </p:nvSpPr>
        <p:spPr>
          <a:xfrm>
            <a:off x="467544" y="1849388"/>
            <a:ext cx="7772400" cy="1225021"/>
          </a:xfrm>
        </p:spPr>
        <p:txBody>
          <a:bodyPr>
            <a:normAutofit fontScale="90000"/>
          </a:bodyPr>
          <a:lstStyle/>
          <a:p>
            <a:r>
              <a:rPr lang="en-US" altLang="zh-CN" sz="3600" b="1" dirty="0" smtClean="0">
                <a:solidFill>
                  <a:srgbClr val="C00000"/>
                </a:solidFill>
                <a:latin typeface="微软雅黑" panose="020B0503020204020204" pitchFamily="34" charset="-122"/>
                <a:ea typeface="微软雅黑" panose="020B0503020204020204" pitchFamily="34" charset="-122"/>
              </a:rPr>
              <a:t>【</a:t>
            </a:r>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rPr>
              <a:t>猪八戒</a:t>
            </a:r>
            <a:r>
              <a:rPr lang="en-US" altLang="zh-CN" sz="3600" b="1" dirty="0" smtClean="0">
                <a:solidFill>
                  <a:srgbClr val="C00000"/>
                </a:solidFill>
                <a:latin typeface="微软雅黑" panose="020B0503020204020204" pitchFamily="34" charset="-122"/>
                <a:ea typeface="微软雅黑" panose="020B0503020204020204" pitchFamily="34" charset="-122"/>
              </a:rPr>
              <a:t>】</a:t>
            </a:r>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rPr>
              <a:t>用户调研</a:t>
            </a:r>
            <a:r>
              <a:rPr lang="zh-CN" altLang="en-US" sz="3600" b="1" dirty="0">
                <a:solidFill>
                  <a:srgbClr val="C00000"/>
                </a:solidFill>
                <a:latin typeface="楷体" pitchFamily="49" charset="-122"/>
                <a:ea typeface="楷体" pitchFamily="49" charset="-122"/>
              </a:rPr>
              <a:t>之</a:t>
            </a:r>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rPr>
              <a:t>定量研究</a:t>
            </a:r>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rPr>
              <a:t>报告</a:t>
            </a:r>
            <a:r>
              <a:rPr lang="en-US" altLang="zh-CN" sz="2000" b="1" dirty="0" smtClean="0">
                <a:solidFill>
                  <a:schemeClr val="tx1">
                    <a:lumMod val="85000"/>
                    <a:lumOff val="15000"/>
                  </a:schemeClr>
                </a:solidFill>
                <a:latin typeface="微软雅黑" panose="020B0503020204020204" pitchFamily="34" charset="-122"/>
                <a:ea typeface="微软雅黑" panose="020B0503020204020204" pitchFamily="34" charset="-122"/>
              </a:rPr>
              <a:t>v1.0</a:t>
            </a:r>
            <a:br>
              <a:rPr lang="en-US" altLang="zh-CN" sz="2000" b="1" dirty="0" smtClean="0">
                <a:solidFill>
                  <a:schemeClr val="tx1">
                    <a:lumMod val="85000"/>
                    <a:lumOff val="15000"/>
                  </a:schemeClr>
                </a:solidFill>
                <a:latin typeface="微软雅黑" panose="020B0503020204020204" pitchFamily="34" charset="-122"/>
                <a:ea typeface="微软雅黑" panose="020B0503020204020204" pitchFamily="34" charset="-122"/>
              </a:rPr>
            </a:b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835696" y="2857500"/>
            <a:ext cx="5186808" cy="432048"/>
          </a:xfrm>
        </p:spPr>
        <p:txBody>
          <a:bodyPr>
            <a:normAutofit/>
          </a:bodyPr>
          <a:lstStyle/>
          <a:p>
            <a:r>
              <a:rPr lang="zh-CN" altLang="en-US" sz="1200" dirty="0" smtClean="0">
                <a:latin typeface="微软雅黑" panose="020B0503020204020204" pitchFamily="34" charset="-122"/>
                <a:ea typeface="微软雅黑" panose="020B0503020204020204" pitchFamily="34" charset="-122"/>
              </a:rPr>
              <a:t>出品    </a:t>
            </a:r>
            <a:r>
              <a:rPr lang="en-US" altLang="zh-CN" sz="1200" dirty="0" smtClean="0">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上海闻盛网络科技有限公司    </a:t>
            </a:r>
            <a:r>
              <a:rPr lang="en-US" altLang="zh-CN" sz="1200" dirty="0" smtClean="0">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 </a:t>
            </a:r>
            <a:r>
              <a:rPr lang="en-US" altLang="zh-CN" sz="1200" dirty="0" smtClean="0">
                <a:latin typeface="微软雅黑" panose="020B0503020204020204" pitchFamily="34" charset="-122"/>
                <a:ea typeface="微软雅黑" panose="020B0503020204020204" pitchFamily="34" charset="-122"/>
              </a:rPr>
              <a:t>2016</a:t>
            </a:r>
            <a:r>
              <a:rPr lang="zh-CN" altLang="en-US" sz="1200" dirty="0" smtClean="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2</a:t>
            </a:r>
            <a:r>
              <a:rPr lang="zh-CN" altLang="en-US" sz="1200" dirty="0" smtClean="0">
                <a:latin typeface="微软雅黑" panose="020B0503020204020204" pitchFamily="34" charset="-122"/>
                <a:ea typeface="微软雅黑" panose="020B0503020204020204" pitchFamily="34" charset="-122"/>
              </a:rPr>
              <a:t>月</a:t>
            </a:r>
            <a:endParaRPr lang="zh-CN" altLang="en-US" sz="1200" dirty="0">
              <a:latin typeface="微软雅黑" panose="020B0503020204020204" pitchFamily="34" charset="-122"/>
              <a:ea typeface="微软雅黑" panose="020B0503020204020204" pitchFamily="34" charset="-122"/>
            </a:endParaRPr>
          </a:p>
        </p:txBody>
      </p:sp>
      <p:pic>
        <p:nvPicPr>
          <p:cNvPr id="8" name="Picture 2" descr="E:\老婆资料\兼职\公司网站 及logo 素材\闻盛logo.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 b="-11642"/>
          <a:stretch/>
        </p:blipFill>
        <p:spPr bwMode="auto">
          <a:xfrm>
            <a:off x="4969180" y="5131942"/>
            <a:ext cx="648072" cy="3898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Administrator\Desktop\new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5165992"/>
            <a:ext cx="864096" cy="35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6380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研究内容概要</a:t>
            </a:r>
            <a:endParaRPr lang="zh-CN" altLang="en-US" dirty="0"/>
          </a:p>
        </p:txBody>
      </p:sp>
      <p:sp>
        <p:nvSpPr>
          <p:cNvPr id="4" name="灯片编号占位符 3"/>
          <p:cNvSpPr>
            <a:spLocks noGrp="1"/>
          </p:cNvSpPr>
          <p:nvPr>
            <p:ph type="sldNum" sz="quarter" idx="12"/>
          </p:nvPr>
        </p:nvSpPr>
        <p:spPr/>
        <p:txBody>
          <a:bodyPr/>
          <a:lstStyle/>
          <a:p>
            <a:fld id="{12045F97-AC3D-47B2-AE50-04CB52467D52}" type="slidenum">
              <a:rPr lang="zh-CN" altLang="en-US" smtClean="0"/>
              <a:t>2</a:t>
            </a:fld>
            <a:endParaRPr lang="zh-CN" altLang="en-US"/>
          </a:p>
        </p:txBody>
      </p:sp>
      <p:sp>
        <p:nvSpPr>
          <p:cNvPr id="18" name="TextBox 17"/>
          <p:cNvSpPr txBox="1"/>
          <p:nvPr/>
        </p:nvSpPr>
        <p:spPr>
          <a:xfrm>
            <a:off x="627187" y="985292"/>
            <a:ext cx="7977261" cy="3862596"/>
          </a:xfrm>
          <a:prstGeom prst="rect">
            <a:avLst/>
          </a:prstGeom>
          <a:noFill/>
          <a:ln>
            <a:noFill/>
          </a:ln>
        </p:spPr>
        <p:txBody>
          <a:bodyPr wrap="square" rtlCol="0">
            <a:spAutoFit/>
          </a:bodyPr>
          <a:lstStyle/>
          <a:p>
            <a:pPr marL="285750" indent="-285750">
              <a:lnSpc>
                <a:spcPct val="150000"/>
              </a:lnSpc>
              <a:spcBef>
                <a:spcPts val="600"/>
              </a:spcBef>
              <a:buFont typeface="Wingdings" panose="05000000000000000000" pitchFamily="2" charset="2"/>
              <a:buChar char="n"/>
            </a:pPr>
            <a:r>
              <a:rPr lang="zh-CN" altLang="en-US" sz="1400" b="1" dirty="0">
                <a:solidFill>
                  <a:srgbClr val="C00000"/>
                </a:solidFill>
                <a:latin typeface="微软雅黑" pitchFamily="34" charset="-122"/>
                <a:ea typeface="微软雅黑" pitchFamily="34" charset="-122"/>
              </a:rPr>
              <a:t>调研人群：</a:t>
            </a:r>
          </a:p>
          <a:p>
            <a:pPr marL="800100" lvl="1" indent="-342900">
              <a:lnSpc>
                <a:spcPct val="150000"/>
              </a:lnSpc>
              <a:buFont typeface="+mj-lt"/>
              <a:buAutoNum type="arabicPeriod"/>
            </a:pPr>
            <a:r>
              <a:rPr lang="zh-CN" altLang="en-US" sz="1200" b="1" dirty="0">
                <a:solidFill>
                  <a:schemeClr val="tx1">
                    <a:lumMod val="75000"/>
                    <a:lumOff val="25000"/>
                  </a:schemeClr>
                </a:solidFill>
                <a:latin typeface="微软雅黑" pitchFamily="34" charset="-122"/>
                <a:ea typeface="微软雅黑" pitchFamily="34" charset="-122"/>
              </a:rPr>
              <a:t>雇主（指以解决需求为目的的注册用户）</a:t>
            </a:r>
          </a:p>
          <a:p>
            <a:pPr marL="285750" indent="-285750">
              <a:lnSpc>
                <a:spcPct val="150000"/>
              </a:lnSpc>
              <a:spcBef>
                <a:spcPts val="600"/>
              </a:spcBef>
              <a:buFont typeface="Wingdings" panose="05000000000000000000" pitchFamily="2" charset="2"/>
              <a:buChar char="n"/>
            </a:pPr>
            <a:r>
              <a:rPr lang="zh-CN" altLang="en-US" sz="1400" b="1" dirty="0" smtClean="0">
                <a:solidFill>
                  <a:srgbClr val="C00000"/>
                </a:solidFill>
                <a:latin typeface="微软雅黑" pitchFamily="34" charset="-122"/>
                <a:ea typeface="微软雅黑" pitchFamily="34" charset="-122"/>
              </a:rPr>
              <a:t>调研内容：</a:t>
            </a:r>
            <a:endParaRPr lang="en-US" altLang="zh-CN" sz="1400" b="1" dirty="0" smtClean="0">
              <a:solidFill>
                <a:srgbClr val="C00000"/>
              </a:solidFill>
              <a:latin typeface="微软雅黑" pitchFamily="34" charset="-122"/>
              <a:ea typeface="微软雅黑" pitchFamily="34" charset="-122"/>
            </a:endParaRPr>
          </a:p>
          <a:p>
            <a:pPr marL="800100" lvl="1" indent="-342900">
              <a:lnSpc>
                <a:spcPct val="150000"/>
              </a:lnSpc>
              <a:buFont typeface="+mj-lt"/>
              <a:buAutoNum type="arabicPeriod"/>
            </a:pPr>
            <a:r>
              <a:rPr lang="zh-CN" altLang="en-US" sz="1200" dirty="0" smtClean="0">
                <a:latin typeface="微软雅黑" panose="020B0503020204020204" pitchFamily="34" charset="-122"/>
                <a:ea typeface="微软雅黑" panose="020B0503020204020204" pitchFamily="34" charset="-122"/>
              </a:rPr>
              <a:t>猪八戒网的总体满意度研究、品牌认知研究；</a:t>
            </a:r>
            <a:endParaRPr lang="en-US" altLang="zh-CN" sz="1200" dirty="0" smtClean="0">
              <a:latin typeface="微软雅黑" panose="020B0503020204020204" pitchFamily="34" charset="-122"/>
              <a:ea typeface="微软雅黑" panose="020B0503020204020204" pitchFamily="34" charset="-122"/>
            </a:endParaRPr>
          </a:p>
          <a:p>
            <a:pPr marL="800100" lvl="1" indent="-342900">
              <a:lnSpc>
                <a:spcPct val="150000"/>
              </a:lnSpc>
              <a:buFont typeface="+mj-lt"/>
              <a:buAutoNum type="arabicPeriod"/>
            </a:pPr>
            <a:r>
              <a:rPr lang="zh-CN" altLang="en-US" sz="1200" dirty="0" smtClean="0">
                <a:latin typeface="微软雅黑" panose="020B0503020204020204" pitchFamily="34" charset="-122"/>
                <a:ea typeface="微软雅黑" panose="020B0503020204020204" pitchFamily="34" charset="-122"/>
              </a:rPr>
              <a:t>雇主</a:t>
            </a:r>
            <a:r>
              <a:rPr lang="zh-CN" altLang="en-US" sz="1200" dirty="0">
                <a:latin typeface="微软雅黑" panose="020B0503020204020204" pitchFamily="34" charset="-122"/>
                <a:ea typeface="微软雅黑" panose="020B0503020204020204" pitchFamily="34" charset="-122"/>
              </a:rPr>
              <a:t>一般从哪里了解到的猪八戒</a:t>
            </a:r>
            <a:r>
              <a:rPr lang="zh-CN" altLang="en-US" sz="1200" dirty="0" smtClean="0">
                <a:latin typeface="微软雅黑" panose="020B0503020204020204" pitchFamily="34" charset="-122"/>
                <a:ea typeface="微软雅黑" panose="020B0503020204020204" pitchFamily="34" charset="-122"/>
              </a:rPr>
              <a:t>网？雇主</a:t>
            </a:r>
            <a:r>
              <a:rPr lang="zh-CN" altLang="en-US" sz="1200" dirty="0">
                <a:latin typeface="微软雅黑" panose="020B0503020204020204" pitchFamily="34" charset="-122"/>
                <a:ea typeface="微软雅黑" panose="020B0503020204020204" pitchFamily="34" charset="-122"/>
              </a:rPr>
              <a:t>是怎么来到猪八戒网站的</a:t>
            </a:r>
            <a:r>
              <a:rPr lang="zh-CN" altLang="en-US" sz="1200" dirty="0" smtClean="0">
                <a:latin typeface="微软雅黑" panose="020B0503020204020204" pitchFamily="34" charset="-122"/>
                <a:ea typeface="微软雅黑" panose="020B0503020204020204" pitchFamily="34" charset="-122"/>
              </a:rPr>
              <a:t>？</a:t>
            </a:r>
            <a:endParaRPr lang="en-US" altLang="zh-CN" sz="1200" dirty="0" smtClean="0">
              <a:latin typeface="微软雅黑" panose="020B0503020204020204" pitchFamily="34" charset="-122"/>
              <a:ea typeface="微软雅黑" panose="020B0503020204020204" pitchFamily="34" charset="-122"/>
            </a:endParaRPr>
          </a:p>
          <a:p>
            <a:pPr marL="800100" lvl="1" indent="-342900">
              <a:lnSpc>
                <a:spcPct val="150000"/>
              </a:lnSpc>
              <a:buFont typeface="+mj-lt"/>
              <a:buAutoNum type="arabicPeriod"/>
            </a:pPr>
            <a:r>
              <a:rPr lang="zh-CN" altLang="en-US" sz="1200" dirty="0" smtClean="0">
                <a:latin typeface="微软雅黑" panose="020B0503020204020204" pitchFamily="34" charset="-122"/>
                <a:ea typeface="微软雅黑" panose="020B0503020204020204" pitchFamily="34" charset="-122"/>
              </a:rPr>
              <a:t>雇主体验研究</a:t>
            </a:r>
            <a:endParaRPr lang="en-US" altLang="zh-CN" sz="1200" dirty="0" smtClean="0">
              <a:latin typeface="微软雅黑" panose="020B0503020204020204" pitchFamily="34" charset="-122"/>
              <a:ea typeface="微软雅黑" panose="020B0503020204020204" pitchFamily="34" charset="-122"/>
            </a:endParaRPr>
          </a:p>
          <a:p>
            <a:pPr marL="1257300" lvl="2" indent="-342900">
              <a:lnSpc>
                <a:spcPct val="150000"/>
              </a:lnSpc>
              <a:buFont typeface="+mj-ea"/>
              <a:buAutoNum type="circleNumDbPlain"/>
            </a:pPr>
            <a:r>
              <a:rPr lang="zh-CN" altLang="en-US" sz="1200" dirty="0" smtClean="0">
                <a:latin typeface="微软雅黑" panose="020B0503020204020204" pitchFamily="34" charset="-122"/>
                <a:ea typeface="微软雅黑" panose="020B0503020204020204" pitchFamily="34" charset="-122"/>
              </a:rPr>
              <a:t>在</a:t>
            </a:r>
            <a:r>
              <a:rPr lang="zh-CN" altLang="en-US" sz="1200" dirty="0">
                <a:latin typeface="微软雅黑" panose="020B0503020204020204" pitchFamily="34" charset="-122"/>
                <a:ea typeface="微软雅黑" panose="020B0503020204020204" pitchFamily="34" charset="-122"/>
              </a:rPr>
              <a:t>雇主的第一印象中，猪八戒网是如何使用的，或如何下单解决需求的</a:t>
            </a:r>
            <a:r>
              <a:rPr lang="zh-CN" altLang="en-US" sz="1200" dirty="0" smtClean="0">
                <a:latin typeface="微软雅黑" panose="020B0503020204020204" pitchFamily="34" charset="-122"/>
                <a:ea typeface="微软雅黑" panose="020B0503020204020204" pitchFamily="34" charset="-122"/>
              </a:rPr>
              <a:t>？雇主是如何解决需求的？</a:t>
            </a:r>
            <a:endParaRPr lang="en-US" altLang="zh-CN" sz="1200" dirty="0" smtClean="0">
              <a:latin typeface="微软雅黑" panose="020B0503020204020204" pitchFamily="34" charset="-122"/>
              <a:ea typeface="微软雅黑" panose="020B0503020204020204" pitchFamily="34" charset="-122"/>
            </a:endParaRPr>
          </a:p>
          <a:p>
            <a:pPr marL="1257300" lvl="2" indent="-342900">
              <a:lnSpc>
                <a:spcPct val="150000"/>
              </a:lnSpc>
              <a:buFont typeface="+mj-ea"/>
              <a:buAutoNum type="circleNumDbPlain"/>
            </a:pPr>
            <a:r>
              <a:rPr lang="zh-CN" altLang="en-US" sz="1200" dirty="0" smtClean="0">
                <a:latin typeface="微软雅黑" panose="020B0503020204020204" pitchFamily="34" charset="-122"/>
                <a:ea typeface="微软雅黑" panose="020B0503020204020204" pitchFamily="34" charset="-122"/>
              </a:rPr>
              <a:t>雇主对猪八戒</a:t>
            </a:r>
            <a:r>
              <a:rPr lang="zh-CN" altLang="en-US" sz="1200" dirty="0">
                <a:latin typeface="微软雅黑" panose="020B0503020204020204" pitchFamily="34" charset="-122"/>
                <a:ea typeface="微软雅黑" panose="020B0503020204020204" pitchFamily="34" charset="-122"/>
              </a:rPr>
              <a:t>网的</a:t>
            </a:r>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种交易模式（比稿、计件、招标、购买服务、雇佣</a:t>
            </a:r>
            <a:r>
              <a:rPr lang="zh-CN" altLang="en-US" sz="1200" dirty="0" smtClean="0">
                <a:latin typeface="微软雅黑" panose="020B0503020204020204" pitchFamily="34" charset="-122"/>
                <a:ea typeface="微软雅黑" panose="020B0503020204020204" pitchFamily="34" charset="-122"/>
              </a:rPr>
              <a:t>）了解使用情况研究；</a:t>
            </a:r>
            <a:endParaRPr lang="en-US" altLang="zh-CN" sz="1200" dirty="0" smtClean="0">
              <a:latin typeface="微软雅黑" panose="020B0503020204020204" pitchFamily="34" charset="-122"/>
              <a:ea typeface="微软雅黑" panose="020B0503020204020204" pitchFamily="34" charset="-122"/>
            </a:endParaRPr>
          </a:p>
          <a:p>
            <a:pPr marL="1257300" lvl="2" indent="-342900">
              <a:lnSpc>
                <a:spcPct val="150000"/>
              </a:lnSpc>
              <a:buFont typeface="+mj-ea"/>
              <a:buAutoNum type="circleNumDbPlain"/>
            </a:pPr>
            <a:r>
              <a:rPr lang="zh-CN" altLang="en-US" sz="1200" dirty="0" smtClean="0">
                <a:latin typeface="微软雅黑" panose="020B0503020204020204" pitchFamily="34" charset="-122"/>
                <a:ea typeface="微软雅黑" panose="020B0503020204020204" pitchFamily="34" charset="-122"/>
              </a:rPr>
              <a:t>猪八戒</a:t>
            </a:r>
            <a:r>
              <a:rPr lang="zh-CN" altLang="en-US" sz="1200" dirty="0">
                <a:latin typeface="微软雅黑" panose="020B0503020204020204" pitchFamily="34" charset="-122"/>
                <a:ea typeface="微软雅黑" panose="020B0503020204020204" pitchFamily="34" charset="-122"/>
              </a:rPr>
              <a:t>网的雇主更习惯通过什么路径解决需求</a:t>
            </a:r>
            <a:r>
              <a:rPr lang="zh-CN" altLang="en-US" sz="1200" dirty="0" smtClean="0">
                <a:latin typeface="微软雅黑" panose="020B0503020204020204" pitchFamily="34" charset="-122"/>
                <a:ea typeface="微软雅黑" panose="020B0503020204020204" pitchFamily="34" charset="-122"/>
              </a:rPr>
              <a:t>？</a:t>
            </a:r>
            <a:endParaRPr lang="en-US" altLang="zh-CN" sz="1200" dirty="0" smtClean="0">
              <a:latin typeface="微软雅黑" panose="020B0503020204020204" pitchFamily="34" charset="-122"/>
              <a:ea typeface="微软雅黑" panose="020B0503020204020204" pitchFamily="34" charset="-122"/>
            </a:endParaRPr>
          </a:p>
          <a:p>
            <a:pPr marL="1257300" lvl="2" indent="-342900">
              <a:lnSpc>
                <a:spcPct val="150000"/>
              </a:lnSpc>
              <a:buFont typeface="+mj-ea"/>
              <a:buAutoNum type="circleNumDbPlain"/>
            </a:pPr>
            <a:r>
              <a:rPr lang="zh-CN" altLang="en-US" sz="1200" dirty="0" smtClean="0">
                <a:latin typeface="微软雅黑" panose="020B0503020204020204" pitchFamily="34" charset="-122"/>
                <a:ea typeface="微软雅黑" panose="020B0503020204020204" pitchFamily="34" charset="-122"/>
              </a:rPr>
              <a:t>其他体验研究；</a:t>
            </a:r>
            <a:endParaRPr lang="en-US" altLang="zh-CN" sz="1200" dirty="0" smtClean="0">
              <a:latin typeface="微软雅黑" panose="020B0503020204020204" pitchFamily="34" charset="-122"/>
              <a:ea typeface="微软雅黑" panose="020B0503020204020204" pitchFamily="34" charset="-122"/>
            </a:endParaRPr>
          </a:p>
          <a:p>
            <a:pPr marL="800100" lvl="1" indent="-342900">
              <a:lnSpc>
                <a:spcPct val="150000"/>
              </a:lnSpc>
              <a:buFont typeface="+mj-lt"/>
              <a:buAutoNum type="arabicPeriod"/>
            </a:pPr>
            <a:r>
              <a:rPr lang="zh-CN" altLang="en-US" sz="1200" dirty="0" smtClean="0">
                <a:latin typeface="微软雅黑" panose="020B0503020204020204" pitchFamily="34" charset="-122"/>
                <a:ea typeface="微软雅黑" panose="020B0503020204020204" pitchFamily="34" charset="-122"/>
              </a:rPr>
              <a:t>雇主特征研究；</a:t>
            </a:r>
            <a:endParaRPr lang="en-US" altLang="zh-CN" sz="1200" dirty="0" smtClean="0">
              <a:latin typeface="微软雅黑" panose="020B0503020204020204" pitchFamily="34" charset="-122"/>
              <a:ea typeface="微软雅黑" panose="020B0503020204020204" pitchFamily="34" charset="-122"/>
            </a:endParaRPr>
          </a:p>
          <a:p>
            <a:pPr marL="800100" lvl="1" indent="-342900">
              <a:lnSpc>
                <a:spcPct val="150000"/>
              </a:lnSpc>
              <a:buFont typeface="+mj-lt"/>
              <a:buAutoNum type="arabicPeriod"/>
            </a:pPr>
            <a:r>
              <a:rPr lang="zh-CN" altLang="en-US" sz="1200" dirty="0" smtClean="0">
                <a:latin typeface="微软雅黑" panose="020B0503020204020204" pitchFamily="34" charset="-122"/>
                <a:ea typeface="微软雅黑" panose="020B0503020204020204" pitchFamily="34" charset="-122"/>
              </a:rPr>
              <a:t>其他研究内容；</a:t>
            </a:r>
            <a:r>
              <a:rPr lang="zh-CN" altLang="en-US" sz="1200" dirty="0"/>
              <a:t/>
            </a:r>
            <a:br>
              <a:rPr lang="zh-CN" altLang="en-US" sz="1200" dirty="0"/>
            </a:br>
            <a:endParaRPr lang="zh-CN" altLang="en-US" sz="1200" dirty="0" smtClean="0">
              <a:solidFill>
                <a:schemeClr val="tx1">
                  <a:lumMod val="75000"/>
                  <a:lumOff val="25000"/>
                </a:schemeClr>
              </a:solidFill>
              <a:latin typeface="微软雅黑" pitchFamily="34" charset="-122"/>
              <a:ea typeface="微软雅黑" pitchFamily="34" charset="-122"/>
            </a:endParaRPr>
          </a:p>
        </p:txBody>
      </p:sp>
      <p:sp>
        <p:nvSpPr>
          <p:cNvPr id="7" name="TextBox 6"/>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1</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Tree>
    <p:extLst>
      <p:ext uri="{BB962C8B-B14F-4D97-AF65-F5344CB8AC3E}">
        <p14:creationId xmlns:p14="http://schemas.microsoft.com/office/powerpoint/2010/main" val="2267225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1016801" y="1343734"/>
            <a:ext cx="7112809" cy="10889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endParaRPr lang="zh-CN" altLang="en-US"/>
          </a:p>
        </p:txBody>
      </p:sp>
      <p:sp>
        <p:nvSpPr>
          <p:cNvPr id="42" name="矩形 41"/>
          <p:cNvSpPr/>
          <p:nvPr/>
        </p:nvSpPr>
        <p:spPr>
          <a:xfrm>
            <a:off x="1024081" y="2566414"/>
            <a:ext cx="7112809" cy="11197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endParaRPr lang="zh-CN" altLang="en-US"/>
          </a:p>
        </p:txBody>
      </p:sp>
      <p:sp>
        <p:nvSpPr>
          <p:cNvPr id="41" name="矩形 40"/>
          <p:cNvSpPr/>
          <p:nvPr/>
        </p:nvSpPr>
        <p:spPr>
          <a:xfrm>
            <a:off x="1016802" y="3850804"/>
            <a:ext cx="7112809" cy="7421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endParaRPr lang="zh-CN" altLang="en-US"/>
          </a:p>
        </p:txBody>
      </p:sp>
      <p:grpSp>
        <p:nvGrpSpPr>
          <p:cNvPr id="38" name="组合 37"/>
          <p:cNvGrpSpPr/>
          <p:nvPr/>
        </p:nvGrpSpPr>
        <p:grpSpPr>
          <a:xfrm>
            <a:off x="1028947" y="3850804"/>
            <a:ext cx="1087399" cy="603384"/>
            <a:chOff x="306235" y="1068366"/>
            <a:chExt cx="1457453" cy="603384"/>
          </a:xfrm>
        </p:grpSpPr>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281" y="1103327"/>
              <a:ext cx="1444407" cy="568423"/>
            </a:xfrm>
            <a:prstGeom prst="rect">
              <a:avLst/>
            </a:prstGeom>
          </p:spPr>
        </p:pic>
        <p:sp>
          <p:nvSpPr>
            <p:cNvPr id="40" name="Freeform 56"/>
            <p:cNvSpPr>
              <a:spLocks/>
            </p:cNvSpPr>
            <p:nvPr/>
          </p:nvSpPr>
          <p:spPr bwMode="auto">
            <a:xfrm>
              <a:off x="306235" y="1068366"/>
              <a:ext cx="1348935" cy="444660"/>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FF6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spcBef>
                  <a:spcPts val="1200"/>
                </a:spcBef>
              </a:pPr>
              <a:endParaRPr lang="zh-CN" altLang="en-US"/>
            </a:p>
          </p:txBody>
        </p:sp>
      </p:grpSp>
      <p:grpSp>
        <p:nvGrpSpPr>
          <p:cNvPr id="35" name="组合 34"/>
          <p:cNvGrpSpPr/>
          <p:nvPr/>
        </p:nvGrpSpPr>
        <p:grpSpPr>
          <a:xfrm>
            <a:off x="1024081" y="2566414"/>
            <a:ext cx="1087399" cy="603384"/>
            <a:chOff x="306235" y="1068366"/>
            <a:chExt cx="1457453" cy="603384"/>
          </a:xfrm>
        </p:grpSpPr>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281" y="1103327"/>
              <a:ext cx="1444407" cy="568423"/>
            </a:xfrm>
            <a:prstGeom prst="rect">
              <a:avLst/>
            </a:prstGeom>
          </p:spPr>
        </p:pic>
        <p:sp>
          <p:nvSpPr>
            <p:cNvPr id="37" name="Freeform 56"/>
            <p:cNvSpPr>
              <a:spLocks/>
            </p:cNvSpPr>
            <p:nvPr/>
          </p:nvSpPr>
          <p:spPr bwMode="auto">
            <a:xfrm>
              <a:off x="306235" y="1068366"/>
              <a:ext cx="1348935" cy="444660"/>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61A3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spcBef>
                  <a:spcPts val="1200"/>
                </a:spcBef>
              </a:pPr>
              <a:endParaRPr lang="zh-CN" altLang="en-US"/>
            </a:p>
          </p:txBody>
        </p:sp>
      </p:grpSp>
      <p:sp>
        <p:nvSpPr>
          <p:cNvPr id="2" name="标题 1"/>
          <p:cNvSpPr>
            <a:spLocks noGrp="1"/>
          </p:cNvSpPr>
          <p:nvPr>
            <p:ph type="title"/>
          </p:nvPr>
        </p:nvSpPr>
        <p:spPr>
          <a:xfrm>
            <a:off x="650924" y="-18894"/>
            <a:ext cx="8493076" cy="468395"/>
          </a:xfrm>
        </p:spPr>
        <p:txBody>
          <a:bodyPr/>
          <a:lstStyle/>
          <a:p>
            <a:r>
              <a:rPr lang="zh-CN" altLang="en-US" dirty="0" smtClean="0"/>
              <a:t>核心发现</a:t>
            </a:r>
            <a:r>
              <a:rPr lang="en-US" altLang="zh-CN" dirty="0" smtClean="0"/>
              <a:t>1</a:t>
            </a:r>
            <a:r>
              <a:rPr lang="en-US" altLang="zh-CN" dirty="0" smtClean="0"/>
              <a:t>——</a:t>
            </a:r>
            <a:r>
              <a:rPr lang="zh-CN" altLang="en-US" dirty="0" smtClean="0"/>
              <a:t>平台方向：提升</a:t>
            </a:r>
            <a:r>
              <a:rPr lang="zh-CN" altLang="en-US" dirty="0" smtClean="0"/>
              <a:t>用户体验，打造口碑传播，未来价值所在</a:t>
            </a:r>
            <a:endParaRPr lang="zh-CN" altLang="en-US" dirty="0"/>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3</a:t>
            </a:fld>
            <a:endParaRPr lang="zh-CN" altLang="en-US"/>
          </a:p>
        </p:txBody>
      </p:sp>
      <p:grpSp>
        <p:nvGrpSpPr>
          <p:cNvPr id="5" name="组合 4"/>
          <p:cNvGrpSpPr/>
          <p:nvPr/>
        </p:nvGrpSpPr>
        <p:grpSpPr>
          <a:xfrm>
            <a:off x="107504" y="160532"/>
            <a:ext cx="445103" cy="233320"/>
            <a:chOff x="3923928" y="-5697"/>
            <a:chExt cx="1218586" cy="638774"/>
          </a:xfrm>
        </p:grpSpPr>
        <p:sp>
          <p:nvSpPr>
            <p:cNvPr id="6" name="任意多边形 5"/>
            <p:cNvSpPr/>
            <p:nvPr/>
          </p:nvSpPr>
          <p:spPr>
            <a:xfrm>
              <a:off x="3923928" y="-5697"/>
              <a:ext cx="1218586" cy="638774"/>
            </a:xfrm>
            <a:custGeom>
              <a:avLst/>
              <a:gdLst>
                <a:gd name="connsiteX0" fmla="*/ 507856 w 1015713"/>
                <a:gd name="connsiteY0" fmla="*/ 63500 h 532430"/>
                <a:gd name="connsiteX1" fmla="*/ 158598 w 1015713"/>
                <a:gd name="connsiteY1" fmla="*/ 187619 h 532430"/>
                <a:gd name="connsiteX2" fmla="*/ 75610 w 1015713"/>
                <a:gd name="connsiteY2" fmla="*/ 266215 h 532430"/>
                <a:gd name="connsiteX3" fmla="*/ 158599 w 1015713"/>
                <a:gd name="connsiteY3" fmla="*/ 344811 h 532430"/>
                <a:gd name="connsiteX4" fmla="*/ 507857 w 1015713"/>
                <a:gd name="connsiteY4" fmla="*/ 468930 h 532430"/>
                <a:gd name="connsiteX5" fmla="*/ 857115 w 1015713"/>
                <a:gd name="connsiteY5" fmla="*/ 344811 h 532430"/>
                <a:gd name="connsiteX6" fmla="*/ 940104 w 1015713"/>
                <a:gd name="connsiteY6" fmla="*/ 266216 h 532430"/>
                <a:gd name="connsiteX7" fmla="*/ 857114 w 1015713"/>
                <a:gd name="connsiteY7" fmla="*/ 187619 h 532430"/>
                <a:gd name="connsiteX8" fmla="*/ 507856 w 1015713"/>
                <a:gd name="connsiteY8" fmla="*/ 63500 h 532430"/>
                <a:gd name="connsiteX9" fmla="*/ 507856 w 1015713"/>
                <a:gd name="connsiteY9" fmla="*/ 0 h 532430"/>
                <a:gd name="connsiteX10" fmla="*/ 878612 w 1015713"/>
                <a:gd name="connsiteY10" fmla="*/ 132638 h 532430"/>
                <a:gd name="connsiteX11" fmla="*/ 1015712 w 1015713"/>
                <a:gd name="connsiteY11" fmla="*/ 264503 h 532430"/>
                <a:gd name="connsiteX12" fmla="*/ 1013854 w 1015713"/>
                <a:gd name="connsiteY12" fmla="*/ 266215 h 532430"/>
                <a:gd name="connsiteX13" fmla="*/ 1015713 w 1015713"/>
                <a:gd name="connsiteY13" fmla="*/ 267927 h 532430"/>
                <a:gd name="connsiteX14" fmla="*/ 878613 w 1015713"/>
                <a:gd name="connsiteY14" fmla="*/ 399792 h 532430"/>
                <a:gd name="connsiteX15" fmla="*/ 507857 w 1015713"/>
                <a:gd name="connsiteY15" fmla="*/ 532430 h 532430"/>
                <a:gd name="connsiteX16" fmla="*/ 137101 w 1015713"/>
                <a:gd name="connsiteY16" fmla="*/ 399792 h 532430"/>
                <a:gd name="connsiteX17" fmla="*/ 1 w 1015713"/>
                <a:gd name="connsiteY17" fmla="*/ 267927 h 532430"/>
                <a:gd name="connsiteX18" fmla="*/ 1859 w 1015713"/>
                <a:gd name="connsiteY18" fmla="*/ 266216 h 532430"/>
                <a:gd name="connsiteX19" fmla="*/ 0 w 1015713"/>
                <a:gd name="connsiteY19" fmla="*/ 264503 h 532430"/>
                <a:gd name="connsiteX20" fmla="*/ 137100 w 1015713"/>
                <a:gd name="connsiteY20" fmla="*/ 132638 h 532430"/>
                <a:gd name="connsiteX21" fmla="*/ 507856 w 1015713"/>
                <a:gd name="connsiteY21" fmla="*/ 0 h 53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5713" h="532430">
                  <a:moveTo>
                    <a:pt x="507856" y="63500"/>
                  </a:moveTo>
                  <a:cubicBezTo>
                    <a:pt x="384563" y="63500"/>
                    <a:pt x="266741" y="107508"/>
                    <a:pt x="158598" y="187619"/>
                  </a:cubicBezTo>
                  <a:lnTo>
                    <a:pt x="75610" y="266215"/>
                  </a:lnTo>
                  <a:lnTo>
                    <a:pt x="158599" y="344811"/>
                  </a:lnTo>
                  <a:cubicBezTo>
                    <a:pt x="266742" y="424922"/>
                    <a:pt x="384564" y="468930"/>
                    <a:pt x="507857" y="468930"/>
                  </a:cubicBezTo>
                  <a:cubicBezTo>
                    <a:pt x="631150" y="468930"/>
                    <a:pt x="748972" y="424922"/>
                    <a:pt x="857115" y="344811"/>
                  </a:cubicBezTo>
                  <a:lnTo>
                    <a:pt x="940104" y="266216"/>
                  </a:lnTo>
                  <a:lnTo>
                    <a:pt x="857114" y="187619"/>
                  </a:lnTo>
                  <a:cubicBezTo>
                    <a:pt x="748971" y="107508"/>
                    <a:pt x="631149" y="63500"/>
                    <a:pt x="507856" y="63500"/>
                  </a:cubicBezTo>
                  <a:close/>
                  <a:moveTo>
                    <a:pt x="507856" y="0"/>
                  </a:moveTo>
                  <a:cubicBezTo>
                    <a:pt x="639369" y="0"/>
                    <a:pt x="764656" y="47229"/>
                    <a:pt x="878612" y="132638"/>
                  </a:cubicBezTo>
                  <a:lnTo>
                    <a:pt x="1015712" y="264503"/>
                  </a:lnTo>
                  <a:lnTo>
                    <a:pt x="1013854" y="266215"/>
                  </a:lnTo>
                  <a:lnTo>
                    <a:pt x="1015713" y="267927"/>
                  </a:lnTo>
                  <a:lnTo>
                    <a:pt x="878613" y="399792"/>
                  </a:lnTo>
                  <a:cubicBezTo>
                    <a:pt x="764657" y="485201"/>
                    <a:pt x="639370" y="532430"/>
                    <a:pt x="507857" y="532430"/>
                  </a:cubicBezTo>
                  <a:cubicBezTo>
                    <a:pt x="376344" y="532430"/>
                    <a:pt x="251057" y="485201"/>
                    <a:pt x="137101" y="399792"/>
                  </a:cubicBezTo>
                  <a:lnTo>
                    <a:pt x="1" y="267927"/>
                  </a:lnTo>
                  <a:lnTo>
                    <a:pt x="1859" y="266216"/>
                  </a:lnTo>
                  <a:lnTo>
                    <a:pt x="0" y="264503"/>
                  </a:lnTo>
                  <a:lnTo>
                    <a:pt x="137100" y="132638"/>
                  </a:lnTo>
                  <a:cubicBezTo>
                    <a:pt x="251056" y="47229"/>
                    <a:pt x="376343" y="0"/>
                    <a:pt x="5078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同心圆 6"/>
            <p:cNvSpPr/>
            <p:nvPr/>
          </p:nvSpPr>
          <p:spPr>
            <a:xfrm>
              <a:off x="4300852" y="83802"/>
              <a:ext cx="461232" cy="461232"/>
            </a:xfrm>
            <a:prstGeom prst="donut">
              <a:avLst>
                <a:gd name="adj" fmla="val 140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任意多边形 7"/>
            <p:cNvSpPr/>
            <p:nvPr/>
          </p:nvSpPr>
          <p:spPr>
            <a:xfrm>
              <a:off x="4392728" y="173196"/>
              <a:ext cx="280988" cy="280988"/>
            </a:xfrm>
            <a:custGeom>
              <a:avLst/>
              <a:gdLst>
                <a:gd name="connsiteX0" fmla="*/ 41428 w 242888"/>
                <a:gd name="connsiteY0" fmla="*/ 144304 h 242888"/>
                <a:gd name="connsiteX1" fmla="*/ 43464 w 242888"/>
                <a:gd name="connsiteY1" fmla="*/ 154388 h 242888"/>
                <a:gd name="connsiteX2" fmla="*/ 74127 w 242888"/>
                <a:gd name="connsiteY2" fmla="*/ 191623 h 242888"/>
                <a:gd name="connsiteX3" fmla="*/ 87910 w 242888"/>
                <a:gd name="connsiteY3" fmla="*/ 195833 h 242888"/>
                <a:gd name="connsiteX4" fmla="*/ 93928 w 242888"/>
                <a:gd name="connsiteY4" fmla="*/ 173936 h 242888"/>
                <a:gd name="connsiteX5" fmla="*/ 76269 w 242888"/>
                <a:gd name="connsiteY5" fmla="*/ 166621 h 242888"/>
                <a:gd name="connsiteX6" fmla="*/ 67025 w 242888"/>
                <a:gd name="connsiteY6" fmla="*/ 144304 h 242888"/>
                <a:gd name="connsiteX7" fmla="*/ 87134 w 242888"/>
                <a:gd name="connsiteY7" fmla="*/ 47294 h 242888"/>
                <a:gd name="connsiteX8" fmla="*/ 74127 w 242888"/>
                <a:gd name="connsiteY8" fmla="*/ 51267 h 242888"/>
                <a:gd name="connsiteX9" fmla="*/ 43464 w 242888"/>
                <a:gd name="connsiteY9" fmla="*/ 88502 h 242888"/>
                <a:gd name="connsiteX10" fmla="*/ 41428 w 242888"/>
                <a:gd name="connsiteY10" fmla="*/ 98585 h 242888"/>
                <a:gd name="connsiteX11" fmla="*/ 67025 w 242888"/>
                <a:gd name="connsiteY11" fmla="*/ 98585 h 242888"/>
                <a:gd name="connsiteX12" fmla="*/ 76269 w 242888"/>
                <a:gd name="connsiteY12" fmla="*/ 76269 h 242888"/>
                <a:gd name="connsiteX13" fmla="*/ 96745 w 242888"/>
                <a:gd name="connsiteY13" fmla="*/ 67788 h 242888"/>
                <a:gd name="connsiteX14" fmla="*/ 121444 w 242888"/>
                <a:gd name="connsiteY14" fmla="*/ 0 h 242888"/>
                <a:gd name="connsiteX15" fmla="*/ 242888 w 242888"/>
                <a:gd name="connsiteY15" fmla="*/ 121444 h 242888"/>
                <a:gd name="connsiteX16" fmla="*/ 121444 w 242888"/>
                <a:gd name="connsiteY16" fmla="*/ 242888 h 242888"/>
                <a:gd name="connsiteX17" fmla="*/ 0 w 242888"/>
                <a:gd name="connsiteY17" fmla="*/ 121444 h 242888"/>
                <a:gd name="connsiteX18" fmla="*/ 121444 w 242888"/>
                <a:gd name="connsiteY18"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2888" h="242888">
                  <a:moveTo>
                    <a:pt x="41428" y="144304"/>
                  </a:moveTo>
                  <a:lnTo>
                    <a:pt x="43464" y="154388"/>
                  </a:lnTo>
                  <a:cubicBezTo>
                    <a:pt x="49888" y="169576"/>
                    <a:pt x="60620" y="182498"/>
                    <a:pt x="74127" y="191623"/>
                  </a:cubicBezTo>
                  <a:lnTo>
                    <a:pt x="87910" y="195833"/>
                  </a:lnTo>
                  <a:lnTo>
                    <a:pt x="93928" y="173936"/>
                  </a:lnTo>
                  <a:lnTo>
                    <a:pt x="76269" y="166621"/>
                  </a:lnTo>
                  <a:lnTo>
                    <a:pt x="67025" y="144304"/>
                  </a:lnTo>
                  <a:close/>
                  <a:moveTo>
                    <a:pt x="87134" y="47294"/>
                  </a:moveTo>
                  <a:lnTo>
                    <a:pt x="74127" y="51267"/>
                  </a:lnTo>
                  <a:cubicBezTo>
                    <a:pt x="60620" y="60392"/>
                    <a:pt x="49888" y="73315"/>
                    <a:pt x="43464" y="88502"/>
                  </a:cubicBezTo>
                  <a:lnTo>
                    <a:pt x="41428" y="98585"/>
                  </a:lnTo>
                  <a:lnTo>
                    <a:pt x="67025" y="98585"/>
                  </a:lnTo>
                  <a:lnTo>
                    <a:pt x="76269" y="76269"/>
                  </a:lnTo>
                  <a:lnTo>
                    <a:pt x="96745" y="67788"/>
                  </a:lnTo>
                  <a:close/>
                  <a:moveTo>
                    <a:pt x="121444" y="0"/>
                  </a:moveTo>
                  <a:cubicBezTo>
                    <a:pt x="188516" y="0"/>
                    <a:pt x="242888" y="54372"/>
                    <a:pt x="242888" y="121444"/>
                  </a:cubicBezTo>
                  <a:cubicBezTo>
                    <a:pt x="242888" y="188516"/>
                    <a:pt x="188516" y="242888"/>
                    <a:pt x="121444" y="242888"/>
                  </a:cubicBezTo>
                  <a:cubicBezTo>
                    <a:pt x="54372" y="242888"/>
                    <a:pt x="0" y="188516"/>
                    <a:pt x="0" y="121444"/>
                  </a:cubicBezTo>
                  <a:cubicBezTo>
                    <a:pt x="0" y="54372"/>
                    <a:pt x="54372" y="0"/>
                    <a:pt x="1214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1016802" y="1343734"/>
            <a:ext cx="1087399" cy="603384"/>
            <a:chOff x="306235" y="1068366"/>
            <a:chExt cx="1457453" cy="603384"/>
          </a:xfrm>
        </p:grpSpPr>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281" y="1103327"/>
              <a:ext cx="1444407" cy="568423"/>
            </a:xfrm>
            <a:prstGeom prst="rect">
              <a:avLst/>
            </a:prstGeom>
          </p:spPr>
        </p:pic>
        <p:sp>
          <p:nvSpPr>
            <p:cNvPr id="30" name="Freeform 56"/>
            <p:cNvSpPr>
              <a:spLocks/>
            </p:cNvSpPr>
            <p:nvPr/>
          </p:nvSpPr>
          <p:spPr bwMode="auto">
            <a:xfrm>
              <a:off x="306235" y="1068366"/>
              <a:ext cx="1348935" cy="444660"/>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spcBef>
                  <a:spcPts val="1200"/>
                </a:spcBef>
              </a:pPr>
              <a:endParaRPr lang="zh-CN" altLang="en-US"/>
            </a:p>
          </p:txBody>
        </p:sp>
      </p:grpSp>
      <p:sp>
        <p:nvSpPr>
          <p:cNvPr id="4" name="TextBox 3"/>
          <p:cNvSpPr txBox="1"/>
          <p:nvPr/>
        </p:nvSpPr>
        <p:spPr>
          <a:xfrm>
            <a:off x="971600" y="1256769"/>
            <a:ext cx="7158011" cy="3400931"/>
          </a:xfrm>
          <a:prstGeom prst="rect">
            <a:avLst/>
          </a:prstGeom>
          <a:noFill/>
        </p:spPr>
        <p:txBody>
          <a:bodyPr wrap="square" rtlCol="0">
            <a:spAutoFit/>
          </a:bodyPr>
          <a:lstStyle/>
          <a:p>
            <a:pPr>
              <a:lnSpc>
                <a:spcPct val="150000"/>
              </a:lnSpc>
              <a:spcBef>
                <a:spcPts val="1200"/>
              </a:spcBef>
            </a:pPr>
            <a:r>
              <a:rPr lang="en-US" altLang="zh-CN" sz="2000" b="1" dirty="0">
                <a:solidFill>
                  <a:schemeClr val="bg1"/>
                </a:solidFill>
                <a:latin typeface="微软雅黑" panose="020B0503020204020204" pitchFamily="34" charset="-122"/>
                <a:ea typeface="微软雅黑" panose="020B0503020204020204" pitchFamily="34" charset="-122"/>
              </a:rPr>
              <a:t>4.29</a:t>
            </a:r>
            <a:r>
              <a:rPr lang="zh-CN" altLang="en-US" sz="2000" b="1" dirty="0" smtClean="0">
                <a:solidFill>
                  <a:schemeClr val="bg1"/>
                </a:solidFill>
                <a:latin typeface="微软雅黑" panose="020B0503020204020204" pitchFamily="34" charset="-122"/>
                <a:ea typeface="微软雅黑" panose="020B0503020204020204" pitchFamily="34" charset="-122"/>
              </a:rPr>
              <a:t>分  </a:t>
            </a:r>
            <a:r>
              <a:rPr lang="zh-CN" altLang="en-US" sz="1400" dirty="0" smtClean="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为猪八戒网总体用户满意度研究得分（</a:t>
            </a:r>
            <a:r>
              <a:rPr lang="en-US" altLang="zh-CN" sz="1400" dirty="0">
                <a:latin typeface="微软雅黑" panose="020B0503020204020204" pitchFamily="34" charset="-122"/>
                <a:ea typeface="微软雅黑" panose="020B0503020204020204" pitchFamily="34" charset="-122"/>
              </a:rPr>
              <a:t>5</a:t>
            </a:r>
            <a:r>
              <a:rPr lang="zh-CN" altLang="en-US" sz="1400" dirty="0">
                <a:latin typeface="微软雅黑" panose="020B0503020204020204" pitchFamily="34" charset="-122"/>
                <a:ea typeface="微软雅黑" panose="020B0503020204020204" pitchFamily="34" charset="-122"/>
              </a:rPr>
              <a:t>分制），处于较好水平，当前用户较为认同猪八戒的表现。在未有好评的用户中，超过</a:t>
            </a:r>
            <a:r>
              <a:rPr lang="en-US" altLang="zh-CN" sz="1400" dirty="0">
                <a:latin typeface="微软雅黑" panose="020B0503020204020204" pitchFamily="34" charset="-122"/>
                <a:ea typeface="微软雅黑" panose="020B0503020204020204" pitchFamily="34" charset="-122"/>
              </a:rPr>
              <a:t>50%</a:t>
            </a:r>
            <a:r>
              <a:rPr lang="zh-CN" altLang="en-US" sz="1400" dirty="0">
                <a:latin typeface="微软雅黑" panose="020B0503020204020204" pitchFamily="34" charset="-122"/>
                <a:ea typeface="微软雅黑" panose="020B0503020204020204" pitchFamily="34" charset="-122"/>
              </a:rPr>
              <a:t>不满意平台的用户体验，</a:t>
            </a:r>
            <a:r>
              <a:rPr lang="en-US" altLang="zh-CN" sz="1400" dirty="0">
                <a:latin typeface="微软雅黑" panose="020B0503020204020204" pitchFamily="34" charset="-122"/>
                <a:ea typeface="微软雅黑" panose="020B0503020204020204" pitchFamily="34" charset="-122"/>
              </a:rPr>
              <a:t>1/3</a:t>
            </a:r>
            <a:r>
              <a:rPr lang="zh-CN" altLang="en-US" sz="1400" dirty="0">
                <a:latin typeface="微软雅黑" panose="020B0503020204020204" pitchFamily="34" charset="-122"/>
                <a:ea typeface="微软雅黑" panose="020B0503020204020204" pitchFamily="34" charset="-122"/>
              </a:rPr>
              <a:t>不满意用户</a:t>
            </a:r>
            <a:r>
              <a:rPr lang="zh-CN" altLang="en-US" sz="1400" b="1" dirty="0">
                <a:solidFill>
                  <a:srgbClr val="C00000"/>
                </a:solidFill>
                <a:latin typeface="微软雅黑" panose="020B0503020204020204" pitchFamily="34" charset="-122"/>
                <a:ea typeface="微软雅黑" panose="020B0503020204020204" pitchFamily="34" charset="-122"/>
              </a:rPr>
              <a:t>对服务商质量表示</a:t>
            </a:r>
            <a:r>
              <a:rPr lang="zh-CN" altLang="en-US" sz="1400" b="1" dirty="0" smtClean="0">
                <a:solidFill>
                  <a:srgbClr val="C00000"/>
                </a:solidFill>
                <a:latin typeface="微软雅黑" panose="020B0503020204020204" pitchFamily="34" charset="-122"/>
                <a:ea typeface="微软雅黑" panose="020B0503020204020204" pitchFamily="34" charset="-122"/>
              </a:rPr>
              <a:t>不满</a:t>
            </a:r>
            <a:r>
              <a:rPr lang="zh-CN" altLang="en-US" sz="1400"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a:lnSpc>
                <a:spcPct val="150000"/>
              </a:lnSpc>
              <a:spcBef>
                <a:spcPts val="1200"/>
              </a:spcBef>
            </a:pPr>
            <a:r>
              <a:rPr lang="en-US" altLang="zh-CN" sz="2000" b="1" dirty="0">
                <a:solidFill>
                  <a:schemeClr val="bg1"/>
                </a:solidFill>
                <a:latin typeface="微软雅黑" panose="020B0503020204020204" pitchFamily="34" charset="-122"/>
                <a:ea typeface="微软雅黑" panose="020B0503020204020204" pitchFamily="34" charset="-122"/>
              </a:rPr>
              <a:t>51.4</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是随后进行的推荐模型研究中的</a:t>
            </a:r>
            <a:r>
              <a:rPr lang="en-US" altLang="zh-CN" sz="1400" dirty="0">
                <a:latin typeface="微软雅黑" panose="020B0503020204020204" pitchFamily="34" charset="-122"/>
                <a:ea typeface="微软雅黑" panose="020B0503020204020204" pitchFamily="34" charset="-122"/>
              </a:rPr>
              <a:t>NPS</a:t>
            </a:r>
            <a:r>
              <a:rPr lang="zh-CN" altLang="en-US" sz="1400" dirty="0">
                <a:latin typeface="微软雅黑" panose="020B0503020204020204" pitchFamily="34" charset="-122"/>
                <a:ea typeface="微软雅黑" panose="020B0503020204020204" pitchFamily="34" charset="-122"/>
              </a:rPr>
              <a:t>值，处在最佳区间（</a:t>
            </a:r>
            <a:r>
              <a:rPr lang="en-US" altLang="zh-CN" sz="1400" dirty="0">
                <a:latin typeface="微软雅黑" panose="020B0503020204020204" pitchFamily="34" charset="-122"/>
                <a:ea typeface="微软雅黑" panose="020B0503020204020204" pitchFamily="34" charset="-122"/>
              </a:rPr>
              <a:t>50-80%</a:t>
            </a:r>
            <a:r>
              <a:rPr lang="zh-CN" altLang="en-US" sz="1400" dirty="0">
                <a:latin typeface="微软雅黑" panose="020B0503020204020204" pitchFamily="34" charset="-122"/>
                <a:ea typeface="微软雅黑" panose="020B0503020204020204" pitchFamily="34" charset="-122"/>
              </a:rPr>
              <a:t>），但依然是落后的位置，进一步显示整体质量的改善空间巨大，同时，“</a:t>
            </a:r>
            <a:r>
              <a:rPr lang="zh-CN" altLang="en-US" sz="1400" b="1" dirty="0">
                <a:solidFill>
                  <a:srgbClr val="2FACA8"/>
                </a:solidFill>
                <a:latin typeface="微软雅黑" panose="020B0503020204020204" pitchFamily="34" charset="-122"/>
                <a:ea typeface="微软雅黑" panose="020B0503020204020204" pitchFamily="34" charset="-122"/>
              </a:rPr>
              <a:t>难以控制服务商质量</a:t>
            </a:r>
            <a:r>
              <a:rPr lang="zh-CN" altLang="en-US" sz="1400" dirty="0">
                <a:latin typeface="微软雅黑" panose="020B0503020204020204" pitchFamily="34" charset="-122"/>
                <a:ea typeface="微软雅黑" panose="020B0503020204020204" pitchFamily="34" charset="-122"/>
              </a:rPr>
              <a:t>”占据不推荐理由的榜首，高达</a:t>
            </a:r>
            <a:r>
              <a:rPr lang="en-US" altLang="zh-CN" sz="1400" dirty="0">
                <a:latin typeface="微软雅黑" panose="020B0503020204020204" pitchFamily="34" charset="-122"/>
                <a:ea typeface="微软雅黑" panose="020B0503020204020204" pitchFamily="34" charset="-122"/>
              </a:rPr>
              <a:t>50</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a:lnSpc>
                <a:spcPct val="150000"/>
              </a:lnSpc>
              <a:spcBef>
                <a:spcPts val="1200"/>
              </a:spcBef>
            </a:pPr>
            <a:r>
              <a:rPr lang="en-US" altLang="zh-CN" sz="2000" b="1" dirty="0">
                <a:solidFill>
                  <a:schemeClr val="bg1"/>
                </a:solidFill>
                <a:latin typeface="微软雅黑" panose="020B0503020204020204" pitchFamily="34" charset="-122"/>
                <a:ea typeface="微软雅黑" panose="020B0503020204020204" pitchFamily="34" charset="-122"/>
              </a:rPr>
              <a:t>40</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的</a:t>
            </a:r>
            <a:r>
              <a:rPr lang="zh-CN" altLang="en-US" sz="1400" dirty="0">
                <a:latin typeface="微软雅黑" panose="020B0503020204020204" pitchFamily="34" charset="-122"/>
                <a:ea typeface="微软雅黑" panose="020B0503020204020204" pitchFamily="34" charset="-122"/>
              </a:rPr>
              <a:t>雇主自</a:t>
            </a: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亲朋好友介绍</a:t>
            </a:r>
            <a:r>
              <a:rPr lang="zh-CN" altLang="en-US" sz="1400" dirty="0">
                <a:latin typeface="微软雅黑" panose="020B0503020204020204" pitchFamily="34" charset="-122"/>
                <a:ea typeface="微软雅黑" panose="020B0503020204020204" pitchFamily="34" charset="-122"/>
              </a:rPr>
              <a:t>而来，口碑传播的重要性不言而喻，其价值在信息流通极其通畅的互联网行业尤为重要，如何提升猪八戒的用户体验或是未来战略重点之一。</a:t>
            </a:r>
          </a:p>
        </p:txBody>
      </p:sp>
    </p:spTree>
    <p:extLst>
      <p:ext uri="{BB962C8B-B14F-4D97-AF65-F5344CB8AC3E}">
        <p14:creationId xmlns:p14="http://schemas.microsoft.com/office/powerpoint/2010/main" val="213103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28675" y="913284"/>
            <a:ext cx="8208912" cy="10194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28675" y="3001516"/>
            <a:ext cx="8208912" cy="8034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39552" y="3937620"/>
            <a:ext cx="8208912" cy="8034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39552" y="2065413"/>
            <a:ext cx="8208912" cy="7920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50924" y="-18894"/>
            <a:ext cx="8385572" cy="468395"/>
          </a:xfrm>
        </p:spPr>
        <p:txBody>
          <a:bodyPr/>
          <a:lstStyle/>
          <a:p>
            <a:r>
              <a:rPr lang="zh-CN" altLang="en-US" dirty="0" smtClean="0"/>
              <a:t>核心发现</a:t>
            </a:r>
            <a:r>
              <a:rPr lang="en-US" altLang="zh-CN" dirty="0" smtClean="0"/>
              <a:t>2</a:t>
            </a:r>
            <a:r>
              <a:rPr lang="en-US" altLang="zh-CN" dirty="0" smtClean="0"/>
              <a:t>——</a:t>
            </a:r>
            <a:r>
              <a:rPr lang="zh-CN" altLang="en-US" dirty="0" smtClean="0"/>
              <a:t>用户希冀</a:t>
            </a:r>
            <a:r>
              <a:rPr lang="zh-CN" altLang="en-US" dirty="0" smtClean="0"/>
              <a:t>：首要</a:t>
            </a:r>
            <a:r>
              <a:rPr lang="zh-CN" altLang="en-US" dirty="0" smtClean="0"/>
              <a:t>服务</a:t>
            </a:r>
            <a:r>
              <a:rPr lang="zh-CN" altLang="en-US" dirty="0" smtClean="0"/>
              <a:t>质量，期待一站服务，希望全程支持</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4</a:t>
            </a:fld>
            <a:endParaRPr lang="zh-CN" altLang="en-US"/>
          </a:p>
        </p:txBody>
      </p:sp>
      <p:grpSp>
        <p:nvGrpSpPr>
          <p:cNvPr id="4" name="组合 3"/>
          <p:cNvGrpSpPr/>
          <p:nvPr/>
        </p:nvGrpSpPr>
        <p:grpSpPr>
          <a:xfrm>
            <a:off x="107504" y="160532"/>
            <a:ext cx="445103" cy="233320"/>
            <a:chOff x="3923928" y="-5697"/>
            <a:chExt cx="1218586" cy="638774"/>
          </a:xfrm>
        </p:grpSpPr>
        <p:sp>
          <p:nvSpPr>
            <p:cNvPr id="5" name="任意多边形 4"/>
            <p:cNvSpPr/>
            <p:nvPr/>
          </p:nvSpPr>
          <p:spPr>
            <a:xfrm>
              <a:off x="3923928" y="-5697"/>
              <a:ext cx="1218586" cy="638774"/>
            </a:xfrm>
            <a:custGeom>
              <a:avLst/>
              <a:gdLst>
                <a:gd name="connsiteX0" fmla="*/ 507856 w 1015713"/>
                <a:gd name="connsiteY0" fmla="*/ 63500 h 532430"/>
                <a:gd name="connsiteX1" fmla="*/ 158598 w 1015713"/>
                <a:gd name="connsiteY1" fmla="*/ 187619 h 532430"/>
                <a:gd name="connsiteX2" fmla="*/ 75610 w 1015713"/>
                <a:gd name="connsiteY2" fmla="*/ 266215 h 532430"/>
                <a:gd name="connsiteX3" fmla="*/ 158599 w 1015713"/>
                <a:gd name="connsiteY3" fmla="*/ 344811 h 532430"/>
                <a:gd name="connsiteX4" fmla="*/ 507857 w 1015713"/>
                <a:gd name="connsiteY4" fmla="*/ 468930 h 532430"/>
                <a:gd name="connsiteX5" fmla="*/ 857115 w 1015713"/>
                <a:gd name="connsiteY5" fmla="*/ 344811 h 532430"/>
                <a:gd name="connsiteX6" fmla="*/ 940104 w 1015713"/>
                <a:gd name="connsiteY6" fmla="*/ 266216 h 532430"/>
                <a:gd name="connsiteX7" fmla="*/ 857114 w 1015713"/>
                <a:gd name="connsiteY7" fmla="*/ 187619 h 532430"/>
                <a:gd name="connsiteX8" fmla="*/ 507856 w 1015713"/>
                <a:gd name="connsiteY8" fmla="*/ 63500 h 532430"/>
                <a:gd name="connsiteX9" fmla="*/ 507856 w 1015713"/>
                <a:gd name="connsiteY9" fmla="*/ 0 h 532430"/>
                <a:gd name="connsiteX10" fmla="*/ 878612 w 1015713"/>
                <a:gd name="connsiteY10" fmla="*/ 132638 h 532430"/>
                <a:gd name="connsiteX11" fmla="*/ 1015712 w 1015713"/>
                <a:gd name="connsiteY11" fmla="*/ 264503 h 532430"/>
                <a:gd name="connsiteX12" fmla="*/ 1013854 w 1015713"/>
                <a:gd name="connsiteY12" fmla="*/ 266215 h 532430"/>
                <a:gd name="connsiteX13" fmla="*/ 1015713 w 1015713"/>
                <a:gd name="connsiteY13" fmla="*/ 267927 h 532430"/>
                <a:gd name="connsiteX14" fmla="*/ 878613 w 1015713"/>
                <a:gd name="connsiteY14" fmla="*/ 399792 h 532430"/>
                <a:gd name="connsiteX15" fmla="*/ 507857 w 1015713"/>
                <a:gd name="connsiteY15" fmla="*/ 532430 h 532430"/>
                <a:gd name="connsiteX16" fmla="*/ 137101 w 1015713"/>
                <a:gd name="connsiteY16" fmla="*/ 399792 h 532430"/>
                <a:gd name="connsiteX17" fmla="*/ 1 w 1015713"/>
                <a:gd name="connsiteY17" fmla="*/ 267927 h 532430"/>
                <a:gd name="connsiteX18" fmla="*/ 1859 w 1015713"/>
                <a:gd name="connsiteY18" fmla="*/ 266216 h 532430"/>
                <a:gd name="connsiteX19" fmla="*/ 0 w 1015713"/>
                <a:gd name="connsiteY19" fmla="*/ 264503 h 532430"/>
                <a:gd name="connsiteX20" fmla="*/ 137100 w 1015713"/>
                <a:gd name="connsiteY20" fmla="*/ 132638 h 532430"/>
                <a:gd name="connsiteX21" fmla="*/ 507856 w 1015713"/>
                <a:gd name="connsiteY21" fmla="*/ 0 h 53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5713" h="532430">
                  <a:moveTo>
                    <a:pt x="507856" y="63500"/>
                  </a:moveTo>
                  <a:cubicBezTo>
                    <a:pt x="384563" y="63500"/>
                    <a:pt x="266741" y="107508"/>
                    <a:pt x="158598" y="187619"/>
                  </a:cubicBezTo>
                  <a:lnTo>
                    <a:pt x="75610" y="266215"/>
                  </a:lnTo>
                  <a:lnTo>
                    <a:pt x="158599" y="344811"/>
                  </a:lnTo>
                  <a:cubicBezTo>
                    <a:pt x="266742" y="424922"/>
                    <a:pt x="384564" y="468930"/>
                    <a:pt x="507857" y="468930"/>
                  </a:cubicBezTo>
                  <a:cubicBezTo>
                    <a:pt x="631150" y="468930"/>
                    <a:pt x="748972" y="424922"/>
                    <a:pt x="857115" y="344811"/>
                  </a:cubicBezTo>
                  <a:lnTo>
                    <a:pt x="940104" y="266216"/>
                  </a:lnTo>
                  <a:lnTo>
                    <a:pt x="857114" y="187619"/>
                  </a:lnTo>
                  <a:cubicBezTo>
                    <a:pt x="748971" y="107508"/>
                    <a:pt x="631149" y="63500"/>
                    <a:pt x="507856" y="63500"/>
                  </a:cubicBezTo>
                  <a:close/>
                  <a:moveTo>
                    <a:pt x="507856" y="0"/>
                  </a:moveTo>
                  <a:cubicBezTo>
                    <a:pt x="639369" y="0"/>
                    <a:pt x="764656" y="47229"/>
                    <a:pt x="878612" y="132638"/>
                  </a:cubicBezTo>
                  <a:lnTo>
                    <a:pt x="1015712" y="264503"/>
                  </a:lnTo>
                  <a:lnTo>
                    <a:pt x="1013854" y="266215"/>
                  </a:lnTo>
                  <a:lnTo>
                    <a:pt x="1015713" y="267927"/>
                  </a:lnTo>
                  <a:lnTo>
                    <a:pt x="878613" y="399792"/>
                  </a:lnTo>
                  <a:cubicBezTo>
                    <a:pt x="764657" y="485201"/>
                    <a:pt x="639370" y="532430"/>
                    <a:pt x="507857" y="532430"/>
                  </a:cubicBezTo>
                  <a:cubicBezTo>
                    <a:pt x="376344" y="532430"/>
                    <a:pt x="251057" y="485201"/>
                    <a:pt x="137101" y="399792"/>
                  </a:cubicBezTo>
                  <a:lnTo>
                    <a:pt x="1" y="267927"/>
                  </a:lnTo>
                  <a:lnTo>
                    <a:pt x="1859" y="266216"/>
                  </a:lnTo>
                  <a:lnTo>
                    <a:pt x="0" y="264503"/>
                  </a:lnTo>
                  <a:lnTo>
                    <a:pt x="137100" y="132638"/>
                  </a:lnTo>
                  <a:cubicBezTo>
                    <a:pt x="251056" y="47229"/>
                    <a:pt x="376343" y="0"/>
                    <a:pt x="5078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同心圆 5"/>
            <p:cNvSpPr/>
            <p:nvPr/>
          </p:nvSpPr>
          <p:spPr>
            <a:xfrm>
              <a:off x="4300852" y="83802"/>
              <a:ext cx="461232" cy="461232"/>
            </a:xfrm>
            <a:prstGeom prst="donut">
              <a:avLst>
                <a:gd name="adj" fmla="val 140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任意多边形 6"/>
            <p:cNvSpPr/>
            <p:nvPr/>
          </p:nvSpPr>
          <p:spPr>
            <a:xfrm>
              <a:off x="4392728" y="173196"/>
              <a:ext cx="280988" cy="280988"/>
            </a:xfrm>
            <a:custGeom>
              <a:avLst/>
              <a:gdLst>
                <a:gd name="connsiteX0" fmla="*/ 41428 w 242888"/>
                <a:gd name="connsiteY0" fmla="*/ 144304 h 242888"/>
                <a:gd name="connsiteX1" fmla="*/ 43464 w 242888"/>
                <a:gd name="connsiteY1" fmla="*/ 154388 h 242888"/>
                <a:gd name="connsiteX2" fmla="*/ 74127 w 242888"/>
                <a:gd name="connsiteY2" fmla="*/ 191623 h 242888"/>
                <a:gd name="connsiteX3" fmla="*/ 87910 w 242888"/>
                <a:gd name="connsiteY3" fmla="*/ 195833 h 242888"/>
                <a:gd name="connsiteX4" fmla="*/ 93928 w 242888"/>
                <a:gd name="connsiteY4" fmla="*/ 173936 h 242888"/>
                <a:gd name="connsiteX5" fmla="*/ 76269 w 242888"/>
                <a:gd name="connsiteY5" fmla="*/ 166621 h 242888"/>
                <a:gd name="connsiteX6" fmla="*/ 67025 w 242888"/>
                <a:gd name="connsiteY6" fmla="*/ 144304 h 242888"/>
                <a:gd name="connsiteX7" fmla="*/ 87134 w 242888"/>
                <a:gd name="connsiteY7" fmla="*/ 47294 h 242888"/>
                <a:gd name="connsiteX8" fmla="*/ 74127 w 242888"/>
                <a:gd name="connsiteY8" fmla="*/ 51267 h 242888"/>
                <a:gd name="connsiteX9" fmla="*/ 43464 w 242888"/>
                <a:gd name="connsiteY9" fmla="*/ 88502 h 242888"/>
                <a:gd name="connsiteX10" fmla="*/ 41428 w 242888"/>
                <a:gd name="connsiteY10" fmla="*/ 98585 h 242888"/>
                <a:gd name="connsiteX11" fmla="*/ 67025 w 242888"/>
                <a:gd name="connsiteY11" fmla="*/ 98585 h 242888"/>
                <a:gd name="connsiteX12" fmla="*/ 76269 w 242888"/>
                <a:gd name="connsiteY12" fmla="*/ 76269 h 242888"/>
                <a:gd name="connsiteX13" fmla="*/ 96745 w 242888"/>
                <a:gd name="connsiteY13" fmla="*/ 67788 h 242888"/>
                <a:gd name="connsiteX14" fmla="*/ 121444 w 242888"/>
                <a:gd name="connsiteY14" fmla="*/ 0 h 242888"/>
                <a:gd name="connsiteX15" fmla="*/ 242888 w 242888"/>
                <a:gd name="connsiteY15" fmla="*/ 121444 h 242888"/>
                <a:gd name="connsiteX16" fmla="*/ 121444 w 242888"/>
                <a:gd name="connsiteY16" fmla="*/ 242888 h 242888"/>
                <a:gd name="connsiteX17" fmla="*/ 0 w 242888"/>
                <a:gd name="connsiteY17" fmla="*/ 121444 h 242888"/>
                <a:gd name="connsiteX18" fmla="*/ 121444 w 242888"/>
                <a:gd name="connsiteY18"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2888" h="242888">
                  <a:moveTo>
                    <a:pt x="41428" y="144304"/>
                  </a:moveTo>
                  <a:lnTo>
                    <a:pt x="43464" y="154388"/>
                  </a:lnTo>
                  <a:cubicBezTo>
                    <a:pt x="49888" y="169576"/>
                    <a:pt x="60620" y="182498"/>
                    <a:pt x="74127" y="191623"/>
                  </a:cubicBezTo>
                  <a:lnTo>
                    <a:pt x="87910" y="195833"/>
                  </a:lnTo>
                  <a:lnTo>
                    <a:pt x="93928" y="173936"/>
                  </a:lnTo>
                  <a:lnTo>
                    <a:pt x="76269" y="166621"/>
                  </a:lnTo>
                  <a:lnTo>
                    <a:pt x="67025" y="144304"/>
                  </a:lnTo>
                  <a:close/>
                  <a:moveTo>
                    <a:pt x="87134" y="47294"/>
                  </a:moveTo>
                  <a:lnTo>
                    <a:pt x="74127" y="51267"/>
                  </a:lnTo>
                  <a:cubicBezTo>
                    <a:pt x="60620" y="60392"/>
                    <a:pt x="49888" y="73315"/>
                    <a:pt x="43464" y="88502"/>
                  </a:cubicBezTo>
                  <a:lnTo>
                    <a:pt x="41428" y="98585"/>
                  </a:lnTo>
                  <a:lnTo>
                    <a:pt x="67025" y="98585"/>
                  </a:lnTo>
                  <a:lnTo>
                    <a:pt x="76269" y="76269"/>
                  </a:lnTo>
                  <a:lnTo>
                    <a:pt x="96745" y="67788"/>
                  </a:lnTo>
                  <a:close/>
                  <a:moveTo>
                    <a:pt x="121444" y="0"/>
                  </a:moveTo>
                  <a:cubicBezTo>
                    <a:pt x="188516" y="0"/>
                    <a:pt x="242888" y="54372"/>
                    <a:pt x="242888" y="121444"/>
                  </a:cubicBezTo>
                  <a:cubicBezTo>
                    <a:pt x="242888" y="188516"/>
                    <a:pt x="188516" y="242888"/>
                    <a:pt x="121444" y="242888"/>
                  </a:cubicBezTo>
                  <a:cubicBezTo>
                    <a:pt x="54372" y="242888"/>
                    <a:pt x="0" y="188516"/>
                    <a:pt x="0" y="121444"/>
                  </a:cubicBezTo>
                  <a:cubicBezTo>
                    <a:pt x="0" y="54372"/>
                    <a:pt x="54372" y="0"/>
                    <a:pt x="1214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557598" y="913284"/>
            <a:ext cx="8151067" cy="4308872"/>
          </a:xfrm>
          <a:prstGeom prst="rect">
            <a:avLst/>
          </a:prstGeom>
          <a:noFill/>
        </p:spPr>
        <p:txBody>
          <a:bodyPr wrap="square" rtlCol="0">
            <a:spAutoFit/>
          </a:bodyPr>
          <a:lstStyle/>
          <a:p>
            <a:pPr marL="265113" indent="-265113">
              <a:lnSpc>
                <a:spcPct val="150000"/>
              </a:lnSpc>
              <a:spcBef>
                <a:spcPts val="1800"/>
              </a:spcBef>
              <a:spcAft>
                <a:spcPts val="600"/>
              </a:spcAft>
              <a:buClr>
                <a:srgbClr val="C00000"/>
              </a:buClr>
              <a:buFont typeface="Wingdings" panose="05000000000000000000" pitchFamily="2" charset="2"/>
              <a:buChar char="n"/>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在用户期望研究中，</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期望指数超过</a:t>
            </a:r>
            <a:r>
              <a:rPr lang="en-US" altLang="zh-CN" sz="1400" b="1" dirty="0" smtClean="0">
                <a:solidFill>
                  <a:schemeClr val="tx1">
                    <a:lumMod val="85000"/>
                    <a:lumOff val="15000"/>
                  </a:schemeClr>
                </a:solidFill>
                <a:latin typeface="微软雅黑" panose="020B0503020204020204" pitchFamily="34" charset="-122"/>
                <a:ea typeface="微软雅黑" panose="020B0503020204020204" pitchFamily="34" charset="-122"/>
              </a:rPr>
              <a:t>85</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（换算满值为</a:t>
            </a:r>
            <a:r>
              <a:rPr lang="en-US" altLang="zh-CN" sz="1400" b="1" dirty="0" smtClean="0">
                <a:solidFill>
                  <a:schemeClr val="tx1">
                    <a:lumMod val="85000"/>
                    <a:lumOff val="15000"/>
                  </a:schemeClr>
                </a:solidFill>
                <a:latin typeface="微软雅黑" panose="020B0503020204020204" pitchFamily="34" charset="-122"/>
                <a:ea typeface="微软雅黑" panose="020B0503020204020204" pitchFamily="34" charset="-122"/>
              </a:rPr>
              <a:t>100</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）有两项：</a:t>
            </a:r>
            <a:endParaRPr lang="en-US" altLang="zh-CN" sz="1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812800" lvl="1" indent="-355600">
              <a:lnSpc>
                <a:spcPct val="150000"/>
              </a:lnSpc>
              <a:buFont typeface="Wingdings" panose="05000000000000000000" pitchFamily="2" charset="2"/>
              <a:buChar char="Ø"/>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我</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更看重信誉好的外包公司或</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个人。</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812800" lvl="1" indent="-355600">
              <a:lnSpc>
                <a:spcPct val="150000"/>
              </a:lnSpc>
              <a:buFont typeface="Wingdings" panose="05000000000000000000" pitchFamily="2" charset="2"/>
              <a:buChar char="Ø"/>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我</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希望猪八戒能够提供一站式的外包服务（包括技术开发、设计等</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nSpc>
                <a:spcPct val="150000"/>
              </a:lnSpc>
              <a:spcBef>
                <a:spcPts val="1800"/>
              </a:spcBef>
              <a:spcAft>
                <a:spcPts val="600"/>
              </a:spcAft>
              <a:buClr>
                <a:srgbClr val="C00000"/>
              </a:buClr>
              <a:buFont typeface="Wingdings" panose="05000000000000000000" pitchFamily="2" charset="2"/>
              <a:buChar char="n"/>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在用户建议研究</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中，“</a:t>
            </a:r>
            <a:r>
              <a:rPr lang="zh-CN" altLang="en-US" sz="1400" dirty="0" smtClean="0">
                <a:solidFill>
                  <a:srgbClr val="C00000"/>
                </a:solidFill>
                <a:latin typeface="微软雅黑" panose="020B0503020204020204" pitchFamily="34" charset="-122"/>
                <a:ea typeface="微软雅黑" panose="020B0503020204020204" pitchFamily="34" charset="-122"/>
              </a:rPr>
              <a:t>猪八戒强化监管，提升服务诚信</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”的建议，遥遥领先其他建议。在未提及、未引导、自发的情况下，录得</a:t>
            </a:r>
            <a:r>
              <a:rPr lang="en-US" altLang="zh-CN" sz="1400" dirty="0" smtClean="0">
                <a:solidFill>
                  <a:srgbClr val="C00000"/>
                </a:solidFill>
                <a:latin typeface="微软雅黑" panose="020B0503020204020204" pitchFamily="34" charset="-122"/>
                <a:ea typeface="微软雅黑" panose="020B0503020204020204" pitchFamily="34" charset="-122"/>
              </a:rPr>
              <a:t>25%</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的提及率，绝对真实的反应了用户的心声。</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nSpc>
                <a:spcPct val="150000"/>
              </a:lnSpc>
              <a:spcBef>
                <a:spcPts val="1800"/>
              </a:spcBef>
              <a:spcAft>
                <a:spcPts val="600"/>
              </a:spcAft>
              <a:buClr>
                <a:srgbClr val="C00000"/>
              </a:buClr>
              <a:buFont typeface="Wingdings" panose="05000000000000000000" pitchFamily="2" charset="2"/>
              <a:buChar char="n"/>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在平台侧和服务商侧的</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核心</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连接点是：“</a:t>
            </a:r>
            <a:r>
              <a:rPr lang="zh-CN" altLang="en-US" sz="1400" dirty="0" smtClean="0">
                <a:solidFill>
                  <a:srgbClr val="C00000"/>
                </a:solidFill>
                <a:latin typeface="微软雅黑" panose="020B0503020204020204" pitchFamily="34" charset="-122"/>
                <a:ea typeface="微软雅黑" panose="020B0503020204020204" pitchFamily="34" charset="-122"/>
              </a:rPr>
              <a:t>优质服务商</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”，用户期待猪八戒提供“优质服务商”的筛选、推荐、全程支持的功能，也希望平台通过监管和培养，培育出更多的“优质服务商”。</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265113" indent="-265113">
              <a:lnSpc>
                <a:spcPct val="150000"/>
              </a:lnSpc>
              <a:spcBef>
                <a:spcPts val="1800"/>
              </a:spcBef>
              <a:spcAft>
                <a:spcPts val="600"/>
              </a:spcAft>
              <a:buClr>
                <a:srgbClr val="C00000"/>
              </a:buClr>
              <a:buFont typeface="Wingdings" panose="05000000000000000000" pitchFamily="2" charset="2"/>
              <a:buChar char="n"/>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在质量关联因子模型研究中，雇主对服务质量</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因子重视程度依次为</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smtClean="0">
                <a:solidFill>
                  <a:srgbClr val="C00000"/>
                </a:solidFill>
                <a:latin typeface="微软雅黑" panose="020B0503020204020204" pitchFamily="34" charset="-122"/>
                <a:ea typeface="微软雅黑" panose="020B0503020204020204" pitchFamily="34" charset="-122"/>
              </a:rPr>
              <a:t>完成任务的能力</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诚信</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态度</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守时</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案例</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口碑</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价格</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355600" indent="-355600">
              <a:lnSpc>
                <a:spcPct val="150000"/>
              </a:lnSpc>
              <a:spcBef>
                <a:spcPts val="600"/>
              </a:spcBef>
              <a:buFont typeface="Wingdings" panose="05000000000000000000" pitchFamily="2" charset="2"/>
              <a:buChar char="ü"/>
            </a:pPr>
            <a:endParaRPr lang="zh-CN" altLang="en-US" sz="1400" i="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866144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81373" y="1788014"/>
            <a:ext cx="8208912" cy="9361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81373" y="3693130"/>
            <a:ext cx="8208912" cy="12526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81373" y="2836768"/>
            <a:ext cx="8208912" cy="7314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81373" y="943975"/>
            <a:ext cx="8208912" cy="7314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50924" y="-18894"/>
            <a:ext cx="8313564" cy="468395"/>
          </a:xfrm>
        </p:spPr>
        <p:txBody>
          <a:bodyPr/>
          <a:lstStyle/>
          <a:p>
            <a:r>
              <a:rPr lang="zh-CN" altLang="en-US" dirty="0" smtClean="0"/>
              <a:t>核心发现</a:t>
            </a:r>
            <a:r>
              <a:rPr lang="en-US" altLang="zh-CN" dirty="0" smtClean="0"/>
              <a:t>3——</a:t>
            </a:r>
            <a:r>
              <a:rPr lang="zh-CN" altLang="en-US" dirty="0" smtClean="0"/>
              <a:t>平台推荐系统或既能整合平台资源、又能促进满意度提升</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5</a:t>
            </a:fld>
            <a:endParaRPr lang="zh-CN" altLang="en-US"/>
          </a:p>
        </p:txBody>
      </p:sp>
      <p:grpSp>
        <p:nvGrpSpPr>
          <p:cNvPr id="4" name="组合 3"/>
          <p:cNvGrpSpPr/>
          <p:nvPr/>
        </p:nvGrpSpPr>
        <p:grpSpPr>
          <a:xfrm>
            <a:off x="107504" y="160532"/>
            <a:ext cx="445103" cy="233320"/>
            <a:chOff x="3923928" y="-5697"/>
            <a:chExt cx="1218586" cy="638774"/>
          </a:xfrm>
        </p:grpSpPr>
        <p:sp>
          <p:nvSpPr>
            <p:cNvPr id="5" name="任意多边形 4"/>
            <p:cNvSpPr/>
            <p:nvPr/>
          </p:nvSpPr>
          <p:spPr>
            <a:xfrm>
              <a:off x="3923928" y="-5697"/>
              <a:ext cx="1218586" cy="638774"/>
            </a:xfrm>
            <a:custGeom>
              <a:avLst/>
              <a:gdLst>
                <a:gd name="connsiteX0" fmla="*/ 507856 w 1015713"/>
                <a:gd name="connsiteY0" fmla="*/ 63500 h 532430"/>
                <a:gd name="connsiteX1" fmla="*/ 158598 w 1015713"/>
                <a:gd name="connsiteY1" fmla="*/ 187619 h 532430"/>
                <a:gd name="connsiteX2" fmla="*/ 75610 w 1015713"/>
                <a:gd name="connsiteY2" fmla="*/ 266215 h 532430"/>
                <a:gd name="connsiteX3" fmla="*/ 158599 w 1015713"/>
                <a:gd name="connsiteY3" fmla="*/ 344811 h 532430"/>
                <a:gd name="connsiteX4" fmla="*/ 507857 w 1015713"/>
                <a:gd name="connsiteY4" fmla="*/ 468930 h 532430"/>
                <a:gd name="connsiteX5" fmla="*/ 857115 w 1015713"/>
                <a:gd name="connsiteY5" fmla="*/ 344811 h 532430"/>
                <a:gd name="connsiteX6" fmla="*/ 940104 w 1015713"/>
                <a:gd name="connsiteY6" fmla="*/ 266216 h 532430"/>
                <a:gd name="connsiteX7" fmla="*/ 857114 w 1015713"/>
                <a:gd name="connsiteY7" fmla="*/ 187619 h 532430"/>
                <a:gd name="connsiteX8" fmla="*/ 507856 w 1015713"/>
                <a:gd name="connsiteY8" fmla="*/ 63500 h 532430"/>
                <a:gd name="connsiteX9" fmla="*/ 507856 w 1015713"/>
                <a:gd name="connsiteY9" fmla="*/ 0 h 532430"/>
                <a:gd name="connsiteX10" fmla="*/ 878612 w 1015713"/>
                <a:gd name="connsiteY10" fmla="*/ 132638 h 532430"/>
                <a:gd name="connsiteX11" fmla="*/ 1015712 w 1015713"/>
                <a:gd name="connsiteY11" fmla="*/ 264503 h 532430"/>
                <a:gd name="connsiteX12" fmla="*/ 1013854 w 1015713"/>
                <a:gd name="connsiteY12" fmla="*/ 266215 h 532430"/>
                <a:gd name="connsiteX13" fmla="*/ 1015713 w 1015713"/>
                <a:gd name="connsiteY13" fmla="*/ 267927 h 532430"/>
                <a:gd name="connsiteX14" fmla="*/ 878613 w 1015713"/>
                <a:gd name="connsiteY14" fmla="*/ 399792 h 532430"/>
                <a:gd name="connsiteX15" fmla="*/ 507857 w 1015713"/>
                <a:gd name="connsiteY15" fmla="*/ 532430 h 532430"/>
                <a:gd name="connsiteX16" fmla="*/ 137101 w 1015713"/>
                <a:gd name="connsiteY16" fmla="*/ 399792 h 532430"/>
                <a:gd name="connsiteX17" fmla="*/ 1 w 1015713"/>
                <a:gd name="connsiteY17" fmla="*/ 267927 h 532430"/>
                <a:gd name="connsiteX18" fmla="*/ 1859 w 1015713"/>
                <a:gd name="connsiteY18" fmla="*/ 266216 h 532430"/>
                <a:gd name="connsiteX19" fmla="*/ 0 w 1015713"/>
                <a:gd name="connsiteY19" fmla="*/ 264503 h 532430"/>
                <a:gd name="connsiteX20" fmla="*/ 137100 w 1015713"/>
                <a:gd name="connsiteY20" fmla="*/ 132638 h 532430"/>
                <a:gd name="connsiteX21" fmla="*/ 507856 w 1015713"/>
                <a:gd name="connsiteY21" fmla="*/ 0 h 53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5713" h="532430">
                  <a:moveTo>
                    <a:pt x="507856" y="63500"/>
                  </a:moveTo>
                  <a:cubicBezTo>
                    <a:pt x="384563" y="63500"/>
                    <a:pt x="266741" y="107508"/>
                    <a:pt x="158598" y="187619"/>
                  </a:cubicBezTo>
                  <a:lnTo>
                    <a:pt x="75610" y="266215"/>
                  </a:lnTo>
                  <a:lnTo>
                    <a:pt x="158599" y="344811"/>
                  </a:lnTo>
                  <a:cubicBezTo>
                    <a:pt x="266742" y="424922"/>
                    <a:pt x="384564" y="468930"/>
                    <a:pt x="507857" y="468930"/>
                  </a:cubicBezTo>
                  <a:cubicBezTo>
                    <a:pt x="631150" y="468930"/>
                    <a:pt x="748972" y="424922"/>
                    <a:pt x="857115" y="344811"/>
                  </a:cubicBezTo>
                  <a:lnTo>
                    <a:pt x="940104" y="266216"/>
                  </a:lnTo>
                  <a:lnTo>
                    <a:pt x="857114" y="187619"/>
                  </a:lnTo>
                  <a:cubicBezTo>
                    <a:pt x="748971" y="107508"/>
                    <a:pt x="631149" y="63500"/>
                    <a:pt x="507856" y="63500"/>
                  </a:cubicBezTo>
                  <a:close/>
                  <a:moveTo>
                    <a:pt x="507856" y="0"/>
                  </a:moveTo>
                  <a:cubicBezTo>
                    <a:pt x="639369" y="0"/>
                    <a:pt x="764656" y="47229"/>
                    <a:pt x="878612" y="132638"/>
                  </a:cubicBezTo>
                  <a:lnTo>
                    <a:pt x="1015712" y="264503"/>
                  </a:lnTo>
                  <a:lnTo>
                    <a:pt x="1013854" y="266215"/>
                  </a:lnTo>
                  <a:lnTo>
                    <a:pt x="1015713" y="267927"/>
                  </a:lnTo>
                  <a:lnTo>
                    <a:pt x="878613" y="399792"/>
                  </a:lnTo>
                  <a:cubicBezTo>
                    <a:pt x="764657" y="485201"/>
                    <a:pt x="639370" y="532430"/>
                    <a:pt x="507857" y="532430"/>
                  </a:cubicBezTo>
                  <a:cubicBezTo>
                    <a:pt x="376344" y="532430"/>
                    <a:pt x="251057" y="485201"/>
                    <a:pt x="137101" y="399792"/>
                  </a:cubicBezTo>
                  <a:lnTo>
                    <a:pt x="1" y="267927"/>
                  </a:lnTo>
                  <a:lnTo>
                    <a:pt x="1859" y="266216"/>
                  </a:lnTo>
                  <a:lnTo>
                    <a:pt x="0" y="264503"/>
                  </a:lnTo>
                  <a:lnTo>
                    <a:pt x="137100" y="132638"/>
                  </a:lnTo>
                  <a:cubicBezTo>
                    <a:pt x="251056" y="47229"/>
                    <a:pt x="376343" y="0"/>
                    <a:pt x="5078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同心圆 5"/>
            <p:cNvSpPr/>
            <p:nvPr/>
          </p:nvSpPr>
          <p:spPr>
            <a:xfrm>
              <a:off x="4300852" y="83802"/>
              <a:ext cx="461232" cy="461232"/>
            </a:xfrm>
            <a:prstGeom prst="donut">
              <a:avLst>
                <a:gd name="adj" fmla="val 140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任意多边形 6"/>
            <p:cNvSpPr/>
            <p:nvPr/>
          </p:nvSpPr>
          <p:spPr>
            <a:xfrm>
              <a:off x="4392728" y="173196"/>
              <a:ext cx="280988" cy="280988"/>
            </a:xfrm>
            <a:custGeom>
              <a:avLst/>
              <a:gdLst>
                <a:gd name="connsiteX0" fmla="*/ 41428 w 242888"/>
                <a:gd name="connsiteY0" fmla="*/ 144304 h 242888"/>
                <a:gd name="connsiteX1" fmla="*/ 43464 w 242888"/>
                <a:gd name="connsiteY1" fmla="*/ 154388 h 242888"/>
                <a:gd name="connsiteX2" fmla="*/ 74127 w 242888"/>
                <a:gd name="connsiteY2" fmla="*/ 191623 h 242888"/>
                <a:gd name="connsiteX3" fmla="*/ 87910 w 242888"/>
                <a:gd name="connsiteY3" fmla="*/ 195833 h 242888"/>
                <a:gd name="connsiteX4" fmla="*/ 93928 w 242888"/>
                <a:gd name="connsiteY4" fmla="*/ 173936 h 242888"/>
                <a:gd name="connsiteX5" fmla="*/ 76269 w 242888"/>
                <a:gd name="connsiteY5" fmla="*/ 166621 h 242888"/>
                <a:gd name="connsiteX6" fmla="*/ 67025 w 242888"/>
                <a:gd name="connsiteY6" fmla="*/ 144304 h 242888"/>
                <a:gd name="connsiteX7" fmla="*/ 87134 w 242888"/>
                <a:gd name="connsiteY7" fmla="*/ 47294 h 242888"/>
                <a:gd name="connsiteX8" fmla="*/ 74127 w 242888"/>
                <a:gd name="connsiteY8" fmla="*/ 51267 h 242888"/>
                <a:gd name="connsiteX9" fmla="*/ 43464 w 242888"/>
                <a:gd name="connsiteY9" fmla="*/ 88502 h 242888"/>
                <a:gd name="connsiteX10" fmla="*/ 41428 w 242888"/>
                <a:gd name="connsiteY10" fmla="*/ 98585 h 242888"/>
                <a:gd name="connsiteX11" fmla="*/ 67025 w 242888"/>
                <a:gd name="connsiteY11" fmla="*/ 98585 h 242888"/>
                <a:gd name="connsiteX12" fmla="*/ 76269 w 242888"/>
                <a:gd name="connsiteY12" fmla="*/ 76269 h 242888"/>
                <a:gd name="connsiteX13" fmla="*/ 96745 w 242888"/>
                <a:gd name="connsiteY13" fmla="*/ 67788 h 242888"/>
                <a:gd name="connsiteX14" fmla="*/ 121444 w 242888"/>
                <a:gd name="connsiteY14" fmla="*/ 0 h 242888"/>
                <a:gd name="connsiteX15" fmla="*/ 242888 w 242888"/>
                <a:gd name="connsiteY15" fmla="*/ 121444 h 242888"/>
                <a:gd name="connsiteX16" fmla="*/ 121444 w 242888"/>
                <a:gd name="connsiteY16" fmla="*/ 242888 h 242888"/>
                <a:gd name="connsiteX17" fmla="*/ 0 w 242888"/>
                <a:gd name="connsiteY17" fmla="*/ 121444 h 242888"/>
                <a:gd name="connsiteX18" fmla="*/ 121444 w 242888"/>
                <a:gd name="connsiteY18"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2888" h="242888">
                  <a:moveTo>
                    <a:pt x="41428" y="144304"/>
                  </a:moveTo>
                  <a:lnTo>
                    <a:pt x="43464" y="154388"/>
                  </a:lnTo>
                  <a:cubicBezTo>
                    <a:pt x="49888" y="169576"/>
                    <a:pt x="60620" y="182498"/>
                    <a:pt x="74127" y="191623"/>
                  </a:cubicBezTo>
                  <a:lnTo>
                    <a:pt x="87910" y="195833"/>
                  </a:lnTo>
                  <a:lnTo>
                    <a:pt x="93928" y="173936"/>
                  </a:lnTo>
                  <a:lnTo>
                    <a:pt x="76269" y="166621"/>
                  </a:lnTo>
                  <a:lnTo>
                    <a:pt x="67025" y="144304"/>
                  </a:lnTo>
                  <a:close/>
                  <a:moveTo>
                    <a:pt x="87134" y="47294"/>
                  </a:moveTo>
                  <a:lnTo>
                    <a:pt x="74127" y="51267"/>
                  </a:lnTo>
                  <a:cubicBezTo>
                    <a:pt x="60620" y="60392"/>
                    <a:pt x="49888" y="73315"/>
                    <a:pt x="43464" y="88502"/>
                  </a:cubicBezTo>
                  <a:lnTo>
                    <a:pt x="41428" y="98585"/>
                  </a:lnTo>
                  <a:lnTo>
                    <a:pt x="67025" y="98585"/>
                  </a:lnTo>
                  <a:lnTo>
                    <a:pt x="76269" y="76269"/>
                  </a:lnTo>
                  <a:lnTo>
                    <a:pt x="96745" y="67788"/>
                  </a:lnTo>
                  <a:close/>
                  <a:moveTo>
                    <a:pt x="121444" y="0"/>
                  </a:moveTo>
                  <a:cubicBezTo>
                    <a:pt x="188516" y="0"/>
                    <a:pt x="242888" y="54372"/>
                    <a:pt x="242888" y="121444"/>
                  </a:cubicBezTo>
                  <a:cubicBezTo>
                    <a:pt x="242888" y="188516"/>
                    <a:pt x="188516" y="242888"/>
                    <a:pt x="121444" y="242888"/>
                  </a:cubicBezTo>
                  <a:cubicBezTo>
                    <a:pt x="54372" y="242888"/>
                    <a:pt x="0" y="188516"/>
                    <a:pt x="0" y="121444"/>
                  </a:cubicBezTo>
                  <a:cubicBezTo>
                    <a:pt x="0" y="54372"/>
                    <a:pt x="54372" y="0"/>
                    <a:pt x="1214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381373" y="913284"/>
            <a:ext cx="8151067" cy="4108817"/>
          </a:xfrm>
          <a:prstGeom prst="rect">
            <a:avLst/>
          </a:prstGeom>
          <a:noFill/>
        </p:spPr>
        <p:txBody>
          <a:bodyPr wrap="square" rtlCol="0">
            <a:spAutoFit/>
          </a:bodyPr>
          <a:lstStyle/>
          <a:p>
            <a:pPr marL="355600" indent="-355600">
              <a:lnSpc>
                <a:spcPct val="150000"/>
              </a:lnSpc>
              <a:spcBef>
                <a:spcPts val="1200"/>
              </a:spcBef>
              <a:buClr>
                <a:srgbClr val="C00000"/>
              </a:buClr>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接近</a:t>
            </a:r>
            <a:r>
              <a:rPr lang="en-US" altLang="zh-CN" sz="1400" dirty="0">
                <a:solidFill>
                  <a:srgbClr val="C00000"/>
                </a:solidFill>
                <a:latin typeface="微软雅黑" panose="020B0503020204020204" pitchFamily="34" charset="-122"/>
                <a:ea typeface="微软雅黑" panose="020B0503020204020204" pitchFamily="34" charset="-122"/>
              </a:rPr>
              <a:t>60%</a:t>
            </a:r>
            <a:r>
              <a:rPr lang="zh-CN" altLang="en-US" sz="1400" dirty="0">
                <a:latin typeface="微软雅黑" panose="020B0503020204020204" pitchFamily="34" charset="-122"/>
                <a:ea typeface="微软雅黑" panose="020B0503020204020204" pitchFamily="34" charset="-122"/>
              </a:rPr>
              <a:t>的雇主知晓“</a:t>
            </a:r>
            <a:r>
              <a:rPr lang="zh-CN" altLang="en-US" sz="1400" dirty="0">
                <a:solidFill>
                  <a:srgbClr val="C00000"/>
                </a:solidFill>
                <a:latin typeface="微软雅黑" panose="020B0503020204020204" pitchFamily="34" charset="-122"/>
                <a:ea typeface="微软雅黑" panose="020B0503020204020204" pitchFamily="34" charset="-122"/>
              </a:rPr>
              <a:t>招标</a:t>
            </a:r>
            <a:r>
              <a:rPr lang="zh-CN" altLang="en-US" sz="1400" dirty="0">
                <a:latin typeface="微软雅黑" panose="020B0503020204020204" pitchFamily="34" charset="-122"/>
                <a:ea typeface="微软雅黑" panose="020B0503020204020204" pitchFamily="34" charset="-122"/>
              </a:rPr>
              <a:t>”交易模式，近半数的雇主使用过“招标”交易模式，最喜欢</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最愿意使用的交易模式的前三分别为：招标、雇佣、比稿，比</a:t>
            </a:r>
            <a:r>
              <a:rPr lang="zh-CN" altLang="en-US" sz="1400" dirty="0" smtClean="0">
                <a:latin typeface="微软雅黑" panose="020B0503020204020204" pitchFamily="34" charset="-122"/>
                <a:ea typeface="微软雅黑" panose="020B0503020204020204" pitchFamily="34" charset="-122"/>
              </a:rPr>
              <a:t>稿交易模式受欢迎程度异军突起</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marL="355600" indent="-355600">
              <a:lnSpc>
                <a:spcPct val="150000"/>
              </a:lnSpc>
              <a:spcBef>
                <a:spcPts val="1200"/>
              </a:spcBef>
              <a:buClr>
                <a:srgbClr val="C00000"/>
              </a:buClr>
              <a:buFont typeface="Wingdings" panose="05000000000000000000" pitchFamily="2" charset="2"/>
              <a:buChar char="n"/>
            </a:pPr>
            <a:r>
              <a:rPr lang="zh-CN" altLang="en-US" sz="1400" dirty="0" smtClean="0">
                <a:latin typeface="微软雅黑" panose="020B0503020204020204" pitchFamily="34" charset="-122"/>
                <a:ea typeface="微软雅黑" panose="020B0503020204020204" pitchFamily="34" charset="-122"/>
              </a:rPr>
              <a:t>无论是期望还是实际行动上，半数雇主选择通过“姜太公钓鱼愿者上钩”的模式</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发布需求后等待服务商的响应模式，导致</a:t>
            </a:r>
            <a:r>
              <a:rPr lang="zh-CN" altLang="en-US" sz="1400" dirty="0" smtClean="0">
                <a:solidFill>
                  <a:srgbClr val="C00000"/>
                </a:solidFill>
                <a:latin typeface="微软雅黑" panose="020B0503020204020204" pitchFamily="34" charset="-122"/>
                <a:ea typeface="微软雅黑" panose="020B0503020204020204" pitchFamily="34" charset="-122"/>
              </a:rPr>
              <a:t>雇主对“招标”交易模式使用的最多</a:t>
            </a:r>
            <a:r>
              <a:rPr lang="zh-CN" altLang="en-US" sz="1400" dirty="0" smtClean="0">
                <a:latin typeface="微软雅黑" panose="020B0503020204020204" pitchFamily="34" charset="-122"/>
                <a:ea typeface="微软雅黑" panose="020B0503020204020204" pitchFamily="34" charset="-122"/>
              </a:rPr>
              <a:t>，我们推测可能雇主是基于对网站的熟悉程度和自身工作的状况等</a:t>
            </a:r>
            <a:r>
              <a:rPr lang="zh-CN" altLang="en-US" sz="1400" dirty="0">
                <a:latin typeface="微软雅黑" panose="020B0503020204020204" pitchFamily="34" charset="-122"/>
                <a:ea typeface="微软雅黑" panose="020B0503020204020204" pitchFamily="34" charset="-122"/>
              </a:rPr>
              <a:t>求</a:t>
            </a:r>
            <a:r>
              <a:rPr lang="zh-CN" altLang="en-US" sz="1400" dirty="0" smtClean="0">
                <a:latin typeface="微软雅黑" panose="020B0503020204020204" pitchFamily="34" charset="-122"/>
                <a:ea typeface="微软雅黑" panose="020B0503020204020204" pitchFamily="34" charset="-122"/>
              </a:rPr>
              <a:t>其次而为之。</a:t>
            </a:r>
            <a:endParaRPr lang="en-US" altLang="zh-CN" sz="1400" dirty="0" smtClean="0">
              <a:latin typeface="微软雅黑" panose="020B0503020204020204" pitchFamily="34" charset="-122"/>
              <a:ea typeface="微软雅黑" panose="020B0503020204020204" pitchFamily="34" charset="-122"/>
            </a:endParaRPr>
          </a:p>
          <a:p>
            <a:pPr marL="355600" indent="-355600">
              <a:lnSpc>
                <a:spcPct val="150000"/>
              </a:lnSpc>
              <a:spcBef>
                <a:spcPts val="1200"/>
              </a:spcBef>
              <a:buClr>
                <a:srgbClr val="C00000"/>
              </a:buClr>
              <a:buFont typeface="Wingdings" panose="05000000000000000000" pitchFamily="2" charset="2"/>
              <a:buChar char="n"/>
            </a:pPr>
            <a:r>
              <a:rPr lang="zh-CN" altLang="en-US" sz="1400" dirty="0" smtClean="0">
                <a:latin typeface="微软雅黑" panose="020B0503020204020204" pitchFamily="34" charset="-122"/>
                <a:ea typeface="微软雅黑" panose="020B0503020204020204" pitchFamily="34" charset="-122"/>
              </a:rPr>
              <a:t>在最喜欢</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最愿意使用的交易模式研究中，“比稿”和“招标”则旗鼓相当。研究表明：对于</a:t>
            </a:r>
            <a:r>
              <a:rPr lang="zh-CN" altLang="en-US" sz="1400" dirty="0" smtClean="0">
                <a:solidFill>
                  <a:srgbClr val="C00000"/>
                </a:solidFill>
                <a:latin typeface="微软雅黑" panose="020B0503020204020204" pitchFamily="34" charset="-122"/>
                <a:ea typeface="微软雅黑" panose="020B0503020204020204" pitchFamily="34" charset="-122"/>
              </a:rPr>
              <a:t>有过需求完成经历的雇主来说，更加倾向于使用“比稿”这一交易模式</a:t>
            </a:r>
            <a:r>
              <a:rPr lang="zh-CN" altLang="en-US" sz="1400" dirty="0" smtClean="0">
                <a:latin typeface="微软雅黑" panose="020B0503020204020204" pitchFamily="34" charset="-122"/>
                <a:ea typeface="微软雅黑" panose="020B0503020204020204" pitchFamily="34" charset="-122"/>
              </a:rPr>
              <a:t>。</a:t>
            </a:r>
            <a:endParaRPr lang="en-US" altLang="zh-CN" sz="1400" dirty="0" smtClean="0">
              <a:latin typeface="微软雅黑" panose="020B0503020204020204" pitchFamily="34" charset="-122"/>
              <a:ea typeface="微软雅黑" panose="020B0503020204020204" pitchFamily="34" charset="-122"/>
            </a:endParaRPr>
          </a:p>
          <a:p>
            <a:pPr marL="355600" indent="-355600">
              <a:lnSpc>
                <a:spcPct val="150000"/>
              </a:lnSpc>
              <a:spcBef>
                <a:spcPts val="1200"/>
              </a:spcBef>
              <a:buClr>
                <a:srgbClr val="C00000"/>
              </a:buClr>
              <a:buFont typeface="Wingdings" panose="05000000000000000000" pitchFamily="2" charset="2"/>
              <a:buChar char="n"/>
            </a:pPr>
            <a:r>
              <a:rPr lang="zh-CN" altLang="en-US" sz="1400" dirty="0" smtClean="0">
                <a:latin typeface="微软雅黑" panose="020B0503020204020204" pitchFamily="34" charset="-122"/>
                <a:ea typeface="微软雅黑" panose="020B0503020204020204" pitchFamily="34" charset="-122"/>
              </a:rPr>
              <a:t>通过以上的研究，我们可以认为对于新雇主来说，“招标”省时省力，但周期延长、质量难以把控的弊端或将严重影响新雇主的评价和忠诚度，因此，在使用“招标”交易模式中，无论是新雇主还是老雇主来说，</a:t>
            </a:r>
            <a:r>
              <a:rPr lang="zh-CN" altLang="en-US" sz="1400" dirty="0" smtClean="0">
                <a:solidFill>
                  <a:srgbClr val="C00000"/>
                </a:solidFill>
                <a:latin typeface="微软雅黑" panose="020B0503020204020204" pitchFamily="34" charset="-122"/>
                <a:ea typeface="微软雅黑" panose="020B0503020204020204" pitchFamily="34" charset="-122"/>
              </a:rPr>
              <a:t>平台推荐匹配度高、优秀的服务商则是当务之急</a:t>
            </a:r>
            <a:r>
              <a:rPr lang="zh-CN" altLang="en-US" sz="1400" dirty="0" smtClean="0">
                <a:latin typeface="微软雅黑" panose="020B0503020204020204" pitchFamily="34" charset="-122"/>
                <a:ea typeface="微软雅黑" panose="020B0503020204020204" pitchFamily="34" charset="-122"/>
              </a:rPr>
              <a:t>，是增强用户满意度的重要手段之一。</a:t>
            </a:r>
            <a:endParaRPr lang="zh-CN" altLang="en-US" sz="1400" i="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42137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76569" y="3403420"/>
            <a:ext cx="8208912" cy="7502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67544" y="2528275"/>
            <a:ext cx="8208912" cy="7502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76569" y="1329377"/>
            <a:ext cx="8208912" cy="10801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1"/>
          <p:cNvSpPr>
            <a:spLocks noGrp="1"/>
          </p:cNvSpPr>
          <p:nvPr>
            <p:ph type="title"/>
          </p:nvPr>
        </p:nvSpPr>
        <p:spPr>
          <a:xfrm>
            <a:off x="650924" y="-18894"/>
            <a:ext cx="8493076" cy="468395"/>
          </a:xfrm>
        </p:spPr>
        <p:txBody>
          <a:bodyPr/>
          <a:lstStyle/>
          <a:p>
            <a:r>
              <a:rPr lang="zh-CN" altLang="en-US" dirty="0" smtClean="0"/>
              <a:t>核心发现</a:t>
            </a:r>
            <a:r>
              <a:rPr lang="en-US" altLang="zh-CN" dirty="0"/>
              <a:t>4</a:t>
            </a:r>
            <a:r>
              <a:rPr lang="en-US" altLang="zh-CN" dirty="0" smtClean="0"/>
              <a:t>——</a:t>
            </a:r>
            <a:r>
              <a:rPr lang="zh-CN" altLang="en-US" dirty="0" smtClean="0"/>
              <a:t>创业型企业</a:t>
            </a:r>
            <a:r>
              <a:rPr lang="zh-CN" altLang="en-US" dirty="0" smtClean="0"/>
              <a:t>对服务众包需求</a:t>
            </a:r>
            <a:r>
              <a:rPr lang="zh-CN" altLang="en-US" dirty="0" smtClean="0"/>
              <a:t>尤为旺盛</a:t>
            </a:r>
            <a:r>
              <a:rPr lang="zh-CN" altLang="en-US" dirty="0" smtClean="0"/>
              <a:t>，孵化模式或已成熟</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6</a:t>
            </a:fld>
            <a:endParaRPr lang="zh-CN" altLang="en-US"/>
          </a:p>
        </p:txBody>
      </p:sp>
      <p:grpSp>
        <p:nvGrpSpPr>
          <p:cNvPr id="2" name="组合 1"/>
          <p:cNvGrpSpPr/>
          <p:nvPr/>
        </p:nvGrpSpPr>
        <p:grpSpPr>
          <a:xfrm>
            <a:off x="107504" y="160532"/>
            <a:ext cx="445103" cy="233320"/>
            <a:chOff x="3923928" y="-5697"/>
            <a:chExt cx="1218586" cy="638774"/>
          </a:xfrm>
        </p:grpSpPr>
        <p:sp>
          <p:nvSpPr>
            <p:cNvPr id="24" name="任意多边形 23"/>
            <p:cNvSpPr/>
            <p:nvPr/>
          </p:nvSpPr>
          <p:spPr>
            <a:xfrm>
              <a:off x="3923928" y="-5697"/>
              <a:ext cx="1218586" cy="638774"/>
            </a:xfrm>
            <a:custGeom>
              <a:avLst/>
              <a:gdLst>
                <a:gd name="connsiteX0" fmla="*/ 507856 w 1015713"/>
                <a:gd name="connsiteY0" fmla="*/ 63500 h 532430"/>
                <a:gd name="connsiteX1" fmla="*/ 158598 w 1015713"/>
                <a:gd name="connsiteY1" fmla="*/ 187619 h 532430"/>
                <a:gd name="connsiteX2" fmla="*/ 75610 w 1015713"/>
                <a:gd name="connsiteY2" fmla="*/ 266215 h 532430"/>
                <a:gd name="connsiteX3" fmla="*/ 158599 w 1015713"/>
                <a:gd name="connsiteY3" fmla="*/ 344811 h 532430"/>
                <a:gd name="connsiteX4" fmla="*/ 507857 w 1015713"/>
                <a:gd name="connsiteY4" fmla="*/ 468930 h 532430"/>
                <a:gd name="connsiteX5" fmla="*/ 857115 w 1015713"/>
                <a:gd name="connsiteY5" fmla="*/ 344811 h 532430"/>
                <a:gd name="connsiteX6" fmla="*/ 940104 w 1015713"/>
                <a:gd name="connsiteY6" fmla="*/ 266216 h 532430"/>
                <a:gd name="connsiteX7" fmla="*/ 857114 w 1015713"/>
                <a:gd name="connsiteY7" fmla="*/ 187619 h 532430"/>
                <a:gd name="connsiteX8" fmla="*/ 507856 w 1015713"/>
                <a:gd name="connsiteY8" fmla="*/ 63500 h 532430"/>
                <a:gd name="connsiteX9" fmla="*/ 507856 w 1015713"/>
                <a:gd name="connsiteY9" fmla="*/ 0 h 532430"/>
                <a:gd name="connsiteX10" fmla="*/ 878612 w 1015713"/>
                <a:gd name="connsiteY10" fmla="*/ 132638 h 532430"/>
                <a:gd name="connsiteX11" fmla="*/ 1015712 w 1015713"/>
                <a:gd name="connsiteY11" fmla="*/ 264503 h 532430"/>
                <a:gd name="connsiteX12" fmla="*/ 1013854 w 1015713"/>
                <a:gd name="connsiteY12" fmla="*/ 266215 h 532430"/>
                <a:gd name="connsiteX13" fmla="*/ 1015713 w 1015713"/>
                <a:gd name="connsiteY13" fmla="*/ 267927 h 532430"/>
                <a:gd name="connsiteX14" fmla="*/ 878613 w 1015713"/>
                <a:gd name="connsiteY14" fmla="*/ 399792 h 532430"/>
                <a:gd name="connsiteX15" fmla="*/ 507857 w 1015713"/>
                <a:gd name="connsiteY15" fmla="*/ 532430 h 532430"/>
                <a:gd name="connsiteX16" fmla="*/ 137101 w 1015713"/>
                <a:gd name="connsiteY16" fmla="*/ 399792 h 532430"/>
                <a:gd name="connsiteX17" fmla="*/ 1 w 1015713"/>
                <a:gd name="connsiteY17" fmla="*/ 267927 h 532430"/>
                <a:gd name="connsiteX18" fmla="*/ 1859 w 1015713"/>
                <a:gd name="connsiteY18" fmla="*/ 266216 h 532430"/>
                <a:gd name="connsiteX19" fmla="*/ 0 w 1015713"/>
                <a:gd name="connsiteY19" fmla="*/ 264503 h 532430"/>
                <a:gd name="connsiteX20" fmla="*/ 137100 w 1015713"/>
                <a:gd name="connsiteY20" fmla="*/ 132638 h 532430"/>
                <a:gd name="connsiteX21" fmla="*/ 507856 w 1015713"/>
                <a:gd name="connsiteY21" fmla="*/ 0 h 53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5713" h="532430">
                  <a:moveTo>
                    <a:pt x="507856" y="63500"/>
                  </a:moveTo>
                  <a:cubicBezTo>
                    <a:pt x="384563" y="63500"/>
                    <a:pt x="266741" y="107508"/>
                    <a:pt x="158598" y="187619"/>
                  </a:cubicBezTo>
                  <a:lnTo>
                    <a:pt x="75610" y="266215"/>
                  </a:lnTo>
                  <a:lnTo>
                    <a:pt x="158599" y="344811"/>
                  </a:lnTo>
                  <a:cubicBezTo>
                    <a:pt x="266742" y="424922"/>
                    <a:pt x="384564" y="468930"/>
                    <a:pt x="507857" y="468930"/>
                  </a:cubicBezTo>
                  <a:cubicBezTo>
                    <a:pt x="631150" y="468930"/>
                    <a:pt x="748972" y="424922"/>
                    <a:pt x="857115" y="344811"/>
                  </a:cubicBezTo>
                  <a:lnTo>
                    <a:pt x="940104" y="266216"/>
                  </a:lnTo>
                  <a:lnTo>
                    <a:pt x="857114" y="187619"/>
                  </a:lnTo>
                  <a:cubicBezTo>
                    <a:pt x="748971" y="107508"/>
                    <a:pt x="631149" y="63500"/>
                    <a:pt x="507856" y="63500"/>
                  </a:cubicBezTo>
                  <a:close/>
                  <a:moveTo>
                    <a:pt x="507856" y="0"/>
                  </a:moveTo>
                  <a:cubicBezTo>
                    <a:pt x="639369" y="0"/>
                    <a:pt x="764656" y="47229"/>
                    <a:pt x="878612" y="132638"/>
                  </a:cubicBezTo>
                  <a:lnTo>
                    <a:pt x="1015712" y="264503"/>
                  </a:lnTo>
                  <a:lnTo>
                    <a:pt x="1013854" y="266215"/>
                  </a:lnTo>
                  <a:lnTo>
                    <a:pt x="1015713" y="267927"/>
                  </a:lnTo>
                  <a:lnTo>
                    <a:pt x="878613" y="399792"/>
                  </a:lnTo>
                  <a:cubicBezTo>
                    <a:pt x="764657" y="485201"/>
                    <a:pt x="639370" y="532430"/>
                    <a:pt x="507857" y="532430"/>
                  </a:cubicBezTo>
                  <a:cubicBezTo>
                    <a:pt x="376344" y="532430"/>
                    <a:pt x="251057" y="485201"/>
                    <a:pt x="137101" y="399792"/>
                  </a:cubicBezTo>
                  <a:lnTo>
                    <a:pt x="1" y="267927"/>
                  </a:lnTo>
                  <a:lnTo>
                    <a:pt x="1859" y="266216"/>
                  </a:lnTo>
                  <a:lnTo>
                    <a:pt x="0" y="264503"/>
                  </a:lnTo>
                  <a:lnTo>
                    <a:pt x="137100" y="132638"/>
                  </a:lnTo>
                  <a:cubicBezTo>
                    <a:pt x="251056" y="47229"/>
                    <a:pt x="376343" y="0"/>
                    <a:pt x="5078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同心圆 24"/>
            <p:cNvSpPr/>
            <p:nvPr/>
          </p:nvSpPr>
          <p:spPr>
            <a:xfrm>
              <a:off x="4300852" y="83802"/>
              <a:ext cx="461232" cy="461232"/>
            </a:xfrm>
            <a:prstGeom prst="donut">
              <a:avLst>
                <a:gd name="adj" fmla="val 140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任意多边形 25"/>
            <p:cNvSpPr/>
            <p:nvPr/>
          </p:nvSpPr>
          <p:spPr>
            <a:xfrm>
              <a:off x="4392728" y="173196"/>
              <a:ext cx="280988" cy="280988"/>
            </a:xfrm>
            <a:custGeom>
              <a:avLst/>
              <a:gdLst>
                <a:gd name="connsiteX0" fmla="*/ 41428 w 242888"/>
                <a:gd name="connsiteY0" fmla="*/ 144304 h 242888"/>
                <a:gd name="connsiteX1" fmla="*/ 43464 w 242888"/>
                <a:gd name="connsiteY1" fmla="*/ 154388 h 242888"/>
                <a:gd name="connsiteX2" fmla="*/ 74127 w 242888"/>
                <a:gd name="connsiteY2" fmla="*/ 191623 h 242888"/>
                <a:gd name="connsiteX3" fmla="*/ 87910 w 242888"/>
                <a:gd name="connsiteY3" fmla="*/ 195833 h 242888"/>
                <a:gd name="connsiteX4" fmla="*/ 93928 w 242888"/>
                <a:gd name="connsiteY4" fmla="*/ 173936 h 242888"/>
                <a:gd name="connsiteX5" fmla="*/ 76269 w 242888"/>
                <a:gd name="connsiteY5" fmla="*/ 166621 h 242888"/>
                <a:gd name="connsiteX6" fmla="*/ 67025 w 242888"/>
                <a:gd name="connsiteY6" fmla="*/ 144304 h 242888"/>
                <a:gd name="connsiteX7" fmla="*/ 87134 w 242888"/>
                <a:gd name="connsiteY7" fmla="*/ 47294 h 242888"/>
                <a:gd name="connsiteX8" fmla="*/ 74127 w 242888"/>
                <a:gd name="connsiteY8" fmla="*/ 51267 h 242888"/>
                <a:gd name="connsiteX9" fmla="*/ 43464 w 242888"/>
                <a:gd name="connsiteY9" fmla="*/ 88502 h 242888"/>
                <a:gd name="connsiteX10" fmla="*/ 41428 w 242888"/>
                <a:gd name="connsiteY10" fmla="*/ 98585 h 242888"/>
                <a:gd name="connsiteX11" fmla="*/ 67025 w 242888"/>
                <a:gd name="connsiteY11" fmla="*/ 98585 h 242888"/>
                <a:gd name="connsiteX12" fmla="*/ 76269 w 242888"/>
                <a:gd name="connsiteY12" fmla="*/ 76269 h 242888"/>
                <a:gd name="connsiteX13" fmla="*/ 96745 w 242888"/>
                <a:gd name="connsiteY13" fmla="*/ 67788 h 242888"/>
                <a:gd name="connsiteX14" fmla="*/ 121444 w 242888"/>
                <a:gd name="connsiteY14" fmla="*/ 0 h 242888"/>
                <a:gd name="connsiteX15" fmla="*/ 242888 w 242888"/>
                <a:gd name="connsiteY15" fmla="*/ 121444 h 242888"/>
                <a:gd name="connsiteX16" fmla="*/ 121444 w 242888"/>
                <a:gd name="connsiteY16" fmla="*/ 242888 h 242888"/>
                <a:gd name="connsiteX17" fmla="*/ 0 w 242888"/>
                <a:gd name="connsiteY17" fmla="*/ 121444 h 242888"/>
                <a:gd name="connsiteX18" fmla="*/ 121444 w 242888"/>
                <a:gd name="connsiteY18"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2888" h="242888">
                  <a:moveTo>
                    <a:pt x="41428" y="144304"/>
                  </a:moveTo>
                  <a:lnTo>
                    <a:pt x="43464" y="154388"/>
                  </a:lnTo>
                  <a:cubicBezTo>
                    <a:pt x="49888" y="169576"/>
                    <a:pt x="60620" y="182498"/>
                    <a:pt x="74127" y="191623"/>
                  </a:cubicBezTo>
                  <a:lnTo>
                    <a:pt x="87910" y="195833"/>
                  </a:lnTo>
                  <a:lnTo>
                    <a:pt x="93928" y="173936"/>
                  </a:lnTo>
                  <a:lnTo>
                    <a:pt x="76269" y="166621"/>
                  </a:lnTo>
                  <a:lnTo>
                    <a:pt x="67025" y="144304"/>
                  </a:lnTo>
                  <a:close/>
                  <a:moveTo>
                    <a:pt x="87134" y="47294"/>
                  </a:moveTo>
                  <a:lnTo>
                    <a:pt x="74127" y="51267"/>
                  </a:lnTo>
                  <a:cubicBezTo>
                    <a:pt x="60620" y="60392"/>
                    <a:pt x="49888" y="73315"/>
                    <a:pt x="43464" y="88502"/>
                  </a:cubicBezTo>
                  <a:lnTo>
                    <a:pt x="41428" y="98585"/>
                  </a:lnTo>
                  <a:lnTo>
                    <a:pt x="67025" y="98585"/>
                  </a:lnTo>
                  <a:lnTo>
                    <a:pt x="76269" y="76269"/>
                  </a:lnTo>
                  <a:lnTo>
                    <a:pt x="96745" y="67788"/>
                  </a:lnTo>
                  <a:close/>
                  <a:moveTo>
                    <a:pt x="121444" y="0"/>
                  </a:moveTo>
                  <a:cubicBezTo>
                    <a:pt x="188516" y="0"/>
                    <a:pt x="242888" y="54372"/>
                    <a:pt x="242888" y="121444"/>
                  </a:cubicBezTo>
                  <a:cubicBezTo>
                    <a:pt x="242888" y="188516"/>
                    <a:pt x="188516" y="242888"/>
                    <a:pt x="121444" y="242888"/>
                  </a:cubicBezTo>
                  <a:cubicBezTo>
                    <a:pt x="54372" y="242888"/>
                    <a:pt x="0" y="188516"/>
                    <a:pt x="0" y="121444"/>
                  </a:cubicBezTo>
                  <a:cubicBezTo>
                    <a:pt x="0" y="54372"/>
                    <a:pt x="54372" y="0"/>
                    <a:pt x="1214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467626" y="1329377"/>
            <a:ext cx="8322302" cy="2816156"/>
          </a:xfrm>
          <a:prstGeom prst="rect">
            <a:avLst/>
          </a:prstGeom>
          <a:noFill/>
        </p:spPr>
        <p:txBody>
          <a:bodyPr wrap="square" rtlCol="0">
            <a:spAutoFit/>
          </a:bodyPr>
          <a:lstStyle/>
          <a:p>
            <a:pPr marL="355600" indent="-355600">
              <a:lnSpc>
                <a:spcPct val="150000"/>
              </a:lnSpc>
              <a:spcBef>
                <a:spcPts val="1200"/>
              </a:spcBef>
              <a:spcAft>
                <a:spcPts val="600"/>
              </a:spcAft>
              <a:buClr>
                <a:srgbClr val="C00000"/>
              </a:buClr>
              <a:buFont typeface="Wingdings" panose="05000000000000000000" pitchFamily="2" charset="2"/>
              <a:buChar char="n"/>
            </a:pPr>
            <a:r>
              <a:rPr lang="zh-CN" altLang="en-US" sz="1400" dirty="0" smtClean="0">
                <a:latin typeface="微软雅黑" panose="020B0503020204020204" pitchFamily="34" charset="-122"/>
                <a:ea typeface="微软雅黑" panose="020B0503020204020204" pitchFamily="34" charset="-122"/>
              </a:rPr>
              <a:t>在接受调查的猪八戒用户中，</a:t>
            </a:r>
            <a:r>
              <a:rPr lang="en-US" altLang="zh-CN" sz="1400" dirty="0" smtClean="0">
                <a:solidFill>
                  <a:srgbClr val="C00000"/>
                </a:solidFill>
                <a:latin typeface="微软雅黑" panose="020B0503020204020204" pitchFamily="34" charset="-122"/>
                <a:ea typeface="微软雅黑" panose="020B0503020204020204" pitchFamily="34" charset="-122"/>
              </a:rPr>
              <a:t>62%</a:t>
            </a:r>
            <a:r>
              <a:rPr lang="zh-CN" altLang="en-US" sz="1400" dirty="0" smtClean="0">
                <a:solidFill>
                  <a:srgbClr val="C00000"/>
                </a:solidFill>
                <a:latin typeface="微软雅黑" panose="020B0503020204020204" pitchFamily="34" charset="-122"/>
                <a:ea typeface="微软雅黑" panose="020B0503020204020204" pitchFamily="34" charset="-122"/>
              </a:rPr>
              <a:t>用户所在公司为创业型公司</a:t>
            </a:r>
            <a:r>
              <a:rPr lang="zh-CN" altLang="en-US" sz="1400" dirty="0" smtClean="0">
                <a:latin typeface="微软雅黑" panose="020B0503020204020204" pitchFamily="34" charset="-122"/>
                <a:ea typeface="微软雅黑" panose="020B0503020204020204" pitchFamily="34" charset="-122"/>
              </a:rPr>
              <a:t>，</a:t>
            </a:r>
            <a:r>
              <a:rPr lang="en-US" altLang="zh-CN" sz="1400" dirty="0" smtClean="0">
                <a:latin typeface="微软雅黑" panose="020B0503020204020204" pitchFamily="34" charset="-122"/>
                <a:ea typeface="微软雅黑" panose="020B0503020204020204" pitchFamily="34" charset="-122"/>
              </a:rPr>
              <a:t>75%</a:t>
            </a:r>
            <a:r>
              <a:rPr lang="zh-CN" altLang="en-US" sz="1400" dirty="0" smtClean="0">
                <a:latin typeface="微软雅黑" panose="020B0503020204020204" pitchFamily="34" charset="-122"/>
                <a:ea typeface="微软雅黑" panose="020B0503020204020204" pitchFamily="34" charset="-122"/>
              </a:rPr>
              <a:t>用户是发布且完成了一个及以上的</a:t>
            </a:r>
            <a:r>
              <a:rPr lang="zh-CN" altLang="en-US" sz="1400" dirty="0">
                <a:latin typeface="微软雅黑" panose="020B0503020204020204" pitchFamily="34" charset="-122"/>
                <a:ea typeface="微软雅黑" panose="020B0503020204020204" pitchFamily="34" charset="-122"/>
              </a:rPr>
              <a:t>需求。在此特性下，</a:t>
            </a:r>
            <a:r>
              <a:rPr lang="zh-CN" altLang="en-US" sz="1400" dirty="0" smtClean="0">
                <a:latin typeface="微软雅黑" panose="020B0503020204020204" pitchFamily="34" charset="-122"/>
                <a:ea typeface="微软雅黑" panose="020B0503020204020204" pitchFamily="34" charset="-122"/>
              </a:rPr>
              <a:t>雇主</a:t>
            </a:r>
            <a:r>
              <a:rPr lang="zh-CN" altLang="en-US" sz="1400" dirty="0">
                <a:latin typeface="微软雅黑" panose="020B0503020204020204" pitchFamily="34" charset="-122"/>
                <a:ea typeface="微软雅黑" panose="020B0503020204020204" pitchFamily="34" charset="-122"/>
              </a:rPr>
              <a:t>的</a:t>
            </a:r>
            <a:r>
              <a:rPr lang="zh-CN" altLang="en-US" sz="1400" dirty="0" smtClean="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我希望提供创业的全程辅导或支持</a:t>
            </a:r>
            <a:r>
              <a:rPr lang="zh-CN" altLang="en-US" sz="1400" dirty="0" smtClean="0">
                <a:latin typeface="微软雅黑" panose="020B0503020204020204" pitchFamily="34" charset="-122"/>
                <a:ea typeface="微软雅黑" panose="020B0503020204020204" pitchFamily="34" charset="-122"/>
              </a:rPr>
              <a:t>”期望则是必然的。对于此类用户，猪八戒平台</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在</a:t>
            </a:r>
            <a:r>
              <a:rPr lang="zh-CN" altLang="en-US" sz="1400" dirty="0" smtClean="0">
                <a:solidFill>
                  <a:srgbClr val="C00000"/>
                </a:solidFill>
                <a:latin typeface="微软雅黑" panose="020B0503020204020204" pitchFamily="34" charset="-122"/>
                <a:ea typeface="微软雅黑" panose="020B0503020204020204" pitchFamily="34" charset="-122"/>
              </a:rPr>
              <a:t>优化流程、新手指导、模块整合推送、客服指导等过程型服务</a:t>
            </a:r>
            <a:r>
              <a:rPr lang="zh-CN" altLang="en-US" sz="1400" dirty="0" smtClean="0">
                <a:latin typeface="微软雅黑" panose="020B0503020204020204" pitchFamily="34" charset="-122"/>
                <a:ea typeface="微软雅黑" panose="020B0503020204020204" pitchFamily="34" charset="-122"/>
              </a:rPr>
              <a:t>尤为重要。</a:t>
            </a:r>
            <a:endParaRPr lang="en-US" altLang="zh-CN" sz="1400" dirty="0" smtClean="0">
              <a:latin typeface="微软雅黑" panose="020B0503020204020204" pitchFamily="34" charset="-122"/>
              <a:ea typeface="微软雅黑" panose="020B0503020204020204" pitchFamily="34" charset="-122"/>
            </a:endParaRPr>
          </a:p>
          <a:p>
            <a:pPr marL="355600" indent="-355600">
              <a:lnSpc>
                <a:spcPct val="150000"/>
              </a:lnSpc>
              <a:spcBef>
                <a:spcPts val="1200"/>
              </a:spcBef>
              <a:spcAft>
                <a:spcPts val="600"/>
              </a:spcAft>
              <a:buClr>
                <a:srgbClr val="C00000"/>
              </a:buClr>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在接受调查</a:t>
            </a:r>
            <a:r>
              <a:rPr lang="zh-CN" altLang="en-US" sz="1400" dirty="0" smtClean="0">
                <a:latin typeface="微软雅黑" panose="020B0503020204020204" pitchFamily="34" charset="-122"/>
                <a:ea typeface="微软雅黑" panose="020B0503020204020204" pitchFamily="34" charset="-122"/>
              </a:rPr>
              <a:t>的猪八戒用户</a:t>
            </a:r>
            <a:r>
              <a:rPr lang="zh-CN" altLang="en-US" sz="1400" dirty="0">
                <a:latin typeface="微软雅黑" panose="020B0503020204020204" pitchFamily="34" charset="-122"/>
                <a:ea typeface="微软雅黑" panose="020B0503020204020204" pitchFamily="34" charset="-122"/>
              </a:rPr>
              <a:t>中</a:t>
            </a:r>
            <a:r>
              <a:rPr lang="zh-CN" altLang="en-US" sz="1400" dirty="0" smtClean="0">
                <a:latin typeface="微软雅黑" panose="020B0503020204020204" pitchFamily="34" charset="-122"/>
                <a:ea typeface="微软雅黑" panose="020B0503020204020204" pitchFamily="34" charset="-122"/>
              </a:rPr>
              <a:t>，</a:t>
            </a:r>
            <a:r>
              <a:rPr kumimoji="1" lang="zh-CN" altLang="en-US" sz="1400" dirty="0" smtClean="0">
                <a:solidFill>
                  <a:srgbClr val="C00000"/>
                </a:solidFill>
                <a:latin typeface="Microsoft YaHei" charset="-122"/>
                <a:ea typeface="Microsoft YaHei" charset="-122"/>
                <a:cs typeface="Microsoft YaHei" charset="-122"/>
              </a:rPr>
              <a:t>男性用户接近</a:t>
            </a:r>
            <a:r>
              <a:rPr kumimoji="1" lang="en-US" altLang="zh-CN" sz="1400" dirty="0" smtClean="0">
                <a:solidFill>
                  <a:srgbClr val="C00000"/>
                </a:solidFill>
                <a:latin typeface="Microsoft YaHei" charset="-122"/>
                <a:ea typeface="Microsoft YaHei" charset="-122"/>
                <a:cs typeface="Microsoft YaHei" charset="-122"/>
              </a:rPr>
              <a:t>3/4</a:t>
            </a:r>
            <a:r>
              <a:rPr kumimoji="1" lang="zh-CN" altLang="en-US" sz="1400" dirty="0" smtClean="0">
                <a:latin typeface="Microsoft YaHei" charset="-122"/>
                <a:ea typeface="Microsoft YaHei" charset="-122"/>
                <a:cs typeface="Microsoft YaHei" charset="-122"/>
              </a:rPr>
              <a:t>，</a:t>
            </a:r>
            <a:r>
              <a:rPr kumimoji="1" lang="zh-CN" altLang="en-US" sz="1400" dirty="0">
                <a:latin typeface="Microsoft YaHei" charset="-122"/>
                <a:ea typeface="Microsoft YaHei" charset="-122"/>
                <a:cs typeface="Microsoft YaHei" charset="-122"/>
              </a:rPr>
              <a:t>近一半用户年龄集中在</a:t>
            </a:r>
            <a:r>
              <a:rPr kumimoji="1" lang="en-US" altLang="zh-CN" sz="1400" dirty="0">
                <a:solidFill>
                  <a:srgbClr val="C00000"/>
                </a:solidFill>
                <a:latin typeface="Microsoft YaHei" charset="-122"/>
                <a:ea typeface="Microsoft YaHei" charset="-122"/>
                <a:cs typeface="Microsoft YaHei" charset="-122"/>
              </a:rPr>
              <a:t>26-35</a:t>
            </a:r>
            <a:r>
              <a:rPr kumimoji="1" lang="zh-CN" altLang="en-US" sz="1400" dirty="0" smtClean="0">
                <a:solidFill>
                  <a:srgbClr val="C00000"/>
                </a:solidFill>
                <a:latin typeface="Microsoft YaHei" charset="-122"/>
                <a:ea typeface="Microsoft YaHei" charset="-122"/>
                <a:cs typeface="Microsoft YaHei" charset="-122"/>
              </a:rPr>
              <a:t>岁</a:t>
            </a:r>
            <a:r>
              <a:rPr kumimoji="1" lang="zh-CN" altLang="en-US" sz="1400" dirty="0" smtClean="0">
                <a:latin typeface="Microsoft YaHei" charset="-122"/>
                <a:ea typeface="Microsoft YaHei" charset="-122"/>
                <a:cs typeface="Microsoft YaHei" charset="-122"/>
              </a:rPr>
              <a:t>，</a:t>
            </a:r>
            <a:r>
              <a:rPr kumimoji="1" lang="zh-CN" altLang="en-US" sz="1400" dirty="0" smtClean="0">
                <a:solidFill>
                  <a:srgbClr val="C00000"/>
                </a:solidFill>
                <a:latin typeface="Microsoft YaHei" charset="-122"/>
                <a:ea typeface="Microsoft YaHei" charset="-122"/>
                <a:cs typeface="Microsoft YaHei" charset="-122"/>
              </a:rPr>
              <a:t>广东省</a:t>
            </a:r>
            <a:r>
              <a:rPr kumimoji="1" lang="zh-CN" altLang="en-US" sz="1400" dirty="0" smtClean="0">
                <a:latin typeface="Microsoft YaHei" charset="-122"/>
                <a:ea typeface="Microsoft YaHei" charset="-122"/>
                <a:cs typeface="Microsoft YaHei" charset="-122"/>
              </a:rPr>
              <a:t>占比最高，远超过其他省份</a:t>
            </a:r>
            <a:r>
              <a:rPr kumimoji="1" lang="en-US" altLang="zh-CN" sz="1400" dirty="0" smtClean="0">
                <a:latin typeface="Microsoft YaHei" charset="-122"/>
                <a:ea typeface="Microsoft YaHei" charset="-122"/>
                <a:cs typeface="Microsoft YaHei" charset="-122"/>
              </a:rPr>
              <a:t>/</a:t>
            </a:r>
            <a:r>
              <a:rPr kumimoji="1" lang="zh-CN" altLang="en-US" sz="1400" dirty="0" smtClean="0">
                <a:latin typeface="Microsoft YaHei" charset="-122"/>
                <a:ea typeface="Microsoft YaHei" charset="-122"/>
                <a:cs typeface="Microsoft YaHei" charset="-122"/>
              </a:rPr>
              <a:t>直辖市。</a:t>
            </a:r>
            <a:endParaRPr kumimoji="1" lang="en-US" altLang="zh-CN" sz="1400" dirty="0" smtClean="0">
              <a:latin typeface="Microsoft YaHei" charset="-122"/>
              <a:ea typeface="Microsoft YaHei" charset="-122"/>
              <a:cs typeface="Microsoft YaHei" charset="-122"/>
            </a:endParaRPr>
          </a:p>
          <a:p>
            <a:pPr marL="355600" indent="-355600">
              <a:lnSpc>
                <a:spcPct val="150000"/>
              </a:lnSpc>
              <a:spcBef>
                <a:spcPts val="1200"/>
              </a:spcBef>
              <a:spcAft>
                <a:spcPts val="600"/>
              </a:spcAft>
              <a:buClr>
                <a:srgbClr val="C00000"/>
              </a:buClr>
              <a:buFont typeface="Wingdings" panose="05000000000000000000" pitchFamily="2" charset="2"/>
              <a:buChar char="n"/>
            </a:pPr>
            <a:r>
              <a:rPr kumimoji="1" lang="en-US" altLang="zh-CN" sz="1400" dirty="0" smtClean="0">
                <a:latin typeface="Microsoft YaHei" charset="-122"/>
                <a:ea typeface="Microsoft YaHei" charset="-122"/>
                <a:cs typeface="Microsoft YaHei" charset="-122"/>
              </a:rPr>
              <a:t>1/3</a:t>
            </a:r>
            <a:r>
              <a:rPr kumimoji="1" lang="zh-CN" altLang="en-US" sz="1400" dirty="0" smtClean="0">
                <a:latin typeface="Microsoft YaHei" charset="-122"/>
                <a:ea typeface="Microsoft YaHei" charset="-122"/>
                <a:cs typeface="Microsoft YaHei" charset="-122"/>
              </a:rPr>
              <a:t>的雇主来自于</a:t>
            </a:r>
            <a:r>
              <a:rPr kumimoji="1" lang="en-US" altLang="zh-CN" sz="1400" dirty="0" smtClean="0">
                <a:solidFill>
                  <a:srgbClr val="C00000"/>
                </a:solidFill>
                <a:latin typeface="Microsoft YaHei" charset="-122"/>
                <a:ea typeface="Microsoft YaHei" charset="-122"/>
                <a:cs typeface="Microsoft YaHei" charset="-122"/>
              </a:rPr>
              <a:t>IT/</a:t>
            </a:r>
            <a:r>
              <a:rPr kumimoji="1" lang="zh-CN" altLang="en-US" sz="1400" dirty="0" smtClean="0">
                <a:solidFill>
                  <a:srgbClr val="C00000"/>
                </a:solidFill>
                <a:latin typeface="Microsoft YaHei" charset="-122"/>
                <a:ea typeface="Microsoft YaHei" charset="-122"/>
                <a:cs typeface="Microsoft YaHei" charset="-122"/>
              </a:rPr>
              <a:t>互联网</a:t>
            </a:r>
            <a:r>
              <a:rPr kumimoji="1" lang="zh-CN" altLang="en-US" sz="1400" dirty="0" smtClean="0">
                <a:latin typeface="Microsoft YaHei" charset="-122"/>
                <a:ea typeface="Microsoft YaHei" charset="-122"/>
                <a:cs typeface="Microsoft YaHei" charset="-122"/>
              </a:rPr>
              <a:t>，紧随其后的是</a:t>
            </a:r>
            <a:r>
              <a:rPr kumimoji="1" lang="zh-CN" altLang="en-US" sz="1400" dirty="0" smtClean="0">
                <a:solidFill>
                  <a:srgbClr val="C00000"/>
                </a:solidFill>
                <a:latin typeface="Microsoft YaHei" charset="-122"/>
                <a:ea typeface="Microsoft YaHei" charset="-122"/>
                <a:cs typeface="Microsoft YaHei" charset="-122"/>
              </a:rPr>
              <a:t>传统领域</a:t>
            </a:r>
            <a:r>
              <a:rPr kumimoji="1" lang="zh-CN" altLang="en-US" sz="1400" dirty="0" smtClean="0">
                <a:latin typeface="Microsoft YaHei" charset="-122"/>
                <a:ea typeface="Microsoft YaHei" charset="-122"/>
                <a:cs typeface="Microsoft YaHei" charset="-122"/>
              </a:rPr>
              <a:t>（</a:t>
            </a:r>
            <a:r>
              <a:rPr kumimoji="1" lang="zh-CN" altLang="zh-CN" sz="1400" dirty="0">
                <a:latin typeface="Microsoft YaHei" charset="-122"/>
                <a:ea typeface="Microsoft YaHei" charset="-122"/>
                <a:cs typeface="Microsoft YaHei" charset="-122"/>
              </a:rPr>
              <a:t>贸易／消费／制造／营运／能源／原材料</a:t>
            </a:r>
            <a:r>
              <a:rPr kumimoji="1" lang="zh-CN" altLang="en-US" sz="1400" dirty="0" smtClean="0">
                <a:latin typeface="Microsoft YaHei" charset="-122"/>
                <a:ea typeface="Microsoft YaHei" charset="-122"/>
                <a:cs typeface="Microsoft YaHei" charset="-122"/>
              </a:rPr>
              <a:t>），占比</a:t>
            </a:r>
            <a:r>
              <a:rPr kumimoji="1" lang="en-US" altLang="zh-CN" sz="1400" dirty="0" smtClean="0">
                <a:latin typeface="Microsoft YaHei" charset="-122"/>
                <a:ea typeface="Microsoft YaHei" charset="-122"/>
                <a:cs typeface="Microsoft YaHei" charset="-122"/>
              </a:rPr>
              <a:t>22.6%</a:t>
            </a:r>
            <a:r>
              <a:rPr kumimoji="1" lang="zh-CN" altLang="en-US" sz="1400" dirty="0" smtClean="0">
                <a:latin typeface="Microsoft YaHei" charset="-122"/>
                <a:ea typeface="Microsoft YaHei" charset="-122"/>
                <a:cs typeface="Microsoft YaHei" charset="-122"/>
              </a:rPr>
              <a:t>。我们建议在今后的研究中关注不同用户群体的需求。</a:t>
            </a:r>
            <a:endParaRPr kumimoji="1" lang="en-US" altLang="zh-CN" sz="1400" dirty="0" smtClean="0">
              <a:latin typeface="Microsoft YaHei" charset="-122"/>
              <a:ea typeface="Microsoft YaHei" charset="-122"/>
              <a:cs typeface="Microsoft YaHei" charset="-122"/>
            </a:endParaRPr>
          </a:p>
        </p:txBody>
      </p:sp>
    </p:spTree>
    <p:extLst>
      <p:ext uri="{BB962C8B-B14F-4D97-AF65-F5344CB8AC3E}">
        <p14:creationId xmlns:p14="http://schemas.microsoft.com/office/powerpoint/2010/main" val="859026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8864072" y="5478140"/>
            <a:ext cx="323528" cy="210635"/>
          </a:xfrm>
        </p:spPr>
        <p:txBody>
          <a:bodyPr/>
          <a:lstStyle/>
          <a:p>
            <a:fld id="{12045F97-AC3D-47B2-AE50-04CB52467D52}" type="slidenum">
              <a:rPr lang="zh-CN" altLang="en-US" smtClean="0"/>
              <a:t>7</a:t>
            </a:fld>
            <a:endParaRPr lang="zh-CN" altLang="en-US"/>
          </a:p>
        </p:txBody>
      </p:sp>
      <p:graphicFrame>
        <p:nvGraphicFramePr>
          <p:cNvPr id="5" name="表格 4"/>
          <p:cNvGraphicFramePr>
            <a:graphicFrameLocks noGrp="1"/>
          </p:cNvGraphicFramePr>
          <p:nvPr>
            <p:extLst>
              <p:ext uri="{D42A27DB-BD31-4B8C-83A1-F6EECF244321}">
                <p14:modId xmlns:p14="http://schemas.microsoft.com/office/powerpoint/2010/main" val="1703925682"/>
              </p:ext>
            </p:extLst>
          </p:nvPr>
        </p:nvGraphicFramePr>
        <p:xfrm>
          <a:off x="1619672" y="1489348"/>
          <a:ext cx="6192688" cy="3384378"/>
        </p:xfrm>
        <a:graphic>
          <a:graphicData uri="http://schemas.openxmlformats.org/drawingml/2006/table">
            <a:tbl>
              <a:tblPr firstRow="1" bandRow="1">
                <a:tableStyleId>{5C22544A-7EE6-4342-B048-85BDC9FD1C3A}</a:tableStyleId>
              </a:tblPr>
              <a:tblGrid>
                <a:gridCol w="2967568"/>
                <a:gridCol w="3225120"/>
              </a:tblGrid>
              <a:tr h="564063">
                <a:tc>
                  <a:txBody>
                    <a:bodyPr/>
                    <a:lstStyle/>
                    <a:p>
                      <a:pPr marL="0" indent="0">
                        <a:buFont typeface="Wingdings" panose="05000000000000000000" pitchFamily="2" charset="2"/>
                        <a:buNone/>
                      </a:pP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研究概述及核心发现</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sz="2400" b="1" dirty="0" smtClean="0">
                          <a:solidFill>
                            <a:srgbClr val="C00000"/>
                          </a:solidFill>
                          <a:latin typeface="微软雅黑" panose="020B0503020204020204" pitchFamily="34" charset="-122"/>
                          <a:ea typeface="微软雅黑" panose="020B0503020204020204" pitchFamily="34" charset="-122"/>
                        </a:rPr>
                        <a:t>1</a:t>
                      </a:r>
                      <a:r>
                        <a:rPr lang="zh-CN" altLang="en-US" sz="2400" b="1" dirty="0" smtClean="0">
                          <a:solidFill>
                            <a:srgbClr val="C00000"/>
                          </a:solidFill>
                          <a:latin typeface="微软雅黑" panose="020B0503020204020204" pitchFamily="34" charset="-122"/>
                          <a:ea typeface="微软雅黑" panose="020B0503020204020204" pitchFamily="34" charset="-122"/>
                        </a:rPr>
                        <a:t>、项目简介</a:t>
                      </a:r>
                      <a:endParaRPr lang="zh-CN" altLang="en-US" sz="2400" b="1" dirty="0">
                        <a:solidFill>
                          <a:srgbClr val="C00000"/>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、品牌认知度及总体研究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、消费行为与态度研究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、用户特征</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------------------------------------------32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附录</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------------------------------------------42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cxnSp>
        <p:nvCxnSpPr>
          <p:cNvPr id="7" name="直接连接符 6"/>
          <p:cNvCxnSpPr/>
          <p:nvPr/>
        </p:nvCxnSpPr>
        <p:spPr>
          <a:xfrm>
            <a:off x="1403648" y="1633364"/>
            <a:ext cx="0" cy="309634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723587" y="1096047"/>
            <a:ext cx="64807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601828" y="625252"/>
            <a:ext cx="891591" cy="461665"/>
          </a:xfrm>
          <a:prstGeom prst="rect">
            <a:avLst/>
          </a:prstGeom>
        </p:spPr>
        <p:txBody>
          <a:bodyPr wrap="none">
            <a:spAutoFit/>
          </a:bodyPr>
          <a:lstStyle/>
          <a:p>
            <a:pP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418307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755576" y="2239997"/>
            <a:ext cx="7488832" cy="1913647"/>
          </a:xfrm>
          <a:prstGeom prst="rect">
            <a:avLst/>
          </a:prstGeom>
          <a:solidFill>
            <a:srgbClr val="DDDD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aphicFrame>
        <p:nvGraphicFramePr>
          <p:cNvPr id="35" name="表格 34"/>
          <p:cNvGraphicFramePr>
            <a:graphicFrameLocks noGrp="1"/>
          </p:cNvGraphicFramePr>
          <p:nvPr>
            <p:extLst>
              <p:ext uri="{D42A27DB-BD31-4B8C-83A1-F6EECF244321}">
                <p14:modId xmlns:p14="http://schemas.microsoft.com/office/powerpoint/2010/main" val="4048299260"/>
              </p:ext>
            </p:extLst>
          </p:nvPr>
        </p:nvGraphicFramePr>
        <p:xfrm>
          <a:off x="683568" y="915005"/>
          <a:ext cx="7224805" cy="1870487"/>
        </p:xfrm>
        <a:graphic>
          <a:graphicData uri="http://schemas.openxmlformats.org/drawingml/2006/table">
            <a:tbl>
              <a:tblPr firstRow="1" bandRow="1">
                <a:tableStyleId>{5C22544A-7EE6-4342-B048-85BDC9FD1C3A}</a:tableStyleId>
              </a:tblPr>
              <a:tblGrid>
                <a:gridCol w="1089240"/>
                <a:gridCol w="1030775"/>
                <a:gridCol w="932605"/>
                <a:gridCol w="1227112"/>
                <a:gridCol w="1227112"/>
                <a:gridCol w="1717961"/>
              </a:tblGrid>
              <a:tr h="392925">
                <a:tc>
                  <a:txBody>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研究方法：</a:t>
                      </a:r>
                      <a:endParaRPr lang="zh-CN" altLang="en-US" sz="1400" b="1" dirty="0">
                        <a:solidFill>
                          <a:srgbClr val="C0000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zh-CN" altLang="en-US" sz="1400" b="0" dirty="0" smtClean="0">
                          <a:solidFill>
                            <a:schemeClr val="tx1">
                              <a:lumMod val="75000"/>
                              <a:lumOff val="25000"/>
                            </a:schemeClr>
                          </a:solidFill>
                          <a:latin typeface="微软雅黑" panose="020B0503020204020204" pitchFamily="34" charset="-122"/>
                          <a:ea typeface="微软雅黑" panose="020B0503020204020204" pitchFamily="34" charset="-122"/>
                        </a:rPr>
                        <a:t>定量研究</a:t>
                      </a:r>
                      <a:endParaRPr lang="en-US" altLang="zh-CN" sz="14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450595">
                <a:tc>
                  <a:txBody>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样本来源：</a:t>
                      </a:r>
                      <a:endParaRPr lang="zh-CN" altLang="en-US" sz="1400" b="1" dirty="0">
                        <a:solidFill>
                          <a:srgbClr val="C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zh-CN" altLang="en-US" sz="1400" b="0" dirty="0" smtClean="0">
                          <a:solidFill>
                            <a:schemeClr val="tx1">
                              <a:lumMod val="75000"/>
                              <a:lumOff val="25000"/>
                            </a:schemeClr>
                          </a:solidFill>
                          <a:latin typeface="微软雅黑" panose="020B0503020204020204" pitchFamily="34" charset="-122"/>
                          <a:ea typeface="微软雅黑" panose="020B0503020204020204" pitchFamily="34" charset="-122"/>
                        </a:rPr>
                        <a:t>网络调查</a:t>
                      </a:r>
                      <a:endParaRPr lang="en-US" altLang="zh-CN" sz="14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0">
                <a:tc>
                  <a:txBody>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样本数量：</a:t>
                      </a:r>
                      <a:endParaRPr lang="zh-CN" altLang="en-US" sz="1400" b="1" dirty="0">
                        <a:solidFill>
                          <a:srgbClr val="C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altLang="zh-CN" sz="1400" b="0" dirty="0" smtClean="0">
                          <a:solidFill>
                            <a:schemeClr val="tx1">
                              <a:lumMod val="75000"/>
                              <a:lumOff val="25000"/>
                            </a:schemeClr>
                          </a:solidFill>
                          <a:latin typeface="微软雅黑" panose="020B0503020204020204" pitchFamily="34" charset="-122"/>
                          <a:ea typeface="微软雅黑" panose="020B0503020204020204" pitchFamily="34" charset="-122"/>
                        </a:rPr>
                        <a:t>532</a:t>
                      </a:r>
                      <a:r>
                        <a:rPr lang="zh-CN" altLang="en-US" sz="1400" b="0" dirty="0" smtClean="0">
                          <a:solidFill>
                            <a:schemeClr val="tx1">
                              <a:lumMod val="75000"/>
                              <a:lumOff val="25000"/>
                            </a:schemeClr>
                          </a:solidFill>
                          <a:latin typeface="微软雅黑" panose="020B0503020204020204" pitchFamily="34" charset="-122"/>
                          <a:ea typeface="微软雅黑" panose="020B0503020204020204" pitchFamily="34" charset="-122"/>
                        </a:rPr>
                        <a:t>样本</a:t>
                      </a:r>
                      <a:endParaRPr lang="en-US" altLang="zh-CN" sz="14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lnL w="12700" cmpd="sng">
                      <a:noFill/>
                    </a:lnL>
                    <a:lnR w="9525" cap="flat" cmpd="sng" algn="ctr">
                      <a:noFill/>
                      <a:prstDash val="solid"/>
                      <a:round/>
                      <a:headEnd type="none" w="med" len="med"/>
                      <a:tailEnd type="none" w="med" len="med"/>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endParaRPr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endParaRPr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endParaRPr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endParaRPr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96932">
                <a:tc>
                  <a:txBody>
                    <a:bodyPr/>
                    <a:lstStyle/>
                    <a:p>
                      <a:pPr marL="0" algn="l" defTabSz="914400" rtl="0" eaLnBrk="1" latinLnBrk="0" hangingPunct="1">
                        <a:lnSpc>
                          <a:spcPct val="150000"/>
                        </a:lnSpc>
                      </a:pPr>
                      <a:r>
                        <a:rPr lang="zh-CN" altLang="en-US" sz="1400" b="1" kern="1200" dirty="0" smtClean="0">
                          <a:solidFill>
                            <a:srgbClr val="C00000"/>
                          </a:solidFill>
                          <a:latin typeface="微软雅黑" panose="020B0503020204020204" pitchFamily="34" charset="-122"/>
                          <a:ea typeface="微软雅黑" panose="020B0503020204020204" pitchFamily="34" charset="-122"/>
                          <a:cs typeface="+mn-cs"/>
                        </a:rPr>
                        <a:t>研究计划：</a:t>
                      </a:r>
                      <a:endParaRPr lang="zh-CN" altLang="en-US" sz="1400" b="1" kern="1200" dirty="0">
                        <a:solidFill>
                          <a:srgbClr val="C00000"/>
                        </a:solidFill>
                        <a:latin typeface="微软雅黑" panose="020B0503020204020204" pitchFamily="34" charset="-122"/>
                        <a:ea typeface="微软雅黑" panose="020B0503020204020204" pitchFamily="34" charset="-122"/>
                        <a:cs typeface="+mn-cs"/>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5">
                  <a:txBody>
                    <a:bodyPr/>
                    <a:lstStyle/>
                    <a:p>
                      <a:pPr marL="171450" lvl="0" indent="-171450">
                        <a:lnSpc>
                          <a:spcPct val="150000"/>
                        </a:lnSpc>
                        <a:buFont typeface="Wingdings" panose="05000000000000000000" pitchFamily="2" charset="2"/>
                        <a:buChar char="Ø"/>
                      </a:pPr>
                      <a:endParaRPr lang="zh-CN" altLang="zh-CN" sz="1050" b="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5" name="标题 4"/>
          <p:cNvSpPr>
            <a:spLocks noGrp="1"/>
          </p:cNvSpPr>
          <p:nvPr>
            <p:ph type="title"/>
          </p:nvPr>
        </p:nvSpPr>
        <p:spPr/>
        <p:txBody>
          <a:bodyPr/>
          <a:lstStyle/>
          <a:p>
            <a:r>
              <a:rPr lang="zh-CN" altLang="en-US" dirty="0" smtClean="0"/>
              <a:t>项目简介 </a:t>
            </a:r>
            <a:r>
              <a:rPr lang="en-US" altLang="zh-CN" dirty="0" smtClean="0"/>
              <a:t>&gt; </a:t>
            </a:r>
            <a:r>
              <a:rPr lang="zh-CN" altLang="en-US" dirty="0" smtClean="0"/>
              <a:t>研究</a:t>
            </a:r>
            <a:r>
              <a:rPr lang="zh-CN" altLang="en-US" dirty="0"/>
              <a:t>计划</a:t>
            </a:r>
            <a:endParaRPr lang="zh-CN" altLang="en-US" dirty="0">
              <a:solidFill>
                <a:srgbClr val="FF0000"/>
              </a:solidFill>
            </a:endParaRPr>
          </a:p>
        </p:txBody>
      </p:sp>
      <p:sp>
        <p:nvSpPr>
          <p:cNvPr id="4" name="灯片编号占位符 3"/>
          <p:cNvSpPr>
            <a:spLocks noGrp="1"/>
          </p:cNvSpPr>
          <p:nvPr>
            <p:ph type="sldNum" sz="quarter" idx="12"/>
          </p:nvPr>
        </p:nvSpPr>
        <p:spPr/>
        <p:txBody>
          <a:bodyPr/>
          <a:lstStyle/>
          <a:p>
            <a:fld id="{12045F97-AC3D-47B2-AE50-04CB52467D52}" type="slidenum">
              <a:rPr lang="zh-CN" altLang="en-US" smtClean="0"/>
              <a:t>8</a:t>
            </a:fld>
            <a:endParaRPr lang="zh-CN" altLang="en-US"/>
          </a:p>
        </p:txBody>
      </p:sp>
      <p:sp>
        <p:nvSpPr>
          <p:cNvPr id="8" name="椭圆 7"/>
          <p:cNvSpPr/>
          <p:nvPr/>
        </p:nvSpPr>
        <p:spPr>
          <a:xfrm>
            <a:off x="2136486" y="2511106"/>
            <a:ext cx="233866" cy="233866"/>
          </a:xfrm>
          <a:prstGeom prst="ellipse">
            <a:avLst/>
          </a:prstGeom>
          <a:solidFill>
            <a:srgbClr val="C21828"/>
          </a:solidFill>
          <a:ln>
            <a:solidFill>
              <a:srgbClr val="C21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9" name="TextBox 8"/>
          <p:cNvSpPr txBox="1"/>
          <p:nvPr/>
        </p:nvSpPr>
        <p:spPr>
          <a:xfrm>
            <a:off x="1805617" y="2234822"/>
            <a:ext cx="771365" cy="334707"/>
          </a:xfrm>
          <a:prstGeom prst="rect">
            <a:avLst/>
          </a:prstGeom>
          <a:noFill/>
        </p:spPr>
        <p:txBody>
          <a:bodyPr wrap="none" rtlCol="0">
            <a:spAutoFit/>
          </a:bodyPr>
          <a:lstStyle/>
          <a:p>
            <a:pPr>
              <a:lnSpc>
                <a:spcPct val="150000"/>
              </a:lnSpc>
            </a:pPr>
            <a:r>
              <a:rPr lang="en-US" altLang="zh-CN" sz="1050" dirty="0" smtClean="0">
                <a:solidFill>
                  <a:schemeClr val="tx1">
                    <a:lumMod val="75000"/>
                    <a:lumOff val="25000"/>
                  </a:schemeClr>
                </a:solidFill>
                <a:latin typeface="微软雅黑" panose="020B0503020204020204" pitchFamily="34" charset="-122"/>
                <a:ea typeface="微软雅黑" panose="020B0503020204020204" pitchFamily="34" charset="-122"/>
              </a:rPr>
              <a:t>2016-1-4</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3242342" y="2510291"/>
            <a:ext cx="233866" cy="233866"/>
          </a:xfrm>
          <a:prstGeom prst="ellipse">
            <a:avLst/>
          </a:prstGeom>
          <a:solidFill>
            <a:srgbClr val="C21828"/>
          </a:solidFill>
          <a:ln>
            <a:solidFill>
              <a:srgbClr val="C21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2911473" y="2239997"/>
            <a:ext cx="771365" cy="334707"/>
          </a:xfrm>
          <a:prstGeom prst="rect">
            <a:avLst/>
          </a:prstGeom>
          <a:noFill/>
        </p:spPr>
        <p:txBody>
          <a:bodyPr wrap="none" rtlCol="0">
            <a:spAutoFit/>
          </a:bodyPr>
          <a:lstStyle/>
          <a:p>
            <a:pPr>
              <a:lnSpc>
                <a:spcPct val="150000"/>
              </a:lnSpc>
            </a:pPr>
            <a:r>
              <a:rPr lang="en-US" altLang="zh-CN" sz="1050" dirty="0" smtClean="0">
                <a:solidFill>
                  <a:schemeClr val="tx1">
                    <a:lumMod val="75000"/>
                    <a:lumOff val="25000"/>
                  </a:schemeClr>
                </a:solidFill>
                <a:latin typeface="微软雅黑" panose="020B0503020204020204" pitchFamily="34" charset="-122"/>
                <a:ea typeface="微软雅黑" panose="020B0503020204020204" pitchFamily="34" charset="-122"/>
              </a:rPr>
              <a:t>2016-1-7</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3877579" y="2511106"/>
            <a:ext cx="233866" cy="233866"/>
          </a:xfrm>
          <a:prstGeom prst="ellipse">
            <a:avLst/>
          </a:prstGeom>
          <a:solidFill>
            <a:srgbClr val="C21828"/>
          </a:solidFill>
          <a:ln>
            <a:solidFill>
              <a:srgbClr val="C21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3" name="TextBox 12"/>
          <p:cNvSpPr txBox="1"/>
          <p:nvPr/>
        </p:nvSpPr>
        <p:spPr>
          <a:xfrm>
            <a:off x="3533579" y="2234822"/>
            <a:ext cx="771365" cy="334707"/>
          </a:xfrm>
          <a:prstGeom prst="rect">
            <a:avLst/>
          </a:prstGeom>
          <a:noFill/>
        </p:spPr>
        <p:txBody>
          <a:bodyPr wrap="none" rtlCol="0">
            <a:spAutoFit/>
          </a:bodyPr>
          <a:lstStyle/>
          <a:p>
            <a:pPr>
              <a:lnSpc>
                <a:spcPct val="150000"/>
              </a:lnSpc>
            </a:pPr>
            <a:r>
              <a:rPr lang="en-US" altLang="zh-CN" sz="1050" dirty="0" smtClean="0">
                <a:solidFill>
                  <a:schemeClr val="tx1">
                    <a:lumMod val="75000"/>
                    <a:lumOff val="25000"/>
                  </a:schemeClr>
                </a:solidFill>
                <a:latin typeface="微软雅黑" panose="020B0503020204020204" pitchFamily="34" charset="-122"/>
                <a:ea typeface="微软雅黑" panose="020B0503020204020204" pitchFamily="34" charset="-122"/>
              </a:rPr>
              <a:t>2016-1-8</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6831477" y="2511106"/>
            <a:ext cx="233866" cy="233866"/>
          </a:xfrm>
          <a:prstGeom prst="ellipse">
            <a:avLst/>
          </a:prstGeom>
          <a:solidFill>
            <a:srgbClr val="C21828"/>
          </a:solidFill>
          <a:ln>
            <a:solidFill>
              <a:srgbClr val="C21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5" name="TextBox 14"/>
          <p:cNvSpPr txBox="1"/>
          <p:nvPr/>
        </p:nvSpPr>
        <p:spPr>
          <a:xfrm>
            <a:off x="6500608" y="2234822"/>
            <a:ext cx="849913" cy="334707"/>
          </a:xfrm>
          <a:prstGeom prst="rect">
            <a:avLst/>
          </a:prstGeom>
          <a:noFill/>
        </p:spPr>
        <p:txBody>
          <a:bodyPr wrap="none" rtlCol="0">
            <a:spAutoFit/>
          </a:bodyPr>
          <a:lstStyle/>
          <a:p>
            <a:pPr>
              <a:lnSpc>
                <a:spcPct val="150000"/>
              </a:lnSpc>
            </a:pPr>
            <a:r>
              <a:rPr lang="en-US" altLang="zh-CN" sz="1050" dirty="0" smtClean="0">
                <a:solidFill>
                  <a:schemeClr val="tx1">
                    <a:lumMod val="75000"/>
                    <a:lumOff val="25000"/>
                  </a:schemeClr>
                </a:solidFill>
                <a:latin typeface="微软雅黑" panose="020B0503020204020204" pitchFamily="34" charset="-122"/>
                <a:ea typeface="微软雅黑" panose="020B0503020204020204" pitchFamily="34" charset="-122"/>
              </a:rPr>
              <a:t>2016-1-27</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7727366" y="2510291"/>
            <a:ext cx="233866" cy="233866"/>
          </a:xfrm>
          <a:prstGeom prst="ellipse">
            <a:avLst/>
          </a:prstGeom>
          <a:solidFill>
            <a:srgbClr val="C21828"/>
          </a:solidFill>
          <a:ln>
            <a:solidFill>
              <a:srgbClr val="C21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7" name="TextBox 16"/>
          <p:cNvSpPr txBox="1"/>
          <p:nvPr/>
        </p:nvSpPr>
        <p:spPr>
          <a:xfrm>
            <a:off x="7396497" y="2234007"/>
            <a:ext cx="771365" cy="334707"/>
          </a:xfrm>
          <a:prstGeom prst="rect">
            <a:avLst/>
          </a:prstGeom>
          <a:noFill/>
        </p:spPr>
        <p:txBody>
          <a:bodyPr wrap="none" rtlCol="0">
            <a:spAutoFit/>
          </a:bodyPr>
          <a:lstStyle/>
          <a:p>
            <a:pPr>
              <a:lnSpc>
                <a:spcPct val="150000"/>
              </a:lnSpc>
            </a:pPr>
            <a:r>
              <a:rPr lang="en-US" altLang="zh-CN" sz="1050" dirty="0" smtClean="0">
                <a:solidFill>
                  <a:schemeClr val="tx1">
                    <a:lumMod val="75000"/>
                    <a:lumOff val="25000"/>
                  </a:schemeClr>
                </a:solidFill>
                <a:latin typeface="微软雅黑" panose="020B0503020204020204" pitchFamily="34" charset="-122"/>
                <a:ea typeface="微软雅黑" panose="020B0503020204020204" pitchFamily="34" charset="-122"/>
              </a:rPr>
              <a:t>2016-2-2</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19"/>
          <p:cNvCxnSpPr>
            <a:endCxn id="16" idx="2"/>
          </p:cNvCxnSpPr>
          <p:nvPr/>
        </p:nvCxnSpPr>
        <p:spPr>
          <a:xfrm flipV="1">
            <a:off x="2287804" y="2627224"/>
            <a:ext cx="5439562" cy="816"/>
          </a:xfrm>
          <a:prstGeom prst="line">
            <a:avLst/>
          </a:prstGeom>
          <a:ln w="19050">
            <a:solidFill>
              <a:srgbClr val="C21828"/>
            </a:solidFill>
            <a:prstDash val="sysDot"/>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805617" y="3019180"/>
            <a:ext cx="902811" cy="415498"/>
          </a:xfrm>
          <a:prstGeom prst="rect">
            <a:avLst/>
          </a:prstGeom>
          <a:noFill/>
        </p:spPr>
        <p:txBody>
          <a:bodyPr wrap="none" rtlCol="0">
            <a:spAutoFit/>
          </a:bodyPr>
          <a:lstStyle>
            <a:defPPr>
              <a:defRPr lang="zh-CN"/>
            </a:defPPr>
            <a:lvl1pPr>
              <a:defRPr sz="1000">
                <a:solidFill>
                  <a:schemeClr val="tx1">
                    <a:lumMod val="75000"/>
                    <a:lumOff val="25000"/>
                  </a:schemeClr>
                </a:solidFill>
              </a:defRPr>
            </a:lvl1pPr>
          </a:lstStyle>
          <a:p>
            <a:pPr>
              <a:lnSpc>
                <a:spcPct val="150000"/>
              </a:lnSpc>
            </a:pPr>
            <a:r>
              <a:rPr lang="zh-CN" altLang="en-US" sz="1400" dirty="0">
                <a:latin typeface="微软雅黑" panose="020B0503020204020204" pitchFamily="34" charset="-122"/>
                <a:ea typeface="微软雅黑" panose="020B0503020204020204" pitchFamily="34" charset="-122"/>
              </a:rPr>
              <a:t>研究</a:t>
            </a:r>
            <a:r>
              <a:rPr lang="zh-CN" altLang="en-US" sz="1400" dirty="0" smtClean="0">
                <a:latin typeface="微软雅黑" panose="020B0503020204020204" pitchFamily="34" charset="-122"/>
                <a:ea typeface="微软雅黑" panose="020B0503020204020204" pitchFamily="34" charset="-122"/>
              </a:rPr>
              <a:t>启动</a:t>
            </a:r>
            <a:endParaRPr lang="en-US" altLang="zh-CN" sz="1400" dirty="0">
              <a:latin typeface="微软雅黑" panose="020B0503020204020204" pitchFamily="34" charset="-122"/>
              <a:ea typeface="微软雅黑" panose="020B0503020204020204" pitchFamily="34" charset="-122"/>
            </a:endParaRPr>
          </a:p>
        </p:txBody>
      </p:sp>
      <p:cxnSp>
        <p:nvCxnSpPr>
          <p:cNvPr id="23" name="直接连接符 22"/>
          <p:cNvCxnSpPr>
            <a:stCxn id="8" idx="4"/>
            <a:endCxn id="21" idx="0"/>
          </p:cNvCxnSpPr>
          <p:nvPr/>
        </p:nvCxnSpPr>
        <p:spPr>
          <a:xfrm>
            <a:off x="2253419" y="2744972"/>
            <a:ext cx="3604" cy="274208"/>
          </a:xfrm>
          <a:prstGeom prst="line">
            <a:avLst/>
          </a:prstGeom>
          <a:ln w="19050">
            <a:solidFill>
              <a:srgbClr val="C21828"/>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857344" y="3019180"/>
            <a:ext cx="902811" cy="1061829"/>
          </a:xfrm>
          <a:prstGeom prst="rect">
            <a:avLst/>
          </a:prstGeom>
          <a:noFill/>
        </p:spPr>
        <p:txBody>
          <a:bodyPr wrap="none" rtlCol="0">
            <a:spAutoFit/>
          </a:bodyPr>
          <a:lstStyle>
            <a:defPPr>
              <a:defRPr lang="zh-CN"/>
            </a:defPPr>
            <a:lvl1pPr>
              <a:defRPr sz="1000">
                <a:solidFill>
                  <a:schemeClr val="tx1">
                    <a:lumMod val="75000"/>
                    <a:lumOff val="25000"/>
                  </a:schemeClr>
                </a:solidFill>
              </a:defRPr>
            </a:lvl1pPr>
          </a:lstStyle>
          <a:p>
            <a:pPr>
              <a:lnSpc>
                <a:spcPct val="150000"/>
              </a:lnSpc>
            </a:pPr>
            <a:r>
              <a:rPr lang="zh-CN" altLang="en-US" sz="1400" dirty="0">
                <a:latin typeface="微软雅黑" panose="020B0503020204020204" pitchFamily="34" charset="-122"/>
                <a:ea typeface="微软雅黑" panose="020B0503020204020204" pitchFamily="34" charset="-122"/>
              </a:rPr>
              <a:t>问卷定稿</a:t>
            </a:r>
            <a:endParaRPr lang="en-US" altLang="zh-CN" sz="1400" dirty="0" smtClean="0">
              <a:latin typeface="微软雅黑" panose="020B0503020204020204" pitchFamily="34" charset="-122"/>
              <a:ea typeface="微软雅黑" panose="020B0503020204020204" pitchFamily="34" charset="-122"/>
            </a:endParaRPr>
          </a:p>
          <a:p>
            <a:pPr>
              <a:lnSpc>
                <a:spcPct val="150000"/>
              </a:lnSpc>
            </a:pPr>
            <a:r>
              <a:rPr lang="zh-CN" altLang="en-US" sz="1400" dirty="0" smtClean="0">
                <a:latin typeface="微软雅黑" panose="020B0503020204020204" pitchFamily="34" charset="-122"/>
                <a:ea typeface="微软雅黑" panose="020B0503020204020204" pitchFamily="34" charset="-122"/>
              </a:rPr>
              <a:t>方案制定</a:t>
            </a:r>
            <a:endParaRPr lang="en-US" altLang="zh-CN" sz="1400" dirty="0" smtClean="0">
              <a:latin typeface="微软雅黑" panose="020B0503020204020204" pitchFamily="34" charset="-122"/>
              <a:ea typeface="微软雅黑" panose="020B0503020204020204" pitchFamily="34" charset="-122"/>
            </a:endParaRPr>
          </a:p>
          <a:p>
            <a:pPr>
              <a:lnSpc>
                <a:spcPct val="150000"/>
              </a:lnSpc>
            </a:pPr>
            <a:r>
              <a:rPr lang="zh-CN" altLang="en-US" sz="1400" dirty="0" smtClean="0">
                <a:latin typeface="微软雅黑" panose="020B0503020204020204" pitchFamily="34" charset="-122"/>
                <a:ea typeface="微软雅黑" panose="020B0503020204020204" pitchFamily="34" charset="-122"/>
              </a:rPr>
              <a:t>项目协调</a:t>
            </a:r>
            <a:endParaRPr lang="en-US" altLang="zh-CN" sz="1400" dirty="0">
              <a:latin typeface="微软雅黑" panose="020B0503020204020204" pitchFamily="34" charset="-122"/>
              <a:ea typeface="微软雅黑" panose="020B0503020204020204" pitchFamily="34" charset="-122"/>
            </a:endParaRPr>
          </a:p>
        </p:txBody>
      </p:sp>
      <p:sp>
        <p:nvSpPr>
          <p:cNvPr id="30" name="TextBox 29"/>
          <p:cNvSpPr txBox="1"/>
          <p:nvPr/>
        </p:nvSpPr>
        <p:spPr>
          <a:xfrm>
            <a:off x="3758550" y="3016800"/>
            <a:ext cx="902811" cy="415498"/>
          </a:xfrm>
          <a:prstGeom prst="rect">
            <a:avLst/>
          </a:prstGeom>
          <a:noFill/>
        </p:spPr>
        <p:txBody>
          <a:bodyPr wrap="none" rtlCol="0">
            <a:spAutoFit/>
          </a:bodyPr>
          <a:lstStyle>
            <a:defPPr>
              <a:defRPr lang="zh-CN"/>
            </a:defPPr>
            <a:lvl1pPr>
              <a:defRPr sz="1000">
                <a:solidFill>
                  <a:schemeClr val="tx1">
                    <a:lumMod val="75000"/>
                    <a:lumOff val="25000"/>
                  </a:schemeClr>
                </a:solidFill>
              </a:defRPr>
            </a:lvl1pPr>
          </a:lstStyle>
          <a:p>
            <a:pPr>
              <a:lnSpc>
                <a:spcPct val="150000"/>
              </a:lnSpc>
            </a:pPr>
            <a:r>
              <a:rPr lang="zh-CN" altLang="en-US" sz="1400" dirty="0">
                <a:latin typeface="微软雅黑" panose="020B0503020204020204" pitchFamily="34" charset="-122"/>
                <a:ea typeface="微软雅黑" panose="020B0503020204020204" pitchFamily="34" charset="-122"/>
              </a:rPr>
              <a:t>网</a:t>
            </a:r>
            <a:r>
              <a:rPr lang="zh-CN" altLang="en-US" sz="1400" dirty="0" smtClean="0">
                <a:latin typeface="微软雅黑" panose="020B0503020204020204" pitchFamily="34" charset="-122"/>
                <a:ea typeface="微软雅黑" panose="020B0503020204020204" pitchFamily="34" charset="-122"/>
              </a:rPr>
              <a:t>调执行</a:t>
            </a:r>
            <a:endParaRPr lang="en-US" altLang="zh-CN" sz="14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6500608" y="3019180"/>
            <a:ext cx="902811" cy="738664"/>
          </a:xfrm>
          <a:prstGeom prst="rect">
            <a:avLst/>
          </a:prstGeom>
          <a:noFill/>
        </p:spPr>
        <p:txBody>
          <a:bodyPr wrap="none" rtlCol="0">
            <a:spAutoFit/>
          </a:bodyPr>
          <a:lstStyle>
            <a:defPPr>
              <a:defRPr lang="zh-CN"/>
            </a:defPPr>
            <a:lvl1pPr>
              <a:defRPr sz="1000">
                <a:solidFill>
                  <a:schemeClr val="tx1">
                    <a:lumMod val="75000"/>
                    <a:lumOff val="25000"/>
                  </a:schemeClr>
                </a:solidFill>
              </a:defRPr>
            </a:lvl1pPr>
          </a:lstStyle>
          <a:p>
            <a:pPr>
              <a:lnSpc>
                <a:spcPct val="150000"/>
              </a:lnSpc>
            </a:pPr>
            <a:r>
              <a:rPr lang="zh-CN" altLang="en-US" sz="1400" dirty="0" smtClean="0">
                <a:latin typeface="微软雅黑" panose="020B0503020204020204" pitchFamily="34" charset="-122"/>
                <a:ea typeface="微软雅黑" panose="020B0503020204020204" pitchFamily="34" charset="-122"/>
              </a:rPr>
              <a:t>数据整理</a:t>
            </a:r>
            <a:endParaRPr lang="en-US" altLang="zh-CN" sz="1400" dirty="0" smtClean="0">
              <a:latin typeface="微软雅黑" panose="020B0503020204020204" pitchFamily="34" charset="-122"/>
              <a:ea typeface="微软雅黑" panose="020B0503020204020204" pitchFamily="34" charset="-122"/>
            </a:endParaRPr>
          </a:p>
          <a:p>
            <a:pPr>
              <a:lnSpc>
                <a:spcPct val="150000"/>
              </a:lnSpc>
            </a:pPr>
            <a:r>
              <a:rPr lang="zh-CN" altLang="en-US" sz="1400" dirty="0" smtClean="0">
                <a:latin typeface="微软雅黑" panose="020B0503020204020204" pitchFamily="34" charset="-122"/>
                <a:ea typeface="微软雅黑" panose="020B0503020204020204" pitchFamily="34" charset="-122"/>
              </a:rPr>
              <a:t>撰写报告</a:t>
            </a:r>
            <a:endParaRPr lang="en-US" altLang="zh-CN" sz="1400" dirty="0">
              <a:latin typeface="微软雅黑" panose="020B0503020204020204" pitchFamily="34" charset="-122"/>
              <a:ea typeface="微软雅黑" panose="020B0503020204020204" pitchFamily="34" charset="-122"/>
            </a:endParaRPr>
          </a:p>
        </p:txBody>
      </p:sp>
      <p:sp>
        <p:nvSpPr>
          <p:cNvPr id="34" name="TextBox 33"/>
          <p:cNvSpPr txBox="1"/>
          <p:nvPr/>
        </p:nvSpPr>
        <p:spPr>
          <a:xfrm>
            <a:off x="7396497" y="3016800"/>
            <a:ext cx="902811" cy="415498"/>
          </a:xfrm>
          <a:prstGeom prst="rect">
            <a:avLst/>
          </a:prstGeom>
          <a:noFill/>
        </p:spPr>
        <p:txBody>
          <a:bodyPr wrap="none" rtlCol="0">
            <a:spAutoFit/>
          </a:bodyPr>
          <a:lstStyle>
            <a:defPPr>
              <a:defRPr lang="zh-CN"/>
            </a:defPPr>
            <a:lvl1pPr>
              <a:defRPr sz="1000">
                <a:solidFill>
                  <a:schemeClr val="tx1">
                    <a:lumMod val="75000"/>
                    <a:lumOff val="25000"/>
                  </a:schemeClr>
                </a:solidFill>
              </a:defRPr>
            </a:lvl1pPr>
          </a:lstStyle>
          <a:p>
            <a:pPr>
              <a:lnSpc>
                <a:spcPct val="150000"/>
              </a:lnSpc>
            </a:pPr>
            <a:r>
              <a:rPr lang="zh-CN" altLang="en-US" sz="1400" dirty="0" smtClean="0">
                <a:latin typeface="微软雅黑" panose="020B0503020204020204" pitchFamily="34" charset="-122"/>
                <a:ea typeface="微软雅黑" panose="020B0503020204020204" pitchFamily="34" charset="-122"/>
              </a:rPr>
              <a:t>交付报告</a:t>
            </a:r>
            <a:endParaRPr lang="en-US" altLang="zh-CN" sz="1400" dirty="0">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2218629" y="2590271"/>
            <a:ext cx="92346" cy="79608"/>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a:latin typeface="微软雅黑" panose="020B0503020204020204" pitchFamily="34" charset="-122"/>
              <a:ea typeface="微软雅黑" panose="020B0503020204020204" pitchFamily="34" charset="-122"/>
            </a:endParaRPr>
          </a:p>
        </p:txBody>
      </p:sp>
      <p:sp>
        <p:nvSpPr>
          <p:cNvPr id="38" name="等腰三角形 37"/>
          <p:cNvSpPr/>
          <p:nvPr/>
        </p:nvSpPr>
        <p:spPr>
          <a:xfrm rot="5400000">
            <a:off x="3323691" y="2584013"/>
            <a:ext cx="92346" cy="79608"/>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a:latin typeface="微软雅黑" panose="020B0503020204020204" pitchFamily="34" charset="-122"/>
              <a:ea typeface="微软雅黑" panose="020B0503020204020204" pitchFamily="34" charset="-122"/>
            </a:endParaRPr>
          </a:p>
        </p:txBody>
      </p:sp>
      <p:sp>
        <p:nvSpPr>
          <p:cNvPr id="39" name="等腰三角形 38"/>
          <p:cNvSpPr/>
          <p:nvPr/>
        </p:nvSpPr>
        <p:spPr>
          <a:xfrm rot="5400000">
            <a:off x="3958719" y="2584013"/>
            <a:ext cx="92346" cy="79608"/>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a:latin typeface="微软雅黑" panose="020B0503020204020204" pitchFamily="34" charset="-122"/>
              <a:ea typeface="微软雅黑" panose="020B0503020204020204" pitchFamily="34" charset="-122"/>
            </a:endParaRPr>
          </a:p>
        </p:txBody>
      </p:sp>
      <p:sp>
        <p:nvSpPr>
          <p:cNvPr id="40" name="等腰三角形 39"/>
          <p:cNvSpPr/>
          <p:nvPr/>
        </p:nvSpPr>
        <p:spPr>
          <a:xfrm rot="5400000">
            <a:off x="6918722" y="2584734"/>
            <a:ext cx="92346" cy="79608"/>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a:latin typeface="微软雅黑" panose="020B0503020204020204" pitchFamily="34" charset="-122"/>
              <a:ea typeface="微软雅黑" panose="020B0503020204020204" pitchFamily="34" charset="-122"/>
            </a:endParaRPr>
          </a:p>
        </p:txBody>
      </p:sp>
      <p:sp>
        <p:nvSpPr>
          <p:cNvPr id="41" name="等腰三角形 40"/>
          <p:cNvSpPr/>
          <p:nvPr/>
        </p:nvSpPr>
        <p:spPr>
          <a:xfrm rot="5400000">
            <a:off x="7813366" y="2587420"/>
            <a:ext cx="92346" cy="79608"/>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a:latin typeface="微软雅黑" panose="020B0503020204020204" pitchFamily="34" charset="-122"/>
              <a:ea typeface="微软雅黑" panose="020B0503020204020204" pitchFamily="34" charset="-122"/>
            </a:endParaRPr>
          </a:p>
        </p:txBody>
      </p:sp>
      <p:cxnSp>
        <p:nvCxnSpPr>
          <p:cNvPr id="42" name="直接连接符 41"/>
          <p:cNvCxnSpPr>
            <a:stCxn id="10" idx="4"/>
          </p:cNvCxnSpPr>
          <p:nvPr/>
        </p:nvCxnSpPr>
        <p:spPr>
          <a:xfrm>
            <a:off x="3359275" y="2744157"/>
            <a:ext cx="0" cy="269033"/>
          </a:xfrm>
          <a:prstGeom prst="line">
            <a:avLst/>
          </a:prstGeom>
          <a:ln w="19050">
            <a:solidFill>
              <a:srgbClr val="C21828"/>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12" idx="4"/>
          </p:cNvCxnSpPr>
          <p:nvPr/>
        </p:nvCxnSpPr>
        <p:spPr>
          <a:xfrm>
            <a:off x="3994512" y="2744972"/>
            <a:ext cx="0" cy="271828"/>
          </a:xfrm>
          <a:prstGeom prst="line">
            <a:avLst/>
          </a:prstGeom>
          <a:ln w="19050">
            <a:solidFill>
              <a:srgbClr val="C21828"/>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14" idx="4"/>
            <a:endCxn id="32" idx="0"/>
          </p:cNvCxnSpPr>
          <p:nvPr/>
        </p:nvCxnSpPr>
        <p:spPr>
          <a:xfrm>
            <a:off x="6948410" y="2744972"/>
            <a:ext cx="3604" cy="274208"/>
          </a:xfrm>
          <a:prstGeom prst="line">
            <a:avLst/>
          </a:prstGeom>
          <a:ln w="19050">
            <a:solidFill>
              <a:srgbClr val="C21828"/>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6" idx="4"/>
            <a:endCxn id="34" idx="0"/>
          </p:cNvCxnSpPr>
          <p:nvPr/>
        </p:nvCxnSpPr>
        <p:spPr>
          <a:xfrm>
            <a:off x="7844299" y="2744157"/>
            <a:ext cx="3604" cy="272643"/>
          </a:xfrm>
          <a:prstGeom prst="line">
            <a:avLst/>
          </a:prstGeom>
          <a:ln w="19050">
            <a:solidFill>
              <a:srgbClr val="C21828"/>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1</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Tree>
    <p:extLst>
      <p:ext uri="{BB962C8B-B14F-4D97-AF65-F5344CB8AC3E}">
        <p14:creationId xmlns:p14="http://schemas.microsoft.com/office/powerpoint/2010/main" val="1416751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825316119"/>
              </p:ext>
            </p:extLst>
          </p:nvPr>
        </p:nvGraphicFramePr>
        <p:xfrm>
          <a:off x="1619672" y="1489348"/>
          <a:ext cx="6192688" cy="3384378"/>
        </p:xfrm>
        <a:graphic>
          <a:graphicData uri="http://schemas.openxmlformats.org/drawingml/2006/table">
            <a:tbl>
              <a:tblPr firstRow="1" bandRow="1">
                <a:tableStyleId>{5C22544A-7EE6-4342-B048-85BDC9FD1C3A}</a:tableStyleId>
              </a:tblPr>
              <a:tblGrid>
                <a:gridCol w="2967568"/>
                <a:gridCol w="3225120"/>
              </a:tblGrid>
              <a:tr h="564063">
                <a:tc>
                  <a:txBody>
                    <a:bodyPr/>
                    <a:lstStyle/>
                    <a:p>
                      <a:pPr marL="0" indent="0">
                        <a:buFont typeface="Wingdings" panose="05000000000000000000" pitchFamily="2" charset="2"/>
                        <a:buNone/>
                      </a:pP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研究概述及核心发现</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1</a:t>
                      </a: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、项目简介</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gridSpan="2">
                  <a:txBody>
                    <a:bodyPr/>
                    <a:lstStyle/>
                    <a:p>
                      <a:pPr marL="0" indent="0" algn="l" defTabSz="914400" rtl="0" eaLnBrk="1" latinLnBrk="0" hangingPunct="1">
                        <a:buFont typeface="Wingdings" panose="05000000000000000000" pitchFamily="2" charset="2"/>
                        <a:buNone/>
                      </a:pPr>
                      <a:r>
                        <a:rPr lang="en-US" altLang="zh-CN" sz="2400" b="1" kern="1200" dirty="0" smtClean="0">
                          <a:solidFill>
                            <a:srgbClr val="C00000"/>
                          </a:solidFill>
                          <a:latin typeface="微软雅黑" panose="020B0503020204020204" pitchFamily="34" charset="-122"/>
                          <a:ea typeface="微软雅黑" panose="020B0503020204020204" pitchFamily="34" charset="-122"/>
                          <a:cs typeface="+mn-cs"/>
                        </a:rPr>
                        <a:t>2</a:t>
                      </a:r>
                      <a:r>
                        <a:rPr lang="zh-CN" altLang="en-US" sz="2400" b="1" kern="1200" dirty="0" smtClean="0">
                          <a:solidFill>
                            <a:srgbClr val="C00000"/>
                          </a:solidFill>
                          <a:latin typeface="微软雅黑" panose="020B0503020204020204" pitchFamily="34" charset="-122"/>
                          <a:ea typeface="微软雅黑" panose="020B0503020204020204" pitchFamily="34" charset="-122"/>
                          <a:cs typeface="+mn-cs"/>
                        </a:rPr>
                        <a:t>、品牌认知度及总体研究</a:t>
                      </a:r>
                      <a:r>
                        <a:rPr lang="zh-CN" altLang="en-US" sz="2400" b="1" kern="1200" baseline="0" dirty="0">
                          <a:solidFill>
                            <a:srgbClr val="C00000"/>
                          </a:solidFill>
                          <a:latin typeface="微软雅黑" panose="020B0503020204020204" pitchFamily="34" charset="-122"/>
                          <a:ea typeface="微软雅黑" panose="020B0503020204020204" pitchFamily="34" charset="-122"/>
                          <a:cs typeface="+mn-cs"/>
                        </a:rPr>
                        <a:t> </a:t>
                      </a:r>
                      <a:r>
                        <a:rPr lang="zh-CN" altLang="en-US" sz="2400" b="1" kern="1200" baseline="0" dirty="0" smtClean="0">
                          <a:solidFill>
                            <a:srgbClr val="C00000"/>
                          </a:solidFill>
                          <a:latin typeface="微软雅黑" panose="020B0503020204020204" pitchFamily="34" charset="-122"/>
                          <a:ea typeface="微软雅黑" panose="020B0503020204020204" pitchFamily="34" charset="-122"/>
                          <a:cs typeface="+mn-cs"/>
                        </a:rPr>
                        <a:t>    </a:t>
                      </a: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pPr marL="0" indent="0">
                        <a:buFont typeface="Wingdings" panose="05000000000000000000" pitchFamily="2" charset="2"/>
                        <a:buNone/>
                      </a:pP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、消费行为与态度研究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、用户特征</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------------------------------------------32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附录</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------------------------------------------42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cxnSp>
        <p:nvCxnSpPr>
          <p:cNvPr id="9" name="直接连接符 8"/>
          <p:cNvCxnSpPr/>
          <p:nvPr/>
        </p:nvCxnSpPr>
        <p:spPr>
          <a:xfrm>
            <a:off x="1403648" y="1633364"/>
            <a:ext cx="0" cy="309634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723587" y="1096047"/>
            <a:ext cx="64807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01828" y="625252"/>
            <a:ext cx="891591" cy="461665"/>
          </a:xfrm>
          <a:prstGeom prst="rect">
            <a:avLst/>
          </a:prstGeom>
        </p:spPr>
        <p:txBody>
          <a:bodyPr wrap="none">
            <a:spAutoFit/>
          </a:bodyPr>
          <a:lstStyle/>
          <a:p>
            <a:pP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目 录</a:t>
            </a:r>
          </a:p>
        </p:txBody>
      </p:sp>
      <p:sp>
        <p:nvSpPr>
          <p:cNvPr id="12" name="灯片编号占位符 1"/>
          <p:cNvSpPr>
            <a:spLocks noGrp="1"/>
          </p:cNvSpPr>
          <p:nvPr>
            <p:ph type="sldNum" sz="quarter" idx="12"/>
          </p:nvPr>
        </p:nvSpPr>
        <p:spPr>
          <a:xfrm>
            <a:off x="8864072" y="5478140"/>
            <a:ext cx="323528" cy="210635"/>
          </a:xfrm>
        </p:spPr>
        <p:txBody>
          <a:bodyPr/>
          <a:lstStyle/>
          <a:p>
            <a:fld id="{12045F97-AC3D-47B2-AE50-04CB52467D52}" type="slidenum">
              <a:rPr lang="zh-CN" altLang="en-US" smtClean="0"/>
              <a:t>9</a:t>
            </a:fld>
            <a:endParaRPr lang="zh-CN" altLang="en-US"/>
          </a:p>
        </p:txBody>
      </p:sp>
    </p:spTree>
    <p:extLst>
      <p:ext uri="{BB962C8B-B14F-4D97-AF65-F5344CB8AC3E}">
        <p14:creationId xmlns:p14="http://schemas.microsoft.com/office/powerpoint/2010/main" val="3406072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836439" y="2815966"/>
            <a:ext cx="154095" cy="19305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p:cNvSpPr>
            <a:spLocks noGrp="1"/>
          </p:cNvSpPr>
          <p:nvPr>
            <p:ph type="sldNum" sz="quarter" idx="12"/>
          </p:nvPr>
        </p:nvSpPr>
        <p:spPr/>
        <p:txBody>
          <a:bodyPr/>
          <a:lstStyle/>
          <a:p>
            <a:fld id="{12045F97-AC3D-47B2-AE50-04CB52467D52}" type="slidenum">
              <a:rPr lang="zh-CN" altLang="en-US" smtClean="0"/>
              <a:t>10</a:t>
            </a:fld>
            <a:endParaRPr lang="zh-CN" altLang="en-US"/>
          </a:p>
        </p:txBody>
      </p:sp>
      <p:sp>
        <p:nvSpPr>
          <p:cNvPr id="4" name="标题 3"/>
          <p:cNvSpPr>
            <a:spLocks noGrp="1"/>
          </p:cNvSpPr>
          <p:nvPr>
            <p:ph type="title" idx="4294967295"/>
          </p:nvPr>
        </p:nvSpPr>
        <p:spPr>
          <a:xfrm>
            <a:off x="1157288" y="2719388"/>
            <a:ext cx="7986712" cy="625475"/>
          </a:xfrm>
        </p:spPr>
        <p:txBody>
          <a:bodyPr>
            <a:normAutofit/>
          </a:bodyPr>
          <a:lstStyle/>
          <a:p>
            <a:pPr algn="l"/>
            <a:r>
              <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品牌认知度和总体评价研究</a:t>
            </a:r>
            <a:r>
              <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124472" y="3361550"/>
            <a:ext cx="525658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157749" y="3361550"/>
            <a:ext cx="3414251" cy="1384995"/>
          </a:xfrm>
          <a:prstGeom prst="rect">
            <a:avLst/>
          </a:prstGeom>
        </p:spPr>
        <p:txBody>
          <a:bodyPr wrap="square">
            <a:spAutoFit/>
          </a:bodyPr>
          <a:lstStyle/>
          <a:p>
            <a:pPr marL="1200150" lvl="2" indent="-285750"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研究综述</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满意</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度及</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NPS</a:t>
            </a:r>
          </a:p>
          <a:p>
            <a:pPr marL="1200150" lvl="2" indent="-285750"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用户</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对猪八戒的品牌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定位</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猪八戒传播及影响力研究</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0196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480153" y="3600358"/>
            <a:ext cx="6721406" cy="9612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84735" y="2112030"/>
            <a:ext cx="7416824" cy="9612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研究综述 </a:t>
            </a:r>
            <a:r>
              <a:rPr lang="en-US" altLang="zh-CN" dirty="0"/>
              <a:t>&gt;</a:t>
            </a:r>
            <a:r>
              <a:rPr lang="zh-CN" altLang="en-US" dirty="0"/>
              <a:t>品牌认知度及总体</a:t>
            </a:r>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11</a:t>
            </a:fld>
            <a:endParaRPr lang="zh-CN" altLang="en-US" dirty="0"/>
          </a:p>
        </p:txBody>
      </p:sp>
      <p:sp>
        <p:nvSpPr>
          <p:cNvPr id="5" name="TextBox 4"/>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6" name="矩形 5"/>
          <p:cNvSpPr/>
          <p:nvPr/>
        </p:nvSpPr>
        <p:spPr>
          <a:xfrm>
            <a:off x="2462495" y="1042439"/>
            <a:ext cx="5852081" cy="415498"/>
          </a:xfrm>
          <a:prstGeom prst="rect">
            <a:avLst/>
          </a:prstGeom>
        </p:spPr>
        <p:txBody>
          <a:bodyPr wrap="square" anchor="ctr">
            <a:spAutoFit/>
          </a:bodyPr>
          <a:lstStyle/>
          <a:p>
            <a:pPr>
              <a:lnSpc>
                <a:spcPct val="150000"/>
              </a:lnSpc>
            </a:pPr>
            <a:r>
              <a:rPr kumimoji="1"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亲朋好友</a:t>
            </a: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推荐、搜索引擎</a:t>
            </a:r>
            <a:r>
              <a:rPr kumimoji="1"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主动</a:t>
            </a: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搜索</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社交媒体；</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Freeform 23"/>
          <p:cNvSpPr>
            <a:spLocks/>
          </p:cNvSpPr>
          <p:nvPr/>
        </p:nvSpPr>
        <p:spPr bwMode="auto">
          <a:xfrm rot="5400000">
            <a:off x="557310" y="1281072"/>
            <a:ext cx="2019595" cy="1564744"/>
          </a:xfrm>
          <a:custGeom>
            <a:avLst/>
            <a:gdLst>
              <a:gd name="T0" fmla="*/ 673 w 673"/>
              <a:gd name="T1" fmla="*/ 344 h 675"/>
              <a:gd name="T2" fmla="*/ 448 w 673"/>
              <a:gd name="T3" fmla="*/ 119 h 675"/>
              <a:gd name="T4" fmla="*/ 564 w 673"/>
              <a:gd name="T5" fmla="*/ 0 h 675"/>
              <a:gd name="T6" fmla="*/ 0 w 673"/>
              <a:gd name="T7" fmla="*/ 0 h 675"/>
              <a:gd name="T8" fmla="*/ 0 w 673"/>
              <a:gd name="T9" fmla="*/ 566 h 675"/>
              <a:gd name="T10" fmla="*/ 116 w 673"/>
              <a:gd name="T11" fmla="*/ 448 h 675"/>
              <a:gd name="T12" fmla="*/ 341 w 673"/>
              <a:gd name="T13" fmla="*/ 675 h 675"/>
              <a:gd name="T14" fmla="*/ 673 w 673"/>
              <a:gd name="T15" fmla="*/ 344 h 675"/>
              <a:gd name="connsiteX0" fmla="*/ 10555 w 10555"/>
              <a:gd name="connsiteY0" fmla="*/ 5886 h 10000"/>
              <a:gd name="connsiteX1" fmla="*/ 6657 w 10555"/>
              <a:gd name="connsiteY1" fmla="*/ 1763 h 10000"/>
              <a:gd name="connsiteX2" fmla="*/ 8380 w 10555"/>
              <a:gd name="connsiteY2" fmla="*/ 0 h 10000"/>
              <a:gd name="connsiteX3" fmla="*/ 0 w 10555"/>
              <a:gd name="connsiteY3" fmla="*/ 0 h 10000"/>
              <a:gd name="connsiteX4" fmla="*/ 0 w 10555"/>
              <a:gd name="connsiteY4" fmla="*/ 8385 h 10000"/>
              <a:gd name="connsiteX5" fmla="*/ 1724 w 10555"/>
              <a:gd name="connsiteY5" fmla="*/ 6637 h 10000"/>
              <a:gd name="connsiteX6" fmla="*/ 5067 w 10555"/>
              <a:gd name="connsiteY6" fmla="*/ 10000 h 10000"/>
              <a:gd name="connsiteX7" fmla="*/ 10555 w 10555"/>
              <a:gd name="connsiteY7" fmla="*/ 5886 h 10000"/>
              <a:gd name="connsiteX0" fmla="*/ 10555 w 14814"/>
              <a:gd name="connsiteY0" fmla="*/ 5886 h 20271"/>
              <a:gd name="connsiteX1" fmla="*/ 6657 w 14814"/>
              <a:gd name="connsiteY1" fmla="*/ 1763 h 20271"/>
              <a:gd name="connsiteX2" fmla="*/ 8380 w 14814"/>
              <a:gd name="connsiteY2" fmla="*/ 0 h 20271"/>
              <a:gd name="connsiteX3" fmla="*/ 0 w 14814"/>
              <a:gd name="connsiteY3" fmla="*/ 0 h 20271"/>
              <a:gd name="connsiteX4" fmla="*/ 0 w 14814"/>
              <a:gd name="connsiteY4" fmla="*/ 8385 h 20271"/>
              <a:gd name="connsiteX5" fmla="*/ 1724 w 14814"/>
              <a:gd name="connsiteY5" fmla="*/ 6637 h 20271"/>
              <a:gd name="connsiteX6" fmla="*/ 14814 w 14814"/>
              <a:gd name="connsiteY6" fmla="*/ 20271 h 20271"/>
              <a:gd name="connsiteX7" fmla="*/ 10555 w 14814"/>
              <a:gd name="connsiteY7" fmla="*/ 5886 h 20271"/>
              <a:gd name="connsiteX0" fmla="*/ 24660 w 24660"/>
              <a:gd name="connsiteY0" fmla="*/ 20265 h 20271"/>
              <a:gd name="connsiteX1" fmla="*/ 6657 w 24660"/>
              <a:gd name="connsiteY1" fmla="*/ 1763 h 20271"/>
              <a:gd name="connsiteX2" fmla="*/ 8380 w 24660"/>
              <a:gd name="connsiteY2" fmla="*/ 0 h 20271"/>
              <a:gd name="connsiteX3" fmla="*/ 0 w 24660"/>
              <a:gd name="connsiteY3" fmla="*/ 0 h 20271"/>
              <a:gd name="connsiteX4" fmla="*/ 0 w 24660"/>
              <a:gd name="connsiteY4" fmla="*/ 8385 h 20271"/>
              <a:gd name="connsiteX5" fmla="*/ 1724 w 24660"/>
              <a:gd name="connsiteY5" fmla="*/ 6637 h 20271"/>
              <a:gd name="connsiteX6" fmla="*/ 14814 w 24660"/>
              <a:gd name="connsiteY6" fmla="*/ 20271 h 20271"/>
              <a:gd name="connsiteX7" fmla="*/ 24660 w 24660"/>
              <a:gd name="connsiteY7" fmla="*/ 20265 h 20271"/>
              <a:gd name="connsiteX0" fmla="*/ 24660 w 24660"/>
              <a:gd name="connsiteY0" fmla="*/ 20265 h 20265"/>
              <a:gd name="connsiteX1" fmla="*/ 6657 w 24660"/>
              <a:gd name="connsiteY1" fmla="*/ 1763 h 20265"/>
              <a:gd name="connsiteX2" fmla="*/ 8380 w 24660"/>
              <a:gd name="connsiteY2" fmla="*/ 0 h 20265"/>
              <a:gd name="connsiteX3" fmla="*/ 0 w 24660"/>
              <a:gd name="connsiteY3" fmla="*/ 0 h 20265"/>
              <a:gd name="connsiteX4" fmla="*/ 0 w 24660"/>
              <a:gd name="connsiteY4" fmla="*/ 8385 h 20265"/>
              <a:gd name="connsiteX5" fmla="*/ 1724 w 24660"/>
              <a:gd name="connsiteY5" fmla="*/ 6637 h 20265"/>
              <a:gd name="connsiteX6" fmla="*/ 11486 w 24660"/>
              <a:gd name="connsiteY6" fmla="*/ 16637 h 20265"/>
              <a:gd name="connsiteX7" fmla="*/ 24660 w 24660"/>
              <a:gd name="connsiteY7" fmla="*/ 20265 h 20265"/>
              <a:gd name="connsiteX0" fmla="*/ 20302 w 20302"/>
              <a:gd name="connsiteY0" fmla="*/ 15683 h 16637"/>
              <a:gd name="connsiteX1" fmla="*/ 6657 w 20302"/>
              <a:gd name="connsiteY1" fmla="*/ 1763 h 16637"/>
              <a:gd name="connsiteX2" fmla="*/ 8380 w 20302"/>
              <a:gd name="connsiteY2" fmla="*/ 0 h 16637"/>
              <a:gd name="connsiteX3" fmla="*/ 0 w 20302"/>
              <a:gd name="connsiteY3" fmla="*/ 0 h 16637"/>
              <a:gd name="connsiteX4" fmla="*/ 0 w 20302"/>
              <a:gd name="connsiteY4" fmla="*/ 8385 h 16637"/>
              <a:gd name="connsiteX5" fmla="*/ 1724 w 20302"/>
              <a:gd name="connsiteY5" fmla="*/ 6637 h 16637"/>
              <a:gd name="connsiteX6" fmla="*/ 11486 w 20302"/>
              <a:gd name="connsiteY6" fmla="*/ 16637 h 16637"/>
              <a:gd name="connsiteX7" fmla="*/ 20302 w 20302"/>
              <a:gd name="connsiteY7" fmla="*/ 15683 h 16637"/>
              <a:gd name="connsiteX0" fmla="*/ 20302 w 20302"/>
              <a:gd name="connsiteY0" fmla="*/ 15683 h 15683"/>
              <a:gd name="connsiteX1" fmla="*/ 6657 w 20302"/>
              <a:gd name="connsiteY1" fmla="*/ 1763 h 15683"/>
              <a:gd name="connsiteX2" fmla="*/ 8380 w 20302"/>
              <a:gd name="connsiteY2" fmla="*/ 0 h 15683"/>
              <a:gd name="connsiteX3" fmla="*/ 0 w 20302"/>
              <a:gd name="connsiteY3" fmla="*/ 0 h 15683"/>
              <a:gd name="connsiteX4" fmla="*/ 0 w 20302"/>
              <a:gd name="connsiteY4" fmla="*/ 8385 h 15683"/>
              <a:gd name="connsiteX5" fmla="*/ 1724 w 20302"/>
              <a:gd name="connsiteY5" fmla="*/ 6637 h 15683"/>
              <a:gd name="connsiteX6" fmla="*/ 10377 w 20302"/>
              <a:gd name="connsiteY6" fmla="*/ 15531 h 15683"/>
              <a:gd name="connsiteX7" fmla="*/ 20302 w 20302"/>
              <a:gd name="connsiteY7" fmla="*/ 15683 h 15683"/>
              <a:gd name="connsiteX0" fmla="*/ 20302 w 20302"/>
              <a:gd name="connsiteY0" fmla="*/ 15683 h 15847"/>
              <a:gd name="connsiteX1" fmla="*/ 6657 w 20302"/>
              <a:gd name="connsiteY1" fmla="*/ 1763 h 15847"/>
              <a:gd name="connsiteX2" fmla="*/ 8380 w 20302"/>
              <a:gd name="connsiteY2" fmla="*/ 0 h 15847"/>
              <a:gd name="connsiteX3" fmla="*/ 0 w 20302"/>
              <a:gd name="connsiteY3" fmla="*/ 0 h 15847"/>
              <a:gd name="connsiteX4" fmla="*/ 0 w 20302"/>
              <a:gd name="connsiteY4" fmla="*/ 8385 h 15847"/>
              <a:gd name="connsiteX5" fmla="*/ 1724 w 20302"/>
              <a:gd name="connsiteY5" fmla="*/ 6637 h 15847"/>
              <a:gd name="connsiteX6" fmla="*/ 10536 w 20302"/>
              <a:gd name="connsiteY6" fmla="*/ 15847 h 15847"/>
              <a:gd name="connsiteX7" fmla="*/ 20302 w 20302"/>
              <a:gd name="connsiteY7" fmla="*/ 15683 h 15847"/>
              <a:gd name="connsiteX0" fmla="*/ 20302 w 20302"/>
              <a:gd name="connsiteY0" fmla="*/ 15683 h 15683"/>
              <a:gd name="connsiteX1" fmla="*/ 6657 w 20302"/>
              <a:gd name="connsiteY1" fmla="*/ 1763 h 15683"/>
              <a:gd name="connsiteX2" fmla="*/ 8380 w 20302"/>
              <a:gd name="connsiteY2" fmla="*/ 0 h 15683"/>
              <a:gd name="connsiteX3" fmla="*/ 0 w 20302"/>
              <a:gd name="connsiteY3" fmla="*/ 0 h 15683"/>
              <a:gd name="connsiteX4" fmla="*/ 0 w 20302"/>
              <a:gd name="connsiteY4" fmla="*/ 8385 h 15683"/>
              <a:gd name="connsiteX5" fmla="*/ 1724 w 20302"/>
              <a:gd name="connsiteY5" fmla="*/ 6637 h 15683"/>
              <a:gd name="connsiteX6" fmla="*/ 10378 w 20302"/>
              <a:gd name="connsiteY6" fmla="*/ 15610 h 15683"/>
              <a:gd name="connsiteX7" fmla="*/ 20302 w 20302"/>
              <a:gd name="connsiteY7" fmla="*/ 15683 h 1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02" h="15683">
                <a:moveTo>
                  <a:pt x="20302" y="15683"/>
                </a:moveTo>
                <a:lnTo>
                  <a:pt x="6657" y="1763"/>
                </a:lnTo>
                <a:lnTo>
                  <a:pt x="8380" y="0"/>
                </a:lnTo>
                <a:lnTo>
                  <a:pt x="0" y="0"/>
                </a:lnTo>
                <a:lnTo>
                  <a:pt x="0" y="8385"/>
                </a:lnTo>
                <a:lnTo>
                  <a:pt x="1724" y="6637"/>
                </a:lnTo>
                <a:lnTo>
                  <a:pt x="10378" y="15610"/>
                </a:lnTo>
                <a:lnTo>
                  <a:pt x="20302" y="15683"/>
                </a:ln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sp>
        <p:nvSpPr>
          <p:cNvPr id="10" name="矩形 9"/>
          <p:cNvSpPr/>
          <p:nvPr/>
        </p:nvSpPr>
        <p:spPr>
          <a:xfrm>
            <a:off x="1703147" y="1072630"/>
            <a:ext cx="646331" cy="369332"/>
          </a:xfrm>
          <a:prstGeom prst="rect">
            <a:avLst/>
          </a:prstGeom>
        </p:spPr>
        <p:txBody>
          <a:bodyPr wrap="none">
            <a:spAutoFit/>
          </a:bodyPr>
          <a:lstStyle/>
          <a:p>
            <a:pPr algn="ct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来源</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Freeform 23"/>
          <p:cNvSpPr>
            <a:spLocks/>
          </p:cNvSpPr>
          <p:nvPr/>
        </p:nvSpPr>
        <p:spPr bwMode="auto">
          <a:xfrm rot="5400000">
            <a:off x="1272740" y="2324963"/>
            <a:ext cx="2460978" cy="2046151"/>
          </a:xfrm>
          <a:custGeom>
            <a:avLst/>
            <a:gdLst>
              <a:gd name="T0" fmla="*/ 673 w 673"/>
              <a:gd name="T1" fmla="*/ 344 h 675"/>
              <a:gd name="T2" fmla="*/ 448 w 673"/>
              <a:gd name="T3" fmla="*/ 119 h 675"/>
              <a:gd name="T4" fmla="*/ 564 w 673"/>
              <a:gd name="T5" fmla="*/ 0 h 675"/>
              <a:gd name="T6" fmla="*/ 0 w 673"/>
              <a:gd name="T7" fmla="*/ 0 h 675"/>
              <a:gd name="T8" fmla="*/ 0 w 673"/>
              <a:gd name="T9" fmla="*/ 566 h 675"/>
              <a:gd name="T10" fmla="*/ 116 w 673"/>
              <a:gd name="T11" fmla="*/ 448 h 675"/>
              <a:gd name="T12" fmla="*/ 341 w 673"/>
              <a:gd name="T13" fmla="*/ 675 h 675"/>
              <a:gd name="T14" fmla="*/ 673 w 673"/>
              <a:gd name="T15" fmla="*/ 344 h 675"/>
              <a:gd name="connsiteX0" fmla="*/ 10000 w 24085"/>
              <a:gd name="connsiteY0" fmla="*/ 5096 h 30068"/>
              <a:gd name="connsiteX1" fmla="*/ 6657 w 24085"/>
              <a:gd name="connsiteY1" fmla="*/ 1763 h 30068"/>
              <a:gd name="connsiteX2" fmla="*/ 8380 w 24085"/>
              <a:gd name="connsiteY2" fmla="*/ 0 h 30068"/>
              <a:gd name="connsiteX3" fmla="*/ 0 w 24085"/>
              <a:gd name="connsiteY3" fmla="*/ 0 h 30068"/>
              <a:gd name="connsiteX4" fmla="*/ 0 w 24085"/>
              <a:gd name="connsiteY4" fmla="*/ 8385 h 30068"/>
              <a:gd name="connsiteX5" fmla="*/ 1724 w 24085"/>
              <a:gd name="connsiteY5" fmla="*/ 6637 h 30068"/>
              <a:gd name="connsiteX6" fmla="*/ 24085 w 24085"/>
              <a:gd name="connsiteY6" fmla="*/ 30068 h 30068"/>
              <a:gd name="connsiteX7" fmla="*/ 10000 w 24085"/>
              <a:gd name="connsiteY7" fmla="*/ 5096 h 30068"/>
              <a:gd name="connsiteX0" fmla="*/ 34010 w 34010"/>
              <a:gd name="connsiteY0" fmla="*/ 30062 h 30068"/>
              <a:gd name="connsiteX1" fmla="*/ 6657 w 34010"/>
              <a:gd name="connsiteY1" fmla="*/ 1763 h 30068"/>
              <a:gd name="connsiteX2" fmla="*/ 8380 w 34010"/>
              <a:gd name="connsiteY2" fmla="*/ 0 h 30068"/>
              <a:gd name="connsiteX3" fmla="*/ 0 w 34010"/>
              <a:gd name="connsiteY3" fmla="*/ 0 h 30068"/>
              <a:gd name="connsiteX4" fmla="*/ 0 w 34010"/>
              <a:gd name="connsiteY4" fmla="*/ 8385 h 30068"/>
              <a:gd name="connsiteX5" fmla="*/ 1724 w 34010"/>
              <a:gd name="connsiteY5" fmla="*/ 6637 h 30068"/>
              <a:gd name="connsiteX6" fmla="*/ 24085 w 34010"/>
              <a:gd name="connsiteY6" fmla="*/ 30068 h 30068"/>
              <a:gd name="connsiteX7" fmla="*/ 34010 w 34010"/>
              <a:gd name="connsiteY7" fmla="*/ 30062 h 30068"/>
              <a:gd name="connsiteX0" fmla="*/ 24739 w 24739"/>
              <a:gd name="connsiteY0" fmla="*/ 20502 h 30068"/>
              <a:gd name="connsiteX1" fmla="*/ 6657 w 24739"/>
              <a:gd name="connsiteY1" fmla="*/ 1763 h 30068"/>
              <a:gd name="connsiteX2" fmla="*/ 8380 w 24739"/>
              <a:gd name="connsiteY2" fmla="*/ 0 h 30068"/>
              <a:gd name="connsiteX3" fmla="*/ 0 w 24739"/>
              <a:gd name="connsiteY3" fmla="*/ 0 h 30068"/>
              <a:gd name="connsiteX4" fmla="*/ 0 w 24739"/>
              <a:gd name="connsiteY4" fmla="*/ 8385 h 30068"/>
              <a:gd name="connsiteX5" fmla="*/ 1724 w 24739"/>
              <a:gd name="connsiteY5" fmla="*/ 6637 h 30068"/>
              <a:gd name="connsiteX6" fmla="*/ 24085 w 24739"/>
              <a:gd name="connsiteY6" fmla="*/ 30068 h 30068"/>
              <a:gd name="connsiteX7" fmla="*/ 24739 w 24739"/>
              <a:gd name="connsiteY7" fmla="*/ 20502 h 30068"/>
              <a:gd name="connsiteX0" fmla="*/ 24739 w 24739"/>
              <a:gd name="connsiteY0" fmla="*/ 20502 h 20508"/>
              <a:gd name="connsiteX1" fmla="*/ 6657 w 24739"/>
              <a:gd name="connsiteY1" fmla="*/ 1763 h 20508"/>
              <a:gd name="connsiteX2" fmla="*/ 8380 w 24739"/>
              <a:gd name="connsiteY2" fmla="*/ 0 h 20508"/>
              <a:gd name="connsiteX3" fmla="*/ 0 w 24739"/>
              <a:gd name="connsiteY3" fmla="*/ 0 h 20508"/>
              <a:gd name="connsiteX4" fmla="*/ 0 w 24739"/>
              <a:gd name="connsiteY4" fmla="*/ 8385 h 20508"/>
              <a:gd name="connsiteX5" fmla="*/ 1724 w 24739"/>
              <a:gd name="connsiteY5" fmla="*/ 6637 h 20508"/>
              <a:gd name="connsiteX6" fmla="*/ 14893 w 24739"/>
              <a:gd name="connsiteY6" fmla="*/ 20508 h 20508"/>
              <a:gd name="connsiteX7" fmla="*/ 24739 w 24739"/>
              <a:gd name="connsiteY7" fmla="*/ 20502 h 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39" h="20508">
                <a:moveTo>
                  <a:pt x="24739" y="20502"/>
                </a:moveTo>
                <a:lnTo>
                  <a:pt x="6657" y="1763"/>
                </a:lnTo>
                <a:lnTo>
                  <a:pt x="8380" y="0"/>
                </a:lnTo>
                <a:lnTo>
                  <a:pt x="0" y="0"/>
                </a:lnTo>
                <a:lnTo>
                  <a:pt x="0" y="8385"/>
                </a:lnTo>
                <a:lnTo>
                  <a:pt x="1724" y="6637"/>
                </a:lnTo>
                <a:lnTo>
                  <a:pt x="14893" y="20508"/>
                </a:lnTo>
                <a:lnTo>
                  <a:pt x="24739" y="20502"/>
                </a:lnTo>
                <a:close/>
              </a:path>
            </a:pathLst>
          </a:custGeom>
          <a:solidFill>
            <a:srgbClr val="92D0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矩形 11"/>
          <p:cNvSpPr/>
          <p:nvPr/>
        </p:nvSpPr>
        <p:spPr>
          <a:xfrm>
            <a:off x="3693852" y="2076046"/>
            <a:ext cx="3649681" cy="997196"/>
          </a:xfrm>
          <a:prstGeom prst="rect">
            <a:avLst/>
          </a:prstGeom>
        </p:spPr>
        <p:txBody>
          <a:bodyPr wrap="square" anchor="ctr">
            <a:spAutoFit/>
          </a:bodyPr>
          <a:lstStyle/>
          <a:p>
            <a:pPr>
              <a:lnSpc>
                <a:spcPct val="140000"/>
              </a:lnSpc>
            </a:pPr>
            <a:r>
              <a:rPr kumimoji="1"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提供信誉好的外包公司或</a:t>
            </a: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个人，</a:t>
            </a:r>
            <a:endParaRPr kumimoji="1"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endParaRPr>
          </a:p>
          <a:p>
            <a:pPr>
              <a:lnSpc>
                <a:spcPct val="140000"/>
              </a:lnSpc>
            </a:pP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提供</a:t>
            </a:r>
            <a:r>
              <a:rPr kumimoji="1"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一站式外包服务</a:t>
            </a: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a:t>
            </a:r>
            <a:endParaRPr kumimoji="1"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endParaRPr>
          </a:p>
          <a:p>
            <a:pPr>
              <a:lnSpc>
                <a:spcPct val="140000"/>
              </a:lnSpc>
            </a:pP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提供</a:t>
            </a:r>
            <a:r>
              <a:rPr kumimoji="1"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创业的全程辅导或</a:t>
            </a:r>
            <a:r>
              <a:rPr kumimoji="1"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rPr>
              <a:t>支持等等；</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698385" y="3560169"/>
            <a:ext cx="3421415" cy="997196"/>
          </a:xfrm>
          <a:prstGeom prst="rect">
            <a:avLst/>
          </a:prstGeom>
        </p:spPr>
        <p:txBody>
          <a:bodyPr wrap="square" anchor="ctr">
            <a:spAutoFit/>
          </a:bodyPr>
          <a:lstStyle/>
          <a:p>
            <a:pPr>
              <a:lnSpc>
                <a:spcPct val="140000"/>
              </a:lnSpc>
            </a:pPr>
            <a:r>
              <a:rPr kumimoji="1" lang="zh-CN" altLang="en-US" sz="1400" dirty="0">
                <a:solidFill>
                  <a:srgbClr val="C00000"/>
                </a:solidFill>
                <a:latin typeface="微软雅黑" panose="020B0503020204020204" pitchFamily="34" charset="-122"/>
                <a:ea typeface="微软雅黑" panose="020B0503020204020204" pitchFamily="34" charset="-122"/>
                <a:cs typeface="Microsoft YaHei" charset="-122"/>
              </a:rPr>
              <a:t>满意度</a:t>
            </a:r>
            <a:r>
              <a:rPr kumimoji="1" lang="en-US" altLang="zh-CN" sz="1400" dirty="0">
                <a:solidFill>
                  <a:srgbClr val="C00000"/>
                </a:solidFill>
                <a:latin typeface="微软雅黑" panose="020B0503020204020204" pitchFamily="34" charset="-122"/>
                <a:ea typeface="微软雅黑" panose="020B0503020204020204" pitchFamily="34" charset="-122"/>
                <a:cs typeface="Microsoft YaHei" charset="-122"/>
              </a:rPr>
              <a:t>4.29</a:t>
            </a:r>
            <a:r>
              <a:rPr kumimoji="1" lang="zh-CN" altLang="en-US" sz="1400" dirty="0">
                <a:solidFill>
                  <a:srgbClr val="C00000"/>
                </a:solidFill>
                <a:latin typeface="微软雅黑" panose="020B0503020204020204" pitchFamily="34" charset="-122"/>
                <a:ea typeface="微软雅黑" panose="020B0503020204020204" pitchFamily="34" charset="-122"/>
                <a:cs typeface="Microsoft YaHei" charset="-122"/>
              </a:rPr>
              <a:t>，较好成绩；</a:t>
            </a:r>
            <a:endParaRPr kumimoji="1" lang="en-US" altLang="zh-CN" sz="1400" dirty="0">
              <a:solidFill>
                <a:srgbClr val="C00000"/>
              </a:solidFill>
              <a:latin typeface="微软雅黑" panose="020B0503020204020204" pitchFamily="34" charset="-122"/>
              <a:ea typeface="微软雅黑" panose="020B0503020204020204" pitchFamily="34" charset="-122"/>
              <a:cs typeface="Microsoft YaHei" charset="-122"/>
            </a:endParaRPr>
          </a:p>
          <a:p>
            <a:pPr>
              <a:lnSpc>
                <a:spcPct val="140000"/>
              </a:lnSpc>
            </a:pPr>
            <a:r>
              <a:rPr kumimoji="1" lang="zh-CN" altLang="en-US" sz="1400" dirty="0">
                <a:solidFill>
                  <a:srgbClr val="C00000"/>
                </a:solidFill>
                <a:latin typeface="微软雅黑" panose="020B0503020204020204" pitchFamily="34" charset="-122"/>
                <a:ea typeface="微软雅黑" panose="020B0503020204020204" pitchFamily="34" charset="-122"/>
                <a:cs typeface="Microsoft YaHei" charset="-122"/>
              </a:rPr>
              <a:t>净推荐值为</a:t>
            </a:r>
            <a:r>
              <a:rPr kumimoji="1" lang="en-US" altLang="zh-CN" sz="1400" dirty="0">
                <a:solidFill>
                  <a:srgbClr val="C00000"/>
                </a:solidFill>
                <a:latin typeface="微软雅黑" panose="020B0503020204020204" pitchFamily="34" charset="-122"/>
                <a:ea typeface="微软雅黑" panose="020B0503020204020204" pitchFamily="34" charset="-122"/>
                <a:cs typeface="Microsoft YaHei" charset="-122"/>
              </a:rPr>
              <a:t>51.4%</a:t>
            </a:r>
            <a:r>
              <a:rPr kumimoji="1" lang="zh-CN" altLang="en-US" sz="1400" dirty="0">
                <a:solidFill>
                  <a:srgbClr val="C00000"/>
                </a:solidFill>
                <a:latin typeface="微软雅黑" panose="020B0503020204020204" pitchFamily="34" charset="-122"/>
                <a:ea typeface="微软雅黑" panose="020B0503020204020204" pitchFamily="34" charset="-122"/>
                <a:cs typeface="Microsoft YaHei" charset="-122"/>
              </a:rPr>
              <a:t>，中等表现！</a:t>
            </a:r>
            <a:endParaRPr kumimoji="1" lang="en-US" altLang="zh-CN" sz="1400" dirty="0">
              <a:solidFill>
                <a:srgbClr val="C00000"/>
              </a:solidFill>
              <a:latin typeface="微软雅黑" panose="020B0503020204020204" pitchFamily="34" charset="-122"/>
              <a:ea typeface="微软雅黑" panose="020B0503020204020204" pitchFamily="34" charset="-122"/>
              <a:cs typeface="Microsoft YaHei" charset="-122"/>
            </a:endParaRPr>
          </a:p>
          <a:p>
            <a:pPr>
              <a:lnSpc>
                <a:spcPct val="140000"/>
              </a:lnSpc>
            </a:pPr>
            <a:endParaRPr kumimoji="1"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icrosoft YaHei" charset="-122"/>
            </a:endParaRPr>
          </a:p>
        </p:txBody>
      </p:sp>
      <p:sp>
        <p:nvSpPr>
          <p:cNvPr id="15" name="矩形 14"/>
          <p:cNvSpPr/>
          <p:nvPr/>
        </p:nvSpPr>
        <p:spPr>
          <a:xfrm>
            <a:off x="2879972" y="2136918"/>
            <a:ext cx="646332" cy="369332"/>
          </a:xfrm>
          <a:prstGeom prst="rect">
            <a:avLst/>
          </a:prstGeom>
        </p:spPr>
        <p:txBody>
          <a:bodyPr wrap="none">
            <a:spAutoFit/>
          </a:bodyP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预期</a:t>
            </a:r>
          </a:p>
        </p:txBody>
      </p:sp>
      <p:sp>
        <p:nvSpPr>
          <p:cNvPr id="17" name="Freeform 23"/>
          <p:cNvSpPr>
            <a:spLocks/>
          </p:cNvSpPr>
          <p:nvPr/>
        </p:nvSpPr>
        <p:spPr bwMode="auto">
          <a:xfrm rot="5400000">
            <a:off x="2826794" y="3816027"/>
            <a:ext cx="1917133" cy="1494405"/>
          </a:xfrm>
          <a:custGeom>
            <a:avLst/>
            <a:gdLst>
              <a:gd name="T0" fmla="*/ 673 w 673"/>
              <a:gd name="T1" fmla="*/ 344 h 675"/>
              <a:gd name="T2" fmla="*/ 448 w 673"/>
              <a:gd name="T3" fmla="*/ 119 h 675"/>
              <a:gd name="T4" fmla="*/ 564 w 673"/>
              <a:gd name="T5" fmla="*/ 0 h 675"/>
              <a:gd name="T6" fmla="*/ 0 w 673"/>
              <a:gd name="T7" fmla="*/ 0 h 675"/>
              <a:gd name="T8" fmla="*/ 0 w 673"/>
              <a:gd name="T9" fmla="*/ 566 h 675"/>
              <a:gd name="T10" fmla="*/ 116 w 673"/>
              <a:gd name="T11" fmla="*/ 448 h 675"/>
              <a:gd name="T12" fmla="*/ 341 w 673"/>
              <a:gd name="T13" fmla="*/ 675 h 675"/>
              <a:gd name="T14" fmla="*/ 673 w 673"/>
              <a:gd name="T15" fmla="*/ 344 h 675"/>
              <a:gd name="connsiteX0" fmla="*/ 10555 w 10555"/>
              <a:gd name="connsiteY0" fmla="*/ 5886 h 10000"/>
              <a:gd name="connsiteX1" fmla="*/ 6657 w 10555"/>
              <a:gd name="connsiteY1" fmla="*/ 1763 h 10000"/>
              <a:gd name="connsiteX2" fmla="*/ 8380 w 10555"/>
              <a:gd name="connsiteY2" fmla="*/ 0 h 10000"/>
              <a:gd name="connsiteX3" fmla="*/ 0 w 10555"/>
              <a:gd name="connsiteY3" fmla="*/ 0 h 10000"/>
              <a:gd name="connsiteX4" fmla="*/ 0 w 10555"/>
              <a:gd name="connsiteY4" fmla="*/ 8385 h 10000"/>
              <a:gd name="connsiteX5" fmla="*/ 1724 w 10555"/>
              <a:gd name="connsiteY5" fmla="*/ 6637 h 10000"/>
              <a:gd name="connsiteX6" fmla="*/ 5067 w 10555"/>
              <a:gd name="connsiteY6" fmla="*/ 10000 h 10000"/>
              <a:gd name="connsiteX7" fmla="*/ 10555 w 10555"/>
              <a:gd name="connsiteY7" fmla="*/ 5886 h 10000"/>
              <a:gd name="connsiteX0" fmla="*/ 10555 w 14814"/>
              <a:gd name="connsiteY0" fmla="*/ 5886 h 20271"/>
              <a:gd name="connsiteX1" fmla="*/ 6657 w 14814"/>
              <a:gd name="connsiteY1" fmla="*/ 1763 h 20271"/>
              <a:gd name="connsiteX2" fmla="*/ 8380 w 14814"/>
              <a:gd name="connsiteY2" fmla="*/ 0 h 20271"/>
              <a:gd name="connsiteX3" fmla="*/ 0 w 14814"/>
              <a:gd name="connsiteY3" fmla="*/ 0 h 20271"/>
              <a:gd name="connsiteX4" fmla="*/ 0 w 14814"/>
              <a:gd name="connsiteY4" fmla="*/ 8385 h 20271"/>
              <a:gd name="connsiteX5" fmla="*/ 1724 w 14814"/>
              <a:gd name="connsiteY5" fmla="*/ 6637 h 20271"/>
              <a:gd name="connsiteX6" fmla="*/ 14814 w 14814"/>
              <a:gd name="connsiteY6" fmla="*/ 20271 h 20271"/>
              <a:gd name="connsiteX7" fmla="*/ 10555 w 14814"/>
              <a:gd name="connsiteY7" fmla="*/ 5886 h 20271"/>
              <a:gd name="connsiteX0" fmla="*/ 24660 w 24660"/>
              <a:gd name="connsiteY0" fmla="*/ 20265 h 20271"/>
              <a:gd name="connsiteX1" fmla="*/ 6657 w 24660"/>
              <a:gd name="connsiteY1" fmla="*/ 1763 h 20271"/>
              <a:gd name="connsiteX2" fmla="*/ 8380 w 24660"/>
              <a:gd name="connsiteY2" fmla="*/ 0 h 20271"/>
              <a:gd name="connsiteX3" fmla="*/ 0 w 24660"/>
              <a:gd name="connsiteY3" fmla="*/ 0 h 20271"/>
              <a:gd name="connsiteX4" fmla="*/ 0 w 24660"/>
              <a:gd name="connsiteY4" fmla="*/ 8385 h 20271"/>
              <a:gd name="connsiteX5" fmla="*/ 1724 w 24660"/>
              <a:gd name="connsiteY5" fmla="*/ 6637 h 20271"/>
              <a:gd name="connsiteX6" fmla="*/ 14814 w 24660"/>
              <a:gd name="connsiteY6" fmla="*/ 20271 h 20271"/>
              <a:gd name="connsiteX7" fmla="*/ 24660 w 24660"/>
              <a:gd name="connsiteY7" fmla="*/ 20265 h 20271"/>
              <a:gd name="connsiteX0" fmla="*/ 24660 w 24660"/>
              <a:gd name="connsiteY0" fmla="*/ 20265 h 29357"/>
              <a:gd name="connsiteX1" fmla="*/ 6657 w 24660"/>
              <a:gd name="connsiteY1" fmla="*/ 1763 h 29357"/>
              <a:gd name="connsiteX2" fmla="*/ 8380 w 24660"/>
              <a:gd name="connsiteY2" fmla="*/ 0 h 29357"/>
              <a:gd name="connsiteX3" fmla="*/ 0 w 24660"/>
              <a:gd name="connsiteY3" fmla="*/ 0 h 29357"/>
              <a:gd name="connsiteX4" fmla="*/ 0 w 24660"/>
              <a:gd name="connsiteY4" fmla="*/ 8385 h 29357"/>
              <a:gd name="connsiteX5" fmla="*/ 1724 w 24660"/>
              <a:gd name="connsiteY5" fmla="*/ 6637 h 29357"/>
              <a:gd name="connsiteX6" fmla="*/ 23293 w 24660"/>
              <a:gd name="connsiteY6" fmla="*/ 29357 h 29357"/>
              <a:gd name="connsiteX7" fmla="*/ 24660 w 24660"/>
              <a:gd name="connsiteY7" fmla="*/ 20265 h 29357"/>
              <a:gd name="connsiteX0" fmla="*/ 23551 w 23551"/>
              <a:gd name="connsiteY0" fmla="*/ 18922 h 29357"/>
              <a:gd name="connsiteX1" fmla="*/ 6657 w 23551"/>
              <a:gd name="connsiteY1" fmla="*/ 1763 h 29357"/>
              <a:gd name="connsiteX2" fmla="*/ 8380 w 23551"/>
              <a:gd name="connsiteY2" fmla="*/ 0 h 29357"/>
              <a:gd name="connsiteX3" fmla="*/ 0 w 23551"/>
              <a:gd name="connsiteY3" fmla="*/ 0 h 29357"/>
              <a:gd name="connsiteX4" fmla="*/ 0 w 23551"/>
              <a:gd name="connsiteY4" fmla="*/ 8385 h 29357"/>
              <a:gd name="connsiteX5" fmla="*/ 1724 w 23551"/>
              <a:gd name="connsiteY5" fmla="*/ 6637 h 29357"/>
              <a:gd name="connsiteX6" fmla="*/ 23293 w 23551"/>
              <a:gd name="connsiteY6" fmla="*/ 29357 h 29357"/>
              <a:gd name="connsiteX7" fmla="*/ 23551 w 23551"/>
              <a:gd name="connsiteY7" fmla="*/ 18922 h 29357"/>
              <a:gd name="connsiteX0" fmla="*/ 23551 w 23551"/>
              <a:gd name="connsiteY0" fmla="*/ 18922 h 18922"/>
              <a:gd name="connsiteX1" fmla="*/ 6657 w 23551"/>
              <a:gd name="connsiteY1" fmla="*/ 1763 h 18922"/>
              <a:gd name="connsiteX2" fmla="*/ 8380 w 23551"/>
              <a:gd name="connsiteY2" fmla="*/ 0 h 18922"/>
              <a:gd name="connsiteX3" fmla="*/ 0 w 23551"/>
              <a:gd name="connsiteY3" fmla="*/ 0 h 18922"/>
              <a:gd name="connsiteX4" fmla="*/ 0 w 23551"/>
              <a:gd name="connsiteY4" fmla="*/ 8385 h 18922"/>
              <a:gd name="connsiteX5" fmla="*/ 1724 w 23551"/>
              <a:gd name="connsiteY5" fmla="*/ 6637 h 18922"/>
              <a:gd name="connsiteX6" fmla="*/ 9505 w 23551"/>
              <a:gd name="connsiteY6" fmla="*/ 14978 h 18922"/>
              <a:gd name="connsiteX7" fmla="*/ 23551 w 23551"/>
              <a:gd name="connsiteY7" fmla="*/ 18922 h 18922"/>
              <a:gd name="connsiteX0" fmla="*/ 19747 w 19747"/>
              <a:gd name="connsiteY0" fmla="*/ 15130 h 15130"/>
              <a:gd name="connsiteX1" fmla="*/ 6657 w 19747"/>
              <a:gd name="connsiteY1" fmla="*/ 1763 h 15130"/>
              <a:gd name="connsiteX2" fmla="*/ 8380 w 19747"/>
              <a:gd name="connsiteY2" fmla="*/ 0 h 15130"/>
              <a:gd name="connsiteX3" fmla="*/ 0 w 19747"/>
              <a:gd name="connsiteY3" fmla="*/ 0 h 15130"/>
              <a:gd name="connsiteX4" fmla="*/ 0 w 19747"/>
              <a:gd name="connsiteY4" fmla="*/ 8385 h 15130"/>
              <a:gd name="connsiteX5" fmla="*/ 1724 w 19747"/>
              <a:gd name="connsiteY5" fmla="*/ 6637 h 15130"/>
              <a:gd name="connsiteX6" fmla="*/ 9505 w 19747"/>
              <a:gd name="connsiteY6" fmla="*/ 14978 h 15130"/>
              <a:gd name="connsiteX7" fmla="*/ 19747 w 19747"/>
              <a:gd name="connsiteY7" fmla="*/ 15130 h 15130"/>
              <a:gd name="connsiteX0" fmla="*/ 19272 w 19272"/>
              <a:gd name="connsiteY0" fmla="*/ 14972 h 14978"/>
              <a:gd name="connsiteX1" fmla="*/ 6657 w 19272"/>
              <a:gd name="connsiteY1" fmla="*/ 1763 h 14978"/>
              <a:gd name="connsiteX2" fmla="*/ 8380 w 19272"/>
              <a:gd name="connsiteY2" fmla="*/ 0 h 14978"/>
              <a:gd name="connsiteX3" fmla="*/ 0 w 19272"/>
              <a:gd name="connsiteY3" fmla="*/ 0 h 14978"/>
              <a:gd name="connsiteX4" fmla="*/ 0 w 19272"/>
              <a:gd name="connsiteY4" fmla="*/ 8385 h 14978"/>
              <a:gd name="connsiteX5" fmla="*/ 1724 w 19272"/>
              <a:gd name="connsiteY5" fmla="*/ 6637 h 14978"/>
              <a:gd name="connsiteX6" fmla="*/ 9505 w 19272"/>
              <a:gd name="connsiteY6" fmla="*/ 14978 h 14978"/>
              <a:gd name="connsiteX7" fmla="*/ 19272 w 19272"/>
              <a:gd name="connsiteY7" fmla="*/ 14972 h 1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72" h="14978">
                <a:moveTo>
                  <a:pt x="19272" y="14972"/>
                </a:moveTo>
                <a:lnTo>
                  <a:pt x="6657" y="1763"/>
                </a:lnTo>
                <a:lnTo>
                  <a:pt x="8380" y="0"/>
                </a:lnTo>
                <a:lnTo>
                  <a:pt x="0" y="0"/>
                </a:lnTo>
                <a:lnTo>
                  <a:pt x="0" y="8385"/>
                </a:lnTo>
                <a:lnTo>
                  <a:pt x="1724" y="6637"/>
                </a:lnTo>
                <a:lnTo>
                  <a:pt x="9505" y="14978"/>
                </a:lnTo>
                <a:lnTo>
                  <a:pt x="19272" y="14972"/>
                </a:lnTo>
                <a:close/>
              </a:path>
            </a:pathLst>
          </a:custGeom>
          <a:solidFill>
            <a:srgbClr val="2FACA8"/>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sp>
        <p:nvSpPr>
          <p:cNvPr id="16" name="矩形 15"/>
          <p:cNvSpPr/>
          <p:nvPr/>
        </p:nvSpPr>
        <p:spPr>
          <a:xfrm>
            <a:off x="3886232" y="3600358"/>
            <a:ext cx="646332" cy="369332"/>
          </a:xfrm>
          <a:prstGeom prst="rect">
            <a:avLst/>
          </a:prstGeom>
        </p:spPr>
        <p:txBody>
          <a:bodyPr wrap="none">
            <a:spAutoFit/>
          </a:bodyPr>
          <a:lstStyle/>
          <a:p>
            <a:pPr algn="ct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实际</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14338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1911861439"/>
              </p:ext>
            </p:extLst>
          </p:nvPr>
        </p:nvGraphicFramePr>
        <p:xfrm>
          <a:off x="1115616" y="1849388"/>
          <a:ext cx="6921462" cy="2862948"/>
        </p:xfrm>
        <a:graphic>
          <a:graphicData uri="http://schemas.openxmlformats.org/drawingml/2006/chart">
            <c:chart xmlns:c="http://schemas.openxmlformats.org/drawingml/2006/chart" xmlns:r="http://schemas.openxmlformats.org/officeDocument/2006/relationships" r:id="rId2"/>
          </a:graphicData>
        </a:graphic>
      </p:graphicFrame>
      <p:sp>
        <p:nvSpPr>
          <p:cNvPr id="5" name="标题 4"/>
          <p:cNvSpPr>
            <a:spLocks noGrp="1"/>
          </p:cNvSpPr>
          <p:nvPr>
            <p:ph type="title"/>
          </p:nvPr>
        </p:nvSpPr>
        <p:spPr/>
        <p:txBody>
          <a:bodyPr/>
          <a:lstStyle/>
          <a:p>
            <a:r>
              <a:rPr kumimoji="1" lang="zh-CN" altLang="en-US" dirty="0" smtClean="0">
                <a:solidFill>
                  <a:schemeClr val="tx1">
                    <a:lumMod val="65000"/>
                    <a:lumOff val="35000"/>
                  </a:schemeClr>
                </a:solidFill>
              </a:rPr>
              <a:t>满意度及</a:t>
            </a:r>
            <a:r>
              <a:rPr kumimoji="1" lang="en-US" altLang="zh-CN" dirty="0" smtClean="0">
                <a:solidFill>
                  <a:schemeClr val="tx1">
                    <a:lumMod val="65000"/>
                    <a:lumOff val="35000"/>
                  </a:schemeClr>
                </a:solidFill>
              </a:rPr>
              <a:t>NPS&gt;</a:t>
            </a:r>
            <a:r>
              <a:rPr kumimoji="1" lang="zh-CN" altLang="en-US" dirty="0" smtClean="0">
                <a:solidFill>
                  <a:schemeClr val="tx1">
                    <a:lumMod val="65000"/>
                    <a:lumOff val="35000"/>
                  </a:schemeClr>
                </a:solidFill>
              </a:rPr>
              <a:t>总体满意度</a:t>
            </a:r>
            <a:endParaRPr kumimoji="1" lang="zh-CN" altLang="en-US" dirty="0">
              <a:solidFill>
                <a:schemeClr val="tx1">
                  <a:lumMod val="65000"/>
                  <a:lumOff val="35000"/>
                </a:schemeClr>
              </a:solidFill>
            </a:endParaRPr>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12</a:t>
            </a:fld>
            <a:endParaRPr lang="zh-CN" altLang="en-US"/>
          </a:p>
        </p:txBody>
      </p:sp>
      <p:sp>
        <p:nvSpPr>
          <p:cNvPr id="26" name="文本框 25"/>
          <p:cNvSpPr txBox="1"/>
          <p:nvPr/>
        </p:nvSpPr>
        <p:spPr>
          <a:xfrm>
            <a:off x="683568" y="625251"/>
            <a:ext cx="7488832" cy="830997"/>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猪八戒用户总体满意度得分</a:t>
            </a:r>
            <a:r>
              <a:rPr kumimoji="1" lang="en-US" altLang="zh-CN" b="1" dirty="0" smtClean="0">
                <a:solidFill>
                  <a:srgbClr val="C00000"/>
                </a:solidFill>
                <a:latin typeface="Microsoft YaHei" charset="-122"/>
                <a:ea typeface="Microsoft YaHei" charset="-122"/>
                <a:cs typeface="Microsoft YaHei" charset="-122"/>
              </a:rPr>
              <a:t>4.29</a:t>
            </a:r>
            <a:r>
              <a:rPr kumimoji="1" lang="zh-CN" altLang="en-US" b="1" dirty="0" smtClean="0">
                <a:solidFill>
                  <a:srgbClr val="C00000"/>
                </a:solidFill>
                <a:latin typeface="Microsoft YaHei" charset="-122"/>
                <a:ea typeface="Microsoft YaHei" charset="-122"/>
                <a:cs typeface="Microsoft YaHei" charset="-122"/>
              </a:rPr>
              <a:t>分</a:t>
            </a:r>
            <a:r>
              <a:rPr kumimoji="1" lang="zh-CN" altLang="en-US" sz="1400" dirty="0" smtClean="0">
                <a:latin typeface="Microsoft YaHei" charset="-122"/>
                <a:ea typeface="Microsoft YaHei" charset="-122"/>
                <a:cs typeface="Microsoft YaHei" charset="-122"/>
              </a:rPr>
              <a:t>（</a:t>
            </a:r>
            <a:r>
              <a:rPr kumimoji="1" lang="en-US" altLang="zh-CN" sz="1400" dirty="0" smtClean="0">
                <a:latin typeface="Microsoft YaHei" charset="-122"/>
                <a:ea typeface="Microsoft YaHei" charset="-122"/>
                <a:cs typeface="Microsoft YaHei" charset="-122"/>
              </a:rPr>
              <a:t>5</a:t>
            </a:r>
            <a:r>
              <a:rPr kumimoji="1" lang="zh-CN" altLang="en-US" sz="1400" dirty="0" smtClean="0">
                <a:latin typeface="Microsoft YaHei" charset="-122"/>
                <a:ea typeface="Microsoft YaHei" charset="-122"/>
                <a:cs typeface="Microsoft YaHei" charset="-122"/>
              </a:rPr>
              <a:t>分制）。</a:t>
            </a:r>
            <a:endParaRPr kumimoji="1" lang="en-US" altLang="zh-CN" sz="1400" dirty="0" smtClean="0">
              <a:latin typeface="Microsoft YaHei" charset="-122"/>
              <a:ea typeface="Microsoft YaHei" charset="-122"/>
              <a:cs typeface="Microsoft YaHei" charset="-122"/>
            </a:endParaRPr>
          </a:p>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用户满意度在不同人群划分（角色，目前使用状态，主要类目使用）上无显著差异。</a:t>
            </a:r>
            <a:endParaRPr kumimoji="1" lang="zh-CN" altLang="en-US" sz="1400" dirty="0">
              <a:latin typeface="Microsoft YaHei" charset="-122"/>
              <a:ea typeface="Microsoft YaHei" charset="-122"/>
              <a:cs typeface="Microsoft YaHei" charset="-122"/>
            </a:endParaRPr>
          </a:p>
        </p:txBody>
      </p:sp>
      <p:sp>
        <p:nvSpPr>
          <p:cNvPr id="31" name="文本框 30"/>
          <p:cNvSpPr txBox="1"/>
          <p:nvPr/>
        </p:nvSpPr>
        <p:spPr>
          <a:xfrm>
            <a:off x="5385823" y="5206512"/>
            <a:ext cx="899605" cy="246221"/>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482】</a:t>
            </a:r>
            <a:endParaRPr kumimoji="1" lang="zh-CN" altLang="en-US" sz="1000" dirty="0">
              <a:latin typeface="Microsoft YaHei" charset="-122"/>
              <a:ea typeface="Microsoft YaHei" charset="-122"/>
              <a:cs typeface="Microsoft YaHei" charset="-122"/>
            </a:endParaRPr>
          </a:p>
        </p:txBody>
      </p:sp>
      <p:sp>
        <p:nvSpPr>
          <p:cNvPr id="32" name="矩形 31"/>
          <p:cNvSpPr/>
          <p:nvPr/>
        </p:nvSpPr>
        <p:spPr>
          <a:xfrm>
            <a:off x="683568" y="5161756"/>
            <a:ext cx="4608512"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QA101</a:t>
            </a:r>
            <a:r>
              <a:rPr lang="zh-CN" altLang="en-US" sz="1000" i="1" kern="100" dirty="0">
                <a:latin typeface="Microsoft YaHei" charset="-122"/>
                <a:ea typeface="Microsoft YaHei" charset="-122"/>
                <a:cs typeface="Microsoft YaHei" charset="-122"/>
              </a:rPr>
              <a:t>、感谢您选择猪八戒，请您评价使用猪八戒的体验的满意程度。</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单选</a:t>
            </a:r>
            <a:r>
              <a:rPr lang="en-US" altLang="zh-CN" sz="1000" i="1" kern="100" dirty="0">
                <a:latin typeface="Microsoft YaHei" charset="-122"/>
                <a:ea typeface="Microsoft YaHei" charset="-122"/>
                <a:cs typeface="Microsoft YaHei" charset="-122"/>
              </a:rPr>
              <a:t>】</a:t>
            </a:r>
          </a:p>
        </p:txBody>
      </p:sp>
      <p:sp>
        <p:nvSpPr>
          <p:cNvPr id="12" name="TextBox 11"/>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TextBox 12"/>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661981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a:spLocks noGrp="1"/>
          </p:cNvSpPr>
          <p:nvPr>
            <p:ph type="title"/>
          </p:nvPr>
        </p:nvSpPr>
        <p:spPr/>
        <p:txBody>
          <a:bodyPr/>
          <a:lstStyle/>
          <a:p>
            <a:r>
              <a:rPr kumimoji="1" lang="zh-CN" altLang="en-US" sz="1800" dirty="0" smtClean="0"/>
              <a:t>满意度及</a:t>
            </a:r>
            <a:r>
              <a:rPr kumimoji="1" lang="en-US" altLang="zh-CN" sz="1800" dirty="0" smtClean="0"/>
              <a:t>NPS&gt;</a:t>
            </a:r>
            <a:r>
              <a:rPr kumimoji="1" lang="zh-CN" altLang="en-US" sz="1800" dirty="0" smtClean="0"/>
              <a:t>不足</a:t>
            </a:r>
            <a:r>
              <a:rPr kumimoji="1" lang="en-US" altLang="zh-CN" sz="1800" dirty="0" smtClean="0"/>
              <a:t>——</a:t>
            </a:r>
            <a:r>
              <a:rPr kumimoji="1" lang="zh-CN" altLang="en-US" sz="1800" dirty="0" smtClean="0"/>
              <a:t>平台不足高于服务商不足</a:t>
            </a:r>
            <a:endParaRPr kumimoji="1" lang="zh-CN" altLang="en-US" sz="1800" dirty="0"/>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13</a:t>
            </a:fld>
            <a:endParaRPr lang="zh-CN" altLang="en-US" dirty="0"/>
          </a:p>
        </p:txBody>
      </p:sp>
      <p:sp>
        <p:nvSpPr>
          <p:cNvPr id="8" name="文本框 30"/>
          <p:cNvSpPr txBox="1"/>
          <p:nvPr/>
        </p:nvSpPr>
        <p:spPr>
          <a:xfrm>
            <a:off x="5436096" y="5218956"/>
            <a:ext cx="824265" cy="246221"/>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52】</a:t>
            </a:r>
            <a:endParaRPr kumimoji="1" lang="zh-CN" altLang="en-US" sz="1000" dirty="0">
              <a:latin typeface="Microsoft YaHei" charset="-122"/>
              <a:ea typeface="Microsoft YaHei" charset="-122"/>
              <a:cs typeface="Microsoft YaHei" charset="-122"/>
            </a:endParaRPr>
          </a:p>
        </p:txBody>
      </p:sp>
      <p:graphicFrame>
        <p:nvGraphicFramePr>
          <p:cNvPr id="11" name="表格 10"/>
          <p:cNvGraphicFramePr>
            <a:graphicFrameLocks noGrp="1"/>
          </p:cNvGraphicFramePr>
          <p:nvPr>
            <p:extLst>
              <p:ext uri="{D42A27DB-BD31-4B8C-83A1-F6EECF244321}">
                <p14:modId xmlns:p14="http://schemas.microsoft.com/office/powerpoint/2010/main" val="4186014846"/>
              </p:ext>
            </p:extLst>
          </p:nvPr>
        </p:nvGraphicFramePr>
        <p:xfrm>
          <a:off x="899592" y="769268"/>
          <a:ext cx="3456384" cy="4311184"/>
        </p:xfrm>
        <a:graphic>
          <a:graphicData uri="http://schemas.openxmlformats.org/drawingml/2006/table">
            <a:tbl>
              <a:tblPr firstRow="1" bandRow="1">
                <a:tableStyleId>{9D7B26C5-4107-4FEC-AEDC-1716B250A1EF}</a:tableStyleId>
              </a:tblPr>
              <a:tblGrid>
                <a:gridCol w="2563282"/>
                <a:gridCol w="893102"/>
              </a:tblGrid>
              <a:tr h="299434">
                <a:tc>
                  <a:txBody>
                    <a:bodyPr/>
                    <a:lstStyle/>
                    <a:p>
                      <a:pPr algn="ctr" fontAlgn="ctr"/>
                      <a:r>
                        <a:rPr lang="zh-CN" altLang="en-US" sz="1400" u="none" strike="noStrike" dirty="0">
                          <a:solidFill>
                            <a:schemeClr val="bg1"/>
                          </a:solidFill>
                          <a:effectLst/>
                          <a:latin typeface="微软雅黑" panose="020B0503020204020204" pitchFamily="34" charset="-122"/>
                          <a:ea typeface="微软雅黑" panose="020B0503020204020204" pitchFamily="34" charset="-122"/>
                        </a:rPr>
                        <a:t>猪八戒网不足</a:t>
                      </a:r>
                      <a:endParaRPr lang="zh-CN" altLang="en-US"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zh-CN" altLang="en-US" sz="1400" u="none" strike="noStrike" dirty="0">
                          <a:solidFill>
                            <a:schemeClr val="bg1"/>
                          </a:solidFill>
                          <a:effectLst/>
                          <a:latin typeface="微软雅黑" panose="020B0503020204020204" pitchFamily="34" charset="-122"/>
                          <a:ea typeface="微软雅黑" panose="020B0503020204020204" pitchFamily="34" charset="-122"/>
                        </a:rPr>
                        <a:t>百分比</a:t>
                      </a:r>
                      <a:endParaRPr lang="zh-CN" altLang="en-US"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267450">
                <a:tc>
                  <a:txBody>
                    <a:bodyPr/>
                    <a:lstStyle/>
                    <a:p>
                      <a:pPr algn="l" fontAlgn="ctr"/>
                      <a:r>
                        <a:rPr lang="zh-CN" altLang="en-US" sz="1200" b="0" u="none" strike="noStrike" dirty="0" smtClean="0">
                          <a:solidFill>
                            <a:schemeClr val="tx1"/>
                          </a:solidFill>
                          <a:effectLst/>
                          <a:latin typeface="微软雅黑" panose="020B0503020204020204" pitchFamily="34" charset="-122"/>
                          <a:ea typeface="微软雅黑" panose="020B0503020204020204" pitchFamily="34" charset="-122"/>
                        </a:rPr>
                        <a:t>猪八戒网用户体验差</a:t>
                      </a:r>
                      <a:endParaRPr lang="zh-CN" altLang="en-US"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FFC000"/>
                    </a:solidFill>
                  </a:tcPr>
                </a:tc>
                <a:tc>
                  <a:txBody>
                    <a:bodyPr/>
                    <a:lstStyle/>
                    <a:p>
                      <a:pPr algn="ctr" fontAlgn="ctr"/>
                      <a:r>
                        <a:rPr lang="en-US" altLang="zh-CN" sz="1200" b="0" u="none" strike="noStrike" dirty="0" smtClean="0">
                          <a:solidFill>
                            <a:schemeClr val="tx1"/>
                          </a:solidFill>
                          <a:effectLst/>
                          <a:latin typeface="微软雅黑" panose="020B0503020204020204" pitchFamily="34" charset="-122"/>
                          <a:ea typeface="微软雅黑" panose="020B0503020204020204" pitchFamily="34" charset="-122"/>
                        </a:rPr>
                        <a:t>30.8%</a:t>
                      </a:r>
                      <a:endParaRPr lang="en-US" altLang="zh-CN"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FFC000"/>
                    </a:solidFill>
                  </a:tcPr>
                </a:tc>
              </a:tr>
              <a:tr h="267450">
                <a:tc>
                  <a:txBody>
                    <a:bodyPr/>
                    <a:lstStyle/>
                    <a:p>
                      <a:pPr algn="l" fontAlgn="ctr"/>
                      <a:r>
                        <a:rPr lang="zh-CN" altLang="en-US" sz="1200" b="0" u="none" strike="noStrike" dirty="0">
                          <a:solidFill>
                            <a:schemeClr val="tx1"/>
                          </a:solidFill>
                          <a:effectLst/>
                          <a:latin typeface="微软雅黑" panose="020B0503020204020204" pitchFamily="34" charset="-122"/>
                          <a:ea typeface="微软雅黑" panose="020B0503020204020204" pitchFamily="34" charset="-122"/>
                        </a:rPr>
                        <a:t>筛选合格</a:t>
                      </a:r>
                      <a:r>
                        <a:rPr lang="en-US" altLang="zh-CN" sz="1200" b="0" u="none" strike="noStrike" dirty="0">
                          <a:solidFill>
                            <a:schemeClr val="tx1"/>
                          </a:solidFill>
                          <a:effectLst/>
                          <a:latin typeface="微软雅黑" panose="020B0503020204020204" pitchFamily="34" charset="-122"/>
                          <a:ea typeface="微软雅黑" panose="020B0503020204020204" pitchFamily="34" charset="-122"/>
                        </a:rPr>
                        <a:t>/</a:t>
                      </a:r>
                      <a:r>
                        <a:rPr lang="zh-CN" altLang="en-US" sz="1200" b="0" u="none" strike="noStrike" dirty="0">
                          <a:solidFill>
                            <a:schemeClr val="tx1"/>
                          </a:solidFill>
                          <a:effectLst/>
                          <a:latin typeface="微软雅黑" panose="020B0503020204020204" pitchFamily="34" charset="-122"/>
                          <a:ea typeface="微软雅黑" panose="020B0503020204020204" pitchFamily="34" charset="-122"/>
                        </a:rPr>
                        <a:t>优质服务商困难</a:t>
                      </a:r>
                      <a:endParaRPr lang="zh-CN" altLang="en-US"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rgbClr val="FFC000"/>
                    </a:solidFill>
                  </a:tcPr>
                </a:tc>
                <a:tc>
                  <a:txBody>
                    <a:bodyPr/>
                    <a:lstStyle/>
                    <a:p>
                      <a:pPr algn="ctr" fontAlgn="ctr"/>
                      <a:r>
                        <a:rPr lang="en-US" altLang="zh-CN" sz="1200" b="0" u="none" strike="noStrike" dirty="0">
                          <a:solidFill>
                            <a:schemeClr val="tx1"/>
                          </a:solidFill>
                          <a:effectLst/>
                          <a:latin typeface="微软雅黑" panose="020B0503020204020204" pitchFamily="34" charset="-122"/>
                          <a:ea typeface="微软雅黑" panose="020B0503020204020204" pitchFamily="34" charset="-122"/>
                        </a:rPr>
                        <a:t>15.4%</a:t>
                      </a:r>
                      <a:endParaRPr lang="en-US" altLang="zh-CN"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rgbClr val="FFC000"/>
                    </a:solidFill>
                  </a:tcPr>
                </a:tc>
              </a:tr>
              <a:tr h="267450">
                <a:tc>
                  <a:txBody>
                    <a:bodyPr/>
                    <a:lstStyle/>
                    <a:p>
                      <a:pPr algn="l" fontAlgn="ctr"/>
                      <a:r>
                        <a:rPr lang="zh-CN" altLang="en-US" sz="1200" b="0" u="none" strike="noStrike" dirty="0">
                          <a:solidFill>
                            <a:schemeClr val="tx1"/>
                          </a:solidFill>
                          <a:effectLst/>
                          <a:latin typeface="微软雅黑" panose="020B0503020204020204" pitchFamily="34" charset="-122"/>
                          <a:ea typeface="微软雅黑" panose="020B0503020204020204" pitchFamily="34" charset="-122"/>
                        </a:rPr>
                        <a:t>猪八戒网操作复杂</a:t>
                      </a:r>
                      <a:endParaRPr lang="zh-CN" altLang="en-US"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rgbClr val="FFC000"/>
                    </a:solidFill>
                  </a:tcPr>
                </a:tc>
                <a:tc>
                  <a:txBody>
                    <a:bodyPr/>
                    <a:lstStyle/>
                    <a:p>
                      <a:pPr algn="ctr" fontAlgn="ctr"/>
                      <a:r>
                        <a:rPr lang="en-US" altLang="zh-CN" sz="1200" b="0" u="none" strike="noStrike" dirty="0">
                          <a:solidFill>
                            <a:schemeClr val="tx1"/>
                          </a:solidFill>
                          <a:effectLst/>
                          <a:latin typeface="微软雅黑" panose="020B0503020204020204" pitchFamily="34" charset="-122"/>
                          <a:ea typeface="微软雅黑" panose="020B0503020204020204" pitchFamily="34" charset="-122"/>
                        </a:rPr>
                        <a:t>13.5%</a:t>
                      </a:r>
                      <a:endParaRPr lang="en-US" altLang="zh-CN"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rgbClr val="FFC000"/>
                    </a:solid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猪八戒需要强化监管</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11.5%</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资金沉淀成本高</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en-US" altLang="zh-CN" sz="1200" u="none" strike="noStrike">
                          <a:effectLst/>
                          <a:latin typeface="微软雅黑" panose="020B0503020204020204" pitchFamily="34" charset="-122"/>
                          <a:ea typeface="微软雅黑" panose="020B0503020204020204" pitchFamily="34" charset="-122"/>
                        </a:rPr>
                        <a:t>3.8%</a:t>
                      </a:r>
                      <a:endParaRPr lang="en-US" altLang="zh-CN" sz="1200" b="0" i="0" u="none" strike="noStrike">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对服务商评级不规范、缺乏权威</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3.8%</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猪八戒</a:t>
                      </a:r>
                      <a:r>
                        <a:rPr lang="en-US" sz="1200" u="none" strike="noStrike" dirty="0">
                          <a:effectLst/>
                          <a:latin typeface="微软雅黑" panose="020B0503020204020204" pitchFamily="34" charset="-122"/>
                          <a:ea typeface="微软雅黑" panose="020B0503020204020204" pitchFamily="34" charset="-122"/>
                        </a:rPr>
                        <a:t>APP</a:t>
                      </a:r>
                      <a:r>
                        <a:rPr lang="zh-CN" altLang="en-US" sz="1200" u="none" strike="noStrike" dirty="0">
                          <a:effectLst/>
                          <a:latin typeface="微软雅黑" panose="020B0503020204020204" pitchFamily="34" charset="-122"/>
                          <a:ea typeface="微软雅黑" panose="020B0503020204020204" pitchFamily="34" charset="-122"/>
                        </a:rPr>
                        <a:t>太差</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3.8%</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新手指导差</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可选择的服务商少</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猪八戒平台缺乏精准推送</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增值服务不佳</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猪八戒网提供</a:t>
                      </a:r>
                      <a:r>
                        <a:rPr lang="zh-CN" altLang="en-US" sz="1200" u="none" strike="noStrike" dirty="0" smtClean="0">
                          <a:effectLst/>
                          <a:latin typeface="微软雅黑" panose="020B0503020204020204" pitchFamily="34" charset="-122"/>
                          <a:ea typeface="微软雅黑" panose="020B0503020204020204" pitchFamily="34" charset="-122"/>
                        </a:rPr>
                        <a:t>的服务众包不足</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7450">
                <a:tc>
                  <a:txBody>
                    <a:bodyPr/>
                    <a:lstStyle/>
                    <a:p>
                      <a:pPr algn="l" fontAlgn="ctr"/>
                      <a:r>
                        <a:rPr lang="zh-CN" altLang="en-US" sz="1200" u="none" strike="noStrike">
                          <a:effectLst/>
                          <a:latin typeface="微软雅黑" panose="020B0503020204020204" pitchFamily="34" charset="-122"/>
                          <a:ea typeface="微软雅黑" panose="020B0503020204020204" pitchFamily="34" charset="-122"/>
                        </a:rPr>
                        <a:t>猪八戒网应扶持中小服务商</a:t>
                      </a:r>
                      <a:endParaRPr lang="zh-CN" altLang="en-US" sz="1200" b="0" i="0" u="none" strike="noStrike">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其他</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7450">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小计</a:t>
                      </a:r>
                      <a:endParaRPr lang="zh-CN" altLang="en-US" sz="1200" b="1"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96.2%</a:t>
                      </a:r>
                      <a:endParaRPr lang="en-US" altLang="zh-CN" sz="1200" b="1"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w="12700" cmpd="sng">
                      <a:noFill/>
                    </a:lnB>
                    <a:lnTlToBr w="12700" cmpd="sng">
                      <a:noFill/>
                      <a:prstDash val="solid"/>
                    </a:lnTlToBr>
                    <a:lnBlToTr w="12700" cmpd="sng">
                      <a:noFill/>
                      <a:prstDash val="solid"/>
                    </a:lnBlToTr>
                    <a:solidFill>
                      <a:schemeClr val="bg1">
                        <a:lumMod val="75000"/>
                      </a:schemeClr>
                    </a:solidFill>
                  </a:tcPr>
                </a:tc>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3894382098"/>
              </p:ext>
            </p:extLst>
          </p:nvPr>
        </p:nvGraphicFramePr>
        <p:xfrm>
          <a:off x="4825265" y="769268"/>
          <a:ext cx="3384376" cy="2160241"/>
        </p:xfrm>
        <a:graphic>
          <a:graphicData uri="http://schemas.openxmlformats.org/drawingml/2006/table">
            <a:tbl>
              <a:tblPr firstRow="1" bandRow="1">
                <a:tableStyleId>{9D7B26C5-4107-4FEC-AEDC-1716B250A1EF}</a:tableStyleId>
              </a:tblPr>
              <a:tblGrid>
                <a:gridCol w="2664296"/>
                <a:gridCol w="720080"/>
              </a:tblGrid>
              <a:tr h="291808">
                <a:tc>
                  <a:txBody>
                    <a:bodyPr/>
                    <a:lstStyle/>
                    <a:p>
                      <a:pPr algn="ctr" fontAlgn="ctr"/>
                      <a:r>
                        <a:rPr lang="zh-CN" altLang="en-US" sz="1400" u="none" strike="noStrike" dirty="0">
                          <a:solidFill>
                            <a:schemeClr val="bg1"/>
                          </a:solidFill>
                          <a:effectLst/>
                          <a:latin typeface="微软雅黑" panose="020B0503020204020204" pitchFamily="34" charset="-122"/>
                          <a:ea typeface="微软雅黑" panose="020B0503020204020204" pitchFamily="34" charset="-122"/>
                        </a:rPr>
                        <a:t>服务商不足</a:t>
                      </a:r>
                      <a:endParaRPr lang="zh-CN" altLang="en-US"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fontAlgn="ctr"/>
                      <a:r>
                        <a:rPr lang="zh-CN" altLang="en-US" sz="1400" u="none" strike="noStrike" dirty="0">
                          <a:solidFill>
                            <a:schemeClr val="bg1"/>
                          </a:solidFill>
                          <a:effectLst/>
                          <a:latin typeface="微软雅黑" panose="020B0503020204020204" pitchFamily="34" charset="-122"/>
                          <a:ea typeface="微软雅黑" panose="020B0503020204020204" pitchFamily="34" charset="-122"/>
                        </a:rPr>
                        <a:t>百分比</a:t>
                      </a:r>
                      <a:endParaRPr lang="zh-CN" altLang="en-US"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r>
              <a:tr h="266919">
                <a:tc>
                  <a:txBody>
                    <a:bodyPr/>
                    <a:lstStyle/>
                    <a:p>
                      <a:pPr algn="l" fontAlgn="ctr"/>
                      <a:r>
                        <a:rPr lang="zh-CN" altLang="en-US" sz="1200" u="none" strike="noStrike" dirty="0">
                          <a:solidFill>
                            <a:schemeClr val="tx1"/>
                          </a:solidFill>
                          <a:effectLst/>
                          <a:latin typeface="微软雅黑" panose="020B0503020204020204" pitchFamily="34" charset="-122"/>
                          <a:ea typeface="微软雅黑" panose="020B0503020204020204" pitchFamily="34" charset="-122"/>
                        </a:rPr>
                        <a:t>服务商不够专业、质量不够、不规范</a:t>
                      </a:r>
                      <a:endParaRPr lang="zh-CN" altLang="en-US"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mpd="sng">
                      <a:noFill/>
                    </a:lnT>
                    <a:lnB>
                      <a:noFill/>
                    </a:lnB>
                    <a:lnTlToBr w="12700" cmpd="sng">
                      <a:noFill/>
                      <a:prstDash val="solid"/>
                    </a:lnTlToBr>
                    <a:lnBlToTr w="12700" cmpd="sng">
                      <a:noFill/>
                      <a:prstDash val="solid"/>
                    </a:lnBlToTr>
                    <a:solidFill>
                      <a:srgbClr val="FFC000"/>
                    </a:solidFill>
                  </a:tcPr>
                </a:tc>
                <a:tc>
                  <a:txBody>
                    <a:bodyPr/>
                    <a:lstStyle/>
                    <a:p>
                      <a:pPr algn="ctr" fontAlgn="ctr"/>
                      <a:r>
                        <a:rPr lang="en-US" altLang="zh-CN" sz="1200" u="none" strike="noStrike" dirty="0">
                          <a:solidFill>
                            <a:schemeClr val="tx1"/>
                          </a:solidFill>
                          <a:effectLst/>
                          <a:latin typeface="微软雅黑" panose="020B0503020204020204" pitchFamily="34" charset="-122"/>
                          <a:ea typeface="微软雅黑" panose="020B0503020204020204" pitchFamily="34" charset="-122"/>
                        </a:rPr>
                        <a:t>28.8%</a:t>
                      </a:r>
                      <a:endParaRPr lang="en-US" altLang="zh-CN" sz="1200" b="0" i="0" u="none" strike="noStrike" dirty="0">
                        <a:solidFill>
                          <a:schemeClr val="tx1"/>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w="12700" cmpd="sng">
                      <a:noFill/>
                    </a:lnT>
                    <a:lnB>
                      <a:noFill/>
                    </a:lnB>
                    <a:lnTlToBr w="12700" cmpd="sng">
                      <a:noFill/>
                      <a:prstDash val="solid"/>
                    </a:lnTlToBr>
                    <a:lnBlToTr w="12700" cmpd="sng">
                      <a:noFill/>
                      <a:prstDash val="solid"/>
                    </a:lnBlToTr>
                    <a:solidFill>
                      <a:srgbClr val="FFC000"/>
                    </a:solidFill>
                  </a:tcPr>
                </a:tc>
              </a:tr>
              <a:tr h="266919">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服务商不及时、积极沟通</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5.8%</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6919">
                <a:tc>
                  <a:txBody>
                    <a:bodyPr/>
                    <a:lstStyle/>
                    <a:p>
                      <a:pPr algn="l" fontAlgn="ctr"/>
                      <a:r>
                        <a:rPr lang="zh-CN" altLang="en-US" sz="1200" u="none" strike="noStrike">
                          <a:effectLst/>
                          <a:latin typeface="微软雅黑" panose="020B0503020204020204" pitchFamily="34" charset="-122"/>
                          <a:ea typeface="微软雅黑" panose="020B0503020204020204" pitchFamily="34" charset="-122"/>
                        </a:rPr>
                        <a:t>服务商售后差</a:t>
                      </a:r>
                      <a:endParaRPr lang="zh-CN" altLang="en-US" sz="1200" b="0" i="0" u="none" strike="noStrike">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3.8%</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r>
              <a:tr h="266919">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服务商不守时</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6919">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服务商态度差</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noFill/>
                  </a:tcPr>
                </a:tc>
              </a:tr>
              <a:tr h="266919">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沟通不方便</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1.9%</a:t>
                      </a:r>
                      <a:endParaRPr lang="en-US" altLang="zh-CN"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a:noFill/>
                    </a:lnB>
                    <a:lnTlToBr w="12700" cmpd="sng">
                      <a:noFill/>
                      <a:prstDash val="solid"/>
                    </a:lnTlToBr>
                    <a:lnBlToTr w="12700" cmpd="sng">
                      <a:noFill/>
                      <a:prstDash val="solid"/>
                    </a:lnBlToTr>
                    <a:solidFill>
                      <a:schemeClr val="bg1"/>
                    </a:solidFill>
                  </a:tcPr>
                </a:tc>
              </a:tr>
              <a:tr h="266919">
                <a:tc>
                  <a:txBody>
                    <a:bodyPr/>
                    <a:lstStyle/>
                    <a:p>
                      <a:pPr algn="l" fontAlgn="ctr"/>
                      <a:r>
                        <a:rPr lang="zh-CN" altLang="en-US" sz="1200" u="none" strike="noStrike" dirty="0">
                          <a:effectLst/>
                          <a:latin typeface="微软雅黑" panose="020B0503020204020204" pitchFamily="34" charset="-122"/>
                          <a:ea typeface="微软雅黑" panose="020B0503020204020204" pitchFamily="34" charset="-122"/>
                        </a:rPr>
                        <a:t>小计</a:t>
                      </a:r>
                      <a:endParaRPr lang="zh-CN" altLang="en-US" sz="1200" b="1" i="0" u="none" strike="noStrike" dirty="0">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44.2%</a:t>
                      </a:r>
                      <a:endParaRPr lang="en-US" altLang="zh-CN" sz="1200" b="1" i="0" u="none" strike="noStrike" dirty="0">
                        <a:effectLst/>
                        <a:latin typeface="微软雅黑" panose="020B0503020204020204" pitchFamily="34" charset="-122"/>
                        <a:ea typeface="微软雅黑" panose="020B0503020204020204" pitchFamily="34" charset="-122"/>
                      </a:endParaRPr>
                    </a:p>
                  </a:txBody>
                  <a:tcPr marL="72000" marR="72000" marT="36000" marB="36000" anchor="ctr">
                    <a:lnL>
                      <a:noFill/>
                    </a:lnL>
                    <a:lnR>
                      <a:noFill/>
                    </a:lnR>
                    <a:lnT>
                      <a:noFill/>
                    </a:lnT>
                    <a:lnB w="12700" cmpd="sng">
                      <a:noFill/>
                    </a:lnB>
                    <a:lnTlToBr w="12700" cmpd="sng">
                      <a:noFill/>
                      <a:prstDash val="solid"/>
                    </a:lnTlToBr>
                    <a:lnBlToTr w="12700" cmpd="sng">
                      <a:noFill/>
                      <a:prstDash val="solid"/>
                    </a:lnBlToTr>
                    <a:solidFill>
                      <a:schemeClr val="bg1">
                        <a:lumMod val="75000"/>
                      </a:schemeClr>
                    </a:solidFill>
                  </a:tcPr>
                </a:tc>
              </a:tr>
            </a:tbl>
          </a:graphicData>
        </a:graphic>
      </p:graphicFrame>
      <p:sp>
        <p:nvSpPr>
          <p:cNvPr id="13" name="矩形 12"/>
          <p:cNvSpPr/>
          <p:nvPr/>
        </p:nvSpPr>
        <p:spPr>
          <a:xfrm>
            <a:off x="611560" y="5220593"/>
            <a:ext cx="4824536" cy="246221"/>
          </a:xfrm>
          <a:prstGeom prst="rect">
            <a:avLst/>
          </a:prstGeom>
        </p:spPr>
        <p:txBody>
          <a:bodyPr wrap="square">
            <a:spAutoFit/>
          </a:bodyPr>
          <a:lstStyle/>
          <a:p>
            <a:r>
              <a:rPr lang="en-US" altLang="zh-CN" sz="1000" i="1" kern="100" dirty="0">
                <a:latin typeface="Microsoft YaHei" charset="-122"/>
                <a:ea typeface="Microsoft YaHei" charset="-122"/>
                <a:cs typeface="Microsoft YaHei" charset="-122"/>
              </a:rPr>
              <a:t>QA101_1</a:t>
            </a:r>
            <a:r>
              <a:rPr lang="zh-CN" altLang="zh-CN" sz="1000" i="1" kern="100" dirty="0">
                <a:latin typeface="Microsoft YaHei" charset="-122"/>
                <a:ea typeface="Microsoft YaHei" charset="-122"/>
                <a:cs typeface="Microsoft YaHei" charset="-122"/>
              </a:rPr>
              <a:t>、您觉得猪八戒有哪些需要改善的地方？任何不足都请您告诉我，谢谢！</a:t>
            </a:r>
            <a:endParaRPr lang="zh-CN" altLang="en-US" sz="1000" i="1" kern="100" dirty="0">
              <a:latin typeface="Microsoft YaHei" charset="-122"/>
              <a:ea typeface="Microsoft YaHei" charset="-122"/>
              <a:cs typeface="Microsoft YaHei" charset="-122"/>
            </a:endParaRPr>
          </a:p>
        </p:txBody>
      </p:sp>
      <p:sp>
        <p:nvSpPr>
          <p:cNvPr id="10" name="TextBox 9"/>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4" name="TextBox 13"/>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880289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0" y="1489348"/>
            <a:ext cx="9144000" cy="3570202"/>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p:nvPr>
        </p:nvSpPr>
        <p:spPr/>
        <p:txBody>
          <a:bodyPr/>
          <a:lstStyle/>
          <a:p>
            <a:r>
              <a:rPr kumimoji="1" lang="zh-CN" altLang="en-US" dirty="0" smtClean="0"/>
              <a:t>满意度及</a:t>
            </a:r>
            <a:r>
              <a:rPr kumimoji="1" lang="en-US" altLang="zh-CN" dirty="0" smtClean="0"/>
              <a:t>NPS&gt;NPS</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14</a:t>
            </a:fld>
            <a:endParaRPr lang="zh-CN" altLang="en-US"/>
          </a:p>
        </p:txBody>
      </p:sp>
      <p:sp>
        <p:nvSpPr>
          <p:cNvPr id="7" name="TextBox 8"/>
          <p:cNvSpPr txBox="1"/>
          <p:nvPr/>
        </p:nvSpPr>
        <p:spPr>
          <a:xfrm>
            <a:off x="2727756" y="2146560"/>
            <a:ext cx="3416320" cy="369332"/>
          </a:xfrm>
          <a:prstGeom prst="rect">
            <a:avLst/>
          </a:prstGeom>
          <a:noFill/>
        </p:spPr>
        <p:txBody>
          <a:bodyPr wrap="none" rtlCol="0">
            <a:spAutoFit/>
          </a:bodyPr>
          <a:lstStyle/>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您有多大可能将猪八戒推荐给您的家人和朋友？</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2678366868"/>
              </p:ext>
            </p:extLst>
          </p:nvPr>
        </p:nvGraphicFramePr>
        <p:xfrm>
          <a:off x="2363110" y="2960194"/>
          <a:ext cx="4145610" cy="243840"/>
        </p:xfrm>
        <a:graphic>
          <a:graphicData uri="http://schemas.openxmlformats.org/drawingml/2006/table">
            <a:tbl>
              <a:tblPr firstRow="1" bandRow="1">
                <a:tableStyleId>{5C22544A-7EE6-4342-B048-85BDC9FD1C3A}</a:tableStyleId>
              </a:tblPr>
              <a:tblGrid>
                <a:gridCol w="414561"/>
                <a:gridCol w="414561"/>
                <a:gridCol w="414561"/>
                <a:gridCol w="414561"/>
                <a:gridCol w="414561"/>
                <a:gridCol w="414561"/>
                <a:gridCol w="414561"/>
                <a:gridCol w="414561"/>
                <a:gridCol w="414561"/>
                <a:gridCol w="414561"/>
              </a:tblGrid>
              <a:tr h="225798">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zh-CN" altLang="en-US" sz="1000" dirty="0">
                        <a:latin typeface="Microsoft YaHei" charset="-122"/>
                        <a:ea typeface="Microsoft YaHei" charset="-122"/>
                        <a:cs typeface="Microsoft YaHei" charset="-122"/>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cxnSp>
        <p:nvCxnSpPr>
          <p:cNvPr id="8" name="直线连接符 7"/>
          <p:cNvCxnSpPr/>
          <p:nvPr/>
        </p:nvCxnSpPr>
        <p:spPr>
          <a:xfrm>
            <a:off x="2363110" y="3076648"/>
            <a:ext cx="4145610" cy="0"/>
          </a:xfrm>
          <a:prstGeom prst="line">
            <a:avLst/>
          </a:prstGeom>
          <a:ln w="38100" cap="flat">
            <a:solidFill>
              <a:schemeClr val="bg1">
                <a:lumMod val="50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2309110" y="3022648"/>
            <a:ext cx="108000" cy="108000"/>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000CC"/>
              </a:solidFill>
            </a:endParaRPr>
          </a:p>
        </p:txBody>
      </p:sp>
      <p:sp>
        <p:nvSpPr>
          <p:cNvPr id="10" name="椭圆 9"/>
          <p:cNvSpPr/>
          <p:nvPr/>
        </p:nvSpPr>
        <p:spPr>
          <a:xfrm>
            <a:off x="6443513" y="3022648"/>
            <a:ext cx="108000" cy="108000"/>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4" name="组 23"/>
          <p:cNvGrpSpPr/>
          <p:nvPr/>
        </p:nvGrpSpPr>
        <p:grpSpPr>
          <a:xfrm>
            <a:off x="2078416" y="2515892"/>
            <a:ext cx="4689121" cy="400110"/>
            <a:chOff x="4059343" y="3020663"/>
            <a:chExt cx="4689121" cy="400110"/>
          </a:xfrm>
        </p:grpSpPr>
        <p:sp>
          <p:nvSpPr>
            <p:cNvPr id="11" name="TextBox 8"/>
            <p:cNvSpPr txBox="1"/>
            <p:nvPr/>
          </p:nvSpPr>
          <p:spPr>
            <a:xfrm>
              <a:off x="4059343" y="3020663"/>
              <a:ext cx="569387" cy="400110"/>
            </a:xfrm>
            <a:prstGeom prst="rect">
              <a:avLst/>
            </a:prstGeom>
            <a:noFill/>
          </p:spPr>
          <p:txBody>
            <a:bodyPr wrap="none" rtlCol="0">
              <a:spAutoFit/>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非常</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不愿意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8"/>
            <p:cNvSpPr txBox="1"/>
            <p:nvPr/>
          </p:nvSpPr>
          <p:spPr>
            <a:xfrm>
              <a:off x="8307318" y="3020663"/>
              <a:ext cx="441146" cy="400110"/>
            </a:xfrm>
            <a:prstGeom prst="rect">
              <a:avLst/>
            </a:prstGeom>
            <a:noFill/>
          </p:spPr>
          <p:txBody>
            <a:bodyPr wrap="none" rtlCol="0">
              <a:spAutoFit/>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非常</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愿意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8"/>
            <p:cNvSpPr txBox="1"/>
            <p:nvPr/>
          </p:nvSpPr>
          <p:spPr>
            <a:xfrm>
              <a:off x="6196270" y="3174552"/>
              <a:ext cx="441146" cy="246221"/>
            </a:xfrm>
            <a:prstGeom prst="rect">
              <a:avLst/>
            </a:prstGeom>
            <a:noFill/>
          </p:spPr>
          <p:txBody>
            <a:bodyPr wrap="none" rtlCol="0">
              <a:spAutoFit/>
            </a:bodyPr>
            <a:lstStyle/>
            <a:p>
              <a:pPr algn="ctr"/>
              <a:r>
                <a:rPr lang="zh-CN" altLang="en-US" sz="1000" smtClean="0">
                  <a:solidFill>
                    <a:schemeClr val="tx1">
                      <a:lumMod val="75000"/>
                      <a:lumOff val="25000"/>
                    </a:schemeClr>
                  </a:solidFill>
                  <a:latin typeface="微软雅黑" panose="020B0503020204020204" pitchFamily="34" charset="-122"/>
                  <a:ea typeface="微软雅黑" panose="020B0503020204020204" pitchFamily="34" charset="-122"/>
                </a:rPr>
                <a:t>中立</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椭圆 13"/>
          <p:cNvSpPr/>
          <p:nvPr/>
        </p:nvSpPr>
        <p:spPr>
          <a:xfrm>
            <a:off x="4369253" y="3012766"/>
            <a:ext cx="108000" cy="108000"/>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15" name="表格 14"/>
          <p:cNvGraphicFramePr>
            <a:graphicFrameLocks noGrp="1"/>
          </p:cNvGraphicFramePr>
          <p:nvPr>
            <p:extLst>
              <p:ext uri="{D42A27DB-BD31-4B8C-83A1-F6EECF244321}">
                <p14:modId xmlns:p14="http://schemas.microsoft.com/office/powerpoint/2010/main" val="3538562973"/>
              </p:ext>
            </p:extLst>
          </p:nvPr>
        </p:nvGraphicFramePr>
        <p:xfrm>
          <a:off x="2159025" y="3256606"/>
          <a:ext cx="4580851" cy="243840"/>
        </p:xfrm>
        <a:graphic>
          <a:graphicData uri="http://schemas.openxmlformats.org/drawingml/2006/table">
            <a:tbl>
              <a:tblPr firstRow="1" bandRow="1">
                <a:tableStyleId>{5C22544A-7EE6-4342-B048-85BDC9FD1C3A}</a:tableStyleId>
              </a:tblPr>
              <a:tblGrid>
                <a:gridCol w="416441"/>
                <a:gridCol w="416441"/>
                <a:gridCol w="416441"/>
                <a:gridCol w="416441"/>
                <a:gridCol w="416441"/>
                <a:gridCol w="416441"/>
                <a:gridCol w="416441"/>
                <a:gridCol w="416441"/>
                <a:gridCol w="416441"/>
                <a:gridCol w="416441"/>
                <a:gridCol w="416441"/>
              </a:tblGrid>
              <a:tr h="214646">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0</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1</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2</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3</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4</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5</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6</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7</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8</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9</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Microsoft YaHei" charset="-122"/>
                          <a:ea typeface="Microsoft YaHei" charset="-122"/>
                          <a:cs typeface="Microsoft YaHei" charset="-122"/>
                        </a:rPr>
                        <a:t>10</a:t>
                      </a:r>
                      <a:endParaRPr lang="zh-CN" altLang="en-US" sz="1000" dirty="0">
                        <a:solidFill>
                          <a:schemeClr val="tx1">
                            <a:lumMod val="75000"/>
                            <a:lumOff val="25000"/>
                          </a:schemeClr>
                        </a:solidFill>
                        <a:latin typeface="Microsoft YaHei" charset="-122"/>
                        <a:ea typeface="Microsoft YaHei" charset="-122"/>
                        <a:cs typeface="Microsoft YaHei"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grpSp>
        <p:nvGrpSpPr>
          <p:cNvPr id="25" name="组 24"/>
          <p:cNvGrpSpPr/>
          <p:nvPr/>
        </p:nvGrpSpPr>
        <p:grpSpPr>
          <a:xfrm>
            <a:off x="2363110" y="3550718"/>
            <a:ext cx="4255081" cy="534753"/>
            <a:chOff x="4344037" y="4055489"/>
            <a:chExt cx="4255081" cy="534753"/>
          </a:xfrm>
        </p:grpSpPr>
        <p:sp>
          <p:nvSpPr>
            <p:cNvPr id="16" name="左大括号 15"/>
            <p:cNvSpPr/>
            <p:nvPr/>
          </p:nvSpPr>
          <p:spPr>
            <a:xfrm rot="16200000">
              <a:off x="5478037" y="2921490"/>
              <a:ext cx="252000" cy="2520000"/>
            </a:xfrm>
            <a:prstGeom prst="leftBrace">
              <a:avLst>
                <a:gd name="adj1" fmla="val 35000"/>
                <a:gd name="adj2"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TextBox 8"/>
            <p:cNvSpPr txBox="1"/>
            <p:nvPr/>
          </p:nvSpPr>
          <p:spPr>
            <a:xfrm>
              <a:off x="5325453" y="4344021"/>
              <a:ext cx="569387" cy="246221"/>
            </a:xfrm>
            <a:prstGeom prst="rect">
              <a:avLst/>
            </a:prstGeom>
            <a:noFill/>
          </p:spPr>
          <p:txBody>
            <a:bodyPr wrap="none" rtlCol="0">
              <a:spAutoFit/>
            </a:bodyPr>
            <a:lstStyle/>
            <a:p>
              <a:pPr algn="ctr"/>
              <a:r>
                <a:rPr lang="zh-CN" altLang="en-US" sz="1000" dirty="0" smtClean="0">
                  <a:solidFill>
                    <a:srgbClr val="C21828"/>
                  </a:solidFill>
                  <a:latin typeface="微软雅黑" panose="020B0503020204020204" pitchFamily="34" charset="-122"/>
                  <a:ea typeface="微软雅黑" panose="020B0503020204020204" pitchFamily="34" charset="-122"/>
                </a:rPr>
                <a:t>贬损者</a:t>
              </a:r>
              <a:endParaRPr lang="zh-CN" altLang="en-US" sz="1000" dirty="0">
                <a:solidFill>
                  <a:srgbClr val="C21828"/>
                </a:solidFill>
                <a:latin typeface="微软雅黑" panose="020B0503020204020204" pitchFamily="34" charset="-122"/>
                <a:ea typeface="微软雅黑" panose="020B0503020204020204" pitchFamily="34" charset="-122"/>
              </a:endParaRPr>
            </a:p>
          </p:txBody>
        </p:sp>
        <p:sp>
          <p:nvSpPr>
            <p:cNvPr id="18" name="左大括号 17"/>
            <p:cNvSpPr/>
            <p:nvPr/>
          </p:nvSpPr>
          <p:spPr>
            <a:xfrm rot="16200000">
              <a:off x="7326297" y="3965490"/>
              <a:ext cx="252000" cy="432000"/>
            </a:xfrm>
            <a:prstGeom prst="leftBrace">
              <a:avLst>
                <a:gd name="adj1" fmla="val 35000"/>
                <a:gd name="adj2"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9" name="左大括号 18"/>
            <p:cNvSpPr/>
            <p:nvPr/>
          </p:nvSpPr>
          <p:spPr>
            <a:xfrm rot="16200000">
              <a:off x="8190440" y="3965489"/>
              <a:ext cx="252000" cy="432000"/>
            </a:xfrm>
            <a:prstGeom prst="leftBrace">
              <a:avLst>
                <a:gd name="adj1" fmla="val 35000"/>
                <a:gd name="adj2"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0" name="TextBox 8"/>
            <p:cNvSpPr txBox="1"/>
            <p:nvPr/>
          </p:nvSpPr>
          <p:spPr>
            <a:xfrm>
              <a:off x="7167605" y="4307489"/>
              <a:ext cx="569387" cy="246221"/>
            </a:xfrm>
            <a:prstGeom prst="rect">
              <a:avLst/>
            </a:prstGeom>
            <a:noFill/>
          </p:spPr>
          <p:txBody>
            <a:bodyPr wrap="none" rtlCol="0">
              <a:spAutoFit/>
            </a:bodyPr>
            <a:lstStyle/>
            <a:p>
              <a:pPr algn="ctr"/>
              <a:r>
                <a:rPr lang="zh-CN" altLang="en-US" sz="1000" dirty="0" smtClean="0">
                  <a:solidFill>
                    <a:srgbClr val="C21828"/>
                  </a:solidFill>
                  <a:latin typeface="微软雅黑" panose="020B0503020204020204" pitchFamily="34" charset="-122"/>
                  <a:ea typeface="微软雅黑" panose="020B0503020204020204" pitchFamily="34" charset="-122"/>
                </a:rPr>
                <a:t>被动者</a:t>
              </a:r>
              <a:endParaRPr lang="zh-CN" altLang="en-US" sz="1000" dirty="0">
                <a:solidFill>
                  <a:srgbClr val="C21828"/>
                </a:solidFill>
                <a:latin typeface="微软雅黑" panose="020B0503020204020204" pitchFamily="34" charset="-122"/>
                <a:ea typeface="微软雅黑" panose="020B0503020204020204" pitchFamily="34" charset="-122"/>
              </a:endParaRPr>
            </a:p>
          </p:txBody>
        </p:sp>
        <p:sp>
          <p:nvSpPr>
            <p:cNvPr id="21" name="TextBox 8"/>
            <p:cNvSpPr txBox="1"/>
            <p:nvPr/>
          </p:nvSpPr>
          <p:spPr>
            <a:xfrm>
              <a:off x="8029731" y="4307488"/>
              <a:ext cx="569387" cy="246221"/>
            </a:xfrm>
            <a:prstGeom prst="rect">
              <a:avLst/>
            </a:prstGeom>
            <a:noFill/>
          </p:spPr>
          <p:txBody>
            <a:bodyPr wrap="none" rtlCol="0">
              <a:spAutoFit/>
            </a:bodyPr>
            <a:lstStyle/>
            <a:p>
              <a:pPr algn="ctr"/>
              <a:r>
                <a:rPr lang="zh-CN" altLang="en-US" sz="1000" dirty="0" smtClean="0">
                  <a:solidFill>
                    <a:srgbClr val="C21828"/>
                  </a:solidFill>
                  <a:latin typeface="微软雅黑" panose="020B0503020204020204" pitchFamily="34" charset="-122"/>
                  <a:ea typeface="微软雅黑" panose="020B0503020204020204" pitchFamily="34" charset="-122"/>
                </a:rPr>
                <a:t>推荐者</a:t>
              </a:r>
              <a:endParaRPr lang="zh-CN" altLang="en-US" sz="1000" dirty="0">
                <a:solidFill>
                  <a:srgbClr val="C21828"/>
                </a:solidFill>
                <a:latin typeface="微软雅黑" panose="020B0503020204020204" pitchFamily="34" charset="-122"/>
                <a:ea typeface="微软雅黑" panose="020B0503020204020204" pitchFamily="34" charset="-122"/>
              </a:endParaRPr>
            </a:p>
          </p:txBody>
        </p:sp>
      </p:grpSp>
      <p:graphicFrame>
        <p:nvGraphicFramePr>
          <p:cNvPr id="23" name="表格 22"/>
          <p:cNvGraphicFramePr>
            <a:graphicFrameLocks noGrp="1"/>
          </p:cNvGraphicFramePr>
          <p:nvPr>
            <p:extLst>
              <p:ext uri="{D42A27DB-BD31-4B8C-83A1-F6EECF244321}">
                <p14:modId xmlns:p14="http://schemas.microsoft.com/office/powerpoint/2010/main" val="2372007325"/>
              </p:ext>
            </p:extLst>
          </p:nvPr>
        </p:nvGraphicFramePr>
        <p:xfrm>
          <a:off x="2972061" y="4189452"/>
          <a:ext cx="3010384" cy="396240"/>
        </p:xfrm>
        <a:graphic>
          <a:graphicData uri="http://schemas.openxmlformats.org/drawingml/2006/table">
            <a:tbl>
              <a:tblPr firstRow="1" bandRow="1">
                <a:tableStyleId>{5C22544A-7EE6-4342-B048-85BDC9FD1C3A}</a:tableStyleId>
              </a:tblPr>
              <a:tblGrid>
                <a:gridCol w="1084457"/>
                <a:gridCol w="223141"/>
                <a:gridCol w="707881"/>
                <a:gridCol w="223141"/>
                <a:gridCol w="771764"/>
              </a:tblGrid>
              <a:tr h="323517">
                <a:tc>
                  <a:txBody>
                    <a:bodyPr/>
                    <a:lstStyle/>
                    <a:p>
                      <a:pPr algn="ctr">
                        <a:lnSpc>
                          <a:spcPct val="100000"/>
                        </a:lnSpc>
                      </a:pPr>
                      <a:r>
                        <a:rPr lang="zh-CN" altLang="en-US" sz="1000" dirty="0" smtClean="0">
                          <a:latin typeface="Microsoft YaHei" charset="-122"/>
                          <a:ea typeface="Microsoft YaHei" charset="-122"/>
                          <a:cs typeface="Microsoft YaHei" charset="-122"/>
                        </a:rPr>
                        <a:t>净推荐值（</a:t>
                      </a:r>
                      <a:r>
                        <a:rPr lang="en-US" altLang="zh-CN" sz="1000" dirty="0" smtClean="0">
                          <a:latin typeface="Microsoft YaHei" charset="-122"/>
                          <a:ea typeface="Microsoft YaHei" charset="-122"/>
                          <a:cs typeface="Microsoft YaHei" charset="-122"/>
                        </a:rPr>
                        <a:t>NPS</a:t>
                      </a:r>
                      <a:r>
                        <a:rPr lang="zh-CN" altLang="en-US" sz="1000" dirty="0" smtClean="0">
                          <a:latin typeface="Microsoft YaHei" charset="-122"/>
                          <a:ea typeface="Microsoft YaHei" charset="-122"/>
                          <a:cs typeface="Microsoft YaHei" charset="-122"/>
                        </a:rPr>
                        <a:t>）</a:t>
                      </a:r>
                      <a:endParaRPr lang="zh-CN" altLang="en-US" sz="1000" dirty="0">
                        <a:latin typeface="Microsoft YaHei" charset="-122"/>
                        <a:ea typeface="Microsoft YaHei" charset="-122"/>
                        <a:cs typeface="Microsoft YaHei"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91C4"/>
                    </a:solidFill>
                  </a:tcPr>
                </a:tc>
                <a:tc>
                  <a:txBody>
                    <a:bodyPr/>
                    <a:lstStyle/>
                    <a:p>
                      <a:pPr algn="ctr"/>
                      <a:r>
                        <a:rPr lang="zh-CN" altLang="en-US" sz="1400" dirty="0" smtClean="0">
                          <a:solidFill>
                            <a:schemeClr val="tx1"/>
                          </a:solidFill>
                          <a:latin typeface="Microsoft YaHei" charset="-122"/>
                          <a:ea typeface="Microsoft YaHei" charset="-122"/>
                          <a:cs typeface="Microsoft YaHei" charset="-122"/>
                        </a:rPr>
                        <a:t>＝</a:t>
                      </a:r>
                      <a:endParaRPr lang="zh-CN" altLang="en-US" sz="1400" dirty="0">
                        <a:solidFill>
                          <a:schemeClr val="tx1"/>
                        </a:solidFill>
                        <a:latin typeface="Microsoft YaHei" charset="-122"/>
                        <a:ea typeface="Microsoft YaHei" charset="-122"/>
                        <a:cs typeface="Microsoft YaHei"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zh-CN" altLang="en-US" sz="1000" dirty="0" smtClean="0">
                          <a:latin typeface="Microsoft YaHei" charset="-122"/>
                          <a:ea typeface="Microsoft YaHei" charset="-122"/>
                          <a:cs typeface="Microsoft YaHei" charset="-122"/>
                        </a:rPr>
                        <a:t>推荐者％</a:t>
                      </a:r>
                      <a:endParaRPr lang="zh-CN" altLang="en-US" sz="1000" dirty="0">
                        <a:latin typeface="Microsoft YaHei" charset="-122"/>
                        <a:ea typeface="Microsoft YaHei" charset="-122"/>
                        <a:cs typeface="Microsoft YaHei"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91C4"/>
                    </a:solidFill>
                  </a:tcPr>
                </a:tc>
                <a:tc>
                  <a:txBody>
                    <a:bodyPr/>
                    <a:lstStyle/>
                    <a:p>
                      <a:pPr algn="ctr"/>
                      <a:r>
                        <a:rPr lang="zh-CN" altLang="en-US" sz="1400" dirty="0" smtClean="0">
                          <a:solidFill>
                            <a:schemeClr val="tx1"/>
                          </a:solidFill>
                          <a:latin typeface="Microsoft YaHei" charset="-122"/>
                          <a:ea typeface="Microsoft YaHei" charset="-122"/>
                          <a:cs typeface="Microsoft YaHei" charset="-122"/>
                        </a:rPr>
                        <a:t>－</a:t>
                      </a:r>
                      <a:endParaRPr lang="zh-CN" altLang="en-US" sz="1400" dirty="0">
                        <a:solidFill>
                          <a:schemeClr val="tx1"/>
                        </a:solidFill>
                        <a:latin typeface="Microsoft YaHei" charset="-122"/>
                        <a:ea typeface="Microsoft YaHei" charset="-122"/>
                        <a:cs typeface="Microsoft YaHei"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zh-CN" altLang="en-US" sz="1000" dirty="0" smtClean="0">
                          <a:latin typeface="Microsoft YaHei" charset="-122"/>
                          <a:ea typeface="Microsoft YaHei" charset="-122"/>
                          <a:cs typeface="Microsoft YaHei" charset="-122"/>
                        </a:rPr>
                        <a:t>贬损者％</a:t>
                      </a:r>
                      <a:endParaRPr lang="zh-CN" altLang="en-US" sz="1000" dirty="0">
                        <a:latin typeface="Microsoft YaHei" charset="-122"/>
                        <a:ea typeface="Microsoft YaHei" charset="-122"/>
                        <a:cs typeface="Microsoft YaHei"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91C4"/>
                    </a:solidFill>
                  </a:tcPr>
                </a:tc>
              </a:tr>
            </a:tbl>
          </a:graphicData>
        </a:graphic>
      </p:graphicFrame>
      <p:sp>
        <p:nvSpPr>
          <p:cNvPr id="26" name="文本框 25"/>
          <p:cNvSpPr txBox="1"/>
          <p:nvPr/>
        </p:nvSpPr>
        <p:spPr>
          <a:xfrm>
            <a:off x="598634" y="553244"/>
            <a:ext cx="8437862" cy="830997"/>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猪八戒用户</a:t>
            </a:r>
            <a:r>
              <a:rPr kumimoji="1" lang="en-US" altLang="zh-CN" sz="1400" dirty="0" smtClean="0">
                <a:latin typeface="Microsoft YaHei" charset="-122"/>
                <a:ea typeface="Microsoft YaHei" charset="-122"/>
                <a:cs typeface="Microsoft YaHei" charset="-122"/>
              </a:rPr>
              <a:t>NPS</a:t>
            </a:r>
            <a:r>
              <a:rPr kumimoji="1" lang="zh-CN" altLang="en-US" sz="1400" dirty="0" smtClean="0">
                <a:latin typeface="Microsoft YaHei" charset="-122"/>
                <a:ea typeface="Microsoft YaHei" charset="-122"/>
                <a:cs typeface="Microsoft YaHei" charset="-122"/>
              </a:rPr>
              <a:t>值为</a:t>
            </a:r>
            <a:r>
              <a:rPr kumimoji="1" lang="en-US" altLang="zh-CN" b="1" dirty="0" smtClean="0">
                <a:solidFill>
                  <a:srgbClr val="0091C4"/>
                </a:solidFill>
                <a:latin typeface="Microsoft YaHei" charset="-122"/>
                <a:ea typeface="Microsoft YaHei" charset="-122"/>
                <a:cs typeface="Microsoft YaHei" charset="-122"/>
              </a:rPr>
              <a:t>51.4%</a:t>
            </a:r>
            <a:r>
              <a:rPr kumimoji="1" lang="zh-CN" altLang="en-US" sz="1400" dirty="0" smtClean="0">
                <a:solidFill>
                  <a:schemeClr val="tx1">
                    <a:lumMod val="85000"/>
                    <a:lumOff val="15000"/>
                  </a:schemeClr>
                </a:solidFill>
                <a:latin typeface="Microsoft YaHei" charset="-122"/>
                <a:ea typeface="Microsoft YaHei" charset="-122"/>
                <a:cs typeface="Microsoft YaHei" charset="-122"/>
              </a:rPr>
              <a:t>，</a:t>
            </a:r>
            <a:r>
              <a:rPr kumimoji="1" lang="zh-CN" altLang="en-US" sz="1400" dirty="0" smtClean="0">
                <a:latin typeface="Microsoft YaHei" charset="-122"/>
                <a:ea typeface="Microsoft YaHei" charset="-122"/>
                <a:cs typeface="Microsoft YaHei" charset="-122"/>
              </a:rPr>
              <a:t>虽然</a:t>
            </a:r>
            <a:r>
              <a:rPr kumimoji="1" lang="zh-CN" altLang="en-US" sz="1400" dirty="0">
                <a:latin typeface="Microsoft YaHei" charset="-122"/>
                <a:ea typeface="Microsoft YaHei" charset="-122"/>
                <a:cs typeface="Microsoft YaHei" charset="-122"/>
              </a:rPr>
              <a:t>位列</a:t>
            </a:r>
            <a:r>
              <a:rPr kumimoji="1" lang="zh-CN" altLang="en-US" sz="1400" dirty="0" smtClean="0">
                <a:latin typeface="Microsoft YaHei" charset="-122"/>
                <a:ea typeface="Microsoft YaHei" charset="-122"/>
                <a:cs typeface="Microsoft YaHei" charset="-122"/>
              </a:rPr>
              <a:t>最佳区间（</a:t>
            </a:r>
            <a:r>
              <a:rPr kumimoji="1" lang="en-US" altLang="zh-CN" sz="1400" dirty="0" smtClean="0">
                <a:latin typeface="Microsoft YaHei" charset="-122"/>
                <a:ea typeface="Microsoft YaHei" charset="-122"/>
                <a:cs typeface="Microsoft YaHei" charset="-122"/>
              </a:rPr>
              <a:t>50-80%</a:t>
            </a:r>
            <a:r>
              <a:rPr kumimoji="1" lang="zh-CN" altLang="en-US" sz="1400" dirty="0" smtClean="0">
                <a:latin typeface="Microsoft YaHei" charset="-122"/>
                <a:ea typeface="Microsoft YaHei" charset="-122"/>
                <a:cs typeface="Microsoft YaHei" charset="-122"/>
              </a:rPr>
              <a:t>），但依然处于落后的位置，需奋进。</a:t>
            </a:r>
            <a:endParaRPr kumimoji="1" lang="en-US" altLang="zh-CN" sz="1400" dirty="0" smtClean="0">
              <a:latin typeface="Microsoft YaHei" charset="-122"/>
              <a:ea typeface="Microsoft YaHei" charset="-122"/>
              <a:cs typeface="Microsoft YaHei" charset="-122"/>
            </a:endParaRPr>
          </a:p>
          <a:p>
            <a:pPr marL="285750" indent="-285750">
              <a:lnSpc>
                <a:spcPct val="150000"/>
              </a:lnSpc>
              <a:buFont typeface="Arial" charset="0"/>
              <a:buChar char="•"/>
            </a:pPr>
            <a:r>
              <a:rPr kumimoji="1" lang="en-US" altLang="zh-CN" sz="1400" dirty="0" smtClean="0">
                <a:latin typeface="Microsoft YaHei" charset="-122"/>
                <a:ea typeface="Microsoft YaHei" charset="-122"/>
                <a:cs typeface="Microsoft YaHei" charset="-122"/>
              </a:rPr>
              <a:t>NPS</a:t>
            </a:r>
            <a:r>
              <a:rPr kumimoji="1" lang="zh-CN" altLang="en-US" sz="1400" dirty="0" smtClean="0">
                <a:latin typeface="Microsoft YaHei" charset="-122"/>
                <a:ea typeface="Microsoft YaHei" charset="-122"/>
                <a:cs typeface="Microsoft YaHei" charset="-122"/>
              </a:rPr>
              <a:t>在不同人群划分（角色，目前使用状态，主要类目使用）上无显著差异。</a:t>
            </a:r>
            <a:endParaRPr kumimoji="1" lang="en-US" altLang="zh-CN" sz="1400" dirty="0" smtClean="0">
              <a:latin typeface="Microsoft YaHei" charset="-122"/>
              <a:ea typeface="Microsoft YaHei" charset="-122"/>
              <a:cs typeface="Microsoft YaHei" charset="-122"/>
            </a:endParaRPr>
          </a:p>
        </p:txBody>
      </p:sp>
      <p:sp>
        <p:nvSpPr>
          <p:cNvPr id="27" name="矩形 26"/>
          <p:cNvSpPr/>
          <p:nvPr/>
        </p:nvSpPr>
        <p:spPr>
          <a:xfrm>
            <a:off x="242919" y="4699511"/>
            <a:ext cx="8577553" cy="246221"/>
          </a:xfrm>
          <a:prstGeom prst="rect">
            <a:avLst/>
          </a:prstGeom>
        </p:spPr>
        <p:txBody>
          <a:bodyPr wrap="square">
            <a:spAutoFit/>
          </a:bodyPr>
          <a:lstStyle/>
          <a:p>
            <a:pPr algn="ctr"/>
            <a:r>
              <a:rPr lang="en-US" altLang="zh-CN" sz="1000" dirty="0" smtClean="0">
                <a:latin typeface="微软雅黑" panose="020B0503020204020204" pitchFamily="34" charset="-122"/>
                <a:ea typeface="微软雅黑" panose="020B0503020204020204" pitchFamily="34" charset="-122"/>
                <a:cs typeface="Microsoft YaHei" charset="-122"/>
              </a:rPr>
              <a:t>【Tips</a:t>
            </a:r>
            <a:r>
              <a:rPr lang="zh-CN" altLang="en-US" sz="1000" dirty="0">
                <a:latin typeface="微软雅黑" panose="020B0503020204020204" pitchFamily="34" charset="-122"/>
                <a:ea typeface="微软雅黑" panose="020B0503020204020204" pitchFamily="34" charset="-122"/>
                <a:cs typeface="Microsoft YaHei" charset="-122"/>
              </a:rPr>
              <a:t>：目前对外公布的企业（付费产品），最佳</a:t>
            </a:r>
            <a:r>
              <a:rPr lang="en-US" altLang="zh-CN" sz="1000" dirty="0">
                <a:latin typeface="微软雅黑" panose="020B0503020204020204" pitchFamily="34" charset="-122"/>
                <a:ea typeface="微软雅黑" panose="020B0503020204020204" pitchFamily="34" charset="-122"/>
                <a:cs typeface="Microsoft YaHei" charset="-122"/>
              </a:rPr>
              <a:t>NPS</a:t>
            </a:r>
            <a:r>
              <a:rPr lang="zh-CN" altLang="en-US" sz="1000" dirty="0">
                <a:latin typeface="微软雅黑" panose="020B0503020204020204" pitchFamily="34" charset="-122"/>
                <a:ea typeface="微软雅黑" panose="020B0503020204020204" pitchFamily="34" charset="-122"/>
                <a:cs typeface="Microsoft YaHei" charset="-122"/>
              </a:rPr>
              <a:t>为</a:t>
            </a:r>
            <a:r>
              <a:rPr lang="en-US" altLang="zh-CN" sz="1000" dirty="0">
                <a:latin typeface="微软雅黑" panose="020B0503020204020204" pitchFamily="34" charset="-122"/>
                <a:ea typeface="微软雅黑" panose="020B0503020204020204" pitchFamily="34" charset="-122"/>
                <a:cs typeface="Microsoft YaHei" charset="-122"/>
              </a:rPr>
              <a:t>50-80%</a:t>
            </a:r>
            <a:r>
              <a:rPr lang="zh-CN" altLang="en-US" sz="1000" dirty="0">
                <a:latin typeface="微软雅黑" panose="020B0503020204020204" pitchFamily="34" charset="-122"/>
                <a:ea typeface="微软雅黑" panose="020B0503020204020204" pitchFamily="34" charset="-122"/>
                <a:cs typeface="Microsoft YaHei" charset="-122"/>
              </a:rPr>
              <a:t>，平均</a:t>
            </a:r>
            <a:r>
              <a:rPr lang="en-US" altLang="zh-CN" sz="1000" dirty="0">
                <a:latin typeface="微软雅黑" panose="020B0503020204020204" pitchFamily="34" charset="-122"/>
                <a:ea typeface="微软雅黑" panose="020B0503020204020204" pitchFamily="34" charset="-122"/>
                <a:cs typeface="Microsoft YaHei" charset="-122"/>
              </a:rPr>
              <a:t>NPS</a:t>
            </a:r>
            <a:r>
              <a:rPr lang="zh-CN" altLang="en-US" sz="1000" dirty="0">
                <a:latin typeface="微软雅黑" panose="020B0503020204020204" pitchFamily="34" charset="-122"/>
                <a:ea typeface="微软雅黑" panose="020B0503020204020204" pitchFamily="34" charset="-122"/>
                <a:cs typeface="Microsoft YaHei" charset="-122"/>
              </a:rPr>
              <a:t>为</a:t>
            </a:r>
            <a:r>
              <a:rPr lang="en-US" altLang="zh-CN" sz="1000" dirty="0">
                <a:latin typeface="微软雅黑" panose="020B0503020204020204" pitchFamily="34" charset="-122"/>
                <a:ea typeface="微软雅黑" panose="020B0503020204020204" pitchFamily="34" charset="-122"/>
                <a:cs typeface="Microsoft YaHei" charset="-122"/>
              </a:rPr>
              <a:t>5-10%</a:t>
            </a:r>
            <a:r>
              <a:rPr lang="zh-CN" altLang="en-US" sz="1000" dirty="0">
                <a:latin typeface="微软雅黑" panose="020B0503020204020204" pitchFamily="34" charset="-122"/>
                <a:ea typeface="微软雅黑" panose="020B0503020204020204" pitchFamily="34" charset="-122"/>
                <a:cs typeface="Microsoft YaHei" charset="-122"/>
              </a:rPr>
              <a:t>，有些甚至是</a:t>
            </a:r>
            <a:r>
              <a:rPr lang="zh-CN" altLang="en-US" sz="1000" dirty="0" smtClean="0">
                <a:latin typeface="微软雅黑" panose="020B0503020204020204" pitchFamily="34" charset="-122"/>
                <a:ea typeface="微软雅黑" panose="020B0503020204020204" pitchFamily="34" charset="-122"/>
                <a:cs typeface="Microsoft YaHei" charset="-122"/>
              </a:rPr>
              <a:t>负数。</a:t>
            </a:r>
            <a:r>
              <a:rPr lang="en-US" altLang="zh-CN" sz="1000" dirty="0" smtClean="0">
                <a:latin typeface="微软雅黑" panose="020B0503020204020204" pitchFamily="34" charset="-122"/>
                <a:ea typeface="微软雅黑" panose="020B0503020204020204" pitchFamily="34" charset="-122"/>
                <a:cs typeface="Microsoft YaHei" charset="-122"/>
              </a:rPr>
              <a:t>】</a:t>
            </a:r>
            <a:endParaRPr lang="zh-CN" altLang="en-US" sz="1000" dirty="0">
              <a:latin typeface="微软雅黑" panose="020B0503020204020204" pitchFamily="34" charset="-122"/>
              <a:ea typeface="微软雅黑" panose="020B0503020204020204" pitchFamily="34" charset="-122"/>
              <a:cs typeface="Microsoft YaHei" charset="-122"/>
            </a:endParaRPr>
          </a:p>
        </p:txBody>
      </p:sp>
      <p:sp>
        <p:nvSpPr>
          <p:cNvPr id="28" name="文本框 27"/>
          <p:cNvSpPr txBox="1"/>
          <p:nvPr/>
        </p:nvSpPr>
        <p:spPr>
          <a:xfrm>
            <a:off x="3663129" y="1504895"/>
            <a:ext cx="1635384" cy="584775"/>
          </a:xfrm>
          <a:prstGeom prst="rect">
            <a:avLst/>
          </a:prstGeom>
          <a:noFill/>
        </p:spPr>
        <p:txBody>
          <a:bodyPr wrap="none" rtlCol="0">
            <a:spAutoFit/>
          </a:bodyPr>
          <a:lstStyle/>
          <a:p>
            <a:r>
              <a:rPr kumimoji="1" lang="zh-CN" altLang="en-US" sz="1600" b="1" dirty="0" smtClean="0">
                <a:solidFill>
                  <a:srgbClr val="C00000"/>
                </a:solidFill>
                <a:latin typeface="Microsoft YaHei" charset="-122"/>
                <a:ea typeface="Microsoft YaHei" charset="-122"/>
                <a:cs typeface="Microsoft YaHei" charset="-122"/>
              </a:rPr>
              <a:t>推荐者＝</a:t>
            </a:r>
            <a:r>
              <a:rPr kumimoji="1" lang="en-US" altLang="zh-CN" sz="1600" b="1" dirty="0" smtClean="0">
                <a:solidFill>
                  <a:srgbClr val="C00000"/>
                </a:solidFill>
                <a:latin typeface="Microsoft YaHei" charset="-122"/>
                <a:ea typeface="Microsoft YaHei" charset="-122"/>
                <a:cs typeface="Microsoft YaHei" charset="-122"/>
              </a:rPr>
              <a:t>61.9%</a:t>
            </a:r>
          </a:p>
          <a:p>
            <a:r>
              <a:rPr kumimoji="1" lang="zh-CN" altLang="en-US" sz="1600" b="1" dirty="0" smtClean="0">
                <a:solidFill>
                  <a:srgbClr val="C00000"/>
                </a:solidFill>
                <a:latin typeface="Microsoft YaHei" charset="-122"/>
                <a:ea typeface="Microsoft YaHei" charset="-122"/>
                <a:cs typeface="Microsoft YaHei" charset="-122"/>
              </a:rPr>
              <a:t>贬损者＝</a:t>
            </a:r>
            <a:r>
              <a:rPr kumimoji="1" lang="en-US" altLang="zh-CN" sz="1600" b="1" dirty="0" smtClean="0">
                <a:solidFill>
                  <a:srgbClr val="C00000"/>
                </a:solidFill>
                <a:latin typeface="Microsoft YaHei" charset="-122"/>
                <a:ea typeface="Microsoft YaHei" charset="-122"/>
                <a:cs typeface="Microsoft YaHei" charset="-122"/>
              </a:rPr>
              <a:t>10.5%</a:t>
            </a:r>
            <a:endParaRPr kumimoji="1" lang="zh-CN" altLang="en-US" sz="1600" b="1" dirty="0">
              <a:solidFill>
                <a:srgbClr val="C00000"/>
              </a:solidFill>
              <a:latin typeface="Microsoft YaHei" charset="-122"/>
              <a:ea typeface="Microsoft YaHei" charset="-122"/>
              <a:cs typeface="Microsoft YaHei" charset="-122"/>
            </a:endParaRPr>
          </a:p>
        </p:txBody>
      </p:sp>
      <p:sp>
        <p:nvSpPr>
          <p:cNvPr id="29" name="文本框 28"/>
          <p:cNvSpPr txBox="1"/>
          <p:nvPr/>
        </p:nvSpPr>
        <p:spPr>
          <a:xfrm>
            <a:off x="7596336" y="5267672"/>
            <a:ext cx="933269" cy="253916"/>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492】</a:t>
            </a:r>
            <a:endParaRPr kumimoji="1" lang="zh-CN" altLang="en-US" sz="1000" dirty="0">
              <a:latin typeface="Microsoft YaHei" charset="-122"/>
              <a:ea typeface="Microsoft YaHei" charset="-122"/>
              <a:cs typeface="Microsoft YaHei" charset="-122"/>
            </a:endParaRPr>
          </a:p>
        </p:txBody>
      </p:sp>
      <p:sp>
        <p:nvSpPr>
          <p:cNvPr id="4" name="矩形 3"/>
          <p:cNvSpPr/>
          <p:nvPr/>
        </p:nvSpPr>
        <p:spPr>
          <a:xfrm>
            <a:off x="31952" y="5290964"/>
            <a:ext cx="8788519" cy="246221"/>
          </a:xfrm>
          <a:prstGeom prst="rect">
            <a:avLst/>
          </a:prstGeom>
        </p:spPr>
        <p:txBody>
          <a:bodyPr wrap="square">
            <a:spAutoFit/>
          </a:bodyPr>
          <a:lstStyle/>
          <a:p>
            <a:r>
              <a:rPr lang="en-US" altLang="zh-CN" sz="1000" i="1" kern="100" dirty="0">
                <a:latin typeface="Microsoft YaHei" charset="-122"/>
                <a:ea typeface="Microsoft YaHei" charset="-122"/>
                <a:cs typeface="Microsoft YaHei" charset="-122"/>
              </a:rPr>
              <a:t>QA102</a:t>
            </a:r>
            <a:r>
              <a:rPr lang="zh-CN" altLang="zh-CN" sz="1000" i="1" kern="100" dirty="0">
                <a:latin typeface="Microsoft YaHei" charset="-122"/>
                <a:ea typeface="Microsoft YaHei" charset="-122"/>
                <a:cs typeface="Microsoft YaHei" charset="-122"/>
              </a:rPr>
              <a:t>、感谢您选择猪八戒，请问您有多大的可能将猪八戒推荐给您的家人和朋友？（</a:t>
            </a:r>
            <a:r>
              <a:rPr lang="en-US" altLang="zh-CN" sz="1000" i="1" kern="100" dirty="0">
                <a:latin typeface="Microsoft YaHei" charset="-122"/>
                <a:ea typeface="Microsoft YaHei" charset="-122"/>
                <a:cs typeface="Microsoft YaHei" charset="-122"/>
              </a:rPr>
              <a:t>10</a:t>
            </a:r>
            <a:r>
              <a:rPr lang="zh-CN" altLang="zh-CN" sz="1000" i="1" kern="100" dirty="0">
                <a:latin typeface="Microsoft YaHei" charset="-122"/>
                <a:ea typeface="Microsoft YaHei" charset="-122"/>
                <a:cs typeface="Microsoft YaHei" charset="-122"/>
              </a:rPr>
              <a:t>分表示一定会推荐，</a:t>
            </a:r>
            <a:r>
              <a:rPr lang="en-US" altLang="zh-CN" sz="1000" i="1" kern="100" dirty="0">
                <a:latin typeface="Microsoft YaHei" charset="-122"/>
                <a:ea typeface="Microsoft YaHei" charset="-122"/>
                <a:cs typeface="Microsoft YaHei" charset="-122"/>
              </a:rPr>
              <a:t>0</a:t>
            </a:r>
            <a:r>
              <a:rPr lang="zh-CN" altLang="zh-CN" sz="1000" i="1" kern="100" dirty="0">
                <a:latin typeface="Microsoft YaHei" charset="-122"/>
                <a:ea typeface="Microsoft YaHei" charset="-122"/>
                <a:cs typeface="Microsoft YaHei" charset="-122"/>
              </a:rPr>
              <a:t>分表示一定不会推荐</a:t>
            </a:r>
            <a:r>
              <a:rPr lang="zh-CN" altLang="zh-CN" sz="1000" i="1" kern="100" dirty="0" smtClean="0">
                <a:latin typeface="Microsoft YaHei" charset="-122"/>
                <a:ea typeface="Microsoft YaHei" charset="-122"/>
                <a:cs typeface="Microsoft YaHei" charset="-122"/>
              </a:rPr>
              <a:t>）</a:t>
            </a:r>
            <a:endParaRPr lang="zh-CN" altLang="en-US" sz="1000" i="1" kern="100" dirty="0">
              <a:latin typeface="Microsoft YaHei" charset="-122"/>
              <a:ea typeface="Microsoft YaHei" charset="-122"/>
              <a:cs typeface="Microsoft YaHei" charset="-122"/>
            </a:endParaRPr>
          </a:p>
        </p:txBody>
      </p:sp>
      <p:sp>
        <p:nvSpPr>
          <p:cNvPr id="31" name="TextBox 30"/>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33" name="TextBox 32"/>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1888179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满意度及</a:t>
            </a:r>
            <a:r>
              <a:rPr kumimoji="1" lang="en-US" altLang="zh-CN" dirty="0" smtClean="0"/>
              <a:t>NPS&gt;NPS-</a:t>
            </a:r>
            <a:r>
              <a:rPr kumimoji="1" lang="zh-CN" altLang="en-US" dirty="0"/>
              <a:t>不</a:t>
            </a:r>
            <a:r>
              <a:rPr kumimoji="1" lang="zh-CN" altLang="en-US" dirty="0" smtClean="0"/>
              <a:t>推荐理由</a:t>
            </a:r>
            <a:endParaRPr lang="zh-CN" altLang="en-US" dirty="0"/>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15</a:t>
            </a:fld>
            <a:endParaRPr lang="zh-CN" altLang="en-US" dirty="0"/>
          </a:p>
        </p:txBody>
      </p:sp>
      <p:sp>
        <p:nvSpPr>
          <p:cNvPr id="4" name="文本框 35"/>
          <p:cNvSpPr txBox="1"/>
          <p:nvPr/>
        </p:nvSpPr>
        <p:spPr>
          <a:xfrm>
            <a:off x="2987824" y="1345332"/>
            <a:ext cx="902811" cy="307777"/>
          </a:xfrm>
          <a:prstGeom prst="rect">
            <a:avLst/>
          </a:prstGeom>
          <a:noFill/>
        </p:spPr>
        <p:txBody>
          <a:bodyPr wrap="none" rtlCol="0">
            <a:spAutoFit/>
          </a:bodyPr>
          <a:lstStyle/>
          <a:p>
            <a:r>
              <a:rPr kumimoji="1" lang="zh-CN" altLang="en-US" sz="1400" b="1" dirty="0" smtClean="0">
                <a:solidFill>
                  <a:schemeClr val="tx1">
                    <a:lumMod val="75000"/>
                    <a:lumOff val="25000"/>
                  </a:schemeClr>
                </a:solidFill>
                <a:latin typeface="Microsoft YaHei" charset="-122"/>
                <a:ea typeface="Microsoft YaHei" charset="-122"/>
                <a:cs typeface="Microsoft YaHei" charset="-122"/>
              </a:rPr>
              <a:t>贬损理由</a:t>
            </a:r>
            <a:endParaRPr kumimoji="1" lang="zh-CN" altLang="en-US" sz="1400" b="1" dirty="0">
              <a:solidFill>
                <a:schemeClr val="tx1">
                  <a:lumMod val="75000"/>
                  <a:lumOff val="25000"/>
                </a:schemeClr>
              </a:solidFill>
              <a:latin typeface="Microsoft YaHei" charset="-122"/>
              <a:ea typeface="Microsoft YaHei" charset="-122"/>
              <a:cs typeface="Microsoft YaHei" charset="-122"/>
            </a:endParaRPr>
          </a:p>
        </p:txBody>
      </p:sp>
      <p:sp>
        <p:nvSpPr>
          <p:cNvPr id="6" name="文本框 41"/>
          <p:cNvSpPr txBox="1"/>
          <p:nvPr/>
        </p:nvSpPr>
        <p:spPr>
          <a:xfrm>
            <a:off x="4509367" y="5267880"/>
            <a:ext cx="854721" cy="253916"/>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40】</a:t>
            </a:r>
            <a:endParaRPr kumimoji="1" lang="zh-CN" altLang="en-US" sz="1000" dirty="0">
              <a:latin typeface="Microsoft YaHei" charset="-122"/>
              <a:ea typeface="Microsoft YaHei" charset="-122"/>
              <a:cs typeface="Microsoft YaHei" charset="-122"/>
            </a:endParaRPr>
          </a:p>
        </p:txBody>
      </p:sp>
      <p:sp>
        <p:nvSpPr>
          <p:cNvPr id="7" name="文本框 25"/>
          <p:cNvSpPr txBox="1"/>
          <p:nvPr/>
        </p:nvSpPr>
        <p:spPr>
          <a:xfrm>
            <a:off x="683568" y="633527"/>
            <a:ext cx="8568952" cy="415498"/>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用户不推荐的原因主要是：难以控制服务质量和缺乏优秀的供应商（服务）</a:t>
            </a:r>
            <a:endParaRPr kumimoji="1" lang="zh-CN" altLang="en-US" sz="1400" dirty="0">
              <a:latin typeface="Microsoft YaHei" charset="-122"/>
              <a:ea typeface="Microsoft YaHei" charset="-122"/>
              <a:cs typeface="Microsoft YaHei" charset="-122"/>
            </a:endParaRPr>
          </a:p>
        </p:txBody>
      </p:sp>
      <p:sp>
        <p:nvSpPr>
          <p:cNvPr id="8" name="矩形 7"/>
          <p:cNvSpPr/>
          <p:nvPr/>
        </p:nvSpPr>
        <p:spPr>
          <a:xfrm>
            <a:off x="652984" y="5225818"/>
            <a:ext cx="3888432"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QA102_1</a:t>
            </a:r>
            <a:r>
              <a:rPr lang="zh-CN" altLang="en-US" sz="1000" i="1" kern="100" dirty="0">
                <a:latin typeface="Microsoft YaHei" charset="-122"/>
                <a:ea typeface="Microsoft YaHei" charset="-122"/>
                <a:cs typeface="Microsoft YaHei" charset="-122"/>
              </a:rPr>
              <a:t>、请问您不推荐的理由有哪些？</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多选，最多选择</a:t>
            </a:r>
            <a:r>
              <a:rPr lang="en-US" altLang="zh-CN" sz="1000" i="1" kern="100" dirty="0">
                <a:latin typeface="Microsoft YaHei" charset="-122"/>
                <a:ea typeface="Microsoft YaHei" charset="-122"/>
                <a:cs typeface="Microsoft YaHei" charset="-122"/>
              </a:rPr>
              <a:t>5</a:t>
            </a:r>
            <a:r>
              <a:rPr lang="zh-CN" altLang="en-US" sz="1000" i="1" kern="100" dirty="0">
                <a:latin typeface="Microsoft YaHei" charset="-122"/>
                <a:ea typeface="Microsoft YaHei" charset="-122"/>
                <a:cs typeface="Microsoft YaHei" charset="-122"/>
              </a:rPr>
              <a:t>项</a:t>
            </a:r>
            <a:r>
              <a:rPr lang="en-US" altLang="zh-CN" sz="1000" i="1" kern="100" dirty="0">
                <a:latin typeface="Microsoft YaHei" charset="-122"/>
                <a:ea typeface="Microsoft YaHei" charset="-122"/>
                <a:cs typeface="Microsoft YaHei" charset="-122"/>
              </a:rPr>
              <a:t>】 </a:t>
            </a:r>
          </a:p>
        </p:txBody>
      </p:sp>
      <p:graphicFrame>
        <p:nvGraphicFramePr>
          <p:cNvPr id="9" name="图表 8"/>
          <p:cNvGraphicFramePr/>
          <p:nvPr>
            <p:extLst>
              <p:ext uri="{D42A27DB-BD31-4B8C-83A1-F6EECF244321}">
                <p14:modId xmlns:p14="http://schemas.microsoft.com/office/powerpoint/2010/main" val="1438307834"/>
              </p:ext>
            </p:extLst>
          </p:nvPr>
        </p:nvGraphicFramePr>
        <p:xfrm>
          <a:off x="1331640" y="1570841"/>
          <a:ext cx="7008440" cy="3400152"/>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5" name="TextBox 14"/>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29671055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0" y="1777380"/>
            <a:ext cx="9144000" cy="3456384"/>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p:nvPr>
        </p:nvSpPr>
        <p:spPr/>
        <p:txBody>
          <a:bodyPr/>
          <a:lstStyle/>
          <a:p>
            <a:r>
              <a:rPr kumimoji="1" lang="zh-CN" altLang="en-US" dirty="0" smtClean="0"/>
              <a:t>用户对猪八戒的品牌定位</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16</a:t>
            </a:fld>
            <a:endParaRPr lang="zh-CN" altLang="en-US"/>
          </a:p>
        </p:txBody>
      </p:sp>
      <p:sp>
        <p:nvSpPr>
          <p:cNvPr id="26" name="文本框 25"/>
          <p:cNvSpPr txBox="1"/>
          <p:nvPr/>
        </p:nvSpPr>
        <p:spPr>
          <a:xfrm>
            <a:off x="617967" y="606668"/>
            <a:ext cx="7783270" cy="1061829"/>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用户对猪八戒寄予了很高的期望，包括“提供一站式外包服务，提供创业的全程辅导或支持，提供信誉好的外包公司或个人”等等。但是，当用户在猪八戒完成了</a:t>
            </a:r>
            <a:r>
              <a:rPr kumimoji="1" lang="en-US" altLang="zh-CN" sz="1400" dirty="0" smtClean="0">
                <a:latin typeface="Microsoft YaHei" charset="-122"/>
                <a:ea typeface="Microsoft YaHei" charset="-122"/>
                <a:cs typeface="Microsoft YaHei" charset="-122"/>
              </a:rPr>
              <a:t>1</a:t>
            </a:r>
            <a:r>
              <a:rPr kumimoji="1" lang="zh-CN" altLang="en-US" sz="1400" dirty="0" smtClean="0">
                <a:latin typeface="Microsoft YaHei" charset="-122"/>
                <a:ea typeface="Microsoft YaHei" charset="-122"/>
                <a:cs typeface="Microsoft YaHei" charset="-122"/>
              </a:rPr>
              <a:t>次需求发布和完成之后，满意度虽较高，但与用户对猪八戒的预期还有一定的差距。</a:t>
            </a:r>
            <a:endParaRPr kumimoji="1" lang="zh-CN" altLang="en-US" sz="1400" dirty="0">
              <a:latin typeface="Microsoft YaHei" charset="-122"/>
              <a:ea typeface="Microsoft YaHei" charset="-122"/>
              <a:cs typeface="Microsoft YaHei" charset="-122"/>
            </a:endParaRPr>
          </a:p>
        </p:txBody>
      </p:sp>
      <p:sp>
        <p:nvSpPr>
          <p:cNvPr id="31" name="文本框 30"/>
          <p:cNvSpPr txBox="1"/>
          <p:nvPr/>
        </p:nvSpPr>
        <p:spPr>
          <a:xfrm>
            <a:off x="3851920" y="5286722"/>
            <a:ext cx="933269" cy="253916"/>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474】</a:t>
            </a:r>
            <a:endParaRPr kumimoji="1" lang="zh-CN" altLang="en-US" sz="1000" dirty="0">
              <a:latin typeface="Microsoft YaHei" charset="-122"/>
              <a:ea typeface="Microsoft YaHei" charset="-122"/>
              <a:cs typeface="Microsoft YaHei" charset="-122"/>
            </a:endParaRPr>
          </a:p>
        </p:txBody>
      </p:sp>
      <p:sp>
        <p:nvSpPr>
          <p:cNvPr id="32" name="矩形 31"/>
          <p:cNvSpPr/>
          <p:nvPr/>
        </p:nvSpPr>
        <p:spPr>
          <a:xfrm>
            <a:off x="755576" y="5246208"/>
            <a:ext cx="6912768"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QA106</a:t>
            </a:r>
            <a:r>
              <a:rPr lang="zh-CN" altLang="en-US" sz="1000" i="1" kern="100" dirty="0">
                <a:latin typeface="Microsoft YaHei" charset="-122"/>
                <a:ea typeface="Microsoft YaHei" charset="-122"/>
                <a:cs typeface="Microsoft YaHei" charset="-122"/>
              </a:rPr>
              <a:t>、请您评价您对以下语句的认同程度。</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单选</a:t>
            </a:r>
            <a:r>
              <a:rPr lang="en-US" altLang="zh-CN" sz="1000" i="1" kern="100" dirty="0">
                <a:latin typeface="Microsoft YaHei" charset="-122"/>
                <a:ea typeface="Microsoft YaHei" charset="-122"/>
                <a:cs typeface="Microsoft YaHei" charset="-122"/>
              </a:rPr>
              <a:t>】</a:t>
            </a:r>
          </a:p>
        </p:txBody>
      </p:sp>
      <p:graphicFrame>
        <p:nvGraphicFramePr>
          <p:cNvPr id="8" name="图表 7"/>
          <p:cNvGraphicFramePr>
            <a:graphicFrameLocks/>
          </p:cNvGraphicFramePr>
          <p:nvPr>
            <p:extLst>
              <p:ext uri="{D42A27DB-BD31-4B8C-83A1-F6EECF244321}">
                <p14:modId xmlns:p14="http://schemas.microsoft.com/office/powerpoint/2010/main" val="1809249588"/>
              </p:ext>
            </p:extLst>
          </p:nvPr>
        </p:nvGraphicFramePr>
        <p:xfrm>
          <a:off x="539552" y="1769477"/>
          <a:ext cx="7861685" cy="338437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TextBox 12"/>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4541331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用户建议</a:t>
            </a:r>
            <a:r>
              <a:rPr kumimoji="1" lang="en-US" altLang="zh-CN" dirty="0" smtClean="0"/>
              <a:t>&gt;</a:t>
            </a:r>
            <a:r>
              <a:rPr kumimoji="1" lang="zh-CN" altLang="en-US" dirty="0" smtClean="0"/>
              <a:t>监管、体验、质量、推优</a:t>
            </a:r>
            <a:endParaRPr lang="zh-CN" altLang="en-US" dirty="0"/>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17</a:t>
            </a:fld>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2251386281"/>
              </p:ext>
            </p:extLst>
          </p:nvPr>
        </p:nvGraphicFramePr>
        <p:xfrm>
          <a:off x="395536" y="1489348"/>
          <a:ext cx="4554538" cy="3001962"/>
        </p:xfrm>
        <a:graphic>
          <a:graphicData uri="http://schemas.openxmlformats.org/presentationml/2006/ole">
            <mc:AlternateContent xmlns:mc="http://schemas.openxmlformats.org/markup-compatibility/2006">
              <mc:Choice xmlns:v="urn:schemas-microsoft-com:vml" Requires="v">
                <p:oleObj spid="_x0000_s19494" name="工作表" r:id="rId4" imgW="4819616" imgH="3648143" progId="Excel.Sheet.12">
                  <p:embed/>
                </p:oleObj>
              </mc:Choice>
              <mc:Fallback>
                <p:oleObj name="工作表" r:id="rId4" imgW="4819616" imgH="3648143" progId="Excel.Sheet.12">
                  <p:embed/>
                  <p:pic>
                    <p:nvPicPr>
                      <p:cNvPr id="0" name=""/>
                      <p:cNvPicPr/>
                      <p:nvPr/>
                    </p:nvPicPr>
                    <p:blipFill>
                      <a:blip r:embed="rId5"/>
                      <a:stretch>
                        <a:fillRect/>
                      </a:stretch>
                    </p:blipFill>
                    <p:spPr>
                      <a:xfrm>
                        <a:off x="395536" y="1489348"/>
                        <a:ext cx="4554538" cy="3001962"/>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859117063"/>
              </p:ext>
            </p:extLst>
          </p:nvPr>
        </p:nvGraphicFramePr>
        <p:xfrm>
          <a:off x="5219626" y="1467470"/>
          <a:ext cx="3498850" cy="3035002"/>
        </p:xfrm>
        <a:graphic>
          <a:graphicData uri="http://schemas.openxmlformats.org/presentationml/2006/ole">
            <mc:AlternateContent xmlns:mc="http://schemas.openxmlformats.org/markup-compatibility/2006">
              <mc:Choice xmlns:v="urn:schemas-microsoft-com:vml" Requires="v">
                <p:oleObj spid="_x0000_s19495" name="工作表" r:id="rId7" imgW="3705343" imgH="2981257" progId="Excel.Sheet.12">
                  <p:embed/>
                </p:oleObj>
              </mc:Choice>
              <mc:Fallback>
                <p:oleObj name="工作表" r:id="rId7" imgW="3705343" imgH="2981257" progId="Excel.Sheet.12">
                  <p:embed/>
                  <p:pic>
                    <p:nvPicPr>
                      <p:cNvPr id="0" name=""/>
                      <p:cNvPicPr>
                        <a:picLocks noChangeAspect="1" noChangeArrowheads="1"/>
                      </p:cNvPicPr>
                      <p:nvPr/>
                    </p:nvPicPr>
                    <p:blipFill>
                      <a:blip r:embed="rId8"/>
                      <a:srcRect/>
                      <a:stretch>
                        <a:fillRect/>
                      </a:stretch>
                    </p:blipFill>
                    <p:spPr bwMode="auto">
                      <a:xfrm>
                        <a:off x="5219626" y="1467470"/>
                        <a:ext cx="3498850" cy="3035002"/>
                      </a:xfrm>
                      <a:prstGeom prst="rect">
                        <a:avLst/>
                      </a:prstGeom>
                      <a:noFill/>
                      <a:ln>
                        <a:noFill/>
                      </a:ln>
                      <a:extLst/>
                    </p:spPr>
                  </p:pic>
                </p:oleObj>
              </mc:Fallback>
            </mc:AlternateContent>
          </a:graphicData>
        </a:graphic>
      </p:graphicFrame>
      <p:sp>
        <p:nvSpPr>
          <p:cNvPr id="8" name="矩形 7"/>
          <p:cNvSpPr/>
          <p:nvPr/>
        </p:nvSpPr>
        <p:spPr>
          <a:xfrm>
            <a:off x="255162" y="5275575"/>
            <a:ext cx="2262158" cy="246221"/>
          </a:xfrm>
          <a:prstGeom prst="rect">
            <a:avLst/>
          </a:prstGeom>
        </p:spPr>
        <p:txBody>
          <a:bodyPr wrap="none">
            <a:spAutoFit/>
          </a:bodyPr>
          <a:lstStyle/>
          <a:p>
            <a:r>
              <a:rPr lang="en-US" altLang="zh-CN" sz="1000" i="1" dirty="0">
                <a:latin typeface="Microsoft YaHei" charset="-122"/>
                <a:ea typeface="Microsoft YaHei" charset="-122"/>
                <a:cs typeface="Microsoft YaHei" charset="-122"/>
              </a:rPr>
              <a:t>QB109</a:t>
            </a:r>
            <a:r>
              <a:rPr lang="zh-CN" altLang="zh-CN" sz="1000" i="1" dirty="0">
                <a:latin typeface="Microsoft YaHei" charset="-122"/>
                <a:ea typeface="Microsoft YaHei" charset="-122"/>
                <a:cs typeface="Microsoft YaHei" charset="-122"/>
              </a:rPr>
              <a:t>、您对猪八戒还有哪些建议？</a:t>
            </a:r>
            <a:endParaRPr lang="zh-CN" altLang="en-US" sz="1000" i="1" dirty="0">
              <a:latin typeface="Microsoft YaHei" charset="-122"/>
              <a:ea typeface="Microsoft YaHei" charset="-122"/>
              <a:cs typeface="Microsoft YaHei" charset="-122"/>
            </a:endParaRPr>
          </a:p>
        </p:txBody>
      </p:sp>
      <p:sp>
        <p:nvSpPr>
          <p:cNvPr id="9" name="TextBox 8"/>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0" name="TextBox 9"/>
          <p:cNvSpPr txBox="1"/>
          <p:nvPr/>
        </p:nvSpPr>
        <p:spPr>
          <a:xfrm>
            <a:off x="32352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文本框 41"/>
          <p:cNvSpPr txBox="1"/>
          <p:nvPr/>
        </p:nvSpPr>
        <p:spPr>
          <a:xfrm>
            <a:off x="4509367" y="5275575"/>
            <a:ext cx="824265" cy="246221"/>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96】</a:t>
            </a:r>
            <a:endParaRPr kumimoji="1" lang="zh-CN" altLang="en-US" sz="1000"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16446947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zh-CN" altLang="en-US" dirty="0" smtClean="0"/>
              <a:t>用户从何而来</a:t>
            </a:r>
            <a:r>
              <a:rPr kumimoji="1" lang="en-US" altLang="zh-CN" dirty="0" smtClean="0"/>
              <a:t>&gt;</a:t>
            </a:r>
            <a:r>
              <a:rPr kumimoji="1" lang="zh-CN" altLang="en-US" dirty="0" smtClean="0"/>
              <a:t>知晓</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18</a:t>
            </a:fld>
            <a:endParaRPr lang="zh-CN" altLang="en-US"/>
          </a:p>
        </p:txBody>
      </p:sp>
      <p:sp>
        <p:nvSpPr>
          <p:cNvPr id="26" name="文本框 25"/>
          <p:cNvSpPr txBox="1"/>
          <p:nvPr/>
        </p:nvSpPr>
        <p:spPr>
          <a:xfrm>
            <a:off x="777087" y="1129308"/>
            <a:ext cx="7197198" cy="3323987"/>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kumimoji="1" lang="en-US" altLang="zh-CN" sz="1600" dirty="0" smtClean="0">
                <a:latin typeface="Microsoft YaHei" charset="-122"/>
                <a:ea typeface="Microsoft YaHei" charset="-122"/>
                <a:cs typeface="Microsoft YaHei" charset="-122"/>
              </a:rPr>
              <a:t>40%</a:t>
            </a:r>
            <a:r>
              <a:rPr kumimoji="1" lang="zh-CN" altLang="en-US" sz="1600" dirty="0" smtClean="0">
                <a:latin typeface="Microsoft YaHei" charset="-122"/>
                <a:ea typeface="Microsoft YaHei" charset="-122"/>
                <a:cs typeface="Microsoft YaHei" charset="-122"/>
              </a:rPr>
              <a:t>的猪八戒用户是通过</a:t>
            </a:r>
            <a:r>
              <a:rPr kumimoji="1" lang="zh-CN" altLang="en-US" sz="1600" b="1" dirty="0" smtClean="0">
                <a:solidFill>
                  <a:srgbClr val="C21828"/>
                </a:solidFill>
                <a:latin typeface="Microsoft YaHei" charset="-122"/>
                <a:ea typeface="Microsoft YaHei" charset="-122"/>
                <a:cs typeface="Microsoft YaHei" charset="-122"/>
              </a:rPr>
              <a:t>亲朋好友</a:t>
            </a:r>
            <a:r>
              <a:rPr kumimoji="1" lang="zh-CN" altLang="en-US" sz="1600" dirty="0" smtClean="0">
                <a:latin typeface="Microsoft YaHei" charset="-122"/>
                <a:ea typeface="Microsoft YaHei" charset="-122"/>
                <a:cs typeface="Microsoft YaHei" charset="-122"/>
              </a:rPr>
              <a:t>推荐知道猪八戒的。</a:t>
            </a:r>
            <a:endParaRPr kumimoji="1" lang="en-US" altLang="zh-CN" sz="1600" dirty="0" smtClean="0">
              <a:latin typeface="Microsoft YaHei" charset="-122"/>
              <a:ea typeface="Microsoft YaHei" charset="-122"/>
              <a:cs typeface="Microsoft YaHei" charset="-122"/>
            </a:endParaRPr>
          </a:p>
          <a:p>
            <a:pPr>
              <a:lnSpc>
                <a:spcPct val="150000"/>
              </a:lnSpc>
            </a:pPr>
            <a:r>
              <a:rPr kumimoji="1" lang="zh-CN" altLang="en-US" sz="1600" dirty="0" smtClean="0">
                <a:latin typeface="Microsoft YaHei" charset="-122"/>
                <a:ea typeface="Microsoft YaHei" charset="-122"/>
                <a:cs typeface="Microsoft YaHei" charset="-122"/>
              </a:rPr>
              <a:t>      其次是</a:t>
            </a:r>
            <a:r>
              <a:rPr kumimoji="1" lang="zh-CN" altLang="en-US" sz="1600" b="1" dirty="0" smtClean="0">
                <a:solidFill>
                  <a:srgbClr val="C21828"/>
                </a:solidFill>
                <a:latin typeface="Microsoft YaHei" charset="-122"/>
                <a:ea typeface="Microsoft YaHei" charset="-122"/>
                <a:cs typeface="Microsoft YaHei" charset="-122"/>
              </a:rPr>
              <a:t>搜索引擎</a:t>
            </a:r>
            <a:r>
              <a:rPr kumimoji="1" lang="zh-CN" altLang="en-US" sz="1600" dirty="0" smtClean="0">
                <a:latin typeface="Microsoft YaHei" charset="-122"/>
                <a:ea typeface="Microsoft YaHei" charset="-122"/>
                <a:cs typeface="Microsoft YaHei" charset="-122"/>
              </a:rPr>
              <a:t>主动</a:t>
            </a:r>
            <a:r>
              <a:rPr kumimoji="1" lang="zh-CN" altLang="en-US" sz="1600" dirty="0">
                <a:latin typeface="Microsoft YaHei" charset="-122"/>
                <a:ea typeface="Microsoft YaHei" charset="-122"/>
                <a:cs typeface="Microsoft YaHei" charset="-122"/>
              </a:rPr>
              <a:t>搜索</a:t>
            </a:r>
            <a:r>
              <a:rPr kumimoji="1" lang="zh-CN" altLang="en-US" sz="1600" dirty="0" smtClean="0">
                <a:latin typeface="Microsoft YaHei" charset="-122"/>
                <a:ea typeface="Microsoft YaHei" charset="-122"/>
                <a:cs typeface="Microsoft YaHei" charset="-122"/>
              </a:rPr>
              <a:t>，占比</a:t>
            </a:r>
            <a:r>
              <a:rPr kumimoji="1" lang="en-US" altLang="zh-CN" sz="1600" dirty="0" smtClean="0">
                <a:latin typeface="Microsoft YaHei" charset="-122"/>
                <a:ea typeface="Microsoft YaHei" charset="-122"/>
                <a:cs typeface="Microsoft YaHei" charset="-122"/>
              </a:rPr>
              <a:t>23.6%</a:t>
            </a:r>
            <a:r>
              <a:rPr kumimoji="1" lang="zh-CN" altLang="en-US" sz="1600" dirty="0" smtClean="0">
                <a:latin typeface="Microsoft YaHei" charset="-122"/>
                <a:ea typeface="Microsoft YaHei" charset="-122"/>
                <a:cs typeface="Microsoft YaHei" charset="-122"/>
              </a:rPr>
              <a:t>；</a:t>
            </a:r>
            <a:endParaRPr kumimoji="1" lang="en-US" altLang="zh-CN" sz="1600" dirty="0" smtClean="0">
              <a:latin typeface="Microsoft YaHei" charset="-122"/>
              <a:ea typeface="Microsoft YaHei" charset="-122"/>
              <a:cs typeface="Microsoft YaHei" charset="-122"/>
            </a:endParaRPr>
          </a:p>
          <a:p>
            <a:pPr marL="285750" indent="-285750">
              <a:lnSpc>
                <a:spcPct val="150000"/>
              </a:lnSpc>
              <a:buFont typeface="Wingdings" panose="05000000000000000000" pitchFamily="2" charset="2"/>
              <a:buChar char="l"/>
            </a:pPr>
            <a:endParaRPr kumimoji="1" lang="en-US" altLang="zh-CN" sz="1600" dirty="0" smtClean="0">
              <a:latin typeface="Microsoft YaHei" charset="-122"/>
              <a:ea typeface="Microsoft YaHei" charset="-122"/>
              <a:cs typeface="Microsoft YaHei" charset="-122"/>
            </a:endParaRPr>
          </a:p>
          <a:p>
            <a:pPr marL="285750" indent="-285750">
              <a:lnSpc>
                <a:spcPct val="150000"/>
              </a:lnSpc>
              <a:buFont typeface="Wingdings" panose="05000000000000000000" pitchFamily="2" charset="2"/>
              <a:buChar char="l"/>
            </a:pPr>
            <a:r>
              <a:rPr kumimoji="1" lang="zh-CN" altLang="en-US" sz="1600" dirty="0" smtClean="0">
                <a:latin typeface="Microsoft YaHei" charset="-122"/>
                <a:ea typeface="Microsoft YaHei" charset="-122"/>
                <a:cs typeface="Microsoft YaHei" charset="-122"/>
              </a:rPr>
              <a:t>不同</a:t>
            </a:r>
            <a:r>
              <a:rPr kumimoji="1" lang="zh-CN" altLang="en-US" sz="1600" dirty="0">
                <a:latin typeface="Microsoft YaHei" charset="-122"/>
                <a:ea typeface="Microsoft YaHei" charset="-122"/>
                <a:cs typeface="Microsoft YaHei" charset="-122"/>
              </a:rPr>
              <a:t>人群划分</a:t>
            </a:r>
            <a:r>
              <a:rPr kumimoji="1" lang="zh-CN" altLang="en-US" sz="1600" dirty="0" smtClean="0">
                <a:latin typeface="Microsoft YaHei" charset="-122"/>
                <a:ea typeface="Microsoft YaHei" charset="-122"/>
                <a:cs typeface="Microsoft YaHei" charset="-122"/>
              </a:rPr>
              <a:t>（目前</a:t>
            </a:r>
            <a:r>
              <a:rPr kumimoji="1" lang="zh-CN" altLang="en-US" sz="1600" dirty="0">
                <a:latin typeface="Microsoft YaHei" charset="-122"/>
                <a:ea typeface="Microsoft YaHei" charset="-122"/>
                <a:cs typeface="Microsoft YaHei" charset="-122"/>
              </a:rPr>
              <a:t>使用状态，主要类目使用）</a:t>
            </a:r>
            <a:r>
              <a:rPr kumimoji="1" lang="zh-CN" altLang="en-US" sz="1600" dirty="0" smtClean="0">
                <a:latin typeface="Microsoft YaHei" charset="-122"/>
                <a:ea typeface="Microsoft YaHei" charset="-122"/>
                <a:cs typeface="Microsoft YaHei" charset="-122"/>
              </a:rPr>
              <a:t>上有显著差异；</a:t>
            </a:r>
            <a:endParaRPr kumimoji="1" lang="en-US" altLang="zh-CN" sz="1600" dirty="0" smtClean="0">
              <a:latin typeface="Microsoft YaHei" charset="-122"/>
              <a:ea typeface="Microsoft YaHei" charset="-122"/>
              <a:cs typeface="Microsoft YaHei" charset="-122"/>
            </a:endParaRPr>
          </a:p>
          <a:p>
            <a:pPr>
              <a:lnSpc>
                <a:spcPct val="150000"/>
              </a:lnSpc>
            </a:pPr>
            <a:r>
              <a:rPr kumimoji="1" lang="zh-CN" altLang="en-US" sz="1600" dirty="0" smtClean="0">
                <a:latin typeface="Microsoft YaHei" charset="-122"/>
                <a:ea typeface="Microsoft YaHei" charset="-122"/>
                <a:cs typeface="Microsoft YaHei" charset="-122"/>
              </a:rPr>
              <a:t>      主动搜索时，半数以上</a:t>
            </a:r>
            <a:r>
              <a:rPr kumimoji="1" lang="zh-CN" altLang="en-US" sz="1600" b="1" dirty="0" smtClean="0">
                <a:solidFill>
                  <a:srgbClr val="C21828"/>
                </a:solidFill>
                <a:latin typeface="Microsoft YaHei" charset="-122"/>
                <a:ea typeface="Microsoft YaHei" charset="-122"/>
                <a:cs typeface="Microsoft YaHei" charset="-122"/>
              </a:rPr>
              <a:t>直接搜索“猪八戒”</a:t>
            </a:r>
            <a:r>
              <a:rPr kumimoji="1" lang="zh-CN" altLang="en-US" sz="1600" dirty="0" smtClean="0">
                <a:latin typeface="Microsoft YaHei" charset="-122"/>
                <a:ea typeface="Microsoft YaHei" charset="-122"/>
                <a:cs typeface="Microsoft YaHei" charset="-122"/>
              </a:rPr>
              <a:t>。</a:t>
            </a:r>
            <a:endParaRPr kumimoji="1" lang="en-US" altLang="zh-CN" sz="1600" dirty="0" smtClean="0">
              <a:latin typeface="Microsoft YaHei" charset="-122"/>
              <a:ea typeface="Microsoft YaHei" charset="-122"/>
              <a:cs typeface="Microsoft YaHei" charset="-122"/>
            </a:endParaRPr>
          </a:p>
          <a:p>
            <a:pPr marL="285750" indent="-285750">
              <a:lnSpc>
                <a:spcPct val="150000"/>
              </a:lnSpc>
              <a:buFont typeface="Wingdings" panose="05000000000000000000" pitchFamily="2" charset="2"/>
              <a:buChar char="l"/>
            </a:pPr>
            <a:endParaRPr kumimoji="1" lang="en-US" altLang="zh-CN" sz="1600" dirty="0" smtClean="0">
              <a:latin typeface="Microsoft YaHei" charset="-122"/>
              <a:ea typeface="Microsoft YaHei" charset="-122"/>
              <a:cs typeface="Microsoft YaHei" charset="-122"/>
            </a:endParaRPr>
          </a:p>
          <a:p>
            <a:pPr marL="285750" indent="-285750">
              <a:lnSpc>
                <a:spcPct val="150000"/>
              </a:lnSpc>
              <a:buFont typeface="Wingdings" panose="05000000000000000000" pitchFamily="2" charset="2"/>
              <a:buChar char="l"/>
            </a:pPr>
            <a:r>
              <a:rPr kumimoji="1" lang="zh-CN" altLang="en-US" sz="1600" dirty="0" smtClean="0">
                <a:latin typeface="Microsoft YaHei" charset="-122"/>
                <a:ea typeface="Microsoft YaHei" charset="-122"/>
                <a:cs typeface="Microsoft YaHei" charset="-122"/>
              </a:rPr>
              <a:t>用户组别间存在</a:t>
            </a:r>
            <a:r>
              <a:rPr kumimoji="1" lang="zh-CN" altLang="en-US" sz="1600" b="1" dirty="0" smtClean="0">
                <a:solidFill>
                  <a:srgbClr val="C21828"/>
                </a:solidFill>
                <a:latin typeface="Microsoft YaHei" charset="-122"/>
                <a:ea typeface="Microsoft YaHei" charset="-122"/>
                <a:cs typeface="Microsoft YaHei" charset="-122"/>
              </a:rPr>
              <a:t>差异</a:t>
            </a:r>
            <a:r>
              <a:rPr kumimoji="1" lang="zh-CN" altLang="en-US" sz="1600" dirty="0" smtClean="0">
                <a:latin typeface="Microsoft YaHei" charset="-122"/>
                <a:ea typeface="Microsoft YaHei" charset="-122"/>
                <a:cs typeface="Microsoft YaHei" charset="-122"/>
              </a:rPr>
              <a:t>：</a:t>
            </a:r>
            <a:endParaRPr kumimoji="1" lang="en-US" altLang="zh-CN" sz="1600" dirty="0" smtClean="0">
              <a:latin typeface="Microsoft YaHei" charset="-122"/>
              <a:ea typeface="Microsoft YaHei" charset="-122"/>
              <a:cs typeface="Microsoft YaHei" charset="-122"/>
            </a:endParaRPr>
          </a:p>
          <a:p>
            <a:pPr marL="628650" lvl="1" indent="-361950">
              <a:lnSpc>
                <a:spcPct val="150000"/>
              </a:lnSpc>
              <a:buFont typeface="Wingdings" panose="05000000000000000000" pitchFamily="2" charset="2"/>
              <a:buChar char="Ø"/>
            </a:pPr>
            <a:r>
              <a:rPr kumimoji="1" lang="zh-CN" altLang="en-US" sz="1400" dirty="0" smtClean="0">
                <a:latin typeface="Microsoft YaHei" charset="-122"/>
                <a:ea typeface="Microsoft YaHei" charset="-122"/>
                <a:cs typeface="Microsoft YaHei" charset="-122"/>
              </a:rPr>
              <a:t>发布网店服务类需求的用户，更多是通过搜索引擎主动搜索而来。</a:t>
            </a:r>
            <a:endParaRPr kumimoji="1" lang="en-US" altLang="zh-CN" sz="1400" dirty="0" smtClean="0">
              <a:latin typeface="Microsoft YaHei" charset="-122"/>
              <a:ea typeface="Microsoft YaHei" charset="-122"/>
              <a:cs typeface="Microsoft YaHei" charset="-122"/>
            </a:endParaRPr>
          </a:p>
          <a:p>
            <a:pPr marL="628650" lvl="1" indent="-361950">
              <a:lnSpc>
                <a:spcPct val="150000"/>
              </a:lnSpc>
              <a:buFont typeface="Wingdings" panose="05000000000000000000" pitchFamily="2" charset="2"/>
              <a:buChar char="Ø"/>
            </a:pPr>
            <a:r>
              <a:rPr kumimoji="1" lang="zh-CN" altLang="en-US" sz="1400" dirty="0" smtClean="0">
                <a:latin typeface="Microsoft YaHei" charset="-122"/>
                <a:ea typeface="Microsoft YaHei" charset="-122"/>
                <a:cs typeface="Microsoft YaHei" charset="-122"/>
              </a:rPr>
              <a:t>未发需求组的用户，使用搜索引擎主动搜索的人数略少于亲朋好友推荐。</a:t>
            </a:r>
            <a:endParaRPr kumimoji="1" lang="zh-CN" altLang="en-US" sz="1400" dirty="0">
              <a:latin typeface="Microsoft YaHei" charset="-122"/>
              <a:ea typeface="Microsoft YaHei" charset="-122"/>
              <a:cs typeface="Microsoft YaHei" charset="-122"/>
            </a:endParaRPr>
          </a:p>
        </p:txBody>
      </p:sp>
      <p:sp>
        <p:nvSpPr>
          <p:cNvPr id="35" name="矩形 34"/>
          <p:cNvSpPr/>
          <p:nvPr/>
        </p:nvSpPr>
        <p:spPr>
          <a:xfrm>
            <a:off x="777087" y="5213846"/>
            <a:ext cx="7344816" cy="246221"/>
          </a:xfrm>
          <a:prstGeom prst="rect">
            <a:avLst/>
          </a:prstGeom>
        </p:spPr>
        <p:txBody>
          <a:bodyPr wrap="square">
            <a:spAutoFit/>
          </a:bodyPr>
          <a:lstStyle/>
          <a:p>
            <a:r>
              <a:rPr lang="en-US" altLang="zh-CN" sz="1000" i="1" dirty="0" smtClean="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备注</a:t>
            </a:r>
            <a:r>
              <a:rPr lang="en-US" altLang="zh-CN" sz="1000" i="1" dirty="0" smtClean="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：未发需求组＝</a:t>
            </a:r>
            <a:r>
              <a:rPr lang="zh-CN" altLang="en-US" sz="1000" i="1" dirty="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刚来，未使用</a:t>
            </a:r>
            <a:r>
              <a:rPr lang="en-US" altLang="zh-CN" sz="1000" i="1" dirty="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a:t>
            </a:r>
            <a:r>
              <a:rPr lang="en-US" altLang="zh-CN" sz="1000" i="1" dirty="0" smtClean="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已初步了解，但未注册</a:t>
            </a:r>
            <a:r>
              <a:rPr lang="en-US" altLang="zh-CN" sz="1000" i="1" dirty="0" smtClean="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＋已注册未发布需求＋其他</a:t>
            </a:r>
            <a:endParaRPr lang="en-US" altLang="zh-CN" sz="1000" i="1" dirty="0">
              <a:latin typeface="Microsoft YaHei" charset="-122"/>
              <a:ea typeface="Microsoft YaHei" charset="-122"/>
              <a:cs typeface="Microsoft YaHei" charset="-122"/>
            </a:endParaRPr>
          </a:p>
        </p:txBody>
      </p:sp>
      <p:sp>
        <p:nvSpPr>
          <p:cNvPr id="9" name="TextBox 8"/>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0" name="TextBox 9"/>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9365901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1720" y="1690132"/>
            <a:ext cx="6480720" cy="2614584"/>
            <a:chOff x="-7620" y="1690132"/>
            <a:chExt cx="9160828" cy="2614584"/>
          </a:xfrm>
          <a:solidFill>
            <a:schemeClr val="bg1">
              <a:lumMod val="85000"/>
            </a:schemeClr>
          </a:solidFill>
        </p:grpSpPr>
        <p:sp>
          <p:nvSpPr>
            <p:cNvPr id="17" name="圆角矩形 16"/>
            <p:cNvSpPr/>
            <p:nvPr/>
          </p:nvSpPr>
          <p:spPr>
            <a:xfrm>
              <a:off x="-6032" y="2053248"/>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1588" y="2377872"/>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7620" y="2740988"/>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9208" y="3081636"/>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176" y="3444752"/>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7620" y="3769376"/>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1588" y="4132492"/>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0" y="1690132"/>
              <a:ext cx="9144000" cy="172224"/>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标题 4"/>
          <p:cNvSpPr>
            <a:spLocks noGrp="1"/>
          </p:cNvSpPr>
          <p:nvPr>
            <p:ph type="title"/>
          </p:nvPr>
        </p:nvSpPr>
        <p:spPr/>
        <p:txBody>
          <a:bodyPr/>
          <a:lstStyle/>
          <a:p>
            <a:r>
              <a:rPr kumimoji="1" lang="zh-CN" altLang="en-US" dirty="0" smtClean="0"/>
              <a:t>用户从何而来</a:t>
            </a:r>
            <a:r>
              <a:rPr kumimoji="1" lang="en-US" altLang="zh-CN" dirty="0" smtClean="0"/>
              <a:t>&gt;</a:t>
            </a:r>
            <a:r>
              <a:rPr kumimoji="1" lang="zh-CN" altLang="en-US" dirty="0" smtClean="0"/>
              <a:t>知晓</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19</a:t>
            </a:fld>
            <a:endParaRPr lang="zh-CN" altLang="en-US"/>
          </a:p>
        </p:txBody>
      </p:sp>
      <p:graphicFrame>
        <p:nvGraphicFramePr>
          <p:cNvPr id="32" name="图表 31"/>
          <p:cNvGraphicFramePr>
            <a:graphicFrameLocks/>
          </p:cNvGraphicFramePr>
          <p:nvPr>
            <p:extLst>
              <p:ext uri="{D42A27DB-BD31-4B8C-83A1-F6EECF244321}">
                <p14:modId xmlns:p14="http://schemas.microsoft.com/office/powerpoint/2010/main" val="415813822"/>
              </p:ext>
            </p:extLst>
          </p:nvPr>
        </p:nvGraphicFramePr>
        <p:xfrm>
          <a:off x="-144016" y="1057300"/>
          <a:ext cx="4572000"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35496" y="5275575"/>
            <a:ext cx="4572000" cy="230832"/>
          </a:xfrm>
          <a:prstGeom prst="rect">
            <a:avLst/>
          </a:prstGeom>
        </p:spPr>
        <p:txBody>
          <a:bodyPr>
            <a:spAutoFit/>
          </a:bodyPr>
          <a:lstStyle/>
          <a:p>
            <a:r>
              <a:rPr lang="en-US" altLang="zh-CN" sz="900" i="1" dirty="0">
                <a:latin typeface="Microsoft YaHei" charset="-122"/>
                <a:ea typeface="Microsoft YaHei" charset="-122"/>
                <a:cs typeface="Microsoft YaHei" charset="-122"/>
              </a:rPr>
              <a:t>QA103</a:t>
            </a:r>
            <a:r>
              <a:rPr lang="zh-CN" altLang="en-US" sz="900" i="1" dirty="0">
                <a:latin typeface="Microsoft YaHei" charset="-122"/>
                <a:ea typeface="Microsoft YaHei" charset="-122"/>
                <a:cs typeface="Microsoft YaHei" charset="-122"/>
              </a:rPr>
              <a:t>、请问您是从哪里了解到猪八戒网的？</a:t>
            </a:r>
            <a:r>
              <a:rPr lang="en-US" altLang="zh-CN" sz="900" i="1" dirty="0">
                <a:latin typeface="Microsoft YaHei" charset="-122"/>
                <a:ea typeface="Microsoft YaHei" charset="-122"/>
                <a:cs typeface="Microsoft YaHei" charset="-122"/>
              </a:rPr>
              <a:t>【</a:t>
            </a:r>
            <a:r>
              <a:rPr lang="zh-CN" altLang="en-US" sz="900" i="1" dirty="0">
                <a:latin typeface="Microsoft YaHei" charset="-122"/>
                <a:ea typeface="Microsoft YaHei" charset="-122"/>
                <a:cs typeface="Microsoft YaHei" charset="-122"/>
              </a:rPr>
              <a:t>单选</a:t>
            </a:r>
            <a:r>
              <a:rPr lang="en-US" altLang="zh-CN" sz="900" i="1" dirty="0">
                <a:latin typeface="Microsoft YaHei" charset="-122"/>
                <a:ea typeface="Microsoft YaHei" charset="-122"/>
                <a:cs typeface="Microsoft YaHei" charset="-122"/>
              </a:rPr>
              <a:t>】</a:t>
            </a:r>
          </a:p>
        </p:txBody>
      </p:sp>
      <p:graphicFrame>
        <p:nvGraphicFramePr>
          <p:cNvPr id="33" name="图表 32"/>
          <p:cNvGraphicFramePr>
            <a:graphicFrameLocks/>
          </p:cNvGraphicFramePr>
          <p:nvPr>
            <p:extLst>
              <p:ext uri="{D42A27DB-BD31-4B8C-83A1-F6EECF244321}">
                <p14:modId xmlns:p14="http://schemas.microsoft.com/office/powerpoint/2010/main" val="568071040"/>
              </p:ext>
            </p:extLst>
          </p:nvPr>
        </p:nvGraphicFramePr>
        <p:xfrm>
          <a:off x="5005159" y="1066723"/>
          <a:ext cx="1763593" cy="33112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图表 33"/>
          <p:cNvGraphicFramePr>
            <a:graphicFrameLocks/>
          </p:cNvGraphicFramePr>
          <p:nvPr>
            <p:extLst>
              <p:ext uri="{D42A27DB-BD31-4B8C-83A1-F6EECF244321}">
                <p14:modId xmlns:p14="http://schemas.microsoft.com/office/powerpoint/2010/main" val="3183882839"/>
              </p:ext>
            </p:extLst>
          </p:nvPr>
        </p:nvGraphicFramePr>
        <p:xfrm>
          <a:off x="6732240" y="1064920"/>
          <a:ext cx="2051720" cy="3329082"/>
        </p:xfrm>
        <a:graphic>
          <a:graphicData uri="http://schemas.openxmlformats.org/drawingml/2006/chart">
            <c:chart xmlns:c="http://schemas.openxmlformats.org/drawingml/2006/chart" xmlns:r="http://schemas.openxmlformats.org/officeDocument/2006/relationships" r:id="rId5"/>
          </a:graphicData>
        </a:graphic>
      </p:graphicFrame>
      <p:sp>
        <p:nvSpPr>
          <p:cNvPr id="35" name="矩形 34"/>
          <p:cNvSpPr/>
          <p:nvPr/>
        </p:nvSpPr>
        <p:spPr>
          <a:xfrm>
            <a:off x="3059832" y="5275575"/>
            <a:ext cx="5627138" cy="230832"/>
          </a:xfrm>
          <a:prstGeom prst="rect">
            <a:avLst/>
          </a:prstGeom>
        </p:spPr>
        <p:txBody>
          <a:bodyPr wrap="square">
            <a:spAutoFit/>
          </a:bodyPr>
          <a:lstStyle/>
          <a:p>
            <a:r>
              <a:rPr lang="en-US" altLang="zh-CN" sz="900" i="1" dirty="0" smtClean="0">
                <a:latin typeface="Microsoft YaHei" charset="-122"/>
                <a:ea typeface="Microsoft YaHei" charset="-122"/>
                <a:cs typeface="Microsoft YaHei" charset="-122"/>
              </a:rPr>
              <a:t>【</a:t>
            </a:r>
            <a:r>
              <a:rPr lang="zh-CN" altLang="en-US" sz="900" i="1" dirty="0" smtClean="0">
                <a:latin typeface="Microsoft YaHei" charset="-122"/>
                <a:ea typeface="Microsoft YaHei" charset="-122"/>
                <a:cs typeface="Microsoft YaHei" charset="-122"/>
              </a:rPr>
              <a:t>备注</a:t>
            </a:r>
            <a:r>
              <a:rPr lang="en-US" altLang="zh-CN" sz="900" i="1" dirty="0" smtClean="0">
                <a:latin typeface="Microsoft YaHei" charset="-122"/>
                <a:ea typeface="Microsoft YaHei" charset="-122"/>
                <a:cs typeface="Microsoft YaHei" charset="-122"/>
              </a:rPr>
              <a:t>】</a:t>
            </a:r>
            <a:r>
              <a:rPr lang="zh-CN" altLang="en-US" sz="900" i="1" dirty="0" smtClean="0">
                <a:latin typeface="Microsoft YaHei" charset="-122"/>
                <a:ea typeface="Microsoft YaHei" charset="-122"/>
                <a:cs typeface="Microsoft YaHei" charset="-122"/>
              </a:rPr>
              <a:t>：未发需求组＝（刚来，未使用）＋（已初步了解，但未注册）＋已注册未发布需求＋其他</a:t>
            </a:r>
            <a:endParaRPr lang="en-US" altLang="zh-CN" sz="900" i="1" dirty="0">
              <a:latin typeface="Microsoft YaHei" charset="-122"/>
              <a:ea typeface="Microsoft YaHei" charset="-122"/>
              <a:cs typeface="Microsoft YaHei" charset="-122"/>
            </a:endParaRPr>
          </a:p>
        </p:txBody>
      </p:sp>
      <p:graphicFrame>
        <p:nvGraphicFramePr>
          <p:cNvPr id="45" name="对象 44"/>
          <p:cNvGraphicFramePr>
            <a:graphicFrameLocks noChangeAspect="1"/>
          </p:cNvGraphicFramePr>
          <p:nvPr>
            <p:extLst>
              <p:ext uri="{D42A27DB-BD31-4B8C-83A1-F6EECF244321}">
                <p14:modId xmlns:p14="http://schemas.microsoft.com/office/powerpoint/2010/main" val="1967706698"/>
              </p:ext>
            </p:extLst>
          </p:nvPr>
        </p:nvGraphicFramePr>
        <p:xfrm>
          <a:off x="2873086" y="2999306"/>
          <a:ext cx="1855571" cy="1514992"/>
        </p:xfrm>
        <a:graphic>
          <a:graphicData uri="http://schemas.openxmlformats.org/presentationml/2006/ole">
            <mc:AlternateContent xmlns:mc="http://schemas.openxmlformats.org/markup-compatibility/2006">
              <mc:Choice xmlns:v="urn:schemas-microsoft-com:vml" Requires="v">
                <p:oleObj spid="_x0000_s4263" name="工作表" r:id="rId7" imgW="2006600" imgH="1638300" progId="Excel.Sheet.12">
                  <p:embed/>
                </p:oleObj>
              </mc:Choice>
              <mc:Fallback>
                <p:oleObj name="工作表" r:id="rId7" imgW="2006600" imgH="1638300" progId="Excel.Sheet.12">
                  <p:embed/>
                  <p:pic>
                    <p:nvPicPr>
                      <p:cNvPr id="0" name=""/>
                      <p:cNvPicPr/>
                      <p:nvPr/>
                    </p:nvPicPr>
                    <p:blipFill>
                      <a:blip r:embed="rId8"/>
                      <a:stretch>
                        <a:fillRect/>
                      </a:stretch>
                    </p:blipFill>
                    <p:spPr>
                      <a:xfrm>
                        <a:off x="2873086" y="2999306"/>
                        <a:ext cx="1855571" cy="1514992"/>
                      </a:xfrm>
                      <a:prstGeom prst="rect">
                        <a:avLst/>
                      </a:prstGeom>
                      <a:solidFill>
                        <a:schemeClr val="bg1">
                          <a:lumMod val="95000"/>
                        </a:schemeClr>
                      </a:solidFill>
                      <a:ln w="28575">
                        <a:solidFill>
                          <a:srgbClr val="F39C11"/>
                        </a:solidFill>
                      </a:ln>
                    </p:spPr>
                  </p:pic>
                </p:oleObj>
              </mc:Fallback>
            </mc:AlternateContent>
          </a:graphicData>
        </a:graphic>
      </p:graphicFrame>
      <p:sp>
        <p:nvSpPr>
          <p:cNvPr id="46" name="圆角右箭头 45"/>
          <p:cNvSpPr/>
          <p:nvPr/>
        </p:nvSpPr>
        <p:spPr>
          <a:xfrm rot="5400000">
            <a:off x="3241562" y="2287662"/>
            <a:ext cx="882618" cy="540670"/>
          </a:xfrm>
          <a:prstGeom prst="bentArrow">
            <a:avLst>
              <a:gd name="adj1" fmla="val 7326"/>
              <a:gd name="adj2" fmla="val 15939"/>
              <a:gd name="adj3" fmla="val 20078"/>
              <a:gd name="adj4" fmla="val 2137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47" name="文本框 46"/>
          <p:cNvSpPr txBox="1"/>
          <p:nvPr/>
        </p:nvSpPr>
        <p:spPr>
          <a:xfrm>
            <a:off x="2794614" y="1201316"/>
            <a:ext cx="933269" cy="253916"/>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483】</a:t>
            </a:r>
            <a:endParaRPr kumimoji="1" lang="zh-CN" altLang="en-US" sz="1000" dirty="0">
              <a:latin typeface="Microsoft YaHei" charset="-122"/>
              <a:ea typeface="Microsoft YaHei" charset="-122"/>
              <a:cs typeface="Microsoft YaHei" charset="-122"/>
            </a:endParaRPr>
          </a:p>
        </p:txBody>
      </p:sp>
      <p:sp>
        <p:nvSpPr>
          <p:cNvPr id="23" name="TextBox 22"/>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28" name="TextBox 27"/>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549382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zh-CN" altLang="en-US" dirty="0" smtClean="0"/>
              <a:t>用户从何而来</a:t>
            </a:r>
            <a:r>
              <a:rPr kumimoji="1" lang="en-US" altLang="zh-CN" dirty="0" smtClean="0"/>
              <a:t>&gt;</a:t>
            </a:r>
            <a:r>
              <a:rPr kumimoji="1" lang="zh-CN" altLang="en-US" dirty="0" smtClean="0"/>
              <a:t>进入</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20</a:t>
            </a:fld>
            <a:endParaRPr lang="zh-CN" altLang="en-US"/>
          </a:p>
        </p:txBody>
      </p:sp>
      <p:sp>
        <p:nvSpPr>
          <p:cNvPr id="10" name="文本框 25"/>
          <p:cNvSpPr txBox="1"/>
          <p:nvPr/>
        </p:nvSpPr>
        <p:spPr>
          <a:xfrm>
            <a:off x="683568" y="1201316"/>
            <a:ext cx="7560840" cy="2246769"/>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kumimoji="1" lang="zh-CN" altLang="en-US" sz="1400" dirty="0" smtClean="0">
                <a:latin typeface="Microsoft YaHei" charset="-122"/>
                <a:ea typeface="Microsoft YaHei" charset="-122"/>
                <a:cs typeface="Microsoft YaHei" charset="-122"/>
              </a:rPr>
              <a:t>超过半数的猪八戒用户第一次来猪八戒是通过搜索引擎主动</a:t>
            </a:r>
            <a:r>
              <a:rPr kumimoji="1" lang="zh-CN" altLang="en-US" sz="1400" dirty="0">
                <a:latin typeface="Microsoft YaHei" charset="-122"/>
                <a:ea typeface="Microsoft YaHei" charset="-122"/>
                <a:cs typeface="Microsoft YaHei" charset="-122"/>
              </a:rPr>
              <a:t>搜索，不同人群划分</a:t>
            </a:r>
            <a:r>
              <a:rPr kumimoji="1" lang="zh-CN" altLang="en-US" sz="1400" dirty="0" smtClean="0">
                <a:latin typeface="Microsoft YaHei" charset="-122"/>
                <a:ea typeface="Microsoft YaHei" charset="-122"/>
                <a:cs typeface="Microsoft YaHei" charset="-122"/>
              </a:rPr>
              <a:t>（目前</a:t>
            </a:r>
            <a:r>
              <a:rPr kumimoji="1" lang="zh-CN" altLang="en-US" sz="1400" dirty="0">
                <a:latin typeface="Microsoft YaHei" charset="-122"/>
                <a:ea typeface="Microsoft YaHei" charset="-122"/>
                <a:cs typeface="Microsoft YaHei" charset="-122"/>
              </a:rPr>
              <a:t>使用状态，主要类目使用）</a:t>
            </a:r>
            <a:r>
              <a:rPr kumimoji="1" lang="zh-CN" altLang="en-US" sz="1400" dirty="0" smtClean="0">
                <a:latin typeface="Microsoft YaHei" charset="-122"/>
                <a:ea typeface="Microsoft YaHei" charset="-122"/>
                <a:cs typeface="Microsoft YaHei" charset="-122"/>
              </a:rPr>
              <a:t>上有显著差异。</a:t>
            </a:r>
            <a:endParaRPr kumimoji="1" lang="en-US" altLang="zh-CN" sz="1400" dirty="0" smtClean="0">
              <a:latin typeface="Microsoft YaHei" charset="-122"/>
              <a:ea typeface="Microsoft YaHei" charset="-122"/>
              <a:cs typeface="Microsoft YaHei" charset="-122"/>
            </a:endParaRPr>
          </a:p>
          <a:p>
            <a:pPr marL="285750" indent="-285750">
              <a:lnSpc>
                <a:spcPct val="200000"/>
              </a:lnSpc>
              <a:buFont typeface="Wingdings" panose="05000000000000000000" pitchFamily="2" charset="2"/>
              <a:buChar char="l"/>
            </a:pPr>
            <a:endParaRPr kumimoji="1" lang="en-US" altLang="zh-CN" sz="1400" dirty="0" smtClean="0">
              <a:latin typeface="Microsoft YaHei" charset="-122"/>
              <a:ea typeface="Microsoft YaHei" charset="-122"/>
              <a:cs typeface="Microsoft YaHei" charset="-122"/>
            </a:endParaRPr>
          </a:p>
          <a:p>
            <a:pPr marL="285750" indent="-285750">
              <a:lnSpc>
                <a:spcPct val="200000"/>
              </a:lnSpc>
              <a:buFont typeface="Wingdings" panose="05000000000000000000" pitchFamily="2" charset="2"/>
              <a:buChar char="l"/>
            </a:pPr>
            <a:r>
              <a:rPr kumimoji="1" lang="zh-CN" altLang="en-US" sz="1400" dirty="0" smtClean="0">
                <a:latin typeface="Microsoft YaHei" charset="-122"/>
                <a:ea typeface="Microsoft YaHei" charset="-122"/>
                <a:cs typeface="Microsoft YaHei" charset="-122"/>
              </a:rPr>
              <a:t>发布网店服务类需求的用户，以及未发需求组的用户，通过亲朋好友推荐链接或者其他网站上看到广告进入猪八戒的比例略高于整体。</a:t>
            </a:r>
            <a:endParaRPr kumimoji="1" lang="zh-CN" altLang="en-US" sz="1400" dirty="0">
              <a:latin typeface="Microsoft YaHei" charset="-122"/>
              <a:ea typeface="Microsoft YaHei" charset="-122"/>
              <a:cs typeface="Microsoft YaHei" charset="-122"/>
            </a:endParaRPr>
          </a:p>
        </p:txBody>
      </p:sp>
      <p:sp>
        <p:nvSpPr>
          <p:cNvPr id="11" name="矩形 10"/>
          <p:cNvSpPr/>
          <p:nvPr/>
        </p:nvSpPr>
        <p:spPr>
          <a:xfrm>
            <a:off x="545307" y="5236886"/>
            <a:ext cx="4572000" cy="400110"/>
          </a:xfrm>
          <a:prstGeom prst="rect">
            <a:avLst/>
          </a:prstGeom>
        </p:spPr>
        <p:txBody>
          <a:bodyPr>
            <a:spAutoFit/>
          </a:bodyPr>
          <a:lstStyle/>
          <a:p>
            <a:r>
              <a:rPr lang="en-US" altLang="zh-CN" sz="1000" i="1" dirty="0">
                <a:latin typeface="Microsoft YaHei" charset="-122"/>
                <a:ea typeface="Microsoft YaHei" charset="-122"/>
                <a:cs typeface="Microsoft YaHei" charset="-122"/>
              </a:rPr>
              <a:t>QA104</a:t>
            </a:r>
            <a:r>
              <a:rPr lang="zh-CN" altLang="en-US" sz="1000" i="1" dirty="0">
                <a:latin typeface="Microsoft YaHei" charset="-122"/>
                <a:ea typeface="Microsoft YaHei" charset="-122"/>
                <a:cs typeface="Microsoft YaHei" charset="-122"/>
              </a:rPr>
              <a:t>、您第一次来到猪八戒，是通过什么方式进入猪八戒网站的</a:t>
            </a:r>
            <a:r>
              <a:rPr lang="zh-CN" altLang="en-US" sz="1000" i="1" dirty="0" smtClean="0">
                <a:latin typeface="Microsoft YaHei" charset="-122"/>
                <a:ea typeface="Microsoft YaHei" charset="-122"/>
                <a:cs typeface="Microsoft YaHei" charset="-122"/>
              </a:rPr>
              <a:t>？</a:t>
            </a:r>
            <a:r>
              <a:rPr lang="en-US" altLang="zh-CN" sz="1000" i="1" dirty="0">
                <a:latin typeface="Microsoft YaHei" charset="-122"/>
                <a:ea typeface="Microsoft YaHei" charset="-122"/>
                <a:cs typeface="Microsoft YaHei" charset="-122"/>
              </a:rPr>
              <a:t>【</a:t>
            </a:r>
            <a:r>
              <a:rPr lang="zh-CN" altLang="en-US" sz="1000" i="1" dirty="0">
                <a:latin typeface="Microsoft YaHei" charset="-122"/>
                <a:ea typeface="Microsoft YaHei" charset="-122"/>
                <a:cs typeface="Microsoft YaHei" charset="-122"/>
              </a:rPr>
              <a:t>单选</a:t>
            </a:r>
            <a:r>
              <a:rPr lang="en-US" altLang="zh-CN" sz="1000" i="1" dirty="0">
                <a:latin typeface="Microsoft YaHei" charset="-122"/>
                <a:ea typeface="Microsoft YaHei" charset="-122"/>
                <a:cs typeface="Microsoft YaHei" charset="-122"/>
              </a:rPr>
              <a:t>】</a:t>
            </a:r>
          </a:p>
          <a:p>
            <a:endParaRPr lang="en-US" altLang="zh-CN" sz="1000" i="1" dirty="0">
              <a:latin typeface="Microsoft YaHei" charset="-122"/>
              <a:ea typeface="Microsoft YaHei" charset="-122"/>
              <a:cs typeface="Microsoft YaHei" charset="-122"/>
            </a:endParaRPr>
          </a:p>
        </p:txBody>
      </p:sp>
      <p:sp>
        <p:nvSpPr>
          <p:cNvPr id="12" name="矩形 11"/>
          <p:cNvSpPr/>
          <p:nvPr/>
        </p:nvSpPr>
        <p:spPr>
          <a:xfrm>
            <a:off x="502581" y="4967519"/>
            <a:ext cx="6300464" cy="246221"/>
          </a:xfrm>
          <a:prstGeom prst="rect">
            <a:avLst/>
          </a:prstGeom>
        </p:spPr>
        <p:txBody>
          <a:bodyPr wrap="square">
            <a:spAutoFit/>
          </a:bodyPr>
          <a:lstStyle/>
          <a:p>
            <a:r>
              <a:rPr lang="en-US" altLang="zh-CN" sz="1000" i="1" dirty="0" smtClean="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备注：未发需求组＝（刚来，未使用）＋（已初步了解，但未注册）＋已注册未发布需求＋其他</a:t>
            </a:r>
            <a:r>
              <a:rPr lang="en-US" altLang="zh-CN" sz="1000" i="1" dirty="0">
                <a:latin typeface="Microsoft YaHei" charset="-122"/>
                <a:ea typeface="Microsoft YaHei" charset="-122"/>
                <a:cs typeface="Microsoft YaHei" charset="-122"/>
              </a:rPr>
              <a:t>】</a:t>
            </a:r>
          </a:p>
        </p:txBody>
      </p:sp>
      <p:sp>
        <p:nvSpPr>
          <p:cNvPr id="14" name="TextBox 13"/>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6" name="TextBox 15"/>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8642561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zh-CN" altLang="en-US" dirty="0" smtClean="0"/>
              <a:t>用户从何而来</a:t>
            </a:r>
            <a:r>
              <a:rPr kumimoji="1" lang="en-US" altLang="zh-CN" dirty="0" smtClean="0"/>
              <a:t>&gt;</a:t>
            </a:r>
            <a:r>
              <a:rPr kumimoji="1" lang="zh-CN" altLang="en-US" dirty="0" smtClean="0"/>
              <a:t>进入</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21</a:t>
            </a:fld>
            <a:endParaRPr lang="zh-CN" altLang="en-US"/>
          </a:p>
        </p:txBody>
      </p:sp>
      <p:sp>
        <p:nvSpPr>
          <p:cNvPr id="15" name="TextBox 14"/>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2</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6" name="TextBox 15"/>
          <p:cNvSpPr txBox="1"/>
          <p:nvPr/>
        </p:nvSpPr>
        <p:spPr>
          <a:xfrm>
            <a:off x="315908"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17" name="组合 16"/>
          <p:cNvGrpSpPr/>
          <p:nvPr/>
        </p:nvGrpSpPr>
        <p:grpSpPr>
          <a:xfrm>
            <a:off x="2627782" y="1533798"/>
            <a:ext cx="6118029" cy="2600598"/>
            <a:chOff x="2627782" y="1533798"/>
            <a:chExt cx="6118029" cy="2600598"/>
          </a:xfrm>
          <a:solidFill>
            <a:schemeClr val="bg1">
              <a:lumMod val="85000"/>
            </a:schemeClr>
          </a:solidFill>
        </p:grpSpPr>
        <p:sp>
          <p:nvSpPr>
            <p:cNvPr id="18" name="圆角矩形 17"/>
            <p:cNvSpPr/>
            <p:nvPr/>
          </p:nvSpPr>
          <p:spPr>
            <a:xfrm>
              <a:off x="2627784" y="1533798"/>
              <a:ext cx="6118027" cy="30289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2627784" y="1989088"/>
              <a:ext cx="6118027" cy="30289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2627783" y="2465636"/>
              <a:ext cx="6118027" cy="30289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2627783" y="2920926"/>
              <a:ext cx="6118027" cy="30289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2627782" y="3376216"/>
              <a:ext cx="6118027" cy="30289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2627782" y="3831506"/>
              <a:ext cx="6118027" cy="30289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4" name="图表 23"/>
          <p:cNvGraphicFramePr>
            <a:graphicFrameLocks/>
          </p:cNvGraphicFramePr>
          <p:nvPr>
            <p:extLst>
              <p:ext uri="{D42A27DB-BD31-4B8C-83A1-F6EECF244321}">
                <p14:modId xmlns:p14="http://schemas.microsoft.com/office/powerpoint/2010/main" val="4226632034"/>
              </p:ext>
            </p:extLst>
          </p:nvPr>
        </p:nvGraphicFramePr>
        <p:xfrm>
          <a:off x="321183" y="988540"/>
          <a:ext cx="4682865" cy="32943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 name="图表 24"/>
          <p:cNvGraphicFramePr>
            <a:graphicFrameLocks/>
          </p:cNvGraphicFramePr>
          <p:nvPr>
            <p:extLst>
              <p:ext uri="{D42A27DB-BD31-4B8C-83A1-F6EECF244321}">
                <p14:modId xmlns:p14="http://schemas.microsoft.com/office/powerpoint/2010/main" val="745062892"/>
              </p:ext>
            </p:extLst>
          </p:nvPr>
        </p:nvGraphicFramePr>
        <p:xfrm>
          <a:off x="5222725" y="964954"/>
          <a:ext cx="1913469" cy="32606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图表 25"/>
          <p:cNvGraphicFramePr>
            <a:graphicFrameLocks/>
          </p:cNvGraphicFramePr>
          <p:nvPr>
            <p:extLst>
              <p:ext uri="{D42A27DB-BD31-4B8C-83A1-F6EECF244321}">
                <p14:modId xmlns:p14="http://schemas.microsoft.com/office/powerpoint/2010/main" val="3644571736"/>
              </p:ext>
            </p:extLst>
          </p:nvPr>
        </p:nvGraphicFramePr>
        <p:xfrm>
          <a:off x="6880766" y="1005119"/>
          <a:ext cx="2083722" cy="3220533"/>
        </p:xfrm>
        <a:graphic>
          <a:graphicData uri="http://schemas.openxmlformats.org/drawingml/2006/chart">
            <c:chart xmlns:c="http://schemas.openxmlformats.org/drawingml/2006/chart" xmlns:r="http://schemas.openxmlformats.org/officeDocument/2006/relationships" r:id="rId4"/>
          </a:graphicData>
        </a:graphic>
      </p:graphicFrame>
      <p:sp>
        <p:nvSpPr>
          <p:cNvPr id="27" name="圆角矩形 26"/>
          <p:cNvSpPr/>
          <p:nvPr/>
        </p:nvSpPr>
        <p:spPr>
          <a:xfrm>
            <a:off x="251520" y="2410698"/>
            <a:ext cx="8640960" cy="864096"/>
          </a:xfrm>
          <a:prstGeom prst="roundRect">
            <a:avLst>
              <a:gd name="adj" fmla="val 5788"/>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p:cNvSpPr/>
          <p:nvPr/>
        </p:nvSpPr>
        <p:spPr>
          <a:xfrm>
            <a:off x="491915" y="5290964"/>
            <a:ext cx="4572000" cy="246221"/>
          </a:xfrm>
          <a:prstGeom prst="rect">
            <a:avLst/>
          </a:prstGeom>
        </p:spPr>
        <p:txBody>
          <a:bodyPr>
            <a:spAutoFit/>
          </a:bodyPr>
          <a:lstStyle/>
          <a:p>
            <a:r>
              <a:rPr lang="en-US" altLang="zh-CN" sz="1000" i="1" dirty="0">
                <a:latin typeface="Microsoft YaHei" charset="-122"/>
                <a:ea typeface="Microsoft YaHei" charset="-122"/>
                <a:cs typeface="Microsoft YaHei" charset="-122"/>
              </a:rPr>
              <a:t>QA104</a:t>
            </a:r>
            <a:r>
              <a:rPr lang="zh-CN" altLang="en-US" sz="1000" i="1" dirty="0">
                <a:latin typeface="Microsoft YaHei" charset="-122"/>
                <a:ea typeface="Microsoft YaHei" charset="-122"/>
                <a:cs typeface="Microsoft YaHei" charset="-122"/>
              </a:rPr>
              <a:t>、您第一次来到猪八戒，是通过什么方式进入猪八戒网站的？</a:t>
            </a:r>
            <a:r>
              <a:rPr lang="en-US" altLang="zh-CN" sz="1000" i="1" dirty="0">
                <a:latin typeface="Microsoft YaHei" charset="-122"/>
                <a:ea typeface="Microsoft YaHei" charset="-122"/>
                <a:cs typeface="Microsoft YaHei" charset="-122"/>
              </a:rPr>
              <a:t>【</a:t>
            </a:r>
            <a:r>
              <a:rPr lang="zh-CN" altLang="en-US" sz="1000" i="1" dirty="0">
                <a:latin typeface="Microsoft YaHei" charset="-122"/>
                <a:ea typeface="Microsoft YaHei" charset="-122"/>
                <a:cs typeface="Microsoft YaHei" charset="-122"/>
              </a:rPr>
              <a:t>单选</a:t>
            </a:r>
            <a:r>
              <a:rPr lang="en-US" altLang="zh-CN" sz="1000" i="1" dirty="0">
                <a:latin typeface="Microsoft YaHei" charset="-122"/>
                <a:ea typeface="Microsoft YaHei" charset="-122"/>
                <a:cs typeface="Microsoft YaHei" charset="-122"/>
              </a:rPr>
              <a:t>】</a:t>
            </a:r>
          </a:p>
        </p:txBody>
      </p:sp>
      <p:sp>
        <p:nvSpPr>
          <p:cNvPr id="29" name="矩形 28"/>
          <p:cNvSpPr/>
          <p:nvPr/>
        </p:nvSpPr>
        <p:spPr>
          <a:xfrm>
            <a:off x="480877" y="5013964"/>
            <a:ext cx="6120680" cy="246221"/>
          </a:xfrm>
          <a:prstGeom prst="rect">
            <a:avLst/>
          </a:prstGeom>
        </p:spPr>
        <p:txBody>
          <a:bodyPr wrap="square">
            <a:spAutoFit/>
          </a:bodyPr>
          <a:lstStyle/>
          <a:p>
            <a:r>
              <a:rPr lang="en-US" altLang="zh-CN" sz="1000" i="1" dirty="0" smtClean="0">
                <a:latin typeface="Microsoft YaHei" charset="-122"/>
                <a:ea typeface="Microsoft YaHei" charset="-122"/>
                <a:cs typeface="Microsoft YaHei" charset="-122"/>
              </a:rPr>
              <a:t>【</a:t>
            </a:r>
            <a:r>
              <a:rPr lang="zh-CN" altLang="en-US" sz="1000" i="1" dirty="0" smtClean="0">
                <a:latin typeface="Microsoft YaHei" charset="-122"/>
                <a:ea typeface="Microsoft YaHei" charset="-122"/>
                <a:cs typeface="Microsoft YaHei" charset="-122"/>
              </a:rPr>
              <a:t>备注：未发需求组＝（刚来，未使用）＋（已初步了解，但未注册）＋已注册未发布需求＋其他</a:t>
            </a:r>
            <a:r>
              <a:rPr lang="en-US" altLang="zh-CN" sz="1000" i="1" dirty="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3899885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864072" y="5478140"/>
            <a:ext cx="323528" cy="210635"/>
          </a:xfrm>
        </p:spPr>
        <p:txBody>
          <a:bodyPr/>
          <a:lstStyle/>
          <a:p>
            <a:fld id="{12045F97-AC3D-47B2-AE50-04CB52467D52}" type="slidenum">
              <a:rPr lang="zh-CN" altLang="en-US" smtClean="0"/>
              <a:pPr/>
              <a:t>22</a:t>
            </a:fld>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924855030"/>
              </p:ext>
            </p:extLst>
          </p:nvPr>
        </p:nvGraphicFramePr>
        <p:xfrm>
          <a:off x="1619672" y="1489348"/>
          <a:ext cx="6192688" cy="3384378"/>
        </p:xfrm>
        <a:graphic>
          <a:graphicData uri="http://schemas.openxmlformats.org/drawingml/2006/table">
            <a:tbl>
              <a:tblPr firstRow="1" bandRow="1">
                <a:tableStyleId>{5C22544A-7EE6-4342-B048-85BDC9FD1C3A}</a:tableStyleId>
              </a:tblPr>
              <a:tblGrid>
                <a:gridCol w="2967568"/>
                <a:gridCol w="3225120"/>
              </a:tblGrid>
              <a:tr h="564063">
                <a:tc>
                  <a:txBody>
                    <a:bodyPr/>
                    <a:lstStyle/>
                    <a:p>
                      <a:pPr marL="0" indent="0">
                        <a:buFont typeface="Wingdings" panose="05000000000000000000" pitchFamily="2" charset="2"/>
                        <a:buNone/>
                      </a:pP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研究概述及核心发现</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1</a:t>
                      </a: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、项目简介</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、品牌认知度及总体研究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gridSpan="2">
                  <a:txBody>
                    <a:bodyPr/>
                    <a:lstStyle/>
                    <a:p>
                      <a:pPr marL="0" indent="0" algn="l" defTabSz="914400" rtl="0" eaLnBrk="1" latinLnBrk="0" hangingPunct="1">
                        <a:buFont typeface="Wingdings" panose="05000000000000000000" pitchFamily="2" charset="2"/>
                        <a:buNone/>
                      </a:pPr>
                      <a:r>
                        <a:rPr lang="en-US" altLang="zh-CN" sz="2400" b="1" kern="1200" dirty="0" smtClean="0">
                          <a:solidFill>
                            <a:srgbClr val="C00000"/>
                          </a:solidFill>
                          <a:latin typeface="微软雅黑" panose="020B0503020204020204" pitchFamily="34" charset="-122"/>
                          <a:ea typeface="微软雅黑" panose="020B0503020204020204" pitchFamily="34" charset="-122"/>
                          <a:cs typeface="+mn-cs"/>
                        </a:rPr>
                        <a:t>3</a:t>
                      </a:r>
                      <a:r>
                        <a:rPr lang="zh-CN" altLang="en-US" sz="2400" b="1" kern="1200" dirty="0" smtClean="0">
                          <a:solidFill>
                            <a:srgbClr val="C00000"/>
                          </a:solidFill>
                          <a:latin typeface="微软雅黑" panose="020B0503020204020204" pitchFamily="34" charset="-122"/>
                          <a:ea typeface="微软雅黑" panose="020B0503020204020204" pitchFamily="34" charset="-122"/>
                          <a:cs typeface="+mn-cs"/>
                        </a:rPr>
                        <a:t>、消费行为与态度研究</a:t>
                      </a: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pPr marL="0" indent="0">
                        <a:buFont typeface="Wingdings" panose="05000000000000000000" pitchFamily="2" charset="2"/>
                        <a:buNone/>
                      </a:pP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、用户特征</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------------------------------------------32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附录</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------------------------------------------42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cxnSp>
        <p:nvCxnSpPr>
          <p:cNvPr id="5" name="直接连接符 4"/>
          <p:cNvCxnSpPr/>
          <p:nvPr/>
        </p:nvCxnSpPr>
        <p:spPr>
          <a:xfrm>
            <a:off x="1403648" y="1633364"/>
            <a:ext cx="0" cy="309634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723587" y="1096047"/>
            <a:ext cx="64807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601828" y="625252"/>
            <a:ext cx="891591" cy="461665"/>
          </a:xfrm>
          <a:prstGeom prst="rect">
            <a:avLst/>
          </a:prstGeom>
        </p:spPr>
        <p:txBody>
          <a:bodyPr wrap="none">
            <a:spAutoFit/>
          </a:bodyPr>
          <a:lstStyle/>
          <a:p>
            <a:pP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28246869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294177" y="2666176"/>
            <a:ext cx="174658" cy="24955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 name="标题 3"/>
          <p:cNvSpPr>
            <a:spLocks noGrp="1"/>
          </p:cNvSpPr>
          <p:nvPr>
            <p:ph type="title" idx="4294967295"/>
          </p:nvPr>
        </p:nvSpPr>
        <p:spPr>
          <a:xfrm>
            <a:off x="2448272" y="2569468"/>
            <a:ext cx="4788024" cy="625475"/>
          </a:xfrm>
        </p:spPr>
        <p:txBody>
          <a:bodyPr>
            <a:normAutofit/>
          </a:bodyPr>
          <a:lstStyle/>
          <a:p>
            <a:pPr algn="l"/>
            <a:r>
              <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消费行为与态度</a:t>
            </a:r>
            <a:r>
              <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582210" y="3211760"/>
            <a:ext cx="525658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645361" y="3211760"/>
            <a:ext cx="5832649" cy="2031325"/>
          </a:xfrm>
          <a:prstGeom prst="rect">
            <a:avLst/>
          </a:prstGeom>
        </p:spPr>
        <p:txBody>
          <a:bodyPr wrap="square">
            <a:spAutoFit/>
          </a:bodyPr>
          <a:lstStyle/>
          <a:p>
            <a:pPr marL="1200150" lvl="2" indent="-285750" algn="just" fontAlgn="ctr">
              <a:lnSpc>
                <a:spcPct val="150000"/>
              </a:lnSpc>
              <a:buFont typeface="Wingdings"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研究</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综述</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algn="just"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雇主对猪八戒的服务预期和需求解决习惯</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algn="just"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雇主对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猪八戒</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网提供的</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种交易模式的认知和使用习惯</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algn="just"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主要需求类目的雇主消费能力分析</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algn="just"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雇主的下单关注点分析</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algn="just"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会员增值服务分析</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灯片编号占位符 2"/>
          <p:cNvSpPr>
            <a:spLocks noGrp="1"/>
          </p:cNvSpPr>
          <p:nvPr>
            <p:ph type="sldNum" sz="quarter" idx="12"/>
          </p:nvPr>
        </p:nvSpPr>
        <p:spPr>
          <a:xfrm>
            <a:off x="8864072" y="5478140"/>
            <a:ext cx="323528" cy="210635"/>
          </a:xfrm>
        </p:spPr>
        <p:txBody>
          <a:bodyPr/>
          <a:lstStyle/>
          <a:p>
            <a:fld id="{12045F97-AC3D-47B2-AE50-04CB52467D52}" type="slidenum">
              <a:rPr lang="zh-CN" altLang="en-US" smtClean="0"/>
              <a:pPr/>
              <a:t>23</a:t>
            </a:fld>
            <a:endParaRPr lang="zh-CN" altLang="en-US" dirty="0"/>
          </a:p>
        </p:txBody>
      </p:sp>
    </p:spTree>
    <p:extLst>
      <p:ext uri="{BB962C8B-B14F-4D97-AF65-F5344CB8AC3E}">
        <p14:creationId xmlns:p14="http://schemas.microsoft.com/office/powerpoint/2010/main" val="25257162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同侧圆角矩形 5"/>
          <p:cNvSpPr/>
          <p:nvPr/>
        </p:nvSpPr>
        <p:spPr>
          <a:xfrm>
            <a:off x="559698" y="697260"/>
            <a:ext cx="1203990" cy="4778166"/>
          </a:xfrm>
          <a:prstGeom prst="round2SameRect">
            <a:avLst>
              <a:gd name="adj1" fmla="val 50000"/>
              <a:gd name="adj2" fmla="val 0"/>
            </a:avLst>
          </a:prstGeom>
          <a:solidFill>
            <a:srgbClr val="DDDD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泪滴形 7"/>
          <p:cNvSpPr/>
          <p:nvPr/>
        </p:nvSpPr>
        <p:spPr>
          <a:xfrm rot="2700000">
            <a:off x="677350" y="829889"/>
            <a:ext cx="869299" cy="869301"/>
          </a:xfrm>
          <a:prstGeom prst="teardrop">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泪滴形 18"/>
          <p:cNvSpPr/>
          <p:nvPr/>
        </p:nvSpPr>
        <p:spPr>
          <a:xfrm rot="2700000">
            <a:off x="677351" y="2048339"/>
            <a:ext cx="869299" cy="869301"/>
          </a:xfrm>
          <a:prstGeom prst="teardrop">
            <a:avLst/>
          </a:prstGeom>
          <a:solidFill>
            <a:srgbClr val="BD49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泪滴形 19"/>
          <p:cNvSpPr/>
          <p:nvPr/>
        </p:nvSpPr>
        <p:spPr>
          <a:xfrm rot="2700000">
            <a:off x="677349" y="3253562"/>
            <a:ext cx="869299" cy="869301"/>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泪滴形 20"/>
          <p:cNvSpPr/>
          <p:nvPr/>
        </p:nvSpPr>
        <p:spPr>
          <a:xfrm rot="2700000">
            <a:off x="677352" y="4426087"/>
            <a:ext cx="869299" cy="869301"/>
          </a:xfrm>
          <a:prstGeom prst="teardrop">
            <a:avLst/>
          </a:prstGeom>
          <a:solidFill>
            <a:srgbClr val="2FA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pPr fontAlgn="ctr">
              <a:spcBef>
                <a:spcPts val="1200"/>
              </a:spcBef>
              <a:spcAft>
                <a:spcPts val="1200"/>
              </a:spcAft>
            </a:pPr>
            <a:r>
              <a:rPr lang="zh-CN" altLang="en-US" dirty="0"/>
              <a:t>研究综述 </a:t>
            </a:r>
            <a:r>
              <a:rPr lang="en-US" altLang="zh-CN" dirty="0" smtClean="0"/>
              <a:t>&gt;</a:t>
            </a:r>
            <a:r>
              <a:rPr lang="zh-CN" altLang="en-US" dirty="0" smtClean="0"/>
              <a:t>消费行为与态度研究</a:t>
            </a:r>
            <a:endParaRPr lang="en-US" altLang="zh-CN" dirty="0"/>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24</a:t>
            </a:fld>
            <a:endParaRPr lang="zh-CN" altLang="en-US"/>
          </a:p>
        </p:txBody>
      </p:sp>
      <p:graphicFrame>
        <p:nvGraphicFramePr>
          <p:cNvPr id="26" name="表格 25"/>
          <p:cNvGraphicFramePr>
            <a:graphicFrameLocks noGrp="1"/>
          </p:cNvGraphicFramePr>
          <p:nvPr>
            <p:extLst>
              <p:ext uri="{D42A27DB-BD31-4B8C-83A1-F6EECF244321}">
                <p14:modId xmlns:p14="http://schemas.microsoft.com/office/powerpoint/2010/main" val="504031556"/>
              </p:ext>
            </p:extLst>
          </p:nvPr>
        </p:nvGraphicFramePr>
        <p:xfrm>
          <a:off x="1864974" y="910081"/>
          <a:ext cx="7027506" cy="4611715"/>
        </p:xfrm>
        <a:graphic>
          <a:graphicData uri="http://schemas.openxmlformats.org/drawingml/2006/table">
            <a:tbl>
              <a:tblPr firstRow="1" bandRow="1">
                <a:tableStyleId>{5C22544A-7EE6-4342-B048-85BDC9FD1C3A}</a:tableStyleId>
              </a:tblPr>
              <a:tblGrid>
                <a:gridCol w="1194858"/>
                <a:gridCol w="5832648"/>
              </a:tblGrid>
              <a:tr h="850312">
                <a:tc>
                  <a:txBody>
                    <a:bodyPr/>
                    <a:lstStyle/>
                    <a:p>
                      <a:pPr algn="r">
                        <a:lnSpc>
                          <a:spcPct val="150000"/>
                        </a:lnSpc>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服务预期：</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交易模式：</a:t>
                      </a:r>
                      <a:endParaRPr lang="zh-CN" altLang="en-US" sz="1200" b="1" dirty="0">
                        <a:solidFill>
                          <a:schemeClr val="tx1">
                            <a:lumMod val="65000"/>
                            <a:lumOff val="35000"/>
                          </a:schemeClr>
                        </a:solidFill>
                      </a:endParaRPr>
                    </a:p>
                  </a:txBody>
                  <a:tcPr marL="36000" marR="36000" marT="72000" marB="72000">
                    <a:lnL w="12700" cmpd="sng">
                      <a:noFill/>
                    </a:lnL>
                    <a:lnR w="12700" cmpd="sng">
                      <a:noFill/>
                    </a:lnR>
                    <a:lnT w="12700" cmpd="sng">
                      <a:noFill/>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lang="zh-CN" altLang="en-US" sz="12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把需求发布在猪八戒上，然后直接有服务商来联系。</a:t>
                      </a:r>
                      <a:endParaRPr lang="en-US" altLang="zh-CN" sz="12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lang="zh-CN" altLang="en-US" sz="12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购买服务和比稿的认知、行为和态度有较大差异，需要关注。</a:t>
                      </a:r>
                    </a:p>
                  </a:txBody>
                  <a:tcPr marL="36000" marR="36000" marT="72000" marB="72000">
                    <a:lnL w="12700" cmpd="sng">
                      <a:noFill/>
                    </a:lnL>
                    <a:lnR w="12700" cmpd="sng">
                      <a:noFill/>
                    </a:lnR>
                    <a:lnT w="12700" cmpd="sng">
                      <a:noFill/>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1511236">
                <a:tc>
                  <a:txBody>
                    <a:bodyPr/>
                    <a:lstStyle/>
                    <a:p>
                      <a:pPr algn="r">
                        <a:lnSpc>
                          <a:spcPct val="150000"/>
                        </a:lnSpc>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网店服务类：</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网站建设类：</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营销推广类：</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品牌设计类：</a:t>
                      </a:r>
                      <a:endParaRPr lang="zh-CN" altLang="en-US" sz="1200" b="1" dirty="0">
                        <a:solidFill>
                          <a:schemeClr val="tx1">
                            <a:lumMod val="65000"/>
                            <a:lumOff val="35000"/>
                          </a:schemeClr>
                        </a:solidFill>
                      </a:endParaRPr>
                    </a:p>
                  </a:txBody>
                  <a:tcPr marL="36000" marR="36000" marT="72000" marB="72000" anchor="ctr">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defTabSz="914400" rtl="0" eaLnBrk="1" fontAlgn="ctr" latinLnBrk="0" hangingPunct="1">
                        <a:lnSpc>
                          <a:spcPct val="150000"/>
                        </a:lnSpc>
                        <a:spcBef>
                          <a:spcPts val="0"/>
                        </a:spcBef>
                        <a:spcAft>
                          <a:spcPts val="0"/>
                        </a:spcAft>
                        <a:buFont typeface="Wingdings" panose="05000000000000000000" pitchFamily="2" charset="2"/>
                        <a:buNone/>
                      </a:pPr>
                      <a:r>
                        <a:rPr kumimoji="1"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rPr>
                        <a:t>一般店铺日常运营会发布需求，需求类型网店装修和网店推广都有。</a:t>
                      </a:r>
                      <a:endParaRPr kumimoji="1"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endParaRPr>
                    </a:p>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kumimoji="1"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rPr>
                        <a:t>主要需求场景是公司对外网站建设。</a:t>
                      </a:r>
                      <a:endParaRPr kumimoji="1"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endParaRPr>
                    </a:p>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kumimoji="1"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rPr>
                        <a:t>主要需求场景包括社会化推广和网络推广。</a:t>
                      </a:r>
                      <a:endParaRPr kumimoji="1"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endParaRPr>
                    </a:p>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kumimoji="1"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rPr>
                        <a:t>主要需求场景是打造公司形象。</a:t>
                      </a:r>
                    </a:p>
                  </a:txBody>
                  <a:tcPr marL="36000" marR="36000" marT="72000" marB="72000" anchor="ctr">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810007">
                <a:tc>
                  <a:txBody>
                    <a:bodyPr/>
                    <a:lstStyle/>
                    <a:p>
                      <a:pPr marL="0" marR="0" indent="0" algn="r" defTabSz="914400" rtl="0" eaLnBrk="1" fontAlgn="auto" latinLnBrk="0" hangingPunct="1">
                        <a:lnSpc>
                          <a:spcPct val="150000"/>
                        </a:lnSpc>
                        <a:spcBef>
                          <a:spcPts val="0"/>
                        </a:spcBef>
                        <a:spcAft>
                          <a:spcPts val="0"/>
                        </a:spcAft>
                        <a:buClrTx/>
                        <a:buSzTx/>
                        <a:buFontTx/>
                        <a:buNone/>
                        <a:tabLst/>
                        <a:defRPr/>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下单关注点：</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txBody>
                  <a:tcPr marL="36000" marR="36000" marT="72000" marB="72000" anchor="ctr">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lang="zh-CN" altLang="en-US" sz="12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最关注的是服务商完成服务的质量、服务商的诚信以及服务商的服务态度。</a:t>
                      </a:r>
                      <a:endParaRPr lang="en-US" altLang="zh-CN" sz="12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36000" marR="36000" marT="72000" marB="72000" anchor="ctr">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1440160">
                <a:tc>
                  <a:txBody>
                    <a:bodyPr/>
                    <a:lstStyle/>
                    <a:p>
                      <a:pPr marL="0" marR="0" indent="0" algn="r" defTabSz="914400" rtl="0" eaLnBrk="1" fontAlgn="auto" latinLnBrk="0" hangingPunct="1">
                        <a:lnSpc>
                          <a:spcPct val="150000"/>
                        </a:lnSpc>
                        <a:spcBef>
                          <a:spcPts val="0"/>
                        </a:spcBef>
                        <a:spcAft>
                          <a:spcPts val="0"/>
                        </a:spcAft>
                        <a:buClrTx/>
                        <a:buSzTx/>
                        <a:buFontTx/>
                        <a:buNone/>
                        <a:tabLst/>
                        <a:defRPr/>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会员增值服务：</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txBody>
                  <a:tcPr marL="36000" marR="36000" marT="72000" marB="72000" anchor="ctr">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defTabSz="914400" rtl="0" eaLnBrk="1" fontAlgn="ctr" latinLnBrk="0" hangingPunct="1">
                        <a:lnSpc>
                          <a:spcPct val="150000"/>
                        </a:lnSpc>
                        <a:spcBef>
                          <a:spcPts val="0"/>
                        </a:spcBef>
                        <a:spcAft>
                          <a:spcPts val="0"/>
                        </a:spcAft>
                        <a:buFont typeface="Wingdings" panose="05000000000000000000" pitchFamily="2" charset="2"/>
                        <a:buNone/>
                      </a:pPr>
                      <a:r>
                        <a:rPr kumimoji="1" lang="zh-CN" altLang="en-US" sz="12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icrosoft YaHei" charset="-122"/>
                        </a:rPr>
                        <a:t>最受雇主青睐的会员体系实惠是会员特惠价、会员专属的服务以及会员优先响应服务。</a:t>
                      </a:r>
                      <a:endParaRPr lang="zh-CN" altLang="en-US" sz="12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36000" marR="36000" marT="72000" marB="72000" anchor="ctr">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0" name="TextBox 9"/>
          <p:cNvSpPr txBox="1"/>
          <p:nvPr/>
        </p:nvSpPr>
        <p:spPr>
          <a:xfrm>
            <a:off x="-97161"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3</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椭圆 12"/>
          <p:cNvSpPr/>
          <p:nvPr/>
        </p:nvSpPr>
        <p:spPr>
          <a:xfrm>
            <a:off x="677351" y="807501"/>
            <a:ext cx="897871" cy="89787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想法</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677350" y="2034055"/>
            <a:ext cx="897871" cy="89787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能力</a:t>
            </a:r>
          </a:p>
        </p:txBody>
      </p:sp>
      <p:sp>
        <p:nvSpPr>
          <p:cNvPr id="15" name="椭圆 14"/>
          <p:cNvSpPr/>
          <p:nvPr/>
        </p:nvSpPr>
        <p:spPr>
          <a:xfrm>
            <a:off x="677349" y="3234562"/>
            <a:ext cx="897871" cy="89787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关注</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677348" y="4374938"/>
            <a:ext cx="897871" cy="89787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会员</a:t>
            </a:r>
          </a:p>
        </p:txBody>
      </p:sp>
    </p:spTree>
    <p:extLst>
      <p:ext uri="{BB962C8B-B14F-4D97-AF65-F5344CB8AC3E}">
        <p14:creationId xmlns:p14="http://schemas.microsoft.com/office/powerpoint/2010/main" val="33084717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4067775" y="1921396"/>
            <a:ext cx="5076225" cy="2376264"/>
          </a:xfrm>
          <a:prstGeom prst="roundRect">
            <a:avLst>
              <a:gd name="adj"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1" y="1921396"/>
            <a:ext cx="3995935" cy="2376264"/>
          </a:xfrm>
          <a:prstGeom prst="roundRect">
            <a:avLst>
              <a:gd name="adj"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pPr lvl="2" algn="l" rtl="0">
              <a:spcBef>
                <a:spcPct val="0"/>
              </a:spcBef>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雇主对猪八戒的服务预期和需求解决习惯</a:t>
            </a:r>
            <a:endParaRPr kumimoji="1" lang="zh-CN" altLang="en-US" sz="2000" b="1" dirty="0">
              <a:solidFill>
                <a:schemeClr val="tx1">
                  <a:lumMod val="65000"/>
                  <a:lumOff val="35000"/>
                </a:schemeClr>
              </a:solidFill>
            </a:endParaRPr>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25</a:t>
            </a:fld>
            <a:endParaRPr lang="zh-CN" altLang="en-US" dirty="0"/>
          </a:p>
        </p:txBody>
      </p:sp>
      <p:graphicFrame>
        <p:nvGraphicFramePr>
          <p:cNvPr id="4" name="图表 3"/>
          <p:cNvGraphicFramePr>
            <a:graphicFrameLocks/>
          </p:cNvGraphicFramePr>
          <p:nvPr>
            <p:extLst>
              <p:ext uri="{D42A27DB-BD31-4B8C-83A1-F6EECF244321}">
                <p14:modId xmlns:p14="http://schemas.microsoft.com/office/powerpoint/2010/main" val="1715419509"/>
              </p:ext>
            </p:extLst>
          </p:nvPr>
        </p:nvGraphicFramePr>
        <p:xfrm>
          <a:off x="1" y="1489348"/>
          <a:ext cx="5544617" cy="2952328"/>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1" y="5208491"/>
            <a:ext cx="5148063" cy="300082"/>
          </a:xfrm>
          <a:prstGeom prst="rect">
            <a:avLst/>
          </a:prstGeom>
        </p:spPr>
        <p:txBody>
          <a:bodyPr wrap="square">
            <a:spAutoFit/>
          </a:bodyPr>
          <a:lstStyle/>
          <a:p>
            <a:pPr algn="just">
              <a:lnSpc>
                <a:spcPct val="150000"/>
              </a:lnSpc>
              <a:spcAft>
                <a:spcPts val="0"/>
              </a:spcAft>
            </a:pPr>
            <a:r>
              <a:rPr lang="en-US" altLang="zh-CN" sz="900" i="1" kern="100" dirty="0">
                <a:latin typeface="Microsoft YaHei" charset="-122"/>
                <a:ea typeface="Microsoft YaHei" charset="-122"/>
                <a:cs typeface="Microsoft YaHei" charset="-122"/>
              </a:rPr>
              <a:t>QB101</a:t>
            </a:r>
            <a:r>
              <a:rPr lang="zh-CN" altLang="en-US" sz="900" i="1" kern="100" dirty="0">
                <a:latin typeface="Microsoft YaHei" charset="-122"/>
                <a:ea typeface="Microsoft YaHei" charset="-122"/>
                <a:cs typeface="Microsoft YaHei" charset="-122"/>
              </a:rPr>
              <a:t>、当您第一次来到猪八戒时，您设想中的猪八戒会怎样解决您的需求？</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单选</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（左图表）</a:t>
            </a:r>
            <a:endParaRPr lang="en-US" altLang="zh-CN" sz="900" i="1" kern="100" dirty="0">
              <a:latin typeface="Microsoft YaHei" charset="-122"/>
              <a:ea typeface="Microsoft YaHei" charset="-122"/>
              <a:cs typeface="Microsoft YaHei" charset="-122"/>
            </a:endParaRPr>
          </a:p>
        </p:txBody>
      </p:sp>
      <p:sp>
        <p:nvSpPr>
          <p:cNvPr id="6" name="文本框 5"/>
          <p:cNvSpPr txBox="1"/>
          <p:nvPr/>
        </p:nvSpPr>
        <p:spPr>
          <a:xfrm>
            <a:off x="-18303" y="4377447"/>
            <a:ext cx="1079579" cy="246221"/>
          </a:xfrm>
          <a:prstGeom prst="rect">
            <a:avLst/>
          </a:prstGeom>
          <a:noFill/>
        </p:spPr>
        <p:txBody>
          <a:bodyPr wrap="squar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468】</a:t>
            </a:r>
            <a:endParaRPr kumimoji="1" lang="zh-CN" altLang="en-US" sz="1000" dirty="0">
              <a:latin typeface="Microsoft YaHei" charset="-122"/>
              <a:ea typeface="Microsoft YaHei" charset="-122"/>
              <a:cs typeface="Microsoft YaHei" charset="-122"/>
            </a:endParaRPr>
          </a:p>
        </p:txBody>
      </p:sp>
      <p:graphicFrame>
        <p:nvGraphicFramePr>
          <p:cNvPr id="14" name="对象 13"/>
          <p:cNvGraphicFramePr>
            <a:graphicFrameLocks noChangeAspect="1"/>
          </p:cNvGraphicFramePr>
          <p:nvPr>
            <p:extLst>
              <p:ext uri="{D42A27DB-BD31-4B8C-83A1-F6EECF244321}">
                <p14:modId xmlns:p14="http://schemas.microsoft.com/office/powerpoint/2010/main" val="2546538843"/>
              </p:ext>
            </p:extLst>
          </p:nvPr>
        </p:nvGraphicFramePr>
        <p:xfrm>
          <a:off x="4058172" y="1921396"/>
          <a:ext cx="5078545" cy="2381167"/>
        </p:xfrm>
        <a:graphic>
          <a:graphicData uri="http://schemas.openxmlformats.org/presentationml/2006/ole">
            <mc:AlternateContent xmlns:mc="http://schemas.openxmlformats.org/markup-compatibility/2006">
              <mc:Choice xmlns:v="urn:schemas-microsoft-com:vml" Requires="v">
                <p:oleObj spid="_x0000_s9361" name="工作表" r:id="rId5" imgW="6489700" imgH="2984500" progId="Excel.Sheet.12">
                  <p:embed/>
                </p:oleObj>
              </mc:Choice>
              <mc:Fallback>
                <p:oleObj name="工作表" r:id="rId5" imgW="6489700" imgH="2984500" progId="Excel.Sheet.12">
                  <p:embed/>
                  <p:pic>
                    <p:nvPicPr>
                      <p:cNvPr id="0" name=""/>
                      <p:cNvPicPr/>
                      <p:nvPr/>
                    </p:nvPicPr>
                    <p:blipFill>
                      <a:blip r:embed="rId6"/>
                      <a:stretch>
                        <a:fillRect/>
                      </a:stretch>
                    </p:blipFill>
                    <p:spPr>
                      <a:xfrm>
                        <a:off x="4058172" y="1921396"/>
                        <a:ext cx="5078545" cy="2381167"/>
                      </a:xfrm>
                      <a:prstGeom prst="rect">
                        <a:avLst/>
                      </a:prstGeom>
                      <a:noFill/>
                      <a:ln>
                        <a:noFill/>
                      </a:ln>
                    </p:spPr>
                  </p:pic>
                </p:oleObj>
              </mc:Fallback>
            </mc:AlternateContent>
          </a:graphicData>
        </a:graphic>
      </p:graphicFrame>
      <p:sp>
        <p:nvSpPr>
          <p:cNvPr id="15" name="文本框 14"/>
          <p:cNvSpPr txBox="1"/>
          <p:nvPr/>
        </p:nvSpPr>
        <p:spPr>
          <a:xfrm>
            <a:off x="650891" y="697260"/>
            <a:ext cx="7809541" cy="738664"/>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用户对猪八戒的服务预期是把需求发布在猪八戒上，然后直接有服务商来联系；</a:t>
            </a:r>
            <a:endParaRPr kumimoji="1" lang="en-US" altLang="zh-CN" sz="1400" dirty="0" smtClean="0">
              <a:latin typeface="Microsoft YaHei" charset="-122"/>
              <a:ea typeface="Microsoft YaHei" charset="-122"/>
              <a:cs typeface="Microsoft YaHei" charset="-122"/>
            </a:endParaRPr>
          </a:p>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目前他们在猪八戒上也是这么操作的；在行动上主动去搜索的人相对比预期占比更多一些。</a:t>
            </a:r>
            <a:endParaRPr kumimoji="1" lang="zh-CN" altLang="en-US" sz="1400" dirty="0">
              <a:latin typeface="Microsoft YaHei" charset="-122"/>
              <a:ea typeface="Microsoft YaHei" charset="-122"/>
              <a:cs typeface="Microsoft YaHei" charset="-122"/>
            </a:endParaRPr>
          </a:p>
        </p:txBody>
      </p:sp>
      <p:sp>
        <p:nvSpPr>
          <p:cNvPr id="16" name="矩形 15"/>
          <p:cNvSpPr/>
          <p:nvPr/>
        </p:nvSpPr>
        <p:spPr>
          <a:xfrm>
            <a:off x="5254934" y="5196646"/>
            <a:ext cx="3923928" cy="275588"/>
          </a:xfrm>
          <a:prstGeom prst="rect">
            <a:avLst/>
          </a:prstGeom>
        </p:spPr>
        <p:txBody>
          <a:bodyPr wrap="square">
            <a:spAutoFit/>
          </a:bodyPr>
          <a:lstStyle/>
          <a:p>
            <a:pPr algn="just">
              <a:lnSpc>
                <a:spcPct val="150000"/>
              </a:lnSpc>
              <a:spcAft>
                <a:spcPts val="0"/>
              </a:spcAft>
            </a:pPr>
            <a:r>
              <a:rPr lang="en-US" altLang="zh-CN" sz="900" i="1" kern="100" dirty="0">
                <a:latin typeface="Microsoft YaHei" charset="-122"/>
                <a:ea typeface="Microsoft YaHei" charset="-122"/>
                <a:cs typeface="Microsoft YaHei" charset="-122"/>
              </a:rPr>
              <a:t>QB102</a:t>
            </a:r>
            <a:r>
              <a:rPr lang="zh-CN" altLang="en-US" sz="900" i="1" kern="100" dirty="0">
                <a:latin typeface="Microsoft YaHei" charset="-122"/>
                <a:ea typeface="Microsoft YaHei" charset="-122"/>
                <a:cs typeface="Microsoft YaHei" charset="-122"/>
              </a:rPr>
              <a:t>、在猪八戒，通常您习惯怎么去解决您的需求？</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单选</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（右表格）</a:t>
            </a:r>
            <a:r>
              <a:rPr lang="en-US" altLang="zh-CN" sz="900" i="1" kern="100" dirty="0" smtClean="0">
                <a:latin typeface="Microsoft YaHei" charset="-122"/>
                <a:ea typeface="Microsoft YaHei" charset="-122"/>
                <a:cs typeface="Microsoft YaHei" charset="-122"/>
              </a:rPr>
              <a:t> </a:t>
            </a:r>
            <a:endParaRPr lang="en-US" altLang="zh-CN" sz="900" i="1" kern="100" dirty="0">
              <a:latin typeface="Microsoft YaHei" charset="-122"/>
              <a:ea typeface="Microsoft YaHei" charset="-122"/>
              <a:cs typeface="Microsoft YaHei" charset="-122"/>
            </a:endParaRPr>
          </a:p>
        </p:txBody>
      </p:sp>
      <p:sp>
        <p:nvSpPr>
          <p:cNvPr id="17" name="文本框 16"/>
          <p:cNvSpPr txBox="1"/>
          <p:nvPr/>
        </p:nvSpPr>
        <p:spPr>
          <a:xfrm>
            <a:off x="8148584" y="4369668"/>
            <a:ext cx="933269" cy="253916"/>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468】</a:t>
            </a:r>
            <a:endParaRPr kumimoji="1" lang="zh-CN" altLang="en-US" sz="1000" dirty="0">
              <a:latin typeface="Microsoft YaHei" charset="-122"/>
              <a:ea typeface="Microsoft YaHei" charset="-122"/>
              <a:cs typeface="Microsoft YaHei" charset="-122"/>
            </a:endParaRPr>
          </a:p>
        </p:txBody>
      </p:sp>
      <p:sp>
        <p:nvSpPr>
          <p:cNvPr id="12" name="TextBox 11"/>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3</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TextBox 12"/>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9410689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同侧圆角矩形 24"/>
          <p:cNvSpPr/>
          <p:nvPr/>
        </p:nvSpPr>
        <p:spPr>
          <a:xfrm rot="16200000">
            <a:off x="5220820" y="-488167"/>
            <a:ext cx="1258132" cy="6588224"/>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同侧圆角矩形 25"/>
          <p:cNvSpPr/>
          <p:nvPr/>
        </p:nvSpPr>
        <p:spPr>
          <a:xfrm rot="16200000">
            <a:off x="5220821" y="887276"/>
            <a:ext cx="1258132" cy="6588224"/>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同侧圆角矩形 23"/>
          <p:cNvSpPr/>
          <p:nvPr/>
        </p:nvSpPr>
        <p:spPr>
          <a:xfrm rot="16200000">
            <a:off x="5220822" y="-1861872"/>
            <a:ext cx="1258132" cy="6588224"/>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pPr lvl="2" algn="l" rtl="0">
              <a:spcBef>
                <a:spcPct val="0"/>
              </a:spcBef>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雇主对猪八戒网提供的</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种交易模式的认知和使用习惯</a:t>
            </a:r>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26</a:t>
            </a:fld>
            <a:endParaRPr lang="zh-CN" altLang="en-US" dirty="0"/>
          </a:p>
        </p:txBody>
      </p:sp>
      <p:sp>
        <p:nvSpPr>
          <p:cNvPr id="5" name="矩形 4"/>
          <p:cNvSpPr/>
          <p:nvPr/>
        </p:nvSpPr>
        <p:spPr>
          <a:xfrm>
            <a:off x="35496" y="5290964"/>
            <a:ext cx="9108504" cy="230832"/>
          </a:xfrm>
          <a:prstGeom prst="rect">
            <a:avLst/>
          </a:prstGeom>
        </p:spPr>
        <p:txBody>
          <a:bodyPr wrap="square">
            <a:spAutoFit/>
          </a:bodyPr>
          <a:lstStyle/>
          <a:p>
            <a:pPr algn="just"/>
            <a:r>
              <a:rPr lang="en-US" altLang="zh-CN" sz="900" i="1" kern="100" dirty="0">
                <a:latin typeface="Microsoft YaHei" charset="-122"/>
                <a:ea typeface="Microsoft YaHei" charset="-122"/>
                <a:cs typeface="Microsoft YaHei" charset="-122"/>
              </a:rPr>
              <a:t>QB103</a:t>
            </a:r>
            <a:r>
              <a:rPr lang="zh-CN" altLang="en-US" sz="900" i="1" kern="100" dirty="0">
                <a:latin typeface="Microsoft YaHei" charset="-122"/>
                <a:ea typeface="Microsoft YaHei" charset="-122"/>
                <a:cs typeface="Microsoft YaHei" charset="-122"/>
              </a:rPr>
              <a:t>、猪八戒目前一共提供了</a:t>
            </a:r>
            <a:r>
              <a:rPr lang="en-US" altLang="zh-CN" sz="900" i="1" kern="100" dirty="0">
                <a:latin typeface="Microsoft YaHei" charset="-122"/>
                <a:ea typeface="Microsoft YaHei" charset="-122"/>
                <a:cs typeface="Microsoft YaHei" charset="-122"/>
              </a:rPr>
              <a:t>5</a:t>
            </a:r>
            <a:r>
              <a:rPr lang="zh-CN" altLang="en-US" sz="900" i="1" kern="100" dirty="0">
                <a:latin typeface="Microsoft YaHei" charset="-122"/>
                <a:ea typeface="Microsoft YaHei" charset="-122"/>
                <a:cs typeface="Microsoft YaHei" charset="-122"/>
              </a:rPr>
              <a:t>种交易模式，哪些是您知道的</a:t>
            </a:r>
            <a:r>
              <a:rPr lang="zh-CN" altLang="en-US" sz="900" i="1" kern="100" dirty="0" smtClean="0">
                <a:latin typeface="Microsoft YaHei" charset="-122"/>
                <a:ea typeface="Microsoft YaHei" charset="-122"/>
                <a:cs typeface="Microsoft YaHei" charset="-122"/>
              </a:rPr>
              <a:t>？</a:t>
            </a:r>
            <a:r>
              <a:rPr lang="en-US" altLang="zh-CN" sz="900" i="1" kern="100" dirty="0" smtClean="0">
                <a:latin typeface="Microsoft YaHei" charset="-122"/>
                <a:ea typeface="Microsoft YaHei" charset="-122"/>
                <a:cs typeface="Microsoft YaHei" charset="-122"/>
              </a:rPr>
              <a:t>QB104</a:t>
            </a:r>
            <a:r>
              <a:rPr lang="zh-CN" altLang="en-US" sz="900" i="1" kern="100" dirty="0" smtClean="0">
                <a:latin typeface="Microsoft YaHei" charset="-122"/>
                <a:ea typeface="Microsoft YaHei" charset="-122"/>
                <a:cs typeface="Microsoft YaHei" charset="-122"/>
              </a:rPr>
              <a:t>、哪些</a:t>
            </a:r>
            <a:r>
              <a:rPr lang="zh-CN" altLang="en-US" sz="900" i="1" kern="100" dirty="0">
                <a:latin typeface="Microsoft YaHei" charset="-122"/>
                <a:ea typeface="Microsoft YaHei" charset="-122"/>
                <a:cs typeface="Microsoft YaHei" charset="-122"/>
              </a:rPr>
              <a:t>是您了解并使用过的？</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可多选</a:t>
            </a:r>
            <a:r>
              <a:rPr lang="en-US" altLang="zh-CN" sz="900" i="1" kern="100" dirty="0" smtClean="0">
                <a:latin typeface="Microsoft YaHei" charset="-122"/>
                <a:ea typeface="Microsoft YaHei" charset="-122"/>
                <a:cs typeface="Microsoft YaHei" charset="-122"/>
              </a:rPr>
              <a:t>】QB105</a:t>
            </a:r>
            <a:r>
              <a:rPr lang="zh-CN" altLang="en-US" sz="900" i="1" kern="100" dirty="0" smtClean="0">
                <a:latin typeface="Microsoft YaHei" charset="-122"/>
                <a:ea typeface="Microsoft YaHei" charset="-122"/>
                <a:cs typeface="Microsoft YaHei" charset="-122"/>
              </a:rPr>
              <a:t>、您</a:t>
            </a:r>
            <a:r>
              <a:rPr lang="zh-CN" altLang="en-US" sz="900" i="1" kern="100" dirty="0">
                <a:latin typeface="Microsoft YaHei" charset="-122"/>
                <a:ea typeface="Microsoft YaHei" charset="-122"/>
                <a:cs typeface="Microsoft YaHei" charset="-122"/>
              </a:rPr>
              <a:t>最喜欢／最愿意使用的模式是哪种？</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单选</a:t>
            </a:r>
            <a:r>
              <a:rPr lang="en-US" altLang="zh-CN" sz="900" i="1" kern="100" dirty="0">
                <a:latin typeface="Microsoft YaHei" charset="-122"/>
                <a:ea typeface="Microsoft YaHei" charset="-122"/>
                <a:cs typeface="Microsoft YaHei" charset="-122"/>
              </a:rPr>
              <a:t>】 </a:t>
            </a:r>
          </a:p>
        </p:txBody>
      </p:sp>
      <p:sp>
        <p:nvSpPr>
          <p:cNvPr id="15" name="文本框 14"/>
          <p:cNvSpPr txBox="1"/>
          <p:nvPr/>
        </p:nvSpPr>
        <p:spPr>
          <a:xfrm>
            <a:off x="511366" y="818178"/>
            <a:ext cx="1883314" cy="1384995"/>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购买服务和比稿的认知、行为和态度有较大差异，需要关注。</a:t>
            </a:r>
            <a:endParaRPr kumimoji="1" lang="zh-CN" altLang="en-US" sz="1400" dirty="0">
              <a:latin typeface="Microsoft YaHei" charset="-122"/>
              <a:ea typeface="Microsoft YaHei" charset="-122"/>
              <a:cs typeface="Microsoft YaHei" charset="-122"/>
            </a:endParaRPr>
          </a:p>
        </p:txBody>
      </p:sp>
      <p:sp>
        <p:nvSpPr>
          <p:cNvPr id="17" name="文本框 16"/>
          <p:cNvSpPr txBox="1"/>
          <p:nvPr/>
        </p:nvSpPr>
        <p:spPr>
          <a:xfrm>
            <a:off x="2874397" y="1822408"/>
            <a:ext cx="732893" cy="276999"/>
          </a:xfrm>
          <a:prstGeom prst="rect">
            <a:avLst/>
          </a:prstGeom>
          <a:noFill/>
        </p:spPr>
        <p:txBody>
          <a:bodyPr wrap="none" rtlCol="0">
            <a:spAutoFit/>
          </a:bodyPr>
          <a:lstStyle/>
          <a:p>
            <a:r>
              <a:rPr kumimoji="1" lang="en-US" altLang="zh-CN" sz="1200" dirty="0" smtClean="0">
                <a:latin typeface="Microsoft YaHei" charset="-122"/>
                <a:ea typeface="Microsoft YaHei" charset="-122"/>
                <a:cs typeface="Microsoft YaHei" charset="-122"/>
              </a:rPr>
              <a:t>N</a:t>
            </a:r>
            <a:r>
              <a:rPr kumimoji="1" lang="zh-CN" altLang="en-US" sz="1200" dirty="0" smtClean="0">
                <a:latin typeface="Microsoft YaHei" charset="-122"/>
                <a:ea typeface="Microsoft YaHei" charset="-122"/>
                <a:cs typeface="Microsoft YaHei" charset="-122"/>
              </a:rPr>
              <a:t>＝</a:t>
            </a:r>
            <a:r>
              <a:rPr kumimoji="1" lang="en-US" altLang="zh-CN" sz="1200" dirty="0" smtClean="0">
                <a:latin typeface="Microsoft YaHei" charset="-122"/>
                <a:ea typeface="Microsoft YaHei" charset="-122"/>
                <a:cs typeface="Microsoft YaHei" charset="-122"/>
              </a:rPr>
              <a:t>468</a:t>
            </a:r>
            <a:endParaRPr kumimoji="1" lang="zh-CN" altLang="en-US" sz="1200" dirty="0">
              <a:latin typeface="Microsoft YaHei" charset="-122"/>
              <a:ea typeface="Microsoft YaHei" charset="-122"/>
              <a:cs typeface="Microsoft YaHei" charset="-122"/>
            </a:endParaRPr>
          </a:p>
        </p:txBody>
      </p:sp>
      <p:grpSp>
        <p:nvGrpSpPr>
          <p:cNvPr id="4" name="组合 3"/>
          <p:cNvGrpSpPr/>
          <p:nvPr/>
        </p:nvGrpSpPr>
        <p:grpSpPr>
          <a:xfrm>
            <a:off x="5849884" y="4914163"/>
            <a:ext cx="2970589" cy="288000"/>
            <a:chOff x="5849884" y="4914163"/>
            <a:chExt cx="2970589" cy="288000"/>
          </a:xfrm>
          <a:solidFill>
            <a:schemeClr val="bg1">
              <a:lumMod val="75000"/>
            </a:schemeClr>
          </a:solidFill>
        </p:grpSpPr>
        <p:sp>
          <p:nvSpPr>
            <p:cNvPr id="18" name="矩形 17"/>
            <p:cNvSpPr/>
            <p:nvPr/>
          </p:nvSpPr>
          <p:spPr>
            <a:xfrm>
              <a:off x="5849884" y="4914163"/>
              <a:ext cx="954363" cy="288000"/>
            </a:xfrm>
            <a:prstGeom prst="rect">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solidFill>
                    <a:schemeClr val="tx1">
                      <a:lumMod val="95000"/>
                      <a:lumOff val="5000"/>
                    </a:schemeClr>
                  </a:solidFill>
                  <a:latin typeface="Microsoft YaHei" charset="-122"/>
                  <a:ea typeface="Microsoft YaHei" charset="-122"/>
                  <a:cs typeface="Microsoft YaHei" charset="-122"/>
                </a:rPr>
                <a:t>未发需求组</a:t>
              </a:r>
              <a:endParaRPr kumimoji="1" lang="en-US" altLang="zh-CN" sz="900" dirty="0" smtClean="0">
                <a:solidFill>
                  <a:schemeClr val="tx1">
                    <a:lumMod val="95000"/>
                    <a:lumOff val="5000"/>
                  </a:schemeClr>
                </a:solidFill>
                <a:latin typeface="Microsoft YaHei" charset="-122"/>
                <a:ea typeface="Microsoft YaHei" charset="-122"/>
                <a:cs typeface="Microsoft YaHei" charset="-122"/>
              </a:endParaRPr>
            </a:p>
            <a:p>
              <a:pPr algn="ctr"/>
              <a:r>
                <a:rPr kumimoji="1" lang="en-US" altLang="zh-CN" sz="900" dirty="0" smtClean="0">
                  <a:solidFill>
                    <a:schemeClr val="tx1">
                      <a:lumMod val="95000"/>
                      <a:lumOff val="5000"/>
                    </a:schemeClr>
                  </a:solidFill>
                  <a:latin typeface="Microsoft YaHei" charset="-122"/>
                  <a:ea typeface="Microsoft YaHei" charset="-122"/>
                  <a:cs typeface="Microsoft YaHei" charset="-122"/>
                </a:rPr>
                <a:t>58</a:t>
              </a:r>
              <a:r>
                <a:rPr kumimoji="1" lang="zh-CN" altLang="en-US" sz="900" dirty="0" smtClean="0">
                  <a:solidFill>
                    <a:schemeClr val="tx1">
                      <a:lumMod val="95000"/>
                      <a:lumOff val="5000"/>
                    </a:schemeClr>
                  </a:solidFill>
                  <a:latin typeface="Microsoft YaHei" charset="-122"/>
                  <a:ea typeface="Microsoft YaHei" charset="-122"/>
                  <a:cs typeface="Microsoft YaHei" charset="-122"/>
                </a:rPr>
                <a:t>人</a:t>
              </a:r>
              <a:endParaRPr kumimoji="1" lang="zh-CN" altLang="en-US" sz="900" dirty="0">
                <a:solidFill>
                  <a:schemeClr val="tx1">
                    <a:lumMod val="95000"/>
                    <a:lumOff val="5000"/>
                  </a:schemeClr>
                </a:solidFill>
                <a:latin typeface="Microsoft YaHei" charset="-122"/>
                <a:ea typeface="Microsoft YaHei" charset="-122"/>
                <a:cs typeface="Microsoft YaHei" charset="-122"/>
              </a:endParaRPr>
            </a:p>
          </p:txBody>
        </p:sp>
        <p:sp>
          <p:nvSpPr>
            <p:cNvPr id="19" name="矩形 18"/>
            <p:cNvSpPr/>
            <p:nvPr/>
          </p:nvSpPr>
          <p:spPr>
            <a:xfrm>
              <a:off x="6804247" y="4914163"/>
              <a:ext cx="1064199" cy="288000"/>
            </a:xfrm>
            <a:prstGeom prst="rect">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solidFill>
                    <a:schemeClr val="tx1">
                      <a:lumMod val="95000"/>
                      <a:lumOff val="5000"/>
                    </a:schemeClr>
                  </a:solidFill>
                  <a:latin typeface="Microsoft YaHei" charset="-122"/>
                  <a:ea typeface="Microsoft YaHei" charset="-122"/>
                  <a:cs typeface="Microsoft YaHei" charset="-122"/>
                </a:rPr>
                <a:t>需求未完成组</a:t>
              </a:r>
              <a:endParaRPr kumimoji="1" lang="en-US" altLang="zh-CN" sz="900" dirty="0" smtClean="0">
                <a:solidFill>
                  <a:schemeClr val="tx1">
                    <a:lumMod val="95000"/>
                    <a:lumOff val="5000"/>
                  </a:schemeClr>
                </a:solidFill>
                <a:latin typeface="Microsoft YaHei" charset="-122"/>
                <a:ea typeface="Microsoft YaHei" charset="-122"/>
                <a:cs typeface="Microsoft YaHei" charset="-122"/>
              </a:endParaRPr>
            </a:p>
            <a:p>
              <a:pPr algn="ctr"/>
              <a:r>
                <a:rPr kumimoji="1" lang="en-US" altLang="zh-CN" sz="900" dirty="0" smtClean="0">
                  <a:solidFill>
                    <a:schemeClr val="tx1">
                      <a:lumMod val="95000"/>
                      <a:lumOff val="5000"/>
                    </a:schemeClr>
                  </a:solidFill>
                  <a:latin typeface="Microsoft YaHei" charset="-122"/>
                  <a:ea typeface="Microsoft YaHei" charset="-122"/>
                  <a:cs typeface="Microsoft YaHei" charset="-122"/>
                </a:rPr>
                <a:t>49</a:t>
              </a:r>
              <a:r>
                <a:rPr kumimoji="1" lang="zh-CN" altLang="en-US" sz="900" dirty="0" smtClean="0">
                  <a:solidFill>
                    <a:schemeClr val="tx1">
                      <a:lumMod val="95000"/>
                      <a:lumOff val="5000"/>
                    </a:schemeClr>
                  </a:solidFill>
                  <a:latin typeface="Microsoft YaHei" charset="-122"/>
                  <a:ea typeface="Microsoft YaHei" charset="-122"/>
                  <a:cs typeface="Microsoft YaHei" charset="-122"/>
                </a:rPr>
                <a:t>人</a:t>
              </a:r>
              <a:endParaRPr kumimoji="1" lang="zh-CN" altLang="en-US" sz="900" dirty="0">
                <a:solidFill>
                  <a:schemeClr val="tx1">
                    <a:lumMod val="95000"/>
                    <a:lumOff val="5000"/>
                  </a:schemeClr>
                </a:solidFill>
                <a:latin typeface="Microsoft YaHei" charset="-122"/>
                <a:ea typeface="Microsoft YaHei" charset="-122"/>
                <a:cs typeface="Microsoft YaHei" charset="-122"/>
              </a:endParaRPr>
            </a:p>
          </p:txBody>
        </p:sp>
        <p:sp>
          <p:nvSpPr>
            <p:cNvPr id="20" name="矩形 19"/>
            <p:cNvSpPr/>
            <p:nvPr/>
          </p:nvSpPr>
          <p:spPr>
            <a:xfrm>
              <a:off x="7868447" y="4914163"/>
              <a:ext cx="952026" cy="288000"/>
            </a:xfrm>
            <a:prstGeom prst="rect">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solidFill>
                    <a:schemeClr val="tx1">
                      <a:lumMod val="95000"/>
                      <a:lumOff val="5000"/>
                    </a:schemeClr>
                  </a:solidFill>
                  <a:latin typeface="Microsoft YaHei" charset="-122"/>
                  <a:ea typeface="Microsoft YaHei" charset="-122"/>
                  <a:cs typeface="Microsoft YaHei" charset="-122"/>
                </a:rPr>
                <a:t>完成需求组</a:t>
              </a:r>
              <a:endParaRPr kumimoji="1" lang="en-US" altLang="zh-CN" sz="900" dirty="0" smtClean="0">
                <a:solidFill>
                  <a:schemeClr val="tx1">
                    <a:lumMod val="95000"/>
                    <a:lumOff val="5000"/>
                  </a:schemeClr>
                </a:solidFill>
                <a:latin typeface="Microsoft YaHei" charset="-122"/>
                <a:ea typeface="Microsoft YaHei" charset="-122"/>
                <a:cs typeface="Microsoft YaHei" charset="-122"/>
              </a:endParaRPr>
            </a:p>
            <a:p>
              <a:pPr algn="ctr"/>
              <a:r>
                <a:rPr kumimoji="1" lang="en-US" altLang="zh-CN" sz="900" dirty="0" smtClean="0">
                  <a:solidFill>
                    <a:schemeClr val="tx1">
                      <a:lumMod val="95000"/>
                      <a:lumOff val="5000"/>
                    </a:schemeClr>
                  </a:solidFill>
                  <a:latin typeface="Microsoft YaHei" charset="-122"/>
                  <a:ea typeface="Microsoft YaHei" charset="-122"/>
                  <a:cs typeface="Microsoft YaHei" charset="-122"/>
                </a:rPr>
                <a:t>361</a:t>
              </a:r>
              <a:r>
                <a:rPr kumimoji="1" lang="zh-CN" altLang="en-US" sz="900" dirty="0" smtClean="0">
                  <a:solidFill>
                    <a:schemeClr val="tx1">
                      <a:lumMod val="95000"/>
                      <a:lumOff val="5000"/>
                    </a:schemeClr>
                  </a:solidFill>
                  <a:latin typeface="Microsoft YaHei" charset="-122"/>
                  <a:ea typeface="Microsoft YaHei" charset="-122"/>
                  <a:cs typeface="Microsoft YaHei" charset="-122"/>
                </a:rPr>
                <a:t>人</a:t>
              </a:r>
              <a:endParaRPr kumimoji="1" lang="zh-CN" altLang="en-US" sz="900" dirty="0">
                <a:solidFill>
                  <a:schemeClr val="tx1">
                    <a:lumMod val="95000"/>
                    <a:lumOff val="5000"/>
                  </a:schemeClr>
                </a:solidFill>
                <a:latin typeface="Microsoft YaHei" charset="-122"/>
                <a:ea typeface="Microsoft YaHei" charset="-122"/>
                <a:cs typeface="Microsoft YaHei" charset="-122"/>
              </a:endParaRPr>
            </a:p>
          </p:txBody>
        </p:sp>
      </p:grpSp>
      <p:sp>
        <p:nvSpPr>
          <p:cNvPr id="28" name="椭圆 27"/>
          <p:cNvSpPr/>
          <p:nvPr/>
        </p:nvSpPr>
        <p:spPr>
          <a:xfrm>
            <a:off x="2801644" y="993040"/>
            <a:ext cx="878400" cy="878400"/>
          </a:xfrm>
          <a:prstGeom prst="ellipse">
            <a:avLst/>
          </a:prstGeom>
          <a:solidFill>
            <a:srgbClr val="2FA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latin typeface="微软雅黑" panose="020B0503020204020204" pitchFamily="34" charset="-122"/>
                <a:ea typeface="微软雅黑" panose="020B0503020204020204" pitchFamily="34" charset="-122"/>
              </a:rPr>
              <a:t>知道</a:t>
            </a:r>
            <a:endParaRPr lang="zh-CN" altLang="en-US" sz="1600" dirty="0">
              <a:latin typeface="微软雅黑" panose="020B0503020204020204" pitchFamily="34" charset="-122"/>
              <a:ea typeface="微软雅黑" panose="020B0503020204020204" pitchFamily="34" charset="-122"/>
            </a:endParaRPr>
          </a:p>
        </p:txBody>
      </p:sp>
      <p:sp>
        <p:nvSpPr>
          <p:cNvPr id="29" name="椭圆 28"/>
          <p:cNvSpPr/>
          <p:nvPr/>
        </p:nvSpPr>
        <p:spPr>
          <a:xfrm>
            <a:off x="2801644" y="2366744"/>
            <a:ext cx="878400" cy="878400"/>
          </a:xfrm>
          <a:prstGeom prst="ellipse">
            <a:avLst/>
          </a:prstGeom>
          <a:solidFill>
            <a:srgbClr val="00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latin typeface="微软雅黑" panose="020B0503020204020204" pitchFamily="34" charset="-122"/>
                <a:ea typeface="微软雅黑" panose="020B0503020204020204" pitchFamily="34" charset="-122"/>
              </a:rPr>
              <a:t>使用</a:t>
            </a:r>
            <a:endParaRPr lang="zh-CN" altLang="en-US" sz="1600" dirty="0">
              <a:latin typeface="微软雅黑" panose="020B0503020204020204" pitchFamily="34" charset="-122"/>
              <a:ea typeface="微软雅黑" panose="020B0503020204020204" pitchFamily="34" charset="-122"/>
            </a:endParaRPr>
          </a:p>
        </p:txBody>
      </p:sp>
      <p:sp>
        <p:nvSpPr>
          <p:cNvPr id="30" name="椭圆 29"/>
          <p:cNvSpPr/>
          <p:nvPr/>
        </p:nvSpPr>
        <p:spPr>
          <a:xfrm>
            <a:off x="2801644" y="3742187"/>
            <a:ext cx="878400" cy="8784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latin typeface="微软雅黑" panose="020B0503020204020204" pitchFamily="34" charset="-122"/>
                <a:ea typeface="微软雅黑" panose="020B0503020204020204" pitchFamily="34" charset="-122"/>
              </a:rPr>
              <a:t>喜欢</a:t>
            </a:r>
            <a:endParaRPr lang="zh-CN" altLang="en-US" sz="16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2874397" y="3225376"/>
            <a:ext cx="732893" cy="276999"/>
          </a:xfrm>
          <a:prstGeom prst="rect">
            <a:avLst/>
          </a:prstGeom>
          <a:noFill/>
        </p:spPr>
        <p:txBody>
          <a:bodyPr wrap="none" rtlCol="0">
            <a:spAutoFit/>
          </a:bodyPr>
          <a:lstStyle/>
          <a:p>
            <a:r>
              <a:rPr kumimoji="1" lang="en-US" altLang="zh-CN" sz="1200" dirty="0" smtClean="0">
                <a:latin typeface="Microsoft YaHei" charset="-122"/>
                <a:ea typeface="Microsoft YaHei" charset="-122"/>
                <a:cs typeface="Microsoft YaHei" charset="-122"/>
              </a:rPr>
              <a:t>N</a:t>
            </a:r>
            <a:r>
              <a:rPr kumimoji="1" lang="zh-CN" altLang="en-US" sz="1200" dirty="0" smtClean="0">
                <a:latin typeface="Microsoft YaHei" charset="-122"/>
                <a:ea typeface="Microsoft YaHei" charset="-122"/>
                <a:cs typeface="Microsoft YaHei" charset="-122"/>
              </a:rPr>
              <a:t>＝</a:t>
            </a:r>
            <a:r>
              <a:rPr kumimoji="1" lang="en-US" altLang="zh-CN" sz="1200" dirty="0" smtClean="0">
                <a:latin typeface="Microsoft YaHei" charset="-122"/>
                <a:ea typeface="Microsoft YaHei" charset="-122"/>
                <a:cs typeface="Microsoft YaHei" charset="-122"/>
              </a:rPr>
              <a:t>468</a:t>
            </a:r>
            <a:endParaRPr kumimoji="1" lang="zh-CN" altLang="en-US" sz="1200" dirty="0">
              <a:latin typeface="Microsoft YaHei" charset="-122"/>
              <a:ea typeface="Microsoft YaHei" charset="-122"/>
              <a:cs typeface="Microsoft YaHei" charset="-122"/>
            </a:endParaRPr>
          </a:p>
        </p:txBody>
      </p:sp>
      <p:sp>
        <p:nvSpPr>
          <p:cNvPr id="32" name="文本框 31"/>
          <p:cNvSpPr txBox="1"/>
          <p:nvPr/>
        </p:nvSpPr>
        <p:spPr>
          <a:xfrm>
            <a:off x="2874396" y="4596725"/>
            <a:ext cx="732893" cy="276999"/>
          </a:xfrm>
          <a:prstGeom prst="rect">
            <a:avLst/>
          </a:prstGeom>
          <a:noFill/>
        </p:spPr>
        <p:txBody>
          <a:bodyPr wrap="none" rtlCol="0">
            <a:spAutoFit/>
          </a:bodyPr>
          <a:lstStyle/>
          <a:p>
            <a:r>
              <a:rPr kumimoji="1" lang="en-US" altLang="zh-CN" sz="1200" dirty="0" smtClean="0">
                <a:latin typeface="Microsoft YaHei" charset="-122"/>
                <a:ea typeface="Microsoft YaHei" charset="-122"/>
                <a:cs typeface="Microsoft YaHei" charset="-122"/>
              </a:rPr>
              <a:t>N</a:t>
            </a:r>
            <a:r>
              <a:rPr kumimoji="1" lang="zh-CN" altLang="en-US" sz="1200" dirty="0" smtClean="0">
                <a:latin typeface="Microsoft YaHei" charset="-122"/>
                <a:ea typeface="Microsoft YaHei" charset="-122"/>
                <a:cs typeface="Microsoft YaHei" charset="-122"/>
              </a:rPr>
              <a:t>＝</a:t>
            </a:r>
            <a:r>
              <a:rPr kumimoji="1" lang="en-US" altLang="zh-CN" sz="1200" dirty="0" smtClean="0">
                <a:latin typeface="Microsoft YaHei" charset="-122"/>
                <a:ea typeface="Microsoft YaHei" charset="-122"/>
                <a:cs typeface="Microsoft YaHei" charset="-122"/>
              </a:rPr>
              <a:t>468</a:t>
            </a:r>
            <a:endParaRPr kumimoji="1" lang="zh-CN" altLang="en-US" sz="1200" dirty="0">
              <a:latin typeface="Microsoft YaHei" charset="-122"/>
              <a:ea typeface="Microsoft YaHei" charset="-122"/>
              <a:cs typeface="Microsoft YaHei" charset="-122"/>
            </a:endParaRPr>
          </a:p>
        </p:txBody>
      </p:sp>
      <p:graphicFrame>
        <p:nvGraphicFramePr>
          <p:cNvPr id="38" name="对象 37"/>
          <p:cNvGraphicFramePr>
            <a:graphicFrameLocks noChangeAspect="1"/>
          </p:cNvGraphicFramePr>
          <p:nvPr>
            <p:extLst>
              <p:ext uri="{D42A27DB-BD31-4B8C-83A1-F6EECF244321}">
                <p14:modId xmlns:p14="http://schemas.microsoft.com/office/powerpoint/2010/main" val="124484426"/>
              </p:ext>
            </p:extLst>
          </p:nvPr>
        </p:nvGraphicFramePr>
        <p:xfrm>
          <a:off x="3832451" y="784339"/>
          <a:ext cx="5005322" cy="1260000"/>
        </p:xfrm>
        <a:graphic>
          <a:graphicData uri="http://schemas.openxmlformats.org/presentationml/2006/ole">
            <mc:AlternateContent xmlns:mc="http://schemas.openxmlformats.org/markup-compatibility/2006">
              <mc:Choice xmlns:v="urn:schemas-microsoft-com:vml" Requires="v">
                <p:oleObj spid="_x0000_s10705" name="工作表" r:id="rId4" imgW="5499100" imgH="1384300" progId="Excel.Sheet.12">
                  <p:embed/>
                </p:oleObj>
              </mc:Choice>
              <mc:Fallback>
                <p:oleObj name="工作表" r:id="rId4" imgW="5499100" imgH="1384300" progId="Excel.Sheet.12">
                  <p:embed/>
                  <p:pic>
                    <p:nvPicPr>
                      <p:cNvPr id="0" name=""/>
                      <p:cNvPicPr/>
                      <p:nvPr/>
                    </p:nvPicPr>
                    <p:blipFill>
                      <a:blip r:embed="rId5"/>
                      <a:stretch>
                        <a:fillRect/>
                      </a:stretch>
                    </p:blipFill>
                    <p:spPr>
                      <a:xfrm>
                        <a:off x="3832451" y="784339"/>
                        <a:ext cx="5005322" cy="1260000"/>
                      </a:xfrm>
                      <a:prstGeom prst="rect">
                        <a:avLst/>
                      </a:prstGeom>
                    </p:spPr>
                  </p:pic>
                </p:oleObj>
              </mc:Fallback>
            </mc:AlternateContent>
          </a:graphicData>
        </a:graphic>
      </p:graphicFrame>
      <p:graphicFrame>
        <p:nvGraphicFramePr>
          <p:cNvPr id="40" name="对象 39"/>
          <p:cNvGraphicFramePr>
            <a:graphicFrameLocks noChangeAspect="1"/>
          </p:cNvGraphicFramePr>
          <p:nvPr>
            <p:extLst>
              <p:ext uri="{D42A27DB-BD31-4B8C-83A1-F6EECF244321}">
                <p14:modId xmlns:p14="http://schemas.microsoft.com/office/powerpoint/2010/main" val="849331696"/>
              </p:ext>
            </p:extLst>
          </p:nvPr>
        </p:nvGraphicFramePr>
        <p:xfrm>
          <a:off x="3832451" y="2175914"/>
          <a:ext cx="5005322" cy="1260000"/>
        </p:xfrm>
        <a:graphic>
          <a:graphicData uri="http://schemas.openxmlformats.org/presentationml/2006/ole">
            <mc:AlternateContent xmlns:mc="http://schemas.openxmlformats.org/markup-compatibility/2006">
              <mc:Choice xmlns:v="urn:schemas-microsoft-com:vml" Requires="v">
                <p:oleObj spid="_x0000_s10706" name="工作表" r:id="rId7" imgW="5499100" imgH="1384300" progId="Excel.Sheet.12">
                  <p:embed/>
                </p:oleObj>
              </mc:Choice>
              <mc:Fallback>
                <p:oleObj name="工作表" r:id="rId7" imgW="5499100" imgH="1384300" progId="Excel.Sheet.12">
                  <p:embed/>
                  <p:pic>
                    <p:nvPicPr>
                      <p:cNvPr id="0" name=""/>
                      <p:cNvPicPr/>
                      <p:nvPr/>
                    </p:nvPicPr>
                    <p:blipFill>
                      <a:blip r:embed="rId8"/>
                      <a:stretch>
                        <a:fillRect/>
                      </a:stretch>
                    </p:blipFill>
                    <p:spPr>
                      <a:xfrm>
                        <a:off x="3832451" y="2175914"/>
                        <a:ext cx="5005322" cy="1260000"/>
                      </a:xfrm>
                      <a:prstGeom prst="rect">
                        <a:avLst/>
                      </a:prstGeom>
                    </p:spPr>
                  </p:pic>
                </p:oleObj>
              </mc:Fallback>
            </mc:AlternateContent>
          </a:graphicData>
        </a:graphic>
      </p:graphicFrame>
      <p:graphicFrame>
        <p:nvGraphicFramePr>
          <p:cNvPr id="42" name="对象 41"/>
          <p:cNvGraphicFramePr>
            <a:graphicFrameLocks noChangeAspect="1"/>
          </p:cNvGraphicFramePr>
          <p:nvPr>
            <p:extLst>
              <p:ext uri="{D42A27DB-BD31-4B8C-83A1-F6EECF244321}">
                <p14:modId xmlns:p14="http://schemas.microsoft.com/office/powerpoint/2010/main" val="1548083568"/>
              </p:ext>
            </p:extLst>
          </p:nvPr>
        </p:nvGraphicFramePr>
        <p:xfrm>
          <a:off x="3815150" y="3558654"/>
          <a:ext cx="5005322" cy="1260000"/>
        </p:xfrm>
        <a:graphic>
          <a:graphicData uri="http://schemas.openxmlformats.org/presentationml/2006/ole">
            <mc:AlternateContent xmlns:mc="http://schemas.openxmlformats.org/markup-compatibility/2006">
              <mc:Choice xmlns:v="urn:schemas-microsoft-com:vml" Requires="v">
                <p:oleObj spid="_x0000_s10707" name="工作表" r:id="rId10" imgW="5499100" imgH="1384300" progId="Excel.Sheet.12">
                  <p:embed/>
                </p:oleObj>
              </mc:Choice>
              <mc:Fallback>
                <p:oleObj name="工作表" r:id="rId10" imgW="5499100" imgH="1384300" progId="Excel.Sheet.12">
                  <p:embed/>
                  <p:pic>
                    <p:nvPicPr>
                      <p:cNvPr id="0" name=""/>
                      <p:cNvPicPr/>
                      <p:nvPr/>
                    </p:nvPicPr>
                    <p:blipFill>
                      <a:blip r:embed="rId11"/>
                      <a:stretch>
                        <a:fillRect/>
                      </a:stretch>
                    </p:blipFill>
                    <p:spPr>
                      <a:xfrm>
                        <a:off x="3815150" y="3558654"/>
                        <a:ext cx="5005322" cy="1260000"/>
                      </a:xfrm>
                      <a:prstGeom prst="rect">
                        <a:avLst/>
                      </a:prstGeom>
                    </p:spPr>
                  </p:pic>
                </p:oleObj>
              </mc:Fallback>
            </mc:AlternateContent>
          </a:graphicData>
        </a:graphic>
      </p:graphicFrame>
      <p:sp>
        <p:nvSpPr>
          <p:cNvPr id="22" name="TextBox 21"/>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3</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23" name="TextBox 22"/>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66714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2" algn="l" rtl="0">
              <a:spcBef>
                <a:spcPct val="0"/>
              </a:spcBef>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主要需求类目的雇主消费能力分析</a:t>
            </a:r>
            <a:r>
              <a:rPr lang="en-US" altLang="zh-CN" sz="2000" b="1" dirty="0" smtClean="0">
                <a:solidFill>
                  <a:schemeClr val="tx1">
                    <a:lumMod val="65000"/>
                    <a:lumOff val="35000"/>
                  </a:schemeClr>
                </a:solidFill>
                <a:latin typeface="微软雅黑" panose="020B0503020204020204" pitchFamily="34" charset="-122"/>
                <a:ea typeface="微软雅黑" panose="020B0503020204020204" pitchFamily="34" charset="-122"/>
              </a:rPr>
              <a:t>&gt;</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网店服务类</a:t>
            </a:r>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27</a:t>
            </a:fld>
            <a:endParaRPr lang="zh-CN" altLang="en-US" dirty="0"/>
          </a:p>
        </p:txBody>
      </p:sp>
      <p:sp>
        <p:nvSpPr>
          <p:cNvPr id="5" name="矩形 4"/>
          <p:cNvSpPr/>
          <p:nvPr/>
        </p:nvSpPr>
        <p:spPr>
          <a:xfrm>
            <a:off x="35496" y="5161756"/>
            <a:ext cx="9108504" cy="369332"/>
          </a:xfrm>
          <a:prstGeom prst="rect">
            <a:avLst/>
          </a:prstGeom>
        </p:spPr>
        <p:txBody>
          <a:bodyPr wrap="square">
            <a:spAutoFit/>
          </a:bodyPr>
          <a:lstStyle/>
          <a:p>
            <a:pPr algn="just"/>
            <a:r>
              <a:rPr lang="en-US" altLang="zh-CN" sz="900" i="1" kern="100" dirty="0">
                <a:latin typeface="Microsoft YaHei" charset="-122"/>
                <a:ea typeface="Microsoft YaHei" charset="-122"/>
                <a:cs typeface="Microsoft YaHei" charset="-122"/>
              </a:rPr>
              <a:t>QB106_1_1</a:t>
            </a:r>
            <a:r>
              <a:rPr lang="zh-CN" altLang="en-US" sz="900" i="1" kern="100" dirty="0">
                <a:latin typeface="Microsoft YaHei" charset="-122"/>
                <a:ea typeface="Microsoft YaHei" charset="-122"/>
                <a:cs typeface="Microsoft YaHei" charset="-122"/>
              </a:rPr>
              <a:t>、请问您负责的店铺是哪种类型？</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单选</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a:t>
            </a:r>
            <a:r>
              <a:rPr lang="en-US" altLang="zh-CN" sz="900" i="1" kern="100" dirty="0">
                <a:latin typeface="Microsoft YaHei" charset="-122"/>
                <a:ea typeface="Microsoft YaHei" charset="-122"/>
                <a:cs typeface="Microsoft YaHei" charset="-122"/>
              </a:rPr>
              <a:t>QB106_1_2</a:t>
            </a:r>
            <a:r>
              <a:rPr lang="zh-CN" altLang="en-US" sz="900" i="1" kern="100" dirty="0">
                <a:latin typeface="Microsoft YaHei" charset="-122"/>
                <a:ea typeface="Microsoft YaHei" charset="-122"/>
                <a:cs typeface="Microsoft YaHei" charset="-122"/>
              </a:rPr>
              <a:t>、您会在什么情况下发布网店服务类需求？</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可多选</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a:t>
            </a:r>
            <a:r>
              <a:rPr lang="en-US" altLang="zh-CN" sz="900" i="1" kern="100" dirty="0">
                <a:latin typeface="Microsoft YaHei" charset="-122"/>
                <a:ea typeface="Microsoft YaHei" charset="-122"/>
                <a:cs typeface="Microsoft YaHei" charset="-122"/>
              </a:rPr>
              <a:t>QB106_1_3</a:t>
            </a:r>
            <a:r>
              <a:rPr lang="zh-CN" altLang="en-US" sz="900" i="1" kern="100" dirty="0">
                <a:latin typeface="Microsoft YaHei" charset="-122"/>
                <a:ea typeface="Microsoft YaHei" charset="-122"/>
                <a:cs typeface="Microsoft YaHei" charset="-122"/>
              </a:rPr>
              <a:t>、您想要发布的网店服务类需求主要是哪些类型？</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可多选</a:t>
            </a:r>
            <a:r>
              <a:rPr lang="en-US" altLang="zh-CN" sz="900" i="1" kern="100" dirty="0" smtClean="0">
                <a:latin typeface="Microsoft YaHei" charset="-122"/>
                <a:ea typeface="Microsoft YaHei" charset="-122"/>
                <a:cs typeface="Microsoft YaHei" charset="-122"/>
              </a:rPr>
              <a:t>】</a:t>
            </a:r>
            <a:endParaRPr lang="en-US" altLang="zh-CN" sz="900" i="1" kern="100" dirty="0">
              <a:latin typeface="Microsoft YaHei" charset="-122"/>
              <a:ea typeface="Microsoft YaHei" charset="-122"/>
              <a:cs typeface="Microsoft YaHei" charset="-122"/>
            </a:endParaRPr>
          </a:p>
        </p:txBody>
      </p:sp>
      <p:sp>
        <p:nvSpPr>
          <p:cNvPr id="15" name="文本框 14"/>
          <p:cNvSpPr txBox="1"/>
          <p:nvPr/>
        </p:nvSpPr>
        <p:spPr>
          <a:xfrm>
            <a:off x="683568" y="593051"/>
            <a:ext cx="8460432" cy="392415"/>
          </a:xfrm>
          <a:prstGeom prst="rect">
            <a:avLst/>
          </a:prstGeom>
          <a:noFill/>
        </p:spPr>
        <p:txBody>
          <a:bodyPr wrap="square" rtlCol="0">
            <a:spAutoFit/>
          </a:bodyPr>
          <a:lstStyle/>
          <a:p>
            <a:pPr marL="285750" indent="-285750">
              <a:lnSpc>
                <a:spcPct val="150000"/>
              </a:lnSpc>
              <a:buFont typeface="Arial" charset="0"/>
              <a:buChar char="•"/>
            </a:pPr>
            <a:r>
              <a:rPr kumimoji="1" lang="zh-CN" altLang="en-US" sz="1300" dirty="0" smtClean="0">
                <a:latin typeface="Microsoft YaHei" charset="-122"/>
                <a:ea typeface="Microsoft YaHei" charset="-122"/>
                <a:cs typeface="Microsoft YaHei" charset="-122"/>
              </a:rPr>
              <a:t>网店服务类雇主负责的店铺类型多样化，一般店铺日常运营会发布需求，需求类型网店装修和网店推广都有</a:t>
            </a:r>
            <a:r>
              <a:rPr kumimoji="1" lang="zh-CN" altLang="en-US" sz="1300" dirty="0">
                <a:latin typeface="Microsoft YaHei" charset="-122"/>
                <a:ea typeface="Microsoft YaHei" charset="-122"/>
                <a:cs typeface="Microsoft YaHei" charset="-122"/>
              </a:rPr>
              <a:t>。</a:t>
            </a:r>
          </a:p>
        </p:txBody>
      </p:sp>
      <p:graphicFrame>
        <p:nvGraphicFramePr>
          <p:cNvPr id="33" name="图表 32"/>
          <p:cNvGraphicFramePr>
            <a:graphicFrameLocks/>
          </p:cNvGraphicFramePr>
          <p:nvPr>
            <p:extLst>
              <p:ext uri="{D42A27DB-BD31-4B8C-83A1-F6EECF244321}">
                <p14:modId xmlns:p14="http://schemas.microsoft.com/office/powerpoint/2010/main" val="1750762686"/>
              </p:ext>
            </p:extLst>
          </p:nvPr>
        </p:nvGraphicFramePr>
        <p:xfrm>
          <a:off x="692721" y="1417340"/>
          <a:ext cx="3633764" cy="31683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4" name="图表 33"/>
          <p:cNvGraphicFramePr>
            <a:graphicFrameLocks/>
          </p:cNvGraphicFramePr>
          <p:nvPr>
            <p:extLst>
              <p:ext uri="{D42A27DB-BD31-4B8C-83A1-F6EECF244321}">
                <p14:modId xmlns:p14="http://schemas.microsoft.com/office/powerpoint/2010/main" val="2539734338"/>
              </p:ext>
            </p:extLst>
          </p:nvPr>
        </p:nvGraphicFramePr>
        <p:xfrm>
          <a:off x="4561479" y="1345332"/>
          <a:ext cx="4329379" cy="18838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图表 34"/>
          <p:cNvGraphicFramePr>
            <a:graphicFrameLocks/>
          </p:cNvGraphicFramePr>
          <p:nvPr>
            <p:extLst>
              <p:ext uri="{D42A27DB-BD31-4B8C-83A1-F6EECF244321}">
                <p14:modId xmlns:p14="http://schemas.microsoft.com/office/powerpoint/2010/main" val="1092277342"/>
              </p:ext>
            </p:extLst>
          </p:nvPr>
        </p:nvGraphicFramePr>
        <p:xfrm>
          <a:off x="4589748" y="3073524"/>
          <a:ext cx="4464096" cy="1295343"/>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3</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8" name="TextBox 17"/>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2850566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2" algn="l" rtl="0">
              <a:spcBef>
                <a:spcPct val="0"/>
              </a:spcBef>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主要需求类目的雇主消费能力分析</a:t>
            </a:r>
            <a:r>
              <a:rPr lang="en-US" altLang="zh-CN" sz="2000" b="1" dirty="0" smtClean="0">
                <a:solidFill>
                  <a:schemeClr val="tx1">
                    <a:lumMod val="65000"/>
                    <a:lumOff val="35000"/>
                  </a:schemeClr>
                </a:solidFill>
                <a:latin typeface="微软雅黑" panose="020B0503020204020204" pitchFamily="34" charset="-122"/>
                <a:ea typeface="微软雅黑" panose="020B0503020204020204" pitchFamily="34" charset="-122"/>
              </a:rPr>
              <a:t>&gt;</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另外三类</a:t>
            </a:r>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28</a:t>
            </a:fld>
            <a:endParaRPr lang="zh-CN" altLang="en-US" dirty="0"/>
          </a:p>
        </p:txBody>
      </p:sp>
      <p:sp>
        <p:nvSpPr>
          <p:cNvPr id="5" name="矩形 4"/>
          <p:cNvSpPr/>
          <p:nvPr/>
        </p:nvSpPr>
        <p:spPr>
          <a:xfrm>
            <a:off x="35496" y="5161756"/>
            <a:ext cx="9108504" cy="369332"/>
          </a:xfrm>
          <a:prstGeom prst="rect">
            <a:avLst/>
          </a:prstGeom>
        </p:spPr>
        <p:txBody>
          <a:bodyPr wrap="square">
            <a:spAutoFit/>
          </a:bodyPr>
          <a:lstStyle/>
          <a:p>
            <a:pPr algn="just"/>
            <a:r>
              <a:rPr lang="en-US" altLang="zh-CN" sz="900" i="1" kern="100" dirty="0">
                <a:latin typeface="Microsoft YaHei" charset="-122"/>
                <a:ea typeface="Microsoft YaHei" charset="-122"/>
                <a:cs typeface="Microsoft YaHei" charset="-122"/>
              </a:rPr>
              <a:t>QB106_1_1</a:t>
            </a:r>
            <a:r>
              <a:rPr lang="zh-CN" altLang="en-US" sz="900" i="1" kern="100" dirty="0">
                <a:latin typeface="Microsoft YaHei" charset="-122"/>
                <a:ea typeface="Microsoft YaHei" charset="-122"/>
                <a:cs typeface="Microsoft YaHei" charset="-122"/>
              </a:rPr>
              <a:t>、请问您负责的店铺是哪种类型？</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单选</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a:t>
            </a:r>
            <a:r>
              <a:rPr lang="en-US" altLang="zh-CN" sz="900" i="1" kern="100" dirty="0">
                <a:latin typeface="Microsoft YaHei" charset="-122"/>
                <a:ea typeface="Microsoft YaHei" charset="-122"/>
                <a:cs typeface="Microsoft YaHei" charset="-122"/>
              </a:rPr>
              <a:t>QB106_1_2</a:t>
            </a:r>
            <a:r>
              <a:rPr lang="zh-CN" altLang="en-US" sz="900" i="1" kern="100" dirty="0">
                <a:latin typeface="Microsoft YaHei" charset="-122"/>
                <a:ea typeface="Microsoft YaHei" charset="-122"/>
                <a:cs typeface="Microsoft YaHei" charset="-122"/>
              </a:rPr>
              <a:t>、您会在什么情况下发布网店服务类需求？</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可多选</a:t>
            </a:r>
            <a:r>
              <a:rPr lang="en-US" altLang="zh-CN" sz="900" i="1" kern="100" dirty="0" smtClean="0">
                <a:latin typeface="Microsoft YaHei" charset="-122"/>
                <a:ea typeface="Microsoft YaHei" charset="-122"/>
                <a:cs typeface="Microsoft YaHei" charset="-122"/>
              </a:rPr>
              <a:t>】</a:t>
            </a:r>
            <a:r>
              <a:rPr lang="zh-CN" altLang="en-US" sz="900" i="1" kern="100" dirty="0" smtClean="0">
                <a:latin typeface="Microsoft YaHei" charset="-122"/>
                <a:ea typeface="Microsoft YaHei" charset="-122"/>
                <a:cs typeface="Microsoft YaHei" charset="-122"/>
              </a:rPr>
              <a:t>，</a:t>
            </a:r>
            <a:r>
              <a:rPr lang="en-US" altLang="zh-CN" sz="900" i="1" kern="100" dirty="0">
                <a:latin typeface="Microsoft YaHei" charset="-122"/>
                <a:ea typeface="Microsoft YaHei" charset="-122"/>
                <a:cs typeface="Microsoft YaHei" charset="-122"/>
              </a:rPr>
              <a:t>QB106_1_3</a:t>
            </a:r>
            <a:r>
              <a:rPr lang="zh-CN" altLang="en-US" sz="900" i="1" kern="100" dirty="0">
                <a:latin typeface="Microsoft YaHei" charset="-122"/>
                <a:ea typeface="Microsoft YaHei" charset="-122"/>
                <a:cs typeface="Microsoft YaHei" charset="-122"/>
              </a:rPr>
              <a:t>、您想要发布的网店服务类需求主要是哪些类型？</a:t>
            </a:r>
            <a:r>
              <a:rPr lang="en-US" altLang="zh-CN" sz="900" i="1" kern="100" dirty="0">
                <a:latin typeface="Microsoft YaHei" charset="-122"/>
                <a:ea typeface="Microsoft YaHei" charset="-122"/>
                <a:cs typeface="Microsoft YaHei" charset="-122"/>
              </a:rPr>
              <a:t>【</a:t>
            </a:r>
            <a:r>
              <a:rPr lang="zh-CN" altLang="en-US" sz="900" i="1" kern="100" dirty="0">
                <a:latin typeface="Microsoft YaHei" charset="-122"/>
                <a:ea typeface="Microsoft YaHei" charset="-122"/>
                <a:cs typeface="Microsoft YaHei" charset="-122"/>
              </a:rPr>
              <a:t>可多选</a:t>
            </a:r>
            <a:r>
              <a:rPr lang="en-US" altLang="zh-CN" sz="900" i="1" kern="100" dirty="0" smtClean="0">
                <a:latin typeface="Microsoft YaHei" charset="-122"/>
                <a:ea typeface="Microsoft YaHei" charset="-122"/>
                <a:cs typeface="Microsoft YaHei" charset="-122"/>
              </a:rPr>
              <a:t>】</a:t>
            </a:r>
            <a:endParaRPr lang="en-US" altLang="zh-CN" sz="900" i="1" kern="100" dirty="0">
              <a:latin typeface="Microsoft YaHei" charset="-122"/>
              <a:ea typeface="Microsoft YaHei" charset="-122"/>
              <a:cs typeface="Microsoft YaHei" charset="-122"/>
            </a:endParaRPr>
          </a:p>
        </p:txBody>
      </p:sp>
      <p:sp>
        <p:nvSpPr>
          <p:cNvPr id="15" name="文本框 14"/>
          <p:cNvSpPr txBox="1"/>
          <p:nvPr/>
        </p:nvSpPr>
        <p:spPr>
          <a:xfrm>
            <a:off x="234656" y="606088"/>
            <a:ext cx="8513808" cy="738664"/>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网站建设类的主要需求场景是公司对外网站建设；营销推广类的主要需求场景包括社会化推广和网络推广；品牌设计类的主要需求场景是打造公司形象</a:t>
            </a:r>
            <a:endParaRPr kumimoji="1" lang="zh-CN" altLang="en-US" sz="1400" dirty="0">
              <a:latin typeface="Microsoft YaHei" charset="-122"/>
              <a:ea typeface="Microsoft YaHei" charset="-122"/>
              <a:cs typeface="Microsoft YaHei" charset="-122"/>
            </a:endParaRPr>
          </a:p>
        </p:txBody>
      </p:sp>
      <p:grpSp>
        <p:nvGrpSpPr>
          <p:cNvPr id="6" name="组 5"/>
          <p:cNvGrpSpPr/>
          <p:nvPr/>
        </p:nvGrpSpPr>
        <p:grpSpPr>
          <a:xfrm>
            <a:off x="1043608" y="4667182"/>
            <a:ext cx="7455523" cy="288000"/>
            <a:chOff x="487148" y="4864622"/>
            <a:chExt cx="7455523" cy="288000"/>
          </a:xfrm>
        </p:grpSpPr>
        <p:sp>
          <p:nvSpPr>
            <p:cNvPr id="22" name="矩形 21"/>
            <p:cNvSpPr/>
            <p:nvPr/>
          </p:nvSpPr>
          <p:spPr>
            <a:xfrm>
              <a:off x="487148" y="4864622"/>
              <a:ext cx="756000" cy="28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latin typeface="Microsoft YaHei" charset="-122"/>
                  <a:ea typeface="Microsoft YaHei" charset="-122"/>
                  <a:cs typeface="Microsoft YaHei" charset="-122"/>
                </a:rPr>
                <a:t>网店服务类</a:t>
              </a:r>
              <a:endParaRPr kumimoji="1" lang="en-US" altLang="zh-CN" sz="900" dirty="0" smtClean="0">
                <a:latin typeface="Microsoft YaHei" charset="-122"/>
                <a:ea typeface="Microsoft YaHei" charset="-122"/>
                <a:cs typeface="Microsoft YaHei" charset="-122"/>
              </a:endParaRPr>
            </a:p>
            <a:p>
              <a:pPr algn="ctr"/>
              <a:r>
                <a:rPr kumimoji="1" lang="en-US" altLang="zh-CN" sz="900" dirty="0" smtClean="0">
                  <a:latin typeface="Microsoft YaHei" charset="-122"/>
                  <a:ea typeface="Microsoft YaHei" charset="-122"/>
                  <a:cs typeface="Microsoft YaHei" charset="-122"/>
                </a:rPr>
                <a:t>46</a:t>
              </a:r>
              <a:r>
                <a:rPr kumimoji="1" lang="zh-CN" altLang="en-US" sz="900" dirty="0" smtClean="0">
                  <a:latin typeface="Microsoft YaHei" charset="-122"/>
                  <a:ea typeface="Microsoft YaHei" charset="-122"/>
                  <a:cs typeface="Microsoft YaHei" charset="-122"/>
                </a:rPr>
                <a:t>人</a:t>
              </a:r>
              <a:endParaRPr kumimoji="1" lang="zh-CN" altLang="en-US" sz="900" dirty="0">
                <a:latin typeface="Microsoft YaHei" charset="-122"/>
                <a:ea typeface="Microsoft YaHei" charset="-122"/>
                <a:cs typeface="Microsoft YaHei" charset="-122"/>
              </a:endParaRPr>
            </a:p>
          </p:txBody>
        </p:sp>
        <p:sp>
          <p:nvSpPr>
            <p:cNvPr id="23" name="矩形 22"/>
            <p:cNvSpPr/>
            <p:nvPr/>
          </p:nvSpPr>
          <p:spPr>
            <a:xfrm>
              <a:off x="1246671" y="4864622"/>
              <a:ext cx="1764000" cy="288000"/>
            </a:xfrm>
            <a:prstGeom prst="rect">
              <a:avLst/>
            </a:prstGeom>
            <a:solidFill>
              <a:srgbClr val="DD3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latin typeface="Microsoft YaHei" charset="-122"/>
                  <a:ea typeface="Microsoft YaHei" charset="-122"/>
                  <a:cs typeface="Microsoft YaHei" charset="-122"/>
                </a:rPr>
                <a:t>网站建设类</a:t>
              </a:r>
              <a:endParaRPr kumimoji="1" lang="en-US" altLang="zh-CN" sz="900" dirty="0" smtClean="0">
                <a:latin typeface="Microsoft YaHei" charset="-122"/>
                <a:ea typeface="Microsoft YaHei" charset="-122"/>
                <a:cs typeface="Microsoft YaHei" charset="-122"/>
              </a:endParaRPr>
            </a:p>
            <a:p>
              <a:pPr algn="ctr"/>
              <a:r>
                <a:rPr kumimoji="1" lang="en-US" altLang="zh-CN" sz="900" dirty="0" smtClean="0">
                  <a:latin typeface="Microsoft YaHei" charset="-122"/>
                  <a:ea typeface="Microsoft YaHei" charset="-122"/>
                  <a:cs typeface="Microsoft YaHei" charset="-122"/>
                </a:rPr>
                <a:t>112</a:t>
              </a:r>
              <a:r>
                <a:rPr kumimoji="1" lang="zh-CN" altLang="en-US" sz="900" dirty="0" smtClean="0">
                  <a:latin typeface="Microsoft YaHei" charset="-122"/>
                  <a:ea typeface="Microsoft YaHei" charset="-122"/>
                  <a:cs typeface="Microsoft YaHei" charset="-122"/>
                </a:rPr>
                <a:t>人</a:t>
              </a:r>
              <a:endParaRPr kumimoji="1" lang="zh-CN" altLang="en-US" sz="900" dirty="0">
                <a:latin typeface="Microsoft YaHei" charset="-122"/>
                <a:ea typeface="Microsoft YaHei" charset="-122"/>
                <a:cs typeface="Microsoft YaHei" charset="-122"/>
              </a:endParaRPr>
            </a:p>
          </p:txBody>
        </p:sp>
        <p:sp>
          <p:nvSpPr>
            <p:cNvPr id="24" name="矩形 23"/>
            <p:cNvSpPr/>
            <p:nvPr/>
          </p:nvSpPr>
          <p:spPr>
            <a:xfrm>
              <a:off x="7402671" y="4864622"/>
              <a:ext cx="540000" cy="28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solidFill>
                    <a:schemeClr val="bg1"/>
                  </a:solidFill>
                  <a:latin typeface="Microsoft YaHei" charset="-122"/>
                  <a:ea typeface="Microsoft YaHei" charset="-122"/>
                  <a:cs typeface="Microsoft YaHei" charset="-122"/>
                </a:rPr>
                <a:t>其他</a:t>
              </a:r>
              <a:endParaRPr kumimoji="1" lang="en-US" altLang="zh-CN" sz="900" dirty="0" smtClean="0">
                <a:solidFill>
                  <a:schemeClr val="bg1"/>
                </a:solidFill>
                <a:latin typeface="Microsoft YaHei" charset="-122"/>
                <a:ea typeface="Microsoft YaHei" charset="-122"/>
                <a:cs typeface="Microsoft YaHei" charset="-122"/>
              </a:endParaRPr>
            </a:p>
            <a:p>
              <a:pPr algn="ctr"/>
              <a:r>
                <a:rPr kumimoji="1" lang="en-US" altLang="zh-CN" sz="900" dirty="0" smtClean="0">
                  <a:solidFill>
                    <a:schemeClr val="bg1"/>
                  </a:solidFill>
                  <a:latin typeface="Microsoft YaHei" charset="-122"/>
                  <a:ea typeface="Microsoft YaHei" charset="-122"/>
                  <a:cs typeface="Microsoft YaHei" charset="-122"/>
                </a:rPr>
                <a:t>34</a:t>
              </a:r>
              <a:r>
                <a:rPr kumimoji="1" lang="zh-CN" altLang="en-US" sz="900" dirty="0" smtClean="0">
                  <a:solidFill>
                    <a:schemeClr val="bg1"/>
                  </a:solidFill>
                  <a:latin typeface="Microsoft YaHei" charset="-122"/>
                  <a:ea typeface="Microsoft YaHei" charset="-122"/>
                  <a:cs typeface="Microsoft YaHei" charset="-122"/>
                </a:rPr>
                <a:t>人</a:t>
              </a:r>
              <a:endParaRPr kumimoji="1" lang="zh-CN" altLang="en-US" sz="900" dirty="0">
                <a:solidFill>
                  <a:schemeClr val="bg1"/>
                </a:solidFill>
                <a:latin typeface="Microsoft YaHei" charset="-122"/>
                <a:ea typeface="Microsoft YaHei" charset="-122"/>
                <a:cs typeface="Microsoft YaHei" charset="-122"/>
              </a:endParaRPr>
            </a:p>
          </p:txBody>
        </p:sp>
        <p:sp>
          <p:nvSpPr>
            <p:cNvPr id="25" name="矩形 24"/>
            <p:cNvSpPr/>
            <p:nvPr/>
          </p:nvSpPr>
          <p:spPr>
            <a:xfrm>
              <a:off x="3010671" y="4864622"/>
              <a:ext cx="1332000" cy="288000"/>
            </a:xfrm>
            <a:prstGeom prst="rect">
              <a:avLst/>
            </a:prstGeom>
            <a:solidFill>
              <a:srgbClr val="2FA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latin typeface="Microsoft YaHei" charset="-122"/>
                  <a:ea typeface="Microsoft YaHei" charset="-122"/>
                  <a:cs typeface="Microsoft YaHei" charset="-122"/>
                </a:rPr>
                <a:t>营销推广类</a:t>
              </a:r>
              <a:endParaRPr kumimoji="1" lang="en-US" altLang="zh-CN" sz="900" dirty="0">
                <a:latin typeface="Microsoft YaHei" charset="-122"/>
                <a:ea typeface="Microsoft YaHei" charset="-122"/>
                <a:cs typeface="Microsoft YaHei" charset="-122"/>
              </a:endParaRPr>
            </a:p>
            <a:p>
              <a:pPr algn="ctr"/>
              <a:r>
                <a:rPr kumimoji="1" lang="en-US" altLang="zh-CN" sz="900" dirty="0" smtClean="0">
                  <a:latin typeface="Microsoft YaHei" charset="-122"/>
                  <a:ea typeface="Microsoft YaHei" charset="-122"/>
                  <a:cs typeface="Microsoft YaHei" charset="-122"/>
                </a:rPr>
                <a:t>84</a:t>
              </a:r>
              <a:r>
                <a:rPr kumimoji="1" lang="zh-CN" altLang="en-US" sz="900" dirty="0" smtClean="0">
                  <a:latin typeface="Microsoft YaHei" charset="-122"/>
                  <a:ea typeface="Microsoft YaHei" charset="-122"/>
                  <a:cs typeface="Microsoft YaHei" charset="-122"/>
                </a:rPr>
                <a:t>人</a:t>
              </a:r>
              <a:endParaRPr kumimoji="1" lang="zh-CN" altLang="en-US" sz="900" dirty="0">
                <a:latin typeface="Microsoft YaHei" charset="-122"/>
                <a:ea typeface="Microsoft YaHei" charset="-122"/>
                <a:cs typeface="Microsoft YaHei" charset="-122"/>
              </a:endParaRPr>
            </a:p>
          </p:txBody>
        </p:sp>
        <p:sp>
          <p:nvSpPr>
            <p:cNvPr id="26" name="矩形 25"/>
            <p:cNvSpPr/>
            <p:nvPr/>
          </p:nvSpPr>
          <p:spPr>
            <a:xfrm>
              <a:off x="4342671" y="4864622"/>
              <a:ext cx="3060000" cy="288000"/>
            </a:xfrm>
            <a:prstGeom prst="rect">
              <a:avLst/>
            </a:prstGeom>
            <a:solidFill>
              <a:srgbClr val="F5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900" dirty="0" smtClean="0">
                  <a:latin typeface="Microsoft YaHei" charset="-122"/>
                  <a:ea typeface="Microsoft YaHei" charset="-122"/>
                  <a:cs typeface="Microsoft YaHei" charset="-122"/>
                </a:rPr>
                <a:t>品牌设计类</a:t>
              </a:r>
              <a:endParaRPr kumimoji="1" lang="en-US" altLang="zh-CN" sz="900" dirty="0">
                <a:latin typeface="Microsoft YaHei" charset="-122"/>
                <a:ea typeface="Microsoft YaHei" charset="-122"/>
                <a:cs typeface="Microsoft YaHei" charset="-122"/>
              </a:endParaRPr>
            </a:p>
            <a:p>
              <a:pPr algn="ctr"/>
              <a:r>
                <a:rPr kumimoji="1" lang="en-US" altLang="zh-CN" sz="900" dirty="0" smtClean="0">
                  <a:latin typeface="Microsoft YaHei" charset="-122"/>
                  <a:ea typeface="Microsoft YaHei" charset="-122"/>
                  <a:cs typeface="Microsoft YaHei" charset="-122"/>
                </a:rPr>
                <a:t>192</a:t>
              </a:r>
              <a:r>
                <a:rPr kumimoji="1" lang="zh-CN" altLang="en-US" sz="900" dirty="0" smtClean="0">
                  <a:latin typeface="Microsoft YaHei" charset="-122"/>
                  <a:ea typeface="Microsoft YaHei" charset="-122"/>
                  <a:cs typeface="Microsoft YaHei" charset="-122"/>
                </a:rPr>
                <a:t>人</a:t>
              </a:r>
              <a:endParaRPr kumimoji="1" lang="zh-CN" altLang="en-US" sz="900" dirty="0">
                <a:latin typeface="Microsoft YaHei" charset="-122"/>
                <a:ea typeface="Microsoft YaHei" charset="-122"/>
                <a:cs typeface="Microsoft YaHei" charset="-122"/>
              </a:endParaRPr>
            </a:p>
          </p:txBody>
        </p:sp>
      </p:grpSp>
      <p:graphicFrame>
        <p:nvGraphicFramePr>
          <p:cNvPr id="16" name="图表 15"/>
          <p:cNvGraphicFramePr>
            <a:graphicFrameLocks/>
          </p:cNvGraphicFramePr>
          <p:nvPr>
            <p:extLst>
              <p:ext uri="{D42A27DB-BD31-4B8C-83A1-F6EECF244321}">
                <p14:modId xmlns:p14="http://schemas.microsoft.com/office/powerpoint/2010/main" val="369564784"/>
              </p:ext>
            </p:extLst>
          </p:nvPr>
        </p:nvGraphicFramePr>
        <p:xfrm>
          <a:off x="193009" y="1545833"/>
          <a:ext cx="3419472" cy="29630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图表 16"/>
          <p:cNvGraphicFramePr>
            <a:graphicFrameLocks/>
          </p:cNvGraphicFramePr>
          <p:nvPr>
            <p:extLst>
              <p:ext uri="{D42A27DB-BD31-4B8C-83A1-F6EECF244321}">
                <p14:modId xmlns:p14="http://schemas.microsoft.com/office/powerpoint/2010/main" val="3067201282"/>
              </p:ext>
            </p:extLst>
          </p:nvPr>
        </p:nvGraphicFramePr>
        <p:xfrm>
          <a:off x="3707904" y="1489348"/>
          <a:ext cx="2880320" cy="21165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图表 17"/>
          <p:cNvGraphicFramePr>
            <a:graphicFrameLocks/>
          </p:cNvGraphicFramePr>
          <p:nvPr>
            <p:extLst>
              <p:ext uri="{D42A27DB-BD31-4B8C-83A1-F6EECF244321}">
                <p14:modId xmlns:p14="http://schemas.microsoft.com/office/powerpoint/2010/main" val="2812518342"/>
              </p:ext>
            </p:extLst>
          </p:nvPr>
        </p:nvGraphicFramePr>
        <p:xfrm>
          <a:off x="6078413" y="1489348"/>
          <a:ext cx="2988646"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3</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21" name="TextBox 20"/>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0661403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a:graphicFrameLocks/>
          </p:cNvGraphicFramePr>
          <p:nvPr>
            <p:extLst>
              <p:ext uri="{D42A27DB-BD31-4B8C-83A1-F6EECF244321}">
                <p14:modId xmlns:p14="http://schemas.microsoft.com/office/powerpoint/2010/main" val="4065921028"/>
              </p:ext>
            </p:extLst>
          </p:nvPr>
        </p:nvGraphicFramePr>
        <p:xfrm>
          <a:off x="647564" y="1561356"/>
          <a:ext cx="7776864" cy="3217312"/>
        </p:xfrm>
        <a:graphic>
          <a:graphicData uri="http://schemas.openxmlformats.org/drawingml/2006/chart">
            <c:chart xmlns:c="http://schemas.openxmlformats.org/drawingml/2006/chart" xmlns:r="http://schemas.openxmlformats.org/officeDocument/2006/relationships" r:id="rId2"/>
          </a:graphicData>
        </a:graphic>
      </p:graphicFrame>
      <p:sp>
        <p:nvSpPr>
          <p:cNvPr id="5" name="标题 4"/>
          <p:cNvSpPr>
            <a:spLocks noGrp="1"/>
          </p:cNvSpPr>
          <p:nvPr>
            <p:ph type="title"/>
          </p:nvPr>
        </p:nvSpPr>
        <p:spPr/>
        <p:txBody>
          <a:bodyPr/>
          <a:lstStyle/>
          <a:p>
            <a:r>
              <a:rPr kumimoji="1" lang="zh-CN" altLang="en-US" dirty="0"/>
              <a:t>雇主的下单关注点分析</a:t>
            </a:r>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29</a:t>
            </a:fld>
            <a:endParaRPr lang="zh-CN" altLang="en-US"/>
          </a:p>
        </p:txBody>
      </p:sp>
      <p:sp>
        <p:nvSpPr>
          <p:cNvPr id="26" name="文本框 25"/>
          <p:cNvSpPr txBox="1"/>
          <p:nvPr/>
        </p:nvSpPr>
        <p:spPr>
          <a:xfrm>
            <a:off x="683568" y="606088"/>
            <a:ext cx="8460432" cy="738664"/>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雇主下单时最关注的是“服务商完成服务的质量”、“服务商的诚信”以及“服务商的服务态度”。</a:t>
            </a:r>
            <a:endParaRPr kumimoji="1" lang="en-US" altLang="zh-CN" sz="1400" dirty="0" smtClean="0">
              <a:latin typeface="Microsoft YaHei" charset="-122"/>
              <a:ea typeface="Microsoft YaHei" charset="-122"/>
              <a:cs typeface="Microsoft YaHei" charset="-122"/>
            </a:endParaRPr>
          </a:p>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其他因素也很重要，相对不太重要的是“服务商是否是在雇主所处的行业内”以及“服务商所在地”。</a:t>
            </a:r>
            <a:endParaRPr kumimoji="1" lang="zh-CN" altLang="en-US" sz="1400" dirty="0">
              <a:latin typeface="Microsoft YaHei" charset="-122"/>
              <a:ea typeface="Microsoft YaHei" charset="-122"/>
              <a:cs typeface="Microsoft YaHei" charset="-122"/>
            </a:endParaRPr>
          </a:p>
        </p:txBody>
      </p:sp>
      <p:sp>
        <p:nvSpPr>
          <p:cNvPr id="31" name="文本框 30"/>
          <p:cNvSpPr txBox="1"/>
          <p:nvPr/>
        </p:nvSpPr>
        <p:spPr>
          <a:xfrm>
            <a:off x="5364088" y="1688412"/>
            <a:ext cx="1040670" cy="276999"/>
          </a:xfrm>
          <a:prstGeom prst="rect">
            <a:avLst/>
          </a:prstGeom>
          <a:noFill/>
        </p:spPr>
        <p:txBody>
          <a:bodyPr wrap="none" rtlCol="0">
            <a:spAutoFit/>
          </a:bodyPr>
          <a:lstStyle/>
          <a:p>
            <a:r>
              <a:rPr kumimoji="1" lang="en-US" altLang="zh-CN" sz="1200" dirty="0" smtClean="0">
                <a:latin typeface="Microsoft YaHei" charset="-122"/>
                <a:ea typeface="Microsoft YaHei" charset="-122"/>
                <a:cs typeface="Microsoft YaHei" charset="-122"/>
              </a:rPr>
              <a:t>【N</a:t>
            </a:r>
            <a:r>
              <a:rPr kumimoji="1" lang="zh-CN" altLang="en-US" sz="1200" dirty="0" smtClean="0">
                <a:latin typeface="Microsoft YaHei" charset="-122"/>
                <a:ea typeface="Microsoft YaHei" charset="-122"/>
                <a:cs typeface="Microsoft YaHei" charset="-122"/>
              </a:rPr>
              <a:t>＝</a:t>
            </a:r>
            <a:r>
              <a:rPr kumimoji="1" lang="en-US" altLang="zh-CN" sz="1200" dirty="0" smtClean="0">
                <a:latin typeface="Microsoft YaHei" charset="-122"/>
                <a:ea typeface="Microsoft YaHei" charset="-122"/>
                <a:cs typeface="Microsoft YaHei" charset="-122"/>
              </a:rPr>
              <a:t>468】</a:t>
            </a:r>
            <a:endParaRPr kumimoji="1" lang="zh-CN" altLang="en-US" sz="1200" dirty="0">
              <a:latin typeface="Microsoft YaHei" charset="-122"/>
              <a:ea typeface="Microsoft YaHei" charset="-122"/>
              <a:cs typeface="Microsoft YaHei" charset="-122"/>
            </a:endParaRPr>
          </a:p>
        </p:txBody>
      </p:sp>
      <p:sp>
        <p:nvSpPr>
          <p:cNvPr id="32" name="矩形 31"/>
          <p:cNvSpPr/>
          <p:nvPr/>
        </p:nvSpPr>
        <p:spPr>
          <a:xfrm>
            <a:off x="683568" y="5222411"/>
            <a:ext cx="6912768"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QB107</a:t>
            </a:r>
            <a:r>
              <a:rPr lang="zh-CN" altLang="en-US" sz="1000" i="1" kern="100" dirty="0">
                <a:latin typeface="Microsoft YaHei" charset="-122"/>
                <a:ea typeface="Microsoft YaHei" charset="-122"/>
                <a:cs typeface="Microsoft YaHei" charset="-122"/>
              </a:rPr>
              <a:t>、当您购买一个服务或雇佣一位服务商前，请您评价以下信息的对您的重要程度。</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单选</a:t>
            </a:r>
            <a:r>
              <a:rPr lang="en-US" altLang="zh-CN" sz="1000" i="1" kern="100" dirty="0">
                <a:latin typeface="Microsoft YaHei" charset="-122"/>
                <a:ea typeface="Microsoft YaHei" charset="-122"/>
                <a:cs typeface="Microsoft YaHei" charset="-122"/>
              </a:rPr>
              <a:t>】</a:t>
            </a:r>
          </a:p>
        </p:txBody>
      </p:sp>
      <p:sp>
        <p:nvSpPr>
          <p:cNvPr id="10" name="TextBox 9"/>
          <p:cNvSpPr txBox="1"/>
          <p:nvPr/>
        </p:nvSpPr>
        <p:spPr>
          <a:xfrm>
            <a:off x="-125347" y="-174387"/>
            <a:ext cx="619080" cy="1015663"/>
          </a:xfrm>
          <a:prstGeom prst="rect">
            <a:avLst/>
          </a:prstGeom>
        </p:spPr>
        <p:txBody>
          <a:bodyPr wrap="none" rtlCol="0">
            <a:spAutoFit/>
          </a:bodyPr>
          <a:lstStyle/>
          <a:p>
            <a:r>
              <a:rPr lang="en-US" altLang="zh-CN"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3</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1" name="TextBox 10"/>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3225" y="4009628"/>
            <a:ext cx="790720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50455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zh-CN" altLang="en-US" dirty="0" smtClean="0"/>
              <a:t>会员增值服务分析</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30</a:t>
            </a:fld>
            <a:endParaRPr lang="zh-CN" altLang="en-US"/>
          </a:p>
        </p:txBody>
      </p:sp>
      <p:sp>
        <p:nvSpPr>
          <p:cNvPr id="26" name="文本框 25"/>
          <p:cNvSpPr txBox="1"/>
          <p:nvPr/>
        </p:nvSpPr>
        <p:spPr>
          <a:xfrm>
            <a:off x="661348" y="625252"/>
            <a:ext cx="7769486" cy="738664"/>
          </a:xfrm>
          <a:prstGeom prst="rect">
            <a:avLst/>
          </a:prstGeom>
          <a:noFill/>
        </p:spPr>
        <p:txBody>
          <a:bodyPr wrap="square" rtlCol="0">
            <a:spAutoFit/>
          </a:bodyPr>
          <a:lstStyle/>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最受雇主青睐的会员体系实惠是会员特惠价、会员专属的服务以及会员优先响应服务；</a:t>
            </a:r>
            <a:endParaRPr kumimoji="1" lang="en-US" altLang="zh-CN" sz="1400" dirty="0" smtClean="0">
              <a:latin typeface="Microsoft YaHei" charset="-122"/>
              <a:ea typeface="Microsoft YaHei" charset="-122"/>
              <a:cs typeface="Microsoft YaHei" charset="-122"/>
            </a:endParaRPr>
          </a:p>
          <a:p>
            <a:pPr marL="285750" indent="-285750">
              <a:lnSpc>
                <a:spcPct val="150000"/>
              </a:lnSpc>
              <a:buFont typeface="Arial" charset="0"/>
              <a:buChar char="•"/>
            </a:pPr>
            <a:r>
              <a:rPr kumimoji="1" lang="zh-CN" altLang="en-US" sz="1400" dirty="0" smtClean="0">
                <a:latin typeface="Microsoft YaHei" charset="-122"/>
                <a:ea typeface="Microsoft YaHei" charset="-122"/>
                <a:cs typeface="Microsoft YaHei" charset="-122"/>
              </a:rPr>
              <a:t>对需求未完成的雇主来说，会员优先响应服务最受欢迎。</a:t>
            </a:r>
            <a:endParaRPr kumimoji="1" lang="zh-CN" altLang="en-US" sz="1400" dirty="0">
              <a:latin typeface="Microsoft YaHei" charset="-122"/>
              <a:ea typeface="Microsoft YaHei" charset="-122"/>
              <a:cs typeface="Microsoft YaHei" charset="-122"/>
            </a:endParaRPr>
          </a:p>
        </p:txBody>
      </p:sp>
      <p:sp>
        <p:nvSpPr>
          <p:cNvPr id="32" name="矩形 31"/>
          <p:cNvSpPr/>
          <p:nvPr/>
        </p:nvSpPr>
        <p:spPr>
          <a:xfrm>
            <a:off x="631632" y="5238612"/>
            <a:ext cx="6912768"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QB108</a:t>
            </a:r>
            <a:r>
              <a:rPr lang="zh-CN" altLang="en-US" sz="1000" i="1" kern="100" dirty="0">
                <a:latin typeface="Microsoft YaHei" charset="-122"/>
                <a:ea typeface="Microsoft YaHei" charset="-122"/>
                <a:cs typeface="Microsoft YaHei" charset="-122"/>
              </a:rPr>
              <a:t>、如果猪八戒网增加会员体系，您希望得到哪些实惠？</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最多选择</a:t>
            </a:r>
            <a:r>
              <a:rPr lang="en-US" altLang="zh-CN" sz="1000" i="1" kern="100" dirty="0">
                <a:latin typeface="Microsoft YaHei" charset="-122"/>
                <a:ea typeface="Microsoft YaHei" charset="-122"/>
                <a:cs typeface="Microsoft YaHei" charset="-122"/>
              </a:rPr>
              <a:t>3</a:t>
            </a:r>
            <a:r>
              <a:rPr lang="zh-CN" altLang="en-US" sz="1000" i="1" kern="100" dirty="0">
                <a:latin typeface="Microsoft YaHei" charset="-122"/>
                <a:ea typeface="Microsoft YaHei" charset="-122"/>
                <a:cs typeface="Microsoft YaHei" charset="-122"/>
              </a:rPr>
              <a:t>个</a:t>
            </a:r>
            <a:r>
              <a:rPr lang="en-US" altLang="zh-CN" sz="1000" i="1" kern="100" dirty="0">
                <a:latin typeface="Microsoft YaHei" charset="-122"/>
                <a:ea typeface="Microsoft YaHei" charset="-122"/>
                <a:cs typeface="Microsoft YaHei" charset="-122"/>
              </a:rPr>
              <a:t>】</a:t>
            </a:r>
          </a:p>
        </p:txBody>
      </p:sp>
      <p:graphicFrame>
        <p:nvGraphicFramePr>
          <p:cNvPr id="7" name="对象 6"/>
          <p:cNvGraphicFramePr>
            <a:graphicFrameLocks noChangeAspect="1"/>
          </p:cNvGraphicFramePr>
          <p:nvPr>
            <p:extLst>
              <p:ext uri="{D42A27DB-BD31-4B8C-83A1-F6EECF244321}">
                <p14:modId xmlns:p14="http://schemas.microsoft.com/office/powerpoint/2010/main" val="4224466626"/>
              </p:ext>
            </p:extLst>
          </p:nvPr>
        </p:nvGraphicFramePr>
        <p:xfrm>
          <a:off x="1072438" y="1988808"/>
          <a:ext cx="6692900" cy="1879600"/>
        </p:xfrm>
        <a:graphic>
          <a:graphicData uri="http://schemas.openxmlformats.org/presentationml/2006/ole">
            <mc:AlternateContent xmlns:mc="http://schemas.openxmlformats.org/markup-compatibility/2006">
              <mc:Choice xmlns:v="urn:schemas-microsoft-com:vml" Requires="v">
                <p:oleObj spid="_x0000_s14453" name="工作表" r:id="rId4" imgW="6692900" imgH="1879600" progId="Excel.Sheet.12">
                  <p:embed/>
                </p:oleObj>
              </mc:Choice>
              <mc:Fallback>
                <p:oleObj name="工作表" r:id="rId4" imgW="6692900" imgH="1879600" progId="Excel.Sheet.12">
                  <p:embed/>
                  <p:pic>
                    <p:nvPicPr>
                      <p:cNvPr id="0" name=""/>
                      <p:cNvPicPr/>
                      <p:nvPr/>
                    </p:nvPicPr>
                    <p:blipFill>
                      <a:blip r:embed="rId5"/>
                      <a:stretch>
                        <a:fillRect/>
                      </a:stretch>
                    </p:blipFill>
                    <p:spPr>
                      <a:xfrm>
                        <a:off x="1072438" y="1988808"/>
                        <a:ext cx="6692900" cy="1879600"/>
                      </a:xfrm>
                      <a:prstGeom prst="rect">
                        <a:avLst/>
                      </a:prstGeom>
                    </p:spPr>
                  </p:pic>
                </p:oleObj>
              </mc:Fallback>
            </mc:AlternateContent>
          </a:graphicData>
        </a:graphic>
      </p:graphicFrame>
      <p:sp>
        <p:nvSpPr>
          <p:cNvPr id="12" name="矩形 11"/>
          <p:cNvSpPr/>
          <p:nvPr/>
        </p:nvSpPr>
        <p:spPr>
          <a:xfrm>
            <a:off x="641157" y="5022436"/>
            <a:ext cx="7789677" cy="246221"/>
          </a:xfrm>
          <a:prstGeom prst="rect">
            <a:avLst/>
          </a:prstGeom>
        </p:spPr>
        <p:txBody>
          <a:bodyPr wrap="square">
            <a:spAutoFit/>
          </a:bodyPr>
          <a:lstStyle/>
          <a:p>
            <a:r>
              <a:rPr lang="zh-CN" altLang="en-US" sz="1000" dirty="0" smtClean="0">
                <a:latin typeface="Microsoft YaHei" charset="-122"/>
                <a:ea typeface="Microsoft YaHei" charset="-122"/>
                <a:cs typeface="Microsoft YaHei" charset="-122"/>
              </a:rPr>
              <a:t>备注：未发需求组＝刚来，未使用＋已初步了解，但未注册＋已注册未发布需求＋其他</a:t>
            </a:r>
            <a:endParaRPr lang="en-US" altLang="zh-CN" sz="1000" dirty="0">
              <a:latin typeface="Microsoft YaHei" charset="-122"/>
              <a:ea typeface="Microsoft YaHei" charset="-122"/>
              <a:cs typeface="Microsoft YaHei" charset="-122"/>
            </a:endParaRPr>
          </a:p>
        </p:txBody>
      </p:sp>
      <p:sp>
        <p:nvSpPr>
          <p:cNvPr id="18" name="TextBox 17"/>
          <p:cNvSpPr txBox="1"/>
          <p:nvPr/>
        </p:nvSpPr>
        <p:spPr>
          <a:xfrm>
            <a:off x="-125347" y="-174387"/>
            <a:ext cx="619080" cy="1015663"/>
          </a:xfrm>
          <a:prstGeom prst="rect">
            <a:avLst/>
          </a:prstGeom>
        </p:spPr>
        <p:txBody>
          <a:bodyPr wrap="none" rtlCol="0">
            <a:spAutoFit/>
          </a:bodyPr>
          <a:lstStyle/>
          <a:p>
            <a:r>
              <a:rPr lang="en-US" altLang="zh-CN"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3</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9" name="TextBox 18"/>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2" name="组合 1"/>
          <p:cNvGrpSpPr/>
          <p:nvPr/>
        </p:nvGrpSpPr>
        <p:grpSpPr>
          <a:xfrm>
            <a:off x="2824378" y="4007828"/>
            <a:ext cx="4897782" cy="355287"/>
            <a:chOff x="2883952" y="3750895"/>
            <a:chExt cx="4897782" cy="296400"/>
          </a:xfrm>
        </p:grpSpPr>
        <p:grpSp>
          <p:nvGrpSpPr>
            <p:cNvPr id="20" name="组合 19"/>
            <p:cNvGrpSpPr/>
            <p:nvPr/>
          </p:nvGrpSpPr>
          <p:grpSpPr>
            <a:xfrm>
              <a:off x="4088016" y="3750895"/>
              <a:ext cx="3693718" cy="288000"/>
              <a:chOff x="5922358" y="4914163"/>
              <a:chExt cx="2898115" cy="288000"/>
            </a:xfrm>
            <a:solidFill>
              <a:schemeClr val="bg1">
                <a:lumMod val="75000"/>
              </a:schemeClr>
            </a:solidFill>
          </p:grpSpPr>
          <p:sp>
            <p:nvSpPr>
              <p:cNvPr id="21" name="矩形 20"/>
              <p:cNvSpPr/>
              <p:nvPr/>
            </p:nvSpPr>
            <p:spPr>
              <a:xfrm>
                <a:off x="5922358" y="4914163"/>
                <a:ext cx="944716" cy="288000"/>
              </a:xfrm>
              <a:prstGeom prst="rect">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tx1">
                        <a:lumMod val="95000"/>
                        <a:lumOff val="5000"/>
                      </a:schemeClr>
                    </a:solidFill>
                    <a:latin typeface="Microsoft YaHei" charset="-122"/>
                    <a:ea typeface="Microsoft YaHei" charset="-122"/>
                    <a:cs typeface="Microsoft YaHei" charset="-122"/>
                  </a:rPr>
                  <a:t>未发需求组</a:t>
                </a:r>
                <a:endParaRPr kumimoji="1" lang="en-US" altLang="zh-CN" sz="1000" dirty="0" smtClean="0">
                  <a:solidFill>
                    <a:schemeClr val="tx1">
                      <a:lumMod val="95000"/>
                      <a:lumOff val="5000"/>
                    </a:schemeClr>
                  </a:solidFill>
                  <a:latin typeface="Microsoft YaHei" charset="-122"/>
                  <a:ea typeface="Microsoft YaHei" charset="-122"/>
                  <a:cs typeface="Microsoft YaHei" charset="-122"/>
                </a:endParaRPr>
              </a:p>
              <a:p>
                <a:pPr algn="ctr"/>
                <a:r>
                  <a:rPr kumimoji="1" lang="en-US" altLang="zh-CN" sz="1000" dirty="0" smtClean="0">
                    <a:solidFill>
                      <a:schemeClr val="tx1">
                        <a:lumMod val="95000"/>
                        <a:lumOff val="5000"/>
                      </a:schemeClr>
                    </a:solidFill>
                    <a:latin typeface="Microsoft YaHei" charset="-122"/>
                    <a:ea typeface="Microsoft YaHei" charset="-122"/>
                    <a:cs typeface="Microsoft YaHei" charset="-122"/>
                  </a:rPr>
                  <a:t>58</a:t>
                </a:r>
                <a:r>
                  <a:rPr kumimoji="1" lang="zh-CN" altLang="en-US" sz="1000" dirty="0" smtClean="0">
                    <a:solidFill>
                      <a:schemeClr val="tx1">
                        <a:lumMod val="95000"/>
                        <a:lumOff val="5000"/>
                      </a:schemeClr>
                    </a:solidFill>
                    <a:latin typeface="Microsoft YaHei" charset="-122"/>
                    <a:ea typeface="Microsoft YaHei" charset="-122"/>
                    <a:cs typeface="Microsoft YaHei" charset="-122"/>
                  </a:rPr>
                  <a:t>人</a:t>
                </a:r>
                <a:endParaRPr kumimoji="1" lang="zh-CN" altLang="en-US" sz="1000" dirty="0">
                  <a:solidFill>
                    <a:schemeClr val="tx1">
                      <a:lumMod val="95000"/>
                      <a:lumOff val="5000"/>
                    </a:schemeClr>
                  </a:solidFill>
                  <a:latin typeface="Microsoft YaHei" charset="-122"/>
                  <a:ea typeface="Microsoft YaHei" charset="-122"/>
                  <a:cs typeface="Microsoft YaHei" charset="-122"/>
                </a:endParaRPr>
              </a:p>
            </p:txBody>
          </p:sp>
          <p:sp>
            <p:nvSpPr>
              <p:cNvPr id="22" name="矩形 21"/>
              <p:cNvSpPr/>
              <p:nvPr/>
            </p:nvSpPr>
            <p:spPr>
              <a:xfrm>
                <a:off x="6867074" y="4914163"/>
                <a:ext cx="1001372" cy="288000"/>
              </a:xfrm>
              <a:prstGeom prst="rect">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tx1">
                        <a:lumMod val="95000"/>
                        <a:lumOff val="5000"/>
                      </a:schemeClr>
                    </a:solidFill>
                    <a:latin typeface="Microsoft YaHei" charset="-122"/>
                    <a:ea typeface="Microsoft YaHei" charset="-122"/>
                    <a:cs typeface="Microsoft YaHei" charset="-122"/>
                  </a:rPr>
                  <a:t>需求未完成组</a:t>
                </a:r>
                <a:endParaRPr kumimoji="1" lang="en-US" altLang="zh-CN" sz="1000" dirty="0" smtClean="0">
                  <a:solidFill>
                    <a:schemeClr val="tx1">
                      <a:lumMod val="95000"/>
                      <a:lumOff val="5000"/>
                    </a:schemeClr>
                  </a:solidFill>
                  <a:latin typeface="Microsoft YaHei" charset="-122"/>
                  <a:ea typeface="Microsoft YaHei" charset="-122"/>
                  <a:cs typeface="Microsoft YaHei" charset="-122"/>
                </a:endParaRPr>
              </a:p>
              <a:p>
                <a:pPr algn="ctr"/>
                <a:r>
                  <a:rPr kumimoji="1" lang="en-US" altLang="zh-CN" sz="1000" dirty="0" smtClean="0">
                    <a:solidFill>
                      <a:schemeClr val="tx1">
                        <a:lumMod val="95000"/>
                        <a:lumOff val="5000"/>
                      </a:schemeClr>
                    </a:solidFill>
                    <a:latin typeface="Microsoft YaHei" charset="-122"/>
                    <a:ea typeface="Microsoft YaHei" charset="-122"/>
                    <a:cs typeface="Microsoft YaHei" charset="-122"/>
                  </a:rPr>
                  <a:t>49</a:t>
                </a:r>
                <a:r>
                  <a:rPr kumimoji="1" lang="zh-CN" altLang="en-US" sz="1000" dirty="0" smtClean="0">
                    <a:solidFill>
                      <a:schemeClr val="tx1">
                        <a:lumMod val="95000"/>
                        <a:lumOff val="5000"/>
                      </a:schemeClr>
                    </a:solidFill>
                    <a:latin typeface="Microsoft YaHei" charset="-122"/>
                    <a:ea typeface="Microsoft YaHei" charset="-122"/>
                    <a:cs typeface="Microsoft YaHei" charset="-122"/>
                  </a:rPr>
                  <a:t>人</a:t>
                </a:r>
                <a:endParaRPr kumimoji="1" lang="zh-CN" altLang="en-US" sz="1000" dirty="0">
                  <a:solidFill>
                    <a:schemeClr val="tx1">
                      <a:lumMod val="95000"/>
                      <a:lumOff val="5000"/>
                    </a:schemeClr>
                  </a:solidFill>
                  <a:latin typeface="Microsoft YaHei" charset="-122"/>
                  <a:ea typeface="Microsoft YaHei" charset="-122"/>
                  <a:cs typeface="Microsoft YaHei" charset="-122"/>
                </a:endParaRPr>
              </a:p>
            </p:txBody>
          </p:sp>
          <p:sp>
            <p:nvSpPr>
              <p:cNvPr id="23" name="矩形 22"/>
              <p:cNvSpPr/>
              <p:nvPr/>
            </p:nvSpPr>
            <p:spPr>
              <a:xfrm>
                <a:off x="7868447" y="4914163"/>
                <a:ext cx="952026" cy="288000"/>
              </a:xfrm>
              <a:prstGeom prst="rect">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tx1">
                        <a:lumMod val="95000"/>
                        <a:lumOff val="5000"/>
                      </a:schemeClr>
                    </a:solidFill>
                    <a:latin typeface="Microsoft YaHei" charset="-122"/>
                    <a:ea typeface="Microsoft YaHei" charset="-122"/>
                    <a:cs typeface="Microsoft YaHei" charset="-122"/>
                  </a:rPr>
                  <a:t>完成需求组</a:t>
                </a:r>
                <a:endParaRPr kumimoji="1" lang="en-US" altLang="zh-CN" sz="1000" dirty="0" smtClean="0">
                  <a:solidFill>
                    <a:schemeClr val="tx1">
                      <a:lumMod val="95000"/>
                      <a:lumOff val="5000"/>
                    </a:schemeClr>
                  </a:solidFill>
                  <a:latin typeface="Microsoft YaHei" charset="-122"/>
                  <a:ea typeface="Microsoft YaHei" charset="-122"/>
                  <a:cs typeface="Microsoft YaHei" charset="-122"/>
                </a:endParaRPr>
              </a:p>
              <a:p>
                <a:pPr algn="ctr"/>
                <a:r>
                  <a:rPr kumimoji="1" lang="en-US" altLang="zh-CN" sz="1000" dirty="0" smtClean="0">
                    <a:solidFill>
                      <a:schemeClr val="tx1">
                        <a:lumMod val="95000"/>
                        <a:lumOff val="5000"/>
                      </a:schemeClr>
                    </a:solidFill>
                    <a:latin typeface="Microsoft YaHei" charset="-122"/>
                    <a:ea typeface="Microsoft YaHei" charset="-122"/>
                    <a:cs typeface="Microsoft YaHei" charset="-122"/>
                  </a:rPr>
                  <a:t>361</a:t>
                </a:r>
                <a:r>
                  <a:rPr kumimoji="1" lang="zh-CN" altLang="en-US" sz="1000" dirty="0" smtClean="0">
                    <a:solidFill>
                      <a:schemeClr val="tx1">
                        <a:lumMod val="95000"/>
                        <a:lumOff val="5000"/>
                      </a:schemeClr>
                    </a:solidFill>
                    <a:latin typeface="Microsoft YaHei" charset="-122"/>
                    <a:ea typeface="Microsoft YaHei" charset="-122"/>
                    <a:cs typeface="Microsoft YaHei" charset="-122"/>
                  </a:rPr>
                  <a:t>人</a:t>
                </a:r>
                <a:endParaRPr kumimoji="1" lang="zh-CN" altLang="en-US" sz="1000" dirty="0">
                  <a:solidFill>
                    <a:schemeClr val="tx1">
                      <a:lumMod val="95000"/>
                      <a:lumOff val="5000"/>
                    </a:schemeClr>
                  </a:solidFill>
                  <a:latin typeface="Microsoft YaHei" charset="-122"/>
                  <a:ea typeface="Microsoft YaHei" charset="-122"/>
                  <a:cs typeface="Microsoft YaHei" charset="-122"/>
                </a:endParaRPr>
              </a:p>
            </p:txBody>
          </p:sp>
        </p:grpSp>
        <p:sp>
          <p:nvSpPr>
            <p:cNvPr id="24" name="矩形 23"/>
            <p:cNvSpPr/>
            <p:nvPr/>
          </p:nvSpPr>
          <p:spPr>
            <a:xfrm>
              <a:off x="2883952" y="3759295"/>
              <a:ext cx="1204064" cy="288000"/>
            </a:xfrm>
            <a:prstGeom prst="rect">
              <a:avLst/>
            </a:prstGeom>
            <a:solidFill>
              <a:schemeClr val="bg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0" dirty="0">
                <a:solidFill>
                  <a:schemeClr val="tx1">
                    <a:lumMod val="95000"/>
                    <a:lumOff val="5000"/>
                  </a:schemeClr>
                </a:solidFill>
                <a:latin typeface="Microsoft YaHei" charset="-122"/>
                <a:ea typeface="Microsoft YaHei" charset="-122"/>
                <a:cs typeface="Microsoft YaHei" charset="-122"/>
              </a:endParaRPr>
            </a:p>
          </p:txBody>
        </p:sp>
        <p:sp>
          <p:nvSpPr>
            <p:cNvPr id="31" name="文本框 30"/>
            <p:cNvSpPr txBox="1"/>
            <p:nvPr/>
          </p:nvSpPr>
          <p:spPr>
            <a:xfrm>
              <a:off x="3119537" y="3764795"/>
              <a:ext cx="643125" cy="246221"/>
            </a:xfrm>
            <a:prstGeom prst="rect">
              <a:avLst/>
            </a:prstGeom>
            <a:noFill/>
          </p:spPr>
          <p:txBody>
            <a:bodyPr wrap="none" rtlCol="0">
              <a:spAutoFit/>
            </a:bodyPr>
            <a:lstStyle/>
            <a:p>
              <a:r>
                <a:rPr kumimoji="1" lang="en-US" altLang="zh-CN" sz="1000" dirty="0" smtClean="0">
                  <a:latin typeface="Microsoft YaHei" charset="-122"/>
                  <a:ea typeface="Microsoft YaHei" charset="-122"/>
                  <a:cs typeface="Microsoft YaHei" charset="-122"/>
                </a:rPr>
                <a:t>N</a:t>
              </a:r>
              <a:r>
                <a:rPr kumimoji="1" lang="zh-CN" altLang="en-US" sz="1000" dirty="0" smtClean="0">
                  <a:latin typeface="Microsoft YaHei" charset="-122"/>
                  <a:ea typeface="Microsoft YaHei" charset="-122"/>
                  <a:cs typeface="Microsoft YaHei" charset="-122"/>
                </a:rPr>
                <a:t>＝</a:t>
              </a:r>
              <a:r>
                <a:rPr kumimoji="1" lang="en-US" altLang="zh-CN" sz="1000" dirty="0" smtClean="0">
                  <a:latin typeface="Microsoft YaHei" charset="-122"/>
                  <a:ea typeface="Microsoft YaHei" charset="-122"/>
                  <a:cs typeface="Microsoft YaHei" charset="-122"/>
                </a:rPr>
                <a:t>468</a:t>
              </a:r>
              <a:endParaRPr kumimoji="1" lang="zh-CN" altLang="en-US" sz="1000" dirty="0">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9665821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8864072" y="5478140"/>
            <a:ext cx="323528" cy="210635"/>
          </a:xfrm>
        </p:spPr>
        <p:txBody>
          <a:bodyPr/>
          <a:lstStyle/>
          <a:p>
            <a:fld id="{12045F97-AC3D-47B2-AE50-04CB52467D52}" type="slidenum">
              <a:rPr lang="zh-CN" altLang="en-US" smtClean="0"/>
              <a:t>31</a:t>
            </a:fld>
            <a:endParaRPr lang="zh-CN" altLang="en-US"/>
          </a:p>
        </p:txBody>
      </p:sp>
      <p:graphicFrame>
        <p:nvGraphicFramePr>
          <p:cNvPr id="7" name="表格 6"/>
          <p:cNvGraphicFramePr>
            <a:graphicFrameLocks noGrp="1"/>
          </p:cNvGraphicFramePr>
          <p:nvPr>
            <p:extLst>
              <p:ext uri="{D42A27DB-BD31-4B8C-83A1-F6EECF244321}">
                <p14:modId xmlns:p14="http://schemas.microsoft.com/office/powerpoint/2010/main" val="1427729275"/>
              </p:ext>
            </p:extLst>
          </p:nvPr>
        </p:nvGraphicFramePr>
        <p:xfrm>
          <a:off x="1619672" y="1489348"/>
          <a:ext cx="6192688" cy="3384378"/>
        </p:xfrm>
        <a:graphic>
          <a:graphicData uri="http://schemas.openxmlformats.org/drawingml/2006/table">
            <a:tbl>
              <a:tblPr firstRow="1" bandRow="1">
                <a:tableStyleId>{5C22544A-7EE6-4342-B048-85BDC9FD1C3A}</a:tableStyleId>
              </a:tblPr>
              <a:tblGrid>
                <a:gridCol w="2967568"/>
                <a:gridCol w="3225120"/>
              </a:tblGrid>
              <a:tr h="564063">
                <a:tc>
                  <a:txBody>
                    <a:bodyPr/>
                    <a:lstStyle/>
                    <a:p>
                      <a:pPr marL="0" indent="0">
                        <a:buFont typeface="Wingdings" panose="05000000000000000000" pitchFamily="2" charset="2"/>
                        <a:buNone/>
                      </a:pP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研究概述及核心发现</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1</a:t>
                      </a: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、项目简介</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、品牌认知度及总体研究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、消费行为与态度研究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lgn="l" defTabSz="914400" rtl="0" eaLnBrk="1" latinLnBrk="0" hangingPunct="1">
                        <a:buFont typeface="Wingdings" panose="05000000000000000000" pitchFamily="2" charset="2"/>
                        <a:buNone/>
                      </a:pPr>
                      <a:r>
                        <a:rPr lang="en-US" altLang="zh-CN" sz="2400" b="1" kern="1200" dirty="0" smtClean="0">
                          <a:solidFill>
                            <a:srgbClr val="C00000"/>
                          </a:solidFill>
                          <a:latin typeface="微软雅黑" panose="020B0503020204020204" pitchFamily="34" charset="-122"/>
                          <a:ea typeface="微软雅黑" panose="020B0503020204020204" pitchFamily="34" charset="-122"/>
                          <a:cs typeface="+mn-cs"/>
                        </a:rPr>
                        <a:t>4</a:t>
                      </a:r>
                      <a:r>
                        <a:rPr lang="zh-CN" altLang="en-US" sz="2400" b="1" kern="1200" dirty="0" smtClean="0">
                          <a:solidFill>
                            <a:srgbClr val="C00000"/>
                          </a:solidFill>
                          <a:latin typeface="微软雅黑" panose="020B0503020204020204" pitchFamily="34" charset="-122"/>
                          <a:ea typeface="微软雅黑" panose="020B0503020204020204" pitchFamily="34" charset="-122"/>
                          <a:cs typeface="+mn-cs"/>
                        </a:rPr>
                        <a:t>、用户特征</a:t>
                      </a:r>
                      <a:endParaRPr lang="zh-CN" altLang="en-US" sz="2400" b="1" kern="1200" dirty="0">
                        <a:solidFill>
                          <a:srgbClr val="C00000"/>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------------------------------------------32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附录</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------------------------------------------42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cxnSp>
        <p:nvCxnSpPr>
          <p:cNvPr id="9" name="直接连接符 8"/>
          <p:cNvCxnSpPr/>
          <p:nvPr/>
        </p:nvCxnSpPr>
        <p:spPr>
          <a:xfrm>
            <a:off x="1403648" y="1633364"/>
            <a:ext cx="0" cy="309634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723587" y="1096047"/>
            <a:ext cx="64807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01828" y="625252"/>
            <a:ext cx="891591" cy="461665"/>
          </a:xfrm>
          <a:prstGeom prst="rect">
            <a:avLst/>
          </a:prstGeom>
        </p:spPr>
        <p:txBody>
          <a:bodyPr wrap="none">
            <a:spAutoFit/>
          </a:bodyPr>
          <a:lstStyle/>
          <a:p>
            <a:pP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30195708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12045F97-AC3D-47B2-AE50-04CB52467D52}" type="slidenum">
              <a:rPr lang="zh-CN" altLang="en-US" smtClean="0"/>
              <a:t>32</a:t>
            </a:fld>
            <a:endParaRPr lang="zh-CN" altLang="en-US"/>
          </a:p>
        </p:txBody>
      </p:sp>
      <p:sp>
        <p:nvSpPr>
          <p:cNvPr id="4" name="标题 3"/>
          <p:cNvSpPr>
            <a:spLocks noGrp="1"/>
          </p:cNvSpPr>
          <p:nvPr>
            <p:ph type="title" idx="4294967295"/>
          </p:nvPr>
        </p:nvSpPr>
        <p:spPr>
          <a:xfrm>
            <a:off x="5087938" y="3095625"/>
            <a:ext cx="4056062" cy="625475"/>
          </a:xfrm>
        </p:spPr>
        <p:txBody>
          <a:bodyPr>
            <a:normAutofit/>
          </a:bodyPr>
          <a:lstStyle/>
          <a:p>
            <a:pPr algn="l"/>
            <a:r>
              <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用户特征</a:t>
            </a:r>
            <a:r>
              <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3923928" y="3721596"/>
            <a:ext cx="4969296"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931055" y="3758535"/>
            <a:ext cx="3252759" cy="1061829"/>
          </a:xfrm>
          <a:prstGeom prst="rect">
            <a:avLst/>
          </a:prstGeom>
        </p:spPr>
        <p:txBody>
          <a:bodyPr wrap="square">
            <a:spAutoFit/>
          </a:bodyPr>
          <a:lstStyle/>
          <a:p>
            <a:pPr marL="1200150" lvl="2" indent="-285750" algn="just" fontAlgn="ctr">
              <a:lnSpc>
                <a:spcPct val="150000"/>
              </a:lnSpc>
              <a:buFont typeface="Wingdings"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研究</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综述</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algn="just"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用户上网习惯分析</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200150" lvl="2" indent="-285750" algn="just" fontAlgn="ctr">
              <a:lnSpc>
                <a:spcPct val="150000"/>
              </a:lnSpc>
              <a:buFont typeface="Wingdings" pitchFamily="2" charset="2"/>
              <a:buChar char="ü"/>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用户人口统计特征</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3491880" y="3219420"/>
            <a:ext cx="174658" cy="15102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Tree>
    <p:extLst>
      <p:ext uri="{BB962C8B-B14F-4D97-AF65-F5344CB8AC3E}">
        <p14:creationId xmlns:p14="http://schemas.microsoft.com/office/powerpoint/2010/main" val="7827138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研究综述 </a:t>
            </a:r>
            <a:r>
              <a:rPr lang="en-US" altLang="zh-CN" dirty="0"/>
              <a:t>&gt; </a:t>
            </a:r>
            <a:r>
              <a:rPr lang="zh-CN" altLang="en-US" dirty="0" smtClean="0"/>
              <a:t>用户特征</a:t>
            </a:r>
            <a:endParaRPr lang="zh-CN" altLang="en-US" dirty="0"/>
          </a:p>
        </p:txBody>
      </p:sp>
      <p:sp>
        <p:nvSpPr>
          <p:cNvPr id="3" name="灯片编号占位符 2"/>
          <p:cNvSpPr>
            <a:spLocks noGrp="1"/>
          </p:cNvSpPr>
          <p:nvPr>
            <p:ph type="sldNum" sz="quarter" idx="12"/>
          </p:nvPr>
        </p:nvSpPr>
        <p:spPr/>
        <p:txBody>
          <a:bodyPr/>
          <a:lstStyle/>
          <a:p>
            <a:fld id="{12045F97-AC3D-47B2-AE50-04CB52467D52}" type="slidenum">
              <a:rPr lang="zh-CN" altLang="en-US" smtClean="0"/>
              <a:pPr/>
              <a:t>33</a:t>
            </a:fld>
            <a:endParaRPr lang="zh-CN" altLang="en-US" dirty="0"/>
          </a:p>
        </p:txBody>
      </p:sp>
      <p:graphicFrame>
        <p:nvGraphicFramePr>
          <p:cNvPr id="40" name="表格 39"/>
          <p:cNvGraphicFramePr>
            <a:graphicFrameLocks noGrp="1"/>
          </p:cNvGraphicFramePr>
          <p:nvPr>
            <p:extLst>
              <p:ext uri="{D42A27DB-BD31-4B8C-83A1-F6EECF244321}">
                <p14:modId xmlns:p14="http://schemas.microsoft.com/office/powerpoint/2010/main" val="3999152949"/>
              </p:ext>
            </p:extLst>
          </p:nvPr>
        </p:nvGraphicFramePr>
        <p:xfrm>
          <a:off x="2627784" y="1376321"/>
          <a:ext cx="5950152" cy="3314304"/>
        </p:xfrm>
        <a:graphic>
          <a:graphicData uri="http://schemas.openxmlformats.org/drawingml/2006/table">
            <a:tbl>
              <a:tblPr firstRow="1" bandRow="1">
                <a:tableStyleId>{5C22544A-7EE6-4342-B048-85BDC9FD1C3A}</a:tableStyleId>
              </a:tblPr>
              <a:tblGrid>
                <a:gridCol w="1368152"/>
                <a:gridCol w="4582000"/>
              </a:tblGrid>
              <a:tr h="784392">
                <a:tc>
                  <a:txBody>
                    <a:bodyPr/>
                    <a:lstStyle/>
                    <a:p>
                      <a:pPr algn="r">
                        <a:lnSpc>
                          <a:spcPct val="150000"/>
                        </a:lnSpc>
                        <a:spcAft>
                          <a:spcPts val="0"/>
                        </a:spcAft>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上网习惯：</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36000" marR="36000">
                    <a:lnL w="12700" cmpd="sng">
                      <a:noFill/>
                    </a:lnL>
                    <a:lnR w="12700" cmpd="sng">
                      <a:noFill/>
                    </a:lnR>
                    <a:lnT w="12700" cmpd="sng">
                      <a:noFill/>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台式机／笔记本电脑为主；</a:t>
                      </a:r>
                      <a:endParaRPr lang="en-US" altLang="zh-CN"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全天都可以自由上网。</a:t>
                      </a:r>
                      <a:endParaRPr lang="zh-CN" altLang="en-US" sz="1400" b="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9525" marR="9525" marT="9525" marB="0">
                    <a:lnL w="12700" cmpd="sng">
                      <a:noFill/>
                    </a:lnL>
                    <a:lnR w="12700" cmpd="sng">
                      <a:noFill/>
                    </a:lnR>
                    <a:lnT w="12700" cmpd="sng">
                      <a:noFill/>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1128835">
                <a:tc>
                  <a:txBody>
                    <a:bodyPr/>
                    <a:lstStyle/>
                    <a:p>
                      <a:pPr algn="r">
                        <a:lnSpc>
                          <a:spcPct val="150000"/>
                        </a:lnSpc>
                        <a:spcAft>
                          <a:spcPts val="0"/>
                        </a:spcAft>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性别：</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50000"/>
                        </a:lnSpc>
                        <a:spcAft>
                          <a:spcPts val="0"/>
                        </a:spcAft>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年龄：</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50000"/>
                        </a:lnSpc>
                        <a:spcAft>
                          <a:spcPts val="0"/>
                        </a:spcAft>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地域：</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36000" marR="36000">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defTabSz="914400" rtl="0" eaLnBrk="1" fontAlgn="ctr" latinLnBrk="0" hangingPunct="1">
                        <a:lnSpc>
                          <a:spcPct val="150000"/>
                        </a:lnSpc>
                        <a:spcAft>
                          <a:spcPts val="0"/>
                        </a:spcAft>
                        <a:buFont typeface="Wingdings" panose="05000000000000000000" pitchFamily="2" charset="2"/>
                        <a:buNone/>
                      </a:pP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男性占绝大多数。</a:t>
                      </a:r>
                      <a:endParaRPr lang="en-US" altLang="zh-CN"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indent="0" algn="just" defTabSz="914400" rtl="0" eaLnBrk="1" fontAlgn="ctr" latinLnBrk="0" hangingPunct="1">
                        <a:lnSpc>
                          <a:spcPct val="150000"/>
                        </a:lnSpc>
                        <a:spcAft>
                          <a:spcPts val="0"/>
                        </a:spcAft>
                        <a:buFont typeface="Wingdings" panose="05000000000000000000" pitchFamily="2" charset="2"/>
                        <a:buNone/>
                      </a:pP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近一半用户年龄集中在</a:t>
                      </a:r>
                      <a:r>
                        <a:rPr lang="en-US" altLang="zh-CN"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26-35</a:t>
                      </a: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岁。</a:t>
                      </a:r>
                      <a:endParaRPr lang="en-US" altLang="zh-CN"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indent="0" algn="just" defTabSz="914400" rtl="0" eaLnBrk="1" fontAlgn="ctr" latinLnBrk="0" hangingPunct="1">
                        <a:lnSpc>
                          <a:spcPct val="150000"/>
                        </a:lnSpc>
                        <a:spcAft>
                          <a:spcPts val="0"/>
                        </a:spcAft>
                        <a:buFont typeface="Wingdings" panose="05000000000000000000" pitchFamily="2" charset="2"/>
                        <a:buNone/>
                      </a:pPr>
                      <a:r>
                        <a:rPr kumimoji="1"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icrosoft YaHei" charset="-122"/>
                        </a:rPr>
                        <a:t>排行前五的分别是广东、北京、重庆、上海、山东。</a:t>
                      </a:r>
                    </a:p>
                  </a:txBody>
                  <a:tcPr marL="9525" marR="9525" marT="9525" marB="0">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792088">
                <a:tc>
                  <a:txBody>
                    <a:bodyPr/>
                    <a:lstStyle/>
                    <a:p>
                      <a:pPr marL="0" marR="0" indent="0" algn="r" defTabSz="914400" rtl="0" eaLnBrk="1" fontAlgn="auto" latinLnBrk="0" hangingPunct="1">
                        <a:lnSpc>
                          <a:spcPct val="150000"/>
                        </a:lnSpc>
                        <a:spcBef>
                          <a:spcPts val="0"/>
                        </a:spcBef>
                        <a:spcAft>
                          <a:spcPts val="0"/>
                        </a:spcAft>
                        <a:buClrTx/>
                        <a:buSzTx/>
                        <a:buFontTx/>
                        <a:buNone/>
                        <a:tabLst/>
                        <a:defRPr/>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行业：</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marL="36000" marR="36000">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以</a:t>
                      </a:r>
                      <a:r>
                        <a:rPr lang="en-US" altLang="zh-CN"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IT</a:t>
                      </a: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／互联网从业人员居多。</a:t>
                      </a:r>
                      <a:endParaRPr lang="en-US" altLang="zh-CN"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indent="0" algn="just" defTabSz="914400" rtl="0" eaLnBrk="1" fontAlgn="ctr" latinLnBrk="0" hangingPunct="1">
                        <a:lnSpc>
                          <a:spcPct val="150000"/>
                        </a:lnSpc>
                        <a:spcBef>
                          <a:spcPts val="0"/>
                        </a:spcBef>
                        <a:spcAft>
                          <a:spcPts val="0"/>
                        </a:spcAft>
                        <a:buClrTx/>
                        <a:buSzTx/>
                        <a:buFont typeface="Wingdings" panose="05000000000000000000" pitchFamily="2" charset="2"/>
                        <a:buNone/>
                        <a:tabLst/>
                        <a:defRPr/>
                      </a:pP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创业型公司居多。</a:t>
                      </a:r>
                      <a:endParaRPr lang="zh-CN" altLang="en-US" sz="1400" b="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9525" marR="9525" marT="9525" marB="0">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608989">
                <a:tc>
                  <a:txBody>
                    <a:bodyPr/>
                    <a:lstStyle/>
                    <a:p>
                      <a:pPr marL="0" marR="0" indent="0" algn="r" defTabSz="914400" rtl="0" eaLnBrk="1" fontAlgn="auto" latinLnBrk="0" hangingPunct="1">
                        <a:lnSpc>
                          <a:spcPct val="150000"/>
                        </a:lnSpc>
                        <a:spcBef>
                          <a:spcPts val="0"/>
                        </a:spcBef>
                        <a:spcAft>
                          <a:spcPts val="0"/>
                        </a:spcAft>
                        <a:buClrTx/>
                        <a:buSzTx/>
                        <a:buFontTx/>
                        <a:buNone/>
                        <a:tabLst/>
                        <a:defRPr/>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身份：</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marL="36000" marR="36000">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defTabSz="914400" rtl="0" eaLnBrk="1" fontAlgn="ctr" latinLnBrk="0" hangingPunct="1">
                        <a:lnSpc>
                          <a:spcPct val="150000"/>
                        </a:lnSpc>
                        <a:spcAft>
                          <a:spcPts val="0"/>
                        </a:spcAft>
                        <a:buFont typeface="Wingdings" panose="05000000000000000000" pitchFamily="2" charset="2"/>
                        <a:buNone/>
                      </a:pPr>
                      <a:r>
                        <a:rPr lang="zh-CN" altLang="en-US" sz="1400" b="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企业职员和企业高管占大多数。</a:t>
                      </a:r>
                    </a:p>
                  </a:txBody>
                  <a:tcPr marL="9525" marR="9525" marT="9525" marB="0">
                    <a:lnL w="12700" cmpd="sng">
                      <a:noFill/>
                    </a:lnL>
                    <a:lnR w="12700" cmpd="sng">
                      <a:noFill/>
                    </a:lnR>
                    <a:lnT w="9525"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TextBox 6"/>
          <p:cNvSpPr txBox="1"/>
          <p:nvPr/>
        </p:nvSpPr>
        <p:spPr>
          <a:xfrm>
            <a:off x="-46517" y="-215981"/>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grpSp>
        <p:nvGrpSpPr>
          <p:cNvPr id="8" name="组合 7"/>
          <p:cNvGrpSpPr/>
          <p:nvPr/>
        </p:nvGrpSpPr>
        <p:grpSpPr>
          <a:xfrm>
            <a:off x="992749" y="1521689"/>
            <a:ext cx="1194112" cy="1194112"/>
            <a:chOff x="774700" y="4504324"/>
            <a:chExt cx="1388581" cy="1388581"/>
          </a:xfrm>
        </p:grpSpPr>
        <p:sp>
          <p:nvSpPr>
            <p:cNvPr id="9" name="椭圆 8"/>
            <p:cNvSpPr/>
            <p:nvPr/>
          </p:nvSpPr>
          <p:spPr>
            <a:xfrm>
              <a:off x="774700" y="4504324"/>
              <a:ext cx="1388581" cy="1388581"/>
            </a:xfrm>
            <a:prstGeom prst="ellipse">
              <a:avLst/>
            </a:prstGeom>
            <a:solidFill>
              <a:srgbClr val="2FAC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圆角矩形 9"/>
            <p:cNvSpPr/>
            <p:nvPr/>
          </p:nvSpPr>
          <p:spPr>
            <a:xfrm>
              <a:off x="1152525" y="4932481"/>
              <a:ext cx="640387" cy="368076"/>
            </a:xfrm>
            <a:prstGeom prst="roundRect">
              <a:avLst>
                <a:gd name="adj" fmla="val 8904"/>
              </a:avLst>
            </a:prstGeom>
            <a:solidFill>
              <a:srgbClr val="2FACA8"/>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梯形 10"/>
            <p:cNvSpPr/>
            <p:nvPr/>
          </p:nvSpPr>
          <p:spPr>
            <a:xfrm>
              <a:off x="1091217" y="5341236"/>
              <a:ext cx="763002" cy="206353"/>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 name="组合 11"/>
          <p:cNvGrpSpPr/>
          <p:nvPr/>
        </p:nvGrpSpPr>
        <p:grpSpPr>
          <a:xfrm>
            <a:off x="992749" y="3033473"/>
            <a:ext cx="1194112" cy="1194112"/>
            <a:chOff x="2849914" y="4504324"/>
            <a:chExt cx="1388581" cy="1388581"/>
          </a:xfrm>
        </p:grpSpPr>
        <p:sp>
          <p:nvSpPr>
            <p:cNvPr id="13" name="椭圆 12"/>
            <p:cNvSpPr/>
            <p:nvPr/>
          </p:nvSpPr>
          <p:spPr>
            <a:xfrm>
              <a:off x="2849914" y="4504324"/>
              <a:ext cx="1388581" cy="1388581"/>
            </a:xfrm>
            <a:prstGeom prst="ellipse">
              <a:avLst/>
            </a:prstGeom>
            <a:solidFill>
              <a:srgbClr val="F5834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 name="组合 13"/>
            <p:cNvGrpSpPr/>
            <p:nvPr/>
          </p:nvGrpSpPr>
          <p:grpSpPr>
            <a:xfrm>
              <a:off x="3307566" y="4693298"/>
              <a:ext cx="431004" cy="1002648"/>
              <a:chOff x="3307566" y="4693298"/>
              <a:chExt cx="431004" cy="1002648"/>
            </a:xfrm>
          </p:grpSpPr>
          <p:sp>
            <p:nvSpPr>
              <p:cNvPr id="15" name="椭圆 14"/>
              <p:cNvSpPr/>
              <p:nvPr/>
            </p:nvSpPr>
            <p:spPr>
              <a:xfrm>
                <a:off x="3401494" y="4693298"/>
                <a:ext cx="233381" cy="233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圆角矩形 15"/>
              <p:cNvSpPr/>
              <p:nvPr/>
            </p:nvSpPr>
            <p:spPr>
              <a:xfrm>
                <a:off x="3414476" y="5298991"/>
                <a:ext cx="92820" cy="395389"/>
              </a:xfrm>
              <a:prstGeom prst="roundRect">
                <a:avLst>
                  <a:gd name="adj" fmla="val 37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圆角矩形 16"/>
              <p:cNvSpPr/>
              <p:nvPr/>
            </p:nvSpPr>
            <p:spPr>
              <a:xfrm>
                <a:off x="3537594" y="5300557"/>
                <a:ext cx="92820" cy="395389"/>
              </a:xfrm>
              <a:prstGeom prst="roundRect">
                <a:avLst>
                  <a:gd name="adj" fmla="val 37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8" name="组合 17"/>
              <p:cNvGrpSpPr/>
              <p:nvPr/>
            </p:nvGrpSpPr>
            <p:grpSpPr>
              <a:xfrm>
                <a:off x="3307566" y="4940992"/>
                <a:ext cx="431004" cy="405064"/>
                <a:chOff x="3272383" y="4940992"/>
                <a:chExt cx="488947" cy="405064"/>
              </a:xfrm>
            </p:grpSpPr>
            <p:sp>
              <p:nvSpPr>
                <p:cNvPr id="19" name="圆角矩形 18"/>
                <p:cNvSpPr/>
                <p:nvPr/>
              </p:nvSpPr>
              <p:spPr>
                <a:xfrm>
                  <a:off x="3272383" y="4942229"/>
                  <a:ext cx="92820" cy="395389"/>
                </a:xfrm>
                <a:prstGeom prst="roundRect">
                  <a:avLst>
                    <a:gd name="adj" fmla="val 37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圆角矩形 19"/>
                <p:cNvSpPr/>
                <p:nvPr/>
              </p:nvSpPr>
              <p:spPr>
                <a:xfrm>
                  <a:off x="3668510" y="4940992"/>
                  <a:ext cx="92820" cy="395389"/>
                </a:xfrm>
                <a:prstGeom prst="roundRect">
                  <a:avLst>
                    <a:gd name="adj" fmla="val 37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3298185" y="4940992"/>
                  <a:ext cx="414746" cy="960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矩形 21"/>
                <p:cNvSpPr/>
                <p:nvPr/>
              </p:nvSpPr>
              <p:spPr>
                <a:xfrm>
                  <a:off x="3393706" y="5022056"/>
                  <a:ext cx="245039" cy="3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grpSp>
    </p:spTree>
    <p:extLst>
      <p:ext uri="{BB962C8B-B14F-4D97-AF65-F5344CB8AC3E}">
        <p14:creationId xmlns:p14="http://schemas.microsoft.com/office/powerpoint/2010/main" val="16199629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smtClean="0"/>
              <a:t>用户上网习惯分析</a:t>
            </a:r>
            <a:r>
              <a:rPr kumimoji="1" lang="en-US" altLang="zh-CN" dirty="0" smtClean="0"/>
              <a:t>&gt;</a:t>
            </a:r>
            <a:r>
              <a:rPr kumimoji="1" lang="zh-CN" altLang="en-US" dirty="0" smtClean="0"/>
              <a:t>上网设备</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34</a:t>
            </a:fld>
            <a:endParaRPr lang="zh-CN" altLang="en-US"/>
          </a:p>
        </p:txBody>
      </p:sp>
      <p:graphicFrame>
        <p:nvGraphicFramePr>
          <p:cNvPr id="4" name="图表 3"/>
          <p:cNvGraphicFramePr>
            <a:graphicFrameLocks/>
          </p:cNvGraphicFramePr>
          <p:nvPr>
            <p:extLst>
              <p:ext uri="{D42A27DB-BD31-4B8C-83A1-F6EECF244321}">
                <p14:modId xmlns:p14="http://schemas.microsoft.com/office/powerpoint/2010/main" val="2531112544"/>
              </p:ext>
            </p:extLst>
          </p:nvPr>
        </p:nvGraphicFramePr>
        <p:xfrm>
          <a:off x="906930" y="1417340"/>
          <a:ext cx="7416824" cy="3176786"/>
        </p:xfrm>
        <a:graphic>
          <a:graphicData uri="http://schemas.openxmlformats.org/drawingml/2006/chart">
            <c:chart xmlns:c="http://schemas.openxmlformats.org/drawingml/2006/chart" xmlns:r="http://schemas.openxmlformats.org/officeDocument/2006/relationships" r:id="rId2"/>
          </a:graphicData>
        </a:graphic>
      </p:graphicFrame>
      <p:sp>
        <p:nvSpPr>
          <p:cNvPr id="5" name="矩形 4"/>
          <p:cNvSpPr/>
          <p:nvPr/>
        </p:nvSpPr>
        <p:spPr>
          <a:xfrm>
            <a:off x="444457" y="5206137"/>
            <a:ext cx="6912768"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C01</a:t>
            </a:r>
            <a:r>
              <a:rPr lang="zh-CN" altLang="zh-CN" sz="1000" i="1" kern="100" dirty="0">
                <a:latin typeface="Microsoft YaHei" charset="-122"/>
                <a:ea typeface="Microsoft YaHei" charset="-122"/>
                <a:cs typeface="Microsoft YaHei" charset="-122"/>
              </a:rPr>
              <a:t>、您现在上网主要使用的设备是？【单选】</a:t>
            </a:r>
          </a:p>
        </p:txBody>
      </p:sp>
      <p:sp>
        <p:nvSpPr>
          <p:cNvPr id="6" name="文本框 5"/>
          <p:cNvSpPr txBox="1"/>
          <p:nvPr/>
        </p:nvSpPr>
        <p:spPr>
          <a:xfrm>
            <a:off x="669826" y="492307"/>
            <a:ext cx="7934622" cy="70057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台式机／笔记本电脑仍然是猪八戒用户主要使用的上网设备。尤其是对服务商来说，更是如此。</a:t>
            </a:r>
            <a:endParaRPr kumimoji="1" lang="zh-CN" altLang="en-US" sz="1400" dirty="0">
              <a:latin typeface="Microsoft YaHei" charset="-122"/>
              <a:ea typeface="Microsoft YaHei" charset="-122"/>
              <a:cs typeface="Microsoft YaHei" charset="-122"/>
            </a:endParaRPr>
          </a:p>
        </p:txBody>
      </p:sp>
      <p:sp>
        <p:nvSpPr>
          <p:cNvPr id="17" name="TextBox 16"/>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8" name="TextBox 17"/>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27" name="组 8"/>
          <p:cNvGrpSpPr/>
          <p:nvPr/>
        </p:nvGrpSpPr>
        <p:grpSpPr>
          <a:xfrm>
            <a:off x="741040" y="4729708"/>
            <a:ext cx="7503266" cy="403962"/>
            <a:chOff x="289220" y="4787492"/>
            <a:chExt cx="7777772" cy="288001"/>
          </a:xfrm>
        </p:grpSpPr>
        <p:sp>
          <p:nvSpPr>
            <p:cNvPr id="28" name="矩形 27"/>
            <p:cNvSpPr/>
            <p:nvPr/>
          </p:nvSpPr>
          <p:spPr>
            <a:xfrm>
              <a:off x="289220" y="4787493"/>
              <a:ext cx="6480000" cy="288000"/>
            </a:xfrm>
            <a:prstGeom prst="rect">
              <a:avLst/>
            </a:prstGeom>
            <a:solidFill>
              <a:srgbClr val="DD3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bg1"/>
                  </a:solidFill>
                  <a:latin typeface="Microsoft YaHei" charset="-122"/>
                  <a:ea typeface="Microsoft YaHei" charset="-122"/>
                  <a:cs typeface="Microsoft YaHei" charset="-122"/>
                </a:rPr>
                <a:t>雇主</a:t>
              </a:r>
              <a:endParaRPr kumimoji="1" lang="en-US" altLang="zh-CN" sz="1000" dirty="0">
                <a:solidFill>
                  <a:schemeClr val="bg1"/>
                </a:solidFill>
                <a:latin typeface="Microsoft YaHei" charset="-122"/>
                <a:ea typeface="Microsoft YaHei" charset="-122"/>
                <a:cs typeface="Microsoft YaHei" charset="-122"/>
              </a:endParaRPr>
            </a:p>
            <a:p>
              <a:pPr algn="ctr"/>
              <a:r>
                <a:rPr kumimoji="1" lang="en-US" altLang="zh-CN" sz="1000" dirty="0">
                  <a:solidFill>
                    <a:schemeClr val="bg1"/>
                  </a:solidFill>
                  <a:latin typeface="Microsoft YaHei" charset="-122"/>
                  <a:ea typeface="Microsoft YaHei" charset="-122"/>
                  <a:cs typeface="Microsoft YaHei" charset="-122"/>
                </a:rPr>
                <a:t>452</a:t>
              </a:r>
              <a:r>
                <a:rPr kumimoji="1" lang="zh-CN" altLang="en-US" sz="1000" dirty="0">
                  <a:solidFill>
                    <a:schemeClr val="bg1"/>
                  </a:solidFill>
                  <a:latin typeface="Microsoft YaHei" charset="-122"/>
                  <a:ea typeface="Microsoft YaHei" charset="-122"/>
                  <a:cs typeface="Microsoft YaHei" charset="-122"/>
                </a:rPr>
                <a:t>人</a:t>
              </a:r>
            </a:p>
          </p:txBody>
        </p:sp>
        <p:sp>
          <p:nvSpPr>
            <p:cNvPr id="29" name="矩形 28"/>
            <p:cNvSpPr/>
            <p:nvPr/>
          </p:nvSpPr>
          <p:spPr>
            <a:xfrm>
              <a:off x="6769220" y="4787492"/>
              <a:ext cx="648000" cy="288000"/>
            </a:xfrm>
            <a:prstGeom prst="rect">
              <a:avLst/>
            </a:prstGeom>
            <a:solidFill>
              <a:srgbClr val="F5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bg1"/>
                  </a:solidFill>
                  <a:latin typeface="Microsoft YaHei" charset="-122"/>
                  <a:ea typeface="Microsoft YaHei" charset="-122"/>
                  <a:cs typeface="Microsoft YaHei" charset="-122"/>
                </a:rPr>
                <a:t>服务商</a:t>
              </a:r>
              <a:endParaRPr kumimoji="1" lang="en-US" altLang="zh-CN" sz="1000" dirty="0">
                <a:solidFill>
                  <a:schemeClr val="bg1"/>
                </a:solidFill>
                <a:latin typeface="Microsoft YaHei" charset="-122"/>
                <a:ea typeface="Microsoft YaHei" charset="-122"/>
                <a:cs typeface="Microsoft YaHei" charset="-122"/>
              </a:endParaRPr>
            </a:p>
            <a:p>
              <a:pPr algn="ctr"/>
              <a:r>
                <a:rPr kumimoji="1" lang="en-US" altLang="zh-CN" sz="1000" dirty="0">
                  <a:solidFill>
                    <a:schemeClr val="bg1"/>
                  </a:solidFill>
                  <a:latin typeface="Microsoft YaHei" charset="-122"/>
                  <a:ea typeface="Microsoft YaHei" charset="-122"/>
                  <a:cs typeface="Microsoft YaHei" charset="-122"/>
                </a:rPr>
                <a:t>40</a:t>
              </a:r>
              <a:r>
                <a:rPr kumimoji="1" lang="zh-CN" altLang="en-US" sz="1000" dirty="0">
                  <a:solidFill>
                    <a:schemeClr val="bg1"/>
                  </a:solidFill>
                  <a:latin typeface="Microsoft YaHei" charset="-122"/>
                  <a:ea typeface="Microsoft YaHei" charset="-122"/>
                  <a:cs typeface="Microsoft YaHei" charset="-122"/>
                </a:rPr>
                <a:t>人</a:t>
              </a:r>
            </a:p>
          </p:txBody>
        </p:sp>
        <p:sp>
          <p:nvSpPr>
            <p:cNvPr id="30" name="矩形 29"/>
            <p:cNvSpPr/>
            <p:nvPr/>
          </p:nvSpPr>
          <p:spPr>
            <a:xfrm>
              <a:off x="7418992" y="4787492"/>
              <a:ext cx="648000" cy="28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bg1"/>
                  </a:solidFill>
                  <a:latin typeface="Microsoft YaHei" charset="-122"/>
                  <a:ea typeface="Microsoft YaHei" charset="-122"/>
                  <a:cs typeface="Microsoft YaHei" charset="-122"/>
                </a:rPr>
                <a:t>雇主</a:t>
              </a:r>
              <a:r>
                <a:rPr kumimoji="1" lang="en-US" altLang="zh-CN" sz="1000" dirty="0" smtClean="0">
                  <a:solidFill>
                    <a:schemeClr val="bg1"/>
                  </a:solidFill>
                  <a:latin typeface="Microsoft YaHei" charset="-122"/>
                  <a:ea typeface="Microsoft YaHei" charset="-122"/>
                  <a:cs typeface="Microsoft YaHei" charset="-122"/>
                </a:rPr>
                <a:t>&amp;</a:t>
              </a:r>
              <a:r>
                <a:rPr kumimoji="1" lang="zh-CN" altLang="en-US" sz="1000" dirty="0" smtClean="0">
                  <a:solidFill>
                    <a:schemeClr val="bg1"/>
                  </a:solidFill>
                  <a:latin typeface="Microsoft YaHei" charset="-122"/>
                  <a:ea typeface="Microsoft YaHei" charset="-122"/>
                  <a:cs typeface="Microsoft YaHei" charset="-122"/>
                </a:rPr>
                <a:t>服务商</a:t>
              </a:r>
              <a:endParaRPr kumimoji="1" lang="en-US" altLang="zh-CN" sz="1000" dirty="0" smtClean="0">
                <a:solidFill>
                  <a:schemeClr val="bg1"/>
                </a:solidFill>
                <a:latin typeface="Microsoft YaHei" charset="-122"/>
                <a:ea typeface="Microsoft YaHei" charset="-122"/>
                <a:cs typeface="Microsoft YaHei" charset="-122"/>
              </a:endParaRPr>
            </a:p>
            <a:p>
              <a:pPr algn="ctr"/>
              <a:r>
                <a:rPr kumimoji="1" lang="en-US" altLang="zh-CN" sz="1000" dirty="0" smtClean="0">
                  <a:solidFill>
                    <a:schemeClr val="bg1"/>
                  </a:solidFill>
                  <a:latin typeface="Microsoft YaHei" charset="-122"/>
                  <a:ea typeface="Microsoft YaHei" charset="-122"/>
                  <a:cs typeface="Microsoft YaHei" charset="-122"/>
                </a:rPr>
                <a:t>40</a:t>
              </a:r>
              <a:r>
                <a:rPr kumimoji="1" lang="zh-CN" altLang="en-US" sz="1000" dirty="0" smtClean="0">
                  <a:solidFill>
                    <a:schemeClr val="bg1"/>
                  </a:solidFill>
                  <a:latin typeface="Microsoft YaHei" charset="-122"/>
                  <a:ea typeface="Microsoft YaHei" charset="-122"/>
                  <a:cs typeface="Microsoft YaHei" charset="-122"/>
                </a:rPr>
                <a:t>人</a:t>
              </a:r>
              <a:endParaRPr kumimoji="1" lang="zh-CN" altLang="en-US" sz="1000" dirty="0">
                <a:solidFill>
                  <a:schemeClr val="bg1"/>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5499138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用户上网习惯分析</a:t>
            </a:r>
            <a:r>
              <a:rPr kumimoji="1" lang="en-US" altLang="zh-CN" dirty="0" smtClean="0"/>
              <a:t>&gt;</a:t>
            </a:r>
            <a:r>
              <a:rPr kumimoji="1" lang="zh-CN" altLang="en-US" dirty="0" smtClean="0"/>
              <a:t>上网时间</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35</a:t>
            </a:fld>
            <a:endParaRPr lang="zh-CN" altLang="en-US"/>
          </a:p>
        </p:txBody>
      </p:sp>
      <p:sp>
        <p:nvSpPr>
          <p:cNvPr id="5" name="矩形 4"/>
          <p:cNvSpPr/>
          <p:nvPr/>
        </p:nvSpPr>
        <p:spPr>
          <a:xfrm>
            <a:off x="35496" y="5198631"/>
            <a:ext cx="6912768" cy="323165"/>
          </a:xfrm>
          <a:prstGeom prst="rect">
            <a:avLst/>
          </a:prstGeom>
        </p:spPr>
        <p:txBody>
          <a:bodyPr wrap="square">
            <a:spAutoFit/>
          </a:bodyPr>
          <a:lstStyle/>
          <a:p>
            <a:pPr algn="just">
              <a:lnSpc>
                <a:spcPct val="150000"/>
              </a:lnSpc>
              <a:spcAft>
                <a:spcPts val="0"/>
              </a:spcAft>
            </a:pPr>
            <a:r>
              <a:rPr lang="en-US" altLang="zh-CN" sz="1000" i="1" kern="100" dirty="0" smtClean="0">
                <a:latin typeface="Microsoft YaHei" charset="-122"/>
                <a:ea typeface="Microsoft YaHei" charset="-122"/>
                <a:cs typeface="Microsoft YaHei" charset="-122"/>
              </a:rPr>
              <a:t>C02</a:t>
            </a:r>
            <a:r>
              <a:rPr lang="zh-CN" altLang="zh-CN" sz="1000" i="1" kern="100" dirty="0" smtClean="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您现在主要在什么时候可以自由上网？</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多选</a:t>
            </a:r>
            <a:r>
              <a:rPr lang="en-US" altLang="zh-CN" sz="1000" i="1" kern="100" dirty="0">
                <a:latin typeface="Microsoft YaHei" charset="-122"/>
                <a:ea typeface="Microsoft YaHei" charset="-122"/>
                <a:cs typeface="Microsoft YaHei" charset="-122"/>
              </a:rPr>
              <a:t>】 </a:t>
            </a:r>
            <a:endParaRPr lang="zh-CN" altLang="zh-CN" sz="1000" i="1" kern="100" dirty="0">
              <a:latin typeface="Microsoft YaHei" charset="-122"/>
              <a:ea typeface="Microsoft YaHei" charset="-122"/>
              <a:cs typeface="Microsoft YaHei" charset="-122"/>
            </a:endParaRPr>
          </a:p>
        </p:txBody>
      </p:sp>
      <p:sp>
        <p:nvSpPr>
          <p:cNvPr id="6" name="文本框 5"/>
          <p:cNvSpPr txBox="1"/>
          <p:nvPr/>
        </p:nvSpPr>
        <p:spPr>
          <a:xfrm>
            <a:off x="586760" y="607881"/>
            <a:ext cx="8521743" cy="37741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超过半数的猪八戒用户全天都可以自由上网，在工作时间，上午能自由上网的人相对更多。</a:t>
            </a:r>
            <a:endParaRPr kumimoji="1" lang="zh-CN" altLang="en-US" sz="1400" dirty="0">
              <a:latin typeface="Microsoft YaHei" charset="-122"/>
              <a:ea typeface="Microsoft YaHei" charset="-122"/>
              <a:cs typeface="Microsoft YaHei" charset="-122"/>
            </a:endParaRPr>
          </a:p>
        </p:txBody>
      </p:sp>
      <p:graphicFrame>
        <p:nvGraphicFramePr>
          <p:cNvPr id="7" name="图表 6"/>
          <p:cNvGraphicFramePr>
            <a:graphicFrameLocks/>
          </p:cNvGraphicFramePr>
          <p:nvPr>
            <p:extLst>
              <p:ext uri="{D42A27DB-BD31-4B8C-83A1-F6EECF244321}">
                <p14:modId xmlns:p14="http://schemas.microsoft.com/office/powerpoint/2010/main" val="3914578355"/>
              </p:ext>
            </p:extLst>
          </p:nvPr>
        </p:nvGraphicFramePr>
        <p:xfrm>
          <a:off x="251520" y="1489348"/>
          <a:ext cx="8280920" cy="3168352"/>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5" name="TextBox 14"/>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16" name="组 8"/>
          <p:cNvGrpSpPr/>
          <p:nvPr/>
        </p:nvGrpSpPr>
        <p:grpSpPr>
          <a:xfrm>
            <a:off x="818206" y="4801716"/>
            <a:ext cx="7503266" cy="396915"/>
            <a:chOff x="289220" y="4787492"/>
            <a:chExt cx="7777772" cy="288001"/>
          </a:xfrm>
        </p:grpSpPr>
        <p:sp>
          <p:nvSpPr>
            <p:cNvPr id="17" name="矩形 16"/>
            <p:cNvSpPr/>
            <p:nvPr/>
          </p:nvSpPr>
          <p:spPr>
            <a:xfrm>
              <a:off x="289220" y="4787493"/>
              <a:ext cx="6480000" cy="288000"/>
            </a:xfrm>
            <a:prstGeom prst="rect">
              <a:avLst/>
            </a:prstGeom>
            <a:solidFill>
              <a:srgbClr val="DD3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bg1"/>
                  </a:solidFill>
                  <a:latin typeface="Microsoft YaHei" charset="-122"/>
                  <a:ea typeface="Microsoft YaHei" charset="-122"/>
                  <a:cs typeface="Microsoft YaHei" charset="-122"/>
                </a:rPr>
                <a:t>雇主</a:t>
              </a:r>
              <a:endParaRPr kumimoji="1" lang="en-US" altLang="zh-CN" sz="1000" dirty="0">
                <a:solidFill>
                  <a:schemeClr val="bg1"/>
                </a:solidFill>
                <a:latin typeface="Microsoft YaHei" charset="-122"/>
                <a:ea typeface="Microsoft YaHei" charset="-122"/>
                <a:cs typeface="Microsoft YaHei" charset="-122"/>
              </a:endParaRPr>
            </a:p>
            <a:p>
              <a:pPr algn="ctr"/>
              <a:r>
                <a:rPr kumimoji="1" lang="en-US" altLang="zh-CN" sz="1000" dirty="0">
                  <a:solidFill>
                    <a:schemeClr val="bg1"/>
                  </a:solidFill>
                  <a:latin typeface="Microsoft YaHei" charset="-122"/>
                  <a:ea typeface="Microsoft YaHei" charset="-122"/>
                  <a:cs typeface="Microsoft YaHei" charset="-122"/>
                </a:rPr>
                <a:t>452</a:t>
              </a:r>
              <a:r>
                <a:rPr kumimoji="1" lang="zh-CN" altLang="en-US" sz="1000" dirty="0">
                  <a:solidFill>
                    <a:schemeClr val="bg1"/>
                  </a:solidFill>
                  <a:latin typeface="Microsoft YaHei" charset="-122"/>
                  <a:ea typeface="Microsoft YaHei" charset="-122"/>
                  <a:cs typeface="Microsoft YaHei" charset="-122"/>
                </a:rPr>
                <a:t>人</a:t>
              </a:r>
            </a:p>
          </p:txBody>
        </p:sp>
        <p:sp>
          <p:nvSpPr>
            <p:cNvPr id="18" name="矩形 17"/>
            <p:cNvSpPr/>
            <p:nvPr/>
          </p:nvSpPr>
          <p:spPr>
            <a:xfrm>
              <a:off x="6769220" y="4787492"/>
              <a:ext cx="648000" cy="288000"/>
            </a:xfrm>
            <a:prstGeom prst="rect">
              <a:avLst/>
            </a:prstGeom>
            <a:solidFill>
              <a:srgbClr val="F5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bg1"/>
                  </a:solidFill>
                  <a:latin typeface="Microsoft YaHei" charset="-122"/>
                  <a:ea typeface="Microsoft YaHei" charset="-122"/>
                  <a:cs typeface="Microsoft YaHei" charset="-122"/>
                </a:rPr>
                <a:t>服务商</a:t>
              </a:r>
              <a:endParaRPr kumimoji="1" lang="en-US" altLang="zh-CN" sz="1000" dirty="0">
                <a:solidFill>
                  <a:schemeClr val="bg1"/>
                </a:solidFill>
                <a:latin typeface="Microsoft YaHei" charset="-122"/>
                <a:ea typeface="Microsoft YaHei" charset="-122"/>
                <a:cs typeface="Microsoft YaHei" charset="-122"/>
              </a:endParaRPr>
            </a:p>
            <a:p>
              <a:pPr algn="ctr"/>
              <a:r>
                <a:rPr kumimoji="1" lang="en-US" altLang="zh-CN" sz="1000" dirty="0">
                  <a:solidFill>
                    <a:schemeClr val="bg1"/>
                  </a:solidFill>
                  <a:latin typeface="Microsoft YaHei" charset="-122"/>
                  <a:ea typeface="Microsoft YaHei" charset="-122"/>
                  <a:cs typeface="Microsoft YaHei" charset="-122"/>
                </a:rPr>
                <a:t>40</a:t>
              </a:r>
              <a:r>
                <a:rPr kumimoji="1" lang="zh-CN" altLang="en-US" sz="1000" dirty="0">
                  <a:solidFill>
                    <a:schemeClr val="bg1"/>
                  </a:solidFill>
                  <a:latin typeface="Microsoft YaHei" charset="-122"/>
                  <a:ea typeface="Microsoft YaHei" charset="-122"/>
                  <a:cs typeface="Microsoft YaHei" charset="-122"/>
                </a:rPr>
                <a:t>人</a:t>
              </a:r>
            </a:p>
          </p:txBody>
        </p:sp>
        <p:sp>
          <p:nvSpPr>
            <p:cNvPr id="19" name="矩形 18"/>
            <p:cNvSpPr/>
            <p:nvPr/>
          </p:nvSpPr>
          <p:spPr>
            <a:xfrm>
              <a:off x="7418992" y="4787492"/>
              <a:ext cx="648000" cy="28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bg1"/>
                  </a:solidFill>
                  <a:latin typeface="Microsoft YaHei" charset="-122"/>
                  <a:ea typeface="Microsoft YaHei" charset="-122"/>
                  <a:cs typeface="Microsoft YaHei" charset="-122"/>
                </a:rPr>
                <a:t>雇主</a:t>
              </a:r>
              <a:r>
                <a:rPr kumimoji="1" lang="en-US" altLang="zh-CN" sz="1000" dirty="0" smtClean="0">
                  <a:solidFill>
                    <a:schemeClr val="bg1"/>
                  </a:solidFill>
                  <a:latin typeface="Microsoft YaHei" charset="-122"/>
                  <a:ea typeface="Microsoft YaHei" charset="-122"/>
                  <a:cs typeface="Microsoft YaHei" charset="-122"/>
                </a:rPr>
                <a:t>&amp;</a:t>
              </a:r>
              <a:r>
                <a:rPr kumimoji="1" lang="zh-CN" altLang="en-US" sz="1000" dirty="0" smtClean="0">
                  <a:solidFill>
                    <a:schemeClr val="bg1"/>
                  </a:solidFill>
                  <a:latin typeface="Microsoft YaHei" charset="-122"/>
                  <a:ea typeface="Microsoft YaHei" charset="-122"/>
                  <a:cs typeface="Microsoft YaHei" charset="-122"/>
                </a:rPr>
                <a:t>服务商</a:t>
              </a:r>
              <a:endParaRPr kumimoji="1" lang="en-US" altLang="zh-CN" sz="1000" dirty="0" smtClean="0">
                <a:solidFill>
                  <a:schemeClr val="bg1"/>
                </a:solidFill>
                <a:latin typeface="Microsoft YaHei" charset="-122"/>
                <a:ea typeface="Microsoft YaHei" charset="-122"/>
                <a:cs typeface="Microsoft YaHei" charset="-122"/>
              </a:endParaRPr>
            </a:p>
            <a:p>
              <a:pPr algn="ctr"/>
              <a:r>
                <a:rPr kumimoji="1" lang="en-US" altLang="zh-CN" sz="1000" dirty="0" smtClean="0">
                  <a:solidFill>
                    <a:schemeClr val="bg1"/>
                  </a:solidFill>
                  <a:latin typeface="Microsoft YaHei" charset="-122"/>
                  <a:ea typeface="Microsoft YaHei" charset="-122"/>
                  <a:cs typeface="Microsoft YaHei" charset="-122"/>
                </a:rPr>
                <a:t>40</a:t>
              </a:r>
              <a:r>
                <a:rPr kumimoji="1" lang="zh-CN" altLang="en-US" sz="1000" dirty="0" smtClean="0">
                  <a:solidFill>
                    <a:schemeClr val="bg1"/>
                  </a:solidFill>
                  <a:latin typeface="Microsoft YaHei" charset="-122"/>
                  <a:ea typeface="Microsoft YaHei" charset="-122"/>
                  <a:cs typeface="Microsoft YaHei" charset="-122"/>
                </a:rPr>
                <a:t>人</a:t>
              </a:r>
              <a:endParaRPr kumimoji="1" lang="zh-CN" altLang="en-US" sz="1000" dirty="0">
                <a:solidFill>
                  <a:schemeClr val="bg1"/>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14241646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4699365" y="1921396"/>
            <a:ext cx="4444635" cy="2952328"/>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0" y="1921396"/>
            <a:ext cx="4581525" cy="2952328"/>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p:nvPr>
        </p:nvSpPr>
        <p:spPr/>
        <p:txBody>
          <a:bodyPr/>
          <a:lstStyle/>
          <a:p>
            <a:r>
              <a:rPr kumimoji="1" lang="zh-CN" altLang="en-US" dirty="0" smtClean="0"/>
              <a:t>用户背景及成长状态</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36</a:t>
            </a:fld>
            <a:endParaRPr lang="zh-CN" altLang="en-US"/>
          </a:p>
        </p:txBody>
      </p:sp>
      <p:sp>
        <p:nvSpPr>
          <p:cNvPr id="26" name="文本框 25"/>
          <p:cNvSpPr txBox="1"/>
          <p:nvPr/>
        </p:nvSpPr>
        <p:spPr>
          <a:xfrm>
            <a:off x="683568" y="553244"/>
            <a:ext cx="7776864" cy="96949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参与调研的用户在猪八戒有过</a:t>
            </a:r>
            <a:r>
              <a:rPr kumimoji="1" lang="en-US" altLang="zh-CN" sz="1400" dirty="0" smtClean="0">
                <a:latin typeface="Microsoft YaHei" charset="-122"/>
                <a:ea typeface="Microsoft YaHei" charset="-122"/>
                <a:cs typeface="Microsoft YaHei" charset="-122"/>
              </a:rPr>
              <a:t>1</a:t>
            </a:r>
            <a:r>
              <a:rPr kumimoji="1" lang="zh-CN" altLang="en-US" sz="1400" dirty="0" smtClean="0">
                <a:latin typeface="Microsoft YaHei" charset="-122"/>
                <a:ea typeface="Microsoft YaHei" charset="-122"/>
                <a:cs typeface="Microsoft YaHei" charset="-122"/>
              </a:rPr>
              <a:t>次完整的需求完成经验，基本上都来自于创业型公司。</a:t>
            </a:r>
            <a:endParaRPr kumimoji="1" lang="en-US" altLang="zh-CN" sz="1400" dirty="0" smtClean="0">
              <a:latin typeface="Microsoft YaHei" charset="-122"/>
              <a:ea typeface="Microsoft YaHei" charset="-122"/>
              <a:cs typeface="Microsoft YaHei" charset="-122"/>
            </a:endParaRPr>
          </a:p>
          <a:p>
            <a:pPr marL="628650" lvl="1" indent="-273050">
              <a:lnSpc>
                <a:spcPct val="150000"/>
              </a:lnSpc>
              <a:buFont typeface="+mj-lt"/>
              <a:buAutoNum type="alphaUcPeriod"/>
            </a:pPr>
            <a:r>
              <a:rPr kumimoji="1" lang="en-US" altLang="zh-CN" sz="1200" dirty="0" smtClean="0">
                <a:latin typeface="Microsoft YaHei" charset="-122"/>
                <a:ea typeface="Microsoft YaHei" charset="-122"/>
                <a:cs typeface="Microsoft YaHei" charset="-122"/>
              </a:rPr>
              <a:t>61.9%</a:t>
            </a:r>
            <a:r>
              <a:rPr kumimoji="1" lang="zh-CN" altLang="en-US" sz="1200" dirty="0" smtClean="0">
                <a:latin typeface="Microsoft YaHei" charset="-122"/>
                <a:ea typeface="Microsoft YaHei" charset="-122"/>
                <a:cs typeface="Microsoft YaHei" charset="-122"/>
              </a:rPr>
              <a:t>的猪八戒用户都来自于创业型公司。</a:t>
            </a:r>
            <a:endParaRPr kumimoji="1" lang="en-US" altLang="zh-CN" sz="1200" dirty="0" smtClean="0">
              <a:latin typeface="Microsoft YaHei" charset="-122"/>
              <a:ea typeface="Microsoft YaHei" charset="-122"/>
              <a:cs typeface="Microsoft YaHei" charset="-122"/>
            </a:endParaRPr>
          </a:p>
          <a:p>
            <a:pPr marL="628650" lvl="1" indent="-273050">
              <a:lnSpc>
                <a:spcPct val="150000"/>
              </a:lnSpc>
              <a:buFont typeface="+mj-lt"/>
              <a:buAutoNum type="alphaUcPeriod"/>
            </a:pPr>
            <a:r>
              <a:rPr kumimoji="1" lang="en-US" altLang="zh-CN" sz="1200" dirty="0" smtClean="0">
                <a:latin typeface="Microsoft YaHei" charset="-122"/>
                <a:ea typeface="Microsoft YaHei" charset="-122"/>
                <a:cs typeface="Microsoft YaHei" charset="-122"/>
              </a:rPr>
              <a:t>74.7%</a:t>
            </a:r>
            <a:r>
              <a:rPr kumimoji="1" lang="zh-CN" altLang="en-US" sz="1200" dirty="0" smtClean="0">
                <a:latin typeface="Microsoft YaHei" charset="-122"/>
                <a:ea typeface="Microsoft YaHei" charset="-122"/>
                <a:cs typeface="Microsoft YaHei" charset="-122"/>
              </a:rPr>
              <a:t>的用户已经发布并且完成了</a:t>
            </a:r>
            <a:r>
              <a:rPr kumimoji="1" lang="en-US" altLang="zh-CN" sz="1200" dirty="0" smtClean="0">
                <a:latin typeface="Microsoft YaHei" charset="-122"/>
                <a:ea typeface="Microsoft YaHei" charset="-122"/>
                <a:cs typeface="Microsoft YaHei" charset="-122"/>
              </a:rPr>
              <a:t>1</a:t>
            </a:r>
            <a:r>
              <a:rPr kumimoji="1" lang="zh-CN" altLang="en-US" sz="1200" dirty="0" smtClean="0">
                <a:latin typeface="Microsoft YaHei" charset="-122"/>
                <a:ea typeface="Microsoft YaHei" charset="-122"/>
                <a:cs typeface="Microsoft YaHei" charset="-122"/>
              </a:rPr>
              <a:t>个及以上的需求。</a:t>
            </a:r>
            <a:endParaRPr kumimoji="1" lang="zh-CN" altLang="en-US" sz="1200" dirty="0">
              <a:latin typeface="Microsoft YaHei" charset="-122"/>
              <a:ea typeface="Microsoft YaHei" charset="-122"/>
              <a:cs typeface="Microsoft YaHei" charset="-122"/>
            </a:endParaRPr>
          </a:p>
        </p:txBody>
      </p:sp>
      <p:sp>
        <p:nvSpPr>
          <p:cNvPr id="37" name="矩形 36"/>
          <p:cNvSpPr/>
          <p:nvPr/>
        </p:nvSpPr>
        <p:spPr>
          <a:xfrm>
            <a:off x="35496" y="5198631"/>
            <a:ext cx="3888432" cy="323165"/>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QA105</a:t>
            </a:r>
            <a:r>
              <a:rPr lang="zh-CN" altLang="en-US" sz="1000" i="1" kern="100" dirty="0">
                <a:latin typeface="Microsoft YaHei" charset="-122"/>
                <a:ea typeface="Microsoft YaHei" charset="-122"/>
                <a:cs typeface="Microsoft YaHei" charset="-122"/>
              </a:rPr>
              <a:t>、请问您所在公司是属于什么规模或状态？</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单选</a:t>
            </a:r>
            <a:r>
              <a:rPr lang="en-US" altLang="zh-CN" sz="1000" i="1" kern="100" dirty="0">
                <a:latin typeface="Microsoft YaHei" charset="-122"/>
                <a:ea typeface="Microsoft YaHei" charset="-122"/>
                <a:cs typeface="Microsoft YaHei" charset="-122"/>
              </a:rPr>
              <a:t>】</a:t>
            </a:r>
          </a:p>
        </p:txBody>
      </p:sp>
      <p:graphicFrame>
        <p:nvGraphicFramePr>
          <p:cNvPr id="31" name="图表 30"/>
          <p:cNvGraphicFramePr>
            <a:graphicFrameLocks/>
          </p:cNvGraphicFramePr>
          <p:nvPr>
            <p:extLst>
              <p:ext uri="{D42A27DB-BD31-4B8C-83A1-F6EECF244321}">
                <p14:modId xmlns:p14="http://schemas.microsoft.com/office/powerpoint/2010/main" val="2966150242"/>
              </p:ext>
            </p:extLst>
          </p:nvPr>
        </p:nvGraphicFramePr>
        <p:xfrm>
          <a:off x="53008" y="1886262"/>
          <a:ext cx="6192688" cy="31683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2" name="图表 31"/>
          <p:cNvGraphicFramePr>
            <a:graphicFrameLocks/>
          </p:cNvGraphicFramePr>
          <p:nvPr>
            <p:extLst>
              <p:ext uri="{D42A27DB-BD31-4B8C-83A1-F6EECF244321}">
                <p14:modId xmlns:p14="http://schemas.microsoft.com/office/powerpoint/2010/main" val="786394032"/>
              </p:ext>
            </p:extLst>
          </p:nvPr>
        </p:nvGraphicFramePr>
        <p:xfrm>
          <a:off x="4879021" y="1915311"/>
          <a:ext cx="4465004" cy="2908536"/>
        </p:xfrm>
        <a:graphic>
          <a:graphicData uri="http://schemas.openxmlformats.org/drawingml/2006/chart">
            <c:chart xmlns:c="http://schemas.openxmlformats.org/drawingml/2006/chart" xmlns:r="http://schemas.openxmlformats.org/officeDocument/2006/relationships" r:id="rId3"/>
          </a:graphicData>
        </a:graphic>
      </p:graphicFrame>
      <p:sp>
        <p:nvSpPr>
          <p:cNvPr id="33" name="矩形 32"/>
          <p:cNvSpPr/>
          <p:nvPr/>
        </p:nvSpPr>
        <p:spPr>
          <a:xfrm>
            <a:off x="4572000" y="5198630"/>
            <a:ext cx="3888432"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QA107</a:t>
            </a:r>
            <a:r>
              <a:rPr lang="zh-CN" altLang="en-US" sz="1000" i="1" kern="100" dirty="0">
                <a:latin typeface="Microsoft YaHei" charset="-122"/>
                <a:ea typeface="Microsoft YaHei" charset="-122"/>
                <a:cs typeface="Microsoft YaHei" charset="-122"/>
              </a:rPr>
              <a:t>、以下哪个描述符合您在猪八戒网的状态？</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单选</a:t>
            </a:r>
            <a:r>
              <a:rPr lang="en-US" altLang="zh-CN" sz="1000" i="1" kern="100" dirty="0">
                <a:latin typeface="Microsoft YaHei" charset="-122"/>
                <a:ea typeface="Microsoft YaHei" charset="-122"/>
                <a:cs typeface="Microsoft YaHei" charset="-122"/>
              </a:rPr>
              <a:t>】</a:t>
            </a:r>
          </a:p>
        </p:txBody>
      </p:sp>
      <p:sp>
        <p:nvSpPr>
          <p:cNvPr id="34" name="文本框 33"/>
          <p:cNvSpPr txBox="1"/>
          <p:nvPr/>
        </p:nvSpPr>
        <p:spPr>
          <a:xfrm>
            <a:off x="7574394" y="2128727"/>
            <a:ext cx="1040670" cy="276999"/>
          </a:xfrm>
          <a:prstGeom prst="rect">
            <a:avLst/>
          </a:prstGeom>
          <a:noFill/>
        </p:spPr>
        <p:txBody>
          <a:bodyPr wrap="none" rtlCol="0">
            <a:spAutoFit/>
          </a:bodyPr>
          <a:lstStyle/>
          <a:p>
            <a:r>
              <a:rPr kumimoji="1" lang="en-US" altLang="zh-CN" sz="1200" dirty="0" smtClean="0">
                <a:latin typeface="Microsoft YaHei" charset="-122"/>
                <a:ea typeface="Microsoft YaHei" charset="-122"/>
                <a:cs typeface="Microsoft YaHei" charset="-122"/>
              </a:rPr>
              <a:t>【N</a:t>
            </a:r>
            <a:r>
              <a:rPr kumimoji="1" lang="zh-CN" altLang="en-US" sz="1200" dirty="0" smtClean="0">
                <a:latin typeface="Microsoft YaHei" charset="-122"/>
                <a:ea typeface="Microsoft YaHei" charset="-122"/>
                <a:cs typeface="Microsoft YaHei" charset="-122"/>
              </a:rPr>
              <a:t>＝</a:t>
            </a:r>
            <a:r>
              <a:rPr kumimoji="1" lang="en-US" altLang="zh-CN" sz="1200" dirty="0" smtClean="0">
                <a:latin typeface="Microsoft YaHei" charset="-122"/>
                <a:ea typeface="Microsoft YaHei" charset="-122"/>
                <a:cs typeface="Microsoft YaHei" charset="-122"/>
              </a:rPr>
              <a:t>483】</a:t>
            </a:r>
            <a:endParaRPr kumimoji="1" lang="zh-CN" altLang="en-US" sz="1200" dirty="0">
              <a:latin typeface="Microsoft YaHei" charset="-122"/>
              <a:ea typeface="Microsoft YaHei" charset="-122"/>
              <a:cs typeface="Microsoft YaHei" charset="-122"/>
            </a:endParaRPr>
          </a:p>
        </p:txBody>
      </p:sp>
      <p:sp>
        <p:nvSpPr>
          <p:cNvPr id="35" name="文本框 34"/>
          <p:cNvSpPr txBox="1"/>
          <p:nvPr/>
        </p:nvSpPr>
        <p:spPr>
          <a:xfrm>
            <a:off x="3540855" y="2071577"/>
            <a:ext cx="1040670" cy="276999"/>
          </a:xfrm>
          <a:prstGeom prst="rect">
            <a:avLst/>
          </a:prstGeom>
          <a:noFill/>
        </p:spPr>
        <p:txBody>
          <a:bodyPr wrap="none" rtlCol="0">
            <a:spAutoFit/>
          </a:bodyPr>
          <a:lstStyle/>
          <a:p>
            <a:r>
              <a:rPr kumimoji="1" lang="en-US" altLang="zh-CN" sz="1200" dirty="0" smtClean="0">
                <a:latin typeface="Microsoft YaHei" charset="-122"/>
                <a:ea typeface="Microsoft YaHei" charset="-122"/>
                <a:cs typeface="Microsoft YaHei" charset="-122"/>
              </a:rPr>
              <a:t>【N</a:t>
            </a:r>
            <a:r>
              <a:rPr kumimoji="1" lang="zh-CN" altLang="en-US" sz="1200" dirty="0" smtClean="0">
                <a:latin typeface="Microsoft YaHei" charset="-122"/>
                <a:ea typeface="Microsoft YaHei" charset="-122"/>
                <a:cs typeface="Microsoft YaHei" charset="-122"/>
              </a:rPr>
              <a:t>＝</a:t>
            </a:r>
            <a:r>
              <a:rPr kumimoji="1" lang="en-US" altLang="zh-CN" sz="1200" dirty="0" smtClean="0">
                <a:latin typeface="Microsoft YaHei" charset="-122"/>
                <a:ea typeface="Microsoft YaHei" charset="-122"/>
                <a:cs typeface="Microsoft YaHei" charset="-122"/>
              </a:rPr>
              <a:t>483】</a:t>
            </a:r>
            <a:endParaRPr kumimoji="1" lang="zh-CN" altLang="en-US" sz="1200" dirty="0">
              <a:latin typeface="Microsoft YaHei" charset="-122"/>
              <a:ea typeface="Microsoft YaHei" charset="-122"/>
              <a:cs typeface="Microsoft YaHei" charset="-122"/>
            </a:endParaRPr>
          </a:p>
        </p:txBody>
      </p:sp>
      <p:sp>
        <p:nvSpPr>
          <p:cNvPr id="12" name="TextBox 11"/>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TextBox 12"/>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7287885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0" y="1633364"/>
            <a:ext cx="9144000" cy="3168352"/>
          </a:xfrm>
          <a:prstGeom prst="roundRect">
            <a:avLst>
              <a:gd name="adj" fmla="val 43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kumimoji="1" lang="zh-CN" altLang="en-US" dirty="0" smtClean="0"/>
              <a:t>用户人口统计特征</a:t>
            </a:r>
            <a:r>
              <a:rPr kumimoji="1" lang="en-US" altLang="zh-CN" dirty="0" smtClean="0"/>
              <a:t>&gt;</a:t>
            </a:r>
            <a:r>
              <a:rPr kumimoji="1" lang="zh-CN" altLang="en-US" dirty="0" smtClean="0"/>
              <a:t>性别、年龄</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37</a:t>
            </a:fld>
            <a:endParaRPr lang="zh-CN" altLang="en-US"/>
          </a:p>
        </p:txBody>
      </p:sp>
      <p:sp>
        <p:nvSpPr>
          <p:cNvPr id="6" name="文本框 5"/>
          <p:cNvSpPr txBox="1"/>
          <p:nvPr/>
        </p:nvSpPr>
        <p:spPr>
          <a:xfrm>
            <a:off x="539552" y="553244"/>
            <a:ext cx="8568952" cy="41549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猪八戒用户以男性居多，近一半用户年龄集中在</a:t>
            </a:r>
            <a:r>
              <a:rPr kumimoji="1" lang="en-US" altLang="zh-CN" sz="1400" dirty="0" smtClean="0">
                <a:latin typeface="Microsoft YaHei" charset="-122"/>
                <a:ea typeface="Microsoft YaHei" charset="-122"/>
                <a:cs typeface="Microsoft YaHei" charset="-122"/>
              </a:rPr>
              <a:t>26-35</a:t>
            </a:r>
            <a:r>
              <a:rPr kumimoji="1" lang="zh-CN" altLang="en-US" sz="1400" dirty="0" smtClean="0">
                <a:latin typeface="Microsoft YaHei" charset="-122"/>
                <a:ea typeface="Microsoft YaHei" charset="-122"/>
                <a:cs typeface="Microsoft YaHei" charset="-122"/>
              </a:rPr>
              <a:t>岁。</a:t>
            </a:r>
            <a:endParaRPr kumimoji="1" lang="zh-CN" altLang="en-US" sz="1400" dirty="0">
              <a:latin typeface="Microsoft YaHei" charset="-122"/>
              <a:ea typeface="Microsoft YaHei" charset="-122"/>
              <a:cs typeface="Microsoft YaHei" charset="-122"/>
            </a:endParaRPr>
          </a:p>
        </p:txBody>
      </p:sp>
      <p:graphicFrame>
        <p:nvGraphicFramePr>
          <p:cNvPr id="9" name="图表 8"/>
          <p:cNvGraphicFramePr>
            <a:graphicFrameLocks/>
          </p:cNvGraphicFramePr>
          <p:nvPr>
            <p:extLst>
              <p:ext uri="{D42A27DB-BD31-4B8C-83A1-F6EECF244321}">
                <p14:modId xmlns:p14="http://schemas.microsoft.com/office/powerpoint/2010/main" val="2931002597"/>
              </p:ext>
            </p:extLst>
          </p:nvPr>
        </p:nvGraphicFramePr>
        <p:xfrm>
          <a:off x="395536" y="1648181"/>
          <a:ext cx="3960440" cy="30815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a:graphicFrameLocks/>
          </p:cNvGraphicFramePr>
          <p:nvPr>
            <p:extLst>
              <p:ext uri="{D42A27DB-BD31-4B8C-83A1-F6EECF244321}">
                <p14:modId xmlns:p14="http://schemas.microsoft.com/office/powerpoint/2010/main" val="3916191632"/>
              </p:ext>
            </p:extLst>
          </p:nvPr>
        </p:nvGraphicFramePr>
        <p:xfrm>
          <a:off x="4527680" y="1701033"/>
          <a:ext cx="4428492" cy="302867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TextBox 12"/>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23" name="组 8"/>
          <p:cNvGrpSpPr/>
          <p:nvPr/>
        </p:nvGrpSpPr>
        <p:grpSpPr>
          <a:xfrm>
            <a:off x="797221" y="4945732"/>
            <a:ext cx="7503266" cy="431463"/>
            <a:chOff x="289220" y="4787492"/>
            <a:chExt cx="7777772" cy="288001"/>
          </a:xfrm>
        </p:grpSpPr>
        <p:sp>
          <p:nvSpPr>
            <p:cNvPr id="24" name="矩形 23"/>
            <p:cNvSpPr/>
            <p:nvPr/>
          </p:nvSpPr>
          <p:spPr>
            <a:xfrm>
              <a:off x="289220" y="4787493"/>
              <a:ext cx="6480000" cy="28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tx1">
                      <a:lumMod val="85000"/>
                      <a:lumOff val="15000"/>
                    </a:schemeClr>
                  </a:solidFill>
                  <a:latin typeface="Microsoft YaHei" charset="-122"/>
                  <a:ea typeface="Microsoft YaHei" charset="-122"/>
                  <a:cs typeface="Microsoft YaHei" charset="-122"/>
                </a:rPr>
                <a:t>雇主</a:t>
              </a:r>
              <a:endParaRPr kumimoji="1" lang="en-US" altLang="zh-CN" sz="1000" dirty="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a:solidFill>
                    <a:schemeClr val="tx1">
                      <a:lumMod val="85000"/>
                      <a:lumOff val="15000"/>
                    </a:schemeClr>
                  </a:solidFill>
                  <a:latin typeface="Microsoft YaHei" charset="-122"/>
                  <a:ea typeface="Microsoft YaHei" charset="-122"/>
                  <a:cs typeface="Microsoft YaHei" charset="-122"/>
                </a:rPr>
                <a:t>452</a:t>
              </a:r>
              <a:r>
                <a:rPr kumimoji="1" lang="zh-CN" altLang="en-US" sz="1000" dirty="0">
                  <a:solidFill>
                    <a:schemeClr val="tx1">
                      <a:lumMod val="85000"/>
                      <a:lumOff val="15000"/>
                    </a:schemeClr>
                  </a:solidFill>
                  <a:latin typeface="Microsoft YaHei" charset="-122"/>
                  <a:ea typeface="Microsoft YaHei" charset="-122"/>
                  <a:cs typeface="Microsoft YaHei" charset="-122"/>
                </a:rPr>
                <a:t>人</a:t>
              </a:r>
            </a:p>
          </p:txBody>
        </p:sp>
        <p:sp>
          <p:nvSpPr>
            <p:cNvPr id="25" name="矩形 24"/>
            <p:cNvSpPr/>
            <p:nvPr/>
          </p:nvSpPr>
          <p:spPr>
            <a:xfrm>
              <a:off x="6769220" y="4787492"/>
              <a:ext cx="648000" cy="28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tx1">
                      <a:lumMod val="85000"/>
                      <a:lumOff val="15000"/>
                    </a:schemeClr>
                  </a:solidFill>
                  <a:latin typeface="Microsoft YaHei" charset="-122"/>
                  <a:ea typeface="Microsoft YaHei" charset="-122"/>
                  <a:cs typeface="Microsoft YaHei" charset="-122"/>
                </a:rPr>
                <a:t>服务商</a:t>
              </a:r>
              <a:endParaRPr kumimoji="1" lang="en-US" altLang="zh-CN" sz="1000" dirty="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a:solidFill>
                    <a:schemeClr val="tx1">
                      <a:lumMod val="85000"/>
                      <a:lumOff val="15000"/>
                    </a:schemeClr>
                  </a:solidFill>
                  <a:latin typeface="Microsoft YaHei" charset="-122"/>
                  <a:ea typeface="Microsoft YaHei" charset="-122"/>
                  <a:cs typeface="Microsoft YaHei" charset="-122"/>
                </a:rPr>
                <a:t>40</a:t>
              </a:r>
              <a:r>
                <a:rPr kumimoji="1" lang="zh-CN" altLang="en-US" sz="1000" dirty="0">
                  <a:solidFill>
                    <a:schemeClr val="tx1">
                      <a:lumMod val="85000"/>
                      <a:lumOff val="15000"/>
                    </a:schemeClr>
                  </a:solidFill>
                  <a:latin typeface="Microsoft YaHei" charset="-122"/>
                  <a:ea typeface="Microsoft YaHei" charset="-122"/>
                  <a:cs typeface="Microsoft YaHei" charset="-122"/>
                </a:rPr>
                <a:t>人</a:t>
              </a:r>
            </a:p>
          </p:txBody>
        </p:sp>
        <p:sp>
          <p:nvSpPr>
            <p:cNvPr id="26" name="矩形 25"/>
            <p:cNvSpPr/>
            <p:nvPr/>
          </p:nvSpPr>
          <p:spPr>
            <a:xfrm>
              <a:off x="7418992" y="4787492"/>
              <a:ext cx="648000" cy="28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tx1">
                      <a:lumMod val="85000"/>
                      <a:lumOff val="15000"/>
                    </a:schemeClr>
                  </a:solidFill>
                  <a:latin typeface="Microsoft YaHei" charset="-122"/>
                  <a:ea typeface="Microsoft YaHei" charset="-122"/>
                  <a:cs typeface="Microsoft YaHei" charset="-122"/>
                </a:rPr>
                <a:t>雇主</a:t>
              </a:r>
              <a:r>
                <a:rPr kumimoji="1" lang="en-US" altLang="zh-CN" sz="1000" dirty="0" smtClean="0">
                  <a:solidFill>
                    <a:schemeClr val="tx1">
                      <a:lumMod val="85000"/>
                      <a:lumOff val="15000"/>
                    </a:schemeClr>
                  </a:solidFill>
                  <a:latin typeface="Microsoft YaHei" charset="-122"/>
                  <a:ea typeface="Microsoft YaHei" charset="-122"/>
                  <a:cs typeface="Microsoft YaHei" charset="-122"/>
                </a:rPr>
                <a:t>&amp;</a:t>
              </a:r>
              <a:r>
                <a:rPr kumimoji="1" lang="zh-CN" altLang="en-US" sz="1000" dirty="0" smtClean="0">
                  <a:solidFill>
                    <a:schemeClr val="tx1">
                      <a:lumMod val="85000"/>
                      <a:lumOff val="15000"/>
                    </a:schemeClr>
                  </a:solidFill>
                  <a:latin typeface="Microsoft YaHei" charset="-122"/>
                  <a:ea typeface="Microsoft YaHei" charset="-122"/>
                  <a:cs typeface="Microsoft YaHei" charset="-122"/>
                </a:rPr>
                <a:t>服务商</a:t>
              </a:r>
              <a:endParaRPr kumimoji="1" lang="en-US" altLang="zh-CN" sz="1000" dirty="0" smtClean="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smtClean="0">
                  <a:solidFill>
                    <a:schemeClr val="tx1">
                      <a:lumMod val="85000"/>
                      <a:lumOff val="15000"/>
                    </a:schemeClr>
                  </a:solidFill>
                  <a:latin typeface="Microsoft YaHei" charset="-122"/>
                  <a:ea typeface="Microsoft YaHei" charset="-122"/>
                  <a:cs typeface="Microsoft YaHei" charset="-122"/>
                </a:rPr>
                <a:t>40</a:t>
              </a:r>
              <a:r>
                <a:rPr kumimoji="1" lang="zh-CN" altLang="en-US" sz="1000" dirty="0" smtClean="0">
                  <a:solidFill>
                    <a:schemeClr val="tx1">
                      <a:lumMod val="85000"/>
                      <a:lumOff val="15000"/>
                    </a:schemeClr>
                  </a:solidFill>
                  <a:latin typeface="Microsoft YaHei" charset="-122"/>
                  <a:ea typeface="Microsoft YaHei" charset="-122"/>
                  <a:cs typeface="Microsoft YaHei" charset="-122"/>
                </a:rPr>
                <a:t>人</a:t>
              </a:r>
              <a:endParaRPr kumimoji="1" lang="zh-CN" altLang="en-US" sz="1000" dirty="0">
                <a:solidFill>
                  <a:schemeClr val="tx1">
                    <a:lumMod val="85000"/>
                    <a:lumOff val="15000"/>
                  </a:schemeClr>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14864300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用户人口统计特征</a:t>
            </a:r>
            <a:r>
              <a:rPr kumimoji="1" lang="en-US" altLang="zh-CN" dirty="0" smtClean="0"/>
              <a:t>&gt;</a:t>
            </a:r>
            <a:r>
              <a:rPr kumimoji="1" lang="zh-CN" altLang="en-US" dirty="0" smtClean="0"/>
              <a:t>地域</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38</a:t>
            </a:fld>
            <a:endParaRPr lang="zh-CN" altLang="en-US"/>
          </a:p>
        </p:txBody>
      </p:sp>
      <p:grpSp>
        <p:nvGrpSpPr>
          <p:cNvPr id="4" name="Group 3"/>
          <p:cNvGrpSpPr/>
          <p:nvPr/>
        </p:nvGrpSpPr>
        <p:grpSpPr>
          <a:xfrm>
            <a:off x="1289152" y="1273324"/>
            <a:ext cx="4501941" cy="4163473"/>
            <a:chOff x="1736156" y="1354317"/>
            <a:chExt cx="5777595" cy="4932203"/>
          </a:xfrm>
          <a:solidFill>
            <a:schemeClr val="tx1"/>
          </a:solidFill>
        </p:grpSpPr>
        <p:sp>
          <p:nvSpPr>
            <p:cNvPr id="5" name="Line 3"/>
            <p:cNvSpPr>
              <a:spLocks noChangeShapeType="1"/>
            </p:cNvSpPr>
            <p:nvPr/>
          </p:nvSpPr>
          <p:spPr bwMode="auto">
            <a:xfrm>
              <a:off x="4561533" y="5532596"/>
              <a:ext cx="115411" cy="182860"/>
            </a:xfrm>
            <a:prstGeom prst="line">
              <a:avLst/>
            </a:prstGeom>
            <a:grpFill/>
            <a:ln w="12700">
              <a:solidFill>
                <a:schemeClr val="bg1"/>
              </a:solidFill>
              <a:round/>
              <a:headEnd/>
              <a:tailEnd/>
            </a:ln>
            <a:effectLst/>
          </p:spPr>
          <p:txBody>
            <a:bodyPr wrap="none" anchor="ctr"/>
            <a:lstStyle/>
            <a:p>
              <a:pPr algn="ctr" eaLnBrk="0" hangingPunct="0">
                <a:spcBef>
                  <a:spcPct val="50000"/>
                </a:spcBef>
                <a:defRPr/>
              </a:pPr>
              <a:endParaRPr lang="nl-NL" sz="1200">
                <a:solidFill>
                  <a:srgbClr val="000000"/>
                </a:solidFill>
                <a:cs typeface="+mn-cs"/>
              </a:endParaRPr>
            </a:p>
          </p:txBody>
        </p:sp>
        <p:sp>
          <p:nvSpPr>
            <p:cNvPr id="6" name="Freeform 8"/>
            <p:cNvSpPr>
              <a:spLocks/>
            </p:cNvSpPr>
            <p:nvPr/>
          </p:nvSpPr>
          <p:spPr bwMode="auto">
            <a:xfrm>
              <a:off x="4060916" y="1410748"/>
              <a:ext cx="2582526" cy="2360695"/>
            </a:xfrm>
            <a:custGeom>
              <a:avLst/>
              <a:gdLst/>
              <a:ahLst/>
              <a:cxnLst>
                <a:cxn ang="0">
                  <a:pos x="131" y="1244"/>
                </a:cxn>
                <a:cxn ang="0">
                  <a:pos x="482" y="1293"/>
                </a:cxn>
                <a:cxn ang="0">
                  <a:pos x="692" y="1331"/>
                </a:cxn>
                <a:cxn ang="0">
                  <a:pos x="1131" y="1203"/>
                </a:cxn>
                <a:cxn ang="0">
                  <a:pos x="1275" y="1067"/>
                </a:cxn>
                <a:cxn ang="0">
                  <a:pos x="1280" y="927"/>
                </a:cxn>
                <a:cxn ang="0">
                  <a:pos x="1506" y="859"/>
                </a:cxn>
                <a:cxn ang="0">
                  <a:pos x="1636" y="770"/>
                </a:cxn>
                <a:cxn ang="0">
                  <a:pos x="1888" y="699"/>
                </a:cxn>
                <a:cxn ang="0">
                  <a:pos x="1793" y="574"/>
                </a:cxn>
                <a:cxn ang="0">
                  <a:pos x="1697" y="607"/>
                </a:cxn>
                <a:cxn ang="0">
                  <a:pos x="1561" y="630"/>
                </a:cxn>
                <a:cxn ang="0">
                  <a:pos x="1557" y="413"/>
                </a:cxn>
                <a:cxn ang="0">
                  <a:pos x="1773" y="343"/>
                </a:cxn>
                <a:cxn ang="0">
                  <a:pos x="1793" y="185"/>
                </a:cxn>
                <a:cxn ang="0">
                  <a:pos x="1804" y="92"/>
                </a:cxn>
                <a:cxn ang="0">
                  <a:pos x="1872" y="0"/>
                </a:cxn>
                <a:cxn ang="0">
                  <a:pos x="1872" y="92"/>
                </a:cxn>
                <a:cxn ang="0">
                  <a:pos x="1948" y="66"/>
                </a:cxn>
                <a:cxn ang="0">
                  <a:pos x="1996" y="161"/>
                </a:cxn>
                <a:cxn ang="0">
                  <a:pos x="2140" y="175"/>
                </a:cxn>
                <a:cxn ang="0">
                  <a:pos x="2219" y="145"/>
                </a:cxn>
                <a:cxn ang="0">
                  <a:pos x="2263" y="244"/>
                </a:cxn>
                <a:cxn ang="0">
                  <a:pos x="2231" y="379"/>
                </a:cxn>
                <a:cxn ang="0">
                  <a:pos x="2223" y="485"/>
                </a:cxn>
                <a:cxn ang="0">
                  <a:pos x="2099" y="571"/>
                </a:cxn>
                <a:cxn ang="0">
                  <a:pos x="2223" y="590"/>
                </a:cxn>
                <a:cxn ang="0">
                  <a:pos x="2191" y="636"/>
                </a:cxn>
                <a:cxn ang="0">
                  <a:pos x="2103" y="735"/>
                </a:cxn>
                <a:cxn ang="0">
                  <a:pos x="2127" y="811"/>
                </a:cxn>
                <a:cxn ang="0">
                  <a:pos x="2219" y="853"/>
                </a:cxn>
                <a:cxn ang="0">
                  <a:pos x="2319" y="976"/>
                </a:cxn>
                <a:cxn ang="0">
                  <a:pos x="1996" y="1125"/>
                </a:cxn>
                <a:cxn ang="0">
                  <a:pos x="1967" y="1207"/>
                </a:cxn>
                <a:cxn ang="0">
                  <a:pos x="1861" y="1216"/>
                </a:cxn>
                <a:cxn ang="0">
                  <a:pos x="1793" y="1120"/>
                </a:cxn>
                <a:cxn ang="0">
                  <a:pos x="1740" y="1209"/>
                </a:cxn>
                <a:cxn ang="0">
                  <a:pos x="1593" y="1241"/>
                </a:cxn>
                <a:cxn ang="0">
                  <a:pos x="1489" y="1286"/>
                </a:cxn>
                <a:cxn ang="0">
                  <a:pos x="1362" y="1392"/>
                </a:cxn>
                <a:cxn ang="0">
                  <a:pos x="1183" y="1508"/>
                </a:cxn>
                <a:cxn ang="0">
                  <a:pos x="1103" y="1581"/>
                </a:cxn>
                <a:cxn ang="0">
                  <a:pos x="880" y="1648"/>
                </a:cxn>
                <a:cxn ang="0">
                  <a:pos x="876" y="1521"/>
                </a:cxn>
                <a:cxn ang="0">
                  <a:pos x="796" y="1623"/>
                </a:cxn>
                <a:cxn ang="0">
                  <a:pos x="654" y="1741"/>
                </a:cxn>
                <a:cxn ang="0">
                  <a:pos x="583" y="1661"/>
                </a:cxn>
                <a:cxn ang="0">
                  <a:pos x="644" y="1587"/>
                </a:cxn>
                <a:cxn ang="0">
                  <a:pos x="410" y="1610"/>
                </a:cxn>
                <a:cxn ang="0">
                  <a:pos x="234" y="1491"/>
                </a:cxn>
                <a:cxn ang="0">
                  <a:pos x="272" y="1433"/>
                </a:cxn>
                <a:cxn ang="0">
                  <a:pos x="72" y="1461"/>
                </a:cxn>
                <a:cxn ang="0">
                  <a:pos x="0" y="1224"/>
                </a:cxn>
              </a:cxnLst>
              <a:rect l="0" t="0" r="r" b="b"/>
              <a:pathLst>
                <a:path w="2320" h="1742">
                  <a:moveTo>
                    <a:pt x="0" y="1224"/>
                  </a:moveTo>
                  <a:lnTo>
                    <a:pt x="131" y="1244"/>
                  </a:lnTo>
                  <a:lnTo>
                    <a:pt x="387" y="1238"/>
                  </a:lnTo>
                  <a:lnTo>
                    <a:pt x="482" y="1293"/>
                  </a:lnTo>
                  <a:lnTo>
                    <a:pt x="632" y="1300"/>
                  </a:lnTo>
                  <a:lnTo>
                    <a:pt x="692" y="1331"/>
                  </a:lnTo>
                  <a:lnTo>
                    <a:pt x="753" y="1270"/>
                  </a:lnTo>
                  <a:lnTo>
                    <a:pt x="1131" y="1203"/>
                  </a:lnTo>
                  <a:lnTo>
                    <a:pt x="1192" y="1125"/>
                  </a:lnTo>
                  <a:lnTo>
                    <a:pt x="1275" y="1067"/>
                  </a:lnTo>
                  <a:lnTo>
                    <a:pt x="1234" y="988"/>
                  </a:lnTo>
                  <a:lnTo>
                    <a:pt x="1280" y="927"/>
                  </a:lnTo>
                  <a:lnTo>
                    <a:pt x="1444" y="945"/>
                  </a:lnTo>
                  <a:lnTo>
                    <a:pt x="1506" y="859"/>
                  </a:lnTo>
                  <a:lnTo>
                    <a:pt x="1617" y="823"/>
                  </a:lnTo>
                  <a:lnTo>
                    <a:pt x="1636" y="770"/>
                  </a:lnTo>
                  <a:lnTo>
                    <a:pt x="1728" y="729"/>
                  </a:lnTo>
                  <a:lnTo>
                    <a:pt x="1888" y="699"/>
                  </a:lnTo>
                  <a:lnTo>
                    <a:pt x="1900" y="657"/>
                  </a:lnTo>
                  <a:lnTo>
                    <a:pt x="1793" y="574"/>
                  </a:lnTo>
                  <a:lnTo>
                    <a:pt x="1689" y="581"/>
                  </a:lnTo>
                  <a:lnTo>
                    <a:pt x="1697" y="607"/>
                  </a:lnTo>
                  <a:lnTo>
                    <a:pt x="1614" y="607"/>
                  </a:lnTo>
                  <a:lnTo>
                    <a:pt x="1561" y="630"/>
                  </a:lnTo>
                  <a:lnTo>
                    <a:pt x="1521" y="567"/>
                  </a:lnTo>
                  <a:lnTo>
                    <a:pt x="1557" y="413"/>
                  </a:lnTo>
                  <a:lnTo>
                    <a:pt x="1668" y="413"/>
                  </a:lnTo>
                  <a:lnTo>
                    <a:pt x="1773" y="343"/>
                  </a:lnTo>
                  <a:lnTo>
                    <a:pt x="1769" y="280"/>
                  </a:lnTo>
                  <a:lnTo>
                    <a:pt x="1793" y="185"/>
                  </a:lnTo>
                  <a:lnTo>
                    <a:pt x="1836" y="138"/>
                  </a:lnTo>
                  <a:lnTo>
                    <a:pt x="1804" y="92"/>
                  </a:lnTo>
                  <a:lnTo>
                    <a:pt x="1800" y="19"/>
                  </a:lnTo>
                  <a:lnTo>
                    <a:pt x="1872" y="0"/>
                  </a:lnTo>
                  <a:lnTo>
                    <a:pt x="1895" y="39"/>
                  </a:lnTo>
                  <a:lnTo>
                    <a:pt x="1872" y="92"/>
                  </a:lnTo>
                  <a:lnTo>
                    <a:pt x="1920" y="99"/>
                  </a:lnTo>
                  <a:lnTo>
                    <a:pt x="1948" y="66"/>
                  </a:lnTo>
                  <a:lnTo>
                    <a:pt x="1976" y="76"/>
                  </a:lnTo>
                  <a:lnTo>
                    <a:pt x="1996" y="161"/>
                  </a:lnTo>
                  <a:lnTo>
                    <a:pt x="2039" y="171"/>
                  </a:lnTo>
                  <a:lnTo>
                    <a:pt x="2140" y="175"/>
                  </a:lnTo>
                  <a:lnTo>
                    <a:pt x="2171" y="122"/>
                  </a:lnTo>
                  <a:lnTo>
                    <a:pt x="2219" y="145"/>
                  </a:lnTo>
                  <a:lnTo>
                    <a:pt x="2307" y="161"/>
                  </a:lnTo>
                  <a:lnTo>
                    <a:pt x="2263" y="244"/>
                  </a:lnTo>
                  <a:lnTo>
                    <a:pt x="2258" y="366"/>
                  </a:lnTo>
                  <a:lnTo>
                    <a:pt x="2231" y="379"/>
                  </a:lnTo>
                  <a:lnTo>
                    <a:pt x="2238" y="465"/>
                  </a:lnTo>
                  <a:lnTo>
                    <a:pt x="2223" y="485"/>
                  </a:lnTo>
                  <a:lnTo>
                    <a:pt x="2168" y="455"/>
                  </a:lnTo>
                  <a:lnTo>
                    <a:pt x="2099" y="571"/>
                  </a:lnTo>
                  <a:lnTo>
                    <a:pt x="2159" y="600"/>
                  </a:lnTo>
                  <a:lnTo>
                    <a:pt x="2223" y="590"/>
                  </a:lnTo>
                  <a:lnTo>
                    <a:pt x="2231" y="623"/>
                  </a:lnTo>
                  <a:lnTo>
                    <a:pt x="2191" y="636"/>
                  </a:lnTo>
                  <a:lnTo>
                    <a:pt x="2159" y="742"/>
                  </a:lnTo>
                  <a:lnTo>
                    <a:pt x="2103" y="735"/>
                  </a:lnTo>
                  <a:lnTo>
                    <a:pt x="2083" y="748"/>
                  </a:lnTo>
                  <a:lnTo>
                    <a:pt x="2127" y="811"/>
                  </a:lnTo>
                  <a:lnTo>
                    <a:pt x="2179" y="888"/>
                  </a:lnTo>
                  <a:lnTo>
                    <a:pt x="2219" y="853"/>
                  </a:lnTo>
                  <a:lnTo>
                    <a:pt x="2307" y="902"/>
                  </a:lnTo>
                  <a:lnTo>
                    <a:pt x="2319" y="976"/>
                  </a:lnTo>
                  <a:lnTo>
                    <a:pt x="2043" y="1145"/>
                  </a:lnTo>
                  <a:lnTo>
                    <a:pt x="1996" y="1125"/>
                  </a:lnTo>
                  <a:lnTo>
                    <a:pt x="1948" y="1125"/>
                  </a:lnTo>
                  <a:lnTo>
                    <a:pt x="1967" y="1207"/>
                  </a:lnTo>
                  <a:lnTo>
                    <a:pt x="1943" y="1237"/>
                  </a:lnTo>
                  <a:lnTo>
                    <a:pt x="1861" y="1216"/>
                  </a:lnTo>
                  <a:lnTo>
                    <a:pt x="1864" y="1145"/>
                  </a:lnTo>
                  <a:lnTo>
                    <a:pt x="1793" y="1120"/>
                  </a:lnTo>
                  <a:lnTo>
                    <a:pt x="1737" y="1151"/>
                  </a:lnTo>
                  <a:lnTo>
                    <a:pt x="1740" y="1209"/>
                  </a:lnTo>
                  <a:lnTo>
                    <a:pt x="1657" y="1207"/>
                  </a:lnTo>
                  <a:lnTo>
                    <a:pt x="1593" y="1241"/>
                  </a:lnTo>
                  <a:lnTo>
                    <a:pt x="1533" y="1213"/>
                  </a:lnTo>
                  <a:lnTo>
                    <a:pt x="1489" y="1286"/>
                  </a:lnTo>
                  <a:lnTo>
                    <a:pt x="1513" y="1359"/>
                  </a:lnTo>
                  <a:lnTo>
                    <a:pt x="1362" y="1392"/>
                  </a:lnTo>
                  <a:lnTo>
                    <a:pt x="1258" y="1514"/>
                  </a:lnTo>
                  <a:lnTo>
                    <a:pt x="1183" y="1508"/>
                  </a:lnTo>
                  <a:lnTo>
                    <a:pt x="1139" y="1571"/>
                  </a:lnTo>
                  <a:lnTo>
                    <a:pt x="1103" y="1581"/>
                  </a:lnTo>
                  <a:lnTo>
                    <a:pt x="1015" y="1690"/>
                  </a:lnTo>
                  <a:lnTo>
                    <a:pt x="880" y="1648"/>
                  </a:lnTo>
                  <a:lnTo>
                    <a:pt x="886" y="1592"/>
                  </a:lnTo>
                  <a:lnTo>
                    <a:pt x="876" y="1521"/>
                  </a:lnTo>
                  <a:lnTo>
                    <a:pt x="808" y="1544"/>
                  </a:lnTo>
                  <a:lnTo>
                    <a:pt x="796" y="1623"/>
                  </a:lnTo>
                  <a:lnTo>
                    <a:pt x="720" y="1736"/>
                  </a:lnTo>
                  <a:lnTo>
                    <a:pt x="654" y="1741"/>
                  </a:lnTo>
                  <a:lnTo>
                    <a:pt x="590" y="1729"/>
                  </a:lnTo>
                  <a:lnTo>
                    <a:pt x="583" y="1661"/>
                  </a:lnTo>
                  <a:lnTo>
                    <a:pt x="627" y="1639"/>
                  </a:lnTo>
                  <a:lnTo>
                    <a:pt x="644" y="1587"/>
                  </a:lnTo>
                  <a:lnTo>
                    <a:pt x="572" y="1553"/>
                  </a:lnTo>
                  <a:lnTo>
                    <a:pt x="410" y="1610"/>
                  </a:lnTo>
                  <a:lnTo>
                    <a:pt x="317" y="1554"/>
                  </a:lnTo>
                  <a:lnTo>
                    <a:pt x="234" y="1491"/>
                  </a:lnTo>
                  <a:lnTo>
                    <a:pt x="284" y="1470"/>
                  </a:lnTo>
                  <a:lnTo>
                    <a:pt x="272" y="1433"/>
                  </a:lnTo>
                  <a:lnTo>
                    <a:pt x="134" y="1418"/>
                  </a:lnTo>
                  <a:lnTo>
                    <a:pt x="72" y="1461"/>
                  </a:lnTo>
                  <a:lnTo>
                    <a:pt x="11" y="1359"/>
                  </a:lnTo>
                  <a:lnTo>
                    <a:pt x="0" y="1224"/>
                  </a:lnTo>
                </a:path>
              </a:pathLst>
            </a:custGeom>
            <a:solidFill>
              <a:schemeClr val="bg1">
                <a:lumMod val="7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7" name="Freeform 9"/>
            <p:cNvSpPr>
              <a:spLocks/>
            </p:cNvSpPr>
            <p:nvPr/>
          </p:nvSpPr>
          <p:spPr bwMode="auto">
            <a:xfrm>
              <a:off x="6137803" y="1354317"/>
              <a:ext cx="1375948" cy="1167607"/>
            </a:xfrm>
            <a:custGeom>
              <a:avLst/>
              <a:gdLst/>
              <a:ahLst/>
              <a:cxnLst>
                <a:cxn ang="0">
                  <a:pos x="0" y="49"/>
                </a:cxn>
                <a:cxn ang="0">
                  <a:pos x="146" y="0"/>
                </a:cxn>
                <a:cxn ang="0">
                  <a:pos x="358" y="16"/>
                </a:cxn>
                <a:cxn ang="0">
                  <a:pos x="426" y="168"/>
                </a:cxn>
                <a:cxn ang="0">
                  <a:pos x="513" y="225"/>
                </a:cxn>
                <a:cxn ang="0">
                  <a:pos x="597" y="303"/>
                </a:cxn>
                <a:cxn ang="0">
                  <a:pos x="748" y="303"/>
                </a:cxn>
                <a:cxn ang="0">
                  <a:pos x="817" y="327"/>
                </a:cxn>
                <a:cxn ang="0">
                  <a:pos x="868" y="370"/>
                </a:cxn>
                <a:cxn ang="0">
                  <a:pos x="919" y="449"/>
                </a:cxn>
                <a:cxn ang="0">
                  <a:pos x="1019" y="418"/>
                </a:cxn>
                <a:cxn ang="0">
                  <a:pos x="1056" y="350"/>
                </a:cxn>
                <a:cxn ang="0">
                  <a:pos x="1190" y="297"/>
                </a:cxn>
                <a:cxn ang="0">
                  <a:pos x="1234" y="376"/>
                </a:cxn>
                <a:cxn ang="0">
                  <a:pos x="1214" y="462"/>
                </a:cxn>
                <a:cxn ang="0">
                  <a:pos x="1195" y="521"/>
                </a:cxn>
                <a:cxn ang="0">
                  <a:pos x="1202" y="653"/>
                </a:cxn>
                <a:cxn ang="0">
                  <a:pos x="1103" y="653"/>
                </a:cxn>
                <a:cxn ang="0">
                  <a:pos x="1023" y="716"/>
                </a:cxn>
                <a:cxn ang="0">
                  <a:pos x="1095" y="861"/>
                </a:cxn>
                <a:cxn ang="0">
                  <a:pos x="968" y="818"/>
                </a:cxn>
                <a:cxn ang="0">
                  <a:pos x="912" y="857"/>
                </a:cxn>
                <a:cxn ang="0">
                  <a:pos x="834" y="805"/>
                </a:cxn>
                <a:cxn ang="0">
                  <a:pos x="768" y="803"/>
                </a:cxn>
                <a:cxn ang="0">
                  <a:pos x="773" y="845"/>
                </a:cxn>
                <a:cxn ang="0">
                  <a:pos x="669" y="771"/>
                </a:cxn>
                <a:cxn ang="0">
                  <a:pos x="604" y="781"/>
                </a:cxn>
                <a:cxn ang="0">
                  <a:pos x="539" y="765"/>
                </a:cxn>
                <a:cxn ang="0">
                  <a:pos x="481" y="784"/>
                </a:cxn>
                <a:cxn ang="0">
                  <a:pos x="308" y="746"/>
                </a:cxn>
                <a:cxn ang="0">
                  <a:pos x="326" y="680"/>
                </a:cxn>
                <a:cxn ang="0">
                  <a:pos x="361" y="669"/>
                </a:cxn>
                <a:cxn ang="0">
                  <a:pos x="349" y="635"/>
                </a:cxn>
                <a:cxn ang="0">
                  <a:pos x="299" y="657"/>
                </a:cxn>
                <a:cxn ang="0">
                  <a:pos x="227" y="612"/>
                </a:cxn>
                <a:cxn ang="0">
                  <a:pos x="301" y="494"/>
                </a:cxn>
                <a:cxn ang="0">
                  <a:pos x="360" y="517"/>
                </a:cxn>
                <a:cxn ang="0">
                  <a:pos x="361" y="424"/>
                </a:cxn>
                <a:cxn ang="0">
                  <a:pos x="392" y="401"/>
                </a:cxn>
                <a:cxn ang="0">
                  <a:pos x="389" y="292"/>
                </a:cxn>
                <a:cxn ang="0">
                  <a:pos x="437" y="211"/>
                </a:cxn>
                <a:cxn ang="0">
                  <a:pos x="358" y="203"/>
                </a:cxn>
                <a:cxn ang="0">
                  <a:pos x="316" y="175"/>
                </a:cxn>
                <a:cxn ang="0">
                  <a:pos x="275" y="225"/>
                </a:cxn>
                <a:cxn ang="0">
                  <a:pos x="190" y="221"/>
                </a:cxn>
                <a:cxn ang="0">
                  <a:pos x="134" y="208"/>
                </a:cxn>
                <a:cxn ang="0">
                  <a:pos x="115" y="122"/>
                </a:cxn>
                <a:cxn ang="0">
                  <a:pos x="79" y="115"/>
                </a:cxn>
                <a:cxn ang="0">
                  <a:pos x="65" y="152"/>
                </a:cxn>
                <a:cxn ang="0">
                  <a:pos x="2" y="138"/>
                </a:cxn>
                <a:cxn ang="0">
                  <a:pos x="34" y="82"/>
                </a:cxn>
                <a:cxn ang="0">
                  <a:pos x="0" y="49"/>
                </a:cxn>
              </a:cxnLst>
              <a:rect l="0" t="0" r="r" b="b"/>
              <a:pathLst>
                <a:path w="1235" h="862">
                  <a:moveTo>
                    <a:pt x="0" y="49"/>
                  </a:moveTo>
                  <a:lnTo>
                    <a:pt x="146" y="0"/>
                  </a:lnTo>
                  <a:lnTo>
                    <a:pt x="358" y="16"/>
                  </a:lnTo>
                  <a:lnTo>
                    <a:pt x="426" y="168"/>
                  </a:lnTo>
                  <a:lnTo>
                    <a:pt x="513" y="225"/>
                  </a:lnTo>
                  <a:lnTo>
                    <a:pt x="597" y="303"/>
                  </a:lnTo>
                  <a:lnTo>
                    <a:pt x="748" y="303"/>
                  </a:lnTo>
                  <a:lnTo>
                    <a:pt x="817" y="327"/>
                  </a:lnTo>
                  <a:lnTo>
                    <a:pt x="868" y="370"/>
                  </a:lnTo>
                  <a:lnTo>
                    <a:pt x="919" y="449"/>
                  </a:lnTo>
                  <a:lnTo>
                    <a:pt x="1019" y="418"/>
                  </a:lnTo>
                  <a:lnTo>
                    <a:pt x="1056" y="350"/>
                  </a:lnTo>
                  <a:lnTo>
                    <a:pt x="1190" y="297"/>
                  </a:lnTo>
                  <a:lnTo>
                    <a:pt x="1234" y="376"/>
                  </a:lnTo>
                  <a:lnTo>
                    <a:pt x="1214" y="462"/>
                  </a:lnTo>
                  <a:lnTo>
                    <a:pt x="1195" y="521"/>
                  </a:lnTo>
                  <a:lnTo>
                    <a:pt x="1202" y="653"/>
                  </a:lnTo>
                  <a:lnTo>
                    <a:pt x="1103" y="653"/>
                  </a:lnTo>
                  <a:lnTo>
                    <a:pt x="1023" y="716"/>
                  </a:lnTo>
                  <a:lnTo>
                    <a:pt x="1095" y="861"/>
                  </a:lnTo>
                  <a:lnTo>
                    <a:pt x="968" y="818"/>
                  </a:lnTo>
                  <a:lnTo>
                    <a:pt x="912" y="857"/>
                  </a:lnTo>
                  <a:lnTo>
                    <a:pt x="834" y="805"/>
                  </a:lnTo>
                  <a:lnTo>
                    <a:pt x="768" y="803"/>
                  </a:lnTo>
                  <a:lnTo>
                    <a:pt x="773" y="845"/>
                  </a:lnTo>
                  <a:lnTo>
                    <a:pt x="669" y="771"/>
                  </a:lnTo>
                  <a:lnTo>
                    <a:pt x="604" y="781"/>
                  </a:lnTo>
                  <a:lnTo>
                    <a:pt x="539" y="765"/>
                  </a:lnTo>
                  <a:lnTo>
                    <a:pt x="481" y="784"/>
                  </a:lnTo>
                  <a:lnTo>
                    <a:pt x="308" y="746"/>
                  </a:lnTo>
                  <a:lnTo>
                    <a:pt x="326" y="680"/>
                  </a:lnTo>
                  <a:lnTo>
                    <a:pt x="361" y="669"/>
                  </a:lnTo>
                  <a:lnTo>
                    <a:pt x="349" y="635"/>
                  </a:lnTo>
                  <a:lnTo>
                    <a:pt x="299" y="657"/>
                  </a:lnTo>
                  <a:lnTo>
                    <a:pt x="227" y="612"/>
                  </a:lnTo>
                  <a:lnTo>
                    <a:pt x="301" y="494"/>
                  </a:lnTo>
                  <a:lnTo>
                    <a:pt x="360" y="517"/>
                  </a:lnTo>
                  <a:lnTo>
                    <a:pt x="361" y="424"/>
                  </a:lnTo>
                  <a:lnTo>
                    <a:pt x="392" y="401"/>
                  </a:lnTo>
                  <a:lnTo>
                    <a:pt x="389" y="292"/>
                  </a:lnTo>
                  <a:lnTo>
                    <a:pt x="437" y="211"/>
                  </a:lnTo>
                  <a:lnTo>
                    <a:pt x="358" y="203"/>
                  </a:lnTo>
                  <a:lnTo>
                    <a:pt x="316" y="175"/>
                  </a:lnTo>
                  <a:lnTo>
                    <a:pt x="275" y="225"/>
                  </a:lnTo>
                  <a:lnTo>
                    <a:pt x="190" y="221"/>
                  </a:lnTo>
                  <a:lnTo>
                    <a:pt x="134" y="208"/>
                  </a:lnTo>
                  <a:lnTo>
                    <a:pt x="115" y="122"/>
                  </a:lnTo>
                  <a:lnTo>
                    <a:pt x="79" y="115"/>
                  </a:lnTo>
                  <a:lnTo>
                    <a:pt x="65" y="152"/>
                  </a:lnTo>
                  <a:lnTo>
                    <a:pt x="2" y="138"/>
                  </a:lnTo>
                  <a:lnTo>
                    <a:pt x="34" y="82"/>
                  </a:lnTo>
                  <a:lnTo>
                    <a:pt x="0" y="49"/>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8" name="Freeform 10"/>
            <p:cNvSpPr>
              <a:spLocks/>
            </p:cNvSpPr>
            <p:nvPr/>
          </p:nvSpPr>
          <p:spPr bwMode="auto">
            <a:xfrm>
              <a:off x="1736156" y="2204325"/>
              <a:ext cx="2324724" cy="1831599"/>
            </a:xfrm>
            <a:custGeom>
              <a:avLst/>
              <a:gdLst>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41 w 2088"/>
                <a:gd name="connsiteY55" fmla="*/ 1266 h 1352"/>
                <a:gd name="connsiteX56" fmla="*/ 156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41 w 2088"/>
                <a:gd name="connsiteY55" fmla="*/ 1266 h 1352"/>
                <a:gd name="connsiteX56" fmla="*/ 156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4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37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37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78"/>
                <a:gd name="connsiteX1" fmla="*/ 2062 w 2088"/>
                <a:gd name="connsiteY1" fmla="*/ 621 h 1378"/>
                <a:gd name="connsiteX2" fmla="*/ 2032 w 2088"/>
                <a:gd name="connsiteY2" fmla="*/ 547 h 1378"/>
                <a:gd name="connsiteX3" fmla="*/ 1876 w 2088"/>
                <a:gd name="connsiteY3" fmla="*/ 478 h 1378"/>
                <a:gd name="connsiteX4" fmla="*/ 1769 w 2088"/>
                <a:gd name="connsiteY4" fmla="*/ 478 h 1378"/>
                <a:gd name="connsiteX5" fmla="*/ 1640 w 2088"/>
                <a:gd name="connsiteY5" fmla="*/ 437 h 1378"/>
                <a:gd name="connsiteX6" fmla="*/ 1685 w 2088"/>
                <a:gd name="connsiteY6" fmla="*/ 297 h 1378"/>
                <a:gd name="connsiteX7" fmla="*/ 1583 w 2088"/>
                <a:gd name="connsiteY7" fmla="*/ 154 h 1378"/>
                <a:gd name="connsiteX8" fmla="*/ 1513 w 2088"/>
                <a:gd name="connsiteY8" fmla="*/ 150 h 1378"/>
                <a:gd name="connsiteX9" fmla="*/ 1441 w 2088"/>
                <a:gd name="connsiteY9" fmla="*/ 66 h 1378"/>
                <a:gd name="connsiteX10" fmla="*/ 1433 w 2088"/>
                <a:gd name="connsiteY10" fmla="*/ 7 h 1378"/>
                <a:gd name="connsiteX11" fmla="*/ 1362 w 2088"/>
                <a:gd name="connsiteY11" fmla="*/ 0 h 1378"/>
                <a:gd name="connsiteX12" fmla="*/ 1335 w 2088"/>
                <a:gd name="connsiteY12" fmla="*/ 70 h 1378"/>
                <a:gd name="connsiteX13" fmla="*/ 1241 w 2088"/>
                <a:gd name="connsiteY13" fmla="*/ 88 h 1378"/>
                <a:gd name="connsiteX14" fmla="*/ 1246 w 2088"/>
                <a:gd name="connsiteY14" fmla="*/ 183 h 1378"/>
                <a:gd name="connsiteX15" fmla="*/ 1172 w 2088"/>
                <a:gd name="connsiteY15" fmla="*/ 227 h 1378"/>
                <a:gd name="connsiteX16" fmla="*/ 1117 w 2088"/>
                <a:gd name="connsiteY16" fmla="*/ 183 h 1378"/>
                <a:gd name="connsiteX17" fmla="*/ 1015 w 2088"/>
                <a:gd name="connsiteY17" fmla="*/ 169 h 1378"/>
                <a:gd name="connsiteX18" fmla="*/ 926 w 2088"/>
                <a:gd name="connsiteY18" fmla="*/ 316 h 1378"/>
                <a:gd name="connsiteX19" fmla="*/ 926 w 2088"/>
                <a:gd name="connsiteY19" fmla="*/ 353 h 1378"/>
                <a:gd name="connsiteX20" fmla="*/ 896 w 2088"/>
                <a:gd name="connsiteY20" fmla="*/ 363 h 1378"/>
                <a:gd name="connsiteX21" fmla="*/ 842 w 2088"/>
                <a:gd name="connsiteY21" fmla="*/ 331 h 1378"/>
                <a:gd name="connsiteX22" fmla="*/ 736 w 2088"/>
                <a:gd name="connsiteY22" fmla="*/ 327 h 1378"/>
                <a:gd name="connsiteX23" fmla="*/ 692 w 2088"/>
                <a:gd name="connsiteY23" fmla="*/ 363 h 1378"/>
                <a:gd name="connsiteX24" fmla="*/ 732 w 2088"/>
                <a:gd name="connsiteY24" fmla="*/ 386 h 1378"/>
                <a:gd name="connsiteX25" fmla="*/ 749 w 2088"/>
                <a:gd name="connsiteY25" fmla="*/ 539 h 1378"/>
                <a:gd name="connsiteX26" fmla="*/ 665 w 2088"/>
                <a:gd name="connsiteY26" fmla="*/ 581 h 1378"/>
                <a:gd name="connsiteX27" fmla="*/ 657 w 2088"/>
                <a:gd name="connsiteY27" fmla="*/ 643 h 1378"/>
                <a:gd name="connsiteX28" fmla="*/ 532 w 2088"/>
                <a:gd name="connsiteY28" fmla="*/ 668 h 1378"/>
                <a:gd name="connsiteX29" fmla="*/ 448 w 2088"/>
                <a:gd name="connsiteY29" fmla="*/ 702 h 1378"/>
                <a:gd name="connsiteX30" fmla="*/ 328 w 2088"/>
                <a:gd name="connsiteY30" fmla="*/ 695 h 1378"/>
                <a:gd name="connsiteX31" fmla="*/ 283 w 2088"/>
                <a:gd name="connsiteY31" fmla="*/ 745 h 1378"/>
                <a:gd name="connsiteX32" fmla="*/ 231 w 2088"/>
                <a:gd name="connsiteY32" fmla="*/ 735 h 1378"/>
                <a:gd name="connsiteX33" fmla="*/ 182 w 2088"/>
                <a:gd name="connsiteY33" fmla="*/ 705 h 1378"/>
                <a:gd name="connsiteX34" fmla="*/ 88 w 2088"/>
                <a:gd name="connsiteY34" fmla="*/ 735 h 1378"/>
                <a:gd name="connsiteX35" fmla="*/ 0 w 2088"/>
                <a:gd name="connsiteY35" fmla="*/ 793 h 1378"/>
                <a:gd name="connsiteX36" fmla="*/ 9 w 2088"/>
                <a:gd name="connsiteY36" fmla="*/ 892 h 1378"/>
                <a:gd name="connsiteX37" fmla="*/ 66 w 2088"/>
                <a:gd name="connsiteY37" fmla="*/ 903 h 1378"/>
                <a:gd name="connsiteX38" fmla="*/ 79 w 2088"/>
                <a:gd name="connsiteY38" fmla="*/ 1021 h 1378"/>
                <a:gd name="connsiteX39" fmla="*/ 27 w 2088"/>
                <a:gd name="connsiteY39" fmla="*/ 1021 h 1378"/>
                <a:gd name="connsiteX40" fmla="*/ 27 w 2088"/>
                <a:gd name="connsiteY40" fmla="*/ 1055 h 1378"/>
                <a:gd name="connsiteX41" fmla="*/ 124 w 2088"/>
                <a:gd name="connsiteY41" fmla="*/ 1106 h 1378"/>
                <a:gd name="connsiteX42" fmla="*/ 115 w 2088"/>
                <a:gd name="connsiteY42" fmla="*/ 1176 h 1378"/>
                <a:gd name="connsiteX43" fmla="*/ 277 w 2088"/>
                <a:gd name="connsiteY43" fmla="*/ 1248 h 1378"/>
                <a:gd name="connsiteX44" fmla="*/ 281 w 2088"/>
                <a:gd name="connsiteY44" fmla="*/ 1253 h 1378"/>
                <a:gd name="connsiteX45" fmla="*/ 286 w 2088"/>
                <a:gd name="connsiteY45" fmla="*/ 1320 h 1378"/>
                <a:gd name="connsiteX46" fmla="*/ 295 w 2088"/>
                <a:gd name="connsiteY46" fmla="*/ 1377 h 1378"/>
                <a:gd name="connsiteX47" fmla="*/ 371 w 2088"/>
                <a:gd name="connsiteY47" fmla="*/ 1325 h 1378"/>
                <a:gd name="connsiteX48" fmla="*/ 510 w 2088"/>
                <a:gd name="connsiteY48" fmla="*/ 1269 h 1378"/>
                <a:gd name="connsiteX49" fmla="*/ 669 w 2088"/>
                <a:gd name="connsiteY49" fmla="*/ 1301 h 1378"/>
                <a:gd name="connsiteX50" fmla="*/ 746 w 2088"/>
                <a:gd name="connsiteY50" fmla="*/ 1277 h 1378"/>
                <a:gd name="connsiteX51" fmla="*/ 876 w 2088"/>
                <a:gd name="connsiteY51" fmla="*/ 1352 h 1378"/>
                <a:gd name="connsiteX52" fmla="*/ 973 w 2088"/>
                <a:gd name="connsiteY52" fmla="*/ 1303 h 1378"/>
                <a:gd name="connsiteX53" fmla="*/ 1265 w 2088"/>
                <a:gd name="connsiteY53" fmla="*/ 1253 h 1378"/>
                <a:gd name="connsiteX54" fmla="*/ 1383 w 2088"/>
                <a:gd name="connsiteY54" fmla="*/ 1274 h 1378"/>
                <a:gd name="connsiteX55" fmla="*/ 1519 w 2088"/>
                <a:gd name="connsiteY55" fmla="*/ 1277 h 1378"/>
                <a:gd name="connsiteX56" fmla="*/ 1501 w 2088"/>
                <a:gd name="connsiteY56" fmla="*/ 1266 h 1378"/>
                <a:gd name="connsiteX57" fmla="*/ 1524 w 2088"/>
                <a:gd name="connsiteY57" fmla="*/ 1210 h 1378"/>
                <a:gd name="connsiteX58" fmla="*/ 1501 w 2088"/>
                <a:gd name="connsiteY58" fmla="*/ 1159 h 1378"/>
                <a:gd name="connsiteX59" fmla="*/ 1516 w 2088"/>
                <a:gd name="connsiteY59" fmla="*/ 1082 h 1378"/>
                <a:gd name="connsiteX60" fmla="*/ 1821 w 2088"/>
                <a:gd name="connsiteY60" fmla="*/ 1012 h 1378"/>
                <a:gd name="connsiteX61" fmla="*/ 1813 w 2088"/>
                <a:gd name="connsiteY61" fmla="*/ 891 h 1378"/>
                <a:gd name="connsiteX62" fmla="*/ 1899 w 2088"/>
                <a:gd name="connsiteY62" fmla="*/ 863 h 1378"/>
                <a:gd name="connsiteX63" fmla="*/ 1942 w 2088"/>
                <a:gd name="connsiteY63" fmla="*/ 795 h 1378"/>
                <a:gd name="connsiteX64" fmla="*/ 2051 w 2088"/>
                <a:gd name="connsiteY64" fmla="*/ 760 h 1378"/>
                <a:gd name="connsiteX65" fmla="*/ 2088 w 2088"/>
                <a:gd name="connsiteY65" fmla="*/ 696 h 1378"/>
                <a:gd name="connsiteX0" fmla="*/ 2088 w 2088"/>
                <a:gd name="connsiteY0" fmla="*/ 696 h 1378"/>
                <a:gd name="connsiteX1" fmla="*/ 2062 w 2088"/>
                <a:gd name="connsiteY1" fmla="*/ 621 h 1378"/>
                <a:gd name="connsiteX2" fmla="*/ 2032 w 2088"/>
                <a:gd name="connsiteY2" fmla="*/ 547 h 1378"/>
                <a:gd name="connsiteX3" fmla="*/ 1876 w 2088"/>
                <a:gd name="connsiteY3" fmla="*/ 478 h 1378"/>
                <a:gd name="connsiteX4" fmla="*/ 1769 w 2088"/>
                <a:gd name="connsiteY4" fmla="*/ 478 h 1378"/>
                <a:gd name="connsiteX5" fmla="*/ 1640 w 2088"/>
                <a:gd name="connsiteY5" fmla="*/ 437 h 1378"/>
                <a:gd name="connsiteX6" fmla="*/ 1685 w 2088"/>
                <a:gd name="connsiteY6" fmla="*/ 297 h 1378"/>
                <a:gd name="connsiteX7" fmla="*/ 1583 w 2088"/>
                <a:gd name="connsiteY7" fmla="*/ 154 h 1378"/>
                <a:gd name="connsiteX8" fmla="*/ 1513 w 2088"/>
                <a:gd name="connsiteY8" fmla="*/ 150 h 1378"/>
                <a:gd name="connsiteX9" fmla="*/ 1441 w 2088"/>
                <a:gd name="connsiteY9" fmla="*/ 66 h 1378"/>
                <a:gd name="connsiteX10" fmla="*/ 1433 w 2088"/>
                <a:gd name="connsiteY10" fmla="*/ 7 h 1378"/>
                <a:gd name="connsiteX11" fmla="*/ 1362 w 2088"/>
                <a:gd name="connsiteY11" fmla="*/ 0 h 1378"/>
                <a:gd name="connsiteX12" fmla="*/ 1335 w 2088"/>
                <a:gd name="connsiteY12" fmla="*/ 70 h 1378"/>
                <a:gd name="connsiteX13" fmla="*/ 1241 w 2088"/>
                <a:gd name="connsiteY13" fmla="*/ 88 h 1378"/>
                <a:gd name="connsiteX14" fmla="*/ 1246 w 2088"/>
                <a:gd name="connsiteY14" fmla="*/ 183 h 1378"/>
                <a:gd name="connsiteX15" fmla="*/ 1172 w 2088"/>
                <a:gd name="connsiteY15" fmla="*/ 227 h 1378"/>
                <a:gd name="connsiteX16" fmla="*/ 1117 w 2088"/>
                <a:gd name="connsiteY16" fmla="*/ 183 h 1378"/>
                <a:gd name="connsiteX17" fmla="*/ 1015 w 2088"/>
                <a:gd name="connsiteY17" fmla="*/ 169 h 1378"/>
                <a:gd name="connsiteX18" fmla="*/ 926 w 2088"/>
                <a:gd name="connsiteY18" fmla="*/ 316 h 1378"/>
                <a:gd name="connsiteX19" fmla="*/ 926 w 2088"/>
                <a:gd name="connsiteY19" fmla="*/ 353 h 1378"/>
                <a:gd name="connsiteX20" fmla="*/ 896 w 2088"/>
                <a:gd name="connsiteY20" fmla="*/ 363 h 1378"/>
                <a:gd name="connsiteX21" fmla="*/ 842 w 2088"/>
                <a:gd name="connsiteY21" fmla="*/ 331 h 1378"/>
                <a:gd name="connsiteX22" fmla="*/ 736 w 2088"/>
                <a:gd name="connsiteY22" fmla="*/ 327 h 1378"/>
                <a:gd name="connsiteX23" fmla="*/ 692 w 2088"/>
                <a:gd name="connsiteY23" fmla="*/ 363 h 1378"/>
                <a:gd name="connsiteX24" fmla="*/ 732 w 2088"/>
                <a:gd name="connsiteY24" fmla="*/ 386 h 1378"/>
                <a:gd name="connsiteX25" fmla="*/ 749 w 2088"/>
                <a:gd name="connsiteY25" fmla="*/ 539 h 1378"/>
                <a:gd name="connsiteX26" fmla="*/ 665 w 2088"/>
                <a:gd name="connsiteY26" fmla="*/ 581 h 1378"/>
                <a:gd name="connsiteX27" fmla="*/ 657 w 2088"/>
                <a:gd name="connsiteY27" fmla="*/ 643 h 1378"/>
                <a:gd name="connsiteX28" fmla="*/ 532 w 2088"/>
                <a:gd name="connsiteY28" fmla="*/ 668 h 1378"/>
                <a:gd name="connsiteX29" fmla="*/ 448 w 2088"/>
                <a:gd name="connsiteY29" fmla="*/ 702 h 1378"/>
                <a:gd name="connsiteX30" fmla="*/ 328 w 2088"/>
                <a:gd name="connsiteY30" fmla="*/ 695 h 1378"/>
                <a:gd name="connsiteX31" fmla="*/ 283 w 2088"/>
                <a:gd name="connsiteY31" fmla="*/ 745 h 1378"/>
                <a:gd name="connsiteX32" fmla="*/ 231 w 2088"/>
                <a:gd name="connsiteY32" fmla="*/ 735 h 1378"/>
                <a:gd name="connsiteX33" fmla="*/ 182 w 2088"/>
                <a:gd name="connsiteY33" fmla="*/ 705 h 1378"/>
                <a:gd name="connsiteX34" fmla="*/ 88 w 2088"/>
                <a:gd name="connsiteY34" fmla="*/ 735 h 1378"/>
                <a:gd name="connsiteX35" fmla="*/ 0 w 2088"/>
                <a:gd name="connsiteY35" fmla="*/ 793 h 1378"/>
                <a:gd name="connsiteX36" fmla="*/ 9 w 2088"/>
                <a:gd name="connsiteY36" fmla="*/ 892 h 1378"/>
                <a:gd name="connsiteX37" fmla="*/ 66 w 2088"/>
                <a:gd name="connsiteY37" fmla="*/ 903 h 1378"/>
                <a:gd name="connsiteX38" fmla="*/ 79 w 2088"/>
                <a:gd name="connsiteY38" fmla="*/ 1021 h 1378"/>
                <a:gd name="connsiteX39" fmla="*/ 27 w 2088"/>
                <a:gd name="connsiteY39" fmla="*/ 1021 h 1378"/>
                <a:gd name="connsiteX40" fmla="*/ 27 w 2088"/>
                <a:gd name="connsiteY40" fmla="*/ 1055 h 1378"/>
                <a:gd name="connsiteX41" fmla="*/ 124 w 2088"/>
                <a:gd name="connsiteY41" fmla="*/ 1106 h 1378"/>
                <a:gd name="connsiteX42" fmla="*/ 115 w 2088"/>
                <a:gd name="connsiteY42" fmla="*/ 1176 h 1378"/>
                <a:gd name="connsiteX43" fmla="*/ 277 w 2088"/>
                <a:gd name="connsiteY43" fmla="*/ 1248 h 1378"/>
                <a:gd name="connsiteX44" fmla="*/ 281 w 2088"/>
                <a:gd name="connsiteY44" fmla="*/ 1253 h 1378"/>
                <a:gd name="connsiteX45" fmla="*/ 286 w 2088"/>
                <a:gd name="connsiteY45" fmla="*/ 1320 h 1378"/>
                <a:gd name="connsiteX46" fmla="*/ 295 w 2088"/>
                <a:gd name="connsiteY46" fmla="*/ 1377 h 1378"/>
                <a:gd name="connsiteX47" fmla="*/ 371 w 2088"/>
                <a:gd name="connsiteY47" fmla="*/ 1325 h 1378"/>
                <a:gd name="connsiteX48" fmla="*/ 510 w 2088"/>
                <a:gd name="connsiteY48" fmla="*/ 1269 h 1378"/>
                <a:gd name="connsiteX49" fmla="*/ 669 w 2088"/>
                <a:gd name="connsiteY49" fmla="*/ 1301 h 1378"/>
                <a:gd name="connsiteX50" fmla="*/ 746 w 2088"/>
                <a:gd name="connsiteY50" fmla="*/ 1277 h 1378"/>
                <a:gd name="connsiteX51" fmla="*/ 876 w 2088"/>
                <a:gd name="connsiteY51" fmla="*/ 1352 h 1378"/>
                <a:gd name="connsiteX52" fmla="*/ 973 w 2088"/>
                <a:gd name="connsiteY52" fmla="*/ 1303 h 1378"/>
                <a:gd name="connsiteX53" fmla="*/ 1265 w 2088"/>
                <a:gd name="connsiteY53" fmla="*/ 1253 h 1378"/>
                <a:gd name="connsiteX54" fmla="*/ 1383 w 2088"/>
                <a:gd name="connsiteY54" fmla="*/ 1274 h 1378"/>
                <a:gd name="connsiteX55" fmla="*/ 1519 w 2088"/>
                <a:gd name="connsiteY55" fmla="*/ 1277 h 1378"/>
                <a:gd name="connsiteX56" fmla="*/ 1501 w 2088"/>
                <a:gd name="connsiteY56" fmla="*/ 1266 h 1378"/>
                <a:gd name="connsiteX57" fmla="*/ 1524 w 2088"/>
                <a:gd name="connsiteY57" fmla="*/ 1210 h 1378"/>
                <a:gd name="connsiteX58" fmla="*/ 1501 w 2088"/>
                <a:gd name="connsiteY58" fmla="*/ 1159 h 1378"/>
                <a:gd name="connsiteX59" fmla="*/ 1516 w 2088"/>
                <a:gd name="connsiteY59" fmla="*/ 1082 h 1378"/>
                <a:gd name="connsiteX60" fmla="*/ 1821 w 2088"/>
                <a:gd name="connsiteY60" fmla="*/ 1012 h 1378"/>
                <a:gd name="connsiteX61" fmla="*/ 1813 w 2088"/>
                <a:gd name="connsiteY61" fmla="*/ 891 h 1378"/>
                <a:gd name="connsiteX62" fmla="*/ 1899 w 2088"/>
                <a:gd name="connsiteY62" fmla="*/ 863 h 1378"/>
                <a:gd name="connsiteX63" fmla="*/ 1942 w 2088"/>
                <a:gd name="connsiteY63" fmla="*/ 795 h 1378"/>
                <a:gd name="connsiteX64" fmla="*/ 2051 w 2088"/>
                <a:gd name="connsiteY64" fmla="*/ 760 h 1378"/>
                <a:gd name="connsiteX65" fmla="*/ 2088 w 2088"/>
                <a:gd name="connsiteY65" fmla="*/ 696 h 1378"/>
                <a:gd name="connsiteX0" fmla="*/ 2088 w 2088"/>
                <a:gd name="connsiteY0" fmla="*/ 696 h 1377"/>
                <a:gd name="connsiteX1" fmla="*/ 2062 w 2088"/>
                <a:gd name="connsiteY1" fmla="*/ 621 h 1377"/>
                <a:gd name="connsiteX2" fmla="*/ 2032 w 2088"/>
                <a:gd name="connsiteY2" fmla="*/ 547 h 1377"/>
                <a:gd name="connsiteX3" fmla="*/ 1876 w 2088"/>
                <a:gd name="connsiteY3" fmla="*/ 478 h 1377"/>
                <a:gd name="connsiteX4" fmla="*/ 1769 w 2088"/>
                <a:gd name="connsiteY4" fmla="*/ 478 h 1377"/>
                <a:gd name="connsiteX5" fmla="*/ 1640 w 2088"/>
                <a:gd name="connsiteY5" fmla="*/ 437 h 1377"/>
                <a:gd name="connsiteX6" fmla="*/ 1685 w 2088"/>
                <a:gd name="connsiteY6" fmla="*/ 297 h 1377"/>
                <a:gd name="connsiteX7" fmla="*/ 1583 w 2088"/>
                <a:gd name="connsiteY7" fmla="*/ 154 h 1377"/>
                <a:gd name="connsiteX8" fmla="*/ 1513 w 2088"/>
                <a:gd name="connsiteY8" fmla="*/ 150 h 1377"/>
                <a:gd name="connsiteX9" fmla="*/ 1441 w 2088"/>
                <a:gd name="connsiteY9" fmla="*/ 66 h 1377"/>
                <a:gd name="connsiteX10" fmla="*/ 1433 w 2088"/>
                <a:gd name="connsiteY10" fmla="*/ 7 h 1377"/>
                <a:gd name="connsiteX11" fmla="*/ 1362 w 2088"/>
                <a:gd name="connsiteY11" fmla="*/ 0 h 1377"/>
                <a:gd name="connsiteX12" fmla="*/ 1335 w 2088"/>
                <a:gd name="connsiteY12" fmla="*/ 70 h 1377"/>
                <a:gd name="connsiteX13" fmla="*/ 1241 w 2088"/>
                <a:gd name="connsiteY13" fmla="*/ 88 h 1377"/>
                <a:gd name="connsiteX14" fmla="*/ 1246 w 2088"/>
                <a:gd name="connsiteY14" fmla="*/ 183 h 1377"/>
                <a:gd name="connsiteX15" fmla="*/ 1172 w 2088"/>
                <a:gd name="connsiteY15" fmla="*/ 227 h 1377"/>
                <a:gd name="connsiteX16" fmla="*/ 1117 w 2088"/>
                <a:gd name="connsiteY16" fmla="*/ 183 h 1377"/>
                <a:gd name="connsiteX17" fmla="*/ 1015 w 2088"/>
                <a:gd name="connsiteY17" fmla="*/ 169 h 1377"/>
                <a:gd name="connsiteX18" fmla="*/ 926 w 2088"/>
                <a:gd name="connsiteY18" fmla="*/ 316 h 1377"/>
                <a:gd name="connsiteX19" fmla="*/ 926 w 2088"/>
                <a:gd name="connsiteY19" fmla="*/ 353 h 1377"/>
                <a:gd name="connsiteX20" fmla="*/ 896 w 2088"/>
                <a:gd name="connsiteY20" fmla="*/ 363 h 1377"/>
                <a:gd name="connsiteX21" fmla="*/ 842 w 2088"/>
                <a:gd name="connsiteY21" fmla="*/ 331 h 1377"/>
                <a:gd name="connsiteX22" fmla="*/ 736 w 2088"/>
                <a:gd name="connsiteY22" fmla="*/ 327 h 1377"/>
                <a:gd name="connsiteX23" fmla="*/ 692 w 2088"/>
                <a:gd name="connsiteY23" fmla="*/ 363 h 1377"/>
                <a:gd name="connsiteX24" fmla="*/ 732 w 2088"/>
                <a:gd name="connsiteY24" fmla="*/ 386 h 1377"/>
                <a:gd name="connsiteX25" fmla="*/ 749 w 2088"/>
                <a:gd name="connsiteY25" fmla="*/ 539 h 1377"/>
                <a:gd name="connsiteX26" fmla="*/ 665 w 2088"/>
                <a:gd name="connsiteY26" fmla="*/ 581 h 1377"/>
                <a:gd name="connsiteX27" fmla="*/ 657 w 2088"/>
                <a:gd name="connsiteY27" fmla="*/ 643 h 1377"/>
                <a:gd name="connsiteX28" fmla="*/ 532 w 2088"/>
                <a:gd name="connsiteY28" fmla="*/ 668 h 1377"/>
                <a:gd name="connsiteX29" fmla="*/ 448 w 2088"/>
                <a:gd name="connsiteY29" fmla="*/ 702 h 1377"/>
                <a:gd name="connsiteX30" fmla="*/ 328 w 2088"/>
                <a:gd name="connsiteY30" fmla="*/ 695 h 1377"/>
                <a:gd name="connsiteX31" fmla="*/ 283 w 2088"/>
                <a:gd name="connsiteY31" fmla="*/ 745 h 1377"/>
                <a:gd name="connsiteX32" fmla="*/ 231 w 2088"/>
                <a:gd name="connsiteY32" fmla="*/ 735 h 1377"/>
                <a:gd name="connsiteX33" fmla="*/ 182 w 2088"/>
                <a:gd name="connsiteY33" fmla="*/ 705 h 1377"/>
                <a:gd name="connsiteX34" fmla="*/ 88 w 2088"/>
                <a:gd name="connsiteY34" fmla="*/ 735 h 1377"/>
                <a:gd name="connsiteX35" fmla="*/ 0 w 2088"/>
                <a:gd name="connsiteY35" fmla="*/ 793 h 1377"/>
                <a:gd name="connsiteX36" fmla="*/ 9 w 2088"/>
                <a:gd name="connsiteY36" fmla="*/ 892 h 1377"/>
                <a:gd name="connsiteX37" fmla="*/ 66 w 2088"/>
                <a:gd name="connsiteY37" fmla="*/ 903 h 1377"/>
                <a:gd name="connsiteX38" fmla="*/ 79 w 2088"/>
                <a:gd name="connsiteY38" fmla="*/ 1021 h 1377"/>
                <a:gd name="connsiteX39" fmla="*/ 27 w 2088"/>
                <a:gd name="connsiteY39" fmla="*/ 1021 h 1377"/>
                <a:gd name="connsiteX40" fmla="*/ 27 w 2088"/>
                <a:gd name="connsiteY40" fmla="*/ 1055 h 1377"/>
                <a:gd name="connsiteX41" fmla="*/ 124 w 2088"/>
                <a:gd name="connsiteY41" fmla="*/ 1106 h 1377"/>
                <a:gd name="connsiteX42" fmla="*/ 115 w 2088"/>
                <a:gd name="connsiteY42" fmla="*/ 1176 h 1377"/>
                <a:gd name="connsiteX43" fmla="*/ 277 w 2088"/>
                <a:gd name="connsiteY43" fmla="*/ 1248 h 1377"/>
                <a:gd name="connsiteX44" fmla="*/ 281 w 2088"/>
                <a:gd name="connsiteY44" fmla="*/ 1253 h 1377"/>
                <a:gd name="connsiteX45" fmla="*/ 286 w 2088"/>
                <a:gd name="connsiteY45" fmla="*/ 1320 h 1377"/>
                <a:gd name="connsiteX46" fmla="*/ 295 w 2088"/>
                <a:gd name="connsiteY46" fmla="*/ 1377 h 1377"/>
                <a:gd name="connsiteX47" fmla="*/ 371 w 2088"/>
                <a:gd name="connsiteY47" fmla="*/ 1325 h 1377"/>
                <a:gd name="connsiteX48" fmla="*/ 510 w 2088"/>
                <a:gd name="connsiteY48" fmla="*/ 1269 h 1377"/>
                <a:gd name="connsiteX49" fmla="*/ 669 w 2088"/>
                <a:gd name="connsiteY49" fmla="*/ 1301 h 1377"/>
                <a:gd name="connsiteX50" fmla="*/ 746 w 2088"/>
                <a:gd name="connsiteY50" fmla="*/ 1277 h 1377"/>
                <a:gd name="connsiteX51" fmla="*/ 876 w 2088"/>
                <a:gd name="connsiteY51" fmla="*/ 1352 h 1377"/>
                <a:gd name="connsiteX52" fmla="*/ 973 w 2088"/>
                <a:gd name="connsiteY52" fmla="*/ 1303 h 1377"/>
                <a:gd name="connsiteX53" fmla="*/ 1265 w 2088"/>
                <a:gd name="connsiteY53" fmla="*/ 1253 h 1377"/>
                <a:gd name="connsiteX54" fmla="*/ 1383 w 2088"/>
                <a:gd name="connsiteY54" fmla="*/ 1274 h 1377"/>
                <a:gd name="connsiteX55" fmla="*/ 1519 w 2088"/>
                <a:gd name="connsiteY55" fmla="*/ 1277 h 1377"/>
                <a:gd name="connsiteX56" fmla="*/ 1501 w 2088"/>
                <a:gd name="connsiteY56" fmla="*/ 1266 h 1377"/>
                <a:gd name="connsiteX57" fmla="*/ 1524 w 2088"/>
                <a:gd name="connsiteY57" fmla="*/ 1210 h 1377"/>
                <a:gd name="connsiteX58" fmla="*/ 1501 w 2088"/>
                <a:gd name="connsiteY58" fmla="*/ 1159 h 1377"/>
                <a:gd name="connsiteX59" fmla="*/ 1516 w 2088"/>
                <a:gd name="connsiteY59" fmla="*/ 1082 h 1377"/>
                <a:gd name="connsiteX60" fmla="*/ 1821 w 2088"/>
                <a:gd name="connsiteY60" fmla="*/ 1012 h 1377"/>
                <a:gd name="connsiteX61" fmla="*/ 1813 w 2088"/>
                <a:gd name="connsiteY61" fmla="*/ 891 h 1377"/>
                <a:gd name="connsiteX62" fmla="*/ 1899 w 2088"/>
                <a:gd name="connsiteY62" fmla="*/ 863 h 1377"/>
                <a:gd name="connsiteX63" fmla="*/ 1942 w 2088"/>
                <a:gd name="connsiteY63" fmla="*/ 795 h 1377"/>
                <a:gd name="connsiteX64" fmla="*/ 2051 w 2088"/>
                <a:gd name="connsiteY64" fmla="*/ 760 h 1377"/>
                <a:gd name="connsiteX65" fmla="*/ 2088 w 2088"/>
                <a:gd name="connsiteY65" fmla="*/ 696 h 1377"/>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295 w 2088"/>
                <a:gd name="connsiteY46" fmla="*/ 1327 h 1352"/>
                <a:gd name="connsiteX47" fmla="*/ 371 w 2088"/>
                <a:gd name="connsiteY47" fmla="*/ 1325 h 1352"/>
                <a:gd name="connsiteX48" fmla="*/ 510 w 2088"/>
                <a:gd name="connsiteY48" fmla="*/ 1269 h 1352"/>
                <a:gd name="connsiteX49" fmla="*/ 669 w 2088"/>
                <a:gd name="connsiteY49" fmla="*/ 1301 h 1352"/>
                <a:gd name="connsiteX50" fmla="*/ 746 w 2088"/>
                <a:gd name="connsiteY50" fmla="*/ 1277 h 1352"/>
                <a:gd name="connsiteX51" fmla="*/ 876 w 2088"/>
                <a:gd name="connsiteY51" fmla="*/ 1352 h 1352"/>
                <a:gd name="connsiteX52" fmla="*/ 973 w 2088"/>
                <a:gd name="connsiteY52" fmla="*/ 1303 h 1352"/>
                <a:gd name="connsiteX53" fmla="*/ 1265 w 2088"/>
                <a:gd name="connsiteY53" fmla="*/ 1253 h 1352"/>
                <a:gd name="connsiteX54" fmla="*/ 1383 w 2088"/>
                <a:gd name="connsiteY54" fmla="*/ 1274 h 1352"/>
                <a:gd name="connsiteX55" fmla="*/ 1519 w 2088"/>
                <a:gd name="connsiteY55" fmla="*/ 1277 h 1352"/>
                <a:gd name="connsiteX56" fmla="*/ 1501 w 2088"/>
                <a:gd name="connsiteY56" fmla="*/ 1266 h 1352"/>
                <a:gd name="connsiteX57" fmla="*/ 1524 w 2088"/>
                <a:gd name="connsiteY57" fmla="*/ 1210 h 1352"/>
                <a:gd name="connsiteX58" fmla="*/ 1501 w 2088"/>
                <a:gd name="connsiteY58" fmla="*/ 1159 h 1352"/>
                <a:gd name="connsiteX59" fmla="*/ 1516 w 2088"/>
                <a:gd name="connsiteY59" fmla="*/ 1082 h 1352"/>
                <a:gd name="connsiteX60" fmla="*/ 1821 w 2088"/>
                <a:gd name="connsiteY60" fmla="*/ 1012 h 1352"/>
                <a:gd name="connsiteX61" fmla="*/ 1813 w 2088"/>
                <a:gd name="connsiteY61" fmla="*/ 891 h 1352"/>
                <a:gd name="connsiteX62" fmla="*/ 1899 w 2088"/>
                <a:gd name="connsiteY62" fmla="*/ 863 h 1352"/>
                <a:gd name="connsiteX63" fmla="*/ 1942 w 2088"/>
                <a:gd name="connsiteY63" fmla="*/ 795 h 1352"/>
                <a:gd name="connsiteX64" fmla="*/ 2051 w 2088"/>
                <a:gd name="connsiteY64" fmla="*/ 760 h 1352"/>
                <a:gd name="connsiteX65" fmla="*/ 2088 w 2088"/>
                <a:gd name="connsiteY65"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295 w 2088"/>
                <a:gd name="connsiteY46" fmla="*/ 1327 h 1352"/>
                <a:gd name="connsiteX47" fmla="*/ 371 w 2088"/>
                <a:gd name="connsiteY47" fmla="*/ 1325 h 1352"/>
                <a:gd name="connsiteX48" fmla="*/ 510 w 2088"/>
                <a:gd name="connsiteY48" fmla="*/ 1269 h 1352"/>
                <a:gd name="connsiteX49" fmla="*/ 669 w 2088"/>
                <a:gd name="connsiteY49" fmla="*/ 1301 h 1352"/>
                <a:gd name="connsiteX50" fmla="*/ 746 w 2088"/>
                <a:gd name="connsiteY50" fmla="*/ 1277 h 1352"/>
                <a:gd name="connsiteX51" fmla="*/ 876 w 2088"/>
                <a:gd name="connsiteY51" fmla="*/ 1352 h 1352"/>
                <a:gd name="connsiteX52" fmla="*/ 973 w 2088"/>
                <a:gd name="connsiteY52" fmla="*/ 1303 h 1352"/>
                <a:gd name="connsiteX53" fmla="*/ 1265 w 2088"/>
                <a:gd name="connsiteY53" fmla="*/ 1253 h 1352"/>
                <a:gd name="connsiteX54" fmla="*/ 1383 w 2088"/>
                <a:gd name="connsiteY54" fmla="*/ 1274 h 1352"/>
                <a:gd name="connsiteX55" fmla="*/ 1519 w 2088"/>
                <a:gd name="connsiteY55" fmla="*/ 1277 h 1352"/>
                <a:gd name="connsiteX56" fmla="*/ 1501 w 2088"/>
                <a:gd name="connsiteY56" fmla="*/ 1266 h 1352"/>
                <a:gd name="connsiteX57" fmla="*/ 1524 w 2088"/>
                <a:gd name="connsiteY57" fmla="*/ 1210 h 1352"/>
                <a:gd name="connsiteX58" fmla="*/ 1501 w 2088"/>
                <a:gd name="connsiteY58" fmla="*/ 1159 h 1352"/>
                <a:gd name="connsiteX59" fmla="*/ 1516 w 2088"/>
                <a:gd name="connsiteY59" fmla="*/ 1082 h 1352"/>
                <a:gd name="connsiteX60" fmla="*/ 1821 w 2088"/>
                <a:gd name="connsiteY60" fmla="*/ 1012 h 1352"/>
                <a:gd name="connsiteX61" fmla="*/ 1813 w 2088"/>
                <a:gd name="connsiteY61" fmla="*/ 891 h 1352"/>
                <a:gd name="connsiteX62" fmla="*/ 1899 w 2088"/>
                <a:gd name="connsiteY62" fmla="*/ 863 h 1352"/>
                <a:gd name="connsiteX63" fmla="*/ 1942 w 2088"/>
                <a:gd name="connsiteY63" fmla="*/ 795 h 1352"/>
                <a:gd name="connsiteX64" fmla="*/ 2051 w 2088"/>
                <a:gd name="connsiteY64" fmla="*/ 760 h 1352"/>
                <a:gd name="connsiteX65" fmla="*/ 2088 w 2088"/>
                <a:gd name="connsiteY65" fmla="*/ 696 h 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088" h="1352">
                  <a:moveTo>
                    <a:pt x="2088" y="696"/>
                  </a:moveTo>
                  <a:cubicBezTo>
                    <a:pt x="2079" y="671"/>
                    <a:pt x="2071" y="646"/>
                    <a:pt x="2062" y="621"/>
                  </a:cubicBezTo>
                  <a:cubicBezTo>
                    <a:pt x="2052" y="596"/>
                    <a:pt x="2042" y="572"/>
                    <a:pt x="2032" y="547"/>
                  </a:cubicBezTo>
                  <a:lnTo>
                    <a:pt x="1876" y="478"/>
                  </a:lnTo>
                  <a:lnTo>
                    <a:pt x="1769" y="478"/>
                  </a:lnTo>
                  <a:lnTo>
                    <a:pt x="1640" y="437"/>
                  </a:lnTo>
                  <a:cubicBezTo>
                    <a:pt x="1655" y="390"/>
                    <a:pt x="1670" y="344"/>
                    <a:pt x="1685" y="297"/>
                  </a:cubicBezTo>
                  <a:lnTo>
                    <a:pt x="1583" y="154"/>
                  </a:lnTo>
                  <a:cubicBezTo>
                    <a:pt x="1560" y="153"/>
                    <a:pt x="1536" y="151"/>
                    <a:pt x="1513" y="150"/>
                  </a:cubicBezTo>
                  <a:lnTo>
                    <a:pt x="1441" y="66"/>
                  </a:lnTo>
                  <a:cubicBezTo>
                    <a:pt x="1438" y="46"/>
                    <a:pt x="1436" y="27"/>
                    <a:pt x="1433" y="7"/>
                  </a:cubicBezTo>
                  <a:cubicBezTo>
                    <a:pt x="1409" y="5"/>
                    <a:pt x="1386" y="2"/>
                    <a:pt x="1362" y="0"/>
                  </a:cubicBezTo>
                  <a:cubicBezTo>
                    <a:pt x="1353" y="23"/>
                    <a:pt x="1344" y="47"/>
                    <a:pt x="1335" y="70"/>
                  </a:cubicBezTo>
                  <a:lnTo>
                    <a:pt x="1241" y="88"/>
                  </a:lnTo>
                  <a:cubicBezTo>
                    <a:pt x="1243" y="120"/>
                    <a:pt x="1244" y="151"/>
                    <a:pt x="1246" y="183"/>
                  </a:cubicBezTo>
                  <a:lnTo>
                    <a:pt x="1172" y="227"/>
                  </a:lnTo>
                  <a:cubicBezTo>
                    <a:pt x="1154" y="212"/>
                    <a:pt x="1135" y="198"/>
                    <a:pt x="1117" y="183"/>
                  </a:cubicBezTo>
                  <a:lnTo>
                    <a:pt x="1015" y="169"/>
                  </a:lnTo>
                  <a:cubicBezTo>
                    <a:pt x="985" y="218"/>
                    <a:pt x="956" y="267"/>
                    <a:pt x="926" y="316"/>
                  </a:cubicBezTo>
                  <a:lnTo>
                    <a:pt x="926" y="353"/>
                  </a:lnTo>
                  <a:cubicBezTo>
                    <a:pt x="916" y="356"/>
                    <a:pt x="906" y="360"/>
                    <a:pt x="896" y="363"/>
                  </a:cubicBezTo>
                  <a:cubicBezTo>
                    <a:pt x="878" y="352"/>
                    <a:pt x="860" y="342"/>
                    <a:pt x="842" y="331"/>
                  </a:cubicBezTo>
                  <a:lnTo>
                    <a:pt x="736" y="327"/>
                  </a:lnTo>
                  <a:cubicBezTo>
                    <a:pt x="721" y="339"/>
                    <a:pt x="707" y="351"/>
                    <a:pt x="692" y="363"/>
                  </a:cubicBezTo>
                  <a:cubicBezTo>
                    <a:pt x="705" y="371"/>
                    <a:pt x="719" y="378"/>
                    <a:pt x="732" y="386"/>
                  </a:cubicBezTo>
                  <a:cubicBezTo>
                    <a:pt x="738" y="437"/>
                    <a:pt x="743" y="488"/>
                    <a:pt x="749" y="539"/>
                  </a:cubicBezTo>
                  <a:lnTo>
                    <a:pt x="665" y="581"/>
                  </a:lnTo>
                  <a:cubicBezTo>
                    <a:pt x="662" y="602"/>
                    <a:pt x="660" y="622"/>
                    <a:pt x="657" y="643"/>
                  </a:cubicBezTo>
                  <a:lnTo>
                    <a:pt x="532" y="668"/>
                  </a:lnTo>
                  <a:cubicBezTo>
                    <a:pt x="504" y="679"/>
                    <a:pt x="476" y="691"/>
                    <a:pt x="448" y="702"/>
                  </a:cubicBezTo>
                  <a:lnTo>
                    <a:pt x="328" y="695"/>
                  </a:lnTo>
                  <a:cubicBezTo>
                    <a:pt x="313" y="712"/>
                    <a:pt x="298" y="728"/>
                    <a:pt x="283" y="745"/>
                  </a:cubicBezTo>
                  <a:cubicBezTo>
                    <a:pt x="266" y="742"/>
                    <a:pt x="248" y="738"/>
                    <a:pt x="231" y="735"/>
                  </a:cubicBezTo>
                  <a:cubicBezTo>
                    <a:pt x="215" y="725"/>
                    <a:pt x="198" y="715"/>
                    <a:pt x="182" y="705"/>
                  </a:cubicBezTo>
                  <a:lnTo>
                    <a:pt x="88" y="735"/>
                  </a:lnTo>
                  <a:lnTo>
                    <a:pt x="0" y="793"/>
                  </a:lnTo>
                  <a:lnTo>
                    <a:pt x="9" y="892"/>
                  </a:lnTo>
                  <a:cubicBezTo>
                    <a:pt x="28" y="896"/>
                    <a:pt x="47" y="899"/>
                    <a:pt x="66" y="903"/>
                  </a:cubicBezTo>
                  <a:cubicBezTo>
                    <a:pt x="70" y="942"/>
                    <a:pt x="75" y="982"/>
                    <a:pt x="79" y="1021"/>
                  </a:cubicBezTo>
                  <a:lnTo>
                    <a:pt x="27" y="1021"/>
                  </a:lnTo>
                  <a:lnTo>
                    <a:pt x="27" y="1055"/>
                  </a:lnTo>
                  <a:lnTo>
                    <a:pt x="124" y="1106"/>
                  </a:lnTo>
                  <a:cubicBezTo>
                    <a:pt x="121" y="1129"/>
                    <a:pt x="118" y="1153"/>
                    <a:pt x="115" y="1176"/>
                  </a:cubicBezTo>
                  <a:lnTo>
                    <a:pt x="277" y="1248"/>
                  </a:lnTo>
                  <a:cubicBezTo>
                    <a:pt x="278" y="1250"/>
                    <a:pt x="280" y="1251"/>
                    <a:pt x="281" y="1253"/>
                  </a:cubicBezTo>
                  <a:cubicBezTo>
                    <a:pt x="283" y="1275"/>
                    <a:pt x="284" y="1298"/>
                    <a:pt x="286" y="1320"/>
                  </a:cubicBezTo>
                  <a:cubicBezTo>
                    <a:pt x="288" y="1332"/>
                    <a:pt x="313" y="1276"/>
                    <a:pt x="295" y="1327"/>
                  </a:cubicBezTo>
                  <a:cubicBezTo>
                    <a:pt x="321" y="1316"/>
                    <a:pt x="335" y="1335"/>
                    <a:pt x="371" y="1325"/>
                  </a:cubicBezTo>
                  <a:cubicBezTo>
                    <a:pt x="404" y="1306"/>
                    <a:pt x="477" y="1288"/>
                    <a:pt x="510" y="1269"/>
                  </a:cubicBezTo>
                  <a:lnTo>
                    <a:pt x="669" y="1301"/>
                  </a:lnTo>
                  <a:lnTo>
                    <a:pt x="746" y="1277"/>
                  </a:lnTo>
                  <a:lnTo>
                    <a:pt x="876" y="1352"/>
                  </a:lnTo>
                  <a:lnTo>
                    <a:pt x="973" y="1303"/>
                  </a:lnTo>
                  <a:lnTo>
                    <a:pt x="1265" y="1253"/>
                  </a:lnTo>
                  <a:lnTo>
                    <a:pt x="1383" y="1274"/>
                  </a:lnTo>
                  <a:cubicBezTo>
                    <a:pt x="1428" y="1292"/>
                    <a:pt x="1474" y="1259"/>
                    <a:pt x="1519" y="1277"/>
                  </a:cubicBezTo>
                  <a:cubicBezTo>
                    <a:pt x="1469" y="1235"/>
                    <a:pt x="1494" y="1286"/>
                    <a:pt x="1501" y="1266"/>
                  </a:cubicBezTo>
                  <a:cubicBezTo>
                    <a:pt x="1509" y="1247"/>
                    <a:pt x="1516" y="1229"/>
                    <a:pt x="1524" y="1210"/>
                  </a:cubicBezTo>
                  <a:cubicBezTo>
                    <a:pt x="1516" y="1193"/>
                    <a:pt x="1509" y="1176"/>
                    <a:pt x="1501" y="1159"/>
                  </a:cubicBezTo>
                  <a:cubicBezTo>
                    <a:pt x="1506" y="1133"/>
                    <a:pt x="1511" y="1108"/>
                    <a:pt x="1516" y="1082"/>
                  </a:cubicBezTo>
                  <a:lnTo>
                    <a:pt x="1821" y="1012"/>
                  </a:lnTo>
                  <a:cubicBezTo>
                    <a:pt x="1818" y="972"/>
                    <a:pt x="1816" y="931"/>
                    <a:pt x="1813" y="891"/>
                  </a:cubicBezTo>
                  <a:cubicBezTo>
                    <a:pt x="1842" y="882"/>
                    <a:pt x="1870" y="872"/>
                    <a:pt x="1899" y="863"/>
                  </a:cubicBezTo>
                  <a:cubicBezTo>
                    <a:pt x="1913" y="840"/>
                    <a:pt x="1928" y="818"/>
                    <a:pt x="1942" y="795"/>
                  </a:cubicBezTo>
                  <a:cubicBezTo>
                    <a:pt x="1978" y="783"/>
                    <a:pt x="2015" y="772"/>
                    <a:pt x="2051" y="760"/>
                  </a:cubicBezTo>
                  <a:cubicBezTo>
                    <a:pt x="2063" y="739"/>
                    <a:pt x="2076" y="717"/>
                    <a:pt x="2088" y="696"/>
                  </a:cubicBezTo>
                </a:path>
              </a:pathLst>
            </a:custGeom>
            <a:solidFill>
              <a:schemeClr val="bg1">
                <a:lumMod val="7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9" name="Freeform 11"/>
            <p:cNvSpPr>
              <a:spLocks/>
            </p:cNvSpPr>
            <p:nvPr/>
          </p:nvSpPr>
          <p:spPr bwMode="auto">
            <a:xfrm>
              <a:off x="1923550" y="3798423"/>
              <a:ext cx="2347206" cy="1224563"/>
            </a:xfrm>
            <a:custGeom>
              <a:avLst/>
              <a:gdLst/>
              <a:ahLst/>
              <a:cxnLst>
                <a:cxn ang="0">
                  <a:pos x="2111" y="812"/>
                </a:cxn>
                <a:cxn ang="0">
                  <a:pos x="2093" y="659"/>
                </a:cxn>
                <a:cxn ang="0">
                  <a:pos x="1983" y="441"/>
                </a:cxn>
                <a:cxn ang="0">
                  <a:pos x="1879" y="430"/>
                </a:cxn>
                <a:cxn ang="0">
                  <a:pos x="1849" y="500"/>
                </a:cxn>
                <a:cxn ang="0">
                  <a:pos x="1727" y="494"/>
                </a:cxn>
                <a:cxn ang="0">
                  <a:pos x="1662" y="414"/>
                </a:cxn>
                <a:cxn ang="0">
                  <a:pos x="1475" y="397"/>
                </a:cxn>
                <a:cxn ang="0">
                  <a:pos x="1235" y="327"/>
                </a:cxn>
                <a:cxn ang="0">
                  <a:pos x="1167" y="191"/>
                </a:cxn>
                <a:cxn ang="0">
                  <a:pos x="1203" y="170"/>
                </a:cxn>
                <a:cxn ang="0">
                  <a:pos x="1217" y="96"/>
                </a:cxn>
                <a:cxn ang="0">
                  <a:pos x="1185" y="24"/>
                </a:cxn>
                <a:cxn ang="0">
                  <a:pos x="1064" y="5"/>
                </a:cxn>
                <a:cxn ang="0">
                  <a:pos x="775" y="57"/>
                </a:cxn>
                <a:cxn ang="0">
                  <a:pos x="684" y="104"/>
                </a:cxn>
                <a:cxn ang="0">
                  <a:pos x="554" y="32"/>
                </a:cxn>
                <a:cxn ang="0">
                  <a:pos x="403" y="43"/>
                </a:cxn>
                <a:cxn ang="0">
                  <a:pos x="288" y="0"/>
                </a:cxn>
                <a:cxn ang="0">
                  <a:pos x="173" y="91"/>
                </a:cxn>
                <a:cxn ang="0">
                  <a:pos x="91" y="83"/>
                </a:cxn>
                <a:cxn ang="0">
                  <a:pos x="88" y="157"/>
                </a:cxn>
                <a:cxn ang="0">
                  <a:pos x="115" y="240"/>
                </a:cxn>
                <a:cxn ang="0">
                  <a:pos x="82" y="264"/>
                </a:cxn>
                <a:cxn ang="0">
                  <a:pos x="34" y="211"/>
                </a:cxn>
                <a:cxn ang="0">
                  <a:pos x="0" y="245"/>
                </a:cxn>
                <a:cxn ang="0">
                  <a:pos x="24" y="303"/>
                </a:cxn>
                <a:cxn ang="0">
                  <a:pos x="22" y="381"/>
                </a:cxn>
                <a:cxn ang="0">
                  <a:pos x="93" y="414"/>
                </a:cxn>
                <a:cxn ang="0">
                  <a:pos x="159" y="484"/>
                </a:cxn>
                <a:cxn ang="0">
                  <a:pos x="235" y="499"/>
                </a:cxn>
                <a:cxn ang="0">
                  <a:pos x="270" y="528"/>
                </a:cxn>
                <a:cxn ang="0">
                  <a:pos x="292" y="513"/>
                </a:cxn>
                <a:cxn ang="0">
                  <a:pos x="448" y="616"/>
                </a:cxn>
                <a:cxn ang="0">
                  <a:pos x="470" y="671"/>
                </a:cxn>
                <a:cxn ang="0">
                  <a:pos x="514" y="646"/>
                </a:cxn>
                <a:cxn ang="0">
                  <a:pos x="523" y="712"/>
                </a:cxn>
                <a:cxn ang="0">
                  <a:pos x="621" y="730"/>
                </a:cxn>
                <a:cxn ang="0">
                  <a:pos x="696" y="807"/>
                </a:cxn>
                <a:cxn ang="0">
                  <a:pos x="788" y="799"/>
                </a:cxn>
                <a:cxn ang="0">
                  <a:pos x="839" y="836"/>
                </a:cxn>
                <a:cxn ang="0">
                  <a:pos x="976" y="836"/>
                </a:cxn>
                <a:cxn ang="0">
                  <a:pos x="1011" y="881"/>
                </a:cxn>
                <a:cxn ang="0">
                  <a:pos x="1108" y="814"/>
                </a:cxn>
                <a:cxn ang="0">
                  <a:pos x="1207" y="814"/>
                </a:cxn>
                <a:cxn ang="0">
                  <a:pos x="1278" y="841"/>
                </a:cxn>
                <a:cxn ang="0">
                  <a:pos x="1308" y="873"/>
                </a:cxn>
                <a:cxn ang="0">
                  <a:pos x="1414" y="866"/>
                </a:cxn>
                <a:cxn ang="0">
                  <a:pos x="1455" y="807"/>
                </a:cxn>
                <a:cxn ang="0">
                  <a:pos x="1527" y="807"/>
                </a:cxn>
                <a:cxn ang="0">
                  <a:pos x="1645" y="749"/>
                </a:cxn>
                <a:cxn ang="0">
                  <a:pos x="1717" y="767"/>
                </a:cxn>
                <a:cxn ang="0">
                  <a:pos x="1769" y="742"/>
                </a:cxn>
                <a:cxn ang="0">
                  <a:pos x="1810" y="749"/>
                </a:cxn>
                <a:cxn ang="0">
                  <a:pos x="1810" y="836"/>
                </a:cxn>
                <a:cxn ang="0">
                  <a:pos x="1894" y="855"/>
                </a:cxn>
                <a:cxn ang="0">
                  <a:pos x="1911" y="825"/>
                </a:cxn>
                <a:cxn ang="0">
                  <a:pos x="1983" y="851"/>
                </a:cxn>
                <a:cxn ang="0">
                  <a:pos x="2033" y="903"/>
                </a:cxn>
                <a:cxn ang="0">
                  <a:pos x="2050" y="831"/>
                </a:cxn>
                <a:cxn ang="0">
                  <a:pos x="2111" y="812"/>
                </a:cxn>
              </a:cxnLst>
              <a:rect l="0" t="0" r="r" b="b"/>
              <a:pathLst>
                <a:path w="2111" h="903">
                  <a:moveTo>
                    <a:pt x="2111" y="812"/>
                  </a:moveTo>
                  <a:lnTo>
                    <a:pt x="2093" y="659"/>
                  </a:lnTo>
                  <a:lnTo>
                    <a:pt x="1983" y="441"/>
                  </a:lnTo>
                  <a:lnTo>
                    <a:pt x="1879" y="430"/>
                  </a:lnTo>
                  <a:lnTo>
                    <a:pt x="1849" y="500"/>
                  </a:lnTo>
                  <a:lnTo>
                    <a:pt x="1727" y="494"/>
                  </a:lnTo>
                  <a:lnTo>
                    <a:pt x="1662" y="414"/>
                  </a:lnTo>
                  <a:lnTo>
                    <a:pt x="1475" y="397"/>
                  </a:lnTo>
                  <a:lnTo>
                    <a:pt x="1235" y="327"/>
                  </a:lnTo>
                  <a:lnTo>
                    <a:pt x="1167" y="191"/>
                  </a:lnTo>
                  <a:lnTo>
                    <a:pt x="1203" y="170"/>
                  </a:lnTo>
                  <a:lnTo>
                    <a:pt x="1217" y="96"/>
                  </a:lnTo>
                  <a:lnTo>
                    <a:pt x="1185" y="24"/>
                  </a:lnTo>
                  <a:lnTo>
                    <a:pt x="1064" y="5"/>
                  </a:lnTo>
                  <a:lnTo>
                    <a:pt x="775" y="57"/>
                  </a:lnTo>
                  <a:lnTo>
                    <a:pt x="684" y="104"/>
                  </a:lnTo>
                  <a:lnTo>
                    <a:pt x="554" y="32"/>
                  </a:lnTo>
                  <a:lnTo>
                    <a:pt x="403" y="43"/>
                  </a:lnTo>
                  <a:lnTo>
                    <a:pt x="288" y="0"/>
                  </a:lnTo>
                  <a:lnTo>
                    <a:pt x="173" y="91"/>
                  </a:lnTo>
                  <a:lnTo>
                    <a:pt x="91" y="83"/>
                  </a:lnTo>
                  <a:lnTo>
                    <a:pt x="88" y="157"/>
                  </a:lnTo>
                  <a:lnTo>
                    <a:pt x="115" y="240"/>
                  </a:lnTo>
                  <a:lnTo>
                    <a:pt x="82" y="264"/>
                  </a:lnTo>
                  <a:lnTo>
                    <a:pt x="34" y="211"/>
                  </a:lnTo>
                  <a:lnTo>
                    <a:pt x="0" y="245"/>
                  </a:lnTo>
                  <a:lnTo>
                    <a:pt x="24" y="303"/>
                  </a:lnTo>
                  <a:lnTo>
                    <a:pt x="22" y="381"/>
                  </a:lnTo>
                  <a:lnTo>
                    <a:pt x="93" y="414"/>
                  </a:lnTo>
                  <a:lnTo>
                    <a:pt x="159" y="484"/>
                  </a:lnTo>
                  <a:lnTo>
                    <a:pt x="235" y="499"/>
                  </a:lnTo>
                  <a:lnTo>
                    <a:pt x="270" y="528"/>
                  </a:lnTo>
                  <a:lnTo>
                    <a:pt x="292" y="513"/>
                  </a:lnTo>
                  <a:lnTo>
                    <a:pt x="448" y="616"/>
                  </a:lnTo>
                  <a:lnTo>
                    <a:pt x="470" y="671"/>
                  </a:lnTo>
                  <a:lnTo>
                    <a:pt x="514" y="646"/>
                  </a:lnTo>
                  <a:lnTo>
                    <a:pt x="523" y="712"/>
                  </a:lnTo>
                  <a:lnTo>
                    <a:pt x="621" y="730"/>
                  </a:lnTo>
                  <a:lnTo>
                    <a:pt x="696" y="807"/>
                  </a:lnTo>
                  <a:lnTo>
                    <a:pt x="788" y="799"/>
                  </a:lnTo>
                  <a:lnTo>
                    <a:pt x="839" y="836"/>
                  </a:lnTo>
                  <a:lnTo>
                    <a:pt x="976" y="836"/>
                  </a:lnTo>
                  <a:lnTo>
                    <a:pt x="1011" y="881"/>
                  </a:lnTo>
                  <a:lnTo>
                    <a:pt x="1108" y="814"/>
                  </a:lnTo>
                  <a:lnTo>
                    <a:pt x="1207" y="814"/>
                  </a:lnTo>
                  <a:lnTo>
                    <a:pt x="1278" y="841"/>
                  </a:lnTo>
                  <a:lnTo>
                    <a:pt x="1308" y="873"/>
                  </a:lnTo>
                  <a:lnTo>
                    <a:pt x="1414" y="866"/>
                  </a:lnTo>
                  <a:lnTo>
                    <a:pt x="1455" y="807"/>
                  </a:lnTo>
                  <a:lnTo>
                    <a:pt x="1527" y="807"/>
                  </a:lnTo>
                  <a:lnTo>
                    <a:pt x="1645" y="749"/>
                  </a:lnTo>
                  <a:lnTo>
                    <a:pt x="1717" y="767"/>
                  </a:lnTo>
                  <a:lnTo>
                    <a:pt x="1769" y="742"/>
                  </a:lnTo>
                  <a:lnTo>
                    <a:pt x="1810" y="749"/>
                  </a:lnTo>
                  <a:lnTo>
                    <a:pt x="1810" y="836"/>
                  </a:lnTo>
                  <a:lnTo>
                    <a:pt x="1894" y="855"/>
                  </a:lnTo>
                  <a:lnTo>
                    <a:pt x="1911" y="825"/>
                  </a:lnTo>
                  <a:lnTo>
                    <a:pt x="1983" y="851"/>
                  </a:lnTo>
                  <a:lnTo>
                    <a:pt x="2033" y="903"/>
                  </a:lnTo>
                  <a:lnTo>
                    <a:pt x="2050" y="831"/>
                  </a:lnTo>
                  <a:lnTo>
                    <a:pt x="2111" y="812"/>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0" name="Freeform 12"/>
            <p:cNvSpPr>
              <a:spLocks/>
            </p:cNvSpPr>
            <p:nvPr/>
          </p:nvSpPr>
          <p:spPr bwMode="auto">
            <a:xfrm>
              <a:off x="3680995" y="3063549"/>
              <a:ext cx="1620000" cy="1307001"/>
            </a:xfrm>
            <a:custGeom>
              <a:avLst/>
              <a:gdLst/>
              <a:ahLst/>
              <a:cxnLst>
                <a:cxn ang="0">
                  <a:pos x="76" y="356"/>
                </a:cxn>
                <a:cxn ang="0">
                  <a:pos x="296" y="370"/>
                </a:cxn>
                <a:cxn ang="0">
                  <a:pos x="493" y="401"/>
                </a:cxn>
                <a:cxn ang="0">
                  <a:pos x="584" y="445"/>
                </a:cxn>
                <a:cxn ang="0">
                  <a:pos x="756" y="478"/>
                </a:cxn>
                <a:cxn ang="0">
                  <a:pos x="829" y="615"/>
                </a:cxn>
                <a:cxn ang="0">
                  <a:pos x="761" y="796"/>
                </a:cxn>
                <a:cxn ang="0">
                  <a:pos x="672" y="822"/>
                </a:cxn>
                <a:cxn ang="0">
                  <a:pos x="818" y="840"/>
                </a:cxn>
                <a:cxn ang="0">
                  <a:pos x="965" y="910"/>
                </a:cxn>
                <a:cxn ang="0">
                  <a:pos x="1031" y="963"/>
                </a:cxn>
                <a:cxn ang="0">
                  <a:pos x="1142" y="937"/>
                </a:cxn>
                <a:cxn ang="0">
                  <a:pos x="1162" y="883"/>
                </a:cxn>
                <a:cxn ang="0">
                  <a:pos x="1235" y="798"/>
                </a:cxn>
                <a:cxn ang="0">
                  <a:pos x="1259" y="721"/>
                </a:cxn>
                <a:cxn ang="0">
                  <a:pos x="1359" y="704"/>
                </a:cxn>
                <a:cxn ang="0">
                  <a:pos x="1424" y="690"/>
                </a:cxn>
                <a:cxn ang="0">
                  <a:pos x="1434" y="619"/>
                </a:cxn>
                <a:cxn ang="0">
                  <a:pos x="1320" y="538"/>
                </a:cxn>
                <a:cxn ang="0">
                  <a:pos x="1203" y="553"/>
                </a:cxn>
                <a:cxn ang="0">
                  <a:pos x="1257" y="617"/>
                </a:cxn>
                <a:cxn ang="0">
                  <a:pos x="1215" y="659"/>
                </a:cxn>
                <a:cxn ang="0">
                  <a:pos x="1103" y="662"/>
                </a:cxn>
                <a:cxn ang="0">
                  <a:pos x="993" y="505"/>
                </a:cxn>
                <a:cxn ang="0">
                  <a:pos x="930" y="433"/>
                </a:cxn>
                <a:cxn ang="0">
                  <a:pos x="985" y="357"/>
                </a:cxn>
                <a:cxn ang="0">
                  <a:pos x="749" y="383"/>
                </a:cxn>
                <a:cxn ang="0">
                  <a:pos x="577" y="267"/>
                </a:cxn>
                <a:cxn ang="0">
                  <a:pos x="623" y="201"/>
                </a:cxn>
                <a:cxn ang="0">
                  <a:pos x="424" y="219"/>
                </a:cxn>
                <a:cxn ang="0">
                  <a:pos x="338" y="0"/>
                </a:cxn>
                <a:cxn ang="0">
                  <a:pos x="239" y="84"/>
                </a:cxn>
                <a:cxn ang="0">
                  <a:pos x="87" y="189"/>
                </a:cxn>
                <a:cxn ang="0">
                  <a:pos x="6" y="342"/>
                </a:cxn>
              </a:cxnLst>
              <a:rect l="0" t="0" r="r" b="b"/>
              <a:pathLst>
                <a:path w="1435" h="965">
                  <a:moveTo>
                    <a:pt x="6" y="342"/>
                  </a:moveTo>
                  <a:lnTo>
                    <a:pt x="76" y="356"/>
                  </a:lnTo>
                  <a:lnTo>
                    <a:pt x="203" y="395"/>
                  </a:lnTo>
                  <a:lnTo>
                    <a:pt x="296" y="370"/>
                  </a:lnTo>
                  <a:lnTo>
                    <a:pt x="429" y="365"/>
                  </a:lnTo>
                  <a:lnTo>
                    <a:pt x="493" y="401"/>
                  </a:lnTo>
                  <a:lnTo>
                    <a:pt x="595" y="392"/>
                  </a:lnTo>
                  <a:lnTo>
                    <a:pt x="584" y="445"/>
                  </a:lnTo>
                  <a:lnTo>
                    <a:pt x="710" y="517"/>
                  </a:lnTo>
                  <a:lnTo>
                    <a:pt x="756" y="478"/>
                  </a:lnTo>
                  <a:lnTo>
                    <a:pt x="812" y="553"/>
                  </a:lnTo>
                  <a:lnTo>
                    <a:pt x="829" y="615"/>
                  </a:lnTo>
                  <a:lnTo>
                    <a:pt x="867" y="653"/>
                  </a:lnTo>
                  <a:lnTo>
                    <a:pt x="761" y="796"/>
                  </a:lnTo>
                  <a:lnTo>
                    <a:pt x="706" y="796"/>
                  </a:lnTo>
                  <a:lnTo>
                    <a:pt x="672" y="822"/>
                  </a:lnTo>
                  <a:lnTo>
                    <a:pt x="809" y="897"/>
                  </a:lnTo>
                  <a:lnTo>
                    <a:pt x="818" y="840"/>
                  </a:lnTo>
                  <a:lnTo>
                    <a:pt x="887" y="832"/>
                  </a:lnTo>
                  <a:lnTo>
                    <a:pt x="965" y="910"/>
                  </a:lnTo>
                  <a:lnTo>
                    <a:pt x="1020" y="917"/>
                  </a:lnTo>
                  <a:lnTo>
                    <a:pt x="1031" y="963"/>
                  </a:lnTo>
                  <a:lnTo>
                    <a:pt x="1140" y="964"/>
                  </a:lnTo>
                  <a:lnTo>
                    <a:pt x="1142" y="937"/>
                  </a:lnTo>
                  <a:lnTo>
                    <a:pt x="1186" y="946"/>
                  </a:lnTo>
                  <a:lnTo>
                    <a:pt x="1162" y="883"/>
                  </a:lnTo>
                  <a:lnTo>
                    <a:pt x="1224" y="869"/>
                  </a:lnTo>
                  <a:lnTo>
                    <a:pt x="1235" y="798"/>
                  </a:lnTo>
                  <a:lnTo>
                    <a:pt x="1213" y="781"/>
                  </a:lnTo>
                  <a:lnTo>
                    <a:pt x="1259" y="721"/>
                  </a:lnTo>
                  <a:lnTo>
                    <a:pt x="1322" y="734"/>
                  </a:lnTo>
                  <a:lnTo>
                    <a:pt x="1359" y="704"/>
                  </a:lnTo>
                  <a:lnTo>
                    <a:pt x="1401" y="706"/>
                  </a:lnTo>
                  <a:lnTo>
                    <a:pt x="1424" y="690"/>
                  </a:lnTo>
                  <a:lnTo>
                    <a:pt x="1413" y="654"/>
                  </a:lnTo>
                  <a:lnTo>
                    <a:pt x="1434" y="619"/>
                  </a:lnTo>
                  <a:lnTo>
                    <a:pt x="1414" y="563"/>
                  </a:lnTo>
                  <a:lnTo>
                    <a:pt x="1320" y="538"/>
                  </a:lnTo>
                  <a:lnTo>
                    <a:pt x="1235" y="525"/>
                  </a:lnTo>
                  <a:lnTo>
                    <a:pt x="1203" y="553"/>
                  </a:lnTo>
                  <a:lnTo>
                    <a:pt x="1198" y="610"/>
                  </a:lnTo>
                  <a:lnTo>
                    <a:pt x="1257" y="617"/>
                  </a:lnTo>
                  <a:lnTo>
                    <a:pt x="1257" y="655"/>
                  </a:lnTo>
                  <a:lnTo>
                    <a:pt x="1215" y="659"/>
                  </a:lnTo>
                  <a:lnTo>
                    <a:pt x="1210" y="690"/>
                  </a:lnTo>
                  <a:lnTo>
                    <a:pt x="1103" y="662"/>
                  </a:lnTo>
                  <a:lnTo>
                    <a:pt x="1105" y="571"/>
                  </a:lnTo>
                  <a:lnTo>
                    <a:pt x="993" y="505"/>
                  </a:lnTo>
                  <a:lnTo>
                    <a:pt x="933" y="498"/>
                  </a:lnTo>
                  <a:lnTo>
                    <a:pt x="930" y="433"/>
                  </a:lnTo>
                  <a:lnTo>
                    <a:pt x="975" y="414"/>
                  </a:lnTo>
                  <a:lnTo>
                    <a:pt x="985" y="357"/>
                  </a:lnTo>
                  <a:lnTo>
                    <a:pt x="914" y="326"/>
                  </a:lnTo>
                  <a:lnTo>
                    <a:pt x="749" y="383"/>
                  </a:lnTo>
                  <a:lnTo>
                    <a:pt x="666" y="323"/>
                  </a:lnTo>
                  <a:lnTo>
                    <a:pt x="577" y="267"/>
                  </a:lnTo>
                  <a:lnTo>
                    <a:pt x="636" y="251"/>
                  </a:lnTo>
                  <a:lnTo>
                    <a:pt x="623" y="201"/>
                  </a:lnTo>
                  <a:lnTo>
                    <a:pt x="469" y="178"/>
                  </a:lnTo>
                  <a:lnTo>
                    <a:pt x="424" y="219"/>
                  </a:lnTo>
                  <a:lnTo>
                    <a:pt x="358" y="130"/>
                  </a:lnTo>
                  <a:lnTo>
                    <a:pt x="338" y="0"/>
                  </a:lnTo>
                  <a:lnTo>
                    <a:pt x="275" y="24"/>
                  </a:lnTo>
                  <a:lnTo>
                    <a:pt x="239" y="84"/>
                  </a:lnTo>
                  <a:lnTo>
                    <a:pt x="132" y="118"/>
                  </a:lnTo>
                  <a:lnTo>
                    <a:pt x="87" y="189"/>
                  </a:lnTo>
                  <a:lnTo>
                    <a:pt x="0" y="212"/>
                  </a:lnTo>
                  <a:lnTo>
                    <a:pt x="6" y="342"/>
                  </a:lnTo>
                </a:path>
              </a:pathLst>
            </a:custGeom>
            <a:solidFill>
              <a:schemeClr val="bg1">
                <a:lumMod val="7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1" name="Freeform 13"/>
            <p:cNvSpPr>
              <a:spLocks/>
            </p:cNvSpPr>
            <p:nvPr/>
          </p:nvSpPr>
          <p:spPr bwMode="auto">
            <a:xfrm>
              <a:off x="3189929" y="3520213"/>
              <a:ext cx="1479370" cy="1011726"/>
            </a:xfrm>
            <a:custGeom>
              <a:avLst/>
              <a:gdLst/>
              <a:ahLst/>
              <a:cxnLst>
                <a:cxn ang="0">
                  <a:pos x="23" y="260"/>
                </a:cxn>
                <a:cxn ang="0">
                  <a:pos x="176" y="298"/>
                </a:cxn>
                <a:cxn ang="0">
                  <a:pos x="155" y="236"/>
                </a:cxn>
                <a:cxn ang="0">
                  <a:pos x="198" y="206"/>
                </a:cxn>
                <a:cxn ang="0">
                  <a:pos x="144" y="148"/>
                </a:cxn>
                <a:cxn ang="0">
                  <a:pos x="164" y="69"/>
                </a:cxn>
                <a:cxn ang="0">
                  <a:pos x="465" y="0"/>
                </a:cxn>
                <a:cxn ang="0">
                  <a:pos x="530" y="4"/>
                </a:cxn>
                <a:cxn ang="0">
                  <a:pos x="662" y="60"/>
                </a:cxn>
                <a:cxn ang="0">
                  <a:pos x="754" y="32"/>
                </a:cxn>
                <a:cxn ang="0">
                  <a:pos x="894" y="27"/>
                </a:cxn>
                <a:cxn ang="0">
                  <a:pos x="956" y="64"/>
                </a:cxn>
                <a:cxn ang="0">
                  <a:pos x="1054" y="57"/>
                </a:cxn>
                <a:cxn ang="0">
                  <a:pos x="1043" y="108"/>
                </a:cxn>
                <a:cxn ang="0">
                  <a:pos x="1175" y="177"/>
                </a:cxn>
                <a:cxn ang="0">
                  <a:pos x="1217" y="138"/>
                </a:cxn>
                <a:cxn ang="0">
                  <a:pos x="1272" y="211"/>
                </a:cxn>
                <a:cxn ang="0">
                  <a:pos x="1289" y="279"/>
                </a:cxn>
                <a:cxn ang="0">
                  <a:pos x="1329" y="317"/>
                </a:cxn>
                <a:cxn ang="0">
                  <a:pos x="1225" y="461"/>
                </a:cxn>
                <a:cxn ang="0">
                  <a:pos x="1168" y="459"/>
                </a:cxn>
                <a:cxn ang="0">
                  <a:pos x="1138" y="489"/>
                </a:cxn>
                <a:cxn ang="0">
                  <a:pos x="1273" y="559"/>
                </a:cxn>
                <a:cxn ang="0">
                  <a:pos x="1270" y="593"/>
                </a:cxn>
                <a:cxn ang="0">
                  <a:pos x="1174" y="597"/>
                </a:cxn>
                <a:cxn ang="0">
                  <a:pos x="1151" y="647"/>
                </a:cxn>
                <a:cxn ang="0">
                  <a:pos x="1098" y="648"/>
                </a:cxn>
                <a:cxn ang="0">
                  <a:pos x="1050" y="603"/>
                </a:cxn>
                <a:cxn ang="0">
                  <a:pos x="821" y="608"/>
                </a:cxn>
                <a:cxn ang="0">
                  <a:pos x="782" y="679"/>
                </a:cxn>
                <a:cxn ang="0">
                  <a:pos x="734" y="679"/>
                </a:cxn>
                <a:cxn ang="0">
                  <a:pos x="694" y="742"/>
                </a:cxn>
                <a:cxn ang="0">
                  <a:pos x="574" y="745"/>
                </a:cxn>
                <a:cxn ang="0">
                  <a:pos x="496" y="655"/>
                </a:cxn>
                <a:cxn ang="0">
                  <a:pos x="322" y="642"/>
                </a:cxn>
                <a:cxn ang="0">
                  <a:pos x="71" y="572"/>
                </a:cxn>
                <a:cxn ang="0">
                  <a:pos x="0" y="429"/>
                </a:cxn>
                <a:cxn ang="0">
                  <a:pos x="43" y="401"/>
                </a:cxn>
                <a:cxn ang="0">
                  <a:pos x="53" y="331"/>
                </a:cxn>
                <a:cxn ang="0">
                  <a:pos x="23" y="260"/>
                </a:cxn>
              </a:cxnLst>
              <a:rect l="0" t="0" r="r" b="b"/>
              <a:pathLst>
                <a:path w="1330" h="746">
                  <a:moveTo>
                    <a:pt x="23" y="260"/>
                  </a:moveTo>
                  <a:lnTo>
                    <a:pt x="176" y="298"/>
                  </a:lnTo>
                  <a:lnTo>
                    <a:pt x="155" y="236"/>
                  </a:lnTo>
                  <a:lnTo>
                    <a:pt x="198" y="206"/>
                  </a:lnTo>
                  <a:lnTo>
                    <a:pt x="144" y="148"/>
                  </a:lnTo>
                  <a:lnTo>
                    <a:pt x="164" y="69"/>
                  </a:lnTo>
                  <a:lnTo>
                    <a:pt x="465" y="0"/>
                  </a:lnTo>
                  <a:lnTo>
                    <a:pt x="530" y="4"/>
                  </a:lnTo>
                  <a:lnTo>
                    <a:pt x="662" y="60"/>
                  </a:lnTo>
                  <a:lnTo>
                    <a:pt x="754" y="32"/>
                  </a:lnTo>
                  <a:lnTo>
                    <a:pt x="894" y="27"/>
                  </a:lnTo>
                  <a:lnTo>
                    <a:pt x="956" y="64"/>
                  </a:lnTo>
                  <a:lnTo>
                    <a:pt x="1054" y="57"/>
                  </a:lnTo>
                  <a:lnTo>
                    <a:pt x="1043" y="108"/>
                  </a:lnTo>
                  <a:lnTo>
                    <a:pt x="1175" y="177"/>
                  </a:lnTo>
                  <a:lnTo>
                    <a:pt x="1217" y="138"/>
                  </a:lnTo>
                  <a:lnTo>
                    <a:pt x="1272" y="211"/>
                  </a:lnTo>
                  <a:lnTo>
                    <a:pt x="1289" y="279"/>
                  </a:lnTo>
                  <a:lnTo>
                    <a:pt x="1329" y="317"/>
                  </a:lnTo>
                  <a:lnTo>
                    <a:pt x="1225" y="461"/>
                  </a:lnTo>
                  <a:lnTo>
                    <a:pt x="1168" y="459"/>
                  </a:lnTo>
                  <a:lnTo>
                    <a:pt x="1138" y="489"/>
                  </a:lnTo>
                  <a:lnTo>
                    <a:pt x="1273" y="559"/>
                  </a:lnTo>
                  <a:lnTo>
                    <a:pt x="1270" y="593"/>
                  </a:lnTo>
                  <a:lnTo>
                    <a:pt x="1174" y="597"/>
                  </a:lnTo>
                  <a:lnTo>
                    <a:pt x="1151" y="647"/>
                  </a:lnTo>
                  <a:lnTo>
                    <a:pt x="1098" y="648"/>
                  </a:lnTo>
                  <a:lnTo>
                    <a:pt x="1050" y="603"/>
                  </a:lnTo>
                  <a:lnTo>
                    <a:pt x="821" y="608"/>
                  </a:lnTo>
                  <a:lnTo>
                    <a:pt x="782" y="679"/>
                  </a:lnTo>
                  <a:lnTo>
                    <a:pt x="734" y="679"/>
                  </a:lnTo>
                  <a:lnTo>
                    <a:pt x="694" y="742"/>
                  </a:lnTo>
                  <a:lnTo>
                    <a:pt x="574" y="745"/>
                  </a:lnTo>
                  <a:lnTo>
                    <a:pt x="496" y="655"/>
                  </a:lnTo>
                  <a:lnTo>
                    <a:pt x="322" y="642"/>
                  </a:lnTo>
                  <a:lnTo>
                    <a:pt x="71" y="572"/>
                  </a:lnTo>
                  <a:lnTo>
                    <a:pt x="0" y="429"/>
                  </a:lnTo>
                  <a:lnTo>
                    <a:pt x="43" y="401"/>
                  </a:lnTo>
                  <a:lnTo>
                    <a:pt x="53" y="331"/>
                  </a:lnTo>
                  <a:lnTo>
                    <a:pt x="23" y="260"/>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2" name="Freeform 14"/>
            <p:cNvSpPr>
              <a:spLocks/>
            </p:cNvSpPr>
            <p:nvPr/>
          </p:nvSpPr>
          <p:spPr bwMode="auto">
            <a:xfrm>
              <a:off x="4037907" y="4171637"/>
              <a:ext cx="1476000" cy="1086670"/>
            </a:xfrm>
            <a:custGeom>
              <a:avLst/>
              <a:gdLst/>
              <a:ahLst/>
              <a:cxnLst>
                <a:cxn ang="0">
                  <a:pos x="0" y="180"/>
                </a:cxn>
                <a:cxn ang="0">
                  <a:pos x="27" y="103"/>
                </a:cxn>
                <a:cxn ang="0">
                  <a:pos x="267" y="105"/>
                </a:cxn>
                <a:cxn ang="0">
                  <a:pos x="310" y="148"/>
                </a:cxn>
                <a:cxn ang="0">
                  <a:pos x="366" y="151"/>
                </a:cxn>
                <a:cxn ang="0">
                  <a:pos x="391" y="99"/>
                </a:cxn>
                <a:cxn ang="0">
                  <a:pos x="483" y="96"/>
                </a:cxn>
                <a:cxn ang="0">
                  <a:pos x="491" y="7"/>
                </a:cxn>
                <a:cxn ang="0">
                  <a:pos x="570" y="0"/>
                </a:cxn>
                <a:cxn ang="0">
                  <a:pos x="642" y="79"/>
                </a:cxn>
                <a:cxn ang="0">
                  <a:pos x="702" y="86"/>
                </a:cxn>
                <a:cxn ang="0">
                  <a:pos x="710" y="131"/>
                </a:cxn>
                <a:cxn ang="0">
                  <a:pos x="815" y="133"/>
                </a:cxn>
                <a:cxn ang="0">
                  <a:pos x="822" y="107"/>
                </a:cxn>
                <a:cxn ang="0">
                  <a:pos x="857" y="115"/>
                </a:cxn>
                <a:cxn ang="0">
                  <a:pos x="974" y="131"/>
                </a:cxn>
                <a:cxn ang="0">
                  <a:pos x="1039" y="158"/>
                </a:cxn>
                <a:cxn ang="0">
                  <a:pos x="1112" y="148"/>
                </a:cxn>
                <a:cxn ang="0">
                  <a:pos x="1169" y="179"/>
                </a:cxn>
                <a:cxn ang="0">
                  <a:pos x="1239" y="187"/>
                </a:cxn>
                <a:cxn ang="0">
                  <a:pos x="1272" y="210"/>
                </a:cxn>
                <a:cxn ang="0">
                  <a:pos x="1265" y="279"/>
                </a:cxn>
                <a:cxn ang="0">
                  <a:pos x="1146" y="313"/>
                </a:cxn>
                <a:cxn ang="0">
                  <a:pos x="1154" y="396"/>
                </a:cxn>
                <a:cxn ang="0">
                  <a:pos x="1229" y="432"/>
                </a:cxn>
                <a:cxn ang="0">
                  <a:pos x="1224" y="538"/>
                </a:cxn>
                <a:cxn ang="0">
                  <a:pos x="1165" y="538"/>
                </a:cxn>
                <a:cxn ang="0">
                  <a:pos x="1121" y="474"/>
                </a:cxn>
                <a:cxn ang="0">
                  <a:pos x="1045" y="471"/>
                </a:cxn>
                <a:cxn ang="0">
                  <a:pos x="963" y="539"/>
                </a:cxn>
                <a:cxn ang="0">
                  <a:pos x="908" y="526"/>
                </a:cxn>
                <a:cxn ang="0">
                  <a:pos x="865" y="550"/>
                </a:cxn>
                <a:cxn ang="0">
                  <a:pos x="906" y="591"/>
                </a:cxn>
                <a:cxn ang="0">
                  <a:pos x="908" y="628"/>
                </a:cxn>
                <a:cxn ang="0">
                  <a:pos x="820" y="620"/>
                </a:cxn>
                <a:cxn ang="0">
                  <a:pos x="826" y="594"/>
                </a:cxn>
                <a:cxn ang="0">
                  <a:pos x="745" y="596"/>
                </a:cxn>
                <a:cxn ang="0">
                  <a:pos x="721" y="550"/>
                </a:cxn>
                <a:cxn ang="0">
                  <a:pos x="676" y="547"/>
                </a:cxn>
                <a:cxn ang="0">
                  <a:pos x="640" y="572"/>
                </a:cxn>
                <a:cxn ang="0">
                  <a:pos x="647" y="623"/>
                </a:cxn>
                <a:cxn ang="0">
                  <a:pos x="571" y="677"/>
                </a:cxn>
                <a:cxn ang="0">
                  <a:pos x="575" y="754"/>
                </a:cxn>
                <a:cxn ang="0">
                  <a:pos x="442" y="801"/>
                </a:cxn>
                <a:cxn ang="0">
                  <a:pos x="342" y="638"/>
                </a:cxn>
                <a:cxn ang="0">
                  <a:pos x="203" y="550"/>
                </a:cxn>
                <a:cxn ang="0">
                  <a:pos x="171" y="552"/>
                </a:cxn>
                <a:cxn ang="0">
                  <a:pos x="144" y="401"/>
                </a:cxn>
                <a:cxn ang="0">
                  <a:pos x="44" y="185"/>
                </a:cxn>
                <a:cxn ang="0">
                  <a:pos x="0" y="180"/>
                </a:cxn>
              </a:cxnLst>
              <a:rect l="0" t="0" r="r" b="b"/>
              <a:pathLst>
                <a:path w="1273" h="802">
                  <a:moveTo>
                    <a:pt x="0" y="180"/>
                  </a:moveTo>
                  <a:lnTo>
                    <a:pt x="27" y="103"/>
                  </a:lnTo>
                  <a:lnTo>
                    <a:pt x="267" y="105"/>
                  </a:lnTo>
                  <a:lnTo>
                    <a:pt x="310" y="148"/>
                  </a:lnTo>
                  <a:lnTo>
                    <a:pt x="366" y="151"/>
                  </a:lnTo>
                  <a:lnTo>
                    <a:pt x="391" y="99"/>
                  </a:lnTo>
                  <a:lnTo>
                    <a:pt x="483" y="96"/>
                  </a:lnTo>
                  <a:lnTo>
                    <a:pt x="491" y="7"/>
                  </a:lnTo>
                  <a:lnTo>
                    <a:pt x="570" y="0"/>
                  </a:lnTo>
                  <a:lnTo>
                    <a:pt x="642" y="79"/>
                  </a:lnTo>
                  <a:lnTo>
                    <a:pt x="702" y="86"/>
                  </a:lnTo>
                  <a:lnTo>
                    <a:pt x="710" y="131"/>
                  </a:lnTo>
                  <a:lnTo>
                    <a:pt x="815" y="133"/>
                  </a:lnTo>
                  <a:lnTo>
                    <a:pt x="822" y="107"/>
                  </a:lnTo>
                  <a:lnTo>
                    <a:pt x="857" y="115"/>
                  </a:lnTo>
                  <a:lnTo>
                    <a:pt x="974" y="131"/>
                  </a:lnTo>
                  <a:lnTo>
                    <a:pt x="1039" y="158"/>
                  </a:lnTo>
                  <a:lnTo>
                    <a:pt x="1112" y="148"/>
                  </a:lnTo>
                  <a:lnTo>
                    <a:pt x="1169" y="179"/>
                  </a:lnTo>
                  <a:lnTo>
                    <a:pt x="1239" y="187"/>
                  </a:lnTo>
                  <a:lnTo>
                    <a:pt x="1272" y="210"/>
                  </a:lnTo>
                  <a:lnTo>
                    <a:pt x="1265" y="279"/>
                  </a:lnTo>
                  <a:lnTo>
                    <a:pt x="1146" y="313"/>
                  </a:lnTo>
                  <a:lnTo>
                    <a:pt x="1154" y="396"/>
                  </a:lnTo>
                  <a:lnTo>
                    <a:pt x="1229" y="432"/>
                  </a:lnTo>
                  <a:lnTo>
                    <a:pt x="1224" y="538"/>
                  </a:lnTo>
                  <a:lnTo>
                    <a:pt x="1165" y="538"/>
                  </a:lnTo>
                  <a:lnTo>
                    <a:pt x="1121" y="474"/>
                  </a:lnTo>
                  <a:lnTo>
                    <a:pt x="1045" y="471"/>
                  </a:lnTo>
                  <a:lnTo>
                    <a:pt x="963" y="539"/>
                  </a:lnTo>
                  <a:lnTo>
                    <a:pt x="908" y="526"/>
                  </a:lnTo>
                  <a:lnTo>
                    <a:pt x="865" y="550"/>
                  </a:lnTo>
                  <a:lnTo>
                    <a:pt x="906" y="591"/>
                  </a:lnTo>
                  <a:lnTo>
                    <a:pt x="908" y="628"/>
                  </a:lnTo>
                  <a:lnTo>
                    <a:pt x="820" y="620"/>
                  </a:lnTo>
                  <a:lnTo>
                    <a:pt x="826" y="594"/>
                  </a:lnTo>
                  <a:lnTo>
                    <a:pt x="745" y="596"/>
                  </a:lnTo>
                  <a:lnTo>
                    <a:pt x="721" y="550"/>
                  </a:lnTo>
                  <a:lnTo>
                    <a:pt x="676" y="547"/>
                  </a:lnTo>
                  <a:lnTo>
                    <a:pt x="640" y="572"/>
                  </a:lnTo>
                  <a:lnTo>
                    <a:pt x="647" y="623"/>
                  </a:lnTo>
                  <a:lnTo>
                    <a:pt x="571" y="677"/>
                  </a:lnTo>
                  <a:lnTo>
                    <a:pt x="575" y="754"/>
                  </a:lnTo>
                  <a:lnTo>
                    <a:pt x="442" y="801"/>
                  </a:lnTo>
                  <a:lnTo>
                    <a:pt x="342" y="638"/>
                  </a:lnTo>
                  <a:lnTo>
                    <a:pt x="203" y="550"/>
                  </a:lnTo>
                  <a:lnTo>
                    <a:pt x="171" y="552"/>
                  </a:lnTo>
                  <a:lnTo>
                    <a:pt x="144" y="401"/>
                  </a:lnTo>
                  <a:lnTo>
                    <a:pt x="44" y="185"/>
                  </a:lnTo>
                  <a:lnTo>
                    <a:pt x="0" y="180"/>
                  </a:lnTo>
                </a:path>
              </a:pathLst>
            </a:custGeom>
            <a:solidFill>
              <a:srgbClr val="61A39D"/>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3" name="Freeform 15"/>
            <p:cNvSpPr>
              <a:spLocks/>
            </p:cNvSpPr>
            <p:nvPr/>
          </p:nvSpPr>
          <p:spPr bwMode="auto">
            <a:xfrm>
              <a:off x="4049975" y="4906075"/>
              <a:ext cx="1068683" cy="1041704"/>
            </a:xfrm>
            <a:custGeom>
              <a:avLst/>
              <a:gdLst/>
              <a:ahLst/>
              <a:cxnLst>
                <a:cxn ang="0">
                  <a:pos x="106" y="107"/>
                </a:cxn>
                <a:cxn ang="0">
                  <a:pos x="134" y="296"/>
                </a:cxn>
                <a:cxn ang="0">
                  <a:pos x="57" y="338"/>
                </a:cxn>
                <a:cxn ang="0">
                  <a:pos x="0" y="399"/>
                </a:cxn>
                <a:cxn ang="0">
                  <a:pos x="23" y="482"/>
                </a:cxn>
                <a:cxn ang="0">
                  <a:pos x="140" y="487"/>
                </a:cxn>
                <a:cxn ang="0">
                  <a:pos x="158" y="563"/>
                </a:cxn>
                <a:cxn ang="0">
                  <a:pos x="224" y="574"/>
                </a:cxn>
                <a:cxn ang="0">
                  <a:pos x="201" y="659"/>
                </a:cxn>
                <a:cxn ang="0">
                  <a:pos x="267" y="692"/>
                </a:cxn>
                <a:cxn ang="0">
                  <a:pos x="307" y="733"/>
                </a:cxn>
                <a:cxn ang="0">
                  <a:pos x="397" y="717"/>
                </a:cxn>
                <a:cxn ang="0">
                  <a:pos x="417" y="767"/>
                </a:cxn>
                <a:cxn ang="0">
                  <a:pos x="493" y="768"/>
                </a:cxn>
                <a:cxn ang="0">
                  <a:pos x="482" y="644"/>
                </a:cxn>
                <a:cxn ang="0">
                  <a:pos x="538" y="640"/>
                </a:cxn>
                <a:cxn ang="0">
                  <a:pos x="563" y="614"/>
                </a:cxn>
                <a:cxn ang="0">
                  <a:pos x="634" y="629"/>
                </a:cxn>
                <a:cxn ang="0">
                  <a:pos x="735" y="610"/>
                </a:cxn>
                <a:cxn ang="0">
                  <a:pos x="798" y="592"/>
                </a:cxn>
                <a:cxn ang="0">
                  <a:pos x="831" y="548"/>
                </a:cxn>
                <a:cxn ang="0">
                  <a:pos x="911" y="533"/>
                </a:cxn>
                <a:cxn ang="0">
                  <a:pos x="911" y="503"/>
                </a:cxn>
                <a:cxn ang="0">
                  <a:pos x="960" y="504"/>
                </a:cxn>
                <a:cxn ang="0">
                  <a:pos x="939" y="443"/>
                </a:cxn>
                <a:cxn ang="0">
                  <a:pos x="860" y="445"/>
                </a:cxn>
                <a:cxn ang="0">
                  <a:pos x="780" y="423"/>
                </a:cxn>
                <a:cxn ang="0">
                  <a:pos x="772" y="382"/>
                </a:cxn>
                <a:cxn ang="0">
                  <a:pos x="776" y="328"/>
                </a:cxn>
                <a:cxn ang="0">
                  <a:pos x="749" y="289"/>
                </a:cxn>
                <a:cxn ang="0">
                  <a:pos x="754" y="211"/>
                </a:cxn>
                <a:cxn ang="0">
                  <a:pos x="662" y="204"/>
                </a:cxn>
                <a:cxn ang="0">
                  <a:pos x="660" y="149"/>
                </a:cxn>
                <a:cxn ang="0">
                  <a:pos x="753" y="137"/>
                </a:cxn>
                <a:cxn ang="0">
                  <a:pos x="753" y="50"/>
                </a:cxn>
                <a:cxn ang="0">
                  <a:pos x="730" y="11"/>
                </a:cxn>
                <a:cxn ang="0">
                  <a:pos x="680" y="0"/>
                </a:cxn>
                <a:cxn ang="0">
                  <a:pos x="649" y="28"/>
                </a:cxn>
                <a:cxn ang="0">
                  <a:pos x="651" y="77"/>
                </a:cxn>
                <a:cxn ang="0">
                  <a:pos x="581" y="134"/>
                </a:cxn>
                <a:cxn ang="0">
                  <a:pos x="574" y="215"/>
                </a:cxn>
                <a:cxn ang="0">
                  <a:pos x="453" y="259"/>
                </a:cxn>
                <a:cxn ang="0">
                  <a:pos x="350" y="94"/>
                </a:cxn>
                <a:cxn ang="0">
                  <a:pos x="224" y="4"/>
                </a:cxn>
                <a:cxn ang="0">
                  <a:pos x="179" y="2"/>
                </a:cxn>
                <a:cxn ang="0">
                  <a:pos x="116" y="26"/>
                </a:cxn>
                <a:cxn ang="0">
                  <a:pos x="115" y="29"/>
                </a:cxn>
                <a:cxn ang="0">
                  <a:pos x="115" y="38"/>
                </a:cxn>
                <a:cxn ang="0">
                  <a:pos x="112" y="51"/>
                </a:cxn>
                <a:cxn ang="0">
                  <a:pos x="110" y="66"/>
                </a:cxn>
                <a:cxn ang="0">
                  <a:pos x="108" y="81"/>
                </a:cxn>
                <a:cxn ang="0">
                  <a:pos x="107" y="94"/>
                </a:cxn>
                <a:cxn ang="0">
                  <a:pos x="106" y="103"/>
                </a:cxn>
                <a:cxn ang="0">
                  <a:pos x="106" y="107"/>
                </a:cxn>
              </a:cxnLst>
              <a:rect l="0" t="0" r="r" b="b"/>
              <a:pathLst>
                <a:path w="961" h="769">
                  <a:moveTo>
                    <a:pt x="106" y="107"/>
                  </a:moveTo>
                  <a:lnTo>
                    <a:pt x="134" y="296"/>
                  </a:lnTo>
                  <a:lnTo>
                    <a:pt x="57" y="338"/>
                  </a:lnTo>
                  <a:lnTo>
                    <a:pt x="0" y="399"/>
                  </a:lnTo>
                  <a:lnTo>
                    <a:pt x="23" y="482"/>
                  </a:lnTo>
                  <a:lnTo>
                    <a:pt x="140" y="487"/>
                  </a:lnTo>
                  <a:lnTo>
                    <a:pt x="158" y="563"/>
                  </a:lnTo>
                  <a:lnTo>
                    <a:pt x="224" y="574"/>
                  </a:lnTo>
                  <a:lnTo>
                    <a:pt x="201" y="659"/>
                  </a:lnTo>
                  <a:lnTo>
                    <a:pt x="267" y="692"/>
                  </a:lnTo>
                  <a:lnTo>
                    <a:pt x="307" y="733"/>
                  </a:lnTo>
                  <a:lnTo>
                    <a:pt x="397" y="717"/>
                  </a:lnTo>
                  <a:lnTo>
                    <a:pt x="417" y="767"/>
                  </a:lnTo>
                  <a:lnTo>
                    <a:pt x="493" y="768"/>
                  </a:lnTo>
                  <a:lnTo>
                    <a:pt x="482" y="644"/>
                  </a:lnTo>
                  <a:lnTo>
                    <a:pt x="538" y="640"/>
                  </a:lnTo>
                  <a:lnTo>
                    <a:pt x="563" y="614"/>
                  </a:lnTo>
                  <a:lnTo>
                    <a:pt x="634" y="629"/>
                  </a:lnTo>
                  <a:lnTo>
                    <a:pt x="735" y="610"/>
                  </a:lnTo>
                  <a:lnTo>
                    <a:pt x="798" y="592"/>
                  </a:lnTo>
                  <a:lnTo>
                    <a:pt x="831" y="548"/>
                  </a:lnTo>
                  <a:lnTo>
                    <a:pt x="911" y="533"/>
                  </a:lnTo>
                  <a:lnTo>
                    <a:pt x="911" y="503"/>
                  </a:lnTo>
                  <a:lnTo>
                    <a:pt x="960" y="504"/>
                  </a:lnTo>
                  <a:lnTo>
                    <a:pt x="939" y="443"/>
                  </a:lnTo>
                  <a:lnTo>
                    <a:pt x="860" y="445"/>
                  </a:lnTo>
                  <a:lnTo>
                    <a:pt x="780" y="423"/>
                  </a:lnTo>
                  <a:lnTo>
                    <a:pt x="772" y="382"/>
                  </a:lnTo>
                  <a:lnTo>
                    <a:pt x="776" y="328"/>
                  </a:lnTo>
                  <a:lnTo>
                    <a:pt x="749" y="289"/>
                  </a:lnTo>
                  <a:lnTo>
                    <a:pt x="754" y="211"/>
                  </a:lnTo>
                  <a:lnTo>
                    <a:pt x="662" y="204"/>
                  </a:lnTo>
                  <a:lnTo>
                    <a:pt x="660" y="149"/>
                  </a:lnTo>
                  <a:lnTo>
                    <a:pt x="753" y="137"/>
                  </a:lnTo>
                  <a:lnTo>
                    <a:pt x="753" y="50"/>
                  </a:lnTo>
                  <a:lnTo>
                    <a:pt x="730" y="11"/>
                  </a:lnTo>
                  <a:lnTo>
                    <a:pt x="680" y="0"/>
                  </a:lnTo>
                  <a:lnTo>
                    <a:pt x="649" y="28"/>
                  </a:lnTo>
                  <a:lnTo>
                    <a:pt x="651" y="77"/>
                  </a:lnTo>
                  <a:lnTo>
                    <a:pt x="581" y="134"/>
                  </a:lnTo>
                  <a:lnTo>
                    <a:pt x="574" y="215"/>
                  </a:lnTo>
                  <a:lnTo>
                    <a:pt x="453" y="259"/>
                  </a:lnTo>
                  <a:lnTo>
                    <a:pt x="350" y="94"/>
                  </a:lnTo>
                  <a:lnTo>
                    <a:pt x="224" y="4"/>
                  </a:lnTo>
                  <a:lnTo>
                    <a:pt x="179" y="2"/>
                  </a:lnTo>
                  <a:lnTo>
                    <a:pt x="116" y="26"/>
                  </a:lnTo>
                  <a:lnTo>
                    <a:pt x="115" y="29"/>
                  </a:lnTo>
                  <a:lnTo>
                    <a:pt x="115" y="38"/>
                  </a:lnTo>
                  <a:lnTo>
                    <a:pt x="112" y="51"/>
                  </a:lnTo>
                  <a:lnTo>
                    <a:pt x="110" y="66"/>
                  </a:lnTo>
                  <a:lnTo>
                    <a:pt x="108" y="81"/>
                  </a:lnTo>
                  <a:lnTo>
                    <a:pt x="107" y="94"/>
                  </a:lnTo>
                  <a:lnTo>
                    <a:pt x="106" y="103"/>
                  </a:lnTo>
                  <a:lnTo>
                    <a:pt x="106" y="107"/>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4" name="Freeform 16"/>
            <p:cNvSpPr>
              <a:spLocks noChangeAspect="1"/>
            </p:cNvSpPr>
            <p:nvPr/>
          </p:nvSpPr>
          <p:spPr bwMode="auto">
            <a:xfrm>
              <a:off x="4820332" y="3453102"/>
              <a:ext cx="360000" cy="560001"/>
            </a:xfrm>
            <a:custGeom>
              <a:avLst/>
              <a:gdLst/>
              <a:ahLst/>
              <a:cxnLst>
                <a:cxn ang="0">
                  <a:pos x="0" y="216"/>
                </a:cxn>
                <a:cxn ang="0">
                  <a:pos x="59" y="214"/>
                </a:cxn>
                <a:cxn ang="0">
                  <a:pos x="124" y="95"/>
                </a:cxn>
                <a:cxn ang="0">
                  <a:pos x="148" y="10"/>
                </a:cxn>
                <a:cxn ang="0">
                  <a:pos x="224" y="0"/>
                </a:cxn>
                <a:cxn ang="0">
                  <a:pos x="236" y="76"/>
                </a:cxn>
                <a:cxn ang="0">
                  <a:pos x="227" y="129"/>
                </a:cxn>
                <a:cxn ang="0">
                  <a:pos x="360" y="166"/>
                </a:cxn>
                <a:cxn ang="0">
                  <a:pos x="320" y="249"/>
                </a:cxn>
                <a:cxn ang="0">
                  <a:pos x="242" y="234"/>
                </a:cxn>
                <a:cxn ang="0">
                  <a:pos x="214" y="261"/>
                </a:cxn>
                <a:cxn ang="0">
                  <a:pos x="216" y="314"/>
                </a:cxn>
                <a:cxn ang="0">
                  <a:pos x="263" y="323"/>
                </a:cxn>
                <a:cxn ang="0">
                  <a:pos x="264" y="365"/>
                </a:cxn>
                <a:cxn ang="0">
                  <a:pos x="220" y="370"/>
                </a:cxn>
                <a:cxn ang="0">
                  <a:pos x="222" y="401"/>
                </a:cxn>
                <a:cxn ang="0">
                  <a:pos x="97" y="374"/>
                </a:cxn>
                <a:cxn ang="0">
                  <a:pos x="104" y="280"/>
                </a:cxn>
                <a:cxn ang="0">
                  <a:pos x="0" y="216"/>
                </a:cxn>
              </a:cxnLst>
              <a:rect l="0" t="0" r="r" b="b"/>
              <a:pathLst>
                <a:path w="361" h="402">
                  <a:moveTo>
                    <a:pt x="0" y="216"/>
                  </a:moveTo>
                  <a:lnTo>
                    <a:pt x="59" y="214"/>
                  </a:lnTo>
                  <a:lnTo>
                    <a:pt x="124" y="95"/>
                  </a:lnTo>
                  <a:lnTo>
                    <a:pt x="148" y="10"/>
                  </a:lnTo>
                  <a:lnTo>
                    <a:pt x="224" y="0"/>
                  </a:lnTo>
                  <a:lnTo>
                    <a:pt x="236" y="76"/>
                  </a:lnTo>
                  <a:lnTo>
                    <a:pt x="227" y="129"/>
                  </a:lnTo>
                  <a:lnTo>
                    <a:pt x="360" y="166"/>
                  </a:lnTo>
                  <a:lnTo>
                    <a:pt x="320" y="249"/>
                  </a:lnTo>
                  <a:lnTo>
                    <a:pt x="242" y="234"/>
                  </a:lnTo>
                  <a:lnTo>
                    <a:pt x="214" y="261"/>
                  </a:lnTo>
                  <a:lnTo>
                    <a:pt x="216" y="314"/>
                  </a:lnTo>
                  <a:lnTo>
                    <a:pt x="263" y="323"/>
                  </a:lnTo>
                  <a:lnTo>
                    <a:pt x="264" y="365"/>
                  </a:lnTo>
                  <a:lnTo>
                    <a:pt x="220" y="370"/>
                  </a:lnTo>
                  <a:lnTo>
                    <a:pt x="222" y="401"/>
                  </a:lnTo>
                  <a:lnTo>
                    <a:pt x="97" y="374"/>
                  </a:lnTo>
                  <a:lnTo>
                    <a:pt x="104" y="280"/>
                  </a:lnTo>
                  <a:lnTo>
                    <a:pt x="0" y="216"/>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5" name="Freeform 17"/>
            <p:cNvSpPr>
              <a:spLocks/>
            </p:cNvSpPr>
            <p:nvPr/>
          </p:nvSpPr>
          <p:spPr bwMode="auto">
            <a:xfrm>
              <a:off x="5409885" y="3252840"/>
              <a:ext cx="419679" cy="819873"/>
            </a:xfrm>
            <a:custGeom>
              <a:avLst/>
              <a:gdLst/>
              <a:ahLst/>
              <a:cxnLst>
                <a:cxn ang="0">
                  <a:pos x="289" y="0"/>
                </a:cxn>
                <a:cxn ang="0">
                  <a:pos x="359" y="33"/>
                </a:cxn>
                <a:cxn ang="0">
                  <a:pos x="374" y="91"/>
                </a:cxn>
                <a:cxn ang="0">
                  <a:pos x="294" y="191"/>
                </a:cxn>
                <a:cxn ang="0">
                  <a:pos x="288" y="241"/>
                </a:cxn>
                <a:cxn ang="0">
                  <a:pos x="348" y="271"/>
                </a:cxn>
                <a:cxn ang="0">
                  <a:pos x="352" y="333"/>
                </a:cxn>
                <a:cxn ang="0">
                  <a:pos x="305" y="384"/>
                </a:cxn>
                <a:cxn ang="0">
                  <a:pos x="345" y="431"/>
                </a:cxn>
                <a:cxn ang="0">
                  <a:pos x="324" y="499"/>
                </a:cxn>
                <a:cxn ang="0">
                  <a:pos x="183" y="527"/>
                </a:cxn>
                <a:cxn ang="0">
                  <a:pos x="149" y="587"/>
                </a:cxn>
                <a:cxn ang="0">
                  <a:pos x="51" y="603"/>
                </a:cxn>
                <a:cxn ang="0">
                  <a:pos x="60" y="514"/>
                </a:cxn>
                <a:cxn ang="0">
                  <a:pos x="0" y="466"/>
                </a:cxn>
                <a:cxn ang="0">
                  <a:pos x="6" y="359"/>
                </a:cxn>
                <a:cxn ang="0">
                  <a:pos x="39" y="333"/>
                </a:cxn>
                <a:cxn ang="0">
                  <a:pos x="11" y="245"/>
                </a:cxn>
                <a:cxn ang="0">
                  <a:pos x="39" y="155"/>
                </a:cxn>
                <a:cxn ang="0">
                  <a:pos x="145" y="33"/>
                </a:cxn>
                <a:cxn ang="0">
                  <a:pos x="289" y="0"/>
                </a:cxn>
              </a:cxnLst>
              <a:rect l="0" t="0" r="r" b="b"/>
              <a:pathLst>
                <a:path w="375" h="604">
                  <a:moveTo>
                    <a:pt x="289" y="0"/>
                  </a:moveTo>
                  <a:lnTo>
                    <a:pt x="359" y="33"/>
                  </a:lnTo>
                  <a:lnTo>
                    <a:pt x="374" y="91"/>
                  </a:lnTo>
                  <a:lnTo>
                    <a:pt x="294" y="191"/>
                  </a:lnTo>
                  <a:lnTo>
                    <a:pt x="288" y="241"/>
                  </a:lnTo>
                  <a:lnTo>
                    <a:pt x="348" y="271"/>
                  </a:lnTo>
                  <a:lnTo>
                    <a:pt x="352" y="333"/>
                  </a:lnTo>
                  <a:lnTo>
                    <a:pt x="305" y="384"/>
                  </a:lnTo>
                  <a:lnTo>
                    <a:pt x="345" y="431"/>
                  </a:lnTo>
                  <a:lnTo>
                    <a:pt x="324" y="499"/>
                  </a:lnTo>
                  <a:lnTo>
                    <a:pt x="183" y="527"/>
                  </a:lnTo>
                  <a:lnTo>
                    <a:pt x="149" y="587"/>
                  </a:lnTo>
                  <a:lnTo>
                    <a:pt x="51" y="603"/>
                  </a:lnTo>
                  <a:lnTo>
                    <a:pt x="60" y="514"/>
                  </a:lnTo>
                  <a:lnTo>
                    <a:pt x="0" y="466"/>
                  </a:lnTo>
                  <a:lnTo>
                    <a:pt x="6" y="359"/>
                  </a:lnTo>
                  <a:lnTo>
                    <a:pt x="39" y="333"/>
                  </a:lnTo>
                  <a:lnTo>
                    <a:pt x="11" y="245"/>
                  </a:lnTo>
                  <a:lnTo>
                    <a:pt x="39" y="155"/>
                  </a:lnTo>
                  <a:lnTo>
                    <a:pt x="145" y="33"/>
                  </a:lnTo>
                  <a:lnTo>
                    <a:pt x="289" y="0"/>
                  </a:lnTo>
                </a:path>
              </a:pathLst>
            </a:custGeom>
            <a:solidFill>
              <a:schemeClr val="bg1">
                <a:lumMod val="7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6" name="Freeform 18"/>
            <p:cNvSpPr>
              <a:spLocks/>
            </p:cNvSpPr>
            <p:nvPr/>
          </p:nvSpPr>
          <p:spPr bwMode="auto">
            <a:xfrm>
              <a:off x="6215101" y="2731466"/>
              <a:ext cx="713455" cy="641509"/>
            </a:xfrm>
            <a:custGeom>
              <a:avLst/>
              <a:gdLst/>
              <a:ahLst/>
              <a:cxnLst>
                <a:cxn ang="0">
                  <a:pos x="641" y="171"/>
                </a:cxn>
                <a:cxn ang="0">
                  <a:pos x="524" y="296"/>
                </a:cxn>
                <a:cxn ang="0">
                  <a:pos x="369" y="378"/>
                </a:cxn>
                <a:cxn ang="0">
                  <a:pos x="292" y="470"/>
                </a:cxn>
                <a:cxn ang="0">
                  <a:pos x="252" y="452"/>
                </a:cxn>
                <a:cxn ang="0">
                  <a:pos x="276" y="401"/>
                </a:cxn>
                <a:cxn ang="0">
                  <a:pos x="249" y="364"/>
                </a:cxn>
                <a:cxn ang="0">
                  <a:pos x="288" y="265"/>
                </a:cxn>
                <a:cxn ang="0">
                  <a:pos x="237" y="246"/>
                </a:cxn>
                <a:cxn ang="0">
                  <a:pos x="126" y="345"/>
                </a:cxn>
                <a:cxn ang="0">
                  <a:pos x="33" y="321"/>
                </a:cxn>
                <a:cxn ang="0">
                  <a:pos x="0" y="268"/>
                </a:cxn>
                <a:cxn ang="0">
                  <a:pos x="18" y="238"/>
                </a:cxn>
                <a:cxn ang="0">
                  <a:pos x="0" y="152"/>
                </a:cxn>
                <a:cxn ang="0">
                  <a:pos x="56" y="149"/>
                </a:cxn>
                <a:cxn ang="0">
                  <a:pos x="96" y="174"/>
                </a:cxn>
                <a:cxn ang="0">
                  <a:pos x="361" y="7"/>
                </a:cxn>
                <a:cxn ang="0">
                  <a:pos x="486" y="0"/>
                </a:cxn>
                <a:cxn ang="0">
                  <a:pos x="540" y="60"/>
                </a:cxn>
                <a:cxn ang="0">
                  <a:pos x="542" y="129"/>
                </a:cxn>
                <a:cxn ang="0">
                  <a:pos x="591" y="132"/>
                </a:cxn>
                <a:cxn ang="0">
                  <a:pos x="641" y="171"/>
                </a:cxn>
              </a:cxnLst>
              <a:rect l="0" t="0" r="r" b="b"/>
              <a:pathLst>
                <a:path w="642" h="471">
                  <a:moveTo>
                    <a:pt x="641" y="171"/>
                  </a:moveTo>
                  <a:lnTo>
                    <a:pt x="524" y="296"/>
                  </a:lnTo>
                  <a:lnTo>
                    <a:pt x="369" y="378"/>
                  </a:lnTo>
                  <a:lnTo>
                    <a:pt x="292" y="470"/>
                  </a:lnTo>
                  <a:lnTo>
                    <a:pt x="252" y="452"/>
                  </a:lnTo>
                  <a:lnTo>
                    <a:pt x="276" y="401"/>
                  </a:lnTo>
                  <a:lnTo>
                    <a:pt x="249" y="364"/>
                  </a:lnTo>
                  <a:lnTo>
                    <a:pt x="288" y="265"/>
                  </a:lnTo>
                  <a:lnTo>
                    <a:pt x="237" y="246"/>
                  </a:lnTo>
                  <a:lnTo>
                    <a:pt x="126" y="345"/>
                  </a:lnTo>
                  <a:lnTo>
                    <a:pt x="33" y="321"/>
                  </a:lnTo>
                  <a:lnTo>
                    <a:pt x="0" y="268"/>
                  </a:lnTo>
                  <a:lnTo>
                    <a:pt x="18" y="238"/>
                  </a:lnTo>
                  <a:lnTo>
                    <a:pt x="0" y="152"/>
                  </a:lnTo>
                  <a:lnTo>
                    <a:pt x="56" y="149"/>
                  </a:lnTo>
                  <a:lnTo>
                    <a:pt x="96" y="174"/>
                  </a:lnTo>
                  <a:lnTo>
                    <a:pt x="361" y="7"/>
                  </a:lnTo>
                  <a:lnTo>
                    <a:pt x="486" y="0"/>
                  </a:lnTo>
                  <a:lnTo>
                    <a:pt x="540" y="60"/>
                  </a:lnTo>
                  <a:lnTo>
                    <a:pt x="542" y="129"/>
                  </a:lnTo>
                  <a:lnTo>
                    <a:pt x="591" y="132"/>
                  </a:lnTo>
                  <a:lnTo>
                    <a:pt x="641" y="171"/>
                  </a:lnTo>
                </a:path>
              </a:pathLst>
            </a:custGeom>
            <a:solidFill>
              <a:schemeClr val="bg1">
                <a:lumMod val="7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7" name="Freeform 19"/>
            <p:cNvSpPr>
              <a:spLocks/>
            </p:cNvSpPr>
            <p:nvPr/>
          </p:nvSpPr>
          <p:spPr bwMode="auto">
            <a:xfrm>
              <a:off x="5712577" y="2932085"/>
              <a:ext cx="650503" cy="918797"/>
            </a:xfrm>
            <a:custGeom>
              <a:avLst/>
              <a:gdLst/>
              <a:ahLst/>
              <a:cxnLst>
                <a:cxn ang="0">
                  <a:pos x="498" y="179"/>
                </a:cxn>
                <a:cxn ang="0">
                  <a:pos x="456" y="124"/>
                </a:cxn>
                <a:cxn ang="0">
                  <a:pos x="381" y="96"/>
                </a:cxn>
                <a:cxn ang="0">
                  <a:pos x="381" y="26"/>
                </a:cxn>
                <a:cxn ang="0">
                  <a:pos x="305" y="0"/>
                </a:cxn>
                <a:cxn ang="0">
                  <a:pos x="247" y="33"/>
                </a:cxn>
                <a:cxn ang="0">
                  <a:pos x="248" y="95"/>
                </a:cxn>
                <a:cxn ang="0">
                  <a:pos x="164" y="93"/>
                </a:cxn>
                <a:cxn ang="0">
                  <a:pos x="104" y="123"/>
                </a:cxn>
                <a:cxn ang="0">
                  <a:pos x="37" y="101"/>
                </a:cxn>
                <a:cxn ang="0">
                  <a:pos x="0" y="174"/>
                </a:cxn>
                <a:cxn ang="0">
                  <a:pos x="15" y="246"/>
                </a:cxn>
                <a:cxn ang="0">
                  <a:pos x="88" y="283"/>
                </a:cxn>
                <a:cxn ang="0">
                  <a:pos x="103" y="336"/>
                </a:cxn>
                <a:cxn ang="0">
                  <a:pos x="15" y="434"/>
                </a:cxn>
                <a:cxn ang="0">
                  <a:pos x="16" y="488"/>
                </a:cxn>
                <a:cxn ang="0">
                  <a:pos x="73" y="519"/>
                </a:cxn>
                <a:cxn ang="0">
                  <a:pos x="73" y="572"/>
                </a:cxn>
                <a:cxn ang="0">
                  <a:pos x="33" y="628"/>
                </a:cxn>
                <a:cxn ang="0">
                  <a:pos x="73" y="677"/>
                </a:cxn>
                <a:cxn ang="0">
                  <a:pos x="164" y="677"/>
                </a:cxn>
                <a:cxn ang="0">
                  <a:pos x="213" y="647"/>
                </a:cxn>
                <a:cxn ang="0">
                  <a:pos x="222" y="585"/>
                </a:cxn>
                <a:cxn ang="0">
                  <a:pos x="254" y="546"/>
                </a:cxn>
                <a:cxn ang="0">
                  <a:pos x="297" y="503"/>
                </a:cxn>
                <a:cxn ang="0">
                  <a:pos x="349" y="503"/>
                </a:cxn>
                <a:cxn ang="0">
                  <a:pos x="426" y="449"/>
                </a:cxn>
                <a:cxn ang="0">
                  <a:pos x="383" y="382"/>
                </a:cxn>
                <a:cxn ang="0">
                  <a:pos x="405" y="325"/>
                </a:cxn>
                <a:cxn ang="0">
                  <a:pos x="460" y="329"/>
                </a:cxn>
                <a:cxn ang="0">
                  <a:pos x="536" y="310"/>
                </a:cxn>
                <a:cxn ang="0">
                  <a:pos x="585" y="201"/>
                </a:cxn>
                <a:cxn ang="0">
                  <a:pos x="498" y="179"/>
                </a:cxn>
              </a:cxnLst>
              <a:rect l="0" t="0" r="r" b="b"/>
              <a:pathLst>
                <a:path w="586" h="678">
                  <a:moveTo>
                    <a:pt x="498" y="179"/>
                  </a:moveTo>
                  <a:lnTo>
                    <a:pt x="456" y="124"/>
                  </a:lnTo>
                  <a:lnTo>
                    <a:pt x="381" y="96"/>
                  </a:lnTo>
                  <a:lnTo>
                    <a:pt x="381" y="26"/>
                  </a:lnTo>
                  <a:lnTo>
                    <a:pt x="305" y="0"/>
                  </a:lnTo>
                  <a:lnTo>
                    <a:pt x="247" y="33"/>
                  </a:lnTo>
                  <a:lnTo>
                    <a:pt x="248" y="95"/>
                  </a:lnTo>
                  <a:lnTo>
                    <a:pt x="164" y="93"/>
                  </a:lnTo>
                  <a:lnTo>
                    <a:pt x="104" y="123"/>
                  </a:lnTo>
                  <a:lnTo>
                    <a:pt x="37" y="101"/>
                  </a:lnTo>
                  <a:lnTo>
                    <a:pt x="0" y="174"/>
                  </a:lnTo>
                  <a:lnTo>
                    <a:pt x="15" y="246"/>
                  </a:lnTo>
                  <a:lnTo>
                    <a:pt x="88" y="283"/>
                  </a:lnTo>
                  <a:lnTo>
                    <a:pt x="103" y="336"/>
                  </a:lnTo>
                  <a:lnTo>
                    <a:pt x="15" y="434"/>
                  </a:lnTo>
                  <a:lnTo>
                    <a:pt x="16" y="488"/>
                  </a:lnTo>
                  <a:lnTo>
                    <a:pt x="73" y="519"/>
                  </a:lnTo>
                  <a:lnTo>
                    <a:pt x="73" y="572"/>
                  </a:lnTo>
                  <a:lnTo>
                    <a:pt x="33" y="628"/>
                  </a:lnTo>
                  <a:lnTo>
                    <a:pt x="73" y="677"/>
                  </a:lnTo>
                  <a:lnTo>
                    <a:pt x="164" y="677"/>
                  </a:lnTo>
                  <a:lnTo>
                    <a:pt x="213" y="647"/>
                  </a:lnTo>
                  <a:lnTo>
                    <a:pt x="222" y="585"/>
                  </a:lnTo>
                  <a:lnTo>
                    <a:pt x="254" y="546"/>
                  </a:lnTo>
                  <a:lnTo>
                    <a:pt x="297" y="503"/>
                  </a:lnTo>
                  <a:lnTo>
                    <a:pt x="349" y="503"/>
                  </a:lnTo>
                  <a:lnTo>
                    <a:pt x="426" y="449"/>
                  </a:lnTo>
                  <a:lnTo>
                    <a:pt x="383" y="382"/>
                  </a:lnTo>
                  <a:lnTo>
                    <a:pt x="405" y="325"/>
                  </a:lnTo>
                  <a:lnTo>
                    <a:pt x="460" y="329"/>
                  </a:lnTo>
                  <a:lnTo>
                    <a:pt x="536" y="310"/>
                  </a:lnTo>
                  <a:lnTo>
                    <a:pt x="585" y="201"/>
                  </a:lnTo>
                  <a:lnTo>
                    <a:pt x="498" y="179"/>
                  </a:lnTo>
                </a:path>
              </a:pathLst>
            </a:custGeom>
            <a:solidFill>
              <a:srgbClr val="61A39D"/>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8" name="Freeform 20"/>
            <p:cNvSpPr>
              <a:spLocks/>
            </p:cNvSpPr>
            <p:nvPr/>
          </p:nvSpPr>
          <p:spPr bwMode="auto">
            <a:xfrm>
              <a:off x="6369814" y="2363401"/>
              <a:ext cx="977253" cy="602539"/>
            </a:xfrm>
            <a:custGeom>
              <a:avLst/>
              <a:gdLst/>
              <a:ahLst/>
              <a:cxnLst>
                <a:cxn ang="0">
                  <a:pos x="878" y="119"/>
                </a:cxn>
                <a:cxn ang="0">
                  <a:pos x="748" y="73"/>
                </a:cxn>
                <a:cxn ang="0">
                  <a:pos x="691" y="112"/>
                </a:cxn>
                <a:cxn ang="0">
                  <a:pos x="607" y="60"/>
                </a:cxn>
                <a:cxn ang="0">
                  <a:pos x="544" y="52"/>
                </a:cxn>
                <a:cxn ang="0">
                  <a:pos x="544" y="96"/>
                </a:cxn>
                <a:cxn ang="0">
                  <a:pos x="449" y="23"/>
                </a:cxn>
                <a:cxn ang="0">
                  <a:pos x="393" y="30"/>
                </a:cxn>
                <a:cxn ang="0">
                  <a:pos x="324" y="20"/>
                </a:cxn>
                <a:cxn ang="0">
                  <a:pos x="265" y="39"/>
                </a:cxn>
                <a:cxn ang="0">
                  <a:pos x="94" y="0"/>
                </a:cxn>
                <a:cxn ang="0">
                  <a:pos x="78" y="46"/>
                </a:cxn>
                <a:cxn ang="0">
                  <a:pos x="27" y="37"/>
                </a:cxn>
                <a:cxn ang="0">
                  <a:pos x="0" y="50"/>
                </a:cxn>
                <a:cxn ang="0">
                  <a:pos x="102" y="200"/>
                </a:cxn>
                <a:cxn ang="0">
                  <a:pos x="130" y="163"/>
                </a:cxn>
                <a:cxn ang="0">
                  <a:pos x="218" y="209"/>
                </a:cxn>
                <a:cxn ang="0">
                  <a:pos x="230" y="280"/>
                </a:cxn>
                <a:cxn ang="0">
                  <a:pos x="355" y="273"/>
                </a:cxn>
                <a:cxn ang="0">
                  <a:pos x="399" y="342"/>
                </a:cxn>
                <a:cxn ang="0">
                  <a:pos x="404" y="407"/>
                </a:cxn>
                <a:cxn ang="0">
                  <a:pos x="455" y="410"/>
                </a:cxn>
                <a:cxn ang="0">
                  <a:pos x="505" y="443"/>
                </a:cxn>
                <a:cxn ang="0">
                  <a:pos x="530" y="352"/>
                </a:cxn>
                <a:cxn ang="0">
                  <a:pos x="622" y="377"/>
                </a:cxn>
                <a:cxn ang="0">
                  <a:pos x="699" y="358"/>
                </a:cxn>
                <a:cxn ang="0">
                  <a:pos x="657" y="292"/>
                </a:cxn>
                <a:cxn ang="0">
                  <a:pos x="717" y="289"/>
                </a:cxn>
                <a:cxn ang="0">
                  <a:pos x="773" y="244"/>
                </a:cxn>
                <a:cxn ang="0">
                  <a:pos x="771" y="181"/>
                </a:cxn>
                <a:cxn ang="0">
                  <a:pos x="838" y="179"/>
                </a:cxn>
                <a:cxn ang="0">
                  <a:pos x="878" y="119"/>
                </a:cxn>
              </a:cxnLst>
              <a:rect l="0" t="0" r="r" b="b"/>
              <a:pathLst>
                <a:path w="879" h="444">
                  <a:moveTo>
                    <a:pt x="878" y="119"/>
                  </a:moveTo>
                  <a:lnTo>
                    <a:pt x="748" y="73"/>
                  </a:lnTo>
                  <a:lnTo>
                    <a:pt x="691" y="112"/>
                  </a:lnTo>
                  <a:lnTo>
                    <a:pt x="607" y="60"/>
                  </a:lnTo>
                  <a:lnTo>
                    <a:pt x="544" y="52"/>
                  </a:lnTo>
                  <a:lnTo>
                    <a:pt x="544" y="96"/>
                  </a:lnTo>
                  <a:lnTo>
                    <a:pt x="449" y="23"/>
                  </a:lnTo>
                  <a:lnTo>
                    <a:pt x="393" y="30"/>
                  </a:lnTo>
                  <a:lnTo>
                    <a:pt x="324" y="20"/>
                  </a:lnTo>
                  <a:lnTo>
                    <a:pt x="265" y="39"/>
                  </a:lnTo>
                  <a:lnTo>
                    <a:pt x="94" y="0"/>
                  </a:lnTo>
                  <a:lnTo>
                    <a:pt x="78" y="46"/>
                  </a:lnTo>
                  <a:lnTo>
                    <a:pt x="27" y="37"/>
                  </a:lnTo>
                  <a:lnTo>
                    <a:pt x="0" y="50"/>
                  </a:lnTo>
                  <a:lnTo>
                    <a:pt x="102" y="200"/>
                  </a:lnTo>
                  <a:lnTo>
                    <a:pt x="130" y="163"/>
                  </a:lnTo>
                  <a:lnTo>
                    <a:pt x="218" y="209"/>
                  </a:lnTo>
                  <a:lnTo>
                    <a:pt x="230" y="280"/>
                  </a:lnTo>
                  <a:lnTo>
                    <a:pt x="355" y="273"/>
                  </a:lnTo>
                  <a:lnTo>
                    <a:pt x="399" y="342"/>
                  </a:lnTo>
                  <a:lnTo>
                    <a:pt x="404" y="407"/>
                  </a:lnTo>
                  <a:lnTo>
                    <a:pt x="455" y="410"/>
                  </a:lnTo>
                  <a:lnTo>
                    <a:pt x="505" y="443"/>
                  </a:lnTo>
                  <a:lnTo>
                    <a:pt x="530" y="352"/>
                  </a:lnTo>
                  <a:lnTo>
                    <a:pt x="622" y="377"/>
                  </a:lnTo>
                  <a:lnTo>
                    <a:pt x="699" y="358"/>
                  </a:lnTo>
                  <a:lnTo>
                    <a:pt x="657" y="292"/>
                  </a:lnTo>
                  <a:lnTo>
                    <a:pt x="717" y="289"/>
                  </a:lnTo>
                  <a:lnTo>
                    <a:pt x="773" y="244"/>
                  </a:lnTo>
                  <a:lnTo>
                    <a:pt x="771" y="181"/>
                  </a:lnTo>
                  <a:lnTo>
                    <a:pt x="838" y="179"/>
                  </a:lnTo>
                  <a:lnTo>
                    <a:pt x="878" y="119"/>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19" name="Freeform 21"/>
            <p:cNvSpPr>
              <a:spLocks/>
            </p:cNvSpPr>
            <p:nvPr/>
          </p:nvSpPr>
          <p:spPr bwMode="auto">
            <a:xfrm>
              <a:off x="4948147" y="3434465"/>
              <a:ext cx="648000" cy="1008729"/>
            </a:xfrm>
            <a:custGeom>
              <a:avLst/>
              <a:gdLst/>
              <a:ahLst/>
              <a:cxnLst>
                <a:cxn ang="0">
                  <a:pos x="24" y="669"/>
                </a:cxn>
                <a:cxn ang="0">
                  <a:pos x="144" y="688"/>
                </a:cxn>
                <a:cxn ang="0">
                  <a:pos x="209" y="712"/>
                </a:cxn>
                <a:cxn ang="0">
                  <a:pos x="284" y="705"/>
                </a:cxn>
                <a:cxn ang="0">
                  <a:pos x="337" y="736"/>
                </a:cxn>
                <a:cxn ang="0">
                  <a:pos x="404" y="742"/>
                </a:cxn>
                <a:cxn ang="0">
                  <a:pos x="422" y="639"/>
                </a:cxn>
                <a:cxn ang="0">
                  <a:pos x="371" y="582"/>
                </a:cxn>
                <a:cxn ang="0">
                  <a:pos x="526" y="600"/>
                </a:cxn>
                <a:cxn ang="0">
                  <a:pos x="520" y="551"/>
                </a:cxn>
                <a:cxn ang="0">
                  <a:pos x="461" y="455"/>
                </a:cxn>
                <a:cxn ang="0">
                  <a:pos x="464" y="370"/>
                </a:cxn>
                <a:cxn ang="0">
                  <a:pos x="411" y="313"/>
                </a:cxn>
                <a:cxn ang="0">
                  <a:pos x="410" y="215"/>
                </a:cxn>
                <a:cxn ang="0">
                  <a:pos x="454" y="190"/>
                </a:cxn>
                <a:cxn ang="0">
                  <a:pos x="415" y="103"/>
                </a:cxn>
                <a:cxn ang="0">
                  <a:pos x="449" y="11"/>
                </a:cxn>
                <a:cxn ang="0">
                  <a:pos x="366" y="0"/>
                </a:cxn>
                <a:cxn ang="0">
                  <a:pos x="321" y="67"/>
                </a:cxn>
                <a:cxn ang="0">
                  <a:pos x="283" y="72"/>
                </a:cxn>
                <a:cxn ang="0">
                  <a:pos x="194" y="186"/>
                </a:cxn>
                <a:cxn ang="0">
                  <a:pos x="157" y="262"/>
                </a:cxn>
                <a:cxn ang="0">
                  <a:pos x="253" y="288"/>
                </a:cxn>
                <a:cxn ang="0">
                  <a:pos x="275" y="342"/>
                </a:cxn>
                <a:cxn ang="0">
                  <a:pos x="251" y="380"/>
                </a:cxn>
                <a:cxn ang="0">
                  <a:pos x="264" y="411"/>
                </a:cxn>
                <a:cxn ang="0">
                  <a:pos x="237" y="423"/>
                </a:cxn>
                <a:cxn ang="0">
                  <a:pos x="201" y="423"/>
                </a:cxn>
                <a:cxn ang="0">
                  <a:pos x="166" y="455"/>
                </a:cxn>
                <a:cxn ang="0">
                  <a:pos x="101" y="441"/>
                </a:cxn>
                <a:cxn ang="0">
                  <a:pos x="54" y="507"/>
                </a:cxn>
                <a:cxn ang="0">
                  <a:pos x="76" y="520"/>
                </a:cxn>
                <a:cxn ang="0">
                  <a:pos x="63" y="591"/>
                </a:cxn>
                <a:cxn ang="0">
                  <a:pos x="0" y="606"/>
                </a:cxn>
                <a:cxn ang="0">
                  <a:pos x="24" y="669"/>
                </a:cxn>
              </a:cxnLst>
              <a:rect l="0" t="0" r="r" b="b"/>
              <a:pathLst>
                <a:path w="527" h="743">
                  <a:moveTo>
                    <a:pt x="24" y="669"/>
                  </a:moveTo>
                  <a:lnTo>
                    <a:pt x="144" y="688"/>
                  </a:lnTo>
                  <a:lnTo>
                    <a:pt x="209" y="712"/>
                  </a:lnTo>
                  <a:lnTo>
                    <a:pt x="284" y="705"/>
                  </a:lnTo>
                  <a:lnTo>
                    <a:pt x="337" y="736"/>
                  </a:lnTo>
                  <a:lnTo>
                    <a:pt x="404" y="742"/>
                  </a:lnTo>
                  <a:lnTo>
                    <a:pt x="422" y="639"/>
                  </a:lnTo>
                  <a:lnTo>
                    <a:pt x="371" y="582"/>
                  </a:lnTo>
                  <a:lnTo>
                    <a:pt x="526" y="600"/>
                  </a:lnTo>
                  <a:lnTo>
                    <a:pt x="520" y="551"/>
                  </a:lnTo>
                  <a:lnTo>
                    <a:pt x="461" y="455"/>
                  </a:lnTo>
                  <a:lnTo>
                    <a:pt x="464" y="370"/>
                  </a:lnTo>
                  <a:lnTo>
                    <a:pt x="411" y="313"/>
                  </a:lnTo>
                  <a:lnTo>
                    <a:pt x="410" y="215"/>
                  </a:lnTo>
                  <a:lnTo>
                    <a:pt x="454" y="190"/>
                  </a:lnTo>
                  <a:lnTo>
                    <a:pt x="415" y="103"/>
                  </a:lnTo>
                  <a:lnTo>
                    <a:pt x="449" y="11"/>
                  </a:lnTo>
                  <a:lnTo>
                    <a:pt x="366" y="0"/>
                  </a:lnTo>
                  <a:lnTo>
                    <a:pt x="321" y="67"/>
                  </a:lnTo>
                  <a:lnTo>
                    <a:pt x="283" y="72"/>
                  </a:lnTo>
                  <a:lnTo>
                    <a:pt x="194" y="186"/>
                  </a:lnTo>
                  <a:lnTo>
                    <a:pt x="157" y="262"/>
                  </a:lnTo>
                  <a:lnTo>
                    <a:pt x="253" y="288"/>
                  </a:lnTo>
                  <a:lnTo>
                    <a:pt x="275" y="342"/>
                  </a:lnTo>
                  <a:lnTo>
                    <a:pt x="251" y="380"/>
                  </a:lnTo>
                  <a:lnTo>
                    <a:pt x="264" y="411"/>
                  </a:lnTo>
                  <a:lnTo>
                    <a:pt x="237" y="423"/>
                  </a:lnTo>
                  <a:lnTo>
                    <a:pt x="201" y="423"/>
                  </a:lnTo>
                  <a:lnTo>
                    <a:pt x="166" y="455"/>
                  </a:lnTo>
                  <a:lnTo>
                    <a:pt x="101" y="441"/>
                  </a:lnTo>
                  <a:lnTo>
                    <a:pt x="54" y="507"/>
                  </a:lnTo>
                  <a:lnTo>
                    <a:pt x="76" y="520"/>
                  </a:lnTo>
                  <a:lnTo>
                    <a:pt x="63" y="591"/>
                  </a:lnTo>
                  <a:lnTo>
                    <a:pt x="0" y="606"/>
                  </a:lnTo>
                  <a:lnTo>
                    <a:pt x="24" y="669"/>
                  </a:lnTo>
                </a:path>
              </a:pathLst>
            </a:custGeom>
            <a:solidFill>
              <a:schemeClr val="bg1">
                <a:lumMod val="7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0" name="Freeform 24"/>
            <p:cNvSpPr>
              <a:spLocks/>
            </p:cNvSpPr>
            <p:nvPr/>
          </p:nvSpPr>
          <p:spPr bwMode="auto">
            <a:xfrm>
              <a:off x="5968881" y="3500150"/>
              <a:ext cx="756922" cy="485629"/>
            </a:xfrm>
            <a:custGeom>
              <a:avLst/>
              <a:gdLst/>
              <a:ahLst/>
              <a:cxnLst>
                <a:cxn ang="0">
                  <a:pos x="215" y="20"/>
                </a:cxn>
                <a:cxn ang="0">
                  <a:pos x="291" y="14"/>
                </a:cxn>
                <a:cxn ang="0">
                  <a:pos x="316" y="69"/>
                </a:cxn>
                <a:cxn ang="0">
                  <a:pos x="400" y="93"/>
                </a:cxn>
                <a:cxn ang="0">
                  <a:pos x="471" y="0"/>
                </a:cxn>
                <a:cxn ang="0">
                  <a:pos x="552" y="20"/>
                </a:cxn>
                <a:cxn ang="0">
                  <a:pos x="665" y="11"/>
                </a:cxn>
                <a:cxn ang="0">
                  <a:pos x="680" y="63"/>
                </a:cxn>
                <a:cxn ang="0">
                  <a:pos x="558" y="154"/>
                </a:cxn>
                <a:cxn ang="0">
                  <a:pos x="501" y="154"/>
                </a:cxn>
                <a:cxn ang="0">
                  <a:pos x="486" y="224"/>
                </a:cxn>
                <a:cxn ang="0">
                  <a:pos x="424" y="287"/>
                </a:cxn>
                <a:cxn ang="0">
                  <a:pos x="375" y="330"/>
                </a:cxn>
                <a:cxn ang="0">
                  <a:pos x="289" y="329"/>
                </a:cxn>
                <a:cxn ang="0">
                  <a:pos x="243" y="352"/>
                </a:cxn>
                <a:cxn ang="0">
                  <a:pos x="203" y="334"/>
                </a:cxn>
                <a:cxn ang="0">
                  <a:pos x="130" y="344"/>
                </a:cxn>
                <a:cxn ang="0">
                  <a:pos x="66" y="359"/>
                </a:cxn>
                <a:cxn ang="0">
                  <a:pos x="11" y="322"/>
                </a:cxn>
                <a:cxn ang="0">
                  <a:pos x="60" y="257"/>
                </a:cxn>
                <a:cxn ang="0">
                  <a:pos x="0" y="217"/>
                </a:cxn>
                <a:cxn ang="0">
                  <a:pos x="10" y="152"/>
                </a:cxn>
                <a:cxn ang="0">
                  <a:pos x="42" y="119"/>
                </a:cxn>
                <a:cxn ang="0">
                  <a:pos x="88" y="73"/>
                </a:cxn>
                <a:cxn ang="0">
                  <a:pos x="141" y="67"/>
                </a:cxn>
                <a:cxn ang="0">
                  <a:pos x="215" y="20"/>
                </a:cxn>
              </a:cxnLst>
              <a:rect l="0" t="0" r="r" b="b"/>
              <a:pathLst>
                <a:path w="681" h="360">
                  <a:moveTo>
                    <a:pt x="215" y="20"/>
                  </a:moveTo>
                  <a:lnTo>
                    <a:pt x="291" y="14"/>
                  </a:lnTo>
                  <a:lnTo>
                    <a:pt x="316" y="69"/>
                  </a:lnTo>
                  <a:lnTo>
                    <a:pt x="400" y="93"/>
                  </a:lnTo>
                  <a:lnTo>
                    <a:pt x="471" y="0"/>
                  </a:lnTo>
                  <a:lnTo>
                    <a:pt x="552" y="20"/>
                  </a:lnTo>
                  <a:lnTo>
                    <a:pt x="665" y="11"/>
                  </a:lnTo>
                  <a:lnTo>
                    <a:pt x="680" y="63"/>
                  </a:lnTo>
                  <a:lnTo>
                    <a:pt x="558" y="154"/>
                  </a:lnTo>
                  <a:lnTo>
                    <a:pt x="501" y="154"/>
                  </a:lnTo>
                  <a:lnTo>
                    <a:pt x="486" y="224"/>
                  </a:lnTo>
                  <a:lnTo>
                    <a:pt x="424" y="287"/>
                  </a:lnTo>
                  <a:lnTo>
                    <a:pt x="375" y="330"/>
                  </a:lnTo>
                  <a:lnTo>
                    <a:pt x="289" y="329"/>
                  </a:lnTo>
                  <a:lnTo>
                    <a:pt x="243" y="352"/>
                  </a:lnTo>
                  <a:lnTo>
                    <a:pt x="203" y="334"/>
                  </a:lnTo>
                  <a:lnTo>
                    <a:pt x="130" y="344"/>
                  </a:lnTo>
                  <a:lnTo>
                    <a:pt x="66" y="359"/>
                  </a:lnTo>
                  <a:lnTo>
                    <a:pt x="11" y="322"/>
                  </a:lnTo>
                  <a:lnTo>
                    <a:pt x="60" y="257"/>
                  </a:lnTo>
                  <a:lnTo>
                    <a:pt x="0" y="217"/>
                  </a:lnTo>
                  <a:lnTo>
                    <a:pt x="10" y="152"/>
                  </a:lnTo>
                  <a:lnTo>
                    <a:pt x="42" y="119"/>
                  </a:lnTo>
                  <a:lnTo>
                    <a:pt x="88" y="73"/>
                  </a:lnTo>
                  <a:lnTo>
                    <a:pt x="141" y="67"/>
                  </a:lnTo>
                  <a:lnTo>
                    <a:pt x="215" y="20"/>
                  </a:lnTo>
                </a:path>
              </a:pathLst>
            </a:custGeom>
            <a:solidFill>
              <a:srgbClr val="F39C11"/>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1" name="Freeform 25"/>
            <p:cNvSpPr>
              <a:spLocks/>
            </p:cNvSpPr>
            <p:nvPr/>
          </p:nvSpPr>
          <p:spPr bwMode="auto">
            <a:xfrm>
              <a:off x="5481830" y="3786432"/>
              <a:ext cx="683478" cy="623523"/>
            </a:xfrm>
            <a:custGeom>
              <a:avLst/>
              <a:gdLst/>
              <a:ahLst/>
              <a:cxnLst>
                <a:cxn ang="0">
                  <a:pos x="287" y="29"/>
                </a:cxn>
                <a:cxn ang="0">
                  <a:pos x="379" y="27"/>
                </a:cxn>
                <a:cxn ang="0">
                  <a:pos x="430" y="0"/>
                </a:cxn>
                <a:cxn ang="0">
                  <a:pos x="489" y="33"/>
                </a:cxn>
                <a:cxn ang="0">
                  <a:pos x="441" y="101"/>
                </a:cxn>
                <a:cxn ang="0">
                  <a:pos x="486" y="134"/>
                </a:cxn>
                <a:cxn ang="0">
                  <a:pos x="562" y="122"/>
                </a:cxn>
                <a:cxn ang="0">
                  <a:pos x="616" y="185"/>
                </a:cxn>
                <a:cxn ang="0">
                  <a:pos x="585" y="239"/>
                </a:cxn>
                <a:cxn ang="0">
                  <a:pos x="511" y="218"/>
                </a:cxn>
                <a:cxn ang="0">
                  <a:pos x="510" y="272"/>
                </a:cxn>
                <a:cxn ang="0">
                  <a:pos x="491" y="303"/>
                </a:cxn>
                <a:cxn ang="0">
                  <a:pos x="527" y="363"/>
                </a:cxn>
                <a:cxn ang="0">
                  <a:pos x="574" y="341"/>
                </a:cxn>
                <a:cxn ang="0">
                  <a:pos x="612" y="409"/>
                </a:cxn>
                <a:cxn ang="0">
                  <a:pos x="544" y="458"/>
                </a:cxn>
                <a:cxn ang="0">
                  <a:pos x="394" y="442"/>
                </a:cxn>
                <a:cxn ang="0">
                  <a:pos x="341" y="400"/>
                </a:cxn>
                <a:cxn ang="0">
                  <a:pos x="185" y="396"/>
                </a:cxn>
                <a:cxn ang="0">
                  <a:pos x="68" y="336"/>
                </a:cxn>
                <a:cxn ang="0">
                  <a:pos x="60" y="291"/>
                </a:cxn>
                <a:cxn ang="0">
                  <a:pos x="0" y="195"/>
                </a:cxn>
                <a:cxn ang="0">
                  <a:pos x="89" y="185"/>
                </a:cxn>
                <a:cxn ang="0">
                  <a:pos x="133" y="122"/>
                </a:cxn>
                <a:cxn ang="0">
                  <a:pos x="270" y="96"/>
                </a:cxn>
                <a:cxn ang="0">
                  <a:pos x="287" y="29"/>
                </a:cxn>
              </a:cxnLst>
              <a:rect l="0" t="0" r="r" b="b"/>
              <a:pathLst>
                <a:path w="617" h="459">
                  <a:moveTo>
                    <a:pt x="287" y="29"/>
                  </a:moveTo>
                  <a:lnTo>
                    <a:pt x="379" y="27"/>
                  </a:lnTo>
                  <a:lnTo>
                    <a:pt x="430" y="0"/>
                  </a:lnTo>
                  <a:lnTo>
                    <a:pt x="489" y="33"/>
                  </a:lnTo>
                  <a:lnTo>
                    <a:pt x="441" y="101"/>
                  </a:lnTo>
                  <a:lnTo>
                    <a:pt x="486" y="134"/>
                  </a:lnTo>
                  <a:lnTo>
                    <a:pt x="562" y="122"/>
                  </a:lnTo>
                  <a:lnTo>
                    <a:pt x="616" y="185"/>
                  </a:lnTo>
                  <a:lnTo>
                    <a:pt x="585" y="239"/>
                  </a:lnTo>
                  <a:lnTo>
                    <a:pt x="511" y="218"/>
                  </a:lnTo>
                  <a:lnTo>
                    <a:pt x="510" y="272"/>
                  </a:lnTo>
                  <a:lnTo>
                    <a:pt x="491" y="303"/>
                  </a:lnTo>
                  <a:lnTo>
                    <a:pt x="527" y="363"/>
                  </a:lnTo>
                  <a:lnTo>
                    <a:pt x="574" y="341"/>
                  </a:lnTo>
                  <a:lnTo>
                    <a:pt x="612" y="409"/>
                  </a:lnTo>
                  <a:lnTo>
                    <a:pt x="544" y="458"/>
                  </a:lnTo>
                  <a:lnTo>
                    <a:pt x="394" y="442"/>
                  </a:lnTo>
                  <a:lnTo>
                    <a:pt x="341" y="400"/>
                  </a:lnTo>
                  <a:lnTo>
                    <a:pt x="185" y="396"/>
                  </a:lnTo>
                  <a:lnTo>
                    <a:pt x="68" y="336"/>
                  </a:lnTo>
                  <a:lnTo>
                    <a:pt x="60" y="291"/>
                  </a:lnTo>
                  <a:lnTo>
                    <a:pt x="0" y="195"/>
                  </a:lnTo>
                  <a:lnTo>
                    <a:pt x="89" y="185"/>
                  </a:lnTo>
                  <a:lnTo>
                    <a:pt x="133" y="122"/>
                  </a:lnTo>
                  <a:lnTo>
                    <a:pt x="270" y="96"/>
                  </a:lnTo>
                  <a:lnTo>
                    <a:pt x="287" y="29"/>
                  </a:lnTo>
                </a:path>
              </a:pathLst>
            </a:custGeom>
            <a:solidFill>
              <a:srgbClr val="61A39D"/>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2" name="Freeform 26"/>
            <p:cNvSpPr>
              <a:spLocks/>
            </p:cNvSpPr>
            <p:nvPr/>
          </p:nvSpPr>
          <p:spPr bwMode="auto">
            <a:xfrm>
              <a:off x="6108655" y="3872533"/>
              <a:ext cx="705960" cy="512607"/>
            </a:xfrm>
            <a:custGeom>
              <a:avLst/>
              <a:gdLst/>
              <a:ahLst/>
              <a:cxnLst>
                <a:cxn ang="0">
                  <a:pos x="0" y="57"/>
                </a:cxn>
                <a:cxn ang="0">
                  <a:pos x="71" y="49"/>
                </a:cxn>
                <a:cxn ang="0">
                  <a:pos x="115" y="68"/>
                </a:cxn>
                <a:cxn ang="0">
                  <a:pos x="153" y="43"/>
                </a:cxn>
                <a:cxn ang="0">
                  <a:pos x="243" y="44"/>
                </a:cxn>
                <a:cxn ang="0">
                  <a:pos x="293" y="0"/>
                </a:cxn>
                <a:cxn ang="0">
                  <a:pos x="396" y="44"/>
                </a:cxn>
                <a:cxn ang="0">
                  <a:pos x="446" y="80"/>
                </a:cxn>
                <a:cxn ang="0">
                  <a:pos x="529" y="215"/>
                </a:cxn>
                <a:cxn ang="0">
                  <a:pos x="624" y="247"/>
                </a:cxn>
                <a:cxn ang="0">
                  <a:pos x="568" y="277"/>
                </a:cxn>
                <a:cxn ang="0">
                  <a:pos x="634" y="298"/>
                </a:cxn>
                <a:cxn ang="0">
                  <a:pos x="567" y="331"/>
                </a:cxn>
                <a:cxn ang="0">
                  <a:pos x="508" y="379"/>
                </a:cxn>
                <a:cxn ang="0">
                  <a:pos x="429" y="365"/>
                </a:cxn>
                <a:cxn ang="0">
                  <a:pos x="337" y="376"/>
                </a:cxn>
                <a:cxn ang="0">
                  <a:pos x="327" y="322"/>
                </a:cxn>
                <a:cxn ang="0">
                  <a:pos x="293" y="269"/>
                </a:cxn>
                <a:cxn ang="0">
                  <a:pos x="286" y="231"/>
                </a:cxn>
                <a:cxn ang="0">
                  <a:pos x="220" y="203"/>
                </a:cxn>
                <a:cxn ang="0">
                  <a:pos x="236" y="165"/>
                </a:cxn>
                <a:cxn ang="0">
                  <a:pos x="210" y="131"/>
                </a:cxn>
                <a:cxn ang="0">
                  <a:pos x="117" y="145"/>
                </a:cxn>
                <a:cxn ang="0">
                  <a:pos x="55" y="126"/>
                </a:cxn>
                <a:cxn ang="0">
                  <a:pos x="0" y="57"/>
                </a:cxn>
              </a:cxnLst>
              <a:rect l="0" t="0" r="r" b="b"/>
              <a:pathLst>
                <a:path w="635" h="380">
                  <a:moveTo>
                    <a:pt x="0" y="57"/>
                  </a:moveTo>
                  <a:lnTo>
                    <a:pt x="71" y="49"/>
                  </a:lnTo>
                  <a:lnTo>
                    <a:pt x="115" y="68"/>
                  </a:lnTo>
                  <a:lnTo>
                    <a:pt x="153" y="43"/>
                  </a:lnTo>
                  <a:lnTo>
                    <a:pt x="243" y="44"/>
                  </a:lnTo>
                  <a:lnTo>
                    <a:pt x="293" y="0"/>
                  </a:lnTo>
                  <a:lnTo>
                    <a:pt x="396" y="44"/>
                  </a:lnTo>
                  <a:lnTo>
                    <a:pt x="446" y="80"/>
                  </a:lnTo>
                  <a:lnTo>
                    <a:pt x="529" y="215"/>
                  </a:lnTo>
                  <a:lnTo>
                    <a:pt x="624" y="247"/>
                  </a:lnTo>
                  <a:lnTo>
                    <a:pt x="568" y="277"/>
                  </a:lnTo>
                  <a:lnTo>
                    <a:pt x="634" y="298"/>
                  </a:lnTo>
                  <a:lnTo>
                    <a:pt x="567" y="331"/>
                  </a:lnTo>
                  <a:lnTo>
                    <a:pt x="508" y="379"/>
                  </a:lnTo>
                  <a:lnTo>
                    <a:pt x="429" y="365"/>
                  </a:lnTo>
                  <a:lnTo>
                    <a:pt x="337" y="376"/>
                  </a:lnTo>
                  <a:lnTo>
                    <a:pt x="327" y="322"/>
                  </a:lnTo>
                  <a:lnTo>
                    <a:pt x="293" y="269"/>
                  </a:lnTo>
                  <a:lnTo>
                    <a:pt x="286" y="231"/>
                  </a:lnTo>
                  <a:lnTo>
                    <a:pt x="220" y="203"/>
                  </a:lnTo>
                  <a:lnTo>
                    <a:pt x="236" y="165"/>
                  </a:lnTo>
                  <a:lnTo>
                    <a:pt x="210" y="131"/>
                  </a:lnTo>
                  <a:lnTo>
                    <a:pt x="117" y="145"/>
                  </a:lnTo>
                  <a:lnTo>
                    <a:pt x="55" y="126"/>
                  </a:lnTo>
                  <a:lnTo>
                    <a:pt x="0" y="57"/>
                  </a:lnTo>
                </a:path>
              </a:pathLst>
            </a:custGeom>
            <a:solidFill>
              <a:srgbClr val="F39C11"/>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3" name="Freeform 27"/>
            <p:cNvSpPr>
              <a:spLocks/>
            </p:cNvSpPr>
            <p:nvPr/>
          </p:nvSpPr>
          <p:spPr bwMode="auto">
            <a:xfrm>
              <a:off x="6428063" y="4263899"/>
              <a:ext cx="457151" cy="598041"/>
            </a:xfrm>
            <a:custGeom>
              <a:avLst/>
              <a:gdLst/>
              <a:ahLst/>
              <a:cxnLst>
                <a:cxn ang="0">
                  <a:pos x="328" y="0"/>
                </a:cxn>
                <a:cxn ang="0">
                  <a:pos x="259" y="33"/>
                </a:cxn>
                <a:cxn ang="0">
                  <a:pos x="200" y="81"/>
                </a:cxn>
                <a:cxn ang="0">
                  <a:pos x="118" y="70"/>
                </a:cxn>
                <a:cxn ang="0">
                  <a:pos x="98" y="143"/>
                </a:cxn>
                <a:cxn ang="0">
                  <a:pos x="44" y="157"/>
                </a:cxn>
                <a:cxn ang="0">
                  <a:pos x="0" y="256"/>
                </a:cxn>
                <a:cxn ang="0">
                  <a:pos x="32" y="373"/>
                </a:cxn>
                <a:cxn ang="0">
                  <a:pos x="88" y="382"/>
                </a:cxn>
                <a:cxn ang="0">
                  <a:pos x="133" y="440"/>
                </a:cxn>
                <a:cxn ang="0">
                  <a:pos x="179" y="437"/>
                </a:cxn>
                <a:cxn ang="0">
                  <a:pos x="210" y="416"/>
                </a:cxn>
                <a:cxn ang="0">
                  <a:pos x="293" y="422"/>
                </a:cxn>
                <a:cxn ang="0">
                  <a:pos x="335" y="332"/>
                </a:cxn>
                <a:cxn ang="0">
                  <a:pos x="391" y="315"/>
                </a:cxn>
                <a:cxn ang="0">
                  <a:pos x="366" y="231"/>
                </a:cxn>
                <a:cxn ang="0">
                  <a:pos x="409" y="203"/>
                </a:cxn>
                <a:cxn ang="0">
                  <a:pos x="396" y="156"/>
                </a:cxn>
                <a:cxn ang="0">
                  <a:pos x="252" y="121"/>
                </a:cxn>
                <a:cxn ang="0">
                  <a:pos x="360" y="63"/>
                </a:cxn>
                <a:cxn ang="0">
                  <a:pos x="328" y="0"/>
                </a:cxn>
              </a:cxnLst>
              <a:rect l="0" t="0" r="r" b="b"/>
              <a:pathLst>
                <a:path w="410" h="441">
                  <a:moveTo>
                    <a:pt x="328" y="0"/>
                  </a:moveTo>
                  <a:lnTo>
                    <a:pt x="259" y="33"/>
                  </a:lnTo>
                  <a:lnTo>
                    <a:pt x="200" y="81"/>
                  </a:lnTo>
                  <a:lnTo>
                    <a:pt x="118" y="70"/>
                  </a:lnTo>
                  <a:lnTo>
                    <a:pt x="98" y="143"/>
                  </a:lnTo>
                  <a:lnTo>
                    <a:pt x="44" y="157"/>
                  </a:lnTo>
                  <a:lnTo>
                    <a:pt x="0" y="256"/>
                  </a:lnTo>
                  <a:lnTo>
                    <a:pt x="32" y="373"/>
                  </a:lnTo>
                  <a:lnTo>
                    <a:pt x="88" y="382"/>
                  </a:lnTo>
                  <a:lnTo>
                    <a:pt x="133" y="440"/>
                  </a:lnTo>
                  <a:lnTo>
                    <a:pt x="179" y="437"/>
                  </a:lnTo>
                  <a:lnTo>
                    <a:pt x="210" y="416"/>
                  </a:lnTo>
                  <a:lnTo>
                    <a:pt x="293" y="422"/>
                  </a:lnTo>
                  <a:lnTo>
                    <a:pt x="335" y="332"/>
                  </a:lnTo>
                  <a:lnTo>
                    <a:pt x="391" y="315"/>
                  </a:lnTo>
                  <a:lnTo>
                    <a:pt x="366" y="231"/>
                  </a:lnTo>
                  <a:lnTo>
                    <a:pt x="409" y="203"/>
                  </a:lnTo>
                  <a:lnTo>
                    <a:pt x="396" y="156"/>
                  </a:lnTo>
                  <a:lnTo>
                    <a:pt x="252" y="121"/>
                  </a:lnTo>
                  <a:lnTo>
                    <a:pt x="360" y="63"/>
                  </a:lnTo>
                  <a:lnTo>
                    <a:pt x="328" y="0"/>
                  </a:lnTo>
                </a:path>
              </a:pathLst>
            </a:custGeom>
            <a:solidFill>
              <a:srgbClr val="F39C11"/>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4" name="Freeform 28"/>
            <p:cNvSpPr>
              <a:spLocks/>
            </p:cNvSpPr>
            <p:nvPr/>
          </p:nvSpPr>
          <p:spPr bwMode="auto">
            <a:xfrm>
              <a:off x="6024873" y="4027081"/>
              <a:ext cx="551578" cy="584553"/>
            </a:xfrm>
            <a:custGeom>
              <a:avLst/>
              <a:gdLst/>
              <a:ahLst/>
              <a:cxnLst>
                <a:cxn ang="0">
                  <a:pos x="119" y="2"/>
                </a:cxn>
                <a:cxn ang="0">
                  <a:pos x="181" y="17"/>
                </a:cxn>
                <a:cxn ang="0">
                  <a:pos x="285" y="0"/>
                </a:cxn>
                <a:cxn ang="0">
                  <a:pos x="303" y="40"/>
                </a:cxn>
                <a:cxn ang="0">
                  <a:pos x="289" y="80"/>
                </a:cxn>
                <a:cxn ang="0">
                  <a:pos x="353" y="104"/>
                </a:cxn>
                <a:cxn ang="0">
                  <a:pos x="358" y="144"/>
                </a:cxn>
                <a:cxn ang="0">
                  <a:pos x="395" y="201"/>
                </a:cxn>
                <a:cxn ang="0">
                  <a:pos x="407" y="246"/>
                </a:cxn>
                <a:cxn ang="0">
                  <a:pos x="492" y="241"/>
                </a:cxn>
                <a:cxn ang="0">
                  <a:pos x="469" y="316"/>
                </a:cxn>
                <a:cxn ang="0">
                  <a:pos x="410" y="330"/>
                </a:cxn>
                <a:cxn ang="0">
                  <a:pos x="373" y="430"/>
                </a:cxn>
                <a:cxn ang="0">
                  <a:pos x="318" y="430"/>
                </a:cxn>
                <a:cxn ang="0">
                  <a:pos x="286" y="403"/>
                </a:cxn>
                <a:cxn ang="0">
                  <a:pos x="234" y="425"/>
                </a:cxn>
                <a:cxn ang="0">
                  <a:pos x="192" y="395"/>
                </a:cxn>
                <a:cxn ang="0">
                  <a:pos x="158" y="405"/>
                </a:cxn>
                <a:cxn ang="0">
                  <a:pos x="111" y="350"/>
                </a:cxn>
                <a:cxn ang="0">
                  <a:pos x="113" y="296"/>
                </a:cxn>
                <a:cxn ang="0">
                  <a:pos x="51" y="271"/>
                </a:cxn>
                <a:cxn ang="0">
                  <a:pos x="112" y="222"/>
                </a:cxn>
                <a:cxn ang="0">
                  <a:pos x="79" y="159"/>
                </a:cxn>
                <a:cxn ang="0">
                  <a:pos x="37" y="175"/>
                </a:cxn>
                <a:cxn ang="0">
                  <a:pos x="0" y="116"/>
                </a:cxn>
                <a:cxn ang="0">
                  <a:pos x="12" y="88"/>
                </a:cxn>
                <a:cxn ang="0">
                  <a:pos x="19" y="29"/>
                </a:cxn>
                <a:cxn ang="0">
                  <a:pos x="91" y="49"/>
                </a:cxn>
                <a:cxn ang="0">
                  <a:pos x="119" y="2"/>
                </a:cxn>
              </a:cxnLst>
              <a:rect l="0" t="0" r="r" b="b"/>
              <a:pathLst>
                <a:path w="493" h="431">
                  <a:moveTo>
                    <a:pt x="119" y="2"/>
                  </a:moveTo>
                  <a:lnTo>
                    <a:pt x="181" y="17"/>
                  </a:lnTo>
                  <a:lnTo>
                    <a:pt x="285" y="0"/>
                  </a:lnTo>
                  <a:lnTo>
                    <a:pt x="303" y="40"/>
                  </a:lnTo>
                  <a:lnTo>
                    <a:pt x="289" y="80"/>
                  </a:lnTo>
                  <a:lnTo>
                    <a:pt x="353" y="104"/>
                  </a:lnTo>
                  <a:lnTo>
                    <a:pt x="358" y="144"/>
                  </a:lnTo>
                  <a:lnTo>
                    <a:pt x="395" y="201"/>
                  </a:lnTo>
                  <a:lnTo>
                    <a:pt x="407" y="246"/>
                  </a:lnTo>
                  <a:lnTo>
                    <a:pt x="492" y="241"/>
                  </a:lnTo>
                  <a:lnTo>
                    <a:pt x="469" y="316"/>
                  </a:lnTo>
                  <a:lnTo>
                    <a:pt x="410" y="330"/>
                  </a:lnTo>
                  <a:lnTo>
                    <a:pt x="373" y="430"/>
                  </a:lnTo>
                  <a:lnTo>
                    <a:pt x="318" y="430"/>
                  </a:lnTo>
                  <a:lnTo>
                    <a:pt x="286" y="403"/>
                  </a:lnTo>
                  <a:lnTo>
                    <a:pt x="234" y="425"/>
                  </a:lnTo>
                  <a:lnTo>
                    <a:pt x="192" y="395"/>
                  </a:lnTo>
                  <a:lnTo>
                    <a:pt x="158" y="405"/>
                  </a:lnTo>
                  <a:lnTo>
                    <a:pt x="111" y="350"/>
                  </a:lnTo>
                  <a:lnTo>
                    <a:pt x="113" y="296"/>
                  </a:lnTo>
                  <a:lnTo>
                    <a:pt x="51" y="271"/>
                  </a:lnTo>
                  <a:lnTo>
                    <a:pt x="112" y="222"/>
                  </a:lnTo>
                  <a:lnTo>
                    <a:pt x="79" y="159"/>
                  </a:lnTo>
                  <a:lnTo>
                    <a:pt x="37" y="175"/>
                  </a:lnTo>
                  <a:lnTo>
                    <a:pt x="0" y="116"/>
                  </a:lnTo>
                  <a:lnTo>
                    <a:pt x="12" y="88"/>
                  </a:lnTo>
                  <a:lnTo>
                    <a:pt x="19" y="29"/>
                  </a:lnTo>
                  <a:lnTo>
                    <a:pt x="91" y="49"/>
                  </a:lnTo>
                  <a:lnTo>
                    <a:pt x="119" y="2"/>
                  </a:lnTo>
                </a:path>
              </a:pathLst>
            </a:custGeom>
            <a:solidFill>
              <a:srgbClr val="61A39D"/>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5" name="Freeform 29"/>
            <p:cNvSpPr>
              <a:spLocks/>
            </p:cNvSpPr>
            <p:nvPr/>
          </p:nvSpPr>
          <p:spPr bwMode="auto">
            <a:xfrm>
              <a:off x="5344460" y="4234589"/>
              <a:ext cx="884324" cy="556075"/>
            </a:xfrm>
            <a:custGeom>
              <a:avLst/>
              <a:gdLst/>
              <a:ahLst/>
              <a:cxnLst>
                <a:cxn ang="0">
                  <a:pos x="56" y="0"/>
                </a:cxn>
                <a:cxn ang="0">
                  <a:pos x="213" y="12"/>
                </a:cxn>
                <a:cxn ang="0">
                  <a:pos x="331" y="73"/>
                </a:cxn>
                <a:cxn ang="0">
                  <a:pos x="481" y="76"/>
                </a:cxn>
                <a:cxn ang="0">
                  <a:pos x="541" y="118"/>
                </a:cxn>
                <a:cxn ang="0">
                  <a:pos x="687" y="133"/>
                </a:cxn>
                <a:cxn ang="0">
                  <a:pos x="750" y="159"/>
                </a:cxn>
                <a:cxn ang="0">
                  <a:pos x="746" y="211"/>
                </a:cxn>
                <a:cxn ang="0">
                  <a:pos x="794" y="265"/>
                </a:cxn>
                <a:cxn ang="0">
                  <a:pos x="700" y="296"/>
                </a:cxn>
                <a:cxn ang="0">
                  <a:pos x="592" y="366"/>
                </a:cxn>
                <a:cxn ang="0">
                  <a:pos x="525" y="314"/>
                </a:cxn>
                <a:cxn ang="0">
                  <a:pos x="474" y="350"/>
                </a:cxn>
                <a:cxn ang="0">
                  <a:pos x="441" y="335"/>
                </a:cxn>
                <a:cxn ang="0">
                  <a:pos x="398" y="351"/>
                </a:cxn>
                <a:cxn ang="0">
                  <a:pos x="359" y="326"/>
                </a:cxn>
                <a:cxn ang="0">
                  <a:pos x="238" y="323"/>
                </a:cxn>
                <a:cxn ang="0">
                  <a:pos x="198" y="385"/>
                </a:cxn>
                <a:cxn ang="0">
                  <a:pos x="147" y="363"/>
                </a:cxn>
                <a:cxn ang="0">
                  <a:pos x="87" y="407"/>
                </a:cxn>
                <a:cxn ang="0">
                  <a:pos x="10" y="367"/>
                </a:cxn>
                <a:cxn ang="0">
                  <a:pos x="0" y="285"/>
                </a:cxn>
                <a:cxn ang="0">
                  <a:pos x="117" y="249"/>
                </a:cxn>
                <a:cxn ang="0">
                  <a:pos x="128" y="188"/>
                </a:cxn>
                <a:cxn ang="0">
                  <a:pos x="86" y="156"/>
                </a:cxn>
                <a:cxn ang="0">
                  <a:pos x="111" y="59"/>
                </a:cxn>
                <a:cxn ang="0">
                  <a:pos x="56" y="0"/>
                </a:cxn>
              </a:cxnLst>
              <a:rect l="0" t="0" r="r" b="b"/>
              <a:pathLst>
                <a:path w="795" h="408">
                  <a:moveTo>
                    <a:pt x="56" y="0"/>
                  </a:moveTo>
                  <a:lnTo>
                    <a:pt x="213" y="12"/>
                  </a:lnTo>
                  <a:lnTo>
                    <a:pt x="331" y="73"/>
                  </a:lnTo>
                  <a:lnTo>
                    <a:pt x="481" y="76"/>
                  </a:lnTo>
                  <a:lnTo>
                    <a:pt x="541" y="118"/>
                  </a:lnTo>
                  <a:lnTo>
                    <a:pt x="687" y="133"/>
                  </a:lnTo>
                  <a:lnTo>
                    <a:pt x="750" y="159"/>
                  </a:lnTo>
                  <a:lnTo>
                    <a:pt x="746" y="211"/>
                  </a:lnTo>
                  <a:lnTo>
                    <a:pt x="794" y="265"/>
                  </a:lnTo>
                  <a:lnTo>
                    <a:pt x="700" y="296"/>
                  </a:lnTo>
                  <a:lnTo>
                    <a:pt x="592" y="366"/>
                  </a:lnTo>
                  <a:lnTo>
                    <a:pt x="525" y="314"/>
                  </a:lnTo>
                  <a:lnTo>
                    <a:pt x="474" y="350"/>
                  </a:lnTo>
                  <a:lnTo>
                    <a:pt x="441" y="335"/>
                  </a:lnTo>
                  <a:lnTo>
                    <a:pt x="398" y="351"/>
                  </a:lnTo>
                  <a:lnTo>
                    <a:pt x="359" y="326"/>
                  </a:lnTo>
                  <a:lnTo>
                    <a:pt x="238" y="323"/>
                  </a:lnTo>
                  <a:lnTo>
                    <a:pt x="198" y="385"/>
                  </a:lnTo>
                  <a:lnTo>
                    <a:pt x="147" y="363"/>
                  </a:lnTo>
                  <a:lnTo>
                    <a:pt x="87" y="407"/>
                  </a:lnTo>
                  <a:lnTo>
                    <a:pt x="10" y="367"/>
                  </a:lnTo>
                  <a:lnTo>
                    <a:pt x="0" y="285"/>
                  </a:lnTo>
                  <a:lnTo>
                    <a:pt x="117" y="249"/>
                  </a:lnTo>
                  <a:lnTo>
                    <a:pt x="128" y="188"/>
                  </a:lnTo>
                  <a:lnTo>
                    <a:pt x="86" y="156"/>
                  </a:lnTo>
                  <a:lnTo>
                    <a:pt x="111" y="59"/>
                  </a:lnTo>
                  <a:lnTo>
                    <a:pt x="56" y="0"/>
                  </a:lnTo>
                </a:path>
              </a:pathLst>
            </a:custGeom>
            <a:solidFill>
              <a:srgbClr val="61A39D"/>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6" name="Freeform 30"/>
            <p:cNvSpPr>
              <a:spLocks/>
            </p:cNvSpPr>
            <p:nvPr/>
          </p:nvSpPr>
          <p:spPr bwMode="auto">
            <a:xfrm>
              <a:off x="4808577" y="4811648"/>
              <a:ext cx="726944" cy="629519"/>
            </a:xfrm>
            <a:custGeom>
              <a:avLst/>
              <a:gdLst/>
              <a:ahLst/>
              <a:cxnLst>
                <a:cxn ang="0">
                  <a:pos x="93" y="129"/>
                </a:cxn>
                <a:cxn ang="0">
                  <a:pos x="88" y="208"/>
                </a:cxn>
                <a:cxn ang="0">
                  <a:pos x="0" y="216"/>
                </a:cxn>
                <a:cxn ang="0">
                  <a:pos x="0" y="285"/>
                </a:cxn>
                <a:cxn ang="0">
                  <a:pos x="84" y="292"/>
                </a:cxn>
                <a:cxn ang="0">
                  <a:pos x="73" y="358"/>
                </a:cxn>
                <a:cxn ang="0">
                  <a:pos x="111" y="404"/>
                </a:cxn>
                <a:cxn ang="0">
                  <a:pos x="101" y="464"/>
                </a:cxn>
                <a:cxn ang="0">
                  <a:pos x="189" y="428"/>
                </a:cxn>
                <a:cxn ang="0">
                  <a:pos x="281" y="452"/>
                </a:cxn>
                <a:cxn ang="0">
                  <a:pos x="281" y="418"/>
                </a:cxn>
                <a:cxn ang="0">
                  <a:pos x="381" y="366"/>
                </a:cxn>
                <a:cxn ang="0">
                  <a:pos x="469" y="392"/>
                </a:cxn>
                <a:cxn ang="0">
                  <a:pos x="506" y="364"/>
                </a:cxn>
                <a:cxn ang="0">
                  <a:pos x="568" y="360"/>
                </a:cxn>
                <a:cxn ang="0">
                  <a:pos x="602" y="317"/>
                </a:cxn>
                <a:cxn ang="0">
                  <a:pos x="653" y="302"/>
                </a:cxn>
                <a:cxn ang="0">
                  <a:pos x="625" y="246"/>
                </a:cxn>
                <a:cxn ang="0">
                  <a:pos x="635" y="194"/>
                </a:cxn>
                <a:cxn ang="0">
                  <a:pos x="560" y="199"/>
                </a:cxn>
                <a:cxn ang="0">
                  <a:pos x="602" y="156"/>
                </a:cxn>
                <a:cxn ang="0">
                  <a:pos x="565" y="65"/>
                </a:cxn>
                <a:cxn ang="0">
                  <a:pos x="519" y="69"/>
                </a:cxn>
                <a:cxn ang="0">
                  <a:pos x="476" y="2"/>
                </a:cxn>
                <a:cxn ang="0">
                  <a:pos x="386" y="0"/>
                </a:cxn>
                <a:cxn ang="0">
                  <a:pos x="309" y="71"/>
                </a:cxn>
                <a:cxn ang="0">
                  <a:pos x="252" y="53"/>
                </a:cxn>
                <a:cxn ang="0">
                  <a:pos x="203" y="84"/>
                </a:cxn>
                <a:cxn ang="0">
                  <a:pos x="258" y="126"/>
                </a:cxn>
                <a:cxn ang="0">
                  <a:pos x="250" y="158"/>
                </a:cxn>
                <a:cxn ang="0">
                  <a:pos x="174" y="151"/>
                </a:cxn>
                <a:cxn ang="0">
                  <a:pos x="173" y="124"/>
                </a:cxn>
                <a:cxn ang="0">
                  <a:pos x="169" y="124"/>
                </a:cxn>
                <a:cxn ang="0">
                  <a:pos x="161" y="124"/>
                </a:cxn>
                <a:cxn ang="0">
                  <a:pos x="149" y="125"/>
                </a:cxn>
                <a:cxn ang="0">
                  <a:pos x="134" y="125"/>
                </a:cxn>
                <a:cxn ang="0">
                  <a:pos x="119" y="126"/>
                </a:cxn>
                <a:cxn ang="0">
                  <a:pos x="107" y="127"/>
                </a:cxn>
                <a:cxn ang="0">
                  <a:pos x="97" y="128"/>
                </a:cxn>
                <a:cxn ang="0">
                  <a:pos x="93" y="129"/>
                </a:cxn>
              </a:cxnLst>
              <a:rect l="0" t="0" r="r" b="b"/>
              <a:pathLst>
                <a:path w="654" h="465">
                  <a:moveTo>
                    <a:pt x="93" y="129"/>
                  </a:moveTo>
                  <a:lnTo>
                    <a:pt x="88" y="208"/>
                  </a:lnTo>
                  <a:lnTo>
                    <a:pt x="0" y="216"/>
                  </a:lnTo>
                  <a:lnTo>
                    <a:pt x="0" y="285"/>
                  </a:lnTo>
                  <a:lnTo>
                    <a:pt x="84" y="292"/>
                  </a:lnTo>
                  <a:lnTo>
                    <a:pt x="73" y="358"/>
                  </a:lnTo>
                  <a:lnTo>
                    <a:pt x="111" y="404"/>
                  </a:lnTo>
                  <a:lnTo>
                    <a:pt x="101" y="464"/>
                  </a:lnTo>
                  <a:lnTo>
                    <a:pt x="189" y="428"/>
                  </a:lnTo>
                  <a:lnTo>
                    <a:pt x="281" y="452"/>
                  </a:lnTo>
                  <a:lnTo>
                    <a:pt x="281" y="418"/>
                  </a:lnTo>
                  <a:lnTo>
                    <a:pt x="381" y="366"/>
                  </a:lnTo>
                  <a:lnTo>
                    <a:pt x="469" y="392"/>
                  </a:lnTo>
                  <a:lnTo>
                    <a:pt x="506" y="364"/>
                  </a:lnTo>
                  <a:lnTo>
                    <a:pt x="568" y="360"/>
                  </a:lnTo>
                  <a:lnTo>
                    <a:pt x="602" y="317"/>
                  </a:lnTo>
                  <a:lnTo>
                    <a:pt x="653" y="302"/>
                  </a:lnTo>
                  <a:lnTo>
                    <a:pt x="625" y="246"/>
                  </a:lnTo>
                  <a:lnTo>
                    <a:pt x="635" y="194"/>
                  </a:lnTo>
                  <a:lnTo>
                    <a:pt x="560" y="199"/>
                  </a:lnTo>
                  <a:lnTo>
                    <a:pt x="602" y="156"/>
                  </a:lnTo>
                  <a:lnTo>
                    <a:pt x="565" y="65"/>
                  </a:lnTo>
                  <a:lnTo>
                    <a:pt x="519" y="69"/>
                  </a:lnTo>
                  <a:lnTo>
                    <a:pt x="476" y="2"/>
                  </a:lnTo>
                  <a:lnTo>
                    <a:pt x="386" y="0"/>
                  </a:lnTo>
                  <a:lnTo>
                    <a:pt x="309" y="71"/>
                  </a:lnTo>
                  <a:lnTo>
                    <a:pt x="252" y="53"/>
                  </a:lnTo>
                  <a:lnTo>
                    <a:pt x="203" y="84"/>
                  </a:lnTo>
                  <a:lnTo>
                    <a:pt x="258" y="126"/>
                  </a:lnTo>
                  <a:lnTo>
                    <a:pt x="250" y="158"/>
                  </a:lnTo>
                  <a:lnTo>
                    <a:pt x="174" y="151"/>
                  </a:lnTo>
                  <a:lnTo>
                    <a:pt x="173" y="124"/>
                  </a:lnTo>
                  <a:lnTo>
                    <a:pt x="169" y="124"/>
                  </a:lnTo>
                  <a:lnTo>
                    <a:pt x="161" y="124"/>
                  </a:lnTo>
                  <a:lnTo>
                    <a:pt x="149" y="125"/>
                  </a:lnTo>
                  <a:lnTo>
                    <a:pt x="134" y="125"/>
                  </a:lnTo>
                  <a:lnTo>
                    <a:pt x="119" y="126"/>
                  </a:lnTo>
                  <a:lnTo>
                    <a:pt x="107" y="127"/>
                  </a:lnTo>
                  <a:lnTo>
                    <a:pt x="97" y="128"/>
                  </a:lnTo>
                  <a:lnTo>
                    <a:pt x="93" y="129"/>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7" name="Freeform 31"/>
            <p:cNvSpPr>
              <a:spLocks/>
            </p:cNvSpPr>
            <p:nvPr/>
          </p:nvSpPr>
          <p:spPr bwMode="auto">
            <a:xfrm>
              <a:off x="6757355" y="5195354"/>
              <a:ext cx="221830" cy="503615"/>
            </a:xfrm>
            <a:custGeom>
              <a:avLst/>
              <a:gdLst/>
              <a:ahLst/>
              <a:cxnLst>
                <a:cxn ang="0">
                  <a:pos x="143" y="0"/>
                </a:cxn>
                <a:cxn ang="0">
                  <a:pos x="69" y="23"/>
                </a:cxn>
                <a:cxn ang="0">
                  <a:pos x="10" y="132"/>
                </a:cxn>
                <a:cxn ang="0">
                  <a:pos x="12" y="177"/>
                </a:cxn>
                <a:cxn ang="0">
                  <a:pos x="35" y="175"/>
                </a:cxn>
                <a:cxn ang="0">
                  <a:pos x="39" y="213"/>
                </a:cxn>
                <a:cxn ang="0">
                  <a:pos x="0" y="219"/>
                </a:cxn>
                <a:cxn ang="0">
                  <a:pos x="16" y="271"/>
                </a:cxn>
                <a:cxn ang="0">
                  <a:pos x="41" y="277"/>
                </a:cxn>
                <a:cxn ang="0">
                  <a:pos x="85" y="371"/>
                </a:cxn>
                <a:cxn ang="0">
                  <a:pos x="111" y="371"/>
                </a:cxn>
                <a:cxn ang="0">
                  <a:pos x="131" y="322"/>
                </a:cxn>
                <a:cxn ang="0">
                  <a:pos x="123" y="268"/>
                </a:cxn>
                <a:cxn ang="0">
                  <a:pos x="149" y="262"/>
                </a:cxn>
                <a:cxn ang="0">
                  <a:pos x="143" y="232"/>
                </a:cxn>
                <a:cxn ang="0">
                  <a:pos x="166" y="211"/>
                </a:cxn>
                <a:cxn ang="0">
                  <a:pos x="159" y="89"/>
                </a:cxn>
                <a:cxn ang="0">
                  <a:pos x="189" y="78"/>
                </a:cxn>
                <a:cxn ang="0">
                  <a:pos x="198" y="40"/>
                </a:cxn>
                <a:cxn ang="0">
                  <a:pos x="143" y="0"/>
                </a:cxn>
              </a:cxnLst>
              <a:rect l="0" t="0" r="r" b="b"/>
              <a:pathLst>
                <a:path w="199" h="372">
                  <a:moveTo>
                    <a:pt x="143" y="0"/>
                  </a:moveTo>
                  <a:lnTo>
                    <a:pt x="69" y="23"/>
                  </a:lnTo>
                  <a:lnTo>
                    <a:pt x="10" y="132"/>
                  </a:lnTo>
                  <a:lnTo>
                    <a:pt x="12" y="177"/>
                  </a:lnTo>
                  <a:lnTo>
                    <a:pt x="35" y="175"/>
                  </a:lnTo>
                  <a:lnTo>
                    <a:pt x="39" y="213"/>
                  </a:lnTo>
                  <a:lnTo>
                    <a:pt x="0" y="219"/>
                  </a:lnTo>
                  <a:lnTo>
                    <a:pt x="16" y="271"/>
                  </a:lnTo>
                  <a:lnTo>
                    <a:pt x="41" y="277"/>
                  </a:lnTo>
                  <a:lnTo>
                    <a:pt x="85" y="371"/>
                  </a:lnTo>
                  <a:lnTo>
                    <a:pt x="111" y="371"/>
                  </a:lnTo>
                  <a:lnTo>
                    <a:pt x="131" y="322"/>
                  </a:lnTo>
                  <a:lnTo>
                    <a:pt x="123" y="268"/>
                  </a:lnTo>
                  <a:lnTo>
                    <a:pt x="149" y="262"/>
                  </a:lnTo>
                  <a:lnTo>
                    <a:pt x="143" y="232"/>
                  </a:lnTo>
                  <a:lnTo>
                    <a:pt x="166" y="211"/>
                  </a:lnTo>
                  <a:lnTo>
                    <a:pt x="159" y="89"/>
                  </a:lnTo>
                  <a:lnTo>
                    <a:pt x="189" y="78"/>
                  </a:lnTo>
                  <a:lnTo>
                    <a:pt x="198" y="40"/>
                  </a:lnTo>
                  <a:lnTo>
                    <a:pt x="143" y="0"/>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8" name="Freeform 32"/>
            <p:cNvSpPr>
              <a:spLocks/>
            </p:cNvSpPr>
            <p:nvPr/>
          </p:nvSpPr>
          <p:spPr bwMode="auto">
            <a:xfrm>
              <a:off x="5400740" y="4652935"/>
              <a:ext cx="647505" cy="717950"/>
            </a:xfrm>
            <a:custGeom>
              <a:avLst/>
              <a:gdLst/>
              <a:ahLst/>
              <a:cxnLst>
                <a:cxn ang="0">
                  <a:pos x="11" y="191"/>
                </a:cxn>
                <a:cxn ang="0">
                  <a:pos x="23" y="92"/>
                </a:cxn>
                <a:cxn ang="0">
                  <a:pos x="81" y="51"/>
                </a:cxn>
                <a:cxn ang="0">
                  <a:pos x="137" y="69"/>
                </a:cxn>
                <a:cxn ang="0">
                  <a:pos x="173" y="3"/>
                </a:cxn>
                <a:cxn ang="0">
                  <a:pos x="300" y="9"/>
                </a:cxn>
                <a:cxn ang="0">
                  <a:pos x="331" y="36"/>
                </a:cxn>
                <a:cxn ang="0">
                  <a:pos x="377" y="11"/>
                </a:cxn>
                <a:cxn ang="0">
                  <a:pos x="406" y="38"/>
                </a:cxn>
                <a:cxn ang="0">
                  <a:pos x="465" y="0"/>
                </a:cxn>
                <a:cxn ang="0">
                  <a:pos x="528" y="51"/>
                </a:cxn>
                <a:cxn ang="0">
                  <a:pos x="510" y="120"/>
                </a:cxn>
                <a:cxn ang="0">
                  <a:pos x="551" y="172"/>
                </a:cxn>
                <a:cxn ang="0">
                  <a:pos x="510" y="214"/>
                </a:cxn>
                <a:cxn ang="0">
                  <a:pos x="541" y="309"/>
                </a:cxn>
                <a:cxn ang="0">
                  <a:pos x="580" y="324"/>
                </a:cxn>
                <a:cxn ang="0">
                  <a:pos x="582" y="446"/>
                </a:cxn>
                <a:cxn ang="0">
                  <a:pos x="464" y="441"/>
                </a:cxn>
                <a:cxn ang="0">
                  <a:pos x="458" y="482"/>
                </a:cxn>
                <a:cxn ang="0">
                  <a:pos x="388" y="487"/>
                </a:cxn>
                <a:cxn ang="0">
                  <a:pos x="377" y="529"/>
                </a:cxn>
                <a:cxn ang="0">
                  <a:pos x="246" y="506"/>
                </a:cxn>
                <a:cxn ang="0">
                  <a:pos x="298" y="431"/>
                </a:cxn>
                <a:cxn ang="0">
                  <a:pos x="243" y="386"/>
                </a:cxn>
                <a:cxn ang="0">
                  <a:pos x="178" y="412"/>
                </a:cxn>
                <a:cxn ang="0">
                  <a:pos x="145" y="392"/>
                </a:cxn>
                <a:cxn ang="0">
                  <a:pos x="90" y="424"/>
                </a:cxn>
                <a:cxn ang="0">
                  <a:pos x="67" y="378"/>
                </a:cxn>
                <a:cxn ang="0">
                  <a:pos x="76" y="325"/>
                </a:cxn>
                <a:cxn ang="0">
                  <a:pos x="0" y="328"/>
                </a:cxn>
                <a:cxn ang="0">
                  <a:pos x="48" y="287"/>
                </a:cxn>
                <a:cxn ang="0">
                  <a:pos x="11" y="191"/>
                </a:cxn>
              </a:cxnLst>
              <a:rect l="0" t="0" r="r" b="b"/>
              <a:pathLst>
                <a:path w="583" h="530">
                  <a:moveTo>
                    <a:pt x="11" y="191"/>
                  </a:moveTo>
                  <a:lnTo>
                    <a:pt x="23" y="92"/>
                  </a:lnTo>
                  <a:lnTo>
                    <a:pt x="81" y="51"/>
                  </a:lnTo>
                  <a:lnTo>
                    <a:pt x="137" y="69"/>
                  </a:lnTo>
                  <a:lnTo>
                    <a:pt x="173" y="3"/>
                  </a:lnTo>
                  <a:lnTo>
                    <a:pt x="300" y="9"/>
                  </a:lnTo>
                  <a:lnTo>
                    <a:pt x="331" y="36"/>
                  </a:lnTo>
                  <a:lnTo>
                    <a:pt x="377" y="11"/>
                  </a:lnTo>
                  <a:lnTo>
                    <a:pt x="406" y="38"/>
                  </a:lnTo>
                  <a:lnTo>
                    <a:pt x="465" y="0"/>
                  </a:lnTo>
                  <a:lnTo>
                    <a:pt x="528" y="51"/>
                  </a:lnTo>
                  <a:lnTo>
                    <a:pt x="510" y="120"/>
                  </a:lnTo>
                  <a:lnTo>
                    <a:pt x="551" y="172"/>
                  </a:lnTo>
                  <a:lnTo>
                    <a:pt x="510" y="214"/>
                  </a:lnTo>
                  <a:lnTo>
                    <a:pt x="541" y="309"/>
                  </a:lnTo>
                  <a:lnTo>
                    <a:pt x="580" y="324"/>
                  </a:lnTo>
                  <a:lnTo>
                    <a:pt x="582" y="446"/>
                  </a:lnTo>
                  <a:lnTo>
                    <a:pt x="464" y="441"/>
                  </a:lnTo>
                  <a:lnTo>
                    <a:pt x="458" y="482"/>
                  </a:lnTo>
                  <a:lnTo>
                    <a:pt x="388" y="487"/>
                  </a:lnTo>
                  <a:lnTo>
                    <a:pt x="377" y="529"/>
                  </a:lnTo>
                  <a:lnTo>
                    <a:pt x="246" y="506"/>
                  </a:lnTo>
                  <a:lnTo>
                    <a:pt x="298" y="431"/>
                  </a:lnTo>
                  <a:lnTo>
                    <a:pt x="243" y="386"/>
                  </a:lnTo>
                  <a:lnTo>
                    <a:pt x="178" y="412"/>
                  </a:lnTo>
                  <a:lnTo>
                    <a:pt x="145" y="392"/>
                  </a:lnTo>
                  <a:lnTo>
                    <a:pt x="90" y="424"/>
                  </a:lnTo>
                  <a:lnTo>
                    <a:pt x="67" y="378"/>
                  </a:lnTo>
                  <a:lnTo>
                    <a:pt x="76" y="325"/>
                  </a:lnTo>
                  <a:lnTo>
                    <a:pt x="0" y="328"/>
                  </a:lnTo>
                  <a:lnTo>
                    <a:pt x="48" y="287"/>
                  </a:lnTo>
                  <a:lnTo>
                    <a:pt x="11" y="191"/>
                  </a:lnTo>
                </a:path>
              </a:pathLst>
            </a:custGeom>
            <a:solidFill>
              <a:srgbClr val="61A39D"/>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29" name="Freeform 33"/>
            <p:cNvSpPr>
              <a:spLocks/>
            </p:cNvSpPr>
            <p:nvPr/>
          </p:nvSpPr>
          <p:spPr bwMode="auto">
            <a:xfrm>
              <a:off x="5946330" y="4569806"/>
              <a:ext cx="536590" cy="792893"/>
            </a:xfrm>
            <a:custGeom>
              <a:avLst/>
              <a:gdLst/>
              <a:ahLst/>
              <a:cxnLst>
                <a:cxn ang="0">
                  <a:pos x="17" y="105"/>
                </a:cxn>
                <a:cxn ang="0">
                  <a:pos x="1" y="170"/>
                </a:cxn>
                <a:cxn ang="0">
                  <a:pos x="40" y="229"/>
                </a:cxn>
                <a:cxn ang="0">
                  <a:pos x="0" y="269"/>
                </a:cxn>
                <a:cxn ang="0">
                  <a:pos x="28" y="364"/>
                </a:cxn>
                <a:cxn ang="0">
                  <a:pos x="66" y="383"/>
                </a:cxn>
                <a:cxn ang="0">
                  <a:pos x="72" y="496"/>
                </a:cxn>
                <a:cxn ang="0">
                  <a:pos x="163" y="496"/>
                </a:cxn>
                <a:cxn ang="0">
                  <a:pos x="123" y="566"/>
                </a:cxn>
                <a:cxn ang="0">
                  <a:pos x="288" y="549"/>
                </a:cxn>
                <a:cxn ang="0">
                  <a:pos x="298" y="433"/>
                </a:cxn>
                <a:cxn ang="0">
                  <a:pos x="334" y="368"/>
                </a:cxn>
                <a:cxn ang="0">
                  <a:pos x="320" y="309"/>
                </a:cxn>
                <a:cxn ang="0">
                  <a:pos x="379" y="280"/>
                </a:cxn>
                <a:cxn ang="0">
                  <a:pos x="381" y="195"/>
                </a:cxn>
                <a:cxn ang="0">
                  <a:pos x="441" y="189"/>
                </a:cxn>
                <a:cxn ang="0">
                  <a:pos x="484" y="155"/>
                </a:cxn>
                <a:cxn ang="0">
                  <a:pos x="442" y="33"/>
                </a:cxn>
                <a:cxn ang="0">
                  <a:pos x="387" y="36"/>
                </a:cxn>
                <a:cxn ang="0">
                  <a:pos x="353" y="5"/>
                </a:cxn>
                <a:cxn ang="0">
                  <a:pos x="302" y="32"/>
                </a:cxn>
                <a:cxn ang="0">
                  <a:pos x="264" y="0"/>
                </a:cxn>
                <a:cxn ang="0">
                  <a:pos x="224" y="8"/>
                </a:cxn>
                <a:cxn ang="0">
                  <a:pos x="142" y="30"/>
                </a:cxn>
                <a:cxn ang="0">
                  <a:pos x="141" y="30"/>
                </a:cxn>
                <a:cxn ang="0">
                  <a:pos x="136" y="32"/>
                </a:cxn>
                <a:cxn ang="0">
                  <a:pos x="130" y="36"/>
                </a:cxn>
                <a:cxn ang="0">
                  <a:pos x="122" y="41"/>
                </a:cxn>
                <a:cxn ang="0">
                  <a:pos x="112" y="46"/>
                </a:cxn>
                <a:cxn ang="0">
                  <a:pos x="101" y="53"/>
                </a:cxn>
                <a:cxn ang="0">
                  <a:pos x="90" y="59"/>
                </a:cxn>
                <a:cxn ang="0">
                  <a:pos x="78" y="66"/>
                </a:cxn>
                <a:cxn ang="0">
                  <a:pos x="66" y="74"/>
                </a:cxn>
                <a:cxn ang="0">
                  <a:pos x="55" y="80"/>
                </a:cxn>
                <a:cxn ang="0">
                  <a:pos x="44" y="86"/>
                </a:cxn>
                <a:cxn ang="0">
                  <a:pos x="35" y="92"/>
                </a:cxn>
                <a:cxn ang="0">
                  <a:pos x="28" y="97"/>
                </a:cxn>
                <a:cxn ang="0">
                  <a:pos x="21" y="101"/>
                </a:cxn>
                <a:cxn ang="0">
                  <a:pos x="18" y="104"/>
                </a:cxn>
                <a:cxn ang="0">
                  <a:pos x="17" y="105"/>
                </a:cxn>
              </a:cxnLst>
              <a:rect l="0" t="0" r="r" b="b"/>
              <a:pathLst>
                <a:path w="485" h="567">
                  <a:moveTo>
                    <a:pt x="17" y="105"/>
                  </a:moveTo>
                  <a:lnTo>
                    <a:pt x="1" y="170"/>
                  </a:lnTo>
                  <a:lnTo>
                    <a:pt x="40" y="229"/>
                  </a:lnTo>
                  <a:lnTo>
                    <a:pt x="0" y="269"/>
                  </a:lnTo>
                  <a:lnTo>
                    <a:pt x="28" y="364"/>
                  </a:lnTo>
                  <a:lnTo>
                    <a:pt x="66" y="383"/>
                  </a:lnTo>
                  <a:lnTo>
                    <a:pt x="72" y="496"/>
                  </a:lnTo>
                  <a:lnTo>
                    <a:pt x="163" y="496"/>
                  </a:lnTo>
                  <a:lnTo>
                    <a:pt x="123" y="566"/>
                  </a:lnTo>
                  <a:lnTo>
                    <a:pt x="288" y="549"/>
                  </a:lnTo>
                  <a:lnTo>
                    <a:pt x="298" y="433"/>
                  </a:lnTo>
                  <a:lnTo>
                    <a:pt x="334" y="368"/>
                  </a:lnTo>
                  <a:lnTo>
                    <a:pt x="320" y="309"/>
                  </a:lnTo>
                  <a:lnTo>
                    <a:pt x="379" y="280"/>
                  </a:lnTo>
                  <a:lnTo>
                    <a:pt x="381" y="195"/>
                  </a:lnTo>
                  <a:lnTo>
                    <a:pt x="441" y="189"/>
                  </a:lnTo>
                  <a:lnTo>
                    <a:pt x="484" y="155"/>
                  </a:lnTo>
                  <a:lnTo>
                    <a:pt x="442" y="33"/>
                  </a:lnTo>
                  <a:lnTo>
                    <a:pt x="387" y="36"/>
                  </a:lnTo>
                  <a:lnTo>
                    <a:pt x="353" y="5"/>
                  </a:lnTo>
                  <a:lnTo>
                    <a:pt x="302" y="32"/>
                  </a:lnTo>
                  <a:lnTo>
                    <a:pt x="264" y="0"/>
                  </a:lnTo>
                  <a:lnTo>
                    <a:pt x="224" y="8"/>
                  </a:lnTo>
                  <a:lnTo>
                    <a:pt x="142" y="30"/>
                  </a:lnTo>
                  <a:lnTo>
                    <a:pt x="141" y="30"/>
                  </a:lnTo>
                  <a:lnTo>
                    <a:pt x="136" y="32"/>
                  </a:lnTo>
                  <a:lnTo>
                    <a:pt x="130" y="36"/>
                  </a:lnTo>
                  <a:lnTo>
                    <a:pt x="122" y="41"/>
                  </a:lnTo>
                  <a:lnTo>
                    <a:pt x="112" y="46"/>
                  </a:lnTo>
                  <a:lnTo>
                    <a:pt x="101" y="53"/>
                  </a:lnTo>
                  <a:lnTo>
                    <a:pt x="90" y="59"/>
                  </a:lnTo>
                  <a:lnTo>
                    <a:pt x="78" y="66"/>
                  </a:lnTo>
                  <a:lnTo>
                    <a:pt x="66" y="74"/>
                  </a:lnTo>
                  <a:lnTo>
                    <a:pt x="55" y="80"/>
                  </a:lnTo>
                  <a:lnTo>
                    <a:pt x="44" y="86"/>
                  </a:lnTo>
                  <a:lnTo>
                    <a:pt x="35" y="92"/>
                  </a:lnTo>
                  <a:lnTo>
                    <a:pt x="28" y="97"/>
                  </a:lnTo>
                  <a:lnTo>
                    <a:pt x="21" y="101"/>
                  </a:lnTo>
                  <a:lnTo>
                    <a:pt x="18" y="104"/>
                  </a:lnTo>
                  <a:lnTo>
                    <a:pt x="17" y="105"/>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30" name="Freeform 34"/>
            <p:cNvSpPr>
              <a:spLocks/>
            </p:cNvSpPr>
            <p:nvPr/>
          </p:nvSpPr>
          <p:spPr bwMode="auto">
            <a:xfrm>
              <a:off x="6261538" y="4763849"/>
              <a:ext cx="515606" cy="649004"/>
            </a:xfrm>
            <a:custGeom>
              <a:avLst/>
              <a:gdLst/>
              <a:ahLst/>
              <a:cxnLst>
                <a:cxn ang="0">
                  <a:pos x="463" y="46"/>
                </a:cxn>
                <a:cxn ang="0">
                  <a:pos x="432" y="123"/>
                </a:cxn>
                <a:cxn ang="0">
                  <a:pos x="354" y="111"/>
                </a:cxn>
                <a:cxn ang="0">
                  <a:pos x="393" y="164"/>
                </a:cxn>
                <a:cxn ang="0">
                  <a:pos x="393" y="256"/>
                </a:cxn>
                <a:cxn ang="0">
                  <a:pos x="363" y="287"/>
                </a:cxn>
                <a:cxn ang="0">
                  <a:pos x="319" y="352"/>
                </a:cxn>
                <a:cxn ang="0">
                  <a:pos x="225" y="359"/>
                </a:cxn>
                <a:cxn ang="0">
                  <a:pos x="266" y="405"/>
                </a:cxn>
                <a:cxn ang="0">
                  <a:pos x="160" y="477"/>
                </a:cxn>
                <a:cxn ang="0">
                  <a:pos x="95" y="378"/>
                </a:cxn>
                <a:cxn ang="0">
                  <a:pos x="6" y="365"/>
                </a:cxn>
                <a:cxn ang="0">
                  <a:pos x="0" y="281"/>
                </a:cxn>
                <a:cxn ang="0">
                  <a:pos x="55" y="222"/>
                </a:cxn>
                <a:cxn ang="0">
                  <a:pos x="17" y="163"/>
                </a:cxn>
                <a:cxn ang="0">
                  <a:pos x="94" y="131"/>
                </a:cxn>
                <a:cxn ang="0">
                  <a:pos x="94" y="46"/>
                </a:cxn>
                <a:cxn ang="0">
                  <a:pos x="164" y="42"/>
                </a:cxn>
                <a:cxn ang="0">
                  <a:pos x="194" y="0"/>
                </a:cxn>
                <a:cxn ang="0">
                  <a:pos x="249" y="13"/>
                </a:cxn>
                <a:cxn ang="0">
                  <a:pos x="291" y="69"/>
                </a:cxn>
                <a:cxn ang="0">
                  <a:pos x="336" y="72"/>
                </a:cxn>
                <a:cxn ang="0">
                  <a:pos x="358" y="51"/>
                </a:cxn>
                <a:cxn ang="0">
                  <a:pos x="463" y="46"/>
                </a:cxn>
              </a:cxnLst>
              <a:rect l="0" t="0" r="r" b="b"/>
              <a:pathLst>
                <a:path w="464" h="478">
                  <a:moveTo>
                    <a:pt x="463" y="46"/>
                  </a:moveTo>
                  <a:lnTo>
                    <a:pt x="432" y="123"/>
                  </a:lnTo>
                  <a:lnTo>
                    <a:pt x="354" y="111"/>
                  </a:lnTo>
                  <a:lnTo>
                    <a:pt x="393" y="164"/>
                  </a:lnTo>
                  <a:lnTo>
                    <a:pt x="393" y="256"/>
                  </a:lnTo>
                  <a:lnTo>
                    <a:pt x="363" y="287"/>
                  </a:lnTo>
                  <a:lnTo>
                    <a:pt x="319" y="352"/>
                  </a:lnTo>
                  <a:lnTo>
                    <a:pt x="225" y="359"/>
                  </a:lnTo>
                  <a:lnTo>
                    <a:pt x="266" y="405"/>
                  </a:lnTo>
                  <a:lnTo>
                    <a:pt x="160" y="477"/>
                  </a:lnTo>
                  <a:lnTo>
                    <a:pt x="95" y="378"/>
                  </a:lnTo>
                  <a:lnTo>
                    <a:pt x="6" y="365"/>
                  </a:lnTo>
                  <a:lnTo>
                    <a:pt x="0" y="281"/>
                  </a:lnTo>
                  <a:lnTo>
                    <a:pt x="55" y="222"/>
                  </a:lnTo>
                  <a:lnTo>
                    <a:pt x="17" y="163"/>
                  </a:lnTo>
                  <a:lnTo>
                    <a:pt x="94" y="131"/>
                  </a:lnTo>
                  <a:lnTo>
                    <a:pt x="94" y="46"/>
                  </a:lnTo>
                  <a:lnTo>
                    <a:pt x="164" y="42"/>
                  </a:lnTo>
                  <a:lnTo>
                    <a:pt x="194" y="0"/>
                  </a:lnTo>
                  <a:lnTo>
                    <a:pt x="249" y="13"/>
                  </a:lnTo>
                  <a:lnTo>
                    <a:pt x="291" y="69"/>
                  </a:lnTo>
                  <a:lnTo>
                    <a:pt x="336" y="72"/>
                  </a:lnTo>
                  <a:lnTo>
                    <a:pt x="358" y="51"/>
                  </a:lnTo>
                  <a:lnTo>
                    <a:pt x="463" y="46"/>
                  </a:lnTo>
                </a:path>
              </a:pathLst>
            </a:custGeom>
            <a:solidFill>
              <a:srgbClr val="61A39D"/>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31" name="Freeform 35"/>
            <p:cNvSpPr>
              <a:spLocks/>
            </p:cNvSpPr>
            <p:nvPr/>
          </p:nvSpPr>
          <p:spPr bwMode="auto">
            <a:xfrm>
              <a:off x="5580754" y="5210343"/>
              <a:ext cx="864838" cy="774907"/>
            </a:xfrm>
            <a:custGeom>
              <a:avLst/>
              <a:gdLst/>
              <a:ahLst/>
              <a:cxnLst>
                <a:cxn ang="0">
                  <a:pos x="778" y="135"/>
                </a:cxn>
                <a:cxn ang="0">
                  <a:pos x="721" y="33"/>
                </a:cxn>
                <a:cxn ang="0">
                  <a:pos x="626" y="26"/>
                </a:cxn>
                <a:cxn ang="0">
                  <a:pos x="615" y="60"/>
                </a:cxn>
                <a:cxn ang="0">
                  <a:pos x="468" y="79"/>
                </a:cxn>
                <a:cxn ang="0">
                  <a:pos x="507" y="4"/>
                </a:cxn>
                <a:cxn ang="0">
                  <a:pos x="411" y="8"/>
                </a:cxn>
                <a:cxn ang="0">
                  <a:pos x="296" y="0"/>
                </a:cxn>
                <a:cxn ang="0">
                  <a:pos x="287" y="47"/>
                </a:cxn>
                <a:cxn ang="0">
                  <a:pos x="212" y="58"/>
                </a:cxn>
                <a:cxn ang="0">
                  <a:pos x="183" y="85"/>
                </a:cxn>
                <a:cxn ang="0">
                  <a:pos x="215" y="150"/>
                </a:cxn>
                <a:cxn ang="0">
                  <a:pos x="146" y="217"/>
                </a:cxn>
                <a:cxn ang="0">
                  <a:pos x="145" y="294"/>
                </a:cxn>
                <a:cxn ang="0">
                  <a:pos x="70" y="343"/>
                </a:cxn>
                <a:cxn ang="0">
                  <a:pos x="70" y="385"/>
                </a:cxn>
                <a:cxn ang="0">
                  <a:pos x="0" y="454"/>
                </a:cxn>
                <a:cxn ang="0">
                  <a:pos x="10" y="511"/>
                </a:cxn>
                <a:cxn ang="0">
                  <a:pos x="30" y="559"/>
                </a:cxn>
                <a:cxn ang="0">
                  <a:pos x="80" y="570"/>
                </a:cxn>
                <a:cxn ang="0">
                  <a:pos x="104" y="536"/>
                </a:cxn>
                <a:cxn ang="0">
                  <a:pos x="90" y="469"/>
                </a:cxn>
                <a:cxn ang="0">
                  <a:pos x="229" y="396"/>
                </a:cxn>
                <a:cxn ang="0">
                  <a:pos x="312" y="388"/>
                </a:cxn>
                <a:cxn ang="0">
                  <a:pos x="400" y="341"/>
                </a:cxn>
                <a:cxn ang="0">
                  <a:pos x="382" y="276"/>
                </a:cxn>
                <a:cxn ang="0">
                  <a:pos x="451" y="253"/>
                </a:cxn>
                <a:cxn ang="0">
                  <a:pos x="485" y="326"/>
                </a:cxn>
                <a:cxn ang="0">
                  <a:pos x="579" y="324"/>
                </a:cxn>
                <a:cxn ang="0">
                  <a:pos x="529" y="276"/>
                </a:cxn>
                <a:cxn ang="0">
                  <a:pos x="721" y="212"/>
                </a:cxn>
                <a:cxn ang="0">
                  <a:pos x="778" y="135"/>
                </a:cxn>
              </a:cxnLst>
              <a:rect l="0" t="0" r="r" b="b"/>
              <a:pathLst>
                <a:path w="779" h="571">
                  <a:moveTo>
                    <a:pt x="778" y="135"/>
                  </a:moveTo>
                  <a:lnTo>
                    <a:pt x="721" y="33"/>
                  </a:lnTo>
                  <a:lnTo>
                    <a:pt x="626" y="26"/>
                  </a:lnTo>
                  <a:lnTo>
                    <a:pt x="615" y="60"/>
                  </a:lnTo>
                  <a:lnTo>
                    <a:pt x="468" y="79"/>
                  </a:lnTo>
                  <a:lnTo>
                    <a:pt x="507" y="4"/>
                  </a:lnTo>
                  <a:lnTo>
                    <a:pt x="411" y="8"/>
                  </a:lnTo>
                  <a:lnTo>
                    <a:pt x="296" y="0"/>
                  </a:lnTo>
                  <a:lnTo>
                    <a:pt x="287" y="47"/>
                  </a:lnTo>
                  <a:lnTo>
                    <a:pt x="212" y="58"/>
                  </a:lnTo>
                  <a:lnTo>
                    <a:pt x="183" y="85"/>
                  </a:lnTo>
                  <a:lnTo>
                    <a:pt x="215" y="150"/>
                  </a:lnTo>
                  <a:lnTo>
                    <a:pt x="146" y="217"/>
                  </a:lnTo>
                  <a:lnTo>
                    <a:pt x="145" y="294"/>
                  </a:lnTo>
                  <a:lnTo>
                    <a:pt x="70" y="343"/>
                  </a:lnTo>
                  <a:lnTo>
                    <a:pt x="70" y="385"/>
                  </a:lnTo>
                  <a:lnTo>
                    <a:pt x="0" y="454"/>
                  </a:lnTo>
                  <a:lnTo>
                    <a:pt x="10" y="511"/>
                  </a:lnTo>
                  <a:lnTo>
                    <a:pt x="30" y="559"/>
                  </a:lnTo>
                  <a:lnTo>
                    <a:pt x="80" y="570"/>
                  </a:lnTo>
                  <a:lnTo>
                    <a:pt x="104" y="536"/>
                  </a:lnTo>
                  <a:lnTo>
                    <a:pt x="90" y="469"/>
                  </a:lnTo>
                  <a:lnTo>
                    <a:pt x="229" y="396"/>
                  </a:lnTo>
                  <a:lnTo>
                    <a:pt x="312" y="388"/>
                  </a:lnTo>
                  <a:lnTo>
                    <a:pt x="400" y="341"/>
                  </a:lnTo>
                  <a:lnTo>
                    <a:pt x="382" y="276"/>
                  </a:lnTo>
                  <a:lnTo>
                    <a:pt x="451" y="253"/>
                  </a:lnTo>
                  <a:lnTo>
                    <a:pt x="485" y="326"/>
                  </a:lnTo>
                  <a:lnTo>
                    <a:pt x="579" y="324"/>
                  </a:lnTo>
                  <a:lnTo>
                    <a:pt x="529" y="276"/>
                  </a:lnTo>
                  <a:lnTo>
                    <a:pt x="721" y="212"/>
                  </a:lnTo>
                  <a:lnTo>
                    <a:pt x="778" y="135"/>
                  </a:lnTo>
                </a:path>
              </a:pathLst>
            </a:custGeom>
            <a:solidFill>
              <a:srgbClr val="C00000"/>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32" name="Freeform 36"/>
            <p:cNvSpPr>
              <a:spLocks/>
            </p:cNvSpPr>
            <p:nvPr/>
          </p:nvSpPr>
          <p:spPr bwMode="auto">
            <a:xfrm>
              <a:off x="5459347" y="6003236"/>
              <a:ext cx="280286" cy="283284"/>
            </a:xfrm>
            <a:custGeom>
              <a:avLst/>
              <a:gdLst/>
              <a:ahLst/>
              <a:cxnLst>
                <a:cxn ang="0">
                  <a:pos x="177" y="19"/>
                </a:cxn>
                <a:cxn ang="0">
                  <a:pos x="209" y="0"/>
                </a:cxn>
                <a:cxn ang="0">
                  <a:pos x="245" y="12"/>
                </a:cxn>
                <a:cxn ang="0">
                  <a:pos x="252" y="65"/>
                </a:cxn>
                <a:cxn ang="0">
                  <a:pos x="219" y="93"/>
                </a:cxn>
                <a:cxn ang="0">
                  <a:pos x="210" y="125"/>
                </a:cxn>
                <a:cxn ang="0">
                  <a:pos x="210" y="149"/>
                </a:cxn>
                <a:cxn ang="0">
                  <a:pos x="159" y="181"/>
                </a:cxn>
                <a:cxn ang="0">
                  <a:pos x="138" y="209"/>
                </a:cxn>
                <a:cxn ang="0">
                  <a:pos x="47" y="189"/>
                </a:cxn>
                <a:cxn ang="0">
                  <a:pos x="10" y="151"/>
                </a:cxn>
                <a:cxn ang="0">
                  <a:pos x="0" y="80"/>
                </a:cxn>
                <a:cxn ang="0">
                  <a:pos x="44" y="60"/>
                </a:cxn>
                <a:cxn ang="0">
                  <a:pos x="73" y="32"/>
                </a:cxn>
                <a:cxn ang="0">
                  <a:pos x="177" y="19"/>
                </a:cxn>
              </a:cxnLst>
              <a:rect l="0" t="0" r="r" b="b"/>
              <a:pathLst>
                <a:path w="253" h="210">
                  <a:moveTo>
                    <a:pt x="177" y="19"/>
                  </a:moveTo>
                  <a:lnTo>
                    <a:pt x="209" y="0"/>
                  </a:lnTo>
                  <a:lnTo>
                    <a:pt x="245" y="12"/>
                  </a:lnTo>
                  <a:lnTo>
                    <a:pt x="252" y="65"/>
                  </a:lnTo>
                  <a:lnTo>
                    <a:pt x="219" y="93"/>
                  </a:lnTo>
                  <a:lnTo>
                    <a:pt x="210" y="125"/>
                  </a:lnTo>
                  <a:lnTo>
                    <a:pt x="210" y="149"/>
                  </a:lnTo>
                  <a:lnTo>
                    <a:pt x="159" y="181"/>
                  </a:lnTo>
                  <a:lnTo>
                    <a:pt x="138" y="209"/>
                  </a:lnTo>
                  <a:lnTo>
                    <a:pt x="47" y="189"/>
                  </a:lnTo>
                  <a:lnTo>
                    <a:pt x="10" y="151"/>
                  </a:lnTo>
                  <a:lnTo>
                    <a:pt x="0" y="80"/>
                  </a:lnTo>
                  <a:lnTo>
                    <a:pt x="44" y="60"/>
                  </a:lnTo>
                  <a:lnTo>
                    <a:pt x="73" y="32"/>
                  </a:lnTo>
                  <a:lnTo>
                    <a:pt x="177" y="19"/>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33" name="Freeform 37"/>
            <p:cNvSpPr>
              <a:spLocks/>
            </p:cNvSpPr>
            <p:nvPr/>
          </p:nvSpPr>
          <p:spPr bwMode="auto">
            <a:xfrm>
              <a:off x="4916983" y="5149863"/>
              <a:ext cx="932287" cy="692470"/>
            </a:xfrm>
            <a:custGeom>
              <a:avLst/>
              <a:gdLst/>
              <a:ahLst/>
              <a:cxnLst>
                <a:cxn ang="0">
                  <a:pos x="0" y="206"/>
                </a:cxn>
                <a:cxn ang="0">
                  <a:pos x="67" y="172"/>
                </a:cxn>
                <a:cxn ang="0">
                  <a:pos x="170" y="200"/>
                </a:cxn>
                <a:cxn ang="0">
                  <a:pos x="169" y="163"/>
                </a:cxn>
                <a:cxn ang="0">
                  <a:pos x="266" y="112"/>
                </a:cxn>
                <a:cxn ang="0">
                  <a:pos x="357" y="135"/>
                </a:cxn>
                <a:cxn ang="0">
                  <a:pos x="396" y="106"/>
                </a:cxn>
                <a:cxn ang="0">
                  <a:pos x="450" y="106"/>
                </a:cxn>
                <a:cxn ang="0">
                  <a:pos x="484" y="63"/>
                </a:cxn>
                <a:cxn ang="0">
                  <a:pos x="525" y="47"/>
                </a:cxn>
                <a:cxn ang="0">
                  <a:pos x="584" y="8"/>
                </a:cxn>
                <a:cxn ang="0">
                  <a:pos x="624" y="30"/>
                </a:cxn>
                <a:cxn ang="0">
                  <a:pos x="690" y="0"/>
                </a:cxn>
                <a:cxn ang="0">
                  <a:pos x="740" y="49"/>
                </a:cxn>
                <a:cxn ang="0">
                  <a:pos x="696" y="125"/>
                </a:cxn>
                <a:cxn ang="0">
                  <a:pos x="815" y="146"/>
                </a:cxn>
                <a:cxn ang="0">
                  <a:pos x="838" y="202"/>
                </a:cxn>
                <a:cxn ang="0">
                  <a:pos x="770" y="267"/>
                </a:cxn>
                <a:cxn ang="0">
                  <a:pos x="760" y="352"/>
                </a:cxn>
                <a:cxn ang="0">
                  <a:pos x="678" y="395"/>
                </a:cxn>
                <a:cxn ang="0">
                  <a:pos x="696" y="440"/>
                </a:cxn>
                <a:cxn ang="0">
                  <a:pos x="606" y="510"/>
                </a:cxn>
                <a:cxn ang="0">
                  <a:pos x="537" y="508"/>
                </a:cxn>
                <a:cxn ang="0">
                  <a:pos x="465" y="468"/>
                </a:cxn>
                <a:cxn ang="0">
                  <a:pos x="384" y="508"/>
                </a:cxn>
                <a:cxn ang="0">
                  <a:pos x="272" y="472"/>
                </a:cxn>
                <a:cxn ang="0">
                  <a:pos x="259" y="382"/>
                </a:cxn>
                <a:cxn ang="0">
                  <a:pos x="178" y="376"/>
                </a:cxn>
                <a:cxn ang="0">
                  <a:pos x="137" y="354"/>
                </a:cxn>
                <a:cxn ang="0">
                  <a:pos x="132" y="322"/>
                </a:cxn>
                <a:cxn ang="0">
                  <a:pos x="184" y="322"/>
                </a:cxn>
                <a:cxn ang="0">
                  <a:pos x="166" y="269"/>
                </a:cxn>
                <a:cxn ang="0">
                  <a:pos x="86" y="269"/>
                </a:cxn>
                <a:cxn ang="0">
                  <a:pos x="0" y="247"/>
                </a:cxn>
                <a:cxn ang="0">
                  <a:pos x="0" y="206"/>
                </a:cxn>
              </a:cxnLst>
              <a:rect l="0" t="0" r="r" b="b"/>
              <a:pathLst>
                <a:path w="839" h="511">
                  <a:moveTo>
                    <a:pt x="0" y="206"/>
                  </a:moveTo>
                  <a:lnTo>
                    <a:pt x="67" y="172"/>
                  </a:lnTo>
                  <a:lnTo>
                    <a:pt x="170" y="200"/>
                  </a:lnTo>
                  <a:lnTo>
                    <a:pt x="169" y="163"/>
                  </a:lnTo>
                  <a:lnTo>
                    <a:pt x="266" y="112"/>
                  </a:lnTo>
                  <a:lnTo>
                    <a:pt x="357" y="135"/>
                  </a:lnTo>
                  <a:lnTo>
                    <a:pt x="396" y="106"/>
                  </a:lnTo>
                  <a:lnTo>
                    <a:pt x="450" y="106"/>
                  </a:lnTo>
                  <a:lnTo>
                    <a:pt x="484" y="63"/>
                  </a:lnTo>
                  <a:lnTo>
                    <a:pt x="525" y="47"/>
                  </a:lnTo>
                  <a:lnTo>
                    <a:pt x="584" y="8"/>
                  </a:lnTo>
                  <a:lnTo>
                    <a:pt x="624" y="30"/>
                  </a:lnTo>
                  <a:lnTo>
                    <a:pt x="690" y="0"/>
                  </a:lnTo>
                  <a:lnTo>
                    <a:pt x="740" y="49"/>
                  </a:lnTo>
                  <a:lnTo>
                    <a:pt x="696" y="125"/>
                  </a:lnTo>
                  <a:lnTo>
                    <a:pt x="815" y="146"/>
                  </a:lnTo>
                  <a:lnTo>
                    <a:pt x="838" y="202"/>
                  </a:lnTo>
                  <a:lnTo>
                    <a:pt x="770" y="267"/>
                  </a:lnTo>
                  <a:lnTo>
                    <a:pt x="760" y="352"/>
                  </a:lnTo>
                  <a:lnTo>
                    <a:pt x="678" y="395"/>
                  </a:lnTo>
                  <a:lnTo>
                    <a:pt x="696" y="440"/>
                  </a:lnTo>
                  <a:lnTo>
                    <a:pt x="606" y="510"/>
                  </a:lnTo>
                  <a:lnTo>
                    <a:pt x="537" y="508"/>
                  </a:lnTo>
                  <a:lnTo>
                    <a:pt x="465" y="468"/>
                  </a:lnTo>
                  <a:lnTo>
                    <a:pt x="384" y="508"/>
                  </a:lnTo>
                  <a:lnTo>
                    <a:pt x="272" y="472"/>
                  </a:lnTo>
                  <a:lnTo>
                    <a:pt x="259" y="382"/>
                  </a:lnTo>
                  <a:lnTo>
                    <a:pt x="178" y="376"/>
                  </a:lnTo>
                  <a:lnTo>
                    <a:pt x="137" y="354"/>
                  </a:lnTo>
                  <a:lnTo>
                    <a:pt x="132" y="322"/>
                  </a:lnTo>
                  <a:lnTo>
                    <a:pt x="184" y="322"/>
                  </a:lnTo>
                  <a:lnTo>
                    <a:pt x="166" y="269"/>
                  </a:lnTo>
                  <a:lnTo>
                    <a:pt x="86" y="269"/>
                  </a:lnTo>
                  <a:lnTo>
                    <a:pt x="0" y="247"/>
                  </a:lnTo>
                  <a:lnTo>
                    <a:pt x="0" y="206"/>
                  </a:lnTo>
                </a:path>
              </a:pathLst>
            </a:custGeom>
            <a:solidFill>
              <a:schemeClr val="bg1">
                <a:lumMod val="85000"/>
              </a:schemeClr>
            </a:solidFill>
            <a:ln w="9525" cap="rnd" cmpd="sng">
              <a:solidFill>
                <a:schemeClr val="bg1"/>
              </a:solidFill>
              <a:prstDash val="solid"/>
              <a:round/>
              <a:headEnd type="none" w="med" len="med"/>
              <a:tailEnd type="none" w="med" len="med"/>
            </a:ln>
            <a:effectLst/>
          </p:spPr>
          <p:txBody>
            <a:bodyPr/>
            <a:lstStyle/>
            <a:p>
              <a:pPr algn="ctr" eaLnBrk="0" hangingPunct="0">
                <a:spcBef>
                  <a:spcPct val="50000"/>
                </a:spcBef>
                <a:defRPr/>
              </a:pPr>
              <a:endParaRPr lang="nl-NL" sz="1200">
                <a:solidFill>
                  <a:srgbClr val="000000"/>
                </a:solidFill>
                <a:cs typeface="+mn-cs"/>
              </a:endParaRPr>
            </a:p>
          </p:txBody>
        </p:sp>
        <p:sp>
          <p:nvSpPr>
            <p:cNvPr id="34" name="Line 38"/>
            <p:cNvSpPr>
              <a:spLocks noChangeShapeType="1"/>
            </p:cNvSpPr>
            <p:nvPr/>
          </p:nvSpPr>
          <p:spPr bwMode="auto">
            <a:xfrm>
              <a:off x="5408386" y="3527130"/>
              <a:ext cx="1499" cy="2998"/>
            </a:xfrm>
            <a:prstGeom prst="line">
              <a:avLst/>
            </a:prstGeom>
            <a:grpFill/>
            <a:ln w="12700">
              <a:solidFill>
                <a:schemeClr val="bg1"/>
              </a:solidFill>
              <a:round/>
              <a:headEnd/>
              <a:tailEnd/>
            </a:ln>
            <a:effectLst/>
          </p:spPr>
          <p:txBody>
            <a:bodyPr wrap="none" anchor="ctr"/>
            <a:lstStyle/>
            <a:p>
              <a:pPr algn="ctr" eaLnBrk="0" hangingPunct="0">
                <a:spcBef>
                  <a:spcPct val="50000"/>
                </a:spcBef>
                <a:defRPr/>
              </a:pPr>
              <a:endParaRPr lang="nl-NL" sz="1200">
                <a:solidFill>
                  <a:srgbClr val="000000"/>
                </a:solidFill>
                <a:cs typeface="+mn-cs"/>
              </a:endParaRPr>
            </a:p>
          </p:txBody>
        </p:sp>
      </p:grpSp>
      <p:sp>
        <p:nvSpPr>
          <p:cNvPr id="40" name="椭圆 39"/>
          <p:cNvSpPr/>
          <p:nvPr/>
        </p:nvSpPr>
        <p:spPr>
          <a:xfrm>
            <a:off x="4677238" y="2803674"/>
            <a:ext cx="144000" cy="1440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椭圆 40"/>
          <p:cNvSpPr/>
          <p:nvPr/>
        </p:nvSpPr>
        <p:spPr>
          <a:xfrm>
            <a:off x="5223077" y="3671743"/>
            <a:ext cx="144000" cy="144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椭圆 41"/>
          <p:cNvSpPr/>
          <p:nvPr/>
        </p:nvSpPr>
        <p:spPr>
          <a:xfrm>
            <a:off x="3939763" y="3984795"/>
            <a:ext cx="144000" cy="144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椭圆 42"/>
          <p:cNvSpPr/>
          <p:nvPr/>
        </p:nvSpPr>
        <p:spPr>
          <a:xfrm>
            <a:off x="4726942" y="2929508"/>
            <a:ext cx="144000" cy="144000"/>
          </a:xfrm>
          <a:prstGeom prst="ellipse">
            <a:avLst/>
          </a:prstGeom>
          <a:solidFill>
            <a:srgbClr val="61A39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44" name="表格 43"/>
          <p:cNvGraphicFramePr>
            <a:graphicFrameLocks noGrp="1"/>
          </p:cNvGraphicFramePr>
          <p:nvPr>
            <p:extLst>
              <p:ext uri="{D42A27DB-BD31-4B8C-83A1-F6EECF244321}">
                <p14:modId xmlns:p14="http://schemas.microsoft.com/office/powerpoint/2010/main" val="3252839628"/>
              </p:ext>
            </p:extLst>
          </p:nvPr>
        </p:nvGraphicFramePr>
        <p:xfrm>
          <a:off x="6516216" y="3754347"/>
          <a:ext cx="1080123" cy="1219200"/>
        </p:xfrm>
        <a:graphic>
          <a:graphicData uri="http://schemas.openxmlformats.org/drawingml/2006/table">
            <a:tbl>
              <a:tblPr>
                <a:tableStyleId>{5C22544A-7EE6-4342-B048-85BDC9FD1C3A}</a:tableStyleId>
              </a:tblPr>
              <a:tblGrid>
                <a:gridCol w="385760"/>
                <a:gridCol w="694363"/>
              </a:tblGrid>
              <a:tr h="212209">
                <a:tc>
                  <a:txBody>
                    <a:bodyPr/>
                    <a:lstStyle/>
                    <a:p>
                      <a:pPr algn="ct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altLang="zh-CN" sz="1000" dirty="0" smtClean="0">
                          <a:latin typeface="Microsoft YaHei" charset="-122"/>
                          <a:ea typeface="Microsoft YaHei" charset="-122"/>
                          <a:cs typeface="Microsoft YaHei" charset="-122"/>
                        </a:rPr>
                        <a:t>10-20%</a:t>
                      </a: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noFill/>
                  </a:tcPr>
                </a:tc>
              </a:tr>
              <a:tr h="212209">
                <a:tc>
                  <a:txBody>
                    <a:bodyPr/>
                    <a:lstStyle/>
                    <a:p>
                      <a:pPr algn="ct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solidFill>
                      <a:srgbClr val="F39C11"/>
                    </a:solidFill>
                  </a:tcPr>
                </a:tc>
                <a:tc>
                  <a:txBody>
                    <a:bodyPr/>
                    <a:lstStyle/>
                    <a:p>
                      <a:pPr algn="ctr"/>
                      <a:r>
                        <a:rPr lang="en-US" altLang="zh-CN" sz="1000" dirty="0" smtClean="0">
                          <a:latin typeface="Microsoft YaHei" charset="-122"/>
                          <a:ea typeface="Microsoft YaHei" charset="-122"/>
                          <a:cs typeface="Microsoft YaHei" charset="-122"/>
                        </a:rPr>
                        <a:t>4-10%</a:t>
                      </a: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noFill/>
                  </a:tcPr>
                </a:tc>
              </a:tr>
              <a:tr h="212209">
                <a:tc>
                  <a:txBody>
                    <a:bodyPr/>
                    <a:lstStyle/>
                    <a:p>
                      <a:pPr algn="ct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solidFill>
                      <a:srgbClr val="61A39D"/>
                    </a:solidFill>
                  </a:tcPr>
                </a:tc>
                <a:tc>
                  <a:txBody>
                    <a:bodyPr/>
                    <a:lstStyle/>
                    <a:p>
                      <a:pPr algn="ctr"/>
                      <a:r>
                        <a:rPr lang="en-US" altLang="zh-CN" sz="1000" dirty="0" smtClean="0">
                          <a:latin typeface="Microsoft YaHei" charset="-122"/>
                          <a:ea typeface="Microsoft YaHei" charset="-122"/>
                          <a:cs typeface="Microsoft YaHei" charset="-122"/>
                        </a:rPr>
                        <a:t>2-4%</a:t>
                      </a: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noFill/>
                  </a:tcPr>
                </a:tc>
              </a:tr>
              <a:tr h="212209">
                <a:tc>
                  <a:txBody>
                    <a:bodyPr/>
                    <a:lstStyle/>
                    <a:p>
                      <a:pPr algn="ct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altLang="zh-CN" sz="1000" dirty="0" smtClean="0">
                          <a:latin typeface="Microsoft YaHei" charset="-122"/>
                          <a:ea typeface="Microsoft YaHei" charset="-122"/>
                          <a:cs typeface="Microsoft YaHei" charset="-122"/>
                        </a:rPr>
                        <a:t>1-2%</a:t>
                      </a: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noFill/>
                  </a:tcPr>
                </a:tc>
              </a:tr>
              <a:tr h="212209">
                <a:tc>
                  <a:txBody>
                    <a:bodyPr/>
                    <a:lstStyle/>
                    <a:p>
                      <a:pPr algn="ct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latin typeface="Microsoft YaHei" charset="-122"/>
                          <a:ea typeface="Microsoft YaHei" charset="-122"/>
                          <a:cs typeface="Microsoft YaHei" charset="-122"/>
                        </a:rPr>
                        <a:t>0-1%</a:t>
                      </a:r>
                      <a:endParaRPr lang="zh-CN" altLang="en-US" sz="1000" dirty="0">
                        <a:latin typeface="Microsoft YaHei" charset="-122"/>
                        <a:ea typeface="Microsoft YaHei" charset="-122"/>
                        <a:cs typeface="Microsoft YaHei" charset="-122"/>
                      </a:endParaRPr>
                    </a:p>
                  </a:txBody>
                  <a:tcPr>
                    <a:lnL w="12700" cap="flat" cmpd="sng" algn="ctr">
                      <a:solidFill>
                        <a:srgbClr val="EDEDED"/>
                      </a:solidFill>
                      <a:prstDash val="solid"/>
                      <a:round/>
                      <a:headEnd type="none" w="med" len="med"/>
                      <a:tailEnd type="none" w="med" len="med"/>
                    </a:lnL>
                    <a:lnR w="12700" cap="flat" cmpd="sng" algn="ctr">
                      <a:solidFill>
                        <a:srgbClr val="EDEDED"/>
                      </a:solidFill>
                      <a:prstDash val="solid"/>
                      <a:round/>
                      <a:headEnd type="none" w="med" len="med"/>
                      <a:tailEnd type="none" w="med" len="med"/>
                    </a:lnR>
                    <a:lnT w="12700" cap="flat" cmpd="sng" algn="ctr">
                      <a:solidFill>
                        <a:srgbClr val="EDEDED"/>
                      </a:solidFill>
                      <a:prstDash val="solid"/>
                      <a:round/>
                      <a:headEnd type="none" w="med" len="med"/>
                      <a:tailEnd type="none" w="med" len="med"/>
                    </a:lnT>
                    <a:lnB w="12700" cap="flat" cmpd="sng" algn="ctr">
                      <a:solidFill>
                        <a:srgbClr val="EDEDED"/>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5" name="文本框 44"/>
          <p:cNvSpPr txBox="1"/>
          <p:nvPr/>
        </p:nvSpPr>
        <p:spPr>
          <a:xfrm>
            <a:off x="611560" y="553244"/>
            <a:ext cx="7818384" cy="37741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猪八戒用户所在城市和地区中，排行前五的分别是广东、北京、重庆、上海、山东。</a:t>
            </a:r>
            <a:endParaRPr kumimoji="1" lang="zh-CN" altLang="en-US" sz="1400" dirty="0">
              <a:latin typeface="Microsoft YaHei" charset="-122"/>
              <a:ea typeface="Microsoft YaHei" charset="-122"/>
              <a:cs typeface="Microsoft YaHei" charset="-122"/>
            </a:endParaRPr>
          </a:p>
        </p:txBody>
      </p:sp>
      <p:sp>
        <p:nvSpPr>
          <p:cNvPr id="47" name="TextBox 46"/>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48" name="TextBox 47"/>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3450295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用户人口统计特征</a:t>
            </a:r>
            <a:r>
              <a:rPr kumimoji="1" lang="en-US" altLang="zh-CN" dirty="0" smtClean="0"/>
              <a:t>&gt;</a:t>
            </a:r>
            <a:r>
              <a:rPr kumimoji="1" lang="zh-CN" altLang="en-US" dirty="0" smtClean="0"/>
              <a:t>行业</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39</a:t>
            </a:fld>
            <a:endParaRPr lang="zh-CN" altLang="en-US"/>
          </a:p>
        </p:txBody>
      </p:sp>
      <p:sp>
        <p:nvSpPr>
          <p:cNvPr id="5" name="矩形 4"/>
          <p:cNvSpPr/>
          <p:nvPr/>
        </p:nvSpPr>
        <p:spPr>
          <a:xfrm>
            <a:off x="35496" y="5225818"/>
            <a:ext cx="6912768"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C05</a:t>
            </a:r>
            <a:r>
              <a:rPr lang="zh-CN" altLang="en-US" sz="1000" i="1" kern="100" dirty="0">
                <a:latin typeface="Microsoft YaHei" charset="-122"/>
                <a:ea typeface="Microsoft YaHei" charset="-122"/>
                <a:cs typeface="Microsoft YaHei" charset="-122"/>
              </a:rPr>
              <a:t>、您现在所处的行业是？</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单选</a:t>
            </a:r>
            <a:r>
              <a:rPr lang="en-US" altLang="zh-CN" sz="1000" i="1" kern="100" dirty="0">
                <a:latin typeface="Microsoft YaHei" charset="-122"/>
                <a:ea typeface="Microsoft YaHei" charset="-122"/>
                <a:cs typeface="Microsoft YaHei" charset="-122"/>
              </a:rPr>
              <a:t>】 </a:t>
            </a:r>
            <a:endParaRPr lang="zh-CN" altLang="zh-CN" sz="1000" i="1" kern="100" dirty="0">
              <a:latin typeface="Microsoft YaHei" charset="-122"/>
              <a:ea typeface="Microsoft YaHei" charset="-122"/>
              <a:cs typeface="Microsoft YaHei" charset="-122"/>
            </a:endParaRPr>
          </a:p>
        </p:txBody>
      </p:sp>
      <p:sp>
        <p:nvSpPr>
          <p:cNvPr id="6" name="文本框 5"/>
          <p:cNvSpPr txBox="1"/>
          <p:nvPr/>
        </p:nvSpPr>
        <p:spPr>
          <a:xfrm>
            <a:off x="539552" y="534660"/>
            <a:ext cx="6821531" cy="73866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猪八戒用户以</a:t>
            </a:r>
            <a:r>
              <a:rPr kumimoji="1" lang="en-US" altLang="zh-CN" sz="1400" dirty="0" smtClean="0">
                <a:latin typeface="Microsoft YaHei" charset="-122"/>
                <a:ea typeface="Microsoft YaHei" charset="-122"/>
                <a:cs typeface="Microsoft YaHei" charset="-122"/>
              </a:rPr>
              <a:t>IT</a:t>
            </a:r>
            <a:r>
              <a:rPr kumimoji="1" lang="zh-CN" altLang="en-US" sz="1400" dirty="0" smtClean="0">
                <a:latin typeface="Microsoft YaHei" charset="-122"/>
                <a:ea typeface="Microsoft YaHei" charset="-122"/>
                <a:cs typeface="Microsoft YaHei" charset="-122"/>
              </a:rPr>
              <a:t>／互联网从业人员居多；</a:t>
            </a:r>
            <a:endParaRPr kumimoji="1" lang="en-US" altLang="zh-CN" sz="1400" dirty="0" smtClean="0">
              <a:latin typeface="Microsoft YaHei" charset="-122"/>
              <a:ea typeface="Microsoft YaHei" charset="-122"/>
              <a:cs typeface="Microsoft YaHei" charset="-122"/>
            </a:endParaRPr>
          </a:p>
          <a:p>
            <a:pPr marL="285750" indent="-285750">
              <a:lnSpc>
                <a:spcPct val="150000"/>
              </a:lnSpc>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在服务商中，广告／媒体从业人员所占比例位居第二。</a:t>
            </a:r>
            <a:endParaRPr kumimoji="1" lang="zh-CN" altLang="en-US" sz="1400" dirty="0">
              <a:latin typeface="Microsoft YaHei" charset="-122"/>
              <a:ea typeface="Microsoft YaHei" charset="-122"/>
              <a:cs typeface="Microsoft YaHei" charset="-122"/>
            </a:endParaRPr>
          </a:p>
        </p:txBody>
      </p:sp>
      <p:graphicFrame>
        <p:nvGraphicFramePr>
          <p:cNvPr id="22" name="对象 21"/>
          <p:cNvGraphicFramePr>
            <a:graphicFrameLocks noChangeAspect="1"/>
          </p:cNvGraphicFramePr>
          <p:nvPr>
            <p:extLst>
              <p:ext uri="{D42A27DB-BD31-4B8C-83A1-F6EECF244321}">
                <p14:modId xmlns:p14="http://schemas.microsoft.com/office/powerpoint/2010/main" val="1289298382"/>
              </p:ext>
            </p:extLst>
          </p:nvPr>
        </p:nvGraphicFramePr>
        <p:xfrm>
          <a:off x="481832" y="1489348"/>
          <a:ext cx="8381225" cy="2708140"/>
        </p:xfrm>
        <a:graphic>
          <a:graphicData uri="http://schemas.openxmlformats.org/presentationml/2006/ole">
            <mc:AlternateContent xmlns:mc="http://schemas.openxmlformats.org/markup-compatibility/2006">
              <mc:Choice xmlns:v="urn:schemas-microsoft-com:vml" Requires="v">
                <p:oleObj spid="_x0000_s2246" name="工作表" r:id="rId4" imgW="9118600" imgH="2946400" progId="Excel.Sheet.12">
                  <p:embed/>
                </p:oleObj>
              </mc:Choice>
              <mc:Fallback>
                <p:oleObj name="工作表" r:id="rId4" imgW="9118600" imgH="2946400" progId="Excel.Sheet.12">
                  <p:embed/>
                  <p:pic>
                    <p:nvPicPr>
                      <p:cNvPr id="0" name=""/>
                      <p:cNvPicPr/>
                      <p:nvPr/>
                    </p:nvPicPr>
                    <p:blipFill>
                      <a:blip r:embed="rId5"/>
                      <a:stretch>
                        <a:fillRect/>
                      </a:stretch>
                    </p:blipFill>
                    <p:spPr>
                      <a:xfrm>
                        <a:off x="481832" y="1489348"/>
                        <a:ext cx="8381225" cy="2708140"/>
                      </a:xfrm>
                      <a:prstGeom prst="rect">
                        <a:avLst/>
                      </a:prstGeom>
                      <a:noFill/>
                      <a:ln>
                        <a:solidFill>
                          <a:schemeClr val="bg1">
                            <a:lumMod val="75000"/>
                          </a:schemeClr>
                        </a:solidFill>
                      </a:ln>
                    </p:spPr>
                  </p:pic>
                </p:oleObj>
              </mc:Fallback>
            </mc:AlternateContent>
          </a:graphicData>
        </a:graphic>
      </p:graphicFrame>
      <p:sp>
        <p:nvSpPr>
          <p:cNvPr id="12" name="TextBox 11"/>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TextBox 12"/>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14" name="组 8"/>
          <p:cNvGrpSpPr/>
          <p:nvPr/>
        </p:nvGrpSpPr>
        <p:grpSpPr>
          <a:xfrm>
            <a:off x="797221" y="4622366"/>
            <a:ext cx="7503266" cy="431463"/>
            <a:chOff x="289220" y="4787492"/>
            <a:chExt cx="7777772" cy="288001"/>
          </a:xfrm>
        </p:grpSpPr>
        <p:sp>
          <p:nvSpPr>
            <p:cNvPr id="20" name="矩形 19"/>
            <p:cNvSpPr/>
            <p:nvPr/>
          </p:nvSpPr>
          <p:spPr>
            <a:xfrm>
              <a:off x="289220" y="4787493"/>
              <a:ext cx="6480000" cy="28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tx1">
                      <a:lumMod val="85000"/>
                      <a:lumOff val="15000"/>
                    </a:schemeClr>
                  </a:solidFill>
                  <a:latin typeface="Microsoft YaHei" charset="-122"/>
                  <a:ea typeface="Microsoft YaHei" charset="-122"/>
                  <a:cs typeface="Microsoft YaHei" charset="-122"/>
                </a:rPr>
                <a:t>雇主</a:t>
              </a:r>
              <a:endParaRPr kumimoji="1" lang="en-US" altLang="zh-CN" sz="1000" dirty="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a:solidFill>
                    <a:schemeClr val="tx1">
                      <a:lumMod val="85000"/>
                      <a:lumOff val="15000"/>
                    </a:schemeClr>
                  </a:solidFill>
                  <a:latin typeface="Microsoft YaHei" charset="-122"/>
                  <a:ea typeface="Microsoft YaHei" charset="-122"/>
                  <a:cs typeface="Microsoft YaHei" charset="-122"/>
                </a:rPr>
                <a:t>452</a:t>
              </a:r>
              <a:r>
                <a:rPr kumimoji="1" lang="zh-CN" altLang="en-US" sz="1000" dirty="0">
                  <a:solidFill>
                    <a:schemeClr val="tx1">
                      <a:lumMod val="85000"/>
                      <a:lumOff val="15000"/>
                    </a:schemeClr>
                  </a:solidFill>
                  <a:latin typeface="Microsoft YaHei" charset="-122"/>
                  <a:ea typeface="Microsoft YaHei" charset="-122"/>
                  <a:cs typeface="Microsoft YaHei" charset="-122"/>
                </a:rPr>
                <a:t>人</a:t>
              </a:r>
            </a:p>
          </p:txBody>
        </p:sp>
        <p:sp>
          <p:nvSpPr>
            <p:cNvPr id="21" name="矩形 20"/>
            <p:cNvSpPr/>
            <p:nvPr/>
          </p:nvSpPr>
          <p:spPr>
            <a:xfrm>
              <a:off x="6769220" y="4787492"/>
              <a:ext cx="648000" cy="28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tx1">
                      <a:lumMod val="85000"/>
                      <a:lumOff val="15000"/>
                    </a:schemeClr>
                  </a:solidFill>
                  <a:latin typeface="Microsoft YaHei" charset="-122"/>
                  <a:ea typeface="Microsoft YaHei" charset="-122"/>
                  <a:cs typeface="Microsoft YaHei" charset="-122"/>
                </a:rPr>
                <a:t>服务商</a:t>
              </a:r>
              <a:endParaRPr kumimoji="1" lang="en-US" altLang="zh-CN" sz="1000" dirty="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a:solidFill>
                    <a:schemeClr val="tx1">
                      <a:lumMod val="85000"/>
                      <a:lumOff val="15000"/>
                    </a:schemeClr>
                  </a:solidFill>
                  <a:latin typeface="Microsoft YaHei" charset="-122"/>
                  <a:ea typeface="Microsoft YaHei" charset="-122"/>
                  <a:cs typeface="Microsoft YaHei" charset="-122"/>
                </a:rPr>
                <a:t>40</a:t>
              </a:r>
              <a:r>
                <a:rPr kumimoji="1" lang="zh-CN" altLang="en-US" sz="1000" dirty="0">
                  <a:solidFill>
                    <a:schemeClr val="tx1">
                      <a:lumMod val="85000"/>
                      <a:lumOff val="15000"/>
                    </a:schemeClr>
                  </a:solidFill>
                  <a:latin typeface="Microsoft YaHei" charset="-122"/>
                  <a:ea typeface="Microsoft YaHei" charset="-122"/>
                  <a:cs typeface="Microsoft YaHei" charset="-122"/>
                </a:rPr>
                <a:t>人</a:t>
              </a:r>
            </a:p>
          </p:txBody>
        </p:sp>
        <p:sp>
          <p:nvSpPr>
            <p:cNvPr id="23" name="矩形 22"/>
            <p:cNvSpPr/>
            <p:nvPr/>
          </p:nvSpPr>
          <p:spPr>
            <a:xfrm>
              <a:off x="7418992" y="4787492"/>
              <a:ext cx="648000" cy="28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tx1">
                      <a:lumMod val="85000"/>
                      <a:lumOff val="15000"/>
                    </a:schemeClr>
                  </a:solidFill>
                  <a:latin typeface="Microsoft YaHei" charset="-122"/>
                  <a:ea typeface="Microsoft YaHei" charset="-122"/>
                  <a:cs typeface="Microsoft YaHei" charset="-122"/>
                </a:rPr>
                <a:t>雇主</a:t>
              </a:r>
              <a:r>
                <a:rPr kumimoji="1" lang="en-US" altLang="zh-CN" sz="1000" dirty="0" smtClean="0">
                  <a:solidFill>
                    <a:schemeClr val="tx1">
                      <a:lumMod val="85000"/>
                      <a:lumOff val="15000"/>
                    </a:schemeClr>
                  </a:solidFill>
                  <a:latin typeface="Microsoft YaHei" charset="-122"/>
                  <a:ea typeface="Microsoft YaHei" charset="-122"/>
                  <a:cs typeface="Microsoft YaHei" charset="-122"/>
                </a:rPr>
                <a:t>&amp;</a:t>
              </a:r>
              <a:r>
                <a:rPr kumimoji="1" lang="zh-CN" altLang="en-US" sz="1000" dirty="0" smtClean="0">
                  <a:solidFill>
                    <a:schemeClr val="tx1">
                      <a:lumMod val="85000"/>
                      <a:lumOff val="15000"/>
                    </a:schemeClr>
                  </a:solidFill>
                  <a:latin typeface="Microsoft YaHei" charset="-122"/>
                  <a:ea typeface="Microsoft YaHei" charset="-122"/>
                  <a:cs typeface="Microsoft YaHei" charset="-122"/>
                </a:rPr>
                <a:t>服务商</a:t>
              </a:r>
              <a:endParaRPr kumimoji="1" lang="en-US" altLang="zh-CN" sz="1000" dirty="0" smtClean="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smtClean="0">
                  <a:solidFill>
                    <a:schemeClr val="tx1">
                      <a:lumMod val="85000"/>
                      <a:lumOff val="15000"/>
                    </a:schemeClr>
                  </a:solidFill>
                  <a:latin typeface="Microsoft YaHei" charset="-122"/>
                  <a:ea typeface="Microsoft YaHei" charset="-122"/>
                  <a:cs typeface="Microsoft YaHei" charset="-122"/>
                </a:rPr>
                <a:t>40</a:t>
              </a:r>
              <a:r>
                <a:rPr kumimoji="1" lang="zh-CN" altLang="en-US" sz="1000" dirty="0" smtClean="0">
                  <a:solidFill>
                    <a:schemeClr val="tx1">
                      <a:lumMod val="85000"/>
                      <a:lumOff val="15000"/>
                    </a:schemeClr>
                  </a:solidFill>
                  <a:latin typeface="Microsoft YaHei" charset="-122"/>
                  <a:ea typeface="Microsoft YaHei" charset="-122"/>
                  <a:cs typeface="Microsoft YaHei" charset="-122"/>
                </a:rPr>
                <a:t>人</a:t>
              </a:r>
              <a:endParaRPr kumimoji="1" lang="zh-CN" altLang="en-US" sz="1000" dirty="0">
                <a:solidFill>
                  <a:schemeClr val="tx1">
                    <a:lumMod val="85000"/>
                    <a:lumOff val="15000"/>
                  </a:schemeClr>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3003355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用户人口统计特征</a:t>
            </a:r>
            <a:r>
              <a:rPr kumimoji="1" lang="en-US" altLang="zh-CN" dirty="0" smtClean="0"/>
              <a:t>&gt;</a:t>
            </a:r>
            <a:r>
              <a:rPr kumimoji="1" lang="zh-CN" altLang="en-US" dirty="0" smtClean="0"/>
              <a:t>身份</a:t>
            </a:r>
            <a:endParaRPr kumimoji="1" lang="zh-CN" altLang="en-US" dirty="0"/>
          </a:p>
        </p:txBody>
      </p:sp>
      <p:sp>
        <p:nvSpPr>
          <p:cNvPr id="3" name="幻灯片编号占位符 2"/>
          <p:cNvSpPr>
            <a:spLocks noGrp="1"/>
          </p:cNvSpPr>
          <p:nvPr>
            <p:ph type="sldNum" sz="quarter" idx="12"/>
          </p:nvPr>
        </p:nvSpPr>
        <p:spPr/>
        <p:txBody>
          <a:bodyPr/>
          <a:lstStyle/>
          <a:p>
            <a:fld id="{12045F97-AC3D-47B2-AE50-04CB52467D52}" type="slidenum">
              <a:rPr lang="zh-CN" altLang="en-US" smtClean="0"/>
              <a:pPr/>
              <a:t>40</a:t>
            </a:fld>
            <a:endParaRPr lang="zh-CN" altLang="en-US"/>
          </a:p>
        </p:txBody>
      </p:sp>
      <p:sp>
        <p:nvSpPr>
          <p:cNvPr id="5" name="矩形 4"/>
          <p:cNvSpPr/>
          <p:nvPr/>
        </p:nvSpPr>
        <p:spPr>
          <a:xfrm>
            <a:off x="35496" y="5225818"/>
            <a:ext cx="6912768" cy="295978"/>
          </a:xfrm>
          <a:prstGeom prst="rect">
            <a:avLst/>
          </a:prstGeom>
        </p:spPr>
        <p:txBody>
          <a:bodyPr wrap="square">
            <a:spAutoFit/>
          </a:bodyPr>
          <a:lstStyle/>
          <a:p>
            <a:pPr algn="just">
              <a:lnSpc>
                <a:spcPct val="150000"/>
              </a:lnSpc>
              <a:spcAft>
                <a:spcPts val="0"/>
              </a:spcAft>
            </a:pPr>
            <a:r>
              <a:rPr lang="en-US" altLang="zh-CN" sz="1000" i="1" kern="100" dirty="0">
                <a:latin typeface="Microsoft YaHei" charset="-122"/>
                <a:ea typeface="Microsoft YaHei" charset="-122"/>
                <a:cs typeface="Microsoft YaHei" charset="-122"/>
              </a:rPr>
              <a:t>C06</a:t>
            </a:r>
            <a:r>
              <a:rPr lang="zh-CN" altLang="en-US" sz="1000" i="1" kern="100" dirty="0">
                <a:latin typeface="Microsoft YaHei" charset="-122"/>
                <a:ea typeface="Microsoft YaHei" charset="-122"/>
                <a:cs typeface="Microsoft YaHei" charset="-122"/>
              </a:rPr>
              <a:t>、请问您的职业</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学业状况是以下哪一类呢？</a:t>
            </a:r>
            <a:r>
              <a:rPr lang="en-US" altLang="zh-CN" sz="1000" i="1" kern="100" dirty="0">
                <a:latin typeface="Microsoft YaHei" charset="-122"/>
                <a:ea typeface="Microsoft YaHei" charset="-122"/>
                <a:cs typeface="Microsoft YaHei" charset="-122"/>
              </a:rPr>
              <a:t>【</a:t>
            </a:r>
            <a:r>
              <a:rPr lang="zh-CN" altLang="en-US" sz="1000" i="1" kern="100" dirty="0">
                <a:latin typeface="Microsoft YaHei" charset="-122"/>
                <a:ea typeface="Microsoft YaHei" charset="-122"/>
                <a:cs typeface="Microsoft YaHei" charset="-122"/>
              </a:rPr>
              <a:t>单选</a:t>
            </a:r>
            <a:r>
              <a:rPr lang="en-US" altLang="zh-CN" sz="1000" i="1" kern="100" dirty="0">
                <a:latin typeface="Microsoft YaHei" charset="-122"/>
                <a:ea typeface="Microsoft YaHei" charset="-122"/>
                <a:cs typeface="Microsoft YaHei" charset="-122"/>
              </a:rPr>
              <a:t>】 </a:t>
            </a:r>
            <a:endParaRPr lang="zh-CN" altLang="zh-CN" sz="1000" i="1" kern="100" dirty="0">
              <a:latin typeface="Microsoft YaHei" charset="-122"/>
              <a:ea typeface="Microsoft YaHei" charset="-122"/>
              <a:cs typeface="Microsoft YaHei" charset="-122"/>
            </a:endParaRPr>
          </a:p>
        </p:txBody>
      </p:sp>
      <p:sp>
        <p:nvSpPr>
          <p:cNvPr id="6" name="文本框 5"/>
          <p:cNvSpPr txBox="1"/>
          <p:nvPr/>
        </p:nvSpPr>
        <p:spPr>
          <a:xfrm>
            <a:off x="611560" y="605507"/>
            <a:ext cx="7992888" cy="307777"/>
          </a:xfrm>
          <a:prstGeom prst="rect">
            <a:avLst/>
          </a:prstGeom>
          <a:noFill/>
        </p:spPr>
        <p:txBody>
          <a:bodyPr wrap="square" rtlCol="0">
            <a:spAutoFit/>
          </a:bodyPr>
          <a:lstStyle/>
          <a:p>
            <a:pPr marL="285750" indent="-285750">
              <a:buFont typeface="Arial" panose="020B0604020202020204" pitchFamily="34" charset="0"/>
              <a:buChar char="•"/>
            </a:pPr>
            <a:r>
              <a:rPr kumimoji="1" lang="zh-CN" altLang="en-US" sz="1400" dirty="0" smtClean="0">
                <a:latin typeface="Microsoft YaHei" charset="-122"/>
                <a:ea typeface="Microsoft YaHei" charset="-122"/>
                <a:cs typeface="Microsoft YaHei" charset="-122"/>
              </a:rPr>
              <a:t>猪八戒雇主，即是雇主也是服务商中，企业职员和企业高管占大多数</a:t>
            </a:r>
            <a:endParaRPr kumimoji="1" lang="zh-CN" altLang="en-US" sz="1400" dirty="0">
              <a:latin typeface="Microsoft YaHei" charset="-122"/>
              <a:ea typeface="Microsoft YaHei" charset="-122"/>
              <a:cs typeface="Microsoft YaHei" charset="-122"/>
            </a:endParaRPr>
          </a:p>
        </p:txBody>
      </p:sp>
      <p:graphicFrame>
        <p:nvGraphicFramePr>
          <p:cNvPr id="24" name="对象 23"/>
          <p:cNvGraphicFramePr>
            <a:graphicFrameLocks noChangeAspect="1"/>
          </p:cNvGraphicFramePr>
          <p:nvPr>
            <p:extLst>
              <p:ext uri="{D42A27DB-BD31-4B8C-83A1-F6EECF244321}">
                <p14:modId xmlns:p14="http://schemas.microsoft.com/office/powerpoint/2010/main" val="2880821231"/>
              </p:ext>
            </p:extLst>
          </p:nvPr>
        </p:nvGraphicFramePr>
        <p:xfrm>
          <a:off x="789496" y="1633364"/>
          <a:ext cx="7493000" cy="2413000"/>
        </p:xfrm>
        <a:graphic>
          <a:graphicData uri="http://schemas.openxmlformats.org/presentationml/2006/ole">
            <mc:AlternateContent xmlns:mc="http://schemas.openxmlformats.org/markup-compatibility/2006">
              <mc:Choice xmlns:v="urn:schemas-microsoft-com:vml" Requires="v">
                <p:oleObj spid="_x0000_s1219" name="工作表" r:id="rId4" imgW="7493000" imgH="2413000" progId="Excel.Sheet.12">
                  <p:embed/>
                </p:oleObj>
              </mc:Choice>
              <mc:Fallback>
                <p:oleObj name="工作表" r:id="rId4" imgW="7493000" imgH="2413000" progId="Excel.Sheet.12">
                  <p:embed/>
                  <p:pic>
                    <p:nvPicPr>
                      <p:cNvPr id="0" name=""/>
                      <p:cNvPicPr/>
                      <p:nvPr/>
                    </p:nvPicPr>
                    <p:blipFill>
                      <a:blip r:embed="rId5"/>
                      <a:stretch>
                        <a:fillRect/>
                      </a:stretch>
                    </p:blipFill>
                    <p:spPr>
                      <a:xfrm>
                        <a:off x="789496" y="1633364"/>
                        <a:ext cx="7493000" cy="2413000"/>
                      </a:xfrm>
                      <a:prstGeom prst="rect">
                        <a:avLst/>
                      </a:prstGeom>
                      <a:ln>
                        <a:solidFill>
                          <a:schemeClr val="bg1">
                            <a:lumMod val="75000"/>
                          </a:schemeClr>
                        </a:solidFill>
                      </a:ln>
                    </p:spPr>
                  </p:pic>
                </p:oleObj>
              </mc:Fallback>
            </mc:AlternateContent>
          </a:graphicData>
        </a:graphic>
      </p:graphicFrame>
      <p:sp>
        <p:nvSpPr>
          <p:cNvPr id="12" name="TextBox 11"/>
          <p:cNvSpPr txBox="1"/>
          <p:nvPr/>
        </p:nvSpPr>
        <p:spPr>
          <a:xfrm>
            <a:off x="-125347" y="-174387"/>
            <a:ext cx="636713" cy="1015663"/>
          </a:xfrm>
          <a:prstGeom prst="rect">
            <a:avLst/>
          </a:prstGeom>
        </p:spPr>
        <p:txBody>
          <a:bodyPr wrap="none" rtlCol="0">
            <a:spAutoFit/>
          </a:bodyPr>
          <a:lstStyle/>
          <a:p>
            <a:r>
              <a:rPr lang="en-US" altLang="zh-CN" sz="6000" b="1" dirty="0" smtClean="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rPr>
              <a:t>4</a:t>
            </a:r>
            <a:endParaRPr lang="zh-CN" altLang="en-US" sz="6000" b="1" dirty="0">
              <a:solidFill>
                <a:schemeClr val="bg1">
                  <a:lumMod val="95000"/>
                </a:schemeClr>
              </a:solidFill>
              <a:latin typeface="Gulim" panose="020B0600000101010101" pitchFamily="34" charset="-127"/>
              <a:ea typeface="Gulim" panose="020B0600000101010101" pitchFamily="34" charset="-127"/>
              <a:cs typeface="Arial Unicode MS" panose="020B0604020202020204" pitchFamily="34" charset="-122"/>
            </a:endParaRPr>
          </a:p>
        </p:txBody>
      </p:sp>
      <p:sp>
        <p:nvSpPr>
          <p:cNvPr id="13" name="TextBox 12"/>
          <p:cNvSpPr txBox="1"/>
          <p:nvPr/>
        </p:nvSpPr>
        <p:spPr>
          <a:xfrm>
            <a:off x="278719" y="80448"/>
            <a:ext cx="549012" cy="369332"/>
          </a:xfrm>
          <a:prstGeom prst="rect">
            <a:avLst/>
          </a:prstGeom>
          <a:noFill/>
        </p:spPr>
        <p:txBody>
          <a:bodyPr wrap="square" rtlCol="0">
            <a:spAutoFit/>
          </a:bodyPr>
          <a:lstStyle/>
          <a:p>
            <a:r>
              <a:rPr lang="en-US" altLang="zh-CN" b="1" dirty="0" smtClean="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b="1"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14" name="组 8"/>
          <p:cNvGrpSpPr/>
          <p:nvPr/>
        </p:nvGrpSpPr>
        <p:grpSpPr>
          <a:xfrm>
            <a:off x="797221" y="4622366"/>
            <a:ext cx="7503266" cy="431463"/>
            <a:chOff x="289220" y="4787492"/>
            <a:chExt cx="7777772" cy="288001"/>
          </a:xfrm>
        </p:grpSpPr>
        <p:sp>
          <p:nvSpPr>
            <p:cNvPr id="20" name="矩形 19"/>
            <p:cNvSpPr/>
            <p:nvPr/>
          </p:nvSpPr>
          <p:spPr>
            <a:xfrm>
              <a:off x="289220" y="4787493"/>
              <a:ext cx="6480000" cy="28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tx1">
                      <a:lumMod val="85000"/>
                      <a:lumOff val="15000"/>
                    </a:schemeClr>
                  </a:solidFill>
                  <a:latin typeface="Microsoft YaHei" charset="-122"/>
                  <a:ea typeface="Microsoft YaHei" charset="-122"/>
                  <a:cs typeface="Microsoft YaHei" charset="-122"/>
                </a:rPr>
                <a:t>雇主</a:t>
              </a:r>
              <a:endParaRPr kumimoji="1" lang="en-US" altLang="zh-CN" sz="1000" dirty="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a:solidFill>
                    <a:schemeClr val="tx1">
                      <a:lumMod val="85000"/>
                      <a:lumOff val="15000"/>
                    </a:schemeClr>
                  </a:solidFill>
                  <a:latin typeface="Microsoft YaHei" charset="-122"/>
                  <a:ea typeface="Microsoft YaHei" charset="-122"/>
                  <a:cs typeface="Microsoft YaHei" charset="-122"/>
                </a:rPr>
                <a:t>452</a:t>
              </a:r>
              <a:r>
                <a:rPr kumimoji="1" lang="zh-CN" altLang="en-US" sz="1000" dirty="0">
                  <a:solidFill>
                    <a:schemeClr val="tx1">
                      <a:lumMod val="85000"/>
                      <a:lumOff val="15000"/>
                    </a:schemeClr>
                  </a:solidFill>
                  <a:latin typeface="Microsoft YaHei" charset="-122"/>
                  <a:ea typeface="Microsoft YaHei" charset="-122"/>
                  <a:cs typeface="Microsoft YaHei" charset="-122"/>
                </a:rPr>
                <a:t>人</a:t>
              </a:r>
            </a:p>
          </p:txBody>
        </p:sp>
        <p:sp>
          <p:nvSpPr>
            <p:cNvPr id="21" name="矩形 20"/>
            <p:cNvSpPr/>
            <p:nvPr/>
          </p:nvSpPr>
          <p:spPr>
            <a:xfrm>
              <a:off x="6769220" y="4787492"/>
              <a:ext cx="648000" cy="28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a:solidFill>
                    <a:schemeClr val="tx1">
                      <a:lumMod val="85000"/>
                      <a:lumOff val="15000"/>
                    </a:schemeClr>
                  </a:solidFill>
                  <a:latin typeface="Microsoft YaHei" charset="-122"/>
                  <a:ea typeface="Microsoft YaHei" charset="-122"/>
                  <a:cs typeface="Microsoft YaHei" charset="-122"/>
                </a:rPr>
                <a:t>服务商</a:t>
              </a:r>
              <a:endParaRPr kumimoji="1" lang="en-US" altLang="zh-CN" sz="1000" dirty="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a:solidFill>
                    <a:schemeClr val="tx1">
                      <a:lumMod val="85000"/>
                      <a:lumOff val="15000"/>
                    </a:schemeClr>
                  </a:solidFill>
                  <a:latin typeface="Microsoft YaHei" charset="-122"/>
                  <a:ea typeface="Microsoft YaHei" charset="-122"/>
                  <a:cs typeface="Microsoft YaHei" charset="-122"/>
                </a:rPr>
                <a:t>40</a:t>
              </a:r>
              <a:r>
                <a:rPr kumimoji="1" lang="zh-CN" altLang="en-US" sz="1000" dirty="0">
                  <a:solidFill>
                    <a:schemeClr val="tx1">
                      <a:lumMod val="85000"/>
                      <a:lumOff val="15000"/>
                    </a:schemeClr>
                  </a:solidFill>
                  <a:latin typeface="Microsoft YaHei" charset="-122"/>
                  <a:ea typeface="Microsoft YaHei" charset="-122"/>
                  <a:cs typeface="Microsoft YaHei" charset="-122"/>
                </a:rPr>
                <a:t>人</a:t>
              </a:r>
            </a:p>
          </p:txBody>
        </p:sp>
        <p:sp>
          <p:nvSpPr>
            <p:cNvPr id="22" name="矩形 21"/>
            <p:cNvSpPr/>
            <p:nvPr/>
          </p:nvSpPr>
          <p:spPr>
            <a:xfrm>
              <a:off x="7418992" y="4787492"/>
              <a:ext cx="648000" cy="28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00" dirty="0" smtClean="0">
                  <a:solidFill>
                    <a:schemeClr val="tx1">
                      <a:lumMod val="85000"/>
                      <a:lumOff val="15000"/>
                    </a:schemeClr>
                  </a:solidFill>
                  <a:latin typeface="Microsoft YaHei" charset="-122"/>
                  <a:ea typeface="Microsoft YaHei" charset="-122"/>
                  <a:cs typeface="Microsoft YaHei" charset="-122"/>
                </a:rPr>
                <a:t>雇主</a:t>
              </a:r>
              <a:r>
                <a:rPr kumimoji="1" lang="en-US" altLang="zh-CN" sz="1000" dirty="0" smtClean="0">
                  <a:solidFill>
                    <a:schemeClr val="tx1">
                      <a:lumMod val="85000"/>
                      <a:lumOff val="15000"/>
                    </a:schemeClr>
                  </a:solidFill>
                  <a:latin typeface="Microsoft YaHei" charset="-122"/>
                  <a:ea typeface="Microsoft YaHei" charset="-122"/>
                  <a:cs typeface="Microsoft YaHei" charset="-122"/>
                </a:rPr>
                <a:t>&amp;</a:t>
              </a:r>
              <a:r>
                <a:rPr kumimoji="1" lang="zh-CN" altLang="en-US" sz="1000" dirty="0" smtClean="0">
                  <a:solidFill>
                    <a:schemeClr val="tx1">
                      <a:lumMod val="85000"/>
                      <a:lumOff val="15000"/>
                    </a:schemeClr>
                  </a:solidFill>
                  <a:latin typeface="Microsoft YaHei" charset="-122"/>
                  <a:ea typeface="Microsoft YaHei" charset="-122"/>
                  <a:cs typeface="Microsoft YaHei" charset="-122"/>
                </a:rPr>
                <a:t>服务商</a:t>
              </a:r>
              <a:endParaRPr kumimoji="1" lang="en-US" altLang="zh-CN" sz="1000" dirty="0" smtClean="0">
                <a:solidFill>
                  <a:schemeClr val="tx1">
                    <a:lumMod val="85000"/>
                    <a:lumOff val="15000"/>
                  </a:schemeClr>
                </a:solidFill>
                <a:latin typeface="Microsoft YaHei" charset="-122"/>
                <a:ea typeface="Microsoft YaHei" charset="-122"/>
                <a:cs typeface="Microsoft YaHei" charset="-122"/>
              </a:endParaRPr>
            </a:p>
            <a:p>
              <a:pPr algn="ctr"/>
              <a:r>
                <a:rPr kumimoji="1" lang="en-US" altLang="zh-CN" sz="1000" dirty="0" smtClean="0">
                  <a:solidFill>
                    <a:schemeClr val="tx1">
                      <a:lumMod val="85000"/>
                      <a:lumOff val="15000"/>
                    </a:schemeClr>
                  </a:solidFill>
                  <a:latin typeface="Microsoft YaHei" charset="-122"/>
                  <a:ea typeface="Microsoft YaHei" charset="-122"/>
                  <a:cs typeface="Microsoft YaHei" charset="-122"/>
                </a:rPr>
                <a:t>40</a:t>
              </a:r>
              <a:r>
                <a:rPr kumimoji="1" lang="zh-CN" altLang="en-US" sz="1000" dirty="0" smtClean="0">
                  <a:solidFill>
                    <a:schemeClr val="tx1">
                      <a:lumMod val="85000"/>
                      <a:lumOff val="15000"/>
                    </a:schemeClr>
                  </a:solidFill>
                  <a:latin typeface="Microsoft YaHei" charset="-122"/>
                  <a:ea typeface="Microsoft YaHei" charset="-122"/>
                  <a:cs typeface="Microsoft YaHei" charset="-122"/>
                </a:rPr>
                <a:t>人</a:t>
              </a:r>
              <a:endParaRPr kumimoji="1" lang="zh-CN" altLang="en-US" sz="1000" dirty="0">
                <a:solidFill>
                  <a:schemeClr val="tx1">
                    <a:lumMod val="85000"/>
                    <a:lumOff val="15000"/>
                  </a:schemeClr>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7106290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471261976"/>
              </p:ext>
            </p:extLst>
          </p:nvPr>
        </p:nvGraphicFramePr>
        <p:xfrm>
          <a:off x="1619672" y="1489348"/>
          <a:ext cx="6192688" cy="3384378"/>
        </p:xfrm>
        <a:graphic>
          <a:graphicData uri="http://schemas.openxmlformats.org/drawingml/2006/table">
            <a:tbl>
              <a:tblPr firstRow="1" bandRow="1">
                <a:tableStyleId>{5C22544A-7EE6-4342-B048-85BDC9FD1C3A}</a:tableStyleId>
              </a:tblPr>
              <a:tblGrid>
                <a:gridCol w="2967568"/>
                <a:gridCol w="3225120"/>
              </a:tblGrid>
              <a:tr h="564063">
                <a:tc>
                  <a:txBody>
                    <a:bodyPr/>
                    <a:lstStyle/>
                    <a:p>
                      <a:pPr marL="0" indent="0">
                        <a:buFont typeface="Wingdings" panose="05000000000000000000" pitchFamily="2" charset="2"/>
                        <a:buNone/>
                      </a:pP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研究概述及核心发现</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1</a:t>
                      </a: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、项目简介</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、品牌认知度及总体研究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en-US" altLang="zh-CN" b="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b="0" dirty="0" smtClean="0">
                          <a:solidFill>
                            <a:schemeClr val="tx1">
                              <a:lumMod val="50000"/>
                              <a:lumOff val="50000"/>
                            </a:schemeClr>
                          </a:solidFill>
                          <a:latin typeface="微软雅黑" panose="020B0503020204020204" pitchFamily="34" charset="-122"/>
                          <a:ea typeface="微软雅黑" panose="020B0503020204020204" pitchFamily="34" charset="-122"/>
                        </a:rPr>
                        <a:t>、消费行为与态度研究</a:t>
                      </a:r>
                      <a:endParaRPr lang="zh-CN" altLang="en-US"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lgn="l" defTabSz="914400" rtl="0" eaLnBrk="1" latinLnBrk="0" hangingPunct="1">
                        <a:buFont typeface="Wingdings" panose="05000000000000000000" pitchFamily="2" charset="2"/>
                        <a:buNone/>
                      </a:pPr>
                      <a:r>
                        <a:rPr lang="en-US" altLang="zh-CN"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4</a:t>
                      </a:r>
                      <a:r>
                        <a:rPr lang="zh-CN" altLang="en-US" sz="1800" b="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mn-cs"/>
                        </a:rPr>
                        <a:t>、用户特征</a:t>
                      </a:r>
                      <a:endParaRPr lang="zh-CN" altLang="en-US" sz="1800" b="0"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------------------------------------------32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564063">
                <a:tc>
                  <a:txBody>
                    <a:bodyPr/>
                    <a:lstStyle/>
                    <a:p>
                      <a:pPr marL="0" indent="0">
                        <a:buFont typeface="Wingdings" panose="05000000000000000000" pitchFamily="2" charset="2"/>
                        <a:buNone/>
                      </a:pPr>
                      <a:r>
                        <a:rPr lang="zh-CN" altLang="en-US" sz="2400" b="1" kern="1200" dirty="0" smtClean="0">
                          <a:solidFill>
                            <a:srgbClr val="C00000"/>
                          </a:solidFill>
                          <a:latin typeface="微软雅黑" panose="020B0503020204020204" pitchFamily="34" charset="-122"/>
                          <a:ea typeface="微软雅黑" panose="020B0503020204020204" pitchFamily="34" charset="-122"/>
                          <a:cs typeface="+mn-cs"/>
                        </a:rPr>
                        <a:t>附录</a:t>
                      </a:r>
                      <a:endParaRPr lang="zh-CN" altLang="en-US" sz="2400" b="1" kern="1200" dirty="0">
                        <a:solidFill>
                          <a:srgbClr val="C00000"/>
                        </a:solidFill>
                        <a:latin typeface="微软雅黑" panose="020B0503020204020204" pitchFamily="34" charset="-122"/>
                        <a:ea typeface="微软雅黑" panose="020B0503020204020204" pitchFamily="34" charset="-122"/>
                        <a:cs typeface="+mn-cs"/>
                      </a:endParaRPr>
                    </a:p>
                  </a:txBody>
                  <a:tcPr anchor="ctr">
                    <a:lnL w="12700" cmpd="sng">
                      <a:noFill/>
                    </a:lnL>
                    <a:lnR w="952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Wingdings" panose="05000000000000000000" pitchFamily="2" charset="2"/>
                        <a:buNone/>
                      </a:pPr>
                      <a:r>
                        <a:rPr lang="en-US" altLang="zh-CN" sz="1100" b="0" dirty="0" smtClean="0">
                          <a:solidFill>
                            <a:schemeClr val="tx1">
                              <a:lumMod val="75000"/>
                              <a:lumOff val="25000"/>
                            </a:schemeClr>
                          </a:solidFill>
                          <a:latin typeface="微软雅黑" panose="020B0503020204020204" pitchFamily="34" charset="-122"/>
                          <a:ea typeface="微软雅黑" panose="020B0503020204020204" pitchFamily="34" charset="-122"/>
                        </a:rPr>
                        <a:t>------------------------------------------42</a:t>
                      </a:r>
                      <a:endParaRPr lang="zh-CN" altLang="en-US" sz="11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952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cxnSp>
        <p:nvCxnSpPr>
          <p:cNvPr id="9" name="直接连接符 8"/>
          <p:cNvCxnSpPr/>
          <p:nvPr/>
        </p:nvCxnSpPr>
        <p:spPr>
          <a:xfrm>
            <a:off x="1403648" y="1633364"/>
            <a:ext cx="0" cy="309634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723587" y="1096047"/>
            <a:ext cx="64807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01828" y="625252"/>
            <a:ext cx="891591" cy="461665"/>
          </a:xfrm>
          <a:prstGeom prst="rect">
            <a:avLst/>
          </a:prstGeom>
        </p:spPr>
        <p:txBody>
          <a:bodyPr wrap="none">
            <a:spAutoFit/>
          </a:bodyPr>
          <a:lstStyle/>
          <a:p>
            <a:pP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目 录</a:t>
            </a:r>
          </a:p>
        </p:txBody>
      </p:sp>
      <p:sp>
        <p:nvSpPr>
          <p:cNvPr id="6" name="灯片编号占位符 1"/>
          <p:cNvSpPr>
            <a:spLocks noGrp="1"/>
          </p:cNvSpPr>
          <p:nvPr>
            <p:ph type="sldNum" sz="quarter" idx="12"/>
          </p:nvPr>
        </p:nvSpPr>
        <p:spPr>
          <a:xfrm>
            <a:off x="8864072" y="5478140"/>
            <a:ext cx="323528" cy="210635"/>
          </a:xfrm>
        </p:spPr>
        <p:txBody>
          <a:bodyPr/>
          <a:lstStyle/>
          <a:p>
            <a:fld id="{12045F97-AC3D-47B2-AE50-04CB52467D52}" type="slidenum">
              <a:rPr lang="zh-CN" altLang="en-US" smtClean="0"/>
              <a:t>41</a:t>
            </a:fld>
            <a:endParaRPr lang="zh-CN" altLang="en-US"/>
          </a:p>
        </p:txBody>
      </p:sp>
    </p:spTree>
    <p:extLst>
      <p:ext uri="{BB962C8B-B14F-4D97-AF65-F5344CB8AC3E}">
        <p14:creationId xmlns:p14="http://schemas.microsoft.com/office/powerpoint/2010/main" val="7256991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附录</a:t>
            </a:r>
            <a:endParaRPr lang="zh-CN" altLang="en-US" dirty="0"/>
          </a:p>
        </p:txBody>
      </p:sp>
      <p:sp>
        <p:nvSpPr>
          <p:cNvPr id="2" name="灯片编号占位符 1"/>
          <p:cNvSpPr>
            <a:spLocks noGrp="1"/>
          </p:cNvSpPr>
          <p:nvPr>
            <p:ph type="sldNum" sz="quarter" idx="12"/>
          </p:nvPr>
        </p:nvSpPr>
        <p:spPr/>
        <p:txBody>
          <a:bodyPr/>
          <a:lstStyle/>
          <a:p>
            <a:fld id="{12045F97-AC3D-47B2-AE50-04CB52467D52}" type="slidenum">
              <a:rPr lang="zh-CN" altLang="en-US" smtClean="0"/>
              <a:pPr/>
              <a:t>42</a:t>
            </a:fld>
            <a:endParaRPr lang="zh-CN" altLang="en-US" dirty="0"/>
          </a:p>
        </p:txBody>
      </p:sp>
      <p:sp>
        <p:nvSpPr>
          <p:cNvPr id="4" name="矩形 3"/>
          <p:cNvSpPr/>
          <p:nvPr/>
        </p:nvSpPr>
        <p:spPr>
          <a:xfrm>
            <a:off x="899592" y="841276"/>
            <a:ext cx="7488832" cy="3913059"/>
          </a:xfrm>
          <a:prstGeom prst="rect">
            <a:avLst/>
          </a:prstGeom>
        </p:spPr>
        <p:txBody>
          <a:bodyPr wrap="square">
            <a:spAutoFit/>
          </a:bodyPr>
          <a:lstStyle/>
          <a:p>
            <a:pPr marL="0" lvl="2">
              <a:lnSpc>
                <a:spcPct val="130000"/>
              </a:lnSpc>
              <a:spcBef>
                <a:spcPts val="600"/>
              </a:spcBef>
              <a:spcAft>
                <a:spcPts val="600"/>
              </a:spcAft>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应用风险提示：</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lvl="2" indent="-171450">
              <a:lnSpc>
                <a:spcPct val="130000"/>
              </a:lnSpc>
              <a:spcBef>
                <a:spcPts val="600"/>
              </a:spcBef>
              <a:spcAft>
                <a:spcPts val="600"/>
              </a:spcAft>
              <a:buFont typeface="Wingdings" panose="05000000000000000000" pitchFamily="2" charset="2"/>
              <a:buChar char="l"/>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本报告中涉及的所有信息和数据，均基于本次调研需求方与上海闻盛网络科技有限公司双发共同确认的研究目的和内容之前提下进行分析和解读。</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spcAft>
                <a:spcPts val="600"/>
              </a:spcAft>
              <a:buFont typeface="Wingdings" panose="05000000000000000000" pitchFamily="2" charset="2"/>
              <a:buChar char="l"/>
            </a:pPr>
            <a:r>
              <a:rPr lang="zh-CN" altLang="en-US" sz="1200" dirty="0" smtClean="0">
                <a:latin typeface="微软雅黑" pitchFamily="34" charset="-122"/>
                <a:ea typeface="微软雅黑" pitchFamily="34" charset="-122"/>
              </a:rPr>
              <a:t>由于</a:t>
            </a:r>
            <a:r>
              <a:rPr lang="zh-CN" altLang="en-US" sz="1200" dirty="0">
                <a:latin typeface="微软雅黑" pitchFamily="34" charset="-122"/>
                <a:ea typeface="微软雅黑" pitchFamily="34" charset="-122"/>
              </a:rPr>
              <a:t>本次项目受到以下条件所限，研究结果存在风险：</a:t>
            </a:r>
          </a:p>
          <a:p>
            <a:pPr marL="355600" indent="-127000">
              <a:lnSpc>
                <a:spcPct val="130000"/>
              </a:lnSpc>
              <a:spcBef>
                <a:spcPts val="600"/>
              </a:spcBef>
              <a:spcAft>
                <a:spcPts val="600"/>
              </a:spcAft>
              <a:buFont typeface="Arial" pitchFamily="34" charset="0"/>
              <a:buChar char="•"/>
            </a:pPr>
            <a:r>
              <a:rPr lang="zh-CN" altLang="en-US" sz="1200" dirty="0">
                <a:latin typeface="微软雅黑" pitchFamily="34" charset="-122"/>
                <a:ea typeface="微软雅黑" pitchFamily="34" charset="-122"/>
              </a:rPr>
              <a:t>本次研究为</a:t>
            </a:r>
            <a:r>
              <a:rPr lang="zh-CN" altLang="en-US" sz="1200" b="1" dirty="0">
                <a:latin typeface="微软雅黑" pitchFamily="34" charset="-122"/>
                <a:ea typeface="微软雅黑" pitchFamily="34" charset="-122"/>
              </a:rPr>
              <a:t>网络调查</a:t>
            </a:r>
            <a:r>
              <a:rPr lang="zh-CN" altLang="en-US" sz="1200" dirty="0">
                <a:latin typeface="微软雅黑" pitchFamily="34" charset="-122"/>
                <a:ea typeface="微软雅黑" pitchFamily="34" charset="-122"/>
              </a:rPr>
              <a:t>，必然蕴含了网络调查的优点和不足。</a:t>
            </a:r>
            <a:endParaRPr lang="en-US" altLang="zh-CN" sz="1200" dirty="0">
              <a:latin typeface="微软雅黑" pitchFamily="34" charset="-122"/>
              <a:ea typeface="微软雅黑" pitchFamily="34" charset="-122"/>
            </a:endParaRPr>
          </a:p>
          <a:p>
            <a:pPr marL="355600" indent="-127000">
              <a:lnSpc>
                <a:spcPct val="130000"/>
              </a:lnSpc>
              <a:spcBef>
                <a:spcPts val="600"/>
              </a:spcBef>
              <a:spcAft>
                <a:spcPts val="600"/>
              </a:spcAft>
              <a:buFont typeface="Arial" pitchFamily="34" charset="0"/>
              <a:buChar char="•"/>
            </a:pPr>
            <a:r>
              <a:rPr lang="zh-CN" altLang="en-US" sz="1200" b="1" dirty="0">
                <a:latin typeface="微软雅黑" pitchFamily="34" charset="-122"/>
                <a:ea typeface="微软雅黑" pitchFamily="34" charset="-122"/>
              </a:rPr>
              <a:t>抽样偏差：</a:t>
            </a:r>
            <a:r>
              <a:rPr lang="zh-CN" altLang="en-US" sz="1200" dirty="0">
                <a:latin typeface="微软雅黑" pitchFamily="34" charset="-122"/>
                <a:ea typeface="微软雅黑" pitchFamily="34" charset="-122"/>
              </a:rPr>
              <a:t>本次调查广告位仅</a:t>
            </a:r>
            <a:r>
              <a:rPr lang="zh-CN" altLang="en-US" sz="1200" dirty="0" smtClean="0">
                <a:latin typeface="微软雅黑" pitchFamily="34" charset="-122"/>
                <a:ea typeface="微软雅黑" pitchFamily="34" charset="-122"/>
              </a:rPr>
              <a:t>投放</a:t>
            </a:r>
            <a:r>
              <a:rPr lang="zh-CN" altLang="en-US" sz="1200" dirty="0">
                <a:latin typeface="微软雅黑" pitchFamily="34" charset="-122"/>
                <a:ea typeface="微软雅黑" pitchFamily="34" charset="-122"/>
              </a:rPr>
              <a:t>猪八戒</a:t>
            </a:r>
            <a:r>
              <a:rPr lang="zh-CN" altLang="en-US" sz="1200" dirty="0" smtClean="0">
                <a:latin typeface="微软雅黑" pitchFamily="34" charset="-122"/>
                <a:ea typeface="微软雅黑" pitchFamily="34" charset="-122"/>
              </a:rPr>
              <a:t>网站，投放范围小，广告位置不清晰，也无</a:t>
            </a:r>
            <a:r>
              <a:rPr lang="zh-CN" altLang="en-US" sz="1200" dirty="0">
                <a:latin typeface="微软雅黑" pitchFamily="34" charset="-122"/>
                <a:ea typeface="微软雅黑" pitchFamily="34" charset="-122"/>
              </a:rPr>
              <a:t>其他投放媒体或渠道，无法</a:t>
            </a:r>
            <a:r>
              <a:rPr lang="zh-CN" altLang="en-US" sz="1200" dirty="0" smtClean="0">
                <a:latin typeface="微软雅黑" pitchFamily="34" charset="-122"/>
                <a:ea typeface="微软雅黑" pitchFamily="34" charset="-122"/>
              </a:rPr>
              <a:t>覆盖猪八戒的所有用户，</a:t>
            </a:r>
            <a:r>
              <a:rPr lang="zh-CN" altLang="en-US" sz="1200" dirty="0">
                <a:latin typeface="微软雅黑" pitchFamily="34" charset="-122"/>
                <a:ea typeface="微软雅黑" pitchFamily="34" charset="-122"/>
              </a:rPr>
              <a:t>此可能直接发生了抽样整体偏差的误差，无法控制。样本整体偏差必然影响到调查结果的准确、客观等。</a:t>
            </a:r>
          </a:p>
          <a:p>
            <a:pPr marL="355600" indent="-127000">
              <a:lnSpc>
                <a:spcPct val="130000"/>
              </a:lnSpc>
              <a:spcBef>
                <a:spcPts val="600"/>
              </a:spcBef>
              <a:spcAft>
                <a:spcPts val="600"/>
              </a:spcAft>
              <a:buFont typeface="Arial" pitchFamily="34" charset="0"/>
              <a:buChar char="•"/>
            </a:pPr>
            <a:r>
              <a:rPr lang="zh-CN" altLang="en-US" sz="1200" b="1" dirty="0">
                <a:latin typeface="微软雅黑" pitchFamily="34" charset="-122"/>
                <a:ea typeface="微软雅黑" pitchFamily="34" charset="-122"/>
              </a:rPr>
              <a:t>环境偏差：</a:t>
            </a:r>
            <a:r>
              <a:rPr lang="zh-CN" altLang="en-US" sz="1200" dirty="0">
                <a:latin typeface="微软雅黑" pitchFamily="34" charset="-122"/>
                <a:ea typeface="微软雅黑" pitchFamily="34" charset="-122"/>
              </a:rPr>
              <a:t>本次调查为网络调查，玩家点击意愿及回答耐性、用户偏好、</a:t>
            </a:r>
            <a:r>
              <a:rPr lang="zh-CN" altLang="en-US" sz="1200" dirty="0" smtClean="0">
                <a:latin typeface="微软雅黑" pitchFamily="34" charset="-122"/>
                <a:ea typeface="微软雅黑" pitchFamily="34" charset="-122"/>
              </a:rPr>
              <a:t>对猪八戒平台的</a:t>
            </a:r>
            <a:r>
              <a:rPr lang="zh-CN" altLang="en-US" sz="1200" dirty="0">
                <a:latin typeface="微软雅黑" pitchFamily="34" charset="-122"/>
                <a:ea typeface="微软雅黑" pitchFamily="34" charset="-122"/>
              </a:rPr>
              <a:t>刻板印象等因素也对调查结果产生一定的影响。</a:t>
            </a:r>
          </a:p>
          <a:p>
            <a:pPr>
              <a:lnSpc>
                <a:spcPct val="130000"/>
              </a:lnSpc>
              <a:spcBef>
                <a:spcPts val="600"/>
              </a:spcBef>
              <a:spcAft>
                <a:spcPts val="600"/>
              </a:spcAft>
            </a:pPr>
            <a:r>
              <a:rPr lang="zh-CN" altLang="en-US" sz="1200" dirty="0">
                <a:latin typeface="微软雅黑" pitchFamily="34" charset="-122"/>
                <a:ea typeface="微软雅黑" pitchFamily="34" charset="-122"/>
              </a:rPr>
              <a:t>综上，特请相关同事在使用本分析结果需要充分考虑到上述诸多不可控的因素可能对预测或估计的结果带来的一定的局限性、不稳定性等特征的负面影响</a:t>
            </a:r>
            <a:r>
              <a:rPr lang="zh-CN" altLang="en-US" sz="1200" dirty="0" smtClean="0">
                <a:latin typeface="微软雅黑" pitchFamily="34" charset="-122"/>
                <a:ea typeface="微软雅黑" pitchFamily="34" charset="-122"/>
              </a:rPr>
              <a:t>。</a:t>
            </a:r>
            <a:endParaRPr lang="en-US" altLang="zh-CN" sz="1200" dirty="0">
              <a:latin typeface="微软雅黑" pitchFamily="34" charset="-122"/>
              <a:ea typeface="微软雅黑" pitchFamily="34" charset="-122"/>
            </a:endParaRPr>
          </a:p>
        </p:txBody>
      </p:sp>
    </p:spTree>
    <p:extLst>
      <p:ext uri="{BB962C8B-B14F-4D97-AF65-F5344CB8AC3E}">
        <p14:creationId xmlns:p14="http://schemas.microsoft.com/office/powerpoint/2010/main" val="14641985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1849388"/>
            <a:ext cx="7772400" cy="1225021"/>
          </a:xfrm>
        </p:spPr>
        <p:txBody>
          <a:bodyPr>
            <a:normAutofit/>
          </a:bodyPr>
          <a:lstStyle/>
          <a:p>
            <a:r>
              <a:rPr lang="en-US" altLang="zh-CN" sz="3600" b="1" dirty="0" smtClean="0">
                <a:solidFill>
                  <a:srgbClr val="C00000"/>
                </a:solidFill>
                <a:latin typeface="微软雅黑" panose="020B0503020204020204" pitchFamily="34" charset="-122"/>
                <a:ea typeface="微软雅黑" panose="020B0503020204020204" pitchFamily="34" charset="-122"/>
              </a:rPr>
              <a:t>THANK YOU!</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835696" y="2857500"/>
            <a:ext cx="4968552" cy="432048"/>
          </a:xfrm>
        </p:spPr>
        <p:txBody>
          <a:bodyPr>
            <a:normAutofit/>
          </a:bodyPr>
          <a:lstStyle/>
          <a:p>
            <a:r>
              <a:rPr lang="zh-CN" altLang="en-US" sz="1200" dirty="0" smtClean="0">
                <a:latin typeface="微软雅黑" panose="020B0503020204020204" pitchFamily="34" charset="-122"/>
                <a:ea typeface="微软雅黑" panose="020B0503020204020204" pitchFamily="34" charset="-122"/>
              </a:rPr>
              <a:t>上海闻盛网络科技有限公司    </a:t>
            </a:r>
            <a:r>
              <a:rPr lang="en-US" altLang="zh-CN" sz="1200" dirty="0" smtClean="0">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 </a:t>
            </a:r>
            <a:r>
              <a:rPr lang="en-US" altLang="zh-CN" sz="1200" dirty="0" smtClean="0">
                <a:latin typeface="微软雅黑" panose="020B0503020204020204" pitchFamily="34" charset="-122"/>
                <a:ea typeface="微软雅黑" panose="020B0503020204020204" pitchFamily="34" charset="-122"/>
              </a:rPr>
              <a:t>2016</a:t>
            </a:r>
            <a:r>
              <a:rPr lang="zh-CN" altLang="en-US" sz="1200" dirty="0" smtClean="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2</a:t>
            </a:r>
            <a:r>
              <a:rPr lang="zh-CN" altLang="en-US" sz="1200" dirty="0" smtClean="0">
                <a:latin typeface="微软雅黑" panose="020B0503020204020204" pitchFamily="34" charset="-122"/>
                <a:ea typeface="微软雅黑" panose="020B0503020204020204" pitchFamily="34" charset="-122"/>
              </a:rPr>
              <a:t>月</a:t>
            </a:r>
            <a:endParaRPr lang="zh-CN" altLang="en-US" sz="1200" dirty="0">
              <a:latin typeface="微软雅黑" panose="020B0503020204020204" pitchFamily="34" charset="-122"/>
              <a:ea typeface="微软雅黑" panose="020B0503020204020204" pitchFamily="34" charset="-122"/>
            </a:endParaRPr>
          </a:p>
        </p:txBody>
      </p:sp>
      <p:pic>
        <p:nvPicPr>
          <p:cNvPr id="8" name="Picture 2" descr="E:\老婆资料\兼职\公司网站 及logo 素材\闻盛logo.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 b="-11642"/>
          <a:stretch/>
        </p:blipFill>
        <p:spPr bwMode="auto">
          <a:xfrm>
            <a:off x="4644008" y="5195848"/>
            <a:ext cx="648072" cy="3898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Administrator\Desktop\new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716" y="5229898"/>
            <a:ext cx="864096" cy="35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8763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6984</TotalTime>
  <Words>4057</Words>
  <Application>Microsoft Office PowerPoint</Application>
  <PresentationFormat>全屏显示(16:10)</PresentationFormat>
  <Paragraphs>546</Paragraphs>
  <Slides>43</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43</vt:i4>
      </vt:variant>
    </vt:vector>
  </HeadingPairs>
  <TitlesOfParts>
    <vt:vector size="45" baseType="lpstr">
      <vt:lpstr>Office 主题​​</vt:lpstr>
      <vt:lpstr>工作表</vt:lpstr>
      <vt:lpstr>【猪八戒】用户调研之定量研究报告v1.0 </vt:lpstr>
      <vt:lpstr>研究内容概要</vt:lpstr>
      <vt:lpstr>核心发现1——平台方向：提升用户体验，打造口碑传播，未来价值所在</vt:lpstr>
      <vt:lpstr>核心发现2——用户希冀：首要服务质量，期待一站服务，希望全程支持</vt:lpstr>
      <vt:lpstr>核心发现3——平台推荐系统或既能整合平台资源、又能促进满意度提升</vt:lpstr>
      <vt:lpstr>核心发现4——创业型企业对服务众包需求尤为旺盛，孵化模式或已成熟</vt:lpstr>
      <vt:lpstr>PowerPoint 演示文稿</vt:lpstr>
      <vt:lpstr>项目简介 &gt; 研究计划</vt:lpstr>
      <vt:lpstr>PowerPoint 演示文稿</vt:lpstr>
      <vt:lpstr>      【品牌认知度和总体评价研究】</vt:lpstr>
      <vt:lpstr>研究综述 &gt;品牌认知度及总体</vt:lpstr>
      <vt:lpstr>满意度及NPS&gt;总体满意度</vt:lpstr>
      <vt:lpstr>满意度及NPS&gt;不足——平台不足高于服务商不足</vt:lpstr>
      <vt:lpstr>满意度及NPS&gt;NPS</vt:lpstr>
      <vt:lpstr>满意度及NPS&gt;NPS-不推荐理由</vt:lpstr>
      <vt:lpstr>用户对猪八戒的品牌定位</vt:lpstr>
      <vt:lpstr>用户建议&gt;监管、体验、质量、推优</vt:lpstr>
      <vt:lpstr>用户从何而来&gt;知晓</vt:lpstr>
      <vt:lpstr>用户从何而来&gt;知晓</vt:lpstr>
      <vt:lpstr>用户从何而来&gt;进入</vt:lpstr>
      <vt:lpstr>用户从何而来&gt;进入</vt:lpstr>
      <vt:lpstr>PowerPoint 演示文稿</vt:lpstr>
      <vt:lpstr>【消费行为与态度】</vt:lpstr>
      <vt:lpstr>研究综述 &gt;消费行为与态度研究</vt:lpstr>
      <vt:lpstr>雇主对猪八戒的服务预期和需求解决习惯</vt:lpstr>
      <vt:lpstr>雇主对猪八戒网提供的5种交易模式的认知和使用习惯</vt:lpstr>
      <vt:lpstr>主要需求类目的雇主消费能力分析&gt;网店服务类</vt:lpstr>
      <vt:lpstr>主要需求类目的雇主消费能力分析&gt;另外三类</vt:lpstr>
      <vt:lpstr>雇主的下单关注点分析</vt:lpstr>
      <vt:lpstr>会员增值服务分析</vt:lpstr>
      <vt:lpstr>PowerPoint 演示文稿</vt:lpstr>
      <vt:lpstr>【用户特征】</vt:lpstr>
      <vt:lpstr>研究综述 &gt; 用户特征</vt:lpstr>
      <vt:lpstr>用户上网习惯分析&gt;上网设备</vt:lpstr>
      <vt:lpstr>用户上网习惯分析&gt;上网时间</vt:lpstr>
      <vt:lpstr>用户背景及成长状态</vt:lpstr>
      <vt:lpstr>用户人口统计特征&gt;性别、年龄</vt:lpstr>
      <vt:lpstr>用户人口统计特征&gt;地域</vt:lpstr>
      <vt:lpstr>用户人口统计特征&gt;行业</vt:lpstr>
      <vt:lpstr>用户人口统计特征&gt;身份</vt:lpstr>
      <vt:lpstr>PowerPoint 演示文稿</vt:lpstr>
      <vt:lpstr>附录</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WS</dc:creator>
  <cp:lastModifiedBy>dxj</cp:lastModifiedBy>
  <cp:revision>771</cp:revision>
  <dcterms:created xsi:type="dcterms:W3CDTF">2015-11-09T06:24:59Z</dcterms:created>
  <dcterms:modified xsi:type="dcterms:W3CDTF">2016-02-02T00:25:32Z</dcterms:modified>
</cp:coreProperties>
</file>