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360" r:id="rId6"/>
    <p:sldId id="269" r:id="rId7"/>
    <p:sldId id="361" r:id="rId8"/>
    <p:sldId id="362" r:id="rId9"/>
    <p:sldId id="363" r:id="rId10"/>
    <p:sldId id="330" r:id="rId11"/>
    <p:sldId id="335" r:id="rId12"/>
    <p:sldId id="336" r:id="rId13"/>
    <p:sldId id="337" r:id="rId14"/>
    <p:sldId id="364" r:id="rId15"/>
    <p:sldId id="338" r:id="rId16"/>
    <p:sldId id="339" r:id="rId17"/>
    <p:sldId id="340" r:id="rId18"/>
    <p:sldId id="365" r:id="rId19"/>
    <p:sldId id="341" r:id="rId20"/>
    <p:sldId id="349" r:id="rId21"/>
    <p:sldId id="366" r:id="rId22"/>
    <p:sldId id="352" r:id="rId23"/>
    <p:sldId id="367" r:id="rId24"/>
    <p:sldId id="353" r:id="rId25"/>
    <p:sldId id="368" r:id="rId26"/>
    <p:sldId id="369" r:id="rId27"/>
    <p:sldId id="354" r:id="rId28"/>
    <p:sldId id="355" r:id="rId29"/>
    <p:sldId id="356" r:id="rId30"/>
    <p:sldId id="357" r:id="rId31"/>
    <p:sldId id="358" r:id="rId3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4660"/>
  </p:normalViewPr>
  <p:slideViewPr>
    <p:cSldViewPr>
      <p:cViewPr varScale="1">
        <p:scale>
          <a:sx n="68" d="100"/>
          <a:sy n="68" d="100"/>
        </p:scale>
        <p:origin x="149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B1534-D42A-4156-A080-D6116A32CD56}" type="datetimeFigureOut">
              <a:rPr lang="zh-CN" altLang="en-US" smtClean="0"/>
              <a:t>2017/12/13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A018BE-322E-4D34-A081-5853385B0B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898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C769844-2261-42CD-A91B-06B1EC706A42}" type="datetimeFigureOut">
              <a:rPr lang="zh-CN" altLang="en-US" smtClean="0"/>
              <a:t>2017/12/13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A03A4E-3214-4BB3-BED3-560E724631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69844-2261-42CD-A91B-06B1EC706A42}" type="datetimeFigureOut">
              <a:rPr lang="zh-CN" altLang="en-US" smtClean="0"/>
              <a:t>2017/12/13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5A03A4E-3214-4BB3-BED3-560E7246312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7" name="矩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69844-2261-42CD-A91B-06B1EC706A42}" type="datetimeFigureOut">
              <a:rPr lang="zh-CN" altLang="en-US" smtClean="0"/>
              <a:t>2017/12/13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5A03A4E-3214-4BB3-BED3-560E7246312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C769844-2261-42CD-A91B-06B1EC706A42}" type="datetimeFigureOut">
              <a:rPr lang="zh-CN" altLang="en-US" smtClean="0"/>
              <a:t>2017/12/13</a:t>
            </a:fld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5A03A4E-3214-4BB3-BED3-560E7246312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C769844-2261-42CD-A91B-06B1EC706A42}" type="datetimeFigureOut">
              <a:rPr lang="zh-CN" altLang="en-US" smtClean="0"/>
              <a:t>2017/12/13</a:t>
            </a:fld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5A03A4E-3214-4BB3-BED3-560E7246312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CN" altLang="en-US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69844-2261-42CD-A91B-06B1EC706A42}" type="datetimeFigureOut">
              <a:rPr lang="zh-CN" altLang="en-US" smtClean="0"/>
              <a:t>2017/12/13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5A03A4E-3214-4BB3-BED3-560E724631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69844-2261-42CD-A91B-06B1EC706A42}" type="datetimeFigureOut">
              <a:rPr lang="zh-CN" altLang="en-US" smtClean="0"/>
              <a:t>2017/12/13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A03A4E-3214-4BB3-BED3-560E724631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69844-2261-42CD-A91B-06B1EC706A42}" type="datetimeFigureOut">
              <a:rPr lang="zh-CN" altLang="en-US" smtClean="0"/>
              <a:t>2017/12/13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5A03A4E-3214-4BB3-BED3-560E7246312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8" name="矩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矩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C769844-2261-42CD-A91B-06B1EC706A42}" type="datetimeFigureOut">
              <a:rPr lang="zh-CN" altLang="en-US" smtClean="0"/>
              <a:t>2017/12/13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5A03A4E-3214-4BB3-BED3-560E7246312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69844-2261-42CD-A91B-06B1EC706A42}" type="datetimeFigureOut">
              <a:rPr lang="zh-CN" altLang="en-US" smtClean="0"/>
              <a:t>2017/12/13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3A4E-3214-4BB3-BED3-560E724631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C769844-2261-42CD-A91B-06B1EC706A42}" type="datetimeFigureOut">
              <a:rPr lang="zh-CN" altLang="en-US" smtClean="0"/>
              <a:t>2017/12/13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5A03A4E-3214-4BB3-BED3-560E724631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  <a:p>
            <a:pPr lvl="1" eaLnBrk="1" latinLnBrk="0" hangingPunct="1"/>
            <a:r>
              <a:rPr kumimoji="0" lang="zh-CN" altLang="en-US"/>
              <a:t>第二级</a:t>
            </a:r>
          </a:p>
          <a:p>
            <a:pPr lvl="2" eaLnBrk="1" latinLnBrk="0" hangingPunct="1"/>
            <a:r>
              <a:rPr kumimoji="0" lang="zh-CN" altLang="en-US"/>
              <a:t>第三级</a:t>
            </a:r>
          </a:p>
          <a:p>
            <a:pPr lvl="3" eaLnBrk="1" latinLnBrk="0" hangingPunct="1"/>
            <a:r>
              <a:rPr kumimoji="0" lang="zh-CN" altLang="en-US"/>
              <a:t>第四级</a:t>
            </a:r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C769844-2261-42CD-A91B-06B1EC706A42}" type="datetimeFigureOut">
              <a:rPr lang="zh-CN" altLang="en-US" smtClean="0"/>
              <a:t>2017/12/13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5A03A4E-3214-4BB3-BED3-560E724631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3528" y="1628800"/>
            <a:ext cx="8424936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dirty="0"/>
              <a:t>项目</a:t>
            </a:r>
            <a:r>
              <a:rPr lang="en-US" altLang="zh-CN" dirty="0"/>
              <a:t>3  </a:t>
            </a:r>
            <a:r>
              <a:rPr lang="zh-CN" altLang="en-US" dirty="0"/>
              <a:t>发动机配气机构的检测与维修</a:t>
            </a:r>
            <a:br>
              <a:rPr lang="en-US" altLang="zh-CN" dirty="0"/>
            </a:br>
            <a:br>
              <a:rPr lang="en-US" altLang="zh-CN" dirty="0"/>
            </a:br>
            <a:r>
              <a:rPr lang="zh-CN" altLang="en-US" sz="4000" b="1" dirty="0">
                <a:latin typeface="+mj-ea"/>
              </a:rPr>
              <a:t>任务</a:t>
            </a:r>
            <a:r>
              <a:rPr lang="en-US" altLang="zh-CN" sz="4000" b="1" dirty="0">
                <a:latin typeface="+mj-ea"/>
              </a:rPr>
              <a:t>1  </a:t>
            </a:r>
            <a:r>
              <a:rPr lang="zh-CN" altLang="en-US" sz="4000" b="1" dirty="0">
                <a:latin typeface="+mj-ea"/>
              </a:rPr>
              <a:t>正时机构的检测与维修</a:t>
            </a:r>
            <a:endParaRPr lang="zh-CN" altLang="en-US" b="1" dirty="0">
              <a:latin typeface="+mj-ea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altLang="zh-CN" dirty="0"/>
              <a:t>《</a:t>
            </a:r>
            <a:r>
              <a:rPr lang="zh-CN" altLang="en-US" dirty="0">
                <a:solidFill>
                  <a:srgbClr val="FF0000"/>
                </a:solidFill>
              </a:rPr>
              <a:t>发动机机械检测与维修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5560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>
                <a:solidFill>
                  <a:srgbClr val="775F55"/>
                </a:solidFill>
                <a:latin typeface="方正超粗黑_GBK" panose="03000509000000000000" pitchFamily="65" charset="-122"/>
                <a:ea typeface="方正超粗黑_GBK" panose="03000509000000000000" pitchFamily="65" charset="-122"/>
              </a:rPr>
              <a:t>知识目标：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sz="quarter" idx="1"/>
          </p:nvPr>
        </p:nvSpPr>
        <p:spPr>
          <a:xfrm>
            <a:off x="395536" y="1916832"/>
            <a:ext cx="8370512" cy="4495800"/>
          </a:xfrm>
        </p:spPr>
        <p:txBody>
          <a:bodyPr>
            <a:normAutofit/>
          </a:bodyPr>
          <a:lstStyle/>
          <a:p>
            <a:r>
              <a:rPr lang="en-US" altLang="zh-CN" dirty="0"/>
              <a:t>•    </a:t>
            </a:r>
            <a:r>
              <a:rPr lang="zh-CN" altLang="en-US" sz="2700" dirty="0"/>
              <a:t>了解正时机构的结构和作用</a:t>
            </a:r>
          </a:p>
          <a:p>
            <a:r>
              <a:rPr lang="en-US" altLang="zh-CN" sz="2700" dirty="0"/>
              <a:t>•    </a:t>
            </a:r>
            <a:r>
              <a:rPr lang="zh-CN" altLang="en-US" sz="2700" dirty="0"/>
              <a:t>掌握正时机构正时的含义。</a:t>
            </a:r>
          </a:p>
        </p:txBody>
      </p:sp>
    </p:spTree>
    <p:extLst>
      <p:ext uri="{BB962C8B-B14F-4D97-AF65-F5344CB8AC3E}">
        <p14:creationId xmlns:p14="http://schemas.microsoft.com/office/powerpoint/2010/main" val="1724017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>
                <a:solidFill>
                  <a:srgbClr val="775F55"/>
                </a:solidFill>
                <a:latin typeface="方正超粗黑_GBK" panose="03000509000000000000" pitchFamily="65" charset="-122"/>
                <a:ea typeface="方正超粗黑_GBK" panose="03000509000000000000" pitchFamily="65" charset="-122"/>
              </a:rPr>
              <a:t>技能要求：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67544" y="2780928"/>
            <a:ext cx="8153400" cy="1684784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•    </a:t>
            </a:r>
            <a:r>
              <a:rPr lang="zh-CN" altLang="en-US" dirty="0"/>
              <a:t>能规范拆装正时机构；</a:t>
            </a:r>
          </a:p>
          <a:p>
            <a:r>
              <a:rPr lang="en-US" altLang="zh-CN" dirty="0"/>
              <a:t>•    </a:t>
            </a:r>
            <a:r>
              <a:rPr lang="zh-CN" altLang="en-US" dirty="0"/>
              <a:t>能规范检查正时皮带及其附件；</a:t>
            </a:r>
          </a:p>
          <a:p>
            <a:r>
              <a:rPr lang="en-US" altLang="zh-CN" dirty="0"/>
              <a:t>•    </a:t>
            </a:r>
            <a:r>
              <a:rPr lang="zh-CN" altLang="en-US" dirty="0"/>
              <a:t>能根据正时机构部件分析检查结果，并得出维修结论。</a:t>
            </a:r>
          </a:p>
        </p:txBody>
      </p:sp>
    </p:spTree>
    <p:extLst>
      <p:ext uri="{BB962C8B-B14F-4D97-AF65-F5344CB8AC3E}">
        <p14:creationId xmlns:p14="http://schemas.microsoft.com/office/powerpoint/2010/main" val="2027281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05635" y="1513609"/>
            <a:ext cx="8153400" cy="5344391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3100" b="1" dirty="0"/>
              <a:t>1.1</a:t>
            </a:r>
            <a:r>
              <a:rPr lang="zh-CN" altLang="en-US" sz="3100" b="1" dirty="0"/>
              <a:t>正时机构的拆解</a:t>
            </a:r>
          </a:p>
          <a:p>
            <a:r>
              <a:rPr lang="en-US" altLang="zh-CN" sz="3100" b="1" dirty="0"/>
              <a:t>1.1.1</a:t>
            </a:r>
            <a:r>
              <a:rPr lang="zh-CN" altLang="en-US" sz="3100" b="1" dirty="0"/>
              <a:t>正时机构的作用</a:t>
            </a:r>
            <a:endParaRPr lang="en-US" altLang="zh-CN" sz="3100" b="1" dirty="0"/>
          </a:p>
          <a:p>
            <a:r>
              <a:rPr lang="zh-CN" altLang="zh-CN" dirty="0"/>
              <a:t>正时是发动机配气机构的重要组成部分，通过与曲轴的连接并配合一定的传动比来保证进、排气时间的准确。通常由正时皮带、张紧轮、张紧器、水泵等附件组成。正时张紧器是推动张紧轮从而张紧正时皮带的。这也就是通常说的正时附件，不同的车型会有不同的附件组成，但其功能都是一样的。正时的作用就是当发动机运转时，活塞的行程、气门的开启与关闭、点火的顺序，在“正时”的连接作用下，时刻要保持“同步”运转。通过发动机的正时机构，让每个气缸正好做到：活塞向上正好到上止点时、气门正好关闭、火花塞正好点火。</a:t>
            </a:r>
            <a:endParaRPr lang="zh-CN" altLang="en-US" b="1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786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27685" y="1513609"/>
            <a:ext cx="4184276" cy="5344391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3100" b="1" dirty="0"/>
              <a:t>1.1.2 </a:t>
            </a:r>
            <a:r>
              <a:rPr lang="zh-CN" altLang="en-US" sz="3100" b="1" dirty="0"/>
              <a:t>配气机构</a:t>
            </a:r>
            <a:endParaRPr lang="en-US" altLang="zh-CN" sz="3100" b="1" dirty="0"/>
          </a:p>
          <a:p>
            <a:r>
              <a:rPr lang="zh-CN" altLang="zh-CN" dirty="0"/>
              <a:t>配气机构的作用是根据发动机工作循环和点火次序，适时地开启和关闭各缸的进、排气门，使纯净空气或空气与燃油的混合气及时地进入气缸，废气及时地排出。</a:t>
            </a:r>
          </a:p>
          <a:p>
            <a:r>
              <a:rPr lang="zh-CN" altLang="zh-CN" dirty="0"/>
              <a:t>配气机构总体组成，以顶置双凸轮轴齿形皮带传动的配气机构为例，如图</a:t>
            </a:r>
            <a:r>
              <a:rPr lang="en-US" altLang="zh-CN" dirty="0"/>
              <a:t>3.1.1</a:t>
            </a:r>
            <a:r>
              <a:rPr lang="zh-CN" altLang="zh-CN" dirty="0"/>
              <a:t>所示，气门组件；气门驱动机构；凸轮轴；凸轮轴传动机构。</a:t>
            </a:r>
            <a:endParaRPr lang="zh-CN" altLang="en-US" b="1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7592AD8-C0EE-424A-BB2D-C37CBEABF2A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1962" y="1513609"/>
            <a:ext cx="4932038" cy="53443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2275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altLang="zh-CN" b="1" dirty="0"/>
              <a:t>1.2</a:t>
            </a:r>
            <a:r>
              <a:rPr lang="zh-CN" altLang="en-US" b="1" dirty="0"/>
              <a:t>正时皮带的检查与维修</a:t>
            </a:r>
            <a:endParaRPr lang="en-US" altLang="zh-CN" b="1" dirty="0"/>
          </a:p>
          <a:p>
            <a:r>
              <a:rPr lang="en-US" altLang="zh-CN" b="1" dirty="0"/>
              <a:t>1.2.1</a:t>
            </a:r>
            <a:r>
              <a:rPr lang="zh-CN" altLang="en-US" b="1" dirty="0"/>
              <a:t>正时皮带的功用</a:t>
            </a:r>
            <a:endParaRPr lang="en-US" altLang="zh-CN" b="1" dirty="0"/>
          </a:p>
          <a:p>
            <a:r>
              <a:rPr lang="zh-CN" altLang="zh-CN" sz="2700" dirty="0"/>
              <a:t>正时皮带的作用是连接曲轴与凸轮，以一定的传动比传递动力，同时保证进、排气时间的准确，上部连接是发动机缸盖的正时轮，下部连接是曲轴正时轮；正时轮连接的是凸轮轴，在凸轮轴上有凸轮，与凸轮相接触的是气门摇臂，气门摇臂通过正时皮带带来的动力产生压力来顶开气门；当凸轮轴上的凸轮凸峰顶起进气门时，雾化的汽油进入缸体；顶起排气门时，废气排出缸体；当凸轮轴上的凸轮基圆部位接触气门摇臂时，进气门、排气门都关闭，火花塞跳火，点燃可燃混合气，推动活塞作功产生动力</a:t>
            </a:r>
            <a:r>
              <a:rPr lang="zh-CN" altLang="en-US" sz="2700" b="1" dirty="0"/>
              <a:t>。</a:t>
            </a:r>
            <a:endParaRPr lang="en-US" altLang="zh-CN" sz="2700" b="1" dirty="0"/>
          </a:p>
        </p:txBody>
      </p:sp>
    </p:spTree>
    <p:extLst>
      <p:ext uri="{BB962C8B-B14F-4D97-AF65-F5344CB8AC3E}">
        <p14:creationId xmlns:p14="http://schemas.microsoft.com/office/powerpoint/2010/main" val="640060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altLang="zh-CN" b="1" dirty="0"/>
              <a:t>1.2.2</a:t>
            </a:r>
            <a:r>
              <a:rPr lang="zh-CN" altLang="en-US" b="1" dirty="0"/>
              <a:t>正时皮带的装配关系</a:t>
            </a:r>
            <a:endParaRPr lang="en-US" altLang="zh-CN" b="1" dirty="0"/>
          </a:p>
          <a:p>
            <a:r>
              <a:rPr lang="zh-CN" altLang="zh-CN" sz="2700" dirty="0"/>
              <a:t>正时皮带是发动机配气系统的重要组成部分，通过与曲轴的连接并配合一定的传动比来保证进、排气时间的准确</a:t>
            </a:r>
            <a:r>
              <a:rPr lang="zh-CN" altLang="en-US" sz="2700" dirty="0"/>
              <a:t>。</a:t>
            </a:r>
            <a:endParaRPr lang="en-US" altLang="zh-CN" sz="2700" b="1" dirty="0"/>
          </a:p>
          <a:p>
            <a:r>
              <a:rPr lang="en-US" altLang="zh-CN" b="1" dirty="0"/>
              <a:t>1.2.3</a:t>
            </a:r>
            <a:r>
              <a:rPr lang="zh-CN" altLang="en-US" b="1" dirty="0"/>
              <a:t>正时皮带的使用注意事项</a:t>
            </a:r>
            <a:endParaRPr lang="en-US" altLang="zh-CN" b="1" dirty="0"/>
          </a:p>
          <a:p>
            <a:r>
              <a:rPr lang="zh-CN" altLang="zh-CN" sz="2700" dirty="0"/>
              <a:t>正时皮带属于耗损品，而且正时皮带一旦断裂，极有可能导致气门与活塞撞击而造成严重毁损，所以正时皮带一定要依据原厂指定的里程或时间更换。正时皮带属于橡胶部件，随着发动机工作时间的增加，正时皮带和正时皮带的附件，会发生磨损或老化。因此，凡装有正时皮带的发动机，需在规定的周期内定期更换正时皮带及附件。</a:t>
            </a:r>
            <a:endParaRPr lang="en-US" altLang="zh-CN" sz="2700" b="1" dirty="0"/>
          </a:p>
        </p:txBody>
      </p:sp>
    </p:spTree>
    <p:extLst>
      <p:ext uri="{BB962C8B-B14F-4D97-AF65-F5344CB8AC3E}">
        <p14:creationId xmlns:p14="http://schemas.microsoft.com/office/powerpoint/2010/main" val="2874092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41168"/>
          </a:xfrm>
        </p:spPr>
        <p:txBody>
          <a:bodyPr>
            <a:normAutofit/>
          </a:bodyPr>
          <a:lstStyle/>
          <a:p>
            <a:r>
              <a:rPr lang="en-US" altLang="zh-CN" b="1" dirty="0"/>
              <a:t>1.2.4</a:t>
            </a:r>
            <a:r>
              <a:rPr lang="zh-CN" altLang="en-US" b="1" dirty="0"/>
              <a:t>正时皮带的定期维护</a:t>
            </a:r>
            <a:endParaRPr lang="en-US" altLang="zh-CN" b="1" dirty="0"/>
          </a:p>
          <a:p>
            <a:r>
              <a:rPr lang="zh-CN" altLang="zh-CN" sz="2700" dirty="0"/>
              <a:t>检查皮带的张紧度、张紧轮以及水泵的状况，发现问题要及时更换或调整；查看皮带齿是否有磨损和剪切，皮带侧壁有无裂纹，皮带背面有无裂纹，有无被油脂、冷却液浸泡的痕迹，如果有上述任何一种现象，都应该更换正时皮带。如果检查正时皮带和附属件状态良好，要用压缩空气清理干净正时皮带护罩内的杂质，以延长皮带的使用寿命</a:t>
            </a:r>
            <a:r>
              <a:rPr lang="zh-CN" altLang="en-US" sz="2700" dirty="0"/>
              <a:t>。</a:t>
            </a:r>
            <a:endParaRPr lang="en-US" altLang="zh-CN" sz="2700" b="1" dirty="0"/>
          </a:p>
        </p:txBody>
      </p:sp>
    </p:spTree>
    <p:extLst>
      <p:ext uri="{BB962C8B-B14F-4D97-AF65-F5344CB8AC3E}">
        <p14:creationId xmlns:p14="http://schemas.microsoft.com/office/powerpoint/2010/main" val="1633257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12976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3100" b="1" dirty="0"/>
              <a:t>1.2.5</a:t>
            </a:r>
            <a:r>
              <a:rPr lang="zh-CN" altLang="en-US" sz="3100" b="1" dirty="0"/>
              <a:t>正时皮带破裂对发动机的影响</a:t>
            </a:r>
            <a:endParaRPr lang="en-US" altLang="zh-CN" sz="3100" b="1" dirty="0"/>
          </a:p>
          <a:p>
            <a:r>
              <a:rPr lang="zh-CN" altLang="zh-CN" dirty="0"/>
              <a:t>正时皮带破裂时，如果皮带被咬住，那么气门停在打开状态，同时发动机停止运转；破裂时如果发动机是空转，就意味着在行程顶部的活塞与张开的气门之间存有空隙。这两种情况下的破裂，损坏的只是正时皮带本身。但是，如果发动机是“过盈配合”设计，活塞和气门占据着相同空间，它们之间没有间隙，那么很快就会损坏其他部件，如气门被弯曲，活塞受冲压等。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608224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3528" y="1628800"/>
            <a:ext cx="8424936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dirty="0"/>
              <a:t>项目</a:t>
            </a:r>
            <a:r>
              <a:rPr lang="en-US" altLang="zh-CN" dirty="0"/>
              <a:t>3  </a:t>
            </a:r>
            <a:r>
              <a:rPr lang="zh-CN" altLang="zh-CN" dirty="0"/>
              <a:t>发动机</a:t>
            </a:r>
            <a:r>
              <a:rPr lang="zh-CN" altLang="en-US" dirty="0"/>
              <a:t>配气机构的检测与维修</a:t>
            </a:r>
            <a:br>
              <a:rPr lang="en-US" altLang="zh-CN" dirty="0"/>
            </a:br>
            <a:br>
              <a:rPr lang="en-US" altLang="zh-CN" dirty="0"/>
            </a:br>
            <a:r>
              <a:rPr lang="zh-CN" altLang="en-US" sz="4000" b="1" dirty="0">
                <a:latin typeface="+mj-ea"/>
              </a:rPr>
              <a:t>任务</a:t>
            </a:r>
            <a:r>
              <a:rPr lang="en-US" altLang="zh-CN" sz="4000" b="1" dirty="0">
                <a:latin typeface="+mj-ea"/>
              </a:rPr>
              <a:t>2  </a:t>
            </a:r>
            <a:r>
              <a:rPr lang="zh-CN" altLang="zh-CN" dirty="0"/>
              <a:t>气门机构的检测与维修</a:t>
            </a:r>
            <a:endParaRPr lang="zh-CN" altLang="en-US" b="1" dirty="0">
              <a:latin typeface="+mj-ea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altLang="zh-CN" dirty="0"/>
              <a:t>《</a:t>
            </a:r>
            <a:r>
              <a:rPr lang="zh-CN" altLang="en-US" dirty="0">
                <a:solidFill>
                  <a:srgbClr val="FF0000"/>
                </a:solidFill>
              </a:rPr>
              <a:t>发动机机械检测与维修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841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>
                <a:solidFill>
                  <a:srgbClr val="775F55"/>
                </a:solidFill>
                <a:latin typeface="方正超粗黑_GBK" panose="03000509000000000000" pitchFamily="65" charset="-122"/>
                <a:ea typeface="方正超粗黑_GBK" panose="03000509000000000000" pitchFamily="65" charset="-122"/>
              </a:rPr>
              <a:t>知识目标：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sz="quarter" idx="1"/>
          </p:nvPr>
        </p:nvSpPr>
        <p:spPr>
          <a:xfrm>
            <a:off x="395536" y="1916832"/>
            <a:ext cx="8370512" cy="4495800"/>
          </a:xfrm>
        </p:spPr>
        <p:txBody>
          <a:bodyPr>
            <a:normAutofit/>
          </a:bodyPr>
          <a:lstStyle/>
          <a:p>
            <a:r>
              <a:rPr lang="en-US" altLang="zh-CN" sz="2700" dirty="0"/>
              <a:t>•    </a:t>
            </a:r>
            <a:r>
              <a:rPr lang="zh-CN" altLang="en-US" sz="2700" dirty="0"/>
              <a:t>理解气门机构的结构和作用；</a:t>
            </a:r>
          </a:p>
          <a:p>
            <a:r>
              <a:rPr lang="en-US" altLang="zh-CN" sz="2700" dirty="0"/>
              <a:t>•    </a:t>
            </a:r>
            <a:r>
              <a:rPr lang="zh-CN" altLang="en-US" sz="2700" dirty="0"/>
              <a:t>理解气门组件的结构和作用；</a:t>
            </a:r>
          </a:p>
          <a:p>
            <a:r>
              <a:rPr lang="en-US" altLang="zh-CN" sz="2700" dirty="0"/>
              <a:t>•    </a:t>
            </a:r>
            <a:r>
              <a:rPr lang="zh-CN" altLang="en-US" sz="2700" dirty="0"/>
              <a:t>掌握气门组件的组成。</a:t>
            </a:r>
          </a:p>
        </p:txBody>
      </p:sp>
    </p:spTree>
    <p:extLst>
      <p:ext uri="{BB962C8B-B14F-4D97-AF65-F5344CB8AC3E}">
        <p14:creationId xmlns:p14="http://schemas.microsoft.com/office/powerpoint/2010/main" val="3866779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>
                <a:solidFill>
                  <a:srgbClr val="775F55"/>
                </a:solidFill>
                <a:latin typeface="方正超粗黑_GBK" panose="03000509000000000000" pitchFamily="65" charset="-122"/>
                <a:ea typeface="方正超粗黑_GBK" panose="03000509000000000000" pitchFamily="65" charset="-122"/>
              </a:rPr>
              <a:t>技能要求：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67544" y="2780928"/>
            <a:ext cx="8153400" cy="1684784"/>
          </a:xfrm>
        </p:spPr>
        <p:txBody>
          <a:bodyPr>
            <a:normAutofit/>
          </a:bodyPr>
          <a:lstStyle/>
          <a:p>
            <a:r>
              <a:rPr lang="en-US" altLang="zh-CN" dirty="0"/>
              <a:t>•    </a:t>
            </a:r>
            <a:r>
              <a:rPr lang="zh-CN" altLang="en-US" sz="2700" dirty="0"/>
              <a:t>能规范拆装气门机构；</a:t>
            </a:r>
          </a:p>
          <a:p>
            <a:r>
              <a:rPr lang="en-US" altLang="zh-CN" sz="2700" dirty="0"/>
              <a:t>•    </a:t>
            </a:r>
            <a:r>
              <a:rPr lang="zh-CN" altLang="en-US" sz="2700" dirty="0"/>
              <a:t>能规范拆装气门组件；</a:t>
            </a:r>
          </a:p>
          <a:p>
            <a:r>
              <a:rPr lang="en-US" altLang="zh-CN" sz="2700" dirty="0"/>
              <a:t>•    </a:t>
            </a:r>
            <a:r>
              <a:rPr lang="zh-CN" altLang="en-US" sz="2700" dirty="0"/>
              <a:t>能根据气门间隙检查结果，并得出维修结论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91217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05635" y="1513609"/>
            <a:ext cx="8153400" cy="5344391"/>
          </a:xfrm>
        </p:spPr>
        <p:txBody>
          <a:bodyPr>
            <a:normAutofit/>
          </a:bodyPr>
          <a:lstStyle/>
          <a:p>
            <a:r>
              <a:rPr lang="en-US" altLang="zh-CN" b="1" dirty="0"/>
              <a:t>2.1</a:t>
            </a:r>
            <a:r>
              <a:rPr lang="zh-CN" altLang="en-US" b="1" dirty="0"/>
              <a:t>气门间隙的检测及维修</a:t>
            </a:r>
          </a:p>
          <a:p>
            <a:r>
              <a:rPr lang="en-US" altLang="zh-CN" b="1" dirty="0"/>
              <a:t>2.1.1</a:t>
            </a:r>
            <a:r>
              <a:rPr lang="zh-CN" altLang="en-US" b="1" dirty="0"/>
              <a:t>气门机构的功用</a:t>
            </a:r>
            <a:endParaRPr lang="en-US" altLang="zh-CN" b="1" dirty="0"/>
          </a:p>
          <a:p>
            <a:r>
              <a:rPr lang="zh-CN" altLang="zh-CN" sz="2700" dirty="0"/>
              <a:t>气门机构的功用是控制发动机进、排气过程，按照气缸的工作顺序和工作循环的要求，准时地开闭进、排气门向气缸供给可燃混合气（汽油机）或新鲜空气（柴油机）并及时排出废气。设计要求进饱排空，并且当进、排气门关闭时，保证气缸密封。曲柄连杆机构往复运动变成旋转运动并输出动力；而气门机构旋转运动变成往复运动并消耗发动机动力。顶置式凸轮轴，凸轮轴布置在气缸盖上，传动链短，运动件少，机构刚度大，适合高速机。</a:t>
            </a:r>
            <a:endParaRPr lang="zh-CN" altLang="en-US" sz="2700" b="1" dirty="0"/>
          </a:p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530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05635" y="1513609"/>
            <a:ext cx="8153400" cy="763263"/>
          </a:xfrm>
        </p:spPr>
        <p:txBody>
          <a:bodyPr>
            <a:normAutofit/>
          </a:bodyPr>
          <a:lstStyle/>
          <a:p>
            <a:r>
              <a:rPr lang="en-US" altLang="zh-CN" b="1" dirty="0"/>
              <a:t>2.1.1</a:t>
            </a:r>
            <a:r>
              <a:rPr lang="zh-CN" altLang="en-US" b="1" dirty="0"/>
              <a:t>气门机构的功用</a:t>
            </a:r>
          </a:p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C3ECF9-432C-480A-833C-B00C051E97C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962" y="2620938"/>
            <a:ext cx="5520075" cy="400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709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023248" cy="52578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3100" b="1" dirty="0"/>
              <a:t>2.1.2 </a:t>
            </a:r>
            <a:r>
              <a:rPr lang="zh-CN" altLang="en-US" sz="3100" b="1" dirty="0"/>
              <a:t>气门机构组成</a:t>
            </a:r>
            <a:endParaRPr lang="en-US" altLang="zh-CN" sz="3100" b="1" dirty="0"/>
          </a:p>
          <a:p>
            <a:r>
              <a:rPr lang="zh-CN" altLang="zh-CN" dirty="0"/>
              <a:t>气门机构由气门组件、气门传动两部分组成。气门组件有气门锁片、气门弹簧座、气门油封、气门弹簧、气门导管、气门弹簧下座圈、气门等。气门传动有进排气凸轮轴、挺柱等。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01F2295-5FC7-4051-8E44-77C75DC9E4C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1920" y="1600200"/>
            <a:ext cx="5292080" cy="525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776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107504" y="1600200"/>
            <a:ext cx="9036496" cy="1972816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3700" b="1" dirty="0"/>
              <a:t>2.1.3</a:t>
            </a:r>
            <a:r>
              <a:rPr lang="zh-CN" altLang="en-US" sz="3700" b="1" dirty="0"/>
              <a:t>气门间隙及其检查</a:t>
            </a:r>
            <a:endParaRPr lang="en-US" altLang="zh-CN" sz="3700" b="1" dirty="0"/>
          </a:p>
          <a:p>
            <a:r>
              <a:rPr lang="zh-CN" altLang="zh-CN" sz="3500" dirty="0"/>
              <a:t>气门间隙是在发动机在冷态下，气门完全关闭时，气门杆未端与传动件（或直动式凸轮与挺柱）之间的间隙。给热膨胀留有余地，保证气门密封。气门间隙不能过大、过小，要适当。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8C15443-F747-4985-BDEC-A8F8BE6D9CC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261" y="3548449"/>
            <a:ext cx="5562173" cy="329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46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/>
          </a:bodyPr>
          <a:lstStyle/>
          <a:p>
            <a:r>
              <a:rPr lang="en-US" altLang="zh-CN" b="1" dirty="0"/>
              <a:t>2.2</a:t>
            </a:r>
            <a:r>
              <a:rPr lang="zh-CN" altLang="en-US" b="1" dirty="0"/>
              <a:t>气门组件的拆解</a:t>
            </a:r>
          </a:p>
          <a:p>
            <a:r>
              <a:rPr lang="en-US" altLang="zh-CN" b="1" dirty="0"/>
              <a:t>2.2.1</a:t>
            </a:r>
            <a:r>
              <a:rPr lang="zh-CN" altLang="en-US" b="1" dirty="0"/>
              <a:t>气门</a:t>
            </a:r>
            <a:endParaRPr lang="en-US" altLang="zh-CN" b="1" dirty="0"/>
          </a:p>
          <a:p>
            <a:r>
              <a:rPr lang="zh-CN" altLang="zh-CN" sz="2700" dirty="0"/>
              <a:t>气门的工作条件，高温（进：</a:t>
            </a:r>
            <a:r>
              <a:rPr lang="en-US" altLang="zh-CN" sz="2700" dirty="0"/>
              <a:t>300</a:t>
            </a:r>
            <a:r>
              <a:rPr lang="zh-CN" altLang="zh-CN" sz="2700" dirty="0"/>
              <a:t>～</a:t>
            </a:r>
            <a:r>
              <a:rPr lang="en-US" altLang="zh-CN" sz="2700" dirty="0"/>
              <a:t>400</a:t>
            </a:r>
            <a:r>
              <a:rPr lang="zh-CN" altLang="zh-CN" sz="2700" dirty="0"/>
              <a:t>°</a:t>
            </a:r>
            <a:r>
              <a:rPr lang="en-US" altLang="zh-CN" sz="2700" dirty="0"/>
              <a:t>C</a:t>
            </a:r>
            <a:r>
              <a:rPr lang="zh-CN" altLang="zh-CN" sz="2700" dirty="0"/>
              <a:t>，排：</a:t>
            </a:r>
            <a:r>
              <a:rPr lang="en-US" altLang="zh-CN" sz="2700" dirty="0"/>
              <a:t>600</a:t>
            </a:r>
            <a:r>
              <a:rPr lang="zh-CN" altLang="zh-CN" sz="2700" dirty="0"/>
              <a:t>～</a:t>
            </a:r>
            <a:r>
              <a:rPr lang="en-US" altLang="zh-CN" sz="2700" dirty="0"/>
              <a:t>800 </a:t>
            </a:r>
            <a:r>
              <a:rPr lang="zh-CN" altLang="zh-CN" sz="2700" dirty="0"/>
              <a:t>°</a:t>
            </a:r>
            <a:r>
              <a:rPr lang="en-US" altLang="zh-CN" sz="2700" dirty="0"/>
              <a:t>C</a:t>
            </a:r>
            <a:r>
              <a:rPr lang="zh-CN" altLang="zh-CN" sz="2700" dirty="0"/>
              <a:t>）、高压，落座冲击，润滑困难，高温气体中有腐蚀性成分。要求要有足够的强度、刚度、耐磨、耐高温、耐腐蚀、耐冲击。材料要求进气门合金钢（铬钢或镍铬等）；排气门耐热合金钢（硅铬钢等）</a:t>
            </a:r>
            <a:r>
              <a:rPr lang="zh-CN" altLang="en-US" sz="2700" dirty="0"/>
              <a:t>。</a:t>
            </a: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828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188840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3100" b="1" dirty="0"/>
              <a:t>2.2.2</a:t>
            </a:r>
            <a:r>
              <a:rPr lang="zh-CN" altLang="en-US" sz="3100" b="1" dirty="0"/>
              <a:t>气门结构</a:t>
            </a:r>
          </a:p>
          <a:p>
            <a:r>
              <a:rPr lang="zh-CN" altLang="zh-CN" dirty="0"/>
              <a:t>气门锥角一般</a:t>
            </a:r>
            <a:r>
              <a:rPr lang="en-US" altLang="zh-CN" dirty="0"/>
              <a:t>45</a:t>
            </a:r>
            <a:r>
              <a:rPr lang="zh-CN" altLang="zh-CN" dirty="0"/>
              <a:t>°，顶面形状平顶：结构简单，制造容易，吸热面积小，质量小，进排气门均有采用。凹顶：质量小；喇叭型顶头部与杆部流线过渡，进气阻力小，适用于进气门。但顶部受热面积大，不适合于排气门。</a:t>
            </a:r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A7F2911-4FEA-49DD-81B6-7DC4AF1B227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38" y="3789040"/>
            <a:ext cx="5958524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78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06816" cy="5257800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3100" b="1" dirty="0"/>
              <a:t>2.2.3</a:t>
            </a:r>
            <a:r>
              <a:rPr lang="zh-CN" altLang="en-US" sz="3100" b="1" dirty="0"/>
              <a:t>气门座</a:t>
            </a:r>
            <a:endParaRPr lang="en-US" altLang="zh-CN" sz="3100" b="1" dirty="0"/>
          </a:p>
          <a:p>
            <a:r>
              <a:rPr lang="zh-CN" altLang="zh-CN" dirty="0"/>
              <a:t>气门座与气门头部锥面配合密封气缸，气门头部的热量经过气门座往外传热。气门座的锥角一般比气门锥角大</a:t>
            </a:r>
            <a:r>
              <a:rPr lang="en-US" altLang="zh-CN" dirty="0"/>
              <a:t>0.5</a:t>
            </a:r>
            <a:r>
              <a:rPr lang="zh-CN" altLang="zh-CN" dirty="0"/>
              <a:t>～</a:t>
            </a:r>
            <a:r>
              <a:rPr lang="en-US" altLang="zh-CN" dirty="0"/>
              <a:t>1</a:t>
            </a:r>
            <a:r>
              <a:rPr lang="zh-CN" altLang="zh-CN" dirty="0"/>
              <a:t>°，以利密封。多数发动机采用气门座圈（合金铸铁、粉末冶金或奥氏体钢）镶嵌在缸盖上。有些铸铁缸盖不用气门座圈，直接在缸盖上加工出气门座。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A9D30B4-7631-4838-80CD-E8BA7E06520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464" y="2158035"/>
            <a:ext cx="4624536" cy="414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291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34321" y="1484785"/>
            <a:ext cx="4103898" cy="5373216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3100" b="1" dirty="0"/>
              <a:t>2.2.4</a:t>
            </a:r>
            <a:r>
              <a:rPr lang="zh-CN" altLang="en-US" sz="3100" b="1" dirty="0"/>
              <a:t>气门导管</a:t>
            </a:r>
            <a:endParaRPr lang="en-US" altLang="zh-CN" sz="3100" b="1" dirty="0"/>
          </a:p>
          <a:p>
            <a:r>
              <a:rPr lang="zh-CN" altLang="zh-CN" dirty="0"/>
              <a:t>气门导管的作用是导向，保证气门作直线往复运动。导热，气门头部传给杆身的热量，通过气缸盖传出去。气门杆与导管孔之间的润滑靠气门机构工作时飞溅的机油，但油不能过多，要加气门油封。气门导管用灰铁、球铁或粉末冶金制造，过盈压入缸盖导管孔。</a:t>
            </a:r>
            <a:endParaRPr lang="en-US" altLang="zh-CN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4F4138C-DBC0-40CB-95CA-636CD317376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782" y="2484866"/>
            <a:ext cx="4103898" cy="329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054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41168"/>
          </a:xfrm>
        </p:spPr>
        <p:txBody>
          <a:bodyPr>
            <a:normAutofit lnSpcReduction="10000"/>
          </a:bodyPr>
          <a:lstStyle/>
          <a:p>
            <a:r>
              <a:rPr lang="en-US" altLang="zh-CN" b="1" dirty="0"/>
              <a:t>2.2.5</a:t>
            </a:r>
            <a:r>
              <a:rPr lang="zh-CN" altLang="en-US" b="1" dirty="0"/>
              <a:t>气门弹簧</a:t>
            </a:r>
            <a:endParaRPr lang="en-US" altLang="zh-CN" b="1" dirty="0"/>
          </a:p>
          <a:p>
            <a:r>
              <a:rPr lang="zh-CN" altLang="zh-CN" sz="2700" dirty="0"/>
              <a:t>保证气门关闭时与气门座圈贴合密封，使气门运动始终受凸轮控制。气门弹簧一般为等螺距螺旋弹簧，多数发动机每个气门采用一个或两个弹簧。共振问题。用两个弹簧时，它们直径不同，旋向不同，同心地装入，可以提高气门弹簧工作可靠性，防止共振，而且当一根弹簧折断时，另一根弹簧还可以维持工作。变刚度弹簧、变螺距、锥形，由于螺旋弹簧的作用，一般气门能够缓慢旋转。</a:t>
            </a:r>
            <a:endParaRPr lang="en-US" altLang="zh-CN" sz="2700" b="1" dirty="0"/>
          </a:p>
          <a:p>
            <a:r>
              <a:rPr lang="en-US" altLang="zh-CN" b="1" dirty="0"/>
              <a:t>2.2.6</a:t>
            </a:r>
            <a:r>
              <a:rPr lang="zh-CN" altLang="en-US" b="1" dirty="0"/>
              <a:t>弹簧座和锁夹</a:t>
            </a:r>
            <a:endParaRPr lang="en-US" altLang="zh-CN" b="1" dirty="0"/>
          </a:p>
          <a:p>
            <a:r>
              <a:rPr lang="zh-CN" altLang="zh-CN" sz="2700" dirty="0"/>
              <a:t>弹簧座：承受弹簧力并将通过锁夹传给气门杆。锁夹：连接气门杆和气门弹簧座，有多种型式。</a:t>
            </a:r>
            <a:endParaRPr lang="zh-CN" altLang="zh-CN" sz="2700" b="1" dirty="0"/>
          </a:p>
        </p:txBody>
      </p:sp>
    </p:spTree>
    <p:extLst>
      <p:ext uri="{BB962C8B-B14F-4D97-AF65-F5344CB8AC3E}">
        <p14:creationId xmlns:p14="http://schemas.microsoft.com/office/powerpoint/2010/main" val="1011510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607424" cy="52578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3100" b="1" dirty="0"/>
              <a:t>2.3</a:t>
            </a:r>
            <a:r>
              <a:rPr lang="zh-CN" altLang="en-US" sz="3100" b="1" dirty="0"/>
              <a:t>气门组件的检测与维修</a:t>
            </a:r>
          </a:p>
          <a:p>
            <a:r>
              <a:rPr lang="en-US" altLang="zh-CN" sz="3100" b="1" dirty="0"/>
              <a:t>2.3.1</a:t>
            </a:r>
            <a:r>
              <a:rPr lang="zh-CN" altLang="en-US" sz="3100" b="1" dirty="0"/>
              <a:t>气门的目视检查程序</a:t>
            </a:r>
            <a:endParaRPr lang="en-US" altLang="zh-CN" sz="3100" b="1" dirty="0"/>
          </a:p>
          <a:p>
            <a:r>
              <a:rPr lang="zh-CN" altLang="zh-CN" dirty="0"/>
              <a:t>检查气门头到气门杆是否有以下状况：气门座部位点蚀（图中</a:t>
            </a:r>
            <a:r>
              <a:rPr lang="en-US" altLang="zh-CN" dirty="0"/>
              <a:t>1</a:t>
            </a:r>
            <a:r>
              <a:rPr lang="zh-CN" altLang="zh-CN" dirty="0"/>
              <a:t>）；气门余量厚度不足 （图中</a:t>
            </a:r>
            <a:r>
              <a:rPr lang="en-US" altLang="zh-CN" dirty="0"/>
              <a:t>2</a:t>
            </a:r>
            <a:r>
              <a:rPr lang="zh-CN" altLang="zh-CN" dirty="0"/>
              <a:t>）；气门杆弯曲（图中</a:t>
            </a:r>
            <a:r>
              <a:rPr lang="en-US" altLang="zh-CN" dirty="0"/>
              <a:t>3</a:t>
            </a:r>
            <a:r>
              <a:rPr lang="zh-CN" altLang="zh-CN" dirty="0"/>
              <a:t>）；气门杆点蚀或严重磨损（图中</a:t>
            </a:r>
            <a:r>
              <a:rPr lang="en-US" altLang="zh-CN" dirty="0"/>
              <a:t>4</a:t>
            </a:r>
            <a:r>
              <a:rPr lang="zh-CN" altLang="zh-CN" dirty="0"/>
              <a:t>）；气门锁片槽磨损（图中</a:t>
            </a:r>
            <a:r>
              <a:rPr lang="en-US" altLang="zh-CN" dirty="0"/>
              <a:t>5</a:t>
            </a:r>
            <a:r>
              <a:rPr lang="zh-CN" altLang="zh-CN" dirty="0"/>
              <a:t>）；气门杆顶端磨损（图中</a:t>
            </a:r>
            <a:r>
              <a:rPr lang="en-US" altLang="zh-CN" dirty="0"/>
              <a:t>6</a:t>
            </a:r>
            <a:r>
              <a:rPr lang="zh-CN" altLang="zh-CN" dirty="0"/>
              <a:t>）。如果存在前述任一状况，则更换气门。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F3317FD-9283-4815-B6F0-E80C36E61A9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600200"/>
            <a:ext cx="3904852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80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349080"/>
          </a:xfrm>
        </p:spPr>
        <p:txBody>
          <a:bodyPr>
            <a:normAutofit/>
          </a:bodyPr>
          <a:lstStyle/>
          <a:p>
            <a:r>
              <a:rPr lang="en-US" altLang="zh-CN" b="1" dirty="0"/>
              <a:t>2.3.2</a:t>
            </a:r>
            <a:r>
              <a:rPr lang="zh-CN" altLang="en-US" b="1" dirty="0"/>
              <a:t>气门的测量和修整概述</a:t>
            </a:r>
            <a:endParaRPr lang="en-US" altLang="zh-CN" b="1" dirty="0"/>
          </a:p>
          <a:p>
            <a:r>
              <a:rPr lang="zh-CN" altLang="zh-CN" sz="2700" dirty="0"/>
              <a:t>正确的气门维修对发动机性能至关重要</a:t>
            </a:r>
            <a:r>
              <a:rPr lang="en-US" altLang="zh-CN" sz="2700" dirty="0"/>
              <a:t>,</a:t>
            </a:r>
            <a:r>
              <a:rPr lang="zh-CN" altLang="zh-CN" sz="2700" dirty="0"/>
              <a:t>因此，必须遵守所有测量程序细节以识别不符合规格的部件</a:t>
            </a:r>
            <a:r>
              <a:rPr lang="en-US" altLang="zh-CN" sz="2700" dirty="0"/>
              <a:t>,</a:t>
            </a:r>
            <a:r>
              <a:rPr lang="zh-CN" altLang="zh-CN" sz="2700" dirty="0"/>
              <a:t>如果测量程序显示必须修整气门或气门座，在修整后执行测量程序是至关重要的。</a:t>
            </a:r>
            <a:endParaRPr lang="zh-CN" altLang="en-US" sz="2700" b="1" dirty="0"/>
          </a:p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813523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80728"/>
          </a:xfrm>
        </p:spPr>
        <p:txBody>
          <a:bodyPr>
            <a:normAutofit/>
          </a:bodyPr>
          <a:lstStyle/>
          <a:p>
            <a:r>
              <a:rPr lang="en-US" altLang="zh-CN" b="1" dirty="0"/>
              <a:t>2.3.3</a:t>
            </a:r>
            <a:r>
              <a:rPr lang="zh-CN" altLang="en-US" b="1" dirty="0"/>
              <a:t>气门座宽度的测量程序</a:t>
            </a:r>
            <a:endParaRPr lang="en-US" altLang="zh-CN" b="1" dirty="0"/>
          </a:p>
          <a:p>
            <a:r>
              <a:rPr lang="zh-CN" altLang="zh-CN" sz="2700" dirty="0"/>
              <a:t>用适当的标尺测量气缸盖中的气门座宽度。</a:t>
            </a:r>
            <a:endParaRPr lang="en-US" altLang="zh-CN" sz="27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EBF99D-35DD-4BB6-9205-E8F054DC487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092" y="3161928"/>
            <a:ext cx="4427815" cy="3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072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7" y="1600200"/>
            <a:ext cx="3383289" cy="5257800"/>
          </a:xfrm>
        </p:spPr>
        <p:txBody>
          <a:bodyPr>
            <a:normAutofit fontScale="92500"/>
          </a:bodyPr>
          <a:lstStyle/>
          <a:p>
            <a:r>
              <a:rPr lang="zh-CN" altLang="zh-CN" dirty="0"/>
              <a:t>用适当的标尺在气门锥面（图中</a:t>
            </a:r>
            <a:r>
              <a:rPr lang="en-US" altLang="zh-CN" dirty="0"/>
              <a:t>1</a:t>
            </a:r>
            <a:r>
              <a:rPr lang="zh-CN" altLang="zh-CN" dirty="0"/>
              <a:t>）上测量气门座宽度，注意气门座接触面至少要距离气门外径（余量）</a:t>
            </a:r>
            <a:r>
              <a:rPr lang="en-US" altLang="zh-CN" dirty="0"/>
              <a:t>0.5</a:t>
            </a:r>
            <a:r>
              <a:rPr lang="zh-CN" altLang="zh-CN" dirty="0"/>
              <a:t>毫米（</a:t>
            </a:r>
            <a:r>
              <a:rPr lang="en-US" altLang="zh-CN" dirty="0"/>
              <a:t>0.020</a:t>
            </a:r>
            <a:r>
              <a:rPr lang="zh-CN" altLang="zh-CN" dirty="0"/>
              <a:t>英寸），如果接触区域距离边缘太近，则必须修整气门座以使接触区域远离边缘。</a:t>
            </a:r>
            <a:endParaRPr lang="en-US" altLang="zh-CN" b="1" dirty="0"/>
          </a:p>
          <a:p>
            <a:endParaRPr lang="zh-CN" altLang="zh-CN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8BEFA55-72BF-421D-8652-C547228A08C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600200"/>
            <a:ext cx="3744416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5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12885"/>
            <a:ext cx="8153400" cy="5257800"/>
          </a:xfrm>
        </p:spPr>
        <p:txBody>
          <a:bodyPr>
            <a:normAutofit lnSpcReduction="10000"/>
          </a:bodyPr>
          <a:lstStyle/>
          <a:p>
            <a:r>
              <a:rPr lang="en-US" altLang="zh-CN" b="1" dirty="0"/>
              <a:t>2.3.4</a:t>
            </a:r>
            <a:r>
              <a:rPr lang="zh-CN" altLang="en-US" b="1" dirty="0"/>
              <a:t>气门座圆度的测量程序</a:t>
            </a:r>
            <a:endParaRPr lang="en-US" altLang="zh-CN" b="1" dirty="0"/>
          </a:p>
          <a:p>
            <a:r>
              <a:rPr lang="zh-CN" altLang="zh-CN" sz="2700" dirty="0"/>
              <a:t>将锥形导向杆安装到导管上，并将千分表连接到导向杆上，用千分表测量气门座圆度，导向杆安装到导管上时，导向杆应略微卡紧，必须使用尺寸正确的导向杆，切勿使用可调直径的导向杆，可调式导向杆会损坏气门导管。</a:t>
            </a:r>
          </a:p>
          <a:p>
            <a:r>
              <a:rPr lang="zh-CN" altLang="zh-CN" sz="2700" dirty="0"/>
              <a:t>将测量值与规定值作比较，查阅“发动机机械规格（</a:t>
            </a:r>
            <a:r>
              <a:rPr lang="en-US" altLang="zh-CN" sz="2700" dirty="0"/>
              <a:t>1.6</a:t>
            </a:r>
            <a:r>
              <a:rPr lang="zh-CN" altLang="zh-CN" sz="2700" dirty="0"/>
              <a:t>升</a:t>
            </a:r>
            <a:r>
              <a:rPr lang="en-US" altLang="zh-CN" sz="2700" dirty="0"/>
              <a:t> LDE</a:t>
            </a:r>
            <a:r>
              <a:rPr lang="zh-CN" altLang="zh-CN" sz="2700" dirty="0"/>
              <a:t>）”。</a:t>
            </a:r>
          </a:p>
          <a:p>
            <a:r>
              <a:rPr lang="zh-CN" altLang="zh-CN" sz="2700" dirty="0"/>
              <a:t>如果气门座圆度超出规格，必须使用“气门和气门座修整程序”研磨气门和气门座。</a:t>
            </a:r>
          </a:p>
          <a:p>
            <a:r>
              <a:rPr lang="en-US" altLang="zh-CN" sz="2700" dirty="0"/>
              <a:t> </a:t>
            </a:r>
            <a:r>
              <a:rPr lang="zh-CN" altLang="zh-CN" sz="2700" dirty="0"/>
              <a:t>如使用的是新气门，气门座圆度必须在</a:t>
            </a:r>
            <a:r>
              <a:rPr lang="en-US" altLang="zh-CN" sz="2700" dirty="0"/>
              <a:t>0.05</a:t>
            </a:r>
            <a:r>
              <a:rPr lang="zh-CN" altLang="zh-CN" sz="2700" dirty="0"/>
              <a:t>毫米（</a:t>
            </a:r>
            <a:r>
              <a:rPr lang="en-US" altLang="zh-CN" sz="2700" dirty="0"/>
              <a:t>0.002</a:t>
            </a:r>
            <a:r>
              <a:rPr lang="zh-CN" altLang="zh-CN" sz="2700" dirty="0"/>
              <a:t>英寸）内。</a:t>
            </a:r>
            <a:endParaRPr lang="en-US" altLang="zh-CN" sz="2700" b="1" dirty="0"/>
          </a:p>
          <a:p>
            <a:endParaRPr lang="zh-CN" altLang="zh-CN" b="1" dirty="0"/>
          </a:p>
        </p:txBody>
      </p:sp>
    </p:spTree>
    <p:extLst>
      <p:ext uri="{BB962C8B-B14F-4D97-AF65-F5344CB8AC3E}">
        <p14:creationId xmlns:p14="http://schemas.microsoft.com/office/powerpoint/2010/main" val="205296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59352" cy="5257800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3100" b="1" dirty="0"/>
              <a:t>2.3.5</a:t>
            </a:r>
            <a:r>
              <a:rPr lang="zh-CN" altLang="en-US" sz="3100" b="1" dirty="0"/>
              <a:t>气门余量的测量程序</a:t>
            </a:r>
            <a:endParaRPr lang="en-US" altLang="zh-CN" sz="3100" b="1" dirty="0"/>
          </a:p>
          <a:p>
            <a:r>
              <a:rPr lang="zh-CN" altLang="zh-CN" dirty="0"/>
              <a:t>用适当的标尺测量气门余量</a:t>
            </a:r>
            <a:endParaRPr lang="en-US" altLang="zh-CN" dirty="0"/>
          </a:p>
          <a:p>
            <a:r>
              <a:rPr lang="zh-CN" altLang="zh-CN" dirty="0"/>
              <a:t>参考本节中的气门余量最小值规格，并将其与测量值作比较。</a:t>
            </a:r>
          </a:p>
          <a:p>
            <a:r>
              <a:rPr lang="zh-CN" altLang="zh-CN" dirty="0"/>
              <a:t>若气门余量超过规格，更换气门。</a:t>
            </a:r>
          </a:p>
          <a:p>
            <a:r>
              <a:rPr lang="zh-CN" altLang="zh-CN" dirty="0"/>
              <a:t>如果气门余量符合规格且不需要研磨，则按照“气门对气门座同心度的测量程序”测试气门的气门座同心度。</a:t>
            </a:r>
            <a:endParaRPr lang="zh-CN" altLang="zh-CN" b="1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A84097C-AF4F-4691-8AF7-46FFE5F1C2E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988840"/>
            <a:ext cx="3432170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532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9" y="1600200"/>
            <a:ext cx="2879232" cy="5257800"/>
          </a:xfrm>
        </p:spPr>
        <p:txBody>
          <a:bodyPr>
            <a:normAutofit/>
          </a:bodyPr>
          <a:lstStyle/>
          <a:p>
            <a:r>
              <a:rPr lang="en-US" altLang="zh-CN" b="1" dirty="0"/>
              <a:t>2.3.6</a:t>
            </a:r>
            <a:r>
              <a:rPr lang="zh-CN" altLang="en-US" b="1" dirty="0"/>
              <a:t>气门对气门座同心度的测量程序</a:t>
            </a:r>
            <a:endParaRPr lang="en-US" altLang="zh-CN" b="1" dirty="0"/>
          </a:p>
          <a:p>
            <a:r>
              <a:rPr lang="zh-CN" altLang="zh-CN" sz="2700" dirty="0"/>
              <a:t>检查气门对气门座同心度，确定气门和气门座是否正常密封；必须测量气门锥面和气门座以确保气门正常密封</a:t>
            </a:r>
            <a:r>
              <a:rPr lang="zh-CN" altLang="en-US" dirty="0"/>
              <a:t>。</a:t>
            </a:r>
            <a:endParaRPr lang="zh-CN" altLang="zh-CN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882A85-F59B-4ACF-836A-DF380AC3E4D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466" y="2546416"/>
            <a:ext cx="4832604" cy="324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207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383288" cy="5257800"/>
          </a:xfrm>
        </p:spPr>
        <p:txBody>
          <a:bodyPr>
            <a:normAutofit fontScale="92500"/>
          </a:bodyPr>
          <a:lstStyle/>
          <a:p>
            <a:r>
              <a:rPr lang="en-US" altLang="zh-CN" sz="3100" b="1" dirty="0"/>
              <a:t>2.3.7</a:t>
            </a:r>
            <a:r>
              <a:rPr lang="zh-CN" altLang="en-US" sz="3100" b="1" dirty="0"/>
              <a:t>气门和气门座的修整程序</a:t>
            </a:r>
            <a:endParaRPr lang="en-US" altLang="zh-CN" sz="3100" b="1" dirty="0"/>
          </a:p>
          <a:p>
            <a:r>
              <a:rPr lang="zh-CN" altLang="zh-CN" dirty="0"/>
              <a:t>如果气门座宽度、圆度或同心度超出规格，您必须研磨气门座，以便确保适当的散热量并防止气门座上形成积碳，如果需要修整气门座，则必须修整气门锥面，除非使用新的气门。</a:t>
            </a:r>
            <a:endParaRPr lang="zh-CN" altLang="zh-CN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4C2223B-8287-490D-AC25-9A541E5B815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348880"/>
            <a:ext cx="4248471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676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607424" cy="5029200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3100" b="1" dirty="0"/>
              <a:t>2.3.8</a:t>
            </a:r>
            <a:r>
              <a:rPr lang="zh-CN" altLang="en-US" sz="3100" b="1" dirty="0"/>
              <a:t>气门杆高度的测量程序</a:t>
            </a:r>
            <a:endParaRPr lang="en-US" altLang="zh-CN" sz="3100" b="1" dirty="0"/>
          </a:p>
          <a:p>
            <a:r>
              <a:rPr lang="zh-CN" altLang="zh-CN" dirty="0"/>
              <a:t>将气门安装到气门导管中。</a:t>
            </a:r>
          </a:p>
          <a:p>
            <a:r>
              <a:rPr lang="zh-CN" altLang="zh-CN" dirty="0"/>
              <a:t>确保气门在气缸盖的气门座上就位。</a:t>
            </a:r>
          </a:p>
          <a:p>
            <a:r>
              <a:rPr lang="zh-CN" altLang="zh-CN" dirty="0"/>
              <a:t>安装气门杆油封。</a:t>
            </a:r>
          </a:p>
          <a:p>
            <a:r>
              <a:rPr lang="en-US" altLang="zh-CN" dirty="0"/>
              <a:t> </a:t>
            </a:r>
            <a:r>
              <a:rPr lang="zh-CN" altLang="zh-CN" dirty="0"/>
              <a:t>安装气门弹簧座和气门杆锁片。</a:t>
            </a:r>
          </a:p>
          <a:p>
            <a:r>
              <a:rPr lang="zh-CN" altLang="zh-CN" dirty="0"/>
              <a:t>测量气缸盖至气门弹簧座底部之间的距离（图中</a:t>
            </a:r>
            <a:r>
              <a:rPr lang="en-US" altLang="zh-CN" dirty="0"/>
              <a:t>1</a:t>
            </a:r>
            <a:r>
              <a:rPr lang="zh-CN" altLang="zh-CN" dirty="0"/>
              <a:t>），查阅“发动机机械规格（</a:t>
            </a:r>
            <a:r>
              <a:rPr lang="en-US" altLang="zh-CN" dirty="0"/>
              <a:t>1.6</a:t>
            </a:r>
            <a:r>
              <a:rPr lang="zh-CN" altLang="zh-CN" dirty="0"/>
              <a:t>升</a:t>
            </a:r>
            <a:r>
              <a:rPr lang="en-US" altLang="zh-CN" dirty="0"/>
              <a:t> LDE</a:t>
            </a:r>
            <a:r>
              <a:rPr lang="zh-CN" altLang="zh-CN" dirty="0"/>
              <a:t>）”。</a:t>
            </a:r>
            <a:endParaRPr lang="zh-CN" altLang="zh-CN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8321FAC-2E01-42DE-9508-5EC0E40D82F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964" y="1796244"/>
            <a:ext cx="3779912" cy="46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507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任务学习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 fontScale="92500"/>
          </a:bodyPr>
          <a:lstStyle/>
          <a:p>
            <a:r>
              <a:rPr lang="en-US" altLang="zh-CN" sz="3100" b="1" dirty="0"/>
              <a:t>2.3.9</a:t>
            </a:r>
            <a:r>
              <a:rPr lang="zh-CN" altLang="en-US" sz="3100" b="1" dirty="0"/>
              <a:t>气门弹簧的检查与测量</a:t>
            </a:r>
            <a:endParaRPr lang="en-US" altLang="zh-CN" sz="3100" b="1" dirty="0"/>
          </a:p>
          <a:p>
            <a:r>
              <a:rPr lang="zh-CN" altLang="zh-CN" dirty="0"/>
              <a:t>用溶剂清洁气门弹簧，佩戴安全眼镜，以免损伤眼睛。</a:t>
            </a:r>
          </a:p>
          <a:p>
            <a:r>
              <a:rPr lang="zh-CN" altLang="zh-CN" dirty="0"/>
              <a:t>用压缩空气吹干气门弹簧。</a:t>
            </a:r>
          </a:p>
          <a:p>
            <a:r>
              <a:rPr lang="zh-CN" altLang="zh-CN" dirty="0"/>
              <a:t>检查气门弹簧是否有弹簧圈破裂或弹簧圈末端破裂。</a:t>
            </a:r>
          </a:p>
          <a:p>
            <a:r>
              <a:rPr lang="zh-CN" altLang="zh-CN" dirty="0"/>
              <a:t>使用</a:t>
            </a:r>
            <a:r>
              <a:rPr lang="en-US" altLang="zh-CN" dirty="0"/>
              <a:t>GE-22738-B</a:t>
            </a:r>
            <a:r>
              <a:rPr lang="zh-CN" altLang="zh-CN" dirty="0"/>
              <a:t>测试仪测量气门弹簧张力，参见“发动机机械规格（</a:t>
            </a:r>
            <a:r>
              <a:rPr lang="en-US" altLang="zh-CN" dirty="0"/>
              <a:t>1.6</a:t>
            </a:r>
            <a:r>
              <a:rPr lang="zh-CN" altLang="zh-CN" dirty="0"/>
              <a:t>升</a:t>
            </a:r>
            <a:r>
              <a:rPr lang="en-US" altLang="zh-CN" dirty="0"/>
              <a:t> LDE</a:t>
            </a:r>
            <a:r>
              <a:rPr lang="zh-CN" altLang="zh-CN" dirty="0"/>
              <a:t>）”。</a:t>
            </a:r>
          </a:p>
          <a:p>
            <a:r>
              <a:rPr lang="zh-CN" altLang="zh-CN" dirty="0"/>
              <a:t>若发现气门弹簧负载过低，更换气门弹簧。不得使用垫片增加弹簧负载，若使用垫片，气门弹簧可能在凸轮轴凸轮到达升程顶点前就压缩到底。</a:t>
            </a:r>
            <a:endParaRPr lang="zh-CN" altLang="zh-CN" b="1" dirty="0"/>
          </a:p>
        </p:txBody>
      </p:sp>
    </p:spTree>
    <p:extLst>
      <p:ext uri="{BB962C8B-B14F-4D97-AF65-F5344CB8AC3E}">
        <p14:creationId xmlns:p14="http://schemas.microsoft.com/office/powerpoint/2010/main" val="16277341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中性">
  <a:themeElements>
    <a:clrScheme name="中性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中性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中性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774</TotalTime>
  <Words>2302</Words>
  <Application>Microsoft Office PowerPoint</Application>
  <PresentationFormat>全屏显示(4:3)</PresentationFormat>
  <Paragraphs>116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等线</vt:lpstr>
      <vt:lpstr>方正超粗黑_GBK</vt:lpstr>
      <vt:lpstr>华文仿宋</vt:lpstr>
      <vt:lpstr>Tw Cen MT</vt:lpstr>
      <vt:lpstr>Wingdings</vt:lpstr>
      <vt:lpstr>Wingdings 2</vt:lpstr>
      <vt:lpstr>中性</vt:lpstr>
      <vt:lpstr>项目3  发动机配气机构的检测与维修  任务1  正时机构的检测与维修</vt:lpstr>
      <vt:lpstr>知识目标：</vt:lpstr>
      <vt:lpstr>技能要求：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  <vt:lpstr>项目3  发动机配气机构的检测与维修  任务2  气门机构的检测与维修</vt:lpstr>
      <vt:lpstr>知识目标：</vt:lpstr>
      <vt:lpstr>技能要求：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  <vt:lpstr>【任务学习】</vt:lpstr>
    </vt:vector>
  </TitlesOfParts>
  <Company>联系方式:pwmail@QQ.com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</dc:creator>
  <cp:lastModifiedBy>YZY</cp:lastModifiedBy>
  <cp:revision>126</cp:revision>
  <dcterms:created xsi:type="dcterms:W3CDTF">2017-09-01T01:57:53Z</dcterms:created>
  <dcterms:modified xsi:type="dcterms:W3CDTF">2017-12-13T13:31:14Z</dcterms:modified>
</cp:coreProperties>
</file>