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358" r:id="rId6"/>
    <p:sldId id="333" r:id="rId7"/>
    <p:sldId id="371" r:id="rId8"/>
    <p:sldId id="262" r:id="rId9"/>
    <p:sldId id="287" r:id="rId10"/>
    <p:sldId id="390" r:id="rId11"/>
    <p:sldId id="334" r:id="rId12"/>
    <p:sldId id="392" r:id="rId13"/>
    <p:sldId id="289" r:id="rId14"/>
    <p:sldId id="335" r:id="rId15"/>
    <p:sldId id="331" r:id="rId16"/>
    <p:sldId id="312" r:id="rId17"/>
    <p:sldId id="350" r:id="rId18"/>
    <p:sldId id="372" r:id="rId19"/>
    <p:sldId id="384" r:id="rId20"/>
    <p:sldId id="386" r:id="rId21"/>
    <p:sldId id="388" r:id="rId22"/>
    <p:sldId id="296" r:id="rId23"/>
    <p:sldId id="405" r:id="rId24"/>
    <p:sldId id="387" r:id="rId25"/>
    <p:sldId id="27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e52b7e-275d-4aa5-bc85-ffb77982f3c4}">
          <p14:sldIdLst>
            <p14:sldId id="259"/>
            <p14:sldId id="260"/>
            <p14:sldId id="358"/>
            <p14:sldId id="333"/>
            <p14:sldId id="371"/>
            <p14:sldId id="262"/>
            <p14:sldId id="287"/>
            <p14:sldId id="390"/>
            <p14:sldId id="334"/>
            <p14:sldId id="392"/>
            <p14:sldId id="289"/>
            <p14:sldId id="335"/>
            <p14:sldId id="331"/>
            <p14:sldId id="312"/>
            <p14:sldId id="350"/>
            <p14:sldId id="372"/>
            <p14:sldId id="384"/>
            <p14:sldId id="386"/>
            <p14:sldId id="388"/>
            <p14:sldId id="296"/>
            <p14:sldId id="405"/>
            <p14:sldId id="387"/>
          </p14:sldIdLst>
        </p14:section>
        <p14:section name="无标题节" id="{675c8aaf-1e61-46ae-8ccd-dab95272d03a}">
          <p14:sldIdLst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646"/>
    <a:srgbClr val="0070C0"/>
    <a:srgbClr val="E46C0A"/>
    <a:srgbClr val="41CBC6"/>
    <a:srgbClr val="0E86D5"/>
    <a:srgbClr val="FFFFFF"/>
    <a:srgbClr val="FF4500"/>
    <a:srgbClr val="F0BBA8"/>
    <a:srgbClr val="4A9CCB"/>
    <a:srgbClr val="4B7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>
        <p:scale>
          <a:sx n="65" d="100"/>
          <a:sy n="65" d="100"/>
        </p:scale>
        <p:origin x="-1536" y="-618"/>
      </p:cViewPr>
      <p:guideLst>
        <p:guide orient="horz" pos="2223"/>
        <p:guide pos="38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226338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GIF"/><Relationship Id="rId1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908300" y="3839210"/>
            <a:ext cx="63754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幼圆" panose="02010509060101010101" pitchFamily="49" charset="-122"/>
                <a:cs typeface="Ebrima" panose="02000000000000000000" pitchFamily="2" charset="0"/>
              </a:rPr>
              <a:t> 小程序更新培训</a:t>
            </a:r>
            <a:endParaRPr lang="zh-CN" altLang="en-US" sz="5400" dirty="0" smtClean="0">
              <a:solidFill>
                <a:schemeClr val="tx1">
                  <a:lumMod val="75000"/>
                  <a:lumOff val="25000"/>
                </a:schemeClr>
              </a:solidFill>
              <a:ea typeface="幼圆" panose="02010509060101010101" pitchFamily="49" charset="-122"/>
              <a:cs typeface="Ebrima" panose="02000000000000000000" pitchFamily="2" charset="0"/>
            </a:endParaRPr>
          </a:p>
        </p:txBody>
      </p:sp>
      <p:pic>
        <p:nvPicPr>
          <p:cNvPr id="3" name="图片 2" descr="未标题-20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32785" y="1464945"/>
            <a:ext cx="1417320" cy="1570990"/>
          </a:xfrm>
          <a:prstGeom prst="rect">
            <a:avLst/>
          </a:prstGeom>
        </p:spPr>
      </p:pic>
      <p:pic>
        <p:nvPicPr>
          <p:cNvPr id="7" name="图片 6" descr="C:\Users\Administrator\Desktop\未标题-200.gif未标题-20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53305" y="1589405"/>
            <a:ext cx="4086860" cy="139890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53085" y="5334635"/>
            <a:ext cx="3960029" cy="1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844155" y="5353685"/>
            <a:ext cx="3960029" cy="1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19710" y="329565"/>
            <a:ext cx="382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400" b="1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endParaRPr lang="zh-CN" sz="2400" b="1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59765" y="273050"/>
            <a:ext cx="454025" cy="573405"/>
          </a:xfrm>
          <a:prstGeom prst="roundRect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163320" y="273050"/>
            <a:ext cx="454025" cy="573405"/>
          </a:xfrm>
          <a:prstGeom prst="roundRect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35000" y="224790"/>
            <a:ext cx="42100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en-US" sz="3800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endParaRPr lang="en-US" altLang="en-US" sz="3800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44270" y="234315"/>
            <a:ext cx="42100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en-US" sz="3800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endParaRPr lang="en-US" altLang="en-US" sz="3800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19250" y="329565"/>
            <a:ext cx="1900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2400" b="1" spc="15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次更新</a:t>
            </a:r>
            <a:r>
              <a:rPr lang="zh-CN" sz="2400" b="1" spc="15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迭代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86250" y="5082540"/>
            <a:ext cx="37649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800" b="1" spc="150" dirty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共更新</a:t>
            </a:r>
            <a:r>
              <a:rPr lang="en-US" altLang="zh-CN" sz="3600" b="1" spc="150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2800" b="1" spc="150" dirty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项</a:t>
            </a:r>
            <a:endParaRPr lang="zh-CN" altLang="en-US" sz="2800" b="1" spc="150" dirty="0">
              <a:solidFill>
                <a:schemeClr val="tx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60010" y="5942330"/>
            <a:ext cx="21704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日发布</a:t>
            </a:r>
            <a:endParaRPr lang="en-US" altLang="zh-CN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9"/>
          <p:cNvSpPr txBox="1">
            <a:spLocks noChangeArrowheads="1"/>
          </p:cNvSpPr>
          <p:nvPr/>
        </p:nvSpPr>
        <p:spPr bwMode="auto">
          <a:xfrm flipH="1">
            <a:off x="398459" y="2313042"/>
            <a:ext cx="3187903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685800">
              <a:defRPr/>
            </a:pPr>
            <a:r>
              <a:rPr lang="zh-CN" altLang="en-US" sz="6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800">
              <a:defRPr/>
            </a:pPr>
            <a:r>
              <a:rPr lang="en-US" altLang="ko-KR" sz="2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26"/>
          <p:cNvSpPr/>
          <p:nvPr/>
        </p:nvSpPr>
        <p:spPr>
          <a:xfrm>
            <a:off x="1831858" y="2150839"/>
            <a:ext cx="1845118" cy="534043"/>
          </a:xfrm>
          <a:custGeom>
            <a:avLst/>
            <a:gdLst>
              <a:gd name="connsiteX0" fmla="*/ 0 w 1682088"/>
              <a:gd name="connsiteY0" fmla="*/ 0 h 519125"/>
              <a:gd name="connsiteX1" fmla="*/ 1682088 w 1682088"/>
              <a:gd name="connsiteY1" fmla="*/ 0 h 519125"/>
              <a:gd name="connsiteX2" fmla="*/ 1682088 w 1682088"/>
              <a:gd name="connsiteY2" fmla="*/ 519125 h 519125"/>
              <a:gd name="connsiteX3" fmla="*/ 0 w 1682088"/>
              <a:gd name="connsiteY3" fmla="*/ 519125 h 519125"/>
              <a:gd name="connsiteX4" fmla="*/ 0 w 1682088"/>
              <a:gd name="connsiteY4" fmla="*/ 0 h 519125"/>
              <a:gd name="connsiteX0-1" fmla="*/ 0 w 1682088"/>
              <a:gd name="connsiteY0-2" fmla="*/ 519125 h 610565"/>
              <a:gd name="connsiteX1-3" fmla="*/ 0 w 1682088"/>
              <a:gd name="connsiteY1-4" fmla="*/ 0 h 610565"/>
              <a:gd name="connsiteX2-5" fmla="*/ 1682088 w 1682088"/>
              <a:gd name="connsiteY2-6" fmla="*/ 0 h 610565"/>
              <a:gd name="connsiteX3-7" fmla="*/ 1682088 w 1682088"/>
              <a:gd name="connsiteY3-8" fmla="*/ 519125 h 610565"/>
              <a:gd name="connsiteX4-9" fmla="*/ 91440 w 1682088"/>
              <a:gd name="connsiteY4-10" fmla="*/ 610565 h 610565"/>
              <a:gd name="connsiteX0-11" fmla="*/ 0 w 1682088"/>
              <a:gd name="connsiteY0-12" fmla="*/ 519125 h 519125"/>
              <a:gd name="connsiteX1-13" fmla="*/ 0 w 1682088"/>
              <a:gd name="connsiteY1-14" fmla="*/ 0 h 519125"/>
              <a:gd name="connsiteX2-15" fmla="*/ 1682088 w 1682088"/>
              <a:gd name="connsiteY2-16" fmla="*/ 0 h 519125"/>
              <a:gd name="connsiteX3-17" fmla="*/ 1682088 w 1682088"/>
              <a:gd name="connsiteY3-18" fmla="*/ 519125 h 519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82088" h="519125">
                <a:moveTo>
                  <a:pt x="0" y="519125"/>
                </a:moveTo>
                <a:lnTo>
                  <a:pt x="0" y="0"/>
                </a:lnTo>
                <a:lnTo>
                  <a:pt x="1682088" y="0"/>
                </a:lnTo>
                <a:lnTo>
                  <a:pt x="1682088" y="519125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任意多边形 34"/>
          <p:cNvSpPr/>
          <p:nvPr/>
        </p:nvSpPr>
        <p:spPr>
          <a:xfrm>
            <a:off x="1141730" y="2422525"/>
            <a:ext cx="2536190" cy="1501775"/>
          </a:xfrm>
          <a:custGeom>
            <a:avLst/>
            <a:gdLst>
              <a:gd name="connsiteX0" fmla="*/ 0 w 2463662"/>
              <a:gd name="connsiteY0" fmla="*/ 0 h 1478645"/>
              <a:gd name="connsiteX1" fmla="*/ 877819 w 2463662"/>
              <a:gd name="connsiteY1" fmla="*/ 0 h 1478645"/>
              <a:gd name="connsiteX2" fmla="*/ 877819 w 2463662"/>
              <a:gd name="connsiteY2" fmla="*/ 1105159 h 1478645"/>
              <a:gd name="connsiteX3" fmla="*/ 2463662 w 2463662"/>
              <a:gd name="connsiteY3" fmla="*/ 1105159 h 1478645"/>
              <a:gd name="connsiteX4" fmla="*/ 2463662 w 2463662"/>
              <a:gd name="connsiteY4" fmla="*/ 1478645 h 1478645"/>
              <a:gd name="connsiteX5" fmla="*/ 0 w 2463662"/>
              <a:gd name="connsiteY5" fmla="*/ 1478645 h 1478645"/>
              <a:gd name="connsiteX6" fmla="*/ 0 w 2463662"/>
              <a:gd name="connsiteY6" fmla="*/ 0 h 1478645"/>
              <a:gd name="connsiteX0-1" fmla="*/ 877819 w 2463662"/>
              <a:gd name="connsiteY0-2" fmla="*/ 1105159 h 1478645"/>
              <a:gd name="connsiteX1-3" fmla="*/ 2463662 w 2463662"/>
              <a:gd name="connsiteY1-4" fmla="*/ 1105159 h 1478645"/>
              <a:gd name="connsiteX2-5" fmla="*/ 2463662 w 2463662"/>
              <a:gd name="connsiteY2-6" fmla="*/ 1478645 h 1478645"/>
              <a:gd name="connsiteX3-7" fmla="*/ 0 w 2463662"/>
              <a:gd name="connsiteY3-8" fmla="*/ 1478645 h 1478645"/>
              <a:gd name="connsiteX4-9" fmla="*/ 0 w 2463662"/>
              <a:gd name="connsiteY4-10" fmla="*/ 0 h 1478645"/>
              <a:gd name="connsiteX5-11" fmla="*/ 877819 w 2463662"/>
              <a:gd name="connsiteY5-12" fmla="*/ 0 h 1478645"/>
              <a:gd name="connsiteX6-13" fmla="*/ 969259 w 2463662"/>
              <a:gd name="connsiteY6-14" fmla="*/ 1196599 h 1478645"/>
              <a:gd name="connsiteX0-15" fmla="*/ 877819 w 2463662"/>
              <a:gd name="connsiteY0-16" fmla="*/ 1105159 h 1478645"/>
              <a:gd name="connsiteX1-17" fmla="*/ 2463662 w 2463662"/>
              <a:gd name="connsiteY1-18" fmla="*/ 1105159 h 1478645"/>
              <a:gd name="connsiteX2-19" fmla="*/ 2463662 w 2463662"/>
              <a:gd name="connsiteY2-20" fmla="*/ 1478645 h 1478645"/>
              <a:gd name="connsiteX3-21" fmla="*/ 0 w 2463662"/>
              <a:gd name="connsiteY3-22" fmla="*/ 1478645 h 1478645"/>
              <a:gd name="connsiteX4-23" fmla="*/ 0 w 2463662"/>
              <a:gd name="connsiteY4-24" fmla="*/ 0 h 1478645"/>
              <a:gd name="connsiteX5-25" fmla="*/ 877819 w 2463662"/>
              <a:gd name="connsiteY5-26" fmla="*/ 0 h 1478645"/>
              <a:gd name="connsiteX0-27" fmla="*/ 2463662 w 2463662"/>
              <a:gd name="connsiteY0-28" fmla="*/ 1105159 h 1478645"/>
              <a:gd name="connsiteX1-29" fmla="*/ 2463662 w 2463662"/>
              <a:gd name="connsiteY1-30" fmla="*/ 1478645 h 1478645"/>
              <a:gd name="connsiteX2-31" fmla="*/ 0 w 2463662"/>
              <a:gd name="connsiteY2-32" fmla="*/ 1478645 h 1478645"/>
              <a:gd name="connsiteX3-33" fmla="*/ 0 w 2463662"/>
              <a:gd name="connsiteY3-34" fmla="*/ 0 h 1478645"/>
              <a:gd name="connsiteX4-35" fmla="*/ 877819 w 2463662"/>
              <a:gd name="connsiteY4-36" fmla="*/ 0 h 147864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3662" h="1478645">
                <a:moveTo>
                  <a:pt x="2463662" y="1105159"/>
                </a:moveTo>
                <a:lnTo>
                  <a:pt x="2463662" y="1478645"/>
                </a:lnTo>
                <a:lnTo>
                  <a:pt x="0" y="1478645"/>
                </a:lnTo>
                <a:lnTo>
                  <a:pt x="0" y="0"/>
                </a:lnTo>
                <a:lnTo>
                  <a:pt x="877819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23435" y="295275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23435" y="1089660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23435" y="1884045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23435" y="2678430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23435" y="3472815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23435" y="4267200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23435" y="5061585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612640" y="5855970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6" name=" 166"/>
          <p:cNvSpPr/>
          <p:nvPr/>
        </p:nvSpPr>
        <p:spPr>
          <a:xfrm>
            <a:off x="4612640" y="285750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4500"/>
              </a:solidFill>
            </a:endParaRPr>
          </a:p>
        </p:txBody>
      </p:sp>
      <p:sp>
        <p:nvSpPr>
          <p:cNvPr id="3" name="TextBox 64"/>
          <p:cNvSpPr txBox="1"/>
          <p:nvPr/>
        </p:nvSpPr>
        <p:spPr>
          <a:xfrm>
            <a:off x="4646295" y="276225"/>
            <a:ext cx="480695" cy="5067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 </a:t>
            </a:r>
            <a:endParaRPr lang="zh-CN" altLang="en-US" sz="2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26990" y="381000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普通商品可设置限购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 166"/>
          <p:cNvSpPr/>
          <p:nvPr/>
        </p:nvSpPr>
        <p:spPr>
          <a:xfrm>
            <a:off x="4617720" y="1091565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9" name="TextBox 64"/>
          <p:cNvSpPr txBox="1"/>
          <p:nvPr/>
        </p:nvSpPr>
        <p:spPr>
          <a:xfrm>
            <a:off x="4714240" y="1188085"/>
            <a:ext cx="4171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 font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31435" y="1178560"/>
            <a:ext cx="23082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会员充值金额自定义 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 166"/>
          <p:cNvSpPr/>
          <p:nvPr/>
        </p:nvSpPr>
        <p:spPr>
          <a:xfrm>
            <a:off x="4620260" y="1885950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16" name=" 166"/>
          <p:cNvSpPr/>
          <p:nvPr/>
        </p:nvSpPr>
        <p:spPr>
          <a:xfrm>
            <a:off x="4610735" y="2675890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17" name=" 166"/>
          <p:cNvSpPr/>
          <p:nvPr/>
        </p:nvSpPr>
        <p:spPr>
          <a:xfrm>
            <a:off x="4610735" y="3479800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30" name=" 166"/>
          <p:cNvSpPr/>
          <p:nvPr/>
        </p:nvSpPr>
        <p:spPr>
          <a:xfrm>
            <a:off x="4610735" y="4265295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31" name=" 166"/>
          <p:cNvSpPr/>
          <p:nvPr/>
        </p:nvSpPr>
        <p:spPr>
          <a:xfrm>
            <a:off x="4610735" y="5053965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32" name=" 166"/>
          <p:cNvSpPr/>
          <p:nvPr/>
        </p:nvSpPr>
        <p:spPr>
          <a:xfrm>
            <a:off x="4601210" y="5854065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12" name="TextBox 64"/>
          <p:cNvSpPr txBox="1"/>
          <p:nvPr/>
        </p:nvSpPr>
        <p:spPr>
          <a:xfrm>
            <a:off x="4703445" y="1979930"/>
            <a:ext cx="440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 font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64"/>
          <p:cNvSpPr txBox="1"/>
          <p:nvPr/>
        </p:nvSpPr>
        <p:spPr>
          <a:xfrm>
            <a:off x="4665345" y="2683510"/>
            <a:ext cx="46164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sz="2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64"/>
          <p:cNvSpPr txBox="1"/>
          <p:nvPr/>
        </p:nvSpPr>
        <p:spPr>
          <a:xfrm>
            <a:off x="4676140" y="3472180"/>
            <a:ext cx="4318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64"/>
          <p:cNvSpPr txBox="1"/>
          <p:nvPr/>
        </p:nvSpPr>
        <p:spPr>
          <a:xfrm>
            <a:off x="4676140" y="4260850"/>
            <a:ext cx="43243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64"/>
          <p:cNvSpPr txBox="1"/>
          <p:nvPr/>
        </p:nvSpPr>
        <p:spPr>
          <a:xfrm>
            <a:off x="4672965" y="5055870"/>
            <a:ext cx="40703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64"/>
          <p:cNvSpPr txBox="1"/>
          <p:nvPr/>
        </p:nvSpPr>
        <p:spPr>
          <a:xfrm>
            <a:off x="4663440" y="5835650"/>
            <a:ext cx="40703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46040" y="1970405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营销活动库存设置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146040" y="2765425"/>
            <a:ext cx="2697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营销活动不受起送价影响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46040" y="3555365"/>
            <a:ext cx="246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积分商城的商品可排序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137150" y="4351655"/>
            <a:ext cx="248475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云商家管理</a:t>
            </a:r>
            <a:r>
              <a:rPr lang="en-US" altLang="zh-CN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APP</a:t>
            </a:r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可存酒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137150" y="5144135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后台设置推客可发送站内信且自定义内容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/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146675" y="5945505"/>
            <a:ext cx="39084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导出充值记录中包含昵称和充值方式 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385425" y="3475990"/>
            <a:ext cx="1444625" cy="550545"/>
            <a:chOff x="15470" y="450"/>
            <a:chExt cx="2275" cy="867"/>
          </a:xfrm>
          <a:solidFill>
            <a:srgbClr val="0070C0"/>
          </a:solidFill>
        </p:grpSpPr>
        <p:sp>
          <p:nvSpPr>
            <p:cNvPr id="54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939" y="590"/>
              <a:ext cx="1728" cy="58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0368280" y="5844540"/>
            <a:ext cx="1444625" cy="550545"/>
            <a:chOff x="15470" y="450"/>
            <a:chExt cx="2275" cy="867"/>
          </a:xfrm>
          <a:solidFill>
            <a:srgbClr val="41CBC6"/>
          </a:solidFill>
        </p:grpSpPr>
        <p:sp>
          <p:nvSpPr>
            <p:cNvPr id="63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5939" y="590"/>
              <a:ext cx="1728" cy="58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384790" y="295275"/>
            <a:ext cx="1445260" cy="539750"/>
            <a:chOff x="15470" y="450"/>
            <a:chExt cx="2275" cy="867"/>
          </a:xfrm>
          <a:solidFill>
            <a:srgbClr val="63AA2A"/>
          </a:solidFill>
        </p:grpSpPr>
        <p:sp>
          <p:nvSpPr>
            <p:cNvPr id="44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5774" y="590"/>
              <a:ext cx="1888" cy="54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新功能上线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384790" y="1092200"/>
            <a:ext cx="1445260" cy="545897"/>
            <a:chOff x="15470" y="450"/>
            <a:chExt cx="2275" cy="867"/>
          </a:xfrm>
          <a:solidFill>
            <a:srgbClr val="63AA2A"/>
          </a:solidFill>
        </p:grpSpPr>
        <p:sp>
          <p:nvSpPr>
            <p:cNvPr id="65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5774" y="590"/>
              <a:ext cx="1888" cy="53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新功能上线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385425" y="1884680"/>
            <a:ext cx="1445260" cy="537845"/>
            <a:chOff x="15470" y="450"/>
            <a:chExt cx="2275" cy="867"/>
          </a:xfrm>
          <a:solidFill>
            <a:srgbClr val="63AA2A"/>
          </a:solidFill>
        </p:grpSpPr>
        <p:sp>
          <p:nvSpPr>
            <p:cNvPr id="28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5774" y="590"/>
              <a:ext cx="1888" cy="5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新功能上线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84790" y="2678430"/>
            <a:ext cx="1445260" cy="537845"/>
            <a:chOff x="15470" y="450"/>
            <a:chExt cx="2275" cy="867"/>
          </a:xfrm>
          <a:solidFill>
            <a:srgbClr val="63AA2A"/>
          </a:solidFill>
        </p:grpSpPr>
        <p:sp>
          <p:nvSpPr>
            <p:cNvPr id="40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774" y="590"/>
              <a:ext cx="1888" cy="5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新功能上线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386060" y="4260215"/>
            <a:ext cx="1444625" cy="546100"/>
            <a:chOff x="15470" y="450"/>
            <a:chExt cx="2275" cy="867"/>
          </a:xfrm>
          <a:solidFill>
            <a:srgbClr val="0070C0"/>
          </a:solidFill>
        </p:grpSpPr>
        <p:sp>
          <p:nvSpPr>
            <p:cNvPr id="46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5939" y="590"/>
              <a:ext cx="1728" cy="58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382250" y="5058410"/>
            <a:ext cx="1444625" cy="550545"/>
            <a:chOff x="15470" y="450"/>
            <a:chExt cx="2275" cy="867"/>
          </a:xfrm>
          <a:solidFill>
            <a:srgbClr val="41CBC6"/>
          </a:solidFill>
        </p:grpSpPr>
        <p:sp>
          <p:nvSpPr>
            <p:cNvPr id="56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939" y="590"/>
              <a:ext cx="1728" cy="58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9"/>
          <p:cNvSpPr txBox="1">
            <a:spLocks noChangeArrowheads="1"/>
          </p:cNvSpPr>
          <p:nvPr/>
        </p:nvSpPr>
        <p:spPr bwMode="auto">
          <a:xfrm flipH="1">
            <a:off x="398459" y="2313042"/>
            <a:ext cx="3187903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685800">
              <a:defRPr/>
            </a:pPr>
            <a:r>
              <a:rPr lang="zh-CN" altLang="en-US" sz="6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800">
              <a:defRPr/>
            </a:pPr>
            <a:r>
              <a:rPr lang="en-US" altLang="ko-KR" sz="2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26"/>
          <p:cNvSpPr/>
          <p:nvPr/>
        </p:nvSpPr>
        <p:spPr>
          <a:xfrm>
            <a:off x="1831858" y="2150839"/>
            <a:ext cx="1845118" cy="534043"/>
          </a:xfrm>
          <a:custGeom>
            <a:avLst/>
            <a:gdLst>
              <a:gd name="connsiteX0" fmla="*/ 0 w 1682088"/>
              <a:gd name="connsiteY0" fmla="*/ 0 h 519125"/>
              <a:gd name="connsiteX1" fmla="*/ 1682088 w 1682088"/>
              <a:gd name="connsiteY1" fmla="*/ 0 h 519125"/>
              <a:gd name="connsiteX2" fmla="*/ 1682088 w 1682088"/>
              <a:gd name="connsiteY2" fmla="*/ 519125 h 519125"/>
              <a:gd name="connsiteX3" fmla="*/ 0 w 1682088"/>
              <a:gd name="connsiteY3" fmla="*/ 519125 h 519125"/>
              <a:gd name="connsiteX4" fmla="*/ 0 w 1682088"/>
              <a:gd name="connsiteY4" fmla="*/ 0 h 519125"/>
              <a:gd name="connsiteX0-1" fmla="*/ 0 w 1682088"/>
              <a:gd name="connsiteY0-2" fmla="*/ 519125 h 610565"/>
              <a:gd name="connsiteX1-3" fmla="*/ 0 w 1682088"/>
              <a:gd name="connsiteY1-4" fmla="*/ 0 h 610565"/>
              <a:gd name="connsiteX2-5" fmla="*/ 1682088 w 1682088"/>
              <a:gd name="connsiteY2-6" fmla="*/ 0 h 610565"/>
              <a:gd name="connsiteX3-7" fmla="*/ 1682088 w 1682088"/>
              <a:gd name="connsiteY3-8" fmla="*/ 519125 h 610565"/>
              <a:gd name="connsiteX4-9" fmla="*/ 91440 w 1682088"/>
              <a:gd name="connsiteY4-10" fmla="*/ 610565 h 610565"/>
              <a:gd name="connsiteX0-11" fmla="*/ 0 w 1682088"/>
              <a:gd name="connsiteY0-12" fmla="*/ 519125 h 519125"/>
              <a:gd name="connsiteX1-13" fmla="*/ 0 w 1682088"/>
              <a:gd name="connsiteY1-14" fmla="*/ 0 h 519125"/>
              <a:gd name="connsiteX2-15" fmla="*/ 1682088 w 1682088"/>
              <a:gd name="connsiteY2-16" fmla="*/ 0 h 519125"/>
              <a:gd name="connsiteX3-17" fmla="*/ 1682088 w 1682088"/>
              <a:gd name="connsiteY3-18" fmla="*/ 519125 h 519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82088" h="519125">
                <a:moveTo>
                  <a:pt x="0" y="519125"/>
                </a:moveTo>
                <a:lnTo>
                  <a:pt x="0" y="0"/>
                </a:lnTo>
                <a:lnTo>
                  <a:pt x="1682088" y="0"/>
                </a:lnTo>
                <a:lnTo>
                  <a:pt x="1682088" y="519125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任意多边形 34"/>
          <p:cNvSpPr/>
          <p:nvPr/>
        </p:nvSpPr>
        <p:spPr>
          <a:xfrm>
            <a:off x="1141730" y="2422525"/>
            <a:ext cx="2536190" cy="1501775"/>
          </a:xfrm>
          <a:custGeom>
            <a:avLst/>
            <a:gdLst>
              <a:gd name="connsiteX0" fmla="*/ 0 w 2463662"/>
              <a:gd name="connsiteY0" fmla="*/ 0 h 1478645"/>
              <a:gd name="connsiteX1" fmla="*/ 877819 w 2463662"/>
              <a:gd name="connsiteY1" fmla="*/ 0 h 1478645"/>
              <a:gd name="connsiteX2" fmla="*/ 877819 w 2463662"/>
              <a:gd name="connsiteY2" fmla="*/ 1105159 h 1478645"/>
              <a:gd name="connsiteX3" fmla="*/ 2463662 w 2463662"/>
              <a:gd name="connsiteY3" fmla="*/ 1105159 h 1478645"/>
              <a:gd name="connsiteX4" fmla="*/ 2463662 w 2463662"/>
              <a:gd name="connsiteY4" fmla="*/ 1478645 h 1478645"/>
              <a:gd name="connsiteX5" fmla="*/ 0 w 2463662"/>
              <a:gd name="connsiteY5" fmla="*/ 1478645 h 1478645"/>
              <a:gd name="connsiteX6" fmla="*/ 0 w 2463662"/>
              <a:gd name="connsiteY6" fmla="*/ 0 h 1478645"/>
              <a:gd name="connsiteX0-1" fmla="*/ 877819 w 2463662"/>
              <a:gd name="connsiteY0-2" fmla="*/ 1105159 h 1478645"/>
              <a:gd name="connsiteX1-3" fmla="*/ 2463662 w 2463662"/>
              <a:gd name="connsiteY1-4" fmla="*/ 1105159 h 1478645"/>
              <a:gd name="connsiteX2-5" fmla="*/ 2463662 w 2463662"/>
              <a:gd name="connsiteY2-6" fmla="*/ 1478645 h 1478645"/>
              <a:gd name="connsiteX3-7" fmla="*/ 0 w 2463662"/>
              <a:gd name="connsiteY3-8" fmla="*/ 1478645 h 1478645"/>
              <a:gd name="connsiteX4-9" fmla="*/ 0 w 2463662"/>
              <a:gd name="connsiteY4-10" fmla="*/ 0 h 1478645"/>
              <a:gd name="connsiteX5-11" fmla="*/ 877819 w 2463662"/>
              <a:gd name="connsiteY5-12" fmla="*/ 0 h 1478645"/>
              <a:gd name="connsiteX6-13" fmla="*/ 969259 w 2463662"/>
              <a:gd name="connsiteY6-14" fmla="*/ 1196599 h 1478645"/>
              <a:gd name="connsiteX0-15" fmla="*/ 877819 w 2463662"/>
              <a:gd name="connsiteY0-16" fmla="*/ 1105159 h 1478645"/>
              <a:gd name="connsiteX1-17" fmla="*/ 2463662 w 2463662"/>
              <a:gd name="connsiteY1-18" fmla="*/ 1105159 h 1478645"/>
              <a:gd name="connsiteX2-19" fmla="*/ 2463662 w 2463662"/>
              <a:gd name="connsiteY2-20" fmla="*/ 1478645 h 1478645"/>
              <a:gd name="connsiteX3-21" fmla="*/ 0 w 2463662"/>
              <a:gd name="connsiteY3-22" fmla="*/ 1478645 h 1478645"/>
              <a:gd name="connsiteX4-23" fmla="*/ 0 w 2463662"/>
              <a:gd name="connsiteY4-24" fmla="*/ 0 h 1478645"/>
              <a:gd name="connsiteX5-25" fmla="*/ 877819 w 2463662"/>
              <a:gd name="connsiteY5-26" fmla="*/ 0 h 1478645"/>
              <a:gd name="connsiteX0-27" fmla="*/ 2463662 w 2463662"/>
              <a:gd name="connsiteY0-28" fmla="*/ 1105159 h 1478645"/>
              <a:gd name="connsiteX1-29" fmla="*/ 2463662 w 2463662"/>
              <a:gd name="connsiteY1-30" fmla="*/ 1478645 h 1478645"/>
              <a:gd name="connsiteX2-31" fmla="*/ 0 w 2463662"/>
              <a:gd name="connsiteY2-32" fmla="*/ 1478645 h 1478645"/>
              <a:gd name="connsiteX3-33" fmla="*/ 0 w 2463662"/>
              <a:gd name="connsiteY3-34" fmla="*/ 0 h 1478645"/>
              <a:gd name="connsiteX4-35" fmla="*/ 877819 w 2463662"/>
              <a:gd name="connsiteY4-36" fmla="*/ 0 h 147864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3662" h="1478645">
                <a:moveTo>
                  <a:pt x="2463662" y="1105159"/>
                </a:moveTo>
                <a:lnTo>
                  <a:pt x="2463662" y="1478645"/>
                </a:lnTo>
                <a:lnTo>
                  <a:pt x="0" y="1478645"/>
                </a:lnTo>
                <a:lnTo>
                  <a:pt x="0" y="0"/>
                </a:lnTo>
                <a:lnTo>
                  <a:pt x="877819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23435" y="295275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23435" y="1089660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23435" y="1884045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23435" y="2678430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23435" y="3472815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23435" y="4267200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23435" y="5061585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612640" y="5855970"/>
            <a:ext cx="7200053" cy="539115"/>
          </a:xfrm>
          <a:prstGeom prst="rect">
            <a:avLst/>
          </a:prstGeom>
          <a:noFill/>
          <a:ln w="19050" cmpd="sng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6" name=" 166"/>
          <p:cNvSpPr/>
          <p:nvPr/>
        </p:nvSpPr>
        <p:spPr>
          <a:xfrm>
            <a:off x="4612640" y="285750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4500"/>
              </a:solidFill>
            </a:endParaRPr>
          </a:p>
        </p:txBody>
      </p:sp>
      <p:sp>
        <p:nvSpPr>
          <p:cNvPr id="3" name="TextBox 64"/>
          <p:cNvSpPr txBox="1"/>
          <p:nvPr/>
        </p:nvSpPr>
        <p:spPr>
          <a:xfrm>
            <a:off x="4646295" y="276225"/>
            <a:ext cx="480695" cy="5067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9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 </a:t>
            </a:r>
            <a:endParaRPr lang="zh-CN" altLang="en-US" sz="2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26990" y="381000"/>
            <a:ext cx="246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自提订单展示核销时间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 166"/>
          <p:cNvSpPr/>
          <p:nvPr/>
        </p:nvSpPr>
        <p:spPr>
          <a:xfrm>
            <a:off x="4617720" y="1091565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9" name="TextBox 64"/>
          <p:cNvSpPr txBox="1"/>
          <p:nvPr/>
        </p:nvSpPr>
        <p:spPr>
          <a:xfrm>
            <a:off x="4646295" y="1188085"/>
            <a:ext cx="4851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 font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31435" y="1178560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推客可批量审核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 166"/>
          <p:cNvSpPr/>
          <p:nvPr/>
        </p:nvSpPr>
        <p:spPr>
          <a:xfrm>
            <a:off x="4620260" y="1885950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16" name=" 166"/>
          <p:cNvSpPr/>
          <p:nvPr/>
        </p:nvSpPr>
        <p:spPr>
          <a:xfrm>
            <a:off x="4610735" y="2675890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17" name=" 166"/>
          <p:cNvSpPr/>
          <p:nvPr/>
        </p:nvSpPr>
        <p:spPr>
          <a:xfrm>
            <a:off x="4610735" y="3479800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30" name=" 166"/>
          <p:cNvSpPr/>
          <p:nvPr/>
        </p:nvSpPr>
        <p:spPr>
          <a:xfrm>
            <a:off x="4610735" y="4265295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31" name=" 166"/>
          <p:cNvSpPr/>
          <p:nvPr/>
        </p:nvSpPr>
        <p:spPr>
          <a:xfrm>
            <a:off x="4610735" y="5053965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32" name=" 166"/>
          <p:cNvSpPr/>
          <p:nvPr/>
        </p:nvSpPr>
        <p:spPr>
          <a:xfrm>
            <a:off x="4601210" y="5854065"/>
            <a:ext cx="513715" cy="546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00">
              <a:solidFill>
                <a:srgbClr val="FFFFFF"/>
              </a:solidFill>
            </a:endParaRPr>
          </a:p>
        </p:txBody>
      </p:sp>
      <p:sp>
        <p:nvSpPr>
          <p:cNvPr id="12" name="TextBox 64"/>
          <p:cNvSpPr txBox="1"/>
          <p:nvPr/>
        </p:nvSpPr>
        <p:spPr>
          <a:xfrm>
            <a:off x="4663440" y="1979930"/>
            <a:ext cx="4800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 font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64"/>
          <p:cNvSpPr txBox="1"/>
          <p:nvPr/>
        </p:nvSpPr>
        <p:spPr>
          <a:xfrm>
            <a:off x="4601210" y="2683510"/>
            <a:ext cx="5257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sz="2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64"/>
          <p:cNvSpPr txBox="1"/>
          <p:nvPr/>
        </p:nvSpPr>
        <p:spPr>
          <a:xfrm>
            <a:off x="4601845" y="3472180"/>
            <a:ext cx="54419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13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64"/>
          <p:cNvSpPr txBox="1"/>
          <p:nvPr/>
        </p:nvSpPr>
        <p:spPr>
          <a:xfrm>
            <a:off x="4622800" y="4260850"/>
            <a:ext cx="5238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14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64"/>
          <p:cNvSpPr txBox="1"/>
          <p:nvPr/>
        </p:nvSpPr>
        <p:spPr>
          <a:xfrm>
            <a:off x="4600575" y="5055870"/>
            <a:ext cx="51435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15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64"/>
          <p:cNvSpPr txBox="1"/>
          <p:nvPr/>
        </p:nvSpPr>
        <p:spPr>
          <a:xfrm>
            <a:off x="4599940" y="5835650"/>
            <a:ext cx="51498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45720" indent="0" algn="l">
              <a:lnSpc>
                <a:spcPct val="150000"/>
              </a:lnSpc>
              <a:buFont typeface="+mj-lt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16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46040" y="197040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套餐可生成海报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146040" y="2765425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门店列表展示月销量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46040" y="3555365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门店可设置全天营业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137150" y="4351655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音频播放展示进度条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146675" y="5945505"/>
            <a:ext cx="2508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0385425" y="5053330"/>
            <a:ext cx="1444625" cy="550545"/>
            <a:chOff x="15470" y="450"/>
            <a:chExt cx="2275" cy="867"/>
          </a:xfrm>
          <a:solidFill>
            <a:srgbClr val="41CBC6"/>
          </a:solidFill>
        </p:grpSpPr>
        <p:sp>
          <p:nvSpPr>
            <p:cNvPr id="60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5939" y="590"/>
              <a:ext cx="1728" cy="58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0385425" y="5847080"/>
            <a:ext cx="1444625" cy="550545"/>
            <a:chOff x="15470" y="450"/>
            <a:chExt cx="2275" cy="867"/>
          </a:xfrm>
          <a:solidFill>
            <a:srgbClr val="41CBC6"/>
          </a:solidFill>
        </p:grpSpPr>
        <p:sp>
          <p:nvSpPr>
            <p:cNvPr id="63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5939" y="590"/>
              <a:ext cx="1728" cy="58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0384790" y="4267835"/>
            <a:ext cx="1445895" cy="544417"/>
            <a:chOff x="15470" y="450"/>
            <a:chExt cx="2275" cy="867"/>
          </a:xfrm>
          <a:solidFill>
            <a:srgbClr val="41CBC6"/>
          </a:solidFill>
        </p:grpSpPr>
        <p:sp>
          <p:nvSpPr>
            <p:cNvPr id="74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939" y="590"/>
              <a:ext cx="1728" cy="58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0384790" y="1091565"/>
            <a:ext cx="1445895" cy="547370"/>
            <a:chOff x="15470" y="450"/>
            <a:chExt cx="2275" cy="867"/>
          </a:xfrm>
          <a:solidFill>
            <a:srgbClr val="41CBC6"/>
          </a:solidFill>
        </p:grpSpPr>
        <p:sp>
          <p:nvSpPr>
            <p:cNvPr id="124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15939" y="590"/>
              <a:ext cx="1728" cy="58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0386060" y="1885950"/>
            <a:ext cx="1445260" cy="536130"/>
            <a:chOff x="15470" y="450"/>
            <a:chExt cx="2275" cy="867"/>
          </a:xfrm>
          <a:solidFill>
            <a:srgbClr val="41CBC6"/>
          </a:solidFill>
        </p:grpSpPr>
        <p:sp>
          <p:nvSpPr>
            <p:cNvPr id="127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15939" y="590"/>
              <a:ext cx="1728" cy="5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0386060" y="2684145"/>
            <a:ext cx="1444625" cy="537845"/>
            <a:chOff x="15470" y="450"/>
            <a:chExt cx="2275" cy="867"/>
          </a:xfrm>
          <a:solidFill>
            <a:srgbClr val="41CBC6"/>
          </a:solidFill>
        </p:grpSpPr>
        <p:sp>
          <p:nvSpPr>
            <p:cNvPr id="130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15939" y="590"/>
              <a:ext cx="1728" cy="5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10386060" y="3479800"/>
            <a:ext cx="1444625" cy="532055"/>
            <a:chOff x="15470" y="450"/>
            <a:chExt cx="2275" cy="867"/>
          </a:xfrm>
          <a:solidFill>
            <a:srgbClr val="41CBC6"/>
          </a:solidFill>
        </p:grpSpPr>
        <p:sp>
          <p:nvSpPr>
            <p:cNvPr id="133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15939" y="590"/>
              <a:ext cx="1728" cy="6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10386060" y="295275"/>
            <a:ext cx="1445260" cy="537210"/>
            <a:chOff x="15470" y="450"/>
            <a:chExt cx="2275" cy="867"/>
          </a:xfrm>
          <a:solidFill>
            <a:srgbClr val="41CBC6"/>
          </a:solidFill>
        </p:grpSpPr>
        <p:sp>
          <p:nvSpPr>
            <p:cNvPr id="136" name="五边形"/>
            <p:cNvSpPr/>
            <p:nvPr/>
          </p:nvSpPr>
          <p:spPr>
            <a:xfrm rot="10800000">
              <a:off x="15470" y="450"/>
              <a:ext cx="2275" cy="867"/>
            </a:xfrm>
            <a:prstGeom prst="homePlat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15939" y="590"/>
              <a:ext cx="1728" cy="5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细节优化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47310" y="5141595"/>
            <a:ext cx="42430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云商家管理</a:t>
            </a:r>
            <a:r>
              <a:rPr lang="en-US" altLang="zh-CN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APP</a:t>
            </a:r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展示拼团订单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114290" y="5955030"/>
            <a:ext cx="35013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跨店核销后，还原下单门店库存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矩形 102"/>
          <p:cNvSpPr/>
          <p:nvPr/>
        </p:nvSpPr>
        <p:spPr>
          <a:xfrm>
            <a:off x="511175" y="3421800"/>
            <a:ext cx="3708027" cy="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7982585" y="3421800"/>
            <a:ext cx="3708027" cy="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180523" y="2611120"/>
            <a:ext cx="3830955" cy="1635760"/>
            <a:chOff x="581" y="3300"/>
            <a:chExt cx="6033" cy="2576"/>
          </a:xfrm>
        </p:grpSpPr>
        <p:sp>
          <p:nvSpPr>
            <p:cNvPr id="2" name="TextBox 59"/>
            <p:cNvSpPr txBox="1">
              <a:spLocks noChangeArrowheads="1"/>
            </p:cNvSpPr>
            <p:nvPr/>
          </p:nvSpPr>
          <p:spPr bwMode="auto">
            <a:xfrm flipH="1">
              <a:off x="926" y="3523"/>
              <a:ext cx="5688" cy="1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5000" b="1">
                  <a:solidFill>
                    <a:srgbClr val="63AA2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新功能上线</a:t>
              </a:r>
              <a:endParaRPr lang="zh-CN" altLang="en-US" sz="5000" b="1" kern="0" dirty="0">
                <a:solidFill>
                  <a:srgbClr val="63AA2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任意多边形 26"/>
            <p:cNvSpPr/>
            <p:nvPr/>
          </p:nvSpPr>
          <p:spPr>
            <a:xfrm>
              <a:off x="581" y="3300"/>
              <a:ext cx="5912" cy="339"/>
            </a:xfrm>
            <a:custGeom>
              <a:avLst/>
              <a:gdLst>
                <a:gd name="connsiteX0" fmla="*/ 0 w 1682088"/>
                <a:gd name="connsiteY0" fmla="*/ 0 h 519125"/>
                <a:gd name="connsiteX1" fmla="*/ 1682088 w 1682088"/>
                <a:gd name="connsiteY1" fmla="*/ 0 h 519125"/>
                <a:gd name="connsiteX2" fmla="*/ 1682088 w 1682088"/>
                <a:gd name="connsiteY2" fmla="*/ 519125 h 519125"/>
                <a:gd name="connsiteX3" fmla="*/ 0 w 1682088"/>
                <a:gd name="connsiteY3" fmla="*/ 519125 h 519125"/>
                <a:gd name="connsiteX4" fmla="*/ 0 w 1682088"/>
                <a:gd name="connsiteY4" fmla="*/ 0 h 519125"/>
                <a:gd name="connsiteX0-1" fmla="*/ 0 w 1682088"/>
                <a:gd name="connsiteY0-2" fmla="*/ 519125 h 610565"/>
                <a:gd name="connsiteX1-3" fmla="*/ 0 w 1682088"/>
                <a:gd name="connsiteY1-4" fmla="*/ 0 h 610565"/>
                <a:gd name="connsiteX2-5" fmla="*/ 1682088 w 1682088"/>
                <a:gd name="connsiteY2-6" fmla="*/ 0 h 610565"/>
                <a:gd name="connsiteX3-7" fmla="*/ 1682088 w 1682088"/>
                <a:gd name="connsiteY3-8" fmla="*/ 519125 h 610565"/>
                <a:gd name="connsiteX4-9" fmla="*/ 91440 w 1682088"/>
                <a:gd name="connsiteY4-10" fmla="*/ 610565 h 610565"/>
                <a:gd name="connsiteX0-11" fmla="*/ 0 w 1682088"/>
                <a:gd name="connsiteY0-12" fmla="*/ 519125 h 519125"/>
                <a:gd name="connsiteX1-13" fmla="*/ 0 w 1682088"/>
                <a:gd name="connsiteY1-14" fmla="*/ 0 h 519125"/>
                <a:gd name="connsiteX2-15" fmla="*/ 1682088 w 1682088"/>
                <a:gd name="connsiteY2-16" fmla="*/ 0 h 519125"/>
                <a:gd name="connsiteX3-17" fmla="*/ 1682088 w 1682088"/>
                <a:gd name="connsiteY3-18" fmla="*/ 519125 h 519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82088" h="519125">
                  <a:moveTo>
                    <a:pt x="0" y="519125"/>
                  </a:moveTo>
                  <a:lnTo>
                    <a:pt x="0" y="0"/>
                  </a:lnTo>
                  <a:lnTo>
                    <a:pt x="1682088" y="0"/>
                  </a:lnTo>
                  <a:lnTo>
                    <a:pt x="1682088" y="519125"/>
                  </a:lnTo>
                </a:path>
              </a:pathLst>
            </a:cu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33" y="4920"/>
              <a:ext cx="5445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cap="all">
                  <a:solidFill>
                    <a:schemeClr val="bg1">
                      <a:lumMod val="50000"/>
                    </a:schemeClr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New function line</a:t>
              </a:r>
              <a:endParaRPr lang="zh-CN" altLang="en-US" sz="2200" b="1" cap="all">
                <a:solidFill>
                  <a:schemeClr val="bg1">
                    <a:lumMod val="50000"/>
                  </a:schemeClr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26"/>
            <p:cNvSpPr/>
            <p:nvPr/>
          </p:nvSpPr>
          <p:spPr>
            <a:xfrm rot="10800000">
              <a:off x="611" y="5474"/>
              <a:ext cx="5912" cy="402"/>
            </a:xfrm>
            <a:custGeom>
              <a:avLst/>
              <a:gdLst>
                <a:gd name="connsiteX0" fmla="*/ 0 w 1682088"/>
                <a:gd name="connsiteY0" fmla="*/ 0 h 519125"/>
                <a:gd name="connsiteX1" fmla="*/ 1682088 w 1682088"/>
                <a:gd name="connsiteY1" fmla="*/ 0 h 519125"/>
                <a:gd name="connsiteX2" fmla="*/ 1682088 w 1682088"/>
                <a:gd name="connsiteY2" fmla="*/ 519125 h 519125"/>
                <a:gd name="connsiteX3" fmla="*/ 0 w 1682088"/>
                <a:gd name="connsiteY3" fmla="*/ 519125 h 519125"/>
                <a:gd name="connsiteX4" fmla="*/ 0 w 1682088"/>
                <a:gd name="connsiteY4" fmla="*/ 0 h 519125"/>
                <a:gd name="connsiteX0-1" fmla="*/ 0 w 1682088"/>
                <a:gd name="connsiteY0-2" fmla="*/ 519125 h 610565"/>
                <a:gd name="connsiteX1-3" fmla="*/ 0 w 1682088"/>
                <a:gd name="connsiteY1-4" fmla="*/ 0 h 610565"/>
                <a:gd name="connsiteX2-5" fmla="*/ 1682088 w 1682088"/>
                <a:gd name="connsiteY2-6" fmla="*/ 0 h 610565"/>
                <a:gd name="connsiteX3-7" fmla="*/ 1682088 w 1682088"/>
                <a:gd name="connsiteY3-8" fmla="*/ 519125 h 610565"/>
                <a:gd name="connsiteX4-9" fmla="*/ 91440 w 1682088"/>
                <a:gd name="connsiteY4-10" fmla="*/ 610565 h 610565"/>
                <a:gd name="connsiteX0-11" fmla="*/ 0 w 1682088"/>
                <a:gd name="connsiteY0-12" fmla="*/ 519125 h 519125"/>
                <a:gd name="connsiteX1-13" fmla="*/ 0 w 1682088"/>
                <a:gd name="connsiteY1-14" fmla="*/ 0 h 519125"/>
                <a:gd name="connsiteX2-15" fmla="*/ 1682088 w 1682088"/>
                <a:gd name="connsiteY2-16" fmla="*/ 0 h 519125"/>
                <a:gd name="connsiteX3-17" fmla="*/ 1682088 w 1682088"/>
                <a:gd name="connsiteY3-18" fmla="*/ 519125 h 519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82088" h="519125">
                  <a:moveTo>
                    <a:pt x="0" y="519125"/>
                  </a:moveTo>
                  <a:lnTo>
                    <a:pt x="0" y="0"/>
                  </a:lnTo>
                  <a:lnTo>
                    <a:pt x="1682088" y="0"/>
                  </a:lnTo>
                  <a:lnTo>
                    <a:pt x="1682088" y="519125"/>
                  </a:lnTo>
                </a:path>
              </a:pathLst>
            </a:cu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7700645" y="748030"/>
            <a:ext cx="3763645" cy="1561238"/>
            <a:chOff x="7155683" y="2560198"/>
            <a:chExt cx="3742811" cy="678147"/>
          </a:xfrm>
        </p:grpSpPr>
        <p:sp>
          <p:nvSpPr>
            <p:cNvPr id="44" name="矩形 43"/>
            <p:cNvSpPr/>
            <p:nvPr/>
          </p:nvSpPr>
          <p:spPr>
            <a:xfrm>
              <a:off x="7155683" y="3077265"/>
              <a:ext cx="3742811" cy="16108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小程序后台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商品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添加新商品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设置限购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210622" y="2560198"/>
              <a:ext cx="2169151" cy="32822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操作步骤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1"/>
          <p:cNvGrpSpPr/>
          <p:nvPr/>
        </p:nvGrpSpPr>
        <p:grpSpPr>
          <a:xfrm>
            <a:off x="7700010" y="3608071"/>
            <a:ext cx="3742690" cy="1446758"/>
            <a:chOff x="7155683" y="2560198"/>
            <a:chExt cx="3742811" cy="1446614"/>
          </a:xfrm>
        </p:grpSpPr>
        <p:sp>
          <p:nvSpPr>
            <p:cNvPr id="10" name="矩形 9"/>
            <p:cNvSpPr/>
            <p:nvPr/>
          </p:nvSpPr>
          <p:spPr>
            <a:xfrm>
              <a:off x="7155683" y="3077265"/>
              <a:ext cx="3742811" cy="92954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普通商品设置限购数量后，小程序端用户购买时超过限购数量则提示此商品限购数量。且购买时会显示限购数量。</a:t>
              </a:r>
              <a:endParaRPr 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155683" y="2560198"/>
              <a:ext cx="2050552" cy="4235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功能说明：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4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45" y="1409700"/>
            <a:ext cx="5772150" cy="40386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916285" y="1905"/>
            <a:ext cx="1363980" cy="1341120"/>
            <a:chOff x="17191" y="3"/>
            <a:chExt cx="2148" cy="2112"/>
          </a:xfrm>
        </p:grpSpPr>
        <p:sp>
          <p:nvSpPr>
            <p:cNvPr id="9" name="直角三角形 8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rgbClr val="63AA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 rot="2640000">
              <a:off x="17851" y="372"/>
              <a:ext cx="14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新功能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466850" y="382905"/>
            <a:ext cx="32651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普通商品可设置限购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7700645" y="748030"/>
            <a:ext cx="3763645" cy="1561238"/>
            <a:chOff x="7155683" y="2560198"/>
            <a:chExt cx="3742811" cy="678147"/>
          </a:xfrm>
        </p:grpSpPr>
        <p:sp>
          <p:nvSpPr>
            <p:cNvPr id="44" name="矩形 43"/>
            <p:cNvSpPr/>
            <p:nvPr/>
          </p:nvSpPr>
          <p:spPr>
            <a:xfrm>
              <a:off x="7155683" y="3077265"/>
              <a:ext cx="3742811" cy="16108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微信小程序端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</a:t>
              </a: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会员卡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充值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210622" y="2560198"/>
              <a:ext cx="2169151" cy="32822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操作步骤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1"/>
          <p:cNvGrpSpPr/>
          <p:nvPr/>
        </p:nvGrpSpPr>
        <p:grpSpPr>
          <a:xfrm>
            <a:off x="7700010" y="3608071"/>
            <a:ext cx="3742690" cy="887958"/>
            <a:chOff x="7155683" y="2560198"/>
            <a:chExt cx="3742811" cy="887870"/>
          </a:xfrm>
        </p:grpSpPr>
        <p:sp>
          <p:nvSpPr>
            <p:cNvPr id="10" name="矩形 9"/>
            <p:cNvSpPr/>
            <p:nvPr/>
          </p:nvSpPr>
          <p:spPr>
            <a:xfrm>
              <a:off x="7155683" y="3077265"/>
              <a:ext cx="3742811" cy="3708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会员在微信小程序端充值可自定义。</a:t>
              </a:r>
              <a:endParaRPr 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155683" y="2560198"/>
              <a:ext cx="2050552" cy="4235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功能说明：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464483" y="348723"/>
            <a:ext cx="29248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会员充值金额自定义</a:t>
            </a:r>
            <a:endParaRPr lang="zh-CN" altLang="en-US" sz="24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4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0916285" y="1905"/>
            <a:ext cx="1363980" cy="1341120"/>
            <a:chOff x="17191" y="3"/>
            <a:chExt cx="2148" cy="2112"/>
          </a:xfrm>
        </p:grpSpPr>
        <p:sp>
          <p:nvSpPr>
            <p:cNvPr id="9" name="直角三角形 8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rgbClr val="63AA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 rot="2640000">
              <a:off x="17851" y="372"/>
              <a:ext cx="14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新功能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未标题-10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2135" y="906780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220" y="1343660"/>
            <a:ext cx="2456815" cy="435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477520" y="1322069"/>
            <a:ext cx="3742690" cy="2006194"/>
            <a:chOff x="7155683" y="2931634"/>
            <a:chExt cx="3742811" cy="2005994"/>
          </a:xfrm>
        </p:grpSpPr>
        <p:sp>
          <p:nvSpPr>
            <p:cNvPr id="44" name="矩形 43"/>
            <p:cNvSpPr/>
            <p:nvPr/>
          </p:nvSpPr>
          <p:spPr>
            <a:xfrm>
              <a:off x="7155683" y="3448701"/>
              <a:ext cx="3742811" cy="148892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对于营销活动库存设置后，按照设置的库存来销售，不受商品库存影响。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155683" y="2931634"/>
              <a:ext cx="2050552" cy="4235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功能说明</a:t>
              </a:r>
              <a:r>
                <a:rPr lang="en-US" altLang="zh-CN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1"/>
          <p:cNvGrpSpPr/>
          <p:nvPr/>
        </p:nvGrpSpPr>
        <p:grpSpPr>
          <a:xfrm>
            <a:off x="478155" y="3063875"/>
            <a:ext cx="3742055" cy="2320504"/>
            <a:chOff x="-67041" y="3131638"/>
            <a:chExt cx="3742811" cy="1442228"/>
          </a:xfrm>
        </p:grpSpPr>
        <p:sp>
          <p:nvSpPr>
            <p:cNvPr id="10" name="矩形 9"/>
            <p:cNvSpPr/>
            <p:nvPr/>
          </p:nvSpPr>
          <p:spPr>
            <a:xfrm>
              <a:off x="-67041" y="3474732"/>
              <a:ext cx="3742811" cy="109913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</a:t>
              </a: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</a:t>
              </a: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只有秒杀可以设置虚拟商品的营销活动，且库存为无效设置，虚拟商品库存根据虚拟商品库销售。</a:t>
              </a:r>
              <a:endParaRPr 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、库存为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或者不填写表示无库存。</a:t>
              </a:r>
              <a:endPara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、此次营销活动包括：秒杀、砍价、预售、第二份半价、拼团。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67041" y="3131638"/>
              <a:ext cx="2050552" cy="26324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注意：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445433" y="339198"/>
            <a:ext cx="26200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营销活动库存设置</a:t>
            </a:r>
            <a:endParaRPr lang="zh-CN" altLang="en-US" sz="24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4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55" y="1480820"/>
            <a:ext cx="6975475" cy="40976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0916285" y="1905"/>
            <a:ext cx="1363980" cy="1341120"/>
            <a:chOff x="17191" y="3"/>
            <a:chExt cx="2148" cy="2112"/>
          </a:xfrm>
        </p:grpSpPr>
        <p:sp>
          <p:nvSpPr>
            <p:cNvPr id="3" name="直角三角形 2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rgbClr val="63AA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 rot="2640000">
              <a:off x="17851" y="372"/>
              <a:ext cx="14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新功能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83228" y="371583"/>
            <a:ext cx="353441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营销活动不受起送价影响</a:t>
            </a:r>
            <a:endParaRPr lang="zh-CN" altLang="en-US" sz="2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 dirty="0" smtClean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4350" y="1126490"/>
            <a:ext cx="4184015" cy="3265805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操作步骤：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小程序后台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门店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门店列表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门店设置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配送设置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起送金额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1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/>
        </p:nvSpPr>
        <p:spPr>
          <a:xfrm>
            <a:off x="513715" y="2929255"/>
            <a:ext cx="418465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功能说明：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商家后台设置最低起送价后，但营销活动不受最低起送价影响，可正常下单。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5" name="图片 4" descr="未标题-10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76665" y="723900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2"/>
          <p:cNvSpPr txBox="1"/>
          <p:nvPr/>
        </p:nvSpPr>
        <p:spPr>
          <a:xfrm>
            <a:off x="582930" y="4558030"/>
            <a:ext cx="4076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/>
          </a:p>
        </p:txBody>
      </p:sp>
      <p:grpSp>
        <p:nvGrpSpPr>
          <p:cNvPr id="9" name="组合 8"/>
          <p:cNvGrpSpPr/>
          <p:nvPr/>
        </p:nvGrpSpPr>
        <p:grpSpPr>
          <a:xfrm>
            <a:off x="10916285" y="1905"/>
            <a:ext cx="1363980" cy="1341120"/>
            <a:chOff x="17191" y="3"/>
            <a:chExt cx="2148" cy="2112"/>
          </a:xfrm>
        </p:grpSpPr>
        <p:sp>
          <p:nvSpPr>
            <p:cNvPr id="10" name="直角三角形 9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rgbClr val="63AA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 rot="2640000">
              <a:off x="17851" y="372"/>
              <a:ext cx="14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新功能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290" y="2179320"/>
            <a:ext cx="3686175" cy="27622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530" y="1200150"/>
            <a:ext cx="2484120" cy="4378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矩形 102"/>
          <p:cNvSpPr/>
          <p:nvPr/>
        </p:nvSpPr>
        <p:spPr>
          <a:xfrm>
            <a:off x="511175" y="3421800"/>
            <a:ext cx="3708027" cy="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7982585" y="3421800"/>
            <a:ext cx="3708027" cy="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209415" y="2611120"/>
            <a:ext cx="3773170" cy="1635760"/>
            <a:chOff x="581" y="3300"/>
            <a:chExt cx="5942" cy="2576"/>
          </a:xfrm>
        </p:grpSpPr>
        <p:sp>
          <p:nvSpPr>
            <p:cNvPr id="5" name="TextBox 59"/>
            <p:cNvSpPr txBox="1">
              <a:spLocks noChangeArrowheads="1"/>
            </p:cNvSpPr>
            <p:nvPr/>
          </p:nvSpPr>
          <p:spPr bwMode="auto">
            <a:xfrm flipH="1">
              <a:off x="836" y="3523"/>
              <a:ext cx="5368" cy="15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685800">
                <a:defRPr/>
              </a:pPr>
              <a:r>
                <a:rPr lang="zh-CN" altLang="en-US" sz="6000" b="1" kern="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重要优化</a:t>
              </a:r>
              <a:endParaRPr lang="zh-CN" altLang="en-US" sz="60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26"/>
            <p:cNvSpPr/>
            <p:nvPr/>
          </p:nvSpPr>
          <p:spPr>
            <a:xfrm>
              <a:off x="581" y="3300"/>
              <a:ext cx="5912" cy="339"/>
            </a:xfrm>
            <a:custGeom>
              <a:avLst/>
              <a:gdLst>
                <a:gd name="connsiteX0" fmla="*/ 0 w 1682088"/>
                <a:gd name="connsiteY0" fmla="*/ 0 h 519125"/>
                <a:gd name="connsiteX1" fmla="*/ 1682088 w 1682088"/>
                <a:gd name="connsiteY1" fmla="*/ 0 h 519125"/>
                <a:gd name="connsiteX2" fmla="*/ 1682088 w 1682088"/>
                <a:gd name="connsiteY2" fmla="*/ 519125 h 519125"/>
                <a:gd name="connsiteX3" fmla="*/ 0 w 1682088"/>
                <a:gd name="connsiteY3" fmla="*/ 519125 h 519125"/>
                <a:gd name="connsiteX4" fmla="*/ 0 w 1682088"/>
                <a:gd name="connsiteY4" fmla="*/ 0 h 519125"/>
                <a:gd name="connsiteX0-1" fmla="*/ 0 w 1682088"/>
                <a:gd name="connsiteY0-2" fmla="*/ 519125 h 610565"/>
                <a:gd name="connsiteX1-3" fmla="*/ 0 w 1682088"/>
                <a:gd name="connsiteY1-4" fmla="*/ 0 h 610565"/>
                <a:gd name="connsiteX2-5" fmla="*/ 1682088 w 1682088"/>
                <a:gd name="connsiteY2-6" fmla="*/ 0 h 610565"/>
                <a:gd name="connsiteX3-7" fmla="*/ 1682088 w 1682088"/>
                <a:gd name="connsiteY3-8" fmla="*/ 519125 h 610565"/>
                <a:gd name="connsiteX4-9" fmla="*/ 91440 w 1682088"/>
                <a:gd name="connsiteY4-10" fmla="*/ 610565 h 610565"/>
                <a:gd name="connsiteX0-11" fmla="*/ 0 w 1682088"/>
                <a:gd name="connsiteY0-12" fmla="*/ 519125 h 519125"/>
                <a:gd name="connsiteX1-13" fmla="*/ 0 w 1682088"/>
                <a:gd name="connsiteY1-14" fmla="*/ 0 h 519125"/>
                <a:gd name="connsiteX2-15" fmla="*/ 1682088 w 1682088"/>
                <a:gd name="connsiteY2-16" fmla="*/ 0 h 519125"/>
                <a:gd name="connsiteX3-17" fmla="*/ 1682088 w 1682088"/>
                <a:gd name="connsiteY3-18" fmla="*/ 519125 h 519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82088" h="519125">
                  <a:moveTo>
                    <a:pt x="0" y="519125"/>
                  </a:moveTo>
                  <a:lnTo>
                    <a:pt x="0" y="0"/>
                  </a:lnTo>
                  <a:lnTo>
                    <a:pt x="1682088" y="0"/>
                  </a:lnTo>
                  <a:lnTo>
                    <a:pt x="1682088" y="519125"/>
                  </a:lnTo>
                </a:path>
              </a:pathLst>
            </a:cu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79" y="5067"/>
              <a:ext cx="5069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cap="all">
                  <a:solidFill>
                    <a:schemeClr val="bg1">
                      <a:lumMod val="50000"/>
                    </a:schemeClr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Important optimization</a:t>
              </a:r>
              <a:endParaRPr lang="zh-CN" altLang="en-US" sz="1600" b="1" cap="all">
                <a:solidFill>
                  <a:schemeClr val="bg1">
                    <a:lumMod val="50000"/>
                  </a:schemeClr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26"/>
            <p:cNvSpPr/>
            <p:nvPr/>
          </p:nvSpPr>
          <p:spPr>
            <a:xfrm rot="10800000">
              <a:off x="611" y="5474"/>
              <a:ext cx="5912" cy="402"/>
            </a:xfrm>
            <a:custGeom>
              <a:avLst/>
              <a:gdLst>
                <a:gd name="connsiteX0" fmla="*/ 0 w 1682088"/>
                <a:gd name="connsiteY0" fmla="*/ 0 h 519125"/>
                <a:gd name="connsiteX1" fmla="*/ 1682088 w 1682088"/>
                <a:gd name="connsiteY1" fmla="*/ 0 h 519125"/>
                <a:gd name="connsiteX2" fmla="*/ 1682088 w 1682088"/>
                <a:gd name="connsiteY2" fmla="*/ 519125 h 519125"/>
                <a:gd name="connsiteX3" fmla="*/ 0 w 1682088"/>
                <a:gd name="connsiteY3" fmla="*/ 519125 h 519125"/>
                <a:gd name="connsiteX4" fmla="*/ 0 w 1682088"/>
                <a:gd name="connsiteY4" fmla="*/ 0 h 519125"/>
                <a:gd name="connsiteX0-1" fmla="*/ 0 w 1682088"/>
                <a:gd name="connsiteY0-2" fmla="*/ 519125 h 610565"/>
                <a:gd name="connsiteX1-3" fmla="*/ 0 w 1682088"/>
                <a:gd name="connsiteY1-4" fmla="*/ 0 h 610565"/>
                <a:gd name="connsiteX2-5" fmla="*/ 1682088 w 1682088"/>
                <a:gd name="connsiteY2-6" fmla="*/ 0 h 610565"/>
                <a:gd name="connsiteX3-7" fmla="*/ 1682088 w 1682088"/>
                <a:gd name="connsiteY3-8" fmla="*/ 519125 h 610565"/>
                <a:gd name="connsiteX4-9" fmla="*/ 91440 w 1682088"/>
                <a:gd name="connsiteY4-10" fmla="*/ 610565 h 610565"/>
                <a:gd name="connsiteX0-11" fmla="*/ 0 w 1682088"/>
                <a:gd name="connsiteY0-12" fmla="*/ 519125 h 519125"/>
                <a:gd name="connsiteX1-13" fmla="*/ 0 w 1682088"/>
                <a:gd name="connsiteY1-14" fmla="*/ 0 h 519125"/>
                <a:gd name="connsiteX2-15" fmla="*/ 1682088 w 1682088"/>
                <a:gd name="connsiteY2-16" fmla="*/ 0 h 519125"/>
                <a:gd name="connsiteX3-17" fmla="*/ 1682088 w 1682088"/>
                <a:gd name="connsiteY3-18" fmla="*/ 519125 h 519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82088" h="519125">
                  <a:moveTo>
                    <a:pt x="0" y="519125"/>
                  </a:moveTo>
                  <a:lnTo>
                    <a:pt x="0" y="0"/>
                  </a:lnTo>
                  <a:lnTo>
                    <a:pt x="1682088" y="0"/>
                  </a:lnTo>
                  <a:lnTo>
                    <a:pt x="1682088" y="519125"/>
                  </a:lnTo>
                </a:path>
              </a:pathLst>
            </a:cu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477520" y="1322069"/>
            <a:ext cx="3742690" cy="1726793"/>
            <a:chOff x="7155683" y="2931634"/>
            <a:chExt cx="3742811" cy="1726621"/>
          </a:xfrm>
        </p:grpSpPr>
        <p:sp>
          <p:nvSpPr>
            <p:cNvPr id="44" name="矩形 43"/>
            <p:cNvSpPr/>
            <p:nvPr/>
          </p:nvSpPr>
          <p:spPr>
            <a:xfrm>
              <a:off x="7155683" y="3448701"/>
              <a:ext cx="3742811" cy="1209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对积分商城的商品可以进行编辑排序，小程序端会根据排序显示。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155683" y="2931634"/>
              <a:ext cx="2050552" cy="4235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功能说明</a:t>
              </a:r>
              <a:r>
                <a:rPr lang="en-US" altLang="zh-CN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1"/>
          <p:cNvGrpSpPr/>
          <p:nvPr/>
        </p:nvGrpSpPr>
        <p:grpSpPr>
          <a:xfrm>
            <a:off x="478155" y="3063875"/>
            <a:ext cx="3742055" cy="2041104"/>
            <a:chOff x="-67041" y="3131638"/>
            <a:chExt cx="3742811" cy="1268577"/>
          </a:xfrm>
        </p:grpSpPr>
        <p:sp>
          <p:nvSpPr>
            <p:cNvPr id="10" name="矩形 9"/>
            <p:cNvSpPr/>
            <p:nvPr/>
          </p:nvSpPr>
          <p:spPr>
            <a:xfrm>
              <a:off x="-67041" y="3474732"/>
              <a:ext cx="3742811" cy="92548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小程序后台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组件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积分商城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 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排序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67041" y="3131638"/>
              <a:ext cx="2050552" cy="26324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操作步骤：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445433" y="339198"/>
            <a:ext cx="32296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积分商城的商品可排序</a:t>
            </a:r>
            <a:endParaRPr lang="zh-CN" altLang="en-US" sz="24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4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05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  <a:solidFill>
            <a:srgbClr val="0070C0"/>
          </a:solidFill>
        </p:grpSpPr>
        <p:sp>
          <p:nvSpPr>
            <p:cNvPr id="9" name="直角三角形 8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55" y="890905"/>
            <a:ext cx="3543300" cy="26479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135" y="3615690"/>
            <a:ext cx="7464425" cy="2221230"/>
          </a:xfrm>
          <a:prstGeom prst="rect">
            <a:avLst/>
          </a:prstGeom>
        </p:spPr>
      </p:pic>
      <p:cxnSp>
        <p:nvCxnSpPr>
          <p:cNvPr id="18" name="直接箭头连接符 17"/>
          <p:cNvCxnSpPr/>
          <p:nvPr/>
        </p:nvCxnSpPr>
        <p:spPr>
          <a:xfrm>
            <a:off x="7960360" y="3462020"/>
            <a:ext cx="0" cy="1784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423545" y="970915"/>
            <a:ext cx="5541645" cy="3259638"/>
            <a:chOff x="7101708" y="2580514"/>
            <a:chExt cx="3742811" cy="3259715"/>
          </a:xfrm>
        </p:grpSpPr>
        <p:sp>
          <p:nvSpPr>
            <p:cNvPr id="44" name="矩形 43"/>
            <p:cNvSpPr/>
            <p:nvPr/>
          </p:nvSpPr>
          <p:spPr>
            <a:xfrm>
              <a:off x="7101708" y="2953451"/>
              <a:ext cx="3742811" cy="288677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endParaRPr 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云商家管理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工作台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存酒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客户扫二维码授权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101708" y="2580514"/>
              <a:ext cx="2050552" cy="42355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设置路径：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12108" y="339198"/>
            <a:ext cx="3249295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云商家管理</a:t>
            </a:r>
            <a:r>
              <a:rPr lang="en-US" altLang="zh-CN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APP</a:t>
            </a: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可存酒</a:t>
            </a:r>
            <a:endParaRPr lang="zh-CN" altLang="en-US" sz="24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3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06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pic>
        <p:nvPicPr>
          <p:cNvPr id="5" name="图片 4" descr="未标题-10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00340" y="890905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  <a:solidFill>
            <a:srgbClr val="0070C0"/>
          </a:solidFill>
        </p:grpSpPr>
        <p:sp>
          <p:nvSpPr>
            <p:cNvPr id="12" name="直角三角形 11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900" y="1354455"/>
            <a:ext cx="2475230" cy="432181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22605" y="3354705"/>
            <a:ext cx="5613400" cy="939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功能说明：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商家可在云商家管理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上给客户进行存酒。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矩形 102"/>
          <p:cNvSpPr/>
          <p:nvPr/>
        </p:nvSpPr>
        <p:spPr>
          <a:xfrm>
            <a:off x="511175" y="3421800"/>
            <a:ext cx="3708027" cy="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7982585" y="3421800"/>
            <a:ext cx="3708027" cy="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209415" y="2611120"/>
            <a:ext cx="3773170" cy="1635760"/>
            <a:chOff x="581" y="3300"/>
            <a:chExt cx="5942" cy="2576"/>
          </a:xfrm>
        </p:grpSpPr>
        <p:sp>
          <p:nvSpPr>
            <p:cNvPr id="2" name="TextBox 59"/>
            <p:cNvSpPr txBox="1">
              <a:spLocks noChangeArrowheads="1"/>
            </p:cNvSpPr>
            <p:nvPr/>
          </p:nvSpPr>
          <p:spPr bwMode="auto">
            <a:xfrm flipH="1">
              <a:off x="836" y="3523"/>
              <a:ext cx="5368" cy="15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685800">
                <a:defRPr/>
              </a:pPr>
              <a:r>
                <a:rPr lang="zh-CN" altLang="en-US" sz="6000" b="1" kern="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细节优化</a:t>
              </a:r>
              <a:endParaRPr lang="zh-CN" altLang="en-US" sz="6000" b="1" kern="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任意多边形 26"/>
            <p:cNvSpPr/>
            <p:nvPr/>
          </p:nvSpPr>
          <p:spPr>
            <a:xfrm>
              <a:off x="581" y="3300"/>
              <a:ext cx="5912" cy="339"/>
            </a:xfrm>
            <a:custGeom>
              <a:avLst/>
              <a:gdLst>
                <a:gd name="connsiteX0" fmla="*/ 0 w 1682088"/>
                <a:gd name="connsiteY0" fmla="*/ 0 h 519125"/>
                <a:gd name="connsiteX1" fmla="*/ 1682088 w 1682088"/>
                <a:gd name="connsiteY1" fmla="*/ 0 h 519125"/>
                <a:gd name="connsiteX2" fmla="*/ 1682088 w 1682088"/>
                <a:gd name="connsiteY2" fmla="*/ 519125 h 519125"/>
                <a:gd name="connsiteX3" fmla="*/ 0 w 1682088"/>
                <a:gd name="connsiteY3" fmla="*/ 519125 h 519125"/>
                <a:gd name="connsiteX4" fmla="*/ 0 w 1682088"/>
                <a:gd name="connsiteY4" fmla="*/ 0 h 519125"/>
                <a:gd name="connsiteX0-1" fmla="*/ 0 w 1682088"/>
                <a:gd name="connsiteY0-2" fmla="*/ 519125 h 610565"/>
                <a:gd name="connsiteX1-3" fmla="*/ 0 w 1682088"/>
                <a:gd name="connsiteY1-4" fmla="*/ 0 h 610565"/>
                <a:gd name="connsiteX2-5" fmla="*/ 1682088 w 1682088"/>
                <a:gd name="connsiteY2-6" fmla="*/ 0 h 610565"/>
                <a:gd name="connsiteX3-7" fmla="*/ 1682088 w 1682088"/>
                <a:gd name="connsiteY3-8" fmla="*/ 519125 h 610565"/>
                <a:gd name="connsiteX4-9" fmla="*/ 91440 w 1682088"/>
                <a:gd name="connsiteY4-10" fmla="*/ 610565 h 610565"/>
                <a:gd name="connsiteX0-11" fmla="*/ 0 w 1682088"/>
                <a:gd name="connsiteY0-12" fmla="*/ 519125 h 519125"/>
                <a:gd name="connsiteX1-13" fmla="*/ 0 w 1682088"/>
                <a:gd name="connsiteY1-14" fmla="*/ 0 h 519125"/>
                <a:gd name="connsiteX2-15" fmla="*/ 1682088 w 1682088"/>
                <a:gd name="connsiteY2-16" fmla="*/ 0 h 519125"/>
                <a:gd name="connsiteX3-17" fmla="*/ 1682088 w 1682088"/>
                <a:gd name="connsiteY3-18" fmla="*/ 519125 h 519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82088" h="519125">
                  <a:moveTo>
                    <a:pt x="0" y="519125"/>
                  </a:moveTo>
                  <a:lnTo>
                    <a:pt x="0" y="0"/>
                  </a:lnTo>
                  <a:lnTo>
                    <a:pt x="1682088" y="0"/>
                  </a:lnTo>
                  <a:lnTo>
                    <a:pt x="1682088" y="519125"/>
                  </a:lnTo>
                </a:path>
              </a:pathLst>
            </a:cu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198" y="5009"/>
              <a:ext cx="515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cap="all">
                  <a:solidFill>
                    <a:schemeClr val="bg1">
                      <a:lumMod val="50000"/>
                    </a:schemeClr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Detail optimization</a:t>
              </a:r>
              <a:endParaRPr lang="zh-CN" altLang="en-US" sz="2000" b="1" cap="all">
                <a:solidFill>
                  <a:schemeClr val="bg1">
                    <a:lumMod val="50000"/>
                  </a:schemeClr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26"/>
            <p:cNvSpPr/>
            <p:nvPr/>
          </p:nvSpPr>
          <p:spPr>
            <a:xfrm rot="10800000">
              <a:off x="611" y="5474"/>
              <a:ext cx="5912" cy="402"/>
            </a:xfrm>
            <a:custGeom>
              <a:avLst/>
              <a:gdLst>
                <a:gd name="connsiteX0" fmla="*/ 0 w 1682088"/>
                <a:gd name="connsiteY0" fmla="*/ 0 h 519125"/>
                <a:gd name="connsiteX1" fmla="*/ 1682088 w 1682088"/>
                <a:gd name="connsiteY1" fmla="*/ 0 h 519125"/>
                <a:gd name="connsiteX2" fmla="*/ 1682088 w 1682088"/>
                <a:gd name="connsiteY2" fmla="*/ 519125 h 519125"/>
                <a:gd name="connsiteX3" fmla="*/ 0 w 1682088"/>
                <a:gd name="connsiteY3" fmla="*/ 519125 h 519125"/>
                <a:gd name="connsiteX4" fmla="*/ 0 w 1682088"/>
                <a:gd name="connsiteY4" fmla="*/ 0 h 519125"/>
                <a:gd name="connsiteX0-1" fmla="*/ 0 w 1682088"/>
                <a:gd name="connsiteY0-2" fmla="*/ 519125 h 610565"/>
                <a:gd name="connsiteX1-3" fmla="*/ 0 w 1682088"/>
                <a:gd name="connsiteY1-4" fmla="*/ 0 h 610565"/>
                <a:gd name="connsiteX2-5" fmla="*/ 1682088 w 1682088"/>
                <a:gd name="connsiteY2-6" fmla="*/ 0 h 610565"/>
                <a:gd name="connsiteX3-7" fmla="*/ 1682088 w 1682088"/>
                <a:gd name="connsiteY3-8" fmla="*/ 519125 h 610565"/>
                <a:gd name="connsiteX4-9" fmla="*/ 91440 w 1682088"/>
                <a:gd name="connsiteY4-10" fmla="*/ 610565 h 610565"/>
                <a:gd name="connsiteX0-11" fmla="*/ 0 w 1682088"/>
                <a:gd name="connsiteY0-12" fmla="*/ 519125 h 519125"/>
                <a:gd name="connsiteX1-13" fmla="*/ 0 w 1682088"/>
                <a:gd name="connsiteY1-14" fmla="*/ 0 h 519125"/>
                <a:gd name="connsiteX2-15" fmla="*/ 1682088 w 1682088"/>
                <a:gd name="connsiteY2-16" fmla="*/ 0 h 519125"/>
                <a:gd name="connsiteX3-17" fmla="*/ 1682088 w 1682088"/>
                <a:gd name="connsiteY3-18" fmla="*/ 519125 h 519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82088" h="519125">
                  <a:moveTo>
                    <a:pt x="0" y="519125"/>
                  </a:moveTo>
                  <a:lnTo>
                    <a:pt x="0" y="0"/>
                  </a:lnTo>
                  <a:lnTo>
                    <a:pt x="1682088" y="0"/>
                  </a:lnTo>
                  <a:lnTo>
                    <a:pt x="1682088" y="519125"/>
                  </a:lnTo>
                </a:path>
              </a:pathLst>
            </a:cu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83228" y="371583"/>
            <a:ext cx="56680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后台设置推客可发送站内信且自定义内容</a:t>
            </a:r>
            <a:endParaRPr lang="zh-CN" altLang="en-US" sz="2400" b="1" dirty="0" smtClean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4350" y="1126490"/>
            <a:ext cx="3731260" cy="300736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操作步骤：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小程序后台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设置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功能名称设置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温馨提示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1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07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1980" y="1181100"/>
            <a:ext cx="3438525" cy="44958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13715" y="2929255"/>
            <a:ext cx="4457700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商家后台设置会员为推客后，会员可收到站内信。且微信服务消息中温馨提示可自定义内容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5" name="图片 4" descr="未标题-10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3690" y="995045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635" y="1421765"/>
            <a:ext cx="2479040" cy="44913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0904220" y="-20320"/>
            <a:ext cx="1348740" cy="1341120"/>
            <a:chOff x="17191" y="3"/>
            <a:chExt cx="2124" cy="2112"/>
          </a:xfrm>
        </p:grpSpPr>
        <p:sp>
          <p:nvSpPr>
            <p:cNvPr id="7" name="直角三角形 6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278765" y="1924050"/>
            <a:ext cx="4052570" cy="2169152"/>
            <a:chOff x="13356025" y="3129734"/>
            <a:chExt cx="5403390" cy="2076175"/>
          </a:xfrm>
        </p:grpSpPr>
        <p:sp>
          <p:nvSpPr>
            <p:cNvPr id="44" name="矩形 43"/>
            <p:cNvSpPr/>
            <p:nvPr/>
          </p:nvSpPr>
          <p:spPr>
            <a:xfrm>
              <a:off x="13356025" y="3513236"/>
              <a:ext cx="5403390" cy="169267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endParaRPr 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小程序后台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会员充值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导出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在小程序后台导出充值记录，增加了展示会员的微信昵称和充值方式，以便商家更加清楚充值的来源。</a:t>
              </a:r>
              <a:endParaRPr 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3356025" y="3129734"/>
              <a:ext cx="2050552" cy="40539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功能说明：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4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08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458133" y="371583"/>
            <a:ext cx="50584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导出充值记录中包含昵称和充值方式</a:t>
            </a:r>
            <a:endParaRPr lang="zh-CN" altLang="en-US" sz="2400" b="1" dirty="0" smtClean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100" y="1659890"/>
            <a:ext cx="6953250" cy="30861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904220" y="-20320"/>
            <a:ext cx="1348740" cy="1341120"/>
            <a:chOff x="17191" y="3"/>
            <a:chExt cx="2124" cy="2112"/>
          </a:xfrm>
        </p:grpSpPr>
        <p:sp>
          <p:nvSpPr>
            <p:cNvPr id="2" name="直角三角形 1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423547" y="970914"/>
            <a:ext cx="3742690" cy="754609"/>
            <a:chOff x="7101708" y="2580514"/>
            <a:chExt cx="3742811" cy="754534"/>
          </a:xfrm>
        </p:grpSpPr>
        <p:sp>
          <p:nvSpPr>
            <p:cNvPr id="44" name="矩形 43"/>
            <p:cNvSpPr/>
            <p:nvPr/>
          </p:nvSpPr>
          <p:spPr>
            <a:xfrm>
              <a:off x="7101708" y="2964245"/>
              <a:ext cx="3742811" cy="3708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小程序后台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订单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自提订单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101708" y="2580514"/>
              <a:ext cx="2050552" cy="4235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查看路径：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12108" y="339198"/>
            <a:ext cx="32296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自提订单展示核销时间</a:t>
            </a:r>
            <a:endParaRPr lang="zh-CN" altLang="en-US" sz="24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pic>
        <p:nvPicPr>
          <p:cNvPr id="13" name="图片 12" descr="C:\Users\Administrator\Desktop\flat-browser3.pngflat-browser3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9747250" y="1887855"/>
            <a:ext cx="1038225" cy="534035"/>
          </a:xfrm>
          <a:prstGeom prst="rect">
            <a:avLst/>
          </a:prstGeom>
        </p:spPr>
      </p:pic>
      <p:pic>
        <p:nvPicPr>
          <p:cNvPr id="14" name="图片 13" descr="C:\Users\Administrator\Desktop\flat-browser2.pngflat-browser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311525" y="1887855"/>
            <a:ext cx="6543675" cy="533400"/>
          </a:xfrm>
          <a:prstGeom prst="rect">
            <a:avLst/>
          </a:prstGeom>
        </p:spPr>
      </p:pic>
      <p:pic>
        <p:nvPicPr>
          <p:cNvPr id="15" name="图片 14" descr="C:\Users\Administrator\Desktop\flat-browser.pngflat-browser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23545" y="1887220"/>
            <a:ext cx="2889250" cy="5334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3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09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545" y="2421890"/>
            <a:ext cx="10361930" cy="366903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</p:grpSpPr>
        <p:sp>
          <p:nvSpPr>
            <p:cNvPr id="9" name="直角三角形 8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423547" y="970914"/>
            <a:ext cx="3742690" cy="754609"/>
            <a:chOff x="7101708" y="2580514"/>
            <a:chExt cx="3742811" cy="754534"/>
          </a:xfrm>
        </p:grpSpPr>
        <p:sp>
          <p:nvSpPr>
            <p:cNvPr id="44" name="矩形 43"/>
            <p:cNvSpPr/>
            <p:nvPr/>
          </p:nvSpPr>
          <p:spPr>
            <a:xfrm>
              <a:off x="7101708" y="2964245"/>
              <a:ext cx="3742811" cy="3708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小程序后台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 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推客审核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101708" y="2580514"/>
              <a:ext cx="2050552" cy="4235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操作步骤：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12108" y="339198"/>
            <a:ext cx="23152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推客可批量审核</a:t>
            </a:r>
            <a:endParaRPr lang="zh-CN" altLang="en-US" sz="24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pic>
        <p:nvPicPr>
          <p:cNvPr id="13" name="图片 12" descr="C:\Users\Administrator\Desktop\flat-browser3.pngflat-browser3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9747250" y="1887855"/>
            <a:ext cx="1038225" cy="534035"/>
          </a:xfrm>
          <a:prstGeom prst="rect">
            <a:avLst/>
          </a:prstGeom>
        </p:spPr>
      </p:pic>
      <p:pic>
        <p:nvPicPr>
          <p:cNvPr id="14" name="图片 13" descr="C:\Users\Administrator\Desktop\flat-browser2.pngflat-browser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311525" y="1887855"/>
            <a:ext cx="6543675" cy="533400"/>
          </a:xfrm>
          <a:prstGeom prst="rect">
            <a:avLst/>
          </a:prstGeom>
        </p:spPr>
      </p:pic>
      <p:pic>
        <p:nvPicPr>
          <p:cNvPr id="15" name="图片 14" descr="C:\Users\Administrator\Desktop\flat-browser.pngflat-browser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23545" y="1887220"/>
            <a:ext cx="2889250" cy="5334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3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10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085" y="2421255"/>
            <a:ext cx="10359390" cy="407797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</p:grpSpPr>
        <p:sp>
          <p:nvSpPr>
            <p:cNvPr id="8" name="直角三角形 7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83228" y="371583"/>
            <a:ext cx="23152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套餐可生成海报</a:t>
            </a:r>
            <a:endParaRPr lang="zh-CN" altLang="en-US" sz="2400" b="1" dirty="0" smtClean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4350" y="1126490"/>
            <a:ext cx="4184015" cy="241681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1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11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</p:grpSpPr>
        <p:sp>
          <p:nvSpPr>
            <p:cNvPr id="90" name="直角三角形 89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14350" y="1606550"/>
            <a:ext cx="4457065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功能说明：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套餐商品可以生成海报。</a:t>
            </a:r>
            <a:endParaRPr lang="zh-CN" altLang="en-US"/>
          </a:p>
        </p:txBody>
      </p:sp>
      <p:pic>
        <p:nvPicPr>
          <p:cNvPr id="5" name="图片 4" descr="未标题-10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2325" y="683260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775" y="1126490"/>
            <a:ext cx="2458720" cy="4344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83228" y="371583"/>
            <a:ext cx="292481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门店列表展示月销量</a:t>
            </a:r>
            <a:endParaRPr lang="zh-CN" altLang="en-US" sz="2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 dirty="0" smtClean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4350" y="1126490"/>
            <a:ext cx="4184015" cy="300736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操作步骤：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小程序后台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门店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门店列表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编辑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月基础销量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1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12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</p:grpSpPr>
        <p:sp>
          <p:nvSpPr>
            <p:cNvPr id="90" name="直角三角形 89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26085" y="2891155"/>
            <a:ext cx="445770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功能说明：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商家可以在后台设置门店月基础销量，展示在门店列表中。展示月销量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=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月基础销量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实际销量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5" name="图片 4" descr="未标题-10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76665" y="723900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2"/>
          <p:cNvSpPr txBox="1"/>
          <p:nvPr/>
        </p:nvSpPr>
        <p:spPr>
          <a:xfrm>
            <a:off x="582930" y="4558030"/>
            <a:ext cx="4076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155" y="1997710"/>
            <a:ext cx="2981325" cy="2857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4290" y="1200150"/>
            <a:ext cx="2451100" cy="4406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83228" y="371583"/>
            <a:ext cx="292481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门店可设置全天营业</a:t>
            </a:r>
            <a:endParaRPr lang="zh-CN" altLang="en-US" sz="2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 dirty="0" smtClean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4350" y="1126490"/>
            <a:ext cx="4184015" cy="300736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操作步骤：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小程序后台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门店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门店列表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编辑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全天营业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1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13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</p:grpSpPr>
        <p:sp>
          <p:nvSpPr>
            <p:cNvPr id="90" name="直角三角形 89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13715" y="2929255"/>
            <a:ext cx="44577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功能说明：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商家可以在后台设置全天营业。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5" name="图片 4" descr="未标题-10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76665" y="723900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2"/>
          <p:cNvSpPr txBox="1"/>
          <p:nvPr/>
        </p:nvSpPr>
        <p:spPr>
          <a:xfrm>
            <a:off x="568325" y="4546600"/>
            <a:ext cx="4076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1200150"/>
            <a:ext cx="2470150" cy="44532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6865" y="1814830"/>
            <a:ext cx="3021330" cy="314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5433697" y="1633218"/>
            <a:ext cx="5403215" cy="1033781"/>
            <a:chOff x="13356025" y="3129734"/>
            <a:chExt cx="5403390" cy="1033678"/>
          </a:xfrm>
        </p:grpSpPr>
        <p:sp>
          <p:nvSpPr>
            <p:cNvPr id="44" name="矩形 43"/>
            <p:cNvSpPr/>
            <p:nvPr/>
          </p:nvSpPr>
          <p:spPr>
            <a:xfrm>
              <a:off x="13356025" y="3513236"/>
              <a:ext cx="5403390" cy="65017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指的是：在视频课程中增加音频课程后，在小程序端播放时可以看到音频的时间和播放的进度。</a:t>
              </a:r>
              <a:endParaRPr 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3356025" y="3129734"/>
              <a:ext cx="2050552" cy="4235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功能介绍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458133" y="371583"/>
            <a:ext cx="29248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音频播放展示进度条</a:t>
            </a:r>
            <a:endParaRPr lang="zh-CN" altLang="en-US" sz="2400" b="1" dirty="0" smtClean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图片 2" descr="未标题-10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63090" y="1080135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组合 12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4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14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650" y="1451610"/>
            <a:ext cx="2475865" cy="4512945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</p:grpSpPr>
        <p:sp>
          <p:nvSpPr>
            <p:cNvPr id="90" name="直角三角形 89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1"/>
          <p:cNvGrpSpPr/>
          <p:nvPr/>
        </p:nvGrpSpPr>
        <p:grpSpPr>
          <a:xfrm>
            <a:off x="5433697" y="1633218"/>
            <a:ext cx="5403215" cy="754380"/>
            <a:chOff x="13356025" y="3129734"/>
            <a:chExt cx="5403390" cy="754305"/>
          </a:xfrm>
        </p:grpSpPr>
        <p:sp>
          <p:nvSpPr>
            <p:cNvPr id="44" name="矩形 43"/>
            <p:cNvSpPr/>
            <p:nvPr/>
          </p:nvSpPr>
          <p:spPr>
            <a:xfrm>
              <a:off x="13356025" y="3513236"/>
              <a:ext cx="5403390" cy="3708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指的是：在云商家管理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的订单中显示拼团订单。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3356025" y="3129734"/>
              <a:ext cx="2050552" cy="42350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功能介绍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458133" y="371583"/>
            <a:ext cx="4163695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云商家管理</a:t>
            </a:r>
            <a:r>
              <a:rPr lang="en-US" altLang="zh-CN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APP</a:t>
            </a: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增加拼团显示</a:t>
            </a:r>
            <a:endParaRPr lang="zh-CN" altLang="en-US" sz="24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pic>
        <p:nvPicPr>
          <p:cNvPr id="3" name="图片 2" descr="未标题-10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63090" y="1080135"/>
            <a:ext cx="2546985" cy="5491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组合 12"/>
          <p:cNvGrpSpPr/>
          <p:nvPr/>
        </p:nvGrpSpPr>
        <p:grpSpPr>
          <a:xfrm>
            <a:off x="268605" y="226695"/>
            <a:ext cx="1276350" cy="827405"/>
            <a:chOff x="483" y="312"/>
            <a:chExt cx="2010" cy="1303"/>
          </a:xfrm>
        </p:grpSpPr>
        <p:sp>
          <p:nvSpPr>
            <p:cNvPr id="14" name="TextBox 59"/>
            <p:cNvSpPr txBox="1">
              <a:spLocks noChangeArrowheads="1"/>
            </p:cNvSpPr>
            <p:nvPr/>
          </p:nvSpPr>
          <p:spPr bwMode="auto">
            <a:xfrm flipH="1">
              <a:off x="731" y="312"/>
              <a:ext cx="1429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15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</p:grpSpPr>
        <p:sp>
          <p:nvSpPr>
            <p:cNvPr id="90" name="直角三角形 89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825" y="1504950"/>
            <a:ext cx="2470150" cy="4427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583228" y="371583"/>
            <a:ext cx="44488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6"/>
                </a:solidFill>
                <a:sym typeface="Arial" panose="020B0604020202020204" pitchFamily="34" charset="0"/>
              </a:rPr>
              <a:t>跨店核销后，还原下单门店库存</a:t>
            </a:r>
            <a:endParaRPr lang="zh-CN" altLang="en-US" sz="2400" b="1" dirty="0" smtClean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4350" y="1126490"/>
            <a:ext cx="4184015" cy="2158365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sz="14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8605" y="174625"/>
            <a:ext cx="1276350" cy="879475"/>
            <a:chOff x="483" y="230"/>
            <a:chExt cx="2010" cy="1385"/>
          </a:xfrm>
        </p:grpSpPr>
        <p:sp>
          <p:nvSpPr>
            <p:cNvPr id="11" name="TextBox 59"/>
            <p:cNvSpPr txBox="1">
              <a:spLocks noChangeArrowheads="1"/>
            </p:cNvSpPr>
            <p:nvPr/>
          </p:nvSpPr>
          <p:spPr bwMode="auto">
            <a:xfrm flipH="1">
              <a:off x="731" y="230"/>
              <a:ext cx="1447" cy="1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4400" kern="0" dirty="0">
                  <a:solidFill>
                    <a:srgbClr val="F7964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16</a:t>
              </a:r>
              <a:endParaRPr lang="en-US" altLang="zh-CN" sz="4400" kern="0" dirty="0">
                <a:solidFill>
                  <a:srgbClr val="F7964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98" y="1095"/>
              <a:ext cx="1980" cy="26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pic>
          <p:nvPicPr>
            <p:cNvPr id="17" name="图片 16" descr="图片2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3" y="1165"/>
              <a:ext cx="2010" cy="450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10916285" y="1905"/>
            <a:ext cx="1348740" cy="1341120"/>
            <a:chOff x="17191" y="3"/>
            <a:chExt cx="2124" cy="2112"/>
          </a:xfrm>
        </p:grpSpPr>
        <p:sp>
          <p:nvSpPr>
            <p:cNvPr id="90" name="直角三角形 89"/>
            <p:cNvSpPr/>
            <p:nvPr/>
          </p:nvSpPr>
          <p:spPr>
            <a:xfrm rot="10800000">
              <a:off x="17191" y="3"/>
              <a:ext cx="2113" cy="211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2640000">
              <a:off x="18067" y="287"/>
              <a:ext cx="12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82930" y="1343660"/>
            <a:ext cx="97986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功能说明：</a:t>
            </a:r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总平台开启跨店核销后，客户跨店核销，核销后，系统自动还原下单门店库存，同时减去实际核销门店库存。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82930" y="4558030"/>
            <a:ext cx="4076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任意多边形 18"/>
          <p:cNvSpPr/>
          <p:nvPr/>
        </p:nvSpPr>
        <p:spPr>
          <a:xfrm>
            <a:off x="4363233" y="2068863"/>
            <a:ext cx="3506539" cy="2069635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-1" fmla="*/ 0 w 3171687"/>
              <a:gd name="connsiteY0-2" fmla="*/ 0 h 2069635"/>
              <a:gd name="connsiteX1-3" fmla="*/ 3171687 w 3171687"/>
              <a:gd name="connsiteY1-4" fmla="*/ 0 h 2069635"/>
              <a:gd name="connsiteX2-5" fmla="*/ 3171687 w 3171687"/>
              <a:gd name="connsiteY2-6" fmla="*/ 2069635 h 2069635"/>
              <a:gd name="connsiteX3-7" fmla="*/ 0 w 3171687"/>
              <a:gd name="connsiteY3-8" fmla="*/ 2069635 h 2069635"/>
              <a:gd name="connsiteX4-9" fmla="*/ 0 w 3171687"/>
              <a:gd name="connsiteY4-10" fmla="*/ 1810069 h 2069635"/>
              <a:gd name="connsiteX5-11" fmla="*/ 979903 w 3171687"/>
              <a:gd name="connsiteY5-12" fmla="*/ 1810069 h 2069635"/>
              <a:gd name="connsiteX6-13" fmla="*/ 979903 w 3171687"/>
              <a:gd name="connsiteY6-14" fmla="*/ 259565 h 2069635"/>
              <a:gd name="connsiteX7-15" fmla="*/ 0 w 3171687"/>
              <a:gd name="connsiteY7-16" fmla="*/ 259565 h 2069635"/>
              <a:gd name="connsiteX8-17" fmla="*/ 0 w 3171687"/>
              <a:gd name="connsiteY8-18" fmla="*/ 0 h 2069635"/>
              <a:gd name="connsiteX0-19" fmla="*/ 979903 w 3171687"/>
              <a:gd name="connsiteY0-20" fmla="*/ 1810069 h 2069635"/>
              <a:gd name="connsiteX1-21" fmla="*/ 979903 w 3171687"/>
              <a:gd name="connsiteY1-22" fmla="*/ 259565 h 2069635"/>
              <a:gd name="connsiteX2-23" fmla="*/ 0 w 3171687"/>
              <a:gd name="connsiteY2-24" fmla="*/ 259565 h 2069635"/>
              <a:gd name="connsiteX3-25" fmla="*/ 0 w 3171687"/>
              <a:gd name="connsiteY3-26" fmla="*/ 0 h 2069635"/>
              <a:gd name="connsiteX4-27" fmla="*/ 3171687 w 3171687"/>
              <a:gd name="connsiteY4-28" fmla="*/ 0 h 2069635"/>
              <a:gd name="connsiteX5-29" fmla="*/ 3171687 w 3171687"/>
              <a:gd name="connsiteY5-30" fmla="*/ 2069635 h 2069635"/>
              <a:gd name="connsiteX6-31" fmla="*/ 0 w 3171687"/>
              <a:gd name="connsiteY6-32" fmla="*/ 2069635 h 2069635"/>
              <a:gd name="connsiteX7-33" fmla="*/ 0 w 3171687"/>
              <a:gd name="connsiteY7-34" fmla="*/ 1810069 h 2069635"/>
              <a:gd name="connsiteX8-35" fmla="*/ 1071343 w 3171687"/>
              <a:gd name="connsiteY8-36" fmla="*/ 1901509 h 2069635"/>
              <a:gd name="connsiteX0-37" fmla="*/ 979903 w 3171687"/>
              <a:gd name="connsiteY0-38" fmla="*/ 1810069 h 2069635"/>
              <a:gd name="connsiteX1-39" fmla="*/ 979903 w 3171687"/>
              <a:gd name="connsiteY1-40" fmla="*/ 259565 h 2069635"/>
              <a:gd name="connsiteX2-41" fmla="*/ 0 w 3171687"/>
              <a:gd name="connsiteY2-42" fmla="*/ 259565 h 2069635"/>
              <a:gd name="connsiteX3-43" fmla="*/ 0 w 3171687"/>
              <a:gd name="connsiteY3-44" fmla="*/ 0 h 2069635"/>
              <a:gd name="connsiteX4-45" fmla="*/ 3171687 w 3171687"/>
              <a:gd name="connsiteY4-46" fmla="*/ 0 h 2069635"/>
              <a:gd name="connsiteX5-47" fmla="*/ 3171687 w 3171687"/>
              <a:gd name="connsiteY5-48" fmla="*/ 2069635 h 2069635"/>
              <a:gd name="connsiteX6-49" fmla="*/ 0 w 3171687"/>
              <a:gd name="connsiteY6-50" fmla="*/ 2069635 h 2069635"/>
              <a:gd name="connsiteX7-51" fmla="*/ 0 w 3171687"/>
              <a:gd name="connsiteY7-52" fmla="*/ 1810069 h 2069635"/>
              <a:gd name="connsiteX0-53" fmla="*/ 979903 w 3171687"/>
              <a:gd name="connsiteY0-54" fmla="*/ 259565 h 2069635"/>
              <a:gd name="connsiteX1-55" fmla="*/ 0 w 3171687"/>
              <a:gd name="connsiteY1-56" fmla="*/ 259565 h 2069635"/>
              <a:gd name="connsiteX2-57" fmla="*/ 0 w 3171687"/>
              <a:gd name="connsiteY2-58" fmla="*/ 0 h 2069635"/>
              <a:gd name="connsiteX3-59" fmla="*/ 3171687 w 3171687"/>
              <a:gd name="connsiteY3-60" fmla="*/ 0 h 2069635"/>
              <a:gd name="connsiteX4-61" fmla="*/ 3171687 w 3171687"/>
              <a:gd name="connsiteY4-62" fmla="*/ 2069635 h 2069635"/>
              <a:gd name="connsiteX5-63" fmla="*/ 0 w 3171687"/>
              <a:gd name="connsiteY5-64" fmla="*/ 2069635 h 2069635"/>
              <a:gd name="connsiteX6-65" fmla="*/ 0 w 3171687"/>
              <a:gd name="connsiteY6-66" fmla="*/ 1810069 h 2069635"/>
              <a:gd name="connsiteX0-67" fmla="*/ 0 w 3171687"/>
              <a:gd name="connsiteY0-68" fmla="*/ 259565 h 2069635"/>
              <a:gd name="connsiteX1-69" fmla="*/ 0 w 3171687"/>
              <a:gd name="connsiteY1-70" fmla="*/ 0 h 2069635"/>
              <a:gd name="connsiteX2-71" fmla="*/ 3171687 w 3171687"/>
              <a:gd name="connsiteY2-72" fmla="*/ 0 h 2069635"/>
              <a:gd name="connsiteX3-73" fmla="*/ 3171687 w 3171687"/>
              <a:gd name="connsiteY3-74" fmla="*/ 2069635 h 2069635"/>
              <a:gd name="connsiteX4-75" fmla="*/ 0 w 3171687"/>
              <a:gd name="connsiteY4-76" fmla="*/ 2069635 h 2069635"/>
              <a:gd name="connsiteX5-77" fmla="*/ 0 w 3171687"/>
              <a:gd name="connsiteY5-78" fmla="*/ 1810069 h 20696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22"/>
          <p:cNvSpPr/>
          <p:nvPr/>
        </p:nvSpPr>
        <p:spPr>
          <a:xfrm>
            <a:off x="6517213" y="1604209"/>
            <a:ext cx="2253807" cy="140346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-1" fmla="*/ 1013277 w 2253807"/>
              <a:gd name="connsiteY0-2" fmla="*/ 700070 h 1262130"/>
              <a:gd name="connsiteX1-3" fmla="*/ 0 w 2253807"/>
              <a:gd name="connsiteY1-4" fmla="*/ 700070 h 1262130"/>
              <a:gd name="connsiteX2-5" fmla="*/ 0 w 2253807"/>
              <a:gd name="connsiteY2-6" fmla="*/ 0 h 1262130"/>
              <a:gd name="connsiteX3-7" fmla="*/ 2253807 w 2253807"/>
              <a:gd name="connsiteY3-8" fmla="*/ 0 h 1262130"/>
              <a:gd name="connsiteX4-9" fmla="*/ 2253807 w 2253807"/>
              <a:gd name="connsiteY4-10" fmla="*/ 1262130 h 1262130"/>
              <a:gd name="connsiteX5-11" fmla="*/ 1013277 w 2253807"/>
              <a:gd name="connsiteY5-12" fmla="*/ 1262130 h 1262130"/>
              <a:gd name="connsiteX6-13" fmla="*/ 1104717 w 2253807"/>
              <a:gd name="connsiteY6-14" fmla="*/ 791510 h 1262130"/>
              <a:gd name="connsiteX0-15" fmla="*/ 1013277 w 2253807"/>
              <a:gd name="connsiteY0-16" fmla="*/ 700070 h 1262130"/>
              <a:gd name="connsiteX1-17" fmla="*/ 0 w 2253807"/>
              <a:gd name="connsiteY1-18" fmla="*/ 700070 h 1262130"/>
              <a:gd name="connsiteX2-19" fmla="*/ 0 w 2253807"/>
              <a:gd name="connsiteY2-20" fmla="*/ 0 h 1262130"/>
              <a:gd name="connsiteX3-21" fmla="*/ 2253807 w 2253807"/>
              <a:gd name="connsiteY3-22" fmla="*/ 0 h 1262130"/>
              <a:gd name="connsiteX4-23" fmla="*/ 2253807 w 2253807"/>
              <a:gd name="connsiteY4-24" fmla="*/ 1262130 h 1262130"/>
              <a:gd name="connsiteX5-25" fmla="*/ 1013277 w 2253807"/>
              <a:gd name="connsiteY5-26" fmla="*/ 1262130 h 1262130"/>
              <a:gd name="connsiteX0-27" fmla="*/ 0 w 2253807"/>
              <a:gd name="connsiteY0-28" fmla="*/ 700070 h 1262130"/>
              <a:gd name="connsiteX1-29" fmla="*/ 0 w 2253807"/>
              <a:gd name="connsiteY1-30" fmla="*/ 0 h 1262130"/>
              <a:gd name="connsiteX2-31" fmla="*/ 2253807 w 2253807"/>
              <a:gd name="connsiteY2-32" fmla="*/ 0 h 1262130"/>
              <a:gd name="connsiteX3-33" fmla="*/ 2253807 w 2253807"/>
              <a:gd name="connsiteY3-34" fmla="*/ 1262130 h 1262130"/>
              <a:gd name="connsiteX4-35" fmla="*/ 1013277 w 2253807"/>
              <a:gd name="connsiteY4-36" fmla="*/ 1262130 h 12621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TextBox 5"/>
          <p:cNvSpPr txBox="1"/>
          <p:nvPr/>
        </p:nvSpPr>
        <p:spPr>
          <a:xfrm>
            <a:off x="3111380" y="2442644"/>
            <a:ext cx="4548778" cy="13220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zh-CN" sz="80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感谢观看</a:t>
            </a:r>
            <a:endParaRPr lang="zh-CN" altLang="zh-CN" sz="8000" b="1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59910" y="5681345"/>
            <a:ext cx="3472180" cy="454660"/>
            <a:chOff x="6700" y="7732"/>
            <a:chExt cx="5468" cy="716"/>
          </a:xfrm>
        </p:grpSpPr>
        <p:sp>
          <p:nvSpPr>
            <p:cNvPr id="3" name="文本框 2"/>
            <p:cNvSpPr txBox="1"/>
            <p:nvPr/>
          </p:nvSpPr>
          <p:spPr>
            <a:xfrm>
              <a:off x="7392" y="7780"/>
              <a:ext cx="4776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咨询热线：</a:t>
              </a:r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0571-56583504</a:t>
              </a:r>
              <a:endParaRPr lang="en-US" altLang="zh-CN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" name="图片 3" descr="电话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700" y="7732"/>
              <a:ext cx="717" cy="717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3283585" y="3520440"/>
            <a:ext cx="25869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bg1">
                    <a:lumMod val="50000"/>
                  </a:schemeClr>
                </a:solidFill>
              </a:rPr>
              <a:t>Thank you for watching</a:t>
            </a:r>
            <a:endParaRPr lang="zh-CN" altLang="en-US" sz="20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1661</Words>
  <Application>WPS 演示</Application>
  <PresentationFormat>自定义</PresentationFormat>
  <Paragraphs>421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幼圆</vt:lpstr>
      <vt:lpstr>Ebrima</vt:lpstr>
      <vt:lpstr>Impact</vt:lpstr>
      <vt:lpstr>Calibri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零夏</cp:lastModifiedBy>
  <cp:revision>140</cp:revision>
  <dcterms:created xsi:type="dcterms:W3CDTF">2017-08-18T03:02:00Z</dcterms:created>
  <dcterms:modified xsi:type="dcterms:W3CDTF">2019-02-22T08:09:56Z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