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36"/>
  </p:notesMasterIdLst>
  <p:sldIdLst>
    <p:sldId id="256" r:id="rId3"/>
    <p:sldId id="257" r:id="rId4"/>
    <p:sldId id="259" r:id="rId5"/>
    <p:sldId id="260" r:id="rId6"/>
    <p:sldId id="261" r:id="rId7"/>
    <p:sldId id="319" r:id="rId8"/>
    <p:sldId id="262" r:id="rId9"/>
    <p:sldId id="273" r:id="rId10"/>
    <p:sldId id="274" r:id="rId11"/>
    <p:sldId id="278" r:id="rId12"/>
    <p:sldId id="282" r:id="rId13"/>
    <p:sldId id="285" r:id="rId14"/>
    <p:sldId id="320" r:id="rId15"/>
    <p:sldId id="321" r:id="rId16"/>
    <p:sldId id="322" r:id="rId17"/>
    <p:sldId id="283" r:id="rId18"/>
    <p:sldId id="323" r:id="rId19"/>
    <p:sldId id="284" r:id="rId20"/>
    <p:sldId id="318" r:id="rId21"/>
    <p:sldId id="329" r:id="rId22"/>
    <p:sldId id="324" r:id="rId23"/>
    <p:sldId id="328" r:id="rId24"/>
    <p:sldId id="327" r:id="rId25"/>
    <p:sldId id="287" r:id="rId26"/>
    <p:sldId id="330" r:id="rId27"/>
    <p:sldId id="331" r:id="rId28"/>
    <p:sldId id="332" r:id="rId29"/>
    <p:sldId id="339" r:id="rId30"/>
    <p:sldId id="333" r:id="rId31"/>
    <p:sldId id="334" r:id="rId32"/>
    <p:sldId id="335" r:id="rId33"/>
    <p:sldId id="336" r:id="rId34"/>
    <p:sldId id="337" r:id="rId35"/>
    <p:sldId id="338" r:id="rId36"/>
    <p:sldId id="340" r:id="rId37"/>
    <p:sldId id="341" r:id="rId38"/>
    <p:sldId id="342" r:id="rId39"/>
    <p:sldId id="290" r:id="rId40"/>
    <p:sldId id="288" r:id="rId41"/>
    <p:sldId id="343" r:id="rId42"/>
    <p:sldId id="344" r:id="rId43"/>
    <p:sldId id="294" r:id="rId44"/>
    <p:sldId id="291" r:id="rId45"/>
    <p:sldId id="345" r:id="rId46"/>
    <p:sldId id="346" r:id="rId47"/>
    <p:sldId id="348" r:id="rId48"/>
    <p:sldId id="349" r:id="rId49"/>
    <p:sldId id="350" r:id="rId50"/>
    <p:sldId id="351" r:id="rId51"/>
    <p:sldId id="347" r:id="rId52"/>
    <p:sldId id="289" r:id="rId53"/>
    <p:sldId id="296" r:id="rId54"/>
    <p:sldId id="297" r:id="rId55"/>
    <p:sldId id="299" r:id="rId56"/>
    <p:sldId id="300" r:id="rId57"/>
    <p:sldId id="298" r:id="rId58"/>
    <p:sldId id="301" r:id="rId59"/>
    <p:sldId id="302" r:id="rId60"/>
    <p:sldId id="303" r:id="rId61"/>
    <p:sldId id="295" r:id="rId62"/>
    <p:sldId id="293" r:id="rId63"/>
    <p:sldId id="292" r:id="rId64"/>
    <p:sldId id="308" r:id="rId65"/>
    <p:sldId id="309" r:id="rId66"/>
    <p:sldId id="310" r:id="rId67"/>
    <p:sldId id="311" r:id="rId68"/>
    <p:sldId id="312" r:id="rId69"/>
    <p:sldId id="313" r:id="rId70"/>
    <p:sldId id="314" r:id="rId71"/>
    <p:sldId id="315" r:id="rId72"/>
    <p:sldId id="316" r:id="rId73"/>
    <p:sldId id="317" r:id="rId74"/>
    <p:sldId id="360" r:id="rId75"/>
    <p:sldId id="304" r:id="rId76"/>
    <p:sldId id="325" r:id="rId77"/>
    <p:sldId id="326" r:id="rId78"/>
    <p:sldId id="305" r:id="rId79"/>
    <p:sldId id="264" r:id="rId80"/>
    <p:sldId id="265" r:id="rId81"/>
    <p:sldId id="266" r:id="rId82"/>
    <p:sldId id="267" r:id="rId83"/>
    <p:sldId id="268" r:id="rId84"/>
    <p:sldId id="269" r:id="rId85"/>
    <p:sldId id="270" r:id="rId86"/>
    <p:sldId id="451" r:id="rId87"/>
    <p:sldId id="417" r:id="rId88"/>
    <p:sldId id="418" r:id="rId89"/>
    <p:sldId id="419" r:id="rId90"/>
    <p:sldId id="420" r:id="rId91"/>
    <p:sldId id="421" r:id="rId92"/>
    <p:sldId id="422" r:id="rId93"/>
    <p:sldId id="423" r:id="rId94"/>
    <p:sldId id="425" r:id="rId95"/>
    <p:sldId id="426" r:id="rId96"/>
    <p:sldId id="427" r:id="rId97"/>
    <p:sldId id="424" r:id="rId98"/>
    <p:sldId id="429" r:id="rId99"/>
    <p:sldId id="430" r:id="rId100"/>
    <p:sldId id="428" r:id="rId101"/>
    <p:sldId id="431" r:id="rId102"/>
    <p:sldId id="432" r:id="rId103"/>
    <p:sldId id="433" r:id="rId104"/>
    <p:sldId id="437" r:id="rId105"/>
    <p:sldId id="438" r:id="rId106"/>
    <p:sldId id="434" r:id="rId107"/>
    <p:sldId id="435" r:id="rId108"/>
    <p:sldId id="439" r:id="rId109"/>
    <p:sldId id="440" r:id="rId110"/>
    <p:sldId id="441" r:id="rId111"/>
    <p:sldId id="442" r:id="rId112"/>
    <p:sldId id="443" r:id="rId113"/>
    <p:sldId id="444" r:id="rId114"/>
    <p:sldId id="445" r:id="rId115"/>
    <p:sldId id="436" r:id="rId116"/>
    <p:sldId id="271" r:id="rId117"/>
    <p:sldId id="363" r:id="rId118"/>
    <p:sldId id="364" r:id="rId119"/>
    <p:sldId id="365" r:id="rId120"/>
    <p:sldId id="366" r:id="rId121"/>
    <p:sldId id="367" r:id="rId122"/>
    <p:sldId id="368" r:id="rId123"/>
    <p:sldId id="369" r:id="rId124"/>
    <p:sldId id="352" r:id="rId125"/>
    <p:sldId id="353" r:id="rId126"/>
    <p:sldId id="354" r:id="rId127"/>
    <p:sldId id="355" r:id="rId128"/>
    <p:sldId id="356" r:id="rId129"/>
    <p:sldId id="359" r:id="rId130"/>
    <p:sldId id="358" r:id="rId131"/>
    <p:sldId id="357" r:id="rId132"/>
    <p:sldId id="272" r:id="rId133"/>
    <p:sldId id="306" r:id="rId134"/>
    <p:sldId id="307" r:id="rId13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DEDA3F7-3E9B-4296-AFD4-BC11E4FE43D7}">
          <p14:sldIdLst>
            <p14:sldId id="256"/>
            <p14:sldId id="257"/>
            <p14:sldId id="259"/>
            <p14:sldId id="260"/>
            <p14:sldId id="261"/>
            <p14:sldId id="319"/>
            <p14:sldId id="262"/>
            <p14:sldId id="273"/>
            <p14:sldId id="274"/>
            <p14:sldId id="278"/>
            <p14:sldId id="282"/>
            <p14:sldId id="285"/>
            <p14:sldId id="320"/>
            <p14:sldId id="321"/>
            <p14:sldId id="322"/>
            <p14:sldId id="283"/>
            <p14:sldId id="323"/>
            <p14:sldId id="284"/>
            <p14:sldId id="318"/>
            <p14:sldId id="329"/>
            <p14:sldId id="324"/>
            <p14:sldId id="328"/>
            <p14:sldId id="327"/>
            <p14:sldId id="287"/>
            <p14:sldId id="330"/>
            <p14:sldId id="331"/>
            <p14:sldId id="332"/>
            <p14:sldId id="339"/>
            <p14:sldId id="333"/>
            <p14:sldId id="334"/>
            <p14:sldId id="335"/>
            <p14:sldId id="336"/>
            <p14:sldId id="337"/>
            <p14:sldId id="338"/>
            <p14:sldId id="340"/>
            <p14:sldId id="341"/>
            <p14:sldId id="342"/>
            <p14:sldId id="290"/>
            <p14:sldId id="288"/>
            <p14:sldId id="343"/>
            <p14:sldId id="344"/>
            <p14:sldId id="294"/>
            <p14:sldId id="291"/>
            <p14:sldId id="345"/>
            <p14:sldId id="346"/>
            <p14:sldId id="348"/>
            <p14:sldId id="349"/>
            <p14:sldId id="350"/>
            <p14:sldId id="351"/>
            <p14:sldId id="347"/>
            <p14:sldId id="289"/>
            <p14:sldId id="296"/>
            <p14:sldId id="297"/>
            <p14:sldId id="299"/>
            <p14:sldId id="300"/>
            <p14:sldId id="298"/>
            <p14:sldId id="301"/>
            <p14:sldId id="302"/>
            <p14:sldId id="303"/>
            <p14:sldId id="295"/>
            <p14:sldId id="293"/>
            <p14:sldId id="292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60"/>
            <p14:sldId id="304"/>
            <p14:sldId id="325"/>
            <p14:sldId id="326"/>
            <p14:sldId id="305"/>
            <p14:sldId id="264"/>
            <p14:sldId id="265"/>
            <p14:sldId id="266"/>
            <p14:sldId id="267"/>
            <p14:sldId id="268"/>
            <p14:sldId id="269"/>
            <p14:sldId id="270"/>
            <p14:sldId id="451"/>
            <p14:sldId id="417"/>
            <p14:sldId id="418"/>
            <p14:sldId id="419"/>
            <p14:sldId id="420"/>
            <p14:sldId id="421"/>
            <p14:sldId id="422"/>
            <p14:sldId id="423"/>
            <p14:sldId id="425"/>
            <p14:sldId id="426"/>
            <p14:sldId id="427"/>
            <p14:sldId id="424"/>
            <p14:sldId id="429"/>
            <p14:sldId id="430"/>
            <p14:sldId id="428"/>
            <p14:sldId id="431"/>
            <p14:sldId id="432"/>
            <p14:sldId id="433"/>
            <p14:sldId id="437"/>
            <p14:sldId id="438"/>
            <p14:sldId id="434"/>
            <p14:sldId id="435"/>
            <p14:sldId id="439"/>
            <p14:sldId id="440"/>
            <p14:sldId id="441"/>
            <p14:sldId id="442"/>
            <p14:sldId id="443"/>
            <p14:sldId id="444"/>
            <p14:sldId id="445"/>
            <p14:sldId id="436"/>
            <p14:sldId id="271"/>
            <p14:sldId id="363"/>
            <p14:sldId id="364"/>
            <p14:sldId id="365"/>
            <p14:sldId id="366"/>
            <p14:sldId id="367"/>
            <p14:sldId id="368"/>
            <p14:sldId id="369"/>
            <p14:sldId id="352"/>
            <p14:sldId id="353"/>
            <p14:sldId id="354"/>
            <p14:sldId id="355"/>
            <p14:sldId id="356"/>
            <p14:sldId id="359"/>
            <p14:sldId id="358"/>
            <p14:sldId id="357"/>
            <p14:sldId id="272"/>
            <p14:sldId id="306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85DBE-9A38-4CB3-8FA0-5D25ED22C37E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C721F-64A9-453C-9794-95D8A9A8B0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044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C721F-64A9-453C-9794-95D8A9A8B08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043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baike.sogou.com/lemma/ShowInnerLink.htm?lemmaId=7813934" TargetMode="External"/><Relationship Id="rId2" Type="http://schemas.openxmlformats.org/officeDocument/2006/relationships/hyperlink" Target="http://baike.sogou.com/lemma/ShowInnerLink.htm?lemmaId=101155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aike.sogou.com/lemma/ShowInnerLink.htm?lemmaId=167376" TargetMode="External"/><Relationship Id="rId4" Type="http://schemas.openxmlformats.org/officeDocument/2006/relationships/hyperlink" Target="http://baike.sogou.com/lemma/ShowInnerLink.htm?lemmaId=63593502" TargetMode="Externa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baike.sogou.com/lemma/ShowInnerLink.htm?lemmaId=571373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aike.sogou.com/lemma/ShowInnerLink.htm?lemmaId=656282" TargetMode="External"/><Relationship Id="rId4" Type="http://schemas.openxmlformats.org/officeDocument/2006/relationships/hyperlink" Target="http://baike.sogou.com/lemma/ShowInnerLink.htm?lemmaId=654430" TargetMode="Externa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3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ob1001.com/personServe/service/evaluation/project_detail.php?classid=11&amp;serid=5441406874291572" TargetMode="Externa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19572" y="2060848"/>
            <a:ext cx="8568952" cy="1470025"/>
          </a:xfrm>
        </p:spPr>
        <p:txBody>
          <a:bodyPr>
            <a:noAutofit/>
          </a:bodyPr>
          <a:lstStyle/>
          <a:p>
            <a:r>
              <a:rPr lang="zh-CN" altLang="zh-CN" sz="8800" b="1" dirty="0">
                <a:ln w="0"/>
                <a:solidFill>
                  <a:srgbClr val="FFC000"/>
                </a:solidFill>
                <a:effectLst>
                  <a:reflection blurRad="6350" stA="53000" endA="300" endPos="35500" dir="5400000" sy="-90000" algn="bl" rotWithShape="0"/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性格及其</a:t>
            </a:r>
            <a:r>
              <a:rPr lang="zh-CN" altLang="zh-CN" sz="8800" b="1" dirty="0" smtClean="0">
                <a:ln w="0"/>
                <a:solidFill>
                  <a:srgbClr val="FFC000"/>
                </a:solidFill>
                <a:effectLst>
                  <a:reflection blurRad="6350" stA="53000" endA="300" endPos="35500" dir="5400000" sy="-90000" algn="bl" rotWithShape="0"/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塑造</a:t>
            </a:r>
            <a:endParaRPr lang="zh-CN" altLang="en-US" sz="8800" b="1" dirty="0">
              <a:solidFill>
                <a:srgbClr val="FFC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1640" y="3789040"/>
            <a:ext cx="6400800" cy="62292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主讲人：王梦梅</a:t>
            </a:r>
            <a:endParaRPr lang="zh-CN" altLang="en-US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4800" b="1" dirty="0" smtClean="0">
                <a:solidFill>
                  <a:srgbClr val="FFFF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我们的性格</a:t>
            </a:r>
            <a:endParaRPr lang="zh-CN" altLang="en-US" sz="4800" b="1" dirty="0">
              <a:solidFill>
                <a:srgbClr val="FFFF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06489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内容占位符 3" descr="http://cdn.t03.pic.sogou.com/3923c99e139b92d9-cfda1cd77af77026-08f4cee37595bcae418b72c6b4e533fc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89040"/>
            <a:ext cx="3168352" cy="2592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5400" b="1" kern="1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印度谚语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856593"/>
            <a:ext cx="3384376" cy="4392488"/>
          </a:xfrm>
        </p:spPr>
        <p:txBody>
          <a:bodyPr>
            <a:normAutofit/>
          </a:bodyPr>
          <a:lstStyle/>
          <a:p>
            <a:r>
              <a:rPr lang="zh-CN" altLang="zh-CN" dirty="0">
                <a:solidFill>
                  <a:srgbClr val="FFFF00"/>
                </a:solidFill>
                <a:latin typeface="Chiller" panose="04020404031007020602" pitchFamily="82" charset="0"/>
              </a:rPr>
              <a:t>播种一种行为，会收获一个习惯；而播种一个习惯，会收获一种性格</a:t>
            </a:r>
            <a:r>
              <a:rPr lang="zh-CN" altLang="zh-CN" dirty="0" smtClean="0">
                <a:solidFill>
                  <a:srgbClr val="FFFF00"/>
                </a:solidFill>
                <a:latin typeface="Chiller" panose="04020404031007020602" pitchFamily="82" charset="0"/>
              </a:rPr>
              <a:t>；播种</a:t>
            </a:r>
            <a:r>
              <a:rPr lang="zh-CN" altLang="zh-CN" dirty="0">
                <a:solidFill>
                  <a:srgbClr val="FFFF00"/>
                </a:solidFill>
                <a:latin typeface="Chiller" panose="04020404031007020602" pitchFamily="82" charset="0"/>
              </a:rPr>
              <a:t>一种性格，</a:t>
            </a:r>
            <a:r>
              <a:rPr lang="zh-CN" altLang="zh-CN" dirty="0" smtClean="0">
                <a:solidFill>
                  <a:srgbClr val="FFFF00"/>
                </a:solidFill>
                <a:latin typeface="Chiller" panose="04020404031007020602" pitchFamily="82" charset="0"/>
              </a:rPr>
              <a:t>就会获得</a:t>
            </a:r>
            <a:r>
              <a:rPr lang="zh-CN" altLang="zh-CN" dirty="0">
                <a:solidFill>
                  <a:srgbClr val="FFFF00"/>
                </a:solidFill>
                <a:latin typeface="Chiller" panose="04020404031007020602" pitchFamily="82" charset="0"/>
              </a:rPr>
              <a:t>与之相对应的人生。</a:t>
            </a:r>
            <a:endParaRPr lang="zh-CN" altLang="en-US" dirty="0">
              <a:solidFill>
                <a:srgbClr val="FFFF00"/>
              </a:solidFill>
              <a:latin typeface="Chiller" panose="04020404031007020602" pitchFamily="82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4"/>
            <a:ext cx="3277242" cy="418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lang="zh-CN" altLang="zh-CN" sz="5400" b="1" kern="1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人们如何</a:t>
            </a:r>
            <a:r>
              <a:rPr lang="zh-CN" altLang="zh-CN" sz="5400" b="1" kern="1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不同</a:t>
            </a:r>
            <a:r>
              <a:rPr lang="zh-CN" altLang="zh-CN" sz="5400" b="1" kern="1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？</a:t>
            </a:r>
            <a:endParaRPr lang="zh-CN" altLang="en-US" sz="5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564904"/>
            <a:ext cx="3394720" cy="3561259"/>
          </a:xfrm>
        </p:spPr>
        <p:txBody>
          <a:bodyPr>
            <a:normAutofit/>
          </a:bodyPr>
          <a:lstStyle/>
          <a:p>
            <a:r>
              <a:rPr lang="zh-CN" altLang="zh-CN" sz="3600" b="1" dirty="0" smtClean="0">
                <a:solidFill>
                  <a:srgbClr val="FFFF00"/>
                </a:solidFill>
              </a:rPr>
              <a:t>性别</a:t>
            </a:r>
            <a:r>
              <a:rPr lang="zh-CN" altLang="zh-CN" sz="3600" b="1" dirty="0">
                <a:solidFill>
                  <a:srgbClr val="FFFF00"/>
                </a:solidFill>
              </a:rPr>
              <a:t>？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r>
              <a:rPr lang="zh-CN" altLang="zh-CN" sz="3600" b="1" dirty="0">
                <a:solidFill>
                  <a:srgbClr val="FFFF00"/>
                </a:solidFill>
              </a:rPr>
              <a:t>你们快乐吗</a:t>
            </a:r>
            <a:r>
              <a:rPr lang="zh-CN" altLang="zh-CN" sz="3600" b="1" dirty="0" smtClean="0">
                <a:solidFill>
                  <a:srgbClr val="FFFF00"/>
                </a:solidFill>
              </a:rPr>
              <a:t>？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r>
              <a:rPr lang="zh-CN" altLang="en-US" sz="3600" b="1" dirty="0">
                <a:solidFill>
                  <a:srgbClr val="FFFF00"/>
                </a:solidFill>
              </a:rPr>
              <a:t>成功与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失败？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r>
              <a:rPr lang="zh-CN" altLang="zh-CN" sz="3600" b="1" dirty="0">
                <a:solidFill>
                  <a:srgbClr val="FFFF00"/>
                </a:solidFill>
              </a:rPr>
              <a:t>麻烦</a:t>
            </a:r>
            <a:r>
              <a:rPr lang="zh-CN" altLang="zh-CN" sz="3600" b="1" dirty="0" smtClean="0">
                <a:solidFill>
                  <a:srgbClr val="FFFF00"/>
                </a:solidFill>
              </a:rPr>
              <a:t>缠身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？</a:t>
            </a:r>
            <a:endParaRPr lang="zh-CN" altLang="en-US" sz="3600" dirty="0">
              <a:solidFill>
                <a:srgbClr val="FFFF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755" y="2564904"/>
            <a:ext cx="4329311" cy="322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5400" b="1" kern="1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人们为何不同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305293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00B0F0"/>
                </a:solidFill>
                <a:cs typeface="Times New Roman" panose="02020603050405020304"/>
              </a:rPr>
              <a:t>         </a:t>
            </a:r>
            <a:r>
              <a:rPr lang="zh-CN" altLang="zh-CN" b="1" dirty="0" smtClean="0">
                <a:solidFill>
                  <a:srgbClr val="00B0F0"/>
                </a:solidFill>
                <a:cs typeface="Times New Roman" panose="02020603050405020304"/>
              </a:rPr>
              <a:t>人类</a:t>
            </a:r>
            <a:r>
              <a:rPr lang="zh-CN" altLang="zh-CN" b="1" dirty="0">
                <a:solidFill>
                  <a:srgbClr val="00B0F0"/>
                </a:solidFill>
                <a:cs typeface="Times New Roman" panose="02020603050405020304"/>
              </a:rPr>
              <a:t>差异的根源在于，有两个主要的因素。一个是性格，另一个是智力。</a:t>
            </a:r>
            <a:endParaRPr lang="zh-CN" altLang="en-US" dirty="0">
              <a:solidFill>
                <a:srgbClr val="00B0F0"/>
              </a:solidFill>
            </a:endParaRPr>
          </a:p>
        </p:txBody>
      </p:sp>
      <p:pic>
        <p:nvPicPr>
          <p:cNvPr id="4098" name="Picture 2" descr="http://t02.pic.sogou.com/3c28af542f2d49f7-a4f58d55e25876cc-13348229ffee0eb15f73ef04754c2f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4002219"/>
            <a:ext cx="3388321" cy="245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896648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5400" b="1" kern="1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什么是性格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48143"/>
            <a:ext cx="460851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24" y="3284984"/>
            <a:ext cx="568863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http://t02.pic.sogou.com/3c28af542f2d49f7-eb7a41a3b46aa2c4-638ca482733e7425faec43b09ab2aaa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681" y="365732"/>
            <a:ext cx="3076575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你是一个什么样的人？</a:t>
            </a:r>
            <a:endParaRPr lang="zh-CN" altLang="en-US" b="1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16832"/>
            <a:ext cx="4968552" cy="3636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6000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等人中</a:t>
            </a:r>
            <a:r>
              <a:rPr lang="en-US" altLang="zh-CN" sz="6000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……</a:t>
            </a:r>
            <a:endParaRPr lang="zh-CN" altLang="en-US" sz="6000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512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05396"/>
            <a:ext cx="3672408" cy="435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43100"/>
            <a:ext cx="345638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zh-CN" sz="6000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什么是</a:t>
            </a:r>
            <a:r>
              <a:rPr lang="en-US" altLang="zh-CN" sz="6000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A</a:t>
            </a:r>
            <a:r>
              <a:rPr lang="zh-CN" altLang="zh-CN" sz="6000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型人格？</a:t>
            </a:r>
            <a:endParaRPr lang="zh-CN" altLang="en-US" sz="6000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5124" name="Picture 4" descr="http://t03.pic.sogou.com/626bdb0bf6cb2c76-2aefc739e8ececd7-d2fbf46420aec15a8f0a69e27d1cb0c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645024"/>
            <a:ext cx="2020672" cy="281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5518871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zh-CN" sz="6000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什么是</a:t>
            </a:r>
            <a:r>
              <a:rPr lang="en-US" altLang="zh-CN" sz="6000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A</a:t>
            </a:r>
            <a:r>
              <a:rPr lang="zh-CN" altLang="zh-CN" sz="6000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型人格？</a:t>
            </a:r>
            <a:endParaRPr lang="zh-CN" alt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48880"/>
            <a:ext cx="6755630" cy="368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A</a:t>
            </a:r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型性格的由来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</a:rPr>
              <a:t>世界</a:t>
            </a: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</a:rPr>
              <a:t>上最离奇的</a:t>
            </a: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</a:rPr>
              <a:t>死亡</a:t>
            </a:r>
            <a:endParaRPr lang="en-US" altLang="zh-CN" b="1" dirty="0" smtClean="0">
              <a:solidFill>
                <a:srgbClr val="00B0F0"/>
              </a:solidFill>
              <a:latin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FF00"/>
                </a:solidFill>
                <a:latin typeface="宋体" panose="02010600030101010101" pitchFamily="2" charset="-122"/>
              </a:rPr>
              <a:t>　　</a:t>
            </a:r>
            <a:r>
              <a:rPr lang="en-US" altLang="zh-CN" dirty="0">
                <a:solidFill>
                  <a:srgbClr val="FFFF00"/>
                </a:solidFill>
                <a:latin typeface="宋体" panose="02010600030101010101" pitchFamily="2" charset="-122"/>
              </a:rPr>
              <a:t>1159</a:t>
            </a:r>
            <a:r>
              <a:rPr lang="zh-CN" altLang="en-US" dirty="0">
                <a:solidFill>
                  <a:srgbClr val="FFFF00"/>
                </a:solidFill>
                <a:latin typeface="宋体" panose="02010600030101010101" pitchFamily="2" charset="-122"/>
              </a:rPr>
              <a:t>年的一天，教皇亚得连四世发表一篇演说，在演说中他猛烈地抨击费德里克一世皇帝，并扬言要将他逐出教门。演说结束後，激动的教皇走到泉边，准备喝点凉水清醒一下，正当他用瓶装水往嘴里倒时，一只苍蝇也钻进了他的嘴巴，粘在他的喉咙口。医生赶来後看了也无能为力，没多久教皇便窒息而死。</a:t>
            </a:r>
            <a:endParaRPr lang="zh-CN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732704"/>
            <a:ext cx="7427168" cy="3340967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rgbClr val="FFC000"/>
                </a:solidFill>
                <a:cs typeface="Times New Roman" panose="02020603050405020304"/>
              </a:rPr>
              <a:t>17</a:t>
            </a:r>
            <a:r>
              <a:rPr lang="zh-CN" altLang="en-US" b="1" dirty="0" smtClean="0">
                <a:solidFill>
                  <a:srgbClr val="FFC000"/>
                </a:solidFill>
                <a:cs typeface="Times New Roman" panose="02020603050405020304"/>
              </a:rPr>
              <a:t>世纪，</a:t>
            </a:r>
            <a:r>
              <a:rPr lang="zh-CN" altLang="zh-CN" b="1" dirty="0" smtClean="0">
                <a:solidFill>
                  <a:srgbClr val="FFC000"/>
                </a:solidFill>
                <a:cs typeface="Times New Roman" panose="02020603050405020304"/>
              </a:rPr>
              <a:t>德国学者</a:t>
            </a:r>
            <a:r>
              <a:rPr lang="zh-CN" altLang="zh-CN" b="1" dirty="0" smtClean="0">
                <a:solidFill>
                  <a:srgbClr val="00B050"/>
                </a:solidFill>
                <a:cs typeface="Times New Roman" panose="02020603050405020304"/>
              </a:rPr>
              <a:t>威廉姆</a:t>
            </a:r>
            <a:r>
              <a:rPr lang="en-US" altLang="zh-CN" b="1" dirty="0">
                <a:solidFill>
                  <a:srgbClr val="00B050"/>
                </a:solidFill>
                <a:cs typeface="Times New Roman" panose="02020603050405020304"/>
              </a:rPr>
              <a:t>.</a:t>
            </a:r>
            <a:r>
              <a:rPr lang="zh-CN" altLang="zh-CN" b="1" dirty="0" smtClean="0">
                <a:solidFill>
                  <a:srgbClr val="00B050"/>
                </a:solidFill>
                <a:cs typeface="Times New Roman" panose="02020603050405020304"/>
              </a:rPr>
              <a:t>哈维</a:t>
            </a:r>
            <a:r>
              <a:rPr lang="zh-CN" altLang="en-US" b="1" dirty="0" smtClean="0">
                <a:solidFill>
                  <a:srgbClr val="FFC000"/>
                </a:solidFill>
                <a:cs typeface="Times New Roman" panose="02020603050405020304"/>
              </a:rPr>
              <a:t>提出</a:t>
            </a:r>
            <a:r>
              <a:rPr lang="zh-CN" altLang="zh-CN" b="1" dirty="0" smtClean="0">
                <a:solidFill>
                  <a:srgbClr val="FFC000"/>
                </a:solidFill>
                <a:cs typeface="Times New Roman" panose="02020603050405020304"/>
              </a:rPr>
              <a:t>人类</a:t>
            </a:r>
            <a:r>
              <a:rPr lang="zh-CN" altLang="zh-CN" b="1" dirty="0">
                <a:solidFill>
                  <a:srgbClr val="FFC000"/>
                </a:solidFill>
                <a:cs typeface="Times New Roman" panose="02020603050405020304"/>
              </a:rPr>
              <a:t>所有的情绪当中，包括我们的激动的情绪，包括我们的兴奋的情绪，我们苦恼的情绪，所有的这些情绪，都跟人类的激动的方面是相联系的。它必然会延伸到人类的心脏。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A</a:t>
            </a:r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型性格的由来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23928" y="50938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7970">
              <a:spcAft>
                <a:spcPts val="0"/>
              </a:spcAft>
            </a:pP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另外的一位学者提到了，说冠心病患者的人格和</a:t>
            </a:r>
            <a:r>
              <a:rPr lang="zh-CN" altLang="zh-CN" b="1" kern="100" dirty="0" smtClean="0">
                <a:solidFill>
                  <a:srgbClr val="00B0F0"/>
                </a:solidFill>
                <a:cs typeface="Times New Roman" panose="02020603050405020304"/>
              </a:rPr>
              <a:t>心脏病者的人格，在一定程度上，他们应该是那种都风风火火，做事都非常急躁的人。</a:t>
            </a:r>
            <a:endParaRPr lang="zh-CN" altLang="zh-CN" kern="100" dirty="0">
              <a:solidFill>
                <a:srgbClr val="00B0F0"/>
              </a:solidFill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3987" y="1844824"/>
            <a:ext cx="8229600" cy="4525963"/>
          </a:xfrm>
        </p:spPr>
        <p:txBody>
          <a:bodyPr/>
          <a:lstStyle/>
          <a:p>
            <a:pPr indent="267970"/>
            <a:r>
              <a:rPr lang="en-US" altLang="zh-CN" b="1" kern="100" dirty="0">
                <a:solidFill>
                  <a:srgbClr val="00B0F0"/>
                </a:solidFill>
                <a:latin typeface="宋体" panose="02010600030101010101" pitchFamily="2" charset="-122"/>
                <a:cs typeface="Times New Roman" panose="02020603050405020304"/>
              </a:rPr>
              <a:t>1892</a:t>
            </a: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年的时候，牛津大学的一位医学的学者，他提出了在我们日常生活当中，</a:t>
            </a:r>
            <a:r>
              <a:rPr lang="en-US" altLang="zh-CN" b="1" kern="100" dirty="0">
                <a:solidFill>
                  <a:srgbClr val="00B0F0"/>
                </a:solidFill>
                <a:cs typeface="Times New Roman" panose="02020603050405020304"/>
              </a:rPr>
              <a:t>A</a:t>
            </a: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型行为的人，或者说冠心病和心脏病的特质的人，并不是我们想象当中的那些弱小的、脆弱的人，反而他们在日常生活当中是那些身体非常强健，精力非常充沛的，做事急急躁躁，甚至是勇于去取得成功的那些人。</a:t>
            </a:r>
            <a:endParaRPr lang="zh-CN" altLang="zh-CN" kern="100" dirty="0">
              <a:solidFill>
                <a:srgbClr val="00B0F0"/>
              </a:solidFill>
              <a:cs typeface="Times New Roman" panose="02020603050405020304"/>
            </a:endParaRPr>
          </a:p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4740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2840" y="260648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谁更容易患心脏方面的疾病？</a:t>
            </a:r>
            <a:endParaRPr lang="zh-CN" altLang="en-US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2052" name="Picture 4" descr="http://img03.sogoucdn.com/app/a/100520093/9107d9a30a3c3dbc-68b4856adc4bc8aa-10cda101fff68efccdf0f9e8cd1e9f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88840"/>
            <a:ext cx="3456384" cy="395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dn.t02.pic.sogou.com/30b30b6c3013fff8-a807c704bd5a8c80-7b108fea5e6528594ea3d65e39e6dc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97543"/>
            <a:ext cx="3312368" cy="394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A</a:t>
            </a:r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型性格的由来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51645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3648" y="6093296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 smtClean="0">
                <a:solidFill>
                  <a:srgbClr val="FF5050"/>
                </a:solidFill>
                <a:cs typeface="Times New Roman" panose="02020603050405020304"/>
              </a:rPr>
              <a:t>弗里德曼</a:t>
            </a:r>
            <a:r>
              <a:rPr lang="zh-CN" altLang="en-US" sz="2400" b="1" dirty="0" smtClean="0">
                <a:solidFill>
                  <a:srgbClr val="FF5050"/>
                </a:solidFill>
                <a:cs typeface="Times New Roman" panose="02020603050405020304"/>
              </a:rPr>
              <a:t>著作</a:t>
            </a:r>
            <a:r>
              <a:rPr lang="zh-CN" altLang="zh-CN" sz="2400" b="1" dirty="0">
                <a:solidFill>
                  <a:srgbClr val="FF5050"/>
                </a:solidFill>
                <a:cs typeface="Times New Roman" panose="02020603050405020304"/>
              </a:rPr>
              <a:t>《善待你的</a:t>
            </a:r>
            <a:r>
              <a:rPr lang="en-US" altLang="zh-CN" sz="2400" b="1" dirty="0">
                <a:solidFill>
                  <a:srgbClr val="FF5050"/>
                </a:solidFill>
                <a:cs typeface="Times New Roman" panose="02020603050405020304"/>
              </a:rPr>
              <a:t>A</a:t>
            </a:r>
            <a:r>
              <a:rPr lang="zh-CN" altLang="zh-CN" sz="2400" b="1" dirty="0">
                <a:solidFill>
                  <a:srgbClr val="FF5050"/>
                </a:solidFill>
                <a:cs typeface="Times New Roman" panose="02020603050405020304"/>
              </a:rPr>
              <a:t>型行为和你的心脏》</a:t>
            </a:r>
            <a:endParaRPr lang="zh-CN" altLang="en-US" sz="2400" dirty="0">
              <a:solidFill>
                <a:srgbClr val="FF5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破损椅子的故事</a:t>
            </a:r>
            <a:endParaRPr lang="zh-CN" altLang="en-US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A</a:t>
            </a:r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型性格的由来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20888"/>
            <a:ext cx="5724847" cy="380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CN" altLang="zh-CN" sz="5400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/>
              </a:rPr>
              <a:t>会计人员实验案例</a:t>
            </a:r>
            <a:endParaRPr lang="zh-CN" altLang="en-US" sz="5400" b="1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  <a:cs typeface="Times New Roman" panose="02020603050405020304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52961"/>
            <a:ext cx="1896020" cy="230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590679" y="1556792"/>
            <a:ext cx="60841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7970"/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一项特别有趣的实验，在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1957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年开始，弗里德曼和</a:t>
            </a:r>
            <a:r>
              <a:rPr lang="zh-CN" altLang="zh-CN" b="1" kern="100" dirty="0" smtClean="0">
                <a:solidFill>
                  <a:srgbClr val="FF5050"/>
                </a:solidFill>
                <a:cs typeface="Times New Roman" panose="02020603050405020304"/>
              </a:rPr>
              <a:t>罗</a:t>
            </a:r>
            <a:r>
              <a:rPr lang="zh-CN" altLang="en-US" b="1" kern="100" dirty="0" smtClean="0">
                <a:solidFill>
                  <a:srgbClr val="FF5050"/>
                </a:solidFill>
                <a:cs typeface="Times New Roman" panose="02020603050405020304"/>
              </a:rPr>
              <a:t>森</a:t>
            </a:r>
            <a:r>
              <a:rPr lang="zh-CN" altLang="zh-CN" b="1" kern="100" dirty="0" smtClean="0">
                <a:solidFill>
                  <a:srgbClr val="FF5050"/>
                </a:solidFill>
                <a:cs typeface="Times New Roman" panose="02020603050405020304"/>
              </a:rPr>
              <a:t>曼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，当时他们两个人组成了一个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40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个人的会计团队。这个会计团队。全部是做会计性工作的人员。他们当时对他们进行了。一个长期的追踪式的研究。</a:t>
            </a:r>
            <a:endParaRPr lang="zh-CN" altLang="zh-CN" kern="100" dirty="0">
              <a:solidFill>
                <a:srgbClr val="FF5050"/>
              </a:solidFill>
              <a:cs typeface="Times New Roman" panose="02020603050405020304"/>
            </a:endParaRPr>
          </a:p>
          <a:p>
            <a:pPr indent="267970"/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1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月到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6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月，进行了身体的检查，血液凝结速度，胆固醇含量，饮食习惯，睡眠习惯，作息时间，发现他们跟常人都没什么区别，在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1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月到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4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月的过程当中，每两周做一次检查当中，没有发现问题，可是，当时，在这个国家里面，出现了一个问题，是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4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月底的时候，对于会计来讲，是一个很大的挑战，因为这个时候，会计要做很多事务性的工作。他们要投递一些纳税单，要把这些东西给纳税人，总之，那段时间是非常忙，那么，越是接近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4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月底，这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40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个被试会表现出一些很强烈的特质，他们血液的凝结速度，已经到了危险的程度，他们胆固醇的含量已经达到了很高。所以弗里德曼和罗德曼，记录下来这样一个指标，等到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5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月到</a:t>
            </a:r>
            <a:r>
              <a:rPr lang="en-US" altLang="zh-CN" b="1" kern="100" dirty="0">
                <a:solidFill>
                  <a:srgbClr val="FF5050"/>
                </a:solidFill>
                <a:cs typeface="Times New Roman" panose="02020603050405020304"/>
              </a:rPr>
              <a:t>6</a:t>
            </a:r>
            <a:r>
              <a:rPr lang="zh-CN" altLang="zh-CN" b="1" kern="100" dirty="0">
                <a:solidFill>
                  <a:srgbClr val="FF5050"/>
                </a:solidFill>
                <a:cs typeface="Times New Roman" panose="02020603050405020304"/>
              </a:rPr>
              <a:t>月，这些会计已经结束了他们的这些繁忙的事务之后，他们所有的指标又恢复到了正常</a:t>
            </a:r>
            <a:r>
              <a:rPr lang="zh-CN" altLang="en-US" b="1" kern="100" dirty="0">
                <a:solidFill>
                  <a:srgbClr val="FF5050"/>
                </a:solidFill>
                <a:cs typeface="Times New Roman" panose="02020603050405020304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医学界学者会议</a:t>
            </a:r>
            <a:endParaRPr lang="zh-CN" altLang="en-US" b="1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34631"/>
            <a:ext cx="6507993" cy="433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27363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FFC000"/>
                </a:solidFill>
              </a:rPr>
              <a:t>        </a:t>
            </a:r>
            <a:r>
              <a:rPr lang="zh-CN" altLang="zh-CN" b="1" dirty="0" smtClean="0">
                <a:solidFill>
                  <a:srgbClr val="FFC000"/>
                </a:solidFill>
              </a:rPr>
              <a:t>弗瑞德曼</a:t>
            </a:r>
            <a:r>
              <a:rPr lang="zh-CN" altLang="zh-CN" b="1" dirty="0">
                <a:solidFill>
                  <a:srgbClr val="FFC000"/>
                </a:solidFill>
              </a:rPr>
              <a:t>和罗森曼通过近十年的研究，发现</a:t>
            </a:r>
            <a:r>
              <a:rPr lang="en-US" altLang="zh-CN" b="1" dirty="0">
                <a:solidFill>
                  <a:srgbClr val="FFC000"/>
                </a:solidFill>
              </a:rPr>
              <a:t>A</a:t>
            </a:r>
            <a:r>
              <a:rPr lang="zh-CN" altLang="zh-CN" b="1" dirty="0">
                <a:solidFill>
                  <a:srgbClr val="FFC000"/>
                </a:solidFill>
              </a:rPr>
              <a:t>型行为被试者冠心病的发病率是</a:t>
            </a:r>
            <a:r>
              <a:rPr lang="en-US" altLang="zh-CN" b="1" dirty="0">
                <a:solidFill>
                  <a:srgbClr val="FFC000"/>
                </a:solidFill>
              </a:rPr>
              <a:t>B</a:t>
            </a:r>
            <a:r>
              <a:rPr lang="zh-CN" altLang="zh-CN" b="1" dirty="0">
                <a:solidFill>
                  <a:srgbClr val="FFC000"/>
                </a:solidFill>
              </a:rPr>
              <a:t>型被试者发病率的</a:t>
            </a:r>
            <a:r>
              <a:rPr lang="en-US" altLang="zh-CN" b="1" dirty="0">
                <a:solidFill>
                  <a:srgbClr val="FFC000"/>
                </a:solidFill>
              </a:rPr>
              <a:t>2</a:t>
            </a:r>
            <a:r>
              <a:rPr lang="zh-CN" altLang="zh-CN" b="1" dirty="0">
                <a:solidFill>
                  <a:srgbClr val="FFC000"/>
                </a:solidFill>
              </a:rPr>
              <a:t>倍以上。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096" y="1"/>
            <a:ext cx="1897904" cy="243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0" y="2409825"/>
            <a:ext cx="2609850" cy="152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6" y="0"/>
            <a:ext cx="3669296" cy="2670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0515"/>
            <a:ext cx="368044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71" y="2409826"/>
            <a:ext cx="2900379" cy="241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71" y="0"/>
            <a:ext cx="360252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4356440"/>
            <a:ext cx="3759780" cy="250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009" y="4823073"/>
            <a:ext cx="3076575" cy="203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0" y="3910653"/>
            <a:ext cx="2571750" cy="153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875" y="5301208"/>
            <a:ext cx="2572125" cy="1557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罗森曼的结论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8453977" cy="218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开会的故事</a:t>
            </a:r>
            <a:endParaRPr lang="zh-CN" altLang="en-US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5472608" cy="409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型特质在日常生活当中</a:t>
            </a:r>
            <a:r>
              <a:rPr lang="zh-CN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的表现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899593" y="1794362"/>
            <a:ext cx="7272808" cy="4375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7560840" cy="280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632848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型人格与疲劳感抑制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883201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869580" cy="4857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l"/>
            <a:r>
              <a:rPr lang="en-US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型人格与时间紧迫感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6696744" cy="221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型人格与时间紧迫感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21088"/>
            <a:ext cx="2314203" cy="231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7416824" cy="352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型人格与敌对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侵犯性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691276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型人格与敌对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侵犯性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69674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型人格与敌对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侵犯性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控制感与</a:t>
            </a:r>
            <a:r>
              <a:rPr lang="en-US" altLang="zh-CN" b="1" dirty="0" smtClean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</a:t>
            </a:r>
            <a:r>
              <a:rPr lang="zh-CN" altLang="en-US" b="1" dirty="0" smtClean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型人格</a:t>
            </a:r>
            <a:endParaRPr lang="zh-CN" altLang="en-US" b="1" dirty="0">
              <a:solidFill>
                <a:srgbClr val="FFC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4"/>
            <a:ext cx="638820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控制感与</a:t>
            </a:r>
            <a:r>
              <a:rPr lang="en-US" altLang="zh-CN" b="1" dirty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</a:t>
            </a:r>
            <a:r>
              <a:rPr lang="zh-CN" altLang="en-US" b="1" dirty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型人格</a:t>
            </a:r>
            <a:endParaRPr lang="zh-CN" alt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6872"/>
            <a:ext cx="7704856" cy="319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控制感与</a:t>
            </a:r>
            <a:r>
              <a:rPr lang="en-US" altLang="zh-CN" b="1" dirty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</a:t>
            </a:r>
            <a:r>
              <a:rPr lang="zh-CN" altLang="en-US" b="1" dirty="0">
                <a:solidFill>
                  <a:srgbClr val="FFC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型人格</a:t>
            </a:r>
            <a:endParaRPr lang="zh-CN" alt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72008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dirty="0" smtClean="0">
                <a:solidFill>
                  <a:srgbClr val="FFC000"/>
                </a:solidFill>
              </a:rPr>
              <a:t>无能为力感的是与心脏病的终极杀手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1612776"/>
          </a:xfrm>
        </p:spPr>
        <p:txBody>
          <a:bodyPr/>
          <a:lstStyle/>
          <a:p>
            <a:r>
              <a:rPr lang="zh-CN" altLang="en-US" dirty="0">
                <a:solidFill>
                  <a:srgbClr val="FFC000"/>
                </a:solidFill>
              </a:rPr>
              <a:t>生活事件有配偶死亡、离婚、监禁、个人受伤或患病、解雇等，它们都被人们</a:t>
            </a:r>
            <a:r>
              <a:rPr lang="zh-CN" altLang="en-US" dirty="0" smtClean="0">
                <a:solidFill>
                  <a:srgbClr val="FFC000"/>
                </a:solidFill>
              </a:rPr>
              <a:t>看作</a:t>
            </a:r>
            <a:r>
              <a:rPr lang="zh-CN" altLang="en-US" dirty="0">
                <a:solidFill>
                  <a:srgbClr val="FFC000"/>
                </a:solidFill>
              </a:rPr>
              <a:t>是不可控制的压力。</a:t>
            </a:r>
          </a:p>
          <a:p>
            <a:endParaRPr lang="zh-CN" altLang="en-US" dirty="0">
              <a:solidFill>
                <a:srgbClr val="FFC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b="1" dirty="0">
                <a:solidFill>
                  <a:srgbClr val="FFC000"/>
                </a:solidFill>
              </a:rPr>
              <a:t>格拉斯在休斯顿和得克萨斯对</a:t>
            </a:r>
            <a:r>
              <a:rPr lang="zh-CN" altLang="en-US" b="1" dirty="0" smtClean="0">
                <a:solidFill>
                  <a:srgbClr val="FFC000"/>
                </a:solidFill>
              </a:rPr>
              <a:t>国退伍军人</a:t>
            </a:r>
            <a:r>
              <a:rPr lang="zh-CN" altLang="en-US" b="1" dirty="0">
                <a:solidFill>
                  <a:srgbClr val="FFC000"/>
                </a:solidFill>
              </a:rPr>
              <a:t>医院的病人</a:t>
            </a:r>
            <a:r>
              <a:rPr lang="zh-CN" altLang="en-US" b="1" dirty="0" smtClean="0">
                <a:solidFill>
                  <a:srgbClr val="FFC000"/>
                </a:solidFill>
              </a:rPr>
              <a:t>进行测试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780928"/>
            <a:ext cx="8229600" cy="1756792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rgbClr val="FFC000"/>
                </a:solidFill>
              </a:rPr>
              <a:t>健康组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r>
              <a:rPr lang="zh-CN" altLang="en-US" dirty="0">
                <a:solidFill>
                  <a:srgbClr val="FFC000"/>
                </a:solidFill>
              </a:rPr>
              <a:t>心脏病</a:t>
            </a:r>
            <a:r>
              <a:rPr lang="zh-CN" altLang="en-US" dirty="0" smtClean="0">
                <a:solidFill>
                  <a:srgbClr val="FFC000"/>
                </a:solidFill>
              </a:rPr>
              <a:t>人组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r>
              <a:rPr lang="zh-CN" altLang="en-US" dirty="0" smtClean="0">
                <a:solidFill>
                  <a:srgbClr val="FFC000"/>
                </a:solidFill>
              </a:rPr>
              <a:t>其他普通病人组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11960" y="458112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    实验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</a:rPr>
              <a:t>的结果表明，冠心病患者比其他两个组更易于表现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出</a:t>
            </a:r>
            <a:r>
              <a:rPr lang="en-US" altLang="zh-CN" dirty="0" smtClean="0">
                <a:solidFill>
                  <a:srgbClr val="00B050"/>
                </a:solidFill>
                <a:latin typeface="宋体" panose="02010600030101010101" pitchFamily="2" charset="-122"/>
              </a:rPr>
              <a:t>A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型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</a:rPr>
              <a:t>行为模式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。而且，与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</a:rPr>
              <a:t>健康人控制组相比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，两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</a:rPr>
              <a:t>个病人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组</a:t>
            </a:r>
            <a:r>
              <a:rPr lang="en-US" altLang="zh-CN" dirty="0" smtClean="0">
                <a:solidFill>
                  <a:srgbClr val="00B050"/>
                </a:solidFill>
                <a:latin typeface="宋体" panose="02010600030101010101" pitchFamily="2" charset="-122"/>
              </a:rPr>
              <a:t>(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冠心病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</a:rPr>
              <a:t>患者和住院的非心脏病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患者</a:t>
            </a:r>
            <a:r>
              <a:rPr lang="en-US" altLang="zh-CN" dirty="0" smtClean="0">
                <a:solidFill>
                  <a:srgbClr val="00B050"/>
                </a:solidFill>
                <a:latin typeface="宋体" panose="02010600030101010101" pitchFamily="2" charset="-122"/>
              </a:rPr>
              <a:t>)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中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</a:rPr>
              <a:t>住院的</a:t>
            </a:r>
            <a:r>
              <a:rPr lang="zh-CN" altLang="en-US" dirty="0" smtClean="0">
                <a:solidFill>
                  <a:srgbClr val="00B050"/>
                </a:solidFill>
                <a:latin typeface="宋体" panose="02010600030101010101" pitchFamily="2" charset="-122"/>
              </a:rPr>
              <a:t>前一年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</a:rPr>
              <a:t>里至少经历过一次严重生活事件者的比例都比较大。</a:t>
            </a:r>
            <a:endParaRPr lang="zh-CN" altLang="en-US" b="0" i="0" dirty="0">
              <a:solidFill>
                <a:srgbClr val="00B050"/>
              </a:solidFill>
              <a:effectLst/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人格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的正面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特质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00B0F0"/>
                </a:solidFill>
              </a:rPr>
              <a:t>案例</a:t>
            </a:r>
            <a:r>
              <a:rPr lang="en-US" altLang="zh-CN" b="1" dirty="0" smtClean="0">
                <a:solidFill>
                  <a:srgbClr val="00B0F0"/>
                </a:solidFill>
              </a:rPr>
              <a:t>——432</a:t>
            </a:r>
            <a:r>
              <a:rPr lang="zh-CN" altLang="en-US" b="1" dirty="0" smtClean="0">
                <a:solidFill>
                  <a:srgbClr val="00B0F0"/>
                </a:solidFill>
              </a:rPr>
              <a:t>位美国工作人员跟踪研究</a:t>
            </a:r>
            <a:endParaRPr lang="zh-CN" altLang="en-US" b="1" dirty="0">
              <a:solidFill>
                <a:srgbClr val="00B0F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14" y="2406990"/>
            <a:ext cx="6624736" cy="363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人格的负面特质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526443" cy="420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人格的负面特质</a:t>
            </a:r>
            <a:endParaRPr lang="zh-CN" alt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056783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人格的负面特质</a:t>
            </a:r>
            <a:endParaRPr lang="zh-CN" alt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720079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 dirty="0">
                <a:solidFill>
                  <a:srgbClr val="FFC000"/>
                </a:solidFill>
                <a:cs typeface="Times New Roman" panose="02020603050405020304"/>
              </a:rPr>
              <a:t>弗里德曼和</a:t>
            </a:r>
            <a:r>
              <a:rPr lang="zh-CN" altLang="zh-CN" b="1" dirty="0" smtClean="0">
                <a:solidFill>
                  <a:srgbClr val="FFC000"/>
                </a:solidFill>
                <a:cs typeface="Times New Roman" panose="02020603050405020304"/>
              </a:rPr>
              <a:t>罗德曼</a:t>
            </a:r>
            <a:r>
              <a:rPr lang="en-US" altLang="zh-CN" b="1" dirty="0">
                <a:solidFill>
                  <a:srgbClr val="FFC000"/>
                </a:solidFill>
                <a:cs typeface="Times New Roman" panose="02020603050405020304"/>
              </a:rPr>
              <a:t> </a:t>
            </a:r>
            <a:r>
              <a:rPr lang="zh-CN" altLang="en-US" b="1" dirty="0" smtClean="0">
                <a:solidFill>
                  <a:srgbClr val="FFC000"/>
                </a:solidFill>
                <a:cs typeface="Times New Roman" panose="02020603050405020304"/>
              </a:rPr>
              <a:t>的调查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他们当时找到了</a:t>
            </a:r>
            <a:r>
              <a:rPr lang="en-US" altLang="zh-CN" b="1" kern="100" dirty="0">
                <a:solidFill>
                  <a:srgbClr val="00B0F0"/>
                </a:solidFill>
                <a:cs typeface="Times New Roman" panose="02020603050405020304"/>
              </a:rPr>
              <a:t>83</a:t>
            </a: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位被试，这</a:t>
            </a:r>
            <a:r>
              <a:rPr lang="en-US" altLang="zh-CN" b="1" kern="100" dirty="0">
                <a:solidFill>
                  <a:srgbClr val="00B0F0"/>
                </a:solidFill>
                <a:cs typeface="Times New Roman" panose="02020603050405020304"/>
              </a:rPr>
              <a:t>83</a:t>
            </a: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位被试当中，平均的年龄在</a:t>
            </a:r>
            <a:r>
              <a:rPr lang="en-US" altLang="zh-CN" b="1" kern="100" dirty="0">
                <a:solidFill>
                  <a:srgbClr val="00B0F0"/>
                </a:solidFill>
                <a:cs typeface="Times New Roman" panose="02020603050405020304"/>
              </a:rPr>
              <a:t>43</a:t>
            </a: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到</a:t>
            </a:r>
            <a:r>
              <a:rPr lang="en-US" altLang="zh-CN" b="1" kern="100" dirty="0">
                <a:solidFill>
                  <a:srgbClr val="00B0F0"/>
                </a:solidFill>
                <a:cs typeface="Times New Roman" panose="02020603050405020304"/>
              </a:rPr>
              <a:t>45</a:t>
            </a: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岁之间，同时，他们测量了他们的胆固醇水平，测量了他们的高血压风险，测量了他们家族的遗传史，最后给他们定义为，这些人是</a:t>
            </a:r>
            <a:r>
              <a:rPr lang="en-US" altLang="zh-CN" b="1" kern="100" dirty="0">
                <a:solidFill>
                  <a:srgbClr val="00B0F0"/>
                </a:solidFill>
                <a:cs typeface="Times New Roman" panose="02020603050405020304"/>
              </a:rPr>
              <a:t>B</a:t>
            </a:r>
            <a:r>
              <a:rPr lang="zh-CN" altLang="zh-CN" b="1" kern="100" dirty="0">
                <a:solidFill>
                  <a:srgbClr val="00B0F0"/>
                </a:solidFill>
                <a:cs typeface="Times New Roman" panose="02020603050405020304"/>
              </a:rPr>
              <a:t>型的特质。</a:t>
            </a:r>
            <a:endParaRPr lang="zh-CN" altLang="zh-CN" kern="100" dirty="0">
              <a:solidFill>
                <a:srgbClr val="00B0F0"/>
              </a:solidFill>
              <a:cs typeface="Times New Roman" panose="02020603050405020304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</a:t>
            </a:r>
            <a:r>
              <a:rPr lang="zh-CN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特质在日常生活当中的表现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600" y="1556792"/>
            <a:ext cx="7056784" cy="4464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</a:t>
            </a:r>
            <a:r>
              <a:rPr lang="zh-CN" altLang="zh-CN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en-US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人格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>
                <a:solidFill>
                  <a:srgbClr val="00B050"/>
                </a:solidFill>
              </a:rPr>
              <a:t>他们常常</a:t>
            </a:r>
            <a:r>
              <a:rPr lang="zh-CN" altLang="en-US" dirty="0" smtClean="0">
                <a:solidFill>
                  <a:srgbClr val="00B050"/>
                </a:solidFill>
              </a:rPr>
              <a:t>满足</a:t>
            </a:r>
            <a:r>
              <a:rPr lang="zh-CN" altLang="en-US" dirty="0">
                <a:solidFill>
                  <a:srgbClr val="00B050"/>
                </a:solidFill>
              </a:rPr>
              <a:t>于现状</a:t>
            </a:r>
            <a:r>
              <a:rPr lang="zh-CN" altLang="en-US" dirty="0" smtClean="0">
                <a:solidFill>
                  <a:srgbClr val="00B050"/>
                </a:solidFill>
              </a:rPr>
              <a:t>，知足常乐，内心</a:t>
            </a:r>
            <a:r>
              <a:rPr lang="zh-CN" altLang="en-US" dirty="0">
                <a:solidFill>
                  <a:srgbClr val="00B050"/>
                </a:solidFill>
              </a:rPr>
              <a:t>很平静</a:t>
            </a:r>
            <a:r>
              <a:rPr lang="zh-CN" altLang="en-US" dirty="0" smtClean="0">
                <a:solidFill>
                  <a:srgbClr val="00B050"/>
                </a:solidFill>
              </a:rPr>
              <a:t>，没有</a:t>
            </a:r>
            <a:r>
              <a:rPr lang="zh-CN" altLang="en-US" dirty="0">
                <a:solidFill>
                  <a:srgbClr val="00B050"/>
                </a:solidFill>
              </a:rPr>
              <a:t>大的情绪波动</a:t>
            </a:r>
            <a:r>
              <a:rPr lang="zh-CN" altLang="en-US" dirty="0" smtClean="0">
                <a:solidFill>
                  <a:srgbClr val="00B050"/>
                </a:solidFill>
              </a:rPr>
              <a:t>。正是</a:t>
            </a:r>
            <a:r>
              <a:rPr lang="zh-CN" altLang="en-US" dirty="0">
                <a:solidFill>
                  <a:srgbClr val="00B050"/>
                </a:solidFill>
              </a:rPr>
              <a:t>因为他们这种不温不火的</a:t>
            </a:r>
            <a:r>
              <a:rPr lang="zh-CN" altLang="en-US" dirty="0" smtClean="0">
                <a:solidFill>
                  <a:srgbClr val="00B050"/>
                </a:solidFill>
              </a:rPr>
              <a:t>性格特征，致使</a:t>
            </a:r>
            <a:r>
              <a:rPr lang="zh-CN" altLang="en-US" dirty="0">
                <a:solidFill>
                  <a:srgbClr val="00B050"/>
                </a:solidFill>
              </a:rPr>
              <a:t>Ｂ型性格者较能抵抗压力，</a:t>
            </a:r>
          </a:p>
          <a:p>
            <a:r>
              <a:rPr lang="zh-CN" altLang="en-US" dirty="0">
                <a:solidFill>
                  <a:srgbClr val="00B050"/>
                </a:solidFill>
              </a:rPr>
              <a:t>很少发生应激反应</a:t>
            </a:r>
            <a:r>
              <a:rPr lang="zh-CN" altLang="en-US" dirty="0" smtClean="0">
                <a:solidFill>
                  <a:srgbClr val="00B050"/>
                </a:solidFill>
              </a:rPr>
              <a:t>，神经内分泌</a:t>
            </a:r>
            <a:r>
              <a:rPr lang="zh-CN" altLang="en-US" dirty="0">
                <a:solidFill>
                  <a:srgbClr val="00B050"/>
                </a:solidFill>
              </a:rPr>
              <a:t>功能平衡较少发生</a:t>
            </a:r>
            <a:r>
              <a:rPr lang="zh-CN" altLang="en-US" dirty="0" smtClean="0">
                <a:solidFill>
                  <a:srgbClr val="00B050"/>
                </a:solidFill>
              </a:rPr>
              <a:t>紊乱，故</a:t>
            </a:r>
            <a:r>
              <a:rPr lang="zh-CN" altLang="en-US" dirty="0">
                <a:solidFill>
                  <a:srgbClr val="00B050"/>
                </a:solidFill>
              </a:rPr>
              <a:t>Ｂ型性格者演变为亚健康状态的机会较小</a:t>
            </a:r>
            <a:r>
              <a:rPr lang="zh-CN" altLang="en-US" dirty="0" smtClean="0">
                <a:solidFill>
                  <a:srgbClr val="00B050"/>
                </a:solidFill>
              </a:rPr>
              <a:t>，发生</a:t>
            </a:r>
            <a:r>
              <a:rPr lang="zh-CN" altLang="en-US" dirty="0">
                <a:solidFill>
                  <a:srgbClr val="00B050"/>
                </a:solidFill>
              </a:rPr>
              <a:t>心脑血管疾病的危险性也较低</a:t>
            </a:r>
            <a:r>
              <a:rPr lang="zh-CN" altLang="en-US" dirty="0" smtClean="0">
                <a:solidFill>
                  <a:srgbClr val="00B050"/>
                </a:solidFill>
              </a:rPr>
              <a:t>。即使发病</a:t>
            </a:r>
            <a:r>
              <a:rPr lang="zh-CN" altLang="en-US" dirty="0">
                <a:solidFill>
                  <a:srgbClr val="00B050"/>
                </a:solidFill>
              </a:rPr>
              <a:t>，其发病的时间也相对较迟。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</a:t>
            </a:r>
            <a:r>
              <a:rPr lang="zh-CN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人格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2548880"/>
          </a:xfrm>
        </p:spPr>
        <p:txBody>
          <a:bodyPr/>
          <a:lstStyle/>
          <a:p>
            <a:r>
              <a:rPr lang="zh-CN" altLang="en-US" dirty="0">
                <a:solidFill>
                  <a:srgbClr val="00B050"/>
                </a:solidFill>
              </a:rPr>
              <a:t>Ｂ型性格者的群体健康水平较其他型性格者群体更为健康</a:t>
            </a:r>
            <a:r>
              <a:rPr lang="zh-CN" altLang="en-US" dirty="0" smtClean="0">
                <a:solidFill>
                  <a:srgbClr val="00B050"/>
                </a:solidFill>
              </a:rPr>
              <a:t>。而且，他们</a:t>
            </a:r>
            <a:r>
              <a:rPr lang="zh-CN" altLang="en-US" dirty="0">
                <a:solidFill>
                  <a:srgbClr val="00B050"/>
                </a:solidFill>
              </a:rPr>
              <a:t>也最易与</a:t>
            </a:r>
            <a:r>
              <a:rPr lang="zh-CN" altLang="en-US" dirty="0" smtClean="0">
                <a:solidFill>
                  <a:srgbClr val="00B050"/>
                </a:solidFill>
              </a:rPr>
              <a:t>长寿结缘</a:t>
            </a:r>
            <a:r>
              <a:rPr lang="zh-CN" altLang="en-US" dirty="0">
                <a:solidFill>
                  <a:srgbClr val="00B050"/>
                </a:solidFill>
              </a:rPr>
              <a:t>。调查资料显示，长寿者８０％以上属于Ｂ型性格的人。不过，也有一些专家提出，</a:t>
            </a:r>
            <a:r>
              <a:rPr lang="zh-CN" altLang="en-US" dirty="0" smtClean="0">
                <a:solidFill>
                  <a:srgbClr val="00B050"/>
                </a:solidFill>
              </a:rPr>
              <a:t>他们</a:t>
            </a:r>
            <a:r>
              <a:rPr lang="zh-CN" altLang="en-US" dirty="0">
                <a:solidFill>
                  <a:srgbClr val="00B050"/>
                </a:solidFill>
              </a:rPr>
              <a:t>可能容易出现龋齿的问题。</a:t>
            </a:r>
          </a:p>
          <a:p>
            <a:pPr marL="0" indent="0">
              <a:buNone/>
            </a:pPr>
            <a:endParaRPr lang="zh-CN" alt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b="1" dirty="0">
                <a:solidFill>
                  <a:srgbClr val="FFC000"/>
                </a:solidFill>
              </a:rPr>
              <a:t>Ｂ型</a:t>
            </a:r>
            <a:r>
              <a:rPr lang="zh-CN" altLang="en-US" b="1" dirty="0" smtClean="0">
                <a:solidFill>
                  <a:srgbClr val="FFC000"/>
                </a:solidFill>
              </a:rPr>
              <a:t>性格代表人物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556792"/>
            <a:ext cx="3960440" cy="4525963"/>
          </a:xfrm>
        </p:spPr>
        <p:txBody>
          <a:bodyPr/>
          <a:lstStyle/>
          <a:p>
            <a:r>
              <a:rPr lang="zh-CN" altLang="en-US" dirty="0">
                <a:solidFill>
                  <a:srgbClr val="FFC000"/>
                </a:solidFill>
              </a:rPr>
              <a:t>和蔼、宽容、大度、遇事不急躁的刘备就是典型的Ｂ型</a:t>
            </a:r>
            <a:r>
              <a:rPr lang="zh-CN" altLang="en-US" dirty="0" smtClean="0">
                <a:solidFill>
                  <a:srgbClr val="FFC000"/>
                </a:solidFill>
              </a:rPr>
              <a:t>性格。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522" y="2852936"/>
            <a:ext cx="3697585" cy="343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</a:t>
            </a:r>
            <a:r>
              <a:rPr lang="zh-CN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人格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104456"/>
          </a:xfrm>
        </p:spPr>
        <p:txBody>
          <a:bodyPr>
            <a:noAutofit/>
          </a:bodyPr>
          <a:lstStyle/>
          <a:p>
            <a:r>
              <a:rPr lang="en-US" altLang="zh-CN" sz="2400" dirty="0">
                <a:solidFill>
                  <a:srgbClr val="00B050"/>
                </a:solidFill>
              </a:rPr>
              <a:t>——</a:t>
            </a:r>
            <a:r>
              <a:rPr lang="zh-CN" altLang="en-US" sz="2400" dirty="0" smtClean="0">
                <a:solidFill>
                  <a:srgbClr val="00B050"/>
                </a:solidFill>
              </a:rPr>
              <a:t>中庸，不</a:t>
            </a:r>
            <a:r>
              <a:rPr lang="zh-CN" altLang="en-US" sz="2400" dirty="0">
                <a:solidFill>
                  <a:srgbClr val="00B050"/>
                </a:solidFill>
              </a:rPr>
              <a:t>尚</a:t>
            </a:r>
            <a:r>
              <a:rPr lang="zh-CN" altLang="en-US" sz="2400" dirty="0" smtClean="0">
                <a:solidFill>
                  <a:srgbClr val="00B050"/>
                </a:solidFill>
              </a:rPr>
              <a:t>执拗</a:t>
            </a:r>
            <a:r>
              <a:rPr lang="en-US" altLang="zh-CN" sz="2400" dirty="0" smtClean="0">
                <a:solidFill>
                  <a:srgbClr val="00B050"/>
                </a:solidFill>
              </a:rPr>
              <a:t>——</a:t>
            </a:r>
            <a:r>
              <a:rPr lang="zh-CN" altLang="en-US" sz="2400" dirty="0" smtClean="0">
                <a:solidFill>
                  <a:srgbClr val="00B050"/>
                </a:solidFill>
              </a:rPr>
              <a:t>性格</a:t>
            </a:r>
            <a:r>
              <a:rPr lang="zh-CN" altLang="en-US" sz="2400" dirty="0">
                <a:solidFill>
                  <a:srgbClr val="00B050"/>
                </a:solidFill>
              </a:rPr>
              <a:t>倾向多</a:t>
            </a:r>
            <a:r>
              <a:rPr lang="zh-CN" altLang="en-US" sz="2400" dirty="0" smtClean="0">
                <a:solidFill>
                  <a:srgbClr val="00B050"/>
                </a:solidFill>
              </a:rPr>
              <a:t>不偏不倚</a:t>
            </a:r>
            <a:r>
              <a:rPr lang="zh-CN" altLang="en-US" sz="2400" dirty="0">
                <a:solidFill>
                  <a:srgbClr val="00B050"/>
                </a:solidFill>
              </a:rPr>
              <a:t>，</a:t>
            </a:r>
            <a:r>
              <a:rPr lang="zh-CN" altLang="en-US" sz="2400" dirty="0" smtClean="0">
                <a:solidFill>
                  <a:srgbClr val="00B050"/>
                </a:solidFill>
              </a:rPr>
              <a:t>对</a:t>
            </a:r>
            <a:r>
              <a:rPr lang="zh-CN" altLang="en-US" sz="2400" dirty="0">
                <a:solidFill>
                  <a:srgbClr val="00B050"/>
                </a:solidFill>
              </a:rPr>
              <a:t>事物有自己的看法</a:t>
            </a:r>
            <a:r>
              <a:rPr lang="zh-CN" altLang="en-US" sz="2400" dirty="0" smtClean="0">
                <a:solidFill>
                  <a:srgbClr val="00B050"/>
                </a:solidFill>
              </a:rPr>
              <a:t>，但</a:t>
            </a:r>
            <a:r>
              <a:rPr lang="zh-CN" altLang="en-US" sz="2400" dirty="0">
                <a:solidFill>
                  <a:srgbClr val="00B050"/>
                </a:solidFill>
              </a:rPr>
              <a:t>态度并不明达</a:t>
            </a:r>
            <a:r>
              <a:rPr lang="zh-CN" altLang="en-US" sz="2400" dirty="0" smtClean="0">
                <a:solidFill>
                  <a:srgbClr val="00B050"/>
                </a:solidFill>
              </a:rPr>
              <a:t>。对不同</a:t>
            </a:r>
            <a:r>
              <a:rPr lang="zh-CN" altLang="en-US" sz="2400" dirty="0">
                <a:solidFill>
                  <a:srgbClr val="00B050"/>
                </a:solidFill>
              </a:rPr>
              <a:t>的意见，很少进行激烈的交锋，不固执自己的观点，很少发生争辩。</a:t>
            </a:r>
          </a:p>
          <a:p>
            <a:r>
              <a:rPr lang="zh-CN" altLang="en-US" sz="2400" dirty="0">
                <a:solidFill>
                  <a:srgbClr val="00B050"/>
                </a:solidFill>
              </a:rPr>
              <a:t>性情温顺，言语低声</a:t>
            </a:r>
          </a:p>
          <a:p>
            <a:r>
              <a:rPr lang="en-US" altLang="zh-CN" sz="2400" dirty="0" smtClean="0">
                <a:solidFill>
                  <a:srgbClr val="00B050"/>
                </a:solidFill>
              </a:rPr>
              <a:t>——</a:t>
            </a:r>
            <a:r>
              <a:rPr lang="zh-CN" altLang="en-US" sz="2400" dirty="0" smtClean="0">
                <a:solidFill>
                  <a:srgbClr val="00B050"/>
                </a:solidFill>
              </a:rPr>
              <a:t>性情</a:t>
            </a:r>
            <a:r>
              <a:rPr lang="zh-CN" altLang="en-US" sz="2400" dirty="0">
                <a:solidFill>
                  <a:srgbClr val="00B050"/>
                </a:solidFill>
              </a:rPr>
              <a:t>温和，说话时音调较低而轻柔，态度</a:t>
            </a:r>
            <a:r>
              <a:rPr lang="zh-CN" altLang="en-US" sz="2400" dirty="0" smtClean="0">
                <a:solidFill>
                  <a:srgbClr val="00B050"/>
                </a:solidFill>
              </a:rPr>
              <a:t>平和遇事</a:t>
            </a:r>
            <a:r>
              <a:rPr lang="zh-CN" altLang="en-US" sz="2400" dirty="0">
                <a:solidFill>
                  <a:srgbClr val="00B050"/>
                </a:solidFill>
              </a:rPr>
              <a:t>从容</a:t>
            </a:r>
            <a:r>
              <a:rPr lang="zh-CN" altLang="en-US" sz="2400" dirty="0" smtClean="0">
                <a:solidFill>
                  <a:srgbClr val="00B050"/>
                </a:solidFill>
              </a:rPr>
              <a:t>，节奏缓慢</a:t>
            </a:r>
            <a:r>
              <a:rPr lang="en-US" altLang="zh-CN" sz="2400" dirty="0" smtClean="0">
                <a:solidFill>
                  <a:srgbClr val="00B050"/>
                </a:solidFill>
              </a:rPr>
              <a:t>——</a:t>
            </a:r>
            <a:r>
              <a:rPr lang="zh-CN" altLang="en-US" sz="2400" dirty="0" smtClean="0">
                <a:solidFill>
                  <a:srgbClr val="00B050"/>
                </a:solidFill>
              </a:rPr>
              <a:t>工作</a:t>
            </a:r>
            <a:r>
              <a:rPr lang="zh-CN" altLang="en-US" sz="2400" dirty="0">
                <a:solidFill>
                  <a:srgbClr val="00B050"/>
                </a:solidFill>
              </a:rPr>
              <a:t>中处理事情从容不迫</a:t>
            </a:r>
            <a:r>
              <a:rPr lang="zh-CN" altLang="en-US" sz="2400" dirty="0" smtClean="0">
                <a:solidFill>
                  <a:srgbClr val="00B050"/>
                </a:solidFill>
              </a:rPr>
              <a:t>，工作</a:t>
            </a:r>
            <a:r>
              <a:rPr lang="zh-CN" altLang="en-US" sz="2400" dirty="0">
                <a:solidFill>
                  <a:srgbClr val="00B050"/>
                </a:solidFill>
              </a:rPr>
              <a:t>和生活的节奏</a:t>
            </a:r>
            <a:r>
              <a:rPr lang="zh-CN" altLang="en-US" sz="2400" dirty="0" smtClean="0">
                <a:solidFill>
                  <a:srgbClr val="00B050"/>
                </a:solidFill>
              </a:rPr>
              <a:t>缓慢，</a:t>
            </a:r>
            <a:r>
              <a:rPr lang="zh-CN" altLang="en-US" sz="2400" dirty="0">
                <a:solidFill>
                  <a:srgbClr val="00B050"/>
                </a:solidFill>
              </a:rPr>
              <a:t>做，不强调同时要做几件事，时间表安排得很宽松。即人们说的火烧眉毛不着急的</a:t>
            </a:r>
            <a:r>
              <a:rPr lang="zh-CN" altLang="en-US" sz="2400" dirty="0" smtClean="0">
                <a:solidFill>
                  <a:srgbClr val="00B050"/>
                </a:solidFill>
              </a:rPr>
              <a:t>慢性子。</a:t>
            </a:r>
            <a:endParaRPr lang="en-US" altLang="zh-CN" sz="2400" dirty="0" smtClean="0">
              <a:solidFill>
                <a:srgbClr val="00B050"/>
              </a:solidFill>
            </a:endParaRPr>
          </a:p>
          <a:p>
            <a:r>
              <a:rPr lang="en-US" altLang="zh-CN" sz="2400" dirty="0">
                <a:solidFill>
                  <a:srgbClr val="00B050"/>
                </a:solidFill>
              </a:rPr>
              <a:t>——</a:t>
            </a:r>
            <a:r>
              <a:rPr lang="zh-CN" altLang="en-US" sz="2400" dirty="0" smtClean="0">
                <a:solidFill>
                  <a:srgbClr val="00B050"/>
                </a:solidFill>
              </a:rPr>
              <a:t>安宁</a:t>
            </a:r>
            <a:r>
              <a:rPr lang="zh-CN" altLang="en-US" sz="2400" dirty="0">
                <a:solidFill>
                  <a:srgbClr val="00B050"/>
                </a:solidFill>
              </a:rPr>
              <a:t>稳重</a:t>
            </a:r>
            <a:r>
              <a:rPr lang="zh-CN" altLang="en-US" sz="2400" dirty="0" smtClean="0">
                <a:solidFill>
                  <a:srgbClr val="00B050"/>
                </a:solidFill>
              </a:rPr>
              <a:t>，与人无争</a:t>
            </a:r>
            <a:r>
              <a:rPr lang="en-US" altLang="zh-CN" sz="2400" dirty="0" smtClean="0">
                <a:solidFill>
                  <a:srgbClr val="00B050"/>
                </a:solidFill>
              </a:rPr>
              <a:t>——</a:t>
            </a:r>
            <a:r>
              <a:rPr lang="zh-CN" altLang="en-US" sz="2400" dirty="0" smtClean="0">
                <a:solidFill>
                  <a:srgbClr val="00B050"/>
                </a:solidFill>
              </a:rPr>
              <a:t>心理</a:t>
            </a:r>
            <a:r>
              <a:rPr lang="zh-CN" altLang="en-US" sz="2400" dirty="0">
                <a:solidFill>
                  <a:srgbClr val="00B050"/>
                </a:solidFill>
              </a:rPr>
              <a:t>和情绪平静</a:t>
            </a:r>
            <a:r>
              <a:rPr lang="zh-CN" altLang="en-US" sz="2400" dirty="0" smtClean="0">
                <a:solidFill>
                  <a:srgbClr val="00B050"/>
                </a:solidFill>
              </a:rPr>
              <a:t>，没有</a:t>
            </a:r>
            <a:r>
              <a:rPr lang="zh-CN" altLang="en-US" sz="2400" dirty="0">
                <a:solidFill>
                  <a:srgbClr val="00B050"/>
                </a:solidFill>
              </a:rPr>
              <a:t>浮躁</a:t>
            </a:r>
            <a:r>
              <a:rPr lang="zh-CN" altLang="en-US" sz="2400" dirty="0" smtClean="0">
                <a:solidFill>
                  <a:srgbClr val="00B050"/>
                </a:solidFill>
              </a:rPr>
              <a:t>，不</a:t>
            </a:r>
            <a:r>
              <a:rPr lang="zh-CN" altLang="en-US" sz="2400" dirty="0">
                <a:solidFill>
                  <a:srgbClr val="00B050"/>
                </a:solidFill>
              </a:rPr>
              <a:t>存在与人争夺的目标</a:t>
            </a:r>
            <a:r>
              <a:rPr lang="zh-CN" altLang="en-US" sz="2400" dirty="0" smtClean="0">
                <a:solidFill>
                  <a:srgbClr val="00B050"/>
                </a:solidFill>
              </a:rPr>
              <a:t>，更</a:t>
            </a:r>
            <a:r>
              <a:rPr lang="zh-CN" altLang="en-US" sz="2400" dirty="0">
                <a:solidFill>
                  <a:srgbClr val="00B050"/>
                </a:solidFill>
              </a:rPr>
              <a:t>不会去</a:t>
            </a:r>
            <a:r>
              <a:rPr lang="zh-CN" altLang="en-US" sz="2400" dirty="0" smtClean="0">
                <a:solidFill>
                  <a:srgbClr val="00B050"/>
                </a:solidFill>
              </a:rPr>
              <a:t>主动攻击他人。</a:t>
            </a:r>
            <a:endParaRPr lang="zh-CN" alt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</a:t>
            </a:r>
            <a:r>
              <a:rPr lang="zh-CN" altLang="zh-CN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</a:t>
            </a:r>
            <a:r>
              <a:rPr lang="zh-CN" altLang="en-US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人格</a:t>
            </a:r>
            <a:endParaRPr lang="zh-CN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691276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7056784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en-US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先生和</a:t>
            </a:r>
            <a:r>
              <a:rPr lang="en-US" altLang="zh-CN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</a:t>
            </a:r>
            <a:r>
              <a:rPr lang="zh-CN" altLang="en-US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先生的一天</a:t>
            </a:r>
            <a:endParaRPr lang="zh-CN" altLang="en-US" b="1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5688632" cy="4269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971600" y="692696"/>
            <a:ext cx="7245667" cy="5432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63284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95348"/>
            <a:ext cx="7546032" cy="518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7200800" cy="564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95348"/>
            <a:ext cx="7546032" cy="518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0113"/>
            <a:ext cx="7488832" cy="51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488832" cy="527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71538"/>
            <a:ext cx="7363916" cy="5221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205918" cy="528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/>
              </a:rPr>
              <a:t>美国西北大学</a:t>
            </a:r>
            <a:r>
              <a:rPr lang="en-US" altLang="zh-CN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1985</a:t>
            </a:r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/>
              </a:rPr>
              <a:t>年</a:t>
            </a:r>
            <a:r>
              <a:rPr lang="zh-CN" altLang="zh-CN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/>
              </a:rPr>
              <a:t>的一</a:t>
            </a:r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/>
              </a:rPr>
              <a:t>项研究</a:t>
            </a:r>
            <a:endParaRPr lang="zh-CN" altLang="en-US" b="1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308" y="1484784"/>
            <a:ext cx="8229600" cy="3701008"/>
          </a:xfrm>
        </p:spPr>
        <p:txBody>
          <a:bodyPr/>
          <a:lstStyle/>
          <a:p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在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1985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年的时候做了一项研究，他们做了一项纵向研究，这个纵向研究一直持续了十五年，也就是说从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1985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年到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2000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年，他们找了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18-35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岁的年轻人进行追踪研究，并做了调查记录，一共涉及到了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3000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多人最后的结果显示，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A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占了冠心病的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70.9%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。心肌梗死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A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比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B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高出</a:t>
            </a:r>
            <a:r>
              <a:rPr lang="en-US" altLang="zh-CN" dirty="0">
                <a:solidFill>
                  <a:srgbClr val="00B050"/>
                </a:solidFill>
                <a:latin typeface="Arial" panose="020B0604020202020204"/>
              </a:rPr>
              <a:t>2-4</a:t>
            </a:r>
            <a:r>
              <a:rPr lang="zh-CN" altLang="zh-CN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倍。</a:t>
            </a:r>
            <a:endParaRPr lang="zh-CN" altLang="en-US" dirty="0">
              <a:solidFill>
                <a:srgbClr val="00B05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575" y="4581128"/>
            <a:ext cx="2836937" cy="189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6000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上海的调查</a:t>
            </a:r>
            <a:endParaRPr lang="zh-CN" altLang="en-US" sz="6000" b="1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rgbClr val="FF5050"/>
                </a:solidFill>
              </a:rPr>
              <a:t>1984</a:t>
            </a:r>
            <a:r>
              <a:rPr lang="zh-CN" altLang="zh-CN" b="1" dirty="0" smtClean="0">
                <a:solidFill>
                  <a:srgbClr val="FF5050"/>
                </a:solidFill>
              </a:rPr>
              <a:t>年</a:t>
            </a:r>
            <a:r>
              <a:rPr lang="en-US" altLang="zh-CN" b="1" dirty="0" smtClean="0">
                <a:solidFill>
                  <a:srgbClr val="FF5050"/>
                </a:solidFill>
              </a:rPr>
              <a:t>——A</a:t>
            </a:r>
            <a:r>
              <a:rPr lang="zh-CN" altLang="zh-CN" b="1" dirty="0">
                <a:solidFill>
                  <a:srgbClr val="FF5050"/>
                </a:solidFill>
              </a:rPr>
              <a:t>比</a:t>
            </a:r>
            <a:r>
              <a:rPr lang="en-US" altLang="zh-CN" b="1" dirty="0" smtClean="0">
                <a:solidFill>
                  <a:srgbClr val="FF5050"/>
                </a:solidFill>
              </a:rPr>
              <a:t>B</a:t>
            </a:r>
            <a:r>
              <a:rPr lang="zh-CN" altLang="zh-CN" b="1" dirty="0">
                <a:solidFill>
                  <a:srgbClr val="FF5050"/>
                </a:solidFill>
              </a:rPr>
              <a:t>是</a:t>
            </a:r>
            <a:r>
              <a:rPr lang="en-US" altLang="zh-CN" b="1" dirty="0" smtClean="0">
                <a:solidFill>
                  <a:srgbClr val="FF5050"/>
                </a:solidFill>
              </a:rPr>
              <a:t>7:10  </a:t>
            </a:r>
          </a:p>
          <a:p>
            <a:r>
              <a:rPr lang="en-US" altLang="zh-CN" b="1" dirty="0" smtClean="0">
                <a:solidFill>
                  <a:srgbClr val="FF5050"/>
                </a:solidFill>
              </a:rPr>
              <a:t>1999</a:t>
            </a:r>
            <a:r>
              <a:rPr lang="zh-CN" altLang="zh-CN" b="1" dirty="0" smtClean="0">
                <a:solidFill>
                  <a:srgbClr val="FF5050"/>
                </a:solidFill>
              </a:rPr>
              <a:t>年</a:t>
            </a:r>
            <a:r>
              <a:rPr lang="en-US" altLang="zh-CN" b="1" dirty="0" smtClean="0">
                <a:solidFill>
                  <a:srgbClr val="FF5050"/>
                </a:solidFill>
              </a:rPr>
              <a:t>——A</a:t>
            </a:r>
            <a:r>
              <a:rPr lang="zh-CN" altLang="zh-CN" b="1" dirty="0">
                <a:solidFill>
                  <a:srgbClr val="FF5050"/>
                </a:solidFill>
              </a:rPr>
              <a:t>比</a:t>
            </a:r>
            <a:r>
              <a:rPr lang="en-US" altLang="zh-CN" b="1" dirty="0">
                <a:solidFill>
                  <a:srgbClr val="FF5050"/>
                </a:solidFill>
              </a:rPr>
              <a:t>B</a:t>
            </a:r>
            <a:r>
              <a:rPr lang="zh-CN" altLang="zh-CN" b="1" dirty="0">
                <a:solidFill>
                  <a:srgbClr val="FF5050"/>
                </a:solidFill>
              </a:rPr>
              <a:t>是</a:t>
            </a:r>
            <a:r>
              <a:rPr lang="en-US" altLang="zh-CN" b="1" dirty="0">
                <a:solidFill>
                  <a:srgbClr val="FF5050"/>
                </a:solidFill>
              </a:rPr>
              <a:t>16:10</a:t>
            </a:r>
            <a:endParaRPr lang="zh-CN" altLang="en-US" dirty="0">
              <a:solidFill>
                <a:srgbClr val="FF505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068960"/>
            <a:ext cx="3754363" cy="332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zh-CN" sz="6000" b="1" dirty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测测自己是什么型</a:t>
            </a:r>
            <a:endParaRPr lang="zh-CN" altLang="en-US" sz="6000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/>
          <a:lstStyle/>
          <a:p>
            <a:r>
              <a:rPr lang="en-US" altLang="zh-CN" b="1" dirty="0">
                <a:solidFill>
                  <a:srgbClr val="FFC000"/>
                </a:solidFill>
              </a:rPr>
              <a:t>     A</a:t>
            </a:r>
            <a:r>
              <a:rPr lang="zh-CN" altLang="zh-CN" b="1" dirty="0">
                <a:solidFill>
                  <a:srgbClr val="FFC000"/>
                </a:solidFill>
              </a:rPr>
              <a:t>型人格具有很强的内驱力、雄心勃勃、锋芒毕露、竞争心强、经常考虑职业上成功的期限，而且不断感到实践的紧迫感在加强。这种紧迫感强迫他以最少的时间获得最多的成就。下面</a:t>
            </a:r>
            <a:r>
              <a:rPr lang="en-US" altLang="zh-CN" b="1" dirty="0">
                <a:solidFill>
                  <a:srgbClr val="FFC000"/>
                </a:solidFill>
              </a:rPr>
              <a:t>60</a:t>
            </a:r>
            <a:r>
              <a:rPr lang="zh-CN" altLang="zh-CN" b="1" dirty="0">
                <a:solidFill>
                  <a:srgbClr val="FFC000"/>
                </a:solidFill>
              </a:rPr>
              <a:t>道题可以帮助你大致确定自己是否属于</a:t>
            </a:r>
            <a:r>
              <a:rPr lang="en-US" altLang="zh-CN" b="1" dirty="0">
                <a:solidFill>
                  <a:srgbClr val="FFC000"/>
                </a:solidFill>
              </a:rPr>
              <a:t>A</a:t>
            </a:r>
            <a:r>
              <a:rPr lang="zh-CN" altLang="zh-CN" b="1" dirty="0">
                <a:solidFill>
                  <a:srgbClr val="FFC000"/>
                </a:solidFill>
              </a:rPr>
              <a:t>型人格。</a:t>
            </a:r>
            <a:endParaRPr lang="zh-CN" altLang="zh-CN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zh-CN" altLang="en-US" dirty="0">
              <a:solidFill>
                <a:srgbClr val="FF5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1</a:t>
            </a:r>
            <a:r>
              <a:rPr lang="en-US" altLang="zh-CN" b="1" dirty="0">
                <a:solidFill>
                  <a:srgbClr val="FFC000"/>
                </a:solidFill>
                <a:sym typeface="+mn-ea"/>
              </a:rPr>
              <a:t>.</a:t>
            </a:r>
            <a:r>
              <a:rPr lang="zh-CN" altLang="zh-CN" b="1" dirty="0">
                <a:solidFill>
                  <a:srgbClr val="FFC000"/>
                </a:solidFill>
              </a:rPr>
              <a:t>我觉得自己是一个无忧无虑、悠闲自在的人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2. </a:t>
            </a:r>
            <a:r>
              <a:rPr lang="zh-CN" altLang="zh-CN" b="1" dirty="0">
                <a:solidFill>
                  <a:srgbClr val="FFC000"/>
                </a:solidFill>
              </a:rPr>
              <a:t>即使没有什么要紧的事，我走路也快。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3. </a:t>
            </a:r>
            <a:r>
              <a:rPr lang="zh-CN" altLang="zh-CN" b="1" dirty="0">
                <a:solidFill>
                  <a:srgbClr val="FFC000"/>
                </a:solidFill>
              </a:rPr>
              <a:t>我经常感到应该做的事情太多，有压力。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4. </a:t>
            </a:r>
            <a:r>
              <a:rPr lang="zh-CN" altLang="zh-CN" b="1" dirty="0">
                <a:solidFill>
                  <a:srgbClr val="FFC000"/>
                </a:solidFill>
              </a:rPr>
              <a:t>我自己决定的事，别人很难让我改变主意。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5. </a:t>
            </a:r>
            <a:r>
              <a:rPr lang="zh-CN" altLang="zh-CN" b="1" dirty="0">
                <a:solidFill>
                  <a:srgbClr val="FFC000"/>
                </a:solidFill>
              </a:rPr>
              <a:t>有些人和事情常常使我十分恼火。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6. </a:t>
            </a:r>
            <a:r>
              <a:rPr lang="zh-CN" altLang="zh-CN" b="1" dirty="0">
                <a:solidFill>
                  <a:srgbClr val="FFC000"/>
                </a:solidFill>
              </a:rPr>
              <a:t>我急需买东西但又要排长队时，我宁愿不买。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7. </a:t>
            </a:r>
            <a:r>
              <a:rPr lang="zh-CN" altLang="zh-CN" b="1" dirty="0">
                <a:solidFill>
                  <a:srgbClr val="FFC000"/>
                </a:solidFill>
              </a:rPr>
              <a:t>有些工作我根本安排不过来，只能临时挤时间去做。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8. </a:t>
            </a:r>
            <a:r>
              <a:rPr lang="zh-CN" altLang="zh-CN" b="1" dirty="0">
                <a:solidFill>
                  <a:srgbClr val="FFC000"/>
                </a:solidFill>
              </a:rPr>
              <a:t>上班或赴约会时，我从来不迟到。</a:t>
            </a:r>
            <a:endParaRPr lang="zh-CN" altLang="zh-CN" dirty="0">
              <a:solidFill>
                <a:srgbClr val="FFC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692696"/>
            <a:ext cx="7920880" cy="5642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C000"/>
                </a:solidFill>
              </a:rPr>
              <a:t>9. </a:t>
            </a:r>
            <a:r>
              <a:rPr lang="zh-CN" altLang="zh-CN" sz="2800" b="1" dirty="0">
                <a:solidFill>
                  <a:srgbClr val="FFC000"/>
                </a:solidFill>
              </a:rPr>
              <a:t>当我正在做事时，谁要是打扰我，不管是有意无意，我总是感到恼火。</a:t>
            </a:r>
            <a:endParaRPr lang="zh-CN" altLang="zh-CN" sz="2800" dirty="0">
              <a:solidFill>
                <a:srgbClr val="FFC000"/>
              </a:solidFill>
            </a:endParaRPr>
          </a:p>
          <a:p>
            <a:r>
              <a:rPr lang="en-US" altLang="zh-CN" sz="2800" b="1" dirty="0">
                <a:solidFill>
                  <a:srgbClr val="FFC000"/>
                </a:solidFill>
              </a:rPr>
              <a:t>10. </a:t>
            </a:r>
            <a:r>
              <a:rPr lang="zh-CN" altLang="zh-CN" sz="2800" b="1" dirty="0">
                <a:solidFill>
                  <a:srgbClr val="FFC000"/>
                </a:solidFill>
              </a:rPr>
              <a:t>我总看不惯那些慢条斯理、不紧不慢的人。</a:t>
            </a:r>
            <a:endParaRPr lang="zh-CN" altLang="zh-CN" sz="2800" dirty="0">
              <a:solidFill>
                <a:srgbClr val="FFC000"/>
              </a:solidFill>
            </a:endParaRPr>
          </a:p>
          <a:p>
            <a:r>
              <a:rPr lang="en-US" altLang="zh-CN" sz="2800" b="1" dirty="0">
                <a:solidFill>
                  <a:srgbClr val="FFC000"/>
                </a:solidFill>
              </a:rPr>
              <a:t>11. </a:t>
            </a:r>
            <a:r>
              <a:rPr lang="zh-CN" altLang="zh-CN" sz="2800" b="1" dirty="0">
                <a:solidFill>
                  <a:srgbClr val="FFC000"/>
                </a:solidFill>
              </a:rPr>
              <a:t>我常常忙得透不过气来，因为该做的事情太多了。</a:t>
            </a:r>
            <a:endParaRPr lang="zh-CN" altLang="zh-CN" sz="2800" dirty="0">
              <a:solidFill>
                <a:srgbClr val="FFC000"/>
              </a:solidFill>
            </a:endParaRPr>
          </a:p>
          <a:p>
            <a:r>
              <a:rPr lang="en-US" altLang="zh-CN" sz="2800" b="1" dirty="0">
                <a:solidFill>
                  <a:srgbClr val="FFC000"/>
                </a:solidFill>
              </a:rPr>
              <a:t>12. </a:t>
            </a:r>
            <a:r>
              <a:rPr lang="zh-CN" altLang="zh-CN" sz="2800" b="1" dirty="0">
                <a:solidFill>
                  <a:srgbClr val="FFC000"/>
                </a:solidFill>
              </a:rPr>
              <a:t>即使跟别人合作，我也总想单独完成一些更重要的部分。</a:t>
            </a:r>
            <a:endParaRPr lang="zh-CN" altLang="zh-CN" sz="2800" dirty="0">
              <a:solidFill>
                <a:srgbClr val="FFC000"/>
              </a:solidFill>
            </a:endParaRPr>
          </a:p>
          <a:p>
            <a:r>
              <a:rPr lang="en-US" altLang="zh-CN" sz="2800" b="1" dirty="0">
                <a:solidFill>
                  <a:srgbClr val="FFC000"/>
                </a:solidFill>
              </a:rPr>
              <a:t>13. </a:t>
            </a:r>
            <a:r>
              <a:rPr lang="zh-CN" altLang="zh-CN" sz="2800" b="1" dirty="0">
                <a:solidFill>
                  <a:srgbClr val="FFC000"/>
                </a:solidFill>
              </a:rPr>
              <a:t>有时我真想骂人。</a:t>
            </a:r>
            <a:endParaRPr lang="zh-CN" altLang="zh-CN" sz="2800" dirty="0">
              <a:solidFill>
                <a:srgbClr val="FFC000"/>
              </a:solidFill>
            </a:endParaRPr>
          </a:p>
          <a:p>
            <a:r>
              <a:rPr lang="en-US" altLang="zh-CN" sz="2800" b="1" dirty="0">
                <a:solidFill>
                  <a:srgbClr val="FFC000"/>
                </a:solidFill>
              </a:rPr>
              <a:t>14. </a:t>
            </a:r>
            <a:r>
              <a:rPr lang="zh-CN" altLang="zh-CN" sz="2800" b="1" dirty="0">
                <a:solidFill>
                  <a:srgbClr val="FFC000"/>
                </a:solidFill>
              </a:rPr>
              <a:t>我做事总是喜欢慢慢来，而且思前想后，拿不定主意。</a:t>
            </a:r>
            <a:endParaRPr lang="zh-CN" altLang="zh-CN" sz="2800" dirty="0">
              <a:solidFill>
                <a:srgbClr val="FFC000"/>
              </a:solidFill>
            </a:endParaRPr>
          </a:p>
          <a:p>
            <a:r>
              <a:rPr lang="en-US" altLang="zh-CN" sz="2800" b="1" dirty="0">
                <a:solidFill>
                  <a:srgbClr val="FFC000"/>
                </a:solidFill>
              </a:rPr>
              <a:t>15. </a:t>
            </a:r>
            <a:r>
              <a:rPr lang="zh-CN" altLang="zh-CN" sz="2800" b="1" dirty="0">
                <a:solidFill>
                  <a:srgbClr val="FFC000"/>
                </a:solidFill>
              </a:rPr>
              <a:t>排队买东西，要是有人加塞，我就忍不住要指责他或出来干涉。</a:t>
            </a:r>
            <a:endParaRPr lang="zh-CN" altLang="zh-CN" sz="2800" dirty="0">
              <a:solidFill>
                <a:srgbClr val="FFC000"/>
              </a:solidFill>
            </a:endParaRPr>
          </a:p>
          <a:p>
            <a:r>
              <a:rPr lang="en-US" altLang="zh-CN" sz="2800" b="1" dirty="0">
                <a:solidFill>
                  <a:srgbClr val="FFC000"/>
                </a:solidFill>
              </a:rPr>
              <a:t>16. </a:t>
            </a:r>
            <a:r>
              <a:rPr lang="zh-CN" altLang="zh-CN" sz="2800" b="1" dirty="0">
                <a:solidFill>
                  <a:srgbClr val="FFC000"/>
                </a:solidFill>
              </a:rPr>
              <a:t>我总是力图说服别人同意我的观点。</a:t>
            </a:r>
            <a:endParaRPr lang="zh-CN" altLang="zh-CN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17. </a:t>
            </a:r>
            <a:r>
              <a:rPr lang="zh-CN" altLang="zh-CN" b="1" dirty="0">
                <a:solidFill>
                  <a:srgbClr val="FFC000"/>
                </a:solidFill>
              </a:rPr>
              <a:t>有时连我自己都觉得，我所操心的事远远超过我应该操心的范围。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18. </a:t>
            </a:r>
            <a:r>
              <a:rPr lang="zh-CN" altLang="zh-CN" b="1" dirty="0">
                <a:solidFill>
                  <a:srgbClr val="FFC000"/>
                </a:solidFill>
              </a:rPr>
              <a:t>无论做什么事，即使比别人差，我也无所谓。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19. </a:t>
            </a:r>
            <a:r>
              <a:rPr lang="zh-CN" altLang="zh-CN" b="1" dirty="0">
                <a:solidFill>
                  <a:srgbClr val="FFC000"/>
                </a:solidFill>
              </a:rPr>
              <a:t>做什么事我也不着急，着急也没有用，不着急也误不了事。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20. </a:t>
            </a:r>
            <a:r>
              <a:rPr lang="zh-CN" altLang="zh-CN" b="1" dirty="0">
                <a:solidFill>
                  <a:srgbClr val="FFC000"/>
                </a:solidFill>
              </a:rPr>
              <a:t>我从来没有想过要按自己的想法办事。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21. </a:t>
            </a:r>
            <a:r>
              <a:rPr lang="zh-CN" altLang="zh-CN" b="1" dirty="0">
                <a:solidFill>
                  <a:srgbClr val="FFC000"/>
                </a:solidFill>
              </a:rPr>
              <a:t>每天的事情都使我的精神十分紧张。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22. </a:t>
            </a:r>
            <a:r>
              <a:rPr lang="zh-CN" altLang="zh-CN" b="1" dirty="0">
                <a:solidFill>
                  <a:srgbClr val="FFC000"/>
                </a:solidFill>
              </a:rPr>
              <a:t>就是去玩，如逛公园等，我也总是先看完，等着同来的人。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23. </a:t>
            </a:r>
            <a:r>
              <a:rPr lang="zh-CN" altLang="zh-CN" b="1" dirty="0">
                <a:solidFill>
                  <a:srgbClr val="FFC000"/>
                </a:solidFill>
              </a:rPr>
              <a:t>我常常不能宽容别人的缺点和毛病。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24. </a:t>
            </a:r>
            <a:r>
              <a:rPr lang="zh-CN" altLang="zh-CN" b="1" dirty="0">
                <a:solidFill>
                  <a:srgbClr val="FFC000"/>
                </a:solidFill>
              </a:rPr>
              <a:t>在我认识的人里，个个我都喜欢。</a:t>
            </a:r>
            <a:endParaRPr lang="zh-CN" altLang="zh-CN" dirty="0">
              <a:solidFill>
                <a:srgbClr val="FFC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793507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25. </a:t>
            </a:r>
            <a:r>
              <a:rPr lang="zh-CN" altLang="zh-CN" b="1" dirty="0">
                <a:solidFill>
                  <a:srgbClr val="FFC000"/>
                </a:solidFill>
              </a:rPr>
              <a:t>听到别人发表不正确的见解，我总想立即就去纠正他。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26. </a:t>
            </a:r>
            <a:r>
              <a:rPr lang="zh-CN" altLang="zh-CN" b="1" dirty="0">
                <a:solidFill>
                  <a:srgbClr val="FFC000"/>
                </a:solidFill>
              </a:rPr>
              <a:t>无论做什么事，我都比别人快一些。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27. </a:t>
            </a:r>
            <a:r>
              <a:rPr lang="zh-CN" altLang="zh-CN" b="1" dirty="0">
                <a:solidFill>
                  <a:srgbClr val="FFC000"/>
                </a:solidFill>
              </a:rPr>
              <a:t>人们认为我是一个干脆、利落、高效率的人。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28. </a:t>
            </a:r>
            <a:r>
              <a:rPr lang="zh-CN" altLang="zh-CN" b="1" dirty="0">
                <a:solidFill>
                  <a:srgbClr val="FFC000"/>
                </a:solidFill>
              </a:rPr>
              <a:t>我总觉得我有能力把一切事情办好。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29. </a:t>
            </a:r>
            <a:r>
              <a:rPr lang="zh-CN" altLang="zh-CN" b="1" dirty="0">
                <a:solidFill>
                  <a:srgbClr val="FFC000"/>
                </a:solidFill>
              </a:rPr>
              <a:t>聊天时，我也总是急于说出自己的想法，甚至打断别人的话。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30. </a:t>
            </a:r>
            <a:r>
              <a:rPr lang="zh-CN" altLang="zh-CN" b="1" dirty="0">
                <a:solidFill>
                  <a:srgbClr val="FFC000"/>
                </a:solidFill>
              </a:rPr>
              <a:t>人们认为我是个安静、沉着、有耐性的人。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31. </a:t>
            </a:r>
            <a:r>
              <a:rPr lang="zh-CN" altLang="zh-CN" b="1" dirty="0">
                <a:solidFill>
                  <a:srgbClr val="FFC000"/>
                </a:solidFill>
              </a:rPr>
              <a:t>我觉得在我认识的人之中值得我信任和佩服的人实在不多。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32. </a:t>
            </a:r>
            <a:r>
              <a:rPr lang="zh-CN" altLang="zh-CN" b="1" dirty="0">
                <a:solidFill>
                  <a:srgbClr val="FFC000"/>
                </a:solidFill>
              </a:rPr>
              <a:t>对未来我有许多想法和打算，并且总想都能尽快实现。</a:t>
            </a:r>
            <a:endParaRPr lang="zh-CN" altLang="zh-CN" dirty="0">
              <a:solidFill>
                <a:srgbClr val="FFC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793507"/>
          </a:xfrm>
        </p:spPr>
        <p:txBody>
          <a:bodyPr>
            <a:normAutofit lnSpcReduction="10000"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33. </a:t>
            </a:r>
            <a:r>
              <a:rPr lang="zh-CN" altLang="zh-CN" b="1" dirty="0">
                <a:solidFill>
                  <a:srgbClr val="FFC000"/>
                </a:solidFill>
              </a:rPr>
              <a:t>有时我也会说人家的闲话。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34. </a:t>
            </a:r>
            <a:r>
              <a:rPr lang="zh-CN" altLang="zh-CN" b="1" dirty="0">
                <a:solidFill>
                  <a:srgbClr val="FFC000"/>
                </a:solidFill>
              </a:rPr>
              <a:t>尽管时间很宽裕，我吃饭也快。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35. </a:t>
            </a:r>
            <a:r>
              <a:rPr lang="zh-CN" altLang="zh-CN" b="1" dirty="0">
                <a:solidFill>
                  <a:srgbClr val="FFC000"/>
                </a:solidFill>
              </a:rPr>
              <a:t>听人讲话或报告如感到讲得不好，我就非常着急，总想还不如我来讲。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36. </a:t>
            </a:r>
            <a:r>
              <a:rPr lang="zh-CN" altLang="zh-CN" b="1" dirty="0">
                <a:solidFill>
                  <a:srgbClr val="FFC000"/>
                </a:solidFill>
              </a:rPr>
              <a:t>即使有人欺侮了我，我也不在乎。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37. </a:t>
            </a:r>
            <a:r>
              <a:rPr lang="zh-CN" altLang="zh-CN" b="1" dirty="0">
                <a:solidFill>
                  <a:srgbClr val="FFC000"/>
                </a:solidFill>
              </a:rPr>
              <a:t>我有时会把今天该做的事拖到明天去做。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38. </a:t>
            </a:r>
            <a:r>
              <a:rPr lang="zh-CN" altLang="zh-CN" b="1" dirty="0">
                <a:solidFill>
                  <a:srgbClr val="FFC000"/>
                </a:solidFill>
              </a:rPr>
              <a:t>当别人对我无礼时，我对他也不客气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39. </a:t>
            </a:r>
            <a:r>
              <a:rPr lang="zh-CN" altLang="zh-CN" b="1" dirty="0">
                <a:solidFill>
                  <a:srgbClr val="FFC000"/>
                </a:solidFill>
              </a:rPr>
              <a:t>有人对我或对我的工作吹毛求疵时，很容易挫伤我的积极性。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40. </a:t>
            </a:r>
            <a:r>
              <a:rPr lang="zh-CN" altLang="zh-CN" b="1" dirty="0">
                <a:solidFill>
                  <a:srgbClr val="FFC000"/>
                </a:solidFill>
              </a:rPr>
              <a:t>我常常感到时间已经晚了，可一看</a:t>
            </a:r>
            <a:r>
              <a:rPr lang="zh-CN" altLang="zh-CN" b="1" dirty="0" smtClean="0">
                <a:solidFill>
                  <a:srgbClr val="FFC000"/>
                </a:solidFill>
              </a:rPr>
              <a:t>表</a:t>
            </a:r>
            <a:r>
              <a:rPr lang="zh-CN" altLang="zh-CN" b="1" dirty="0">
                <a:solidFill>
                  <a:srgbClr val="FFC000"/>
                </a:solidFill>
              </a:rPr>
              <a:t>还早呢</a:t>
            </a:r>
            <a:r>
              <a:rPr lang="zh-CN" altLang="zh-CN" b="1" dirty="0" smtClean="0">
                <a:solidFill>
                  <a:srgbClr val="FFC000"/>
                </a:solidFill>
              </a:rPr>
              <a:t>。</a:t>
            </a:r>
            <a:endParaRPr lang="zh-CN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64949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41. </a:t>
            </a:r>
            <a:r>
              <a:rPr lang="zh-CN" altLang="zh-CN" b="1" dirty="0">
                <a:solidFill>
                  <a:srgbClr val="FFC000"/>
                </a:solidFill>
              </a:rPr>
              <a:t>我觉得我是一个对人对事都非常敏感的人。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42. </a:t>
            </a:r>
            <a:r>
              <a:rPr lang="zh-CN" altLang="zh-CN" b="1" dirty="0">
                <a:solidFill>
                  <a:srgbClr val="FFC000"/>
                </a:solidFill>
              </a:rPr>
              <a:t>我做事总是匆匆忙忙的，力图用最少的时间办尽量多的事情。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43. </a:t>
            </a:r>
            <a:r>
              <a:rPr lang="zh-CN" altLang="zh-CN" b="1" dirty="0">
                <a:solidFill>
                  <a:srgbClr val="FFC000"/>
                </a:solidFill>
              </a:rPr>
              <a:t>如果犯有错误，不管大小，我全都主动承认。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44. </a:t>
            </a:r>
            <a:r>
              <a:rPr lang="zh-CN" altLang="zh-CN" b="1" dirty="0">
                <a:solidFill>
                  <a:srgbClr val="FFC000"/>
                </a:solidFill>
              </a:rPr>
              <a:t>坐公共汽车时，尽管车开得快我也常常感到车开得太慢。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45. </a:t>
            </a:r>
            <a:r>
              <a:rPr lang="zh-CN" altLang="zh-CN" b="1" dirty="0">
                <a:solidFill>
                  <a:srgbClr val="FFC000"/>
                </a:solidFill>
              </a:rPr>
              <a:t>无论是做什么事，即使看着别人做不好，我也不想拿来替他做。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46. </a:t>
            </a:r>
            <a:r>
              <a:rPr lang="zh-CN" altLang="zh-CN" b="1" dirty="0">
                <a:solidFill>
                  <a:srgbClr val="FFC000"/>
                </a:solidFill>
              </a:rPr>
              <a:t>我常常为工作没有做完，一天又过去了而感到忧虑。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48. </a:t>
            </a:r>
            <a:r>
              <a:rPr lang="zh-CN" altLang="zh-CN" b="1" dirty="0">
                <a:solidFill>
                  <a:srgbClr val="FFC000"/>
                </a:solidFill>
              </a:rPr>
              <a:t>有时我会想到一些说不出口的坏念头。</a:t>
            </a:r>
            <a:endParaRPr lang="zh-CN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09531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49. </a:t>
            </a:r>
            <a:r>
              <a:rPr lang="zh-CN" altLang="zh-CN" b="1" dirty="0">
                <a:solidFill>
                  <a:srgbClr val="FFC000"/>
                </a:solidFill>
              </a:rPr>
              <a:t>即使领导我的人能力很差，水平低，不怎么样，我也能服从和合作。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50. </a:t>
            </a:r>
            <a:r>
              <a:rPr lang="zh-CN" altLang="zh-CN" b="1" dirty="0">
                <a:solidFill>
                  <a:srgbClr val="FFC000"/>
                </a:solidFill>
              </a:rPr>
              <a:t>必须等待什么的时候，我总是心急如焚，缺乏耐心。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51. </a:t>
            </a:r>
            <a:r>
              <a:rPr lang="zh-CN" altLang="zh-CN" b="1" dirty="0">
                <a:solidFill>
                  <a:srgbClr val="FFC000"/>
                </a:solidFill>
              </a:rPr>
              <a:t>我常常感到自己能力不够，所以在做事遇到不顺利时就想放弃不干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zh-CN" altLang="zh-CN" b="1" dirty="0">
                <a:solidFill>
                  <a:srgbClr val="FFC000"/>
                </a:solidFill>
              </a:rPr>
              <a:t>了。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52. </a:t>
            </a:r>
            <a:r>
              <a:rPr lang="zh-CN" altLang="zh-CN" b="1" dirty="0">
                <a:solidFill>
                  <a:srgbClr val="FFC000"/>
                </a:solidFill>
              </a:rPr>
              <a:t>我每天都看电视，同时也看电影，不然心里就不舒服。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53. </a:t>
            </a:r>
            <a:r>
              <a:rPr lang="zh-CN" altLang="zh-CN" b="1" dirty="0">
                <a:solidFill>
                  <a:srgbClr val="FFC000"/>
                </a:solidFill>
              </a:rPr>
              <a:t>别人托我办的事，只要答应了，我从不拖延。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54. </a:t>
            </a:r>
            <a:r>
              <a:rPr lang="zh-CN" altLang="zh-CN" b="1" dirty="0">
                <a:solidFill>
                  <a:srgbClr val="FFC000"/>
                </a:solidFill>
              </a:rPr>
              <a:t>人们都说我很有耐心，干什么事都不着急。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55. </a:t>
            </a:r>
            <a:r>
              <a:rPr lang="zh-CN" altLang="zh-CN" b="1" dirty="0">
                <a:solidFill>
                  <a:srgbClr val="FFC000"/>
                </a:solidFill>
              </a:rPr>
              <a:t>外出乘车、船或跟人约定时间办事时，我很少迟到，如对方耽误我就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zh-CN" altLang="zh-CN" b="1" dirty="0">
                <a:solidFill>
                  <a:srgbClr val="FFC000"/>
                </a:solidFill>
              </a:rPr>
              <a:t>恼火。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56. </a:t>
            </a:r>
            <a:r>
              <a:rPr lang="zh-CN" altLang="zh-CN" b="1" dirty="0">
                <a:solidFill>
                  <a:srgbClr val="FFC000"/>
                </a:solidFill>
              </a:rPr>
              <a:t>偶尔我也会说一两句假话</a:t>
            </a:r>
            <a:r>
              <a:rPr lang="zh-CN" altLang="zh-CN" b="1" dirty="0" smtClean="0">
                <a:solidFill>
                  <a:srgbClr val="FFC000"/>
                </a:solidFill>
              </a:rPr>
              <a:t>。</a:t>
            </a:r>
            <a:endParaRPr lang="zh-CN" altLang="zh-CN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279400">
              <a:spcAft>
                <a:spcPts val="0"/>
              </a:spcAft>
            </a:pPr>
            <a:r>
              <a:rPr lang="en-US" altLang="zh-CN" b="1" spc="25" dirty="0">
                <a:solidFill>
                  <a:srgbClr val="FFC000"/>
                </a:solidFill>
                <a:latin typeface="Arial" panose="020B0604020202020204"/>
                <a:ea typeface="微软雅黑" panose="020B0503020204020204" pitchFamily="34" charset="-122"/>
                <a:cs typeface="宋体" panose="02010600030101010101" pitchFamily="2" charset="-122"/>
              </a:rPr>
              <a:t>57.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许多事本来可以大家分担，可我喜欢一个人去干。</a:t>
            </a:r>
            <a:endParaRPr lang="zh-CN" altLang="zh-CN" sz="4000" dirty="0">
              <a:solidFill>
                <a:srgbClr val="FFC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indent="279400">
              <a:spcAft>
                <a:spcPts val="0"/>
              </a:spcAft>
            </a:pPr>
            <a:r>
              <a:rPr lang="en-US" altLang="zh-CN" b="1" spc="25" dirty="0">
                <a:solidFill>
                  <a:srgbClr val="FFC000"/>
                </a:solidFill>
                <a:latin typeface="Arial" panose="020B0604020202020204"/>
                <a:ea typeface="微软雅黑" panose="020B0503020204020204" pitchFamily="34" charset="-122"/>
                <a:cs typeface="宋体" panose="02010600030101010101" pitchFamily="2" charset="-122"/>
              </a:rPr>
              <a:t>58.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我觉得别人对我的话理解太慢，甚至理解不了我的意思似的。</a:t>
            </a:r>
            <a:endParaRPr lang="zh-CN" altLang="zh-CN" sz="4000" dirty="0">
              <a:solidFill>
                <a:srgbClr val="FFC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indent="266700">
              <a:spcAft>
                <a:spcPts val="0"/>
              </a:spcAft>
            </a:pPr>
            <a:r>
              <a:rPr lang="en-US" altLang="zh-CN" b="1" spc="25" dirty="0">
                <a:solidFill>
                  <a:srgbClr val="FFC000"/>
                </a:solidFill>
                <a:latin typeface="Arial" panose="020B0604020202020204"/>
                <a:ea typeface="微软雅黑" panose="020B0503020204020204" pitchFamily="34" charset="-122"/>
                <a:cs typeface="宋体" panose="02010600030101010101" pitchFamily="2" charset="-122"/>
              </a:rPr>
              <a:t>59.</a:t>
            </a:r>
            <a:r>
              <a:rPr lang="zh-CN" altLang="zh-CN" b="1" spc="-15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我是一个性子暴躁的人。</a:t>
            </a:r>
          </a:p>
          <a:p>
            <a:pPr indent="266700">
              <a:spcAft>
                <a:spcPts val="0"/>
              </a:spcAft>
            </a:pPr>
            <a:r>
              <a:rPr lang="en-US" altLang="zh-CN" b="1" spc="25" dirty="0">
                <a:solidFill>
                  <a:srgbClr val="FFC000"/>
                </a:solidFill>
                <a:latin typeface="Arial" panose="020B0604020202020204"/>
                <a:ea typeface="微软雅黑" panose="020B0503020204020204" pitchFamily="34" charset="-122"/>
              </a:rPr>
              <a:t>60.</a:t>
            </a:r>
            <a:r>
              <a:rPr lang="zh-CN" altLang="zh-CN" b="1" dirty="0">
                <a:solidFill>
                  <a:srgbClr val="FFC000"/>
                </a:solidFill>
                <a:cs typeface="Times New Roman" panose="02020603050405020304"/>
              </a:rPr>
              <a:t>我常常容易看到别人的短处而忽视别人的长处。</a:t>
            </a:r>
            <a:endParaRPr lang="zh-CN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zh-CN" b="1" dirty="0">
                <a:solidFill>
                  <a:srgbClr val="FFC000"/>
                </a:solidFill>
              </a:rPr>
              <a:t>题目中，有些是答</a:t>
            </a:r>
            <a:r>
              <a:rPr lang="en-US" altLang="zh-CN" b="1" dirty="0">
                <a:solidFill>
                  <a:srgbClr val="FFC000"/>
                </a:solidFill>
              </a:rPr>
              <a:t>“</a:t>
            </a:r>
            <a:r>
              <a:rPr lang="zh-CN" altLang="zh-CN" b="1" dirty="0">
                <a:solidFill>
                  <a:srgbClr val="FFC000"/>
                </a:solidFill>
              </a:rPr>
              <a:t>是</a:t>
            </a:r>
            <a:r>
              <a:rPr lang="en-US" altLang="zh-CN" b="1" dirty="0">
                <a:solidFill>
                  <a:srgbClr val="FFC000"/>
                </a:solidFill>
              </a:rPr>
              <a:t>”</a:t>
            </a:r>
            <a:r>
              <a:rPr lang="zh-CN" altLang="zh-CN" b="1" dirty="0">
                <a:solidFill>
                  <a:srgbClr val="FFC000"/>
                </a:solidFill>
              </a:rPr>
              <a:t>得分，有些是答</a:t>
            </a:r>
            <a:r>
              <a:rPr lang="en-US" altLang="zh-CN" b="1" dirty="0">
                <a:solidFill>
                  <a:srgbClr val="FFC000"/>
                </a:solidFill>
              </a:rPr>
              <a:t>“</a:t>
            </a:r>
            <a:r>
              <a:rPr lang="zh-CN" altLang="zh-CN" b="1" dirty="0">
                <a:solidFill>
                  <a:srgbClr val="FFC000"/>
                </a:solidFill>
              </a:rPr>
              <a:t>否</a:t>
            </a:r>
            <a:r>
              <a:rPr lang="en-US" altLang="zh-CN" b="1" dirty="0">
                <a:solidFill>
                  <a:srgbClr val="FFC000"/>
                </a:solidFill>
              </a:rPr>
              <a:t>”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zh-CN" altLang="zh-CN" b="1" dirty="0">
                <a:solidFill>
                  <a:srgbClr val="FFC000"/>
                </a:solidFill>
              </a:rPr>
              <a:t>得分。如下：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zh-CN" altLang="zh-CN" b="1" dirty="0">
                <a:solidFill>
                  <a:srgbClr val="FFC000"/>
                </a:solidFill>
              </a:rPr>
              <a:t>答</a:t>
            </a:r>
            <a:r>
              <a:rPr lang="en-US" altLang="zh-CN" b="1" dirty="0">
                <a:solidFill>
                  <a:srgbClr val="FFC000"/>
                </a:solidFill>
              </a:rPr>
              <a:t>“</a:t>
            </a:r>
            <a:r>
              <a:rPr lang="zh-CN" altLang="zh-CN" b="1" dirty="0">
                <a:solidFill>
                  <a:srgbClr val="FFC000"/>
                </a:solidFill>
              </a:rPr>
              <a:t>是</a:t>
            </a:r>
            <a:r>
              <a:rPr lang="en-US" altLang="zh-CN" b="1" dirty="0">
                <a:solidFill>
                  <a:srgbClr val="FFC000"/>
                </a:solidFill>
              </a:rPr>
              <a:t>”</a:t>
            </a:r>
            <a:r>
              <a:rPr lang="zh-CN" altLang="zh-CN" b="1" dirty="0">
                <a:solidFill>
                  <a:srgbClr val="FFC000"/>
                </a:solidFill>
              </a:rPr>
              <a:t>计分的题目。（每题一分）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 2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6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7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9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10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11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12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15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16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17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21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22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23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25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26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27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28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29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31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32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34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35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38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39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40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41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42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44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46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47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50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53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55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57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58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59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60</a:t>
            </a:r>
            <a:r>
              <a:rPr lang="zh-CN" altLang="zh-CN" b="1" dirty="0">
                <a:solidFill>
                  <a:srgbClr val="FFC000"/>
                </a:solidFill>
              </a:rPr>
              <a:t>。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zh-CN" altLang="zh-CN" b="1" dirty="0">
                <a:solidFill>
                  <a:srgbClr val="FFC000"/>
                </a:solidFill>
              </a:rPr>
              <a:t>答</a:t>
            </a:r>
            <a:r>
              <a:rPr lang="en-US" altLang="zh-CN" b="1" dirty="0">
                <a:solidFill>
                  <a:srgbClr val="FFC000"/>
                </a:solidFill>
              </a:rPr>
              <a:t>“</a:t>
            </a:r>
            <a:r>
              <a:rPr lang="zh-CN" altLang="zh-CN" b="1" dirty="0">
                <a:solidFill>
                  <a:srgbClr val="FFC000"/>
                </a:solidFill>
              </a:rPr>
              <a:t>否</a:t>
            </a:r>
            <a:r>
              <a:rPr lang="en-US" altLang="zh-CN" b="1" dirty="0">
                <a:solidFill>
                  <a:srgbClr val="FFC000"/>
                </a:solidFill>
              </a:rPr>
              <a:t>”</a:t>
            </a:r>
            <a:r>
              <a:rPr lang="zh-CN" altLang="zh-CN" b="1" dirty="0">
                <a:solidFill>
                  <a:srgbClr val="FFC000"/>
                </a:solidFill>
              </a:rPr>
              <a:t>计分的题目。（每题一分）</a:t>
            </a:r>
            <a:endParaRPr lang="zh-CN" altLang="zh-CN" dirty="0">
              <a:solidFill>
                <a:srgbClr val="FFC000"/>
              </a:solidFill>
            </a:endParaRPr>
          </a:p>
          <a:p>
            <a:r>
              <a:rPr lang="en-US" altLang="zh-CN" b="1" dirty="0">
                <a:solidFill>
                  <a:srgbClr val="FFC000"/>
                </a:solidFill>
              </a:rPr>
              <a:t> 1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14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18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19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30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36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45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49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51</a:t>
            </a:r>
            <a:r>
              <a:rPr lang="zh-CN" altLang="zh-CN" b="1" dirty="0">
                <a:solidFill>
                  <a:srgbClr val="FFC000"/>
                </a:solidFill>
              </a:rPr>
              <a:t>、</a:t>
            </a:r>
            <a:r>
              <a:rPr lang="en-US" altLang="zh-CN" b="1" dirty="0">
                <a:solidFill>
                  <a:srgbClr val="FFC000"/>
                </a:solidFill>
              </a:rPr>
              <a:t>54</a:t>
            </a:r>
            <a:r>
              <a:rPr lang="zh-CN" altLang="zh-CN" b="1" dirty="0">
                <a:solidFill>
                  <a:srgbClr val="FFC000"/>
                </a:solidFill>
              </a:rPr>
              <a:t>。</a:t>
            </a:r>
            <a:endParaRPr lang="zh-CN" altLang="zh-CN" dirty="0">
              <a:solidFill>
                <a:srgbClr val="FFC000"/>
              </a:solidFill>
            </a:endParaRPr>
          </a:p>
          <a:p>
            <a:endParaRPr lang="zh-CN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zh-CN" sz="6000" b="1" dirty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判别</a:t>
            </a:r>
            <a:r>
              <a:rPr lang="zh-CN" altLang="zh-CN" sz="6000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标准</a:t>
            </a:r>
            <a:r>
              <a:rPr lang="en-US" altLang="zh-CN" sz="6000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 </a:t>
            </a:r>
            <a:endParaRPr lang="zh-CN" altLang="en-US" sz="6000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073427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endParaRPr lang="zh-CN" altLang="zh-CN" sz="4000" dirty="0">
              <a:solidFill>
                <a:srgbClr val="FFC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indent="295910">
              <a:spcAft>
                <a:spcPts val="0"/>
              </a:spcAft>
            </a:pPr>
            <a:r>
              <a:rPr lang="en-US" altLang="zh-CN" b="1" spc="55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50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b="1" spc="-80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37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分属于典型的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b="1" spc="-15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型，形成慢性心脑血管疾病的可能性很大；建议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此类人群立即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“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降速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”</a:t>
            </a:r>
            <a:r>
              <a:rPr lang="zh-CN" altLang="zh-CN" b="1" spc="-20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，合理安排工作，利用业余时间培养其它方面的兴趣，并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加强关注个人心血管健康状况。</a:t>
            </a:r>
            <a:endParaRPr lang="zh-CN" altLang="zh-CN" sz="4000" dirty="0">
              <a:solidFill>
                <a:srgbClr val="FFC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indent="267970">
              <a:spcAft>
                <a:spcPts val="0"/>
              </a:spcAft>
            </a:pPr>
            <a:r>
              <a:rPr lang="en-US" altLang="zh-CN" b="1" spc="55" dirty="0" smtClean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36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b="1" spc="55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29</a:t>
            </a:r>
            <a:r>
              <a:rPr lang="zh-CN" altLang="zh-CN" b="1" spc="-25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分属于中间偏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型（简称</a:t>
            </a:r>
            <a:r>
              <a:rPr lang="en-US" altLang="zh-CN" b="1" spc="40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A-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）；</a:t>
            </a:r>
            <a:endParaRPr lang="zh-CN" altLang="zh-CN" sz="4000" dirty="0">
              <a:solidFill>
                <a:srgbClr val="FFC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indent="295910">
              <a:spcAft>
                <a:spcPts val="0"/>
              </a:spcAft>
            </a:pPr>
            <a:r>
              <a:rPr lang="en-US" altLang="zh-CN" b="1" spc="55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28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b="1" spc="55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27</a:t>
            </a:r>
            <a:r>
              <a:rPr lang="zh-CN" altLang="zh-CN" b="1" spc="-20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分属于中间型（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M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型）；</a:t>
            </a:r>
            <a:endParaRPr lang="zh-CN" altLang="zh-CN" sz="4000" dirty="0">
              <a:solidFill>
                <a:srgbClr val="FFC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indent="267970">
              <a:spcAft>
                <a:spcPts val="0"/>
              </a:spcAft>
            </a:pPr>
            <a:r>
              <a:rPr lang="en-US" altLang="zh-CN" b="1" spc="55" dirty="0" smtClean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26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b="1" spc="55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19</a:t>
            </a:r>
            <a:r>
              <a:rPr lang="zh-CN" altLang="zh-CN" b="1" spc="-25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分属于中间偏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B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型（简称</a:t>
            </a:r>
            <a:r>
              <a:rPr lang="en-US" altLang="zh-CN" b="1" spc="40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B-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）；</a:t>
            </a:r>
            <a:endParaRPr lang="zh-CN" altLang="zh-CN" sz="4000" dirty="0">
              <a:solidFill>
                <a:srgbClr val="FFC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indent="295910">
              <a:spcAft>
                <a:spcPts val="0"/>
              </a:spcAft>
            </a:pPr>
            <a:r>
              <a:rPr lang="en-US" altLang="zh-CN" b="1" spc="55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18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1</a:t>
            </a:r>
            <a:r>
              <a:rPr lang="zh-CN" altLang="zh-CN" b="1" spc="-25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分属于典型的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B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型。</a:t>
            </a:r>
            <a:r>
              <a:rPr lang="en-US" altLang="zh-CN" b="1" dirty="0">
                <a:solidFill>
                  <a:srgbClr val="FFC000"/>
                </a:solidFill>
                <a:latin typeface="Arial" panose="020B0604020202020204"/>
                <a:cs typeface="宋体" panose="02010600030101010101" pitchFamily="2" charset="-122"/>
              </a:rPr>
              <a:t>B</a:t>
            </a:r>
            <a:r>
              <a:rPr lang="zh-CN" altLang="zh-CN" b="1" spc="-10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型人群属于压力回避型人群，从事快节</a:t>
            </a:r>
            <a:r>
              <a:rPr lang="zh-CN" altLang="zh-CN" b="1" dirty="0">
                <a:solidFill>
                  <a:srgbClr val="FFC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奏工作，或者面临高压情境，可能会感到不适或者不能及时恰当地处理。</a:t>
            </a:r>
            <a:endParaRPr lang="zh-CN" altLang="zh-CN" sz="4000" dirty="0">
              <a:solidFill>
                <a:srgbClr val="FFC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pPr indent="304800">
              <a:lnSpc>
                <a:spcPts val="3000"/>
              </a:lnSpc>
              <a:spcAft>
                <a:spcPts val="600"/>
              </a:spcAft>
            </a:pP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行为类型并不是一种单一的心理素质和行为表现方式，而是包含了以人格为基础的行为，性格和情感元素的一个复合因素群或行为群。是不同的人格由相应的竞争和挑战性环境塑造的一整套的外显行为，是介于典型的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型行为到典型的非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型行为之间的行为连续体。目前把行为类型分为五型：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、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mA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、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M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、</a:t>
            </a:r>
            <a:r>
              <a:rPr lang="en-US" altLang="zh-CN" sz="2800" dirty="0" err="1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mB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、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B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。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型是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型行为人的</a:t>
            </a:r>
            <a:r>
              <a:rPr lang="en-US" altLang="zh-CN" sz="2800" u="sng" dirty="0" err="1">
                <a:solidFill>
                  <a:srgbClr val="00B0F0"/>
                </a:solidFill>
                <a:latin typeface="Arial" panose="020B0604020202020204"/>
                <a:cs typeface="Arial" panose="020B0604020202020204"/>
                <a:hlinkClick r:id="rId2"/>
              </a:rPr>
              <a:t>极端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型，有强烈的</a:t>
            </a:r>
            <a:r>
              <a:rPr lang="en-US" altLang="zh-CN" sz="2800" u="sng" dirty="0" err="1">
                <a:solidFill>
                  <a:srgbClr val="00B0F0"/>
                </a:solidFill>
                <a:latin typeface="Arial" panose="020B0604020202020204"/>
                <a:cs typeface="Arial" panose="020B0604020202020204"/>
                <a:hlinkClick r:id="rId3"/>
              </a:rPr>
              <a:t>进取心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和竞争欲。有时间</a:t>
            </a:r>
            <a:r>
              <a:rPr lang="en-US" altLang="zh-CN" sz="2800" u="sng" dirty="0" err="1">
                <a:solidFill>
                  <a:srgbClr val="00B0F0"/>
                </a:solidFill>
                <a:latin typeface="Arial" panose="020B0604020202020204"/>
                <a:cs typeface="Arial" panose="020B0604020202020204"/>
                <a:hlinkClick r:id="rId4"/>
              </a:rPr>
              <a:t>紧迫感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，人际关系不协调，有</a:t>
            </a:r>
            <a:r>
              <a:rPr lang="en-US" altLang="zh-CN" sz="2800" u="sng" dirty="0" err="1">
                <a:solidFill>
                  <a:srgbClr val="00B0F0"/>
                </a:solidFill>
                <a:latin typeface="Arial" panose="020B0604020202020204"/>
                <a:cs typeface="Arial" panose="020B0604020202020204"/>
                <a:hlinkClick r:id="rId5"/>
              </a:rPr>
              <a:t>敌意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倾向。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mA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是一种不那么明朗和极端的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型人。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B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是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B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型行为人中的极端型，是与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型行为相反的一种类型，缺乏竞争性，喜欢不紧张的工作，喜欢过松散的生活，无时间紧迫感，有耐心，无主动的敌意。</a:t>
            </a:r>
            <a:r>
              <a:rPr lang="en-US" altLang="zh-CN" sz="2800" dirty="0" err="1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mB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不像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B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型表现得那么明朗和极端。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M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是介于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A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型和</a:t>
            </a:r>
            <a:r>
              <a:rPr lang="en-US" altLang="zh-CN" sz="2800" dirty="0">
                <a:solidFill>
                  <a:srgbClr val="00B0F0"/>
                </a:solidFill>
                <a:latin typeface="Arial" panose="020B0604020202020204"/>
                <a:cs typeface="宋体" panose="02010600030101010101" pitchFamily="2" charset="-122"/>
              </a:rPr>
              <a:t>B</a:t>
            </a:r>
            <a:r>
              <a:rPr lang="zh-CN" altLang="zh-CN" sz="2800" dirty="0">
                <a:solidFill>
                  <a:srgbClr val="00B0F0"/>
                </a:solidFill>
                <a:latin typeface="Arial" panose="020B0604020202020204"/>
                <a:cs typeface="Arial" panose="020B0604020202020204"/>
              </a:rPr>
              <a:t>型之间的一种混合型。</a:t>
            </a:r>
            <a:endParaRPr lang="zh-CN" altLang="zh-CN" sz="2800" dirty="0">
              <a:solidFill>
                <a:srgbClr val="00B0F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6000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 </a:t>
            </a:r>
            <a:r>
              <a:rPr lang="zh-CN" altLang="en-US" sz="6000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型人格调试技巧</a:t>
            </a:r>
            <a:endParaRPr lang="zh-CN" altLang="en-US" sz="6000" b="1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66" y="2035448"/>
            <a:ext cx="764072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6000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钓鱼的故事</a:t>
            </a:r>
            <a:endParaRPr lang="zh-CN" altLang="en-US" sz="6000" b="1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5405189" cy="389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6000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 </a:t>
            </a:r>
            <a:r>
              <a:rPr lang="zh-CN" altLang="en-US" sz="6000" b="1" dirty="0" smtClean="0">
                <a:solidFill>
                  <a:srgbClr val="FF505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型人格调试技巧</a:t>
            </a:r>
            <a:endParaRPr lang="zh-CN" altLang="en-US" sz="6000" b="1" dirty="0">
              <a:solidFill>
                <a:srgbClr val="FF505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764072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8059" y="209267"/>
            <a:ext cx="8435280" cy="1138138"/>
          </a:xfrm>
        </p:spPr>
        <p:txBody>
          <a:bodyPr>
            <a:normAutofit/>
          </a:bodyPr>
          <a:lstStyle/>
          <a:p>
            <a:pPr algn="l"/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除了</a:t>
            </a:r>
            <a:r>
              <a:rPr lang="en-US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</a:t>
            </a:r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、</a:t>
            </a:r>
            <a:r>
              <a:rPr lang="en-US" altLang="zh-CN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</a:t>
            </a:r>
            <a:r>
              <a:rPr lang="zh-CN" altLang="zh-CN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其他</a:t>
            </a:r>
            <a:r>
              <a:rPr lang="zh-CN" altLang="zh-CN" b="1" dirty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的性格</a:t>
            </a:r>
            <a:r>
              <a:rPr lang="zh-CN" altLang="zh-CN" b="1" dirty="0" smtClean="0">
                <a:solidFill>
                  <a:srgbClr val="FFC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划分</a:t>
            </a:r>
            <a:endParaRPr lang="zh-CN" altLang="en-US" dirty="0">
              <a:solidFill>
                <a:srgbClr val="FFC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7516" y="4006965"/>
            <a:ext cx="1944216" cy="25610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dirty="0" smtClean="0">
                <a:solidFill>
                  <a:srgbClr val="FF505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血型？</a:t>
            </a:r>
            <a:endParaRPr lang="en-US" altLang="zh-CN" dirty="0" smtClean="0">
              <a:solidFill>
                <a:srgbClr val="FF505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505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气质？</a:t>
            </a:r>
            <a:endParaRPr lang="en-US" altLang="zh-CN" dirty="0" smtClean="0">
              <a:solidFill>
                <a:srgbClr val="FF505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505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星座？</a:t>
            </a:r>
            <a:endParaRPr lang="en-US" altLang="zh-CN" dirty="0" smtClean="0">
              <a:solidFill>
                <a:srgbClr val="FF505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505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内外向？</a:t>
            </a:r>
            <a:endParaRPr lang="en-US" altLang="zh-CN" dirty="0" smtClean="0">
              <a:solidFill>
                <a:srgbClr val="FF505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505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色彩性格？</a:t>
            </a:r>
            <a:endParaRPr lang="zh-CN" altLang="en-US" dirty="0">
              <a:solidFill>
                <a:srgbClr val="FF505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99" y="1347405"/>
            <a:ext cx="3114665" cy="2252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33056"/>
            <a:ext cx="4186161" cy="26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http://t03.pic.sogou.com/5c8d26b76df84611-337f6d3a08c772b7-5d5dcd284cb363a6e1414d25ff41e40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00808"/>
            <a:ext cx="1952690" cy="247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那我们如何对性格进行科学的区分呢？</a:t>
            </a:r>
            <a:endParaRPr lang="zh-CN" altLang="en-US" sz="36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dirty="0">
                <a:solidFill>
                  <a:srgbClr val="00B0F0"/>
                </a:solidFill>
                <a:cs typeface="Times New Roman" panose="02020603050405020304"/>
              </a:rPr>
              <a:t>任何评定必须满足两个条件</a:t>
            </a:r>
            <a:r>
              <a:rPr lang="zh-CN" altLang="zh-CN" b="1" dirty="0" smtClean="0">
                <a:solidFill>
                  <a:srgbClr val="00B0F0"/>
                </a:solidFill>
                <a:cs typeface="Times New Roman" panose="02020603050405020304"/>
              </a:rPr>
              <a:t>：</a:t>
            </a:r>
            <a:endParaRPr lang="en-US" altLang="zh-CN" b="1" dirty="0" smtClean="0">
              <a:solidFill>
                <a:srgbClr val="00B0F0"/>
              </a:solidFill>
              <a:cs typeface="Times New Roman" panose="02020603050405020304"/>
            </a:endParaRPr>
          </a:p>
          <a:p>
            <a:endParaRPr lang="en-US" altLang="zh-CN" b="1" dirty="0" smtClean="0">
              <a:solidFill>
                <a:srgbClr val="00B0F0"/>
              </a:solidFill>
              <a:cs typeface="Times New Roman" panose="02020603050405020304"/>
            </a:endParaRPr>
          </a:p>
          <a:p>
            <a:r>
              <a:rPr lang="zh-CN" altLang="en-US" b="1" u="sng" dirty="0">
                <a:solidFill>
                  <a:srgbClr val="00B0F0"/>
                </a:solidFill>
              </a:rPr>
              <a:t>测试信度</a:t>
            </a:r>
            <a:r>
              <a:rPr lang="en-US" altLang="zh-CN" dirty="0">
                <a:solidFill>
                  <a:srgbClr val="FFC000"/>
                </a:solidFill>
              </a:rPr>
              <a:t>(test reliability)</a:t>
            </a:r>
            <a:r>
              <a:rPr lang="zh-CN" altLang="en-US" dirty="0">
                <a:solidFill>
                  <a:srgbClr val="FFC000"/>
                </a:solidFill>
              </a:rPr>
              <a:t>也叫测试的可靠性，指的是测试结果是否稳定可靠</a:t>
            </a:r>
            <a:r>
              <a:rPr lang="zh-CN" altLang="en-US" dirty="0" smtClean="0">
                <a:solidFill>
                  <a:srgbClr val="FFC000"/>
                </a:solidFill>
              </a:rPr>
              <a:t>。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endParaRPr lang="en-US" altLang="zh-CN" dirty="0" smtClean="0">
              <a:solidFill>
                <a:srgbClr val="FFC000"/>
              </a:solidFill>
            </a:endParaRPr>
          </a:p>
          <a:p>
            <a:r>
              <a:rPr lang="zh-CN" altLang="en-US" b="1" u="sng" dirty="0">
                <a:solidFill>
                  <a:srgbClr val="00B0F0"/>
                </a:solidFill>
              </a:rPr>
              <a:t>效度</a:t>
            </a:r>
            <a:r>
              <a:rPr lang="zh-CN" altLang="en-US" dirty="0">
                <a:solidFill>
                  <a:srgbClr val="FFC000"/>
                </a:solidFill>
              </a:rPr>
              <a:t>（</a:t>
            </a:r>
            <a:r>
              <a:rPr lang="en-US" altLang="zh-CN" dirty="0">
                <a:solidFill>
                  <a:srgbClr val="FFC000"/>
                </a:solidFill>
              </a:rPr>
              <a:t>Validity</a:t>
            </a:r>
            <a:r>
              <a:rPr lang="zh-CN" altLang="en-US" dirty="0">
                <a:solidFill>
                  <a:srgbClr val="FFC000"/>
                </a:solidFill>
              </a:rPr>
              <a:t>）即有效性，它是指测量工具或手段能够准确测出所需测量的事物的程度。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</a:t>
            </a: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效度的区别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两斤白糖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48880"/>
            <a:ext cx="4445099" cy="386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11560" y="2564904"/>
            <a:ext cx="32403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信度与效度可以简单的概括为</a:t>
            </a:r>
            <a:r>
              <a:rPr lang="en-US" altLang="zh-CN" sz="2400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2400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两斤白糖</a:t>
            </a:r>
            <a:r>
              <a:rPr lang="en-US" altLang="zh-CN" sz="2400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2400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，两斤是信度，白糖是效度。如果测出来的是一斤半或者是两厘米，那就说明信度有问题。如果测出来的是盐巴或者大米，不是我们想要的白糖，那就是效度的问题。</a:t>
            </a:r>
            <a:endParaRPr lang="zh-CN" altLang="en-US" sz="2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</a:t>
            </a:r>
            <a:r>
              <a:rPr lang="zh-CN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性格测试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7975" y="1844824"/>
            <a:ext cx="3898776" cy="1252736"/>
          </a:xfrm>
        </p:spPr>
        <p:txBody>
          <a:bodyPr/>
          <a:lstStyle/>
          <a:p>
            <a:r>
              <a:rPr lang="zh-CN" altLang="zh-CN" b="1" dirty="0">
                <a:solidFill>
                  <a:srgbClr val="00B0F0"/>
                </a:solidFill>
              </a:rPr>
              <a:t>八卦</a:t>
            </a:r>
            <a:r>
              <a:rPr lang="zh-CN" altLang="zh-CN" b="1" dirty="0" smtClean="0">
                <a:solidFill>
                  <a:srgbClr val="00B0F0"/>
                </a:solidFill>
              </a:rPr>
              <a:t>测试</a:t>
            </a:r>
            <a:endParaRPr lang="en-US" altLang="zh-CN" b="1" dirty="0" smtClean="0">
              <a:solidFill>
                <a:srgbClr val="00B0F0"/>
              </a:solidFill>
            </a:endParaRPr>
          </a:p>
          <a:p>
            <a:r>
              <a:rPr lang="zh-CN" altLang="zh-CN" b="1" dirty="0" smtClean="0">
                <a:solidFill>
                  <a:srgbClr val="00B0F0"/>
                </a:solidFill>
              </a:rPr>
              <a:t>罗夏</a:t>
            </a:r>
            <a:r>
              <a:rPr lang="zh-CN" altLang="zh-CN" b="1" dirty="0">
                <a:solidFill>
                  <a:srgbClr val="00B0F0"/>
                </a:solidFill>
              </a:rPr>
              <a:t>墨迹测验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5" name="AutoShape 2" descr="data:image/jpeg;base64,/9j/4AAQSkZJRgABAQAAAQABAAD/2wBDAAEBAQEBAQEBAQEBAQEBAQEBAQEBAQEBAQEBAQEBAQEBAQEBAQEBAQEBAQEBAQEBAQEBAQEBAQEBAQEBAQEBAQH/2wBDAQEBAQEBAQEBAQEBAQEBAQEBAQEBAQEBAQEBAQEBAQEBAQEBAQEBAQEBAQEBAQEBAQEBAQEBAQEBAQEBAQEBAQH/wAARCABLAEs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+rn/gk3/wT38F/wDBNr9jL4Xfs8eHrDSB4wg0fT/Efxk8U6bGm/xt8V9U0+1PirWpbtolmurK2nij0bQ/O5g0PTtPh27kYt5j/wAFj/8AgpbYf8E3/wBnGPxboNpY+IPjR8RtRufCnwl8N30jGyTU4rTz9U8UavGh82XSPDNvNazz28Zje+vbzT7EyRR3Mk0f67sTtXGPTAHGNw4xzxgflX8KH/B2bZeMH/aA/ZRmutp8G3Hw28a2vhwIk25fEy+JtNPiATPs8pvOspvDIt0VmkIjun2KG3N83xBWq4bJp1cNGXtKlXDQioXvGVSopVJ91ZS3e9rarf8AXfAvhPKeNPFHh3Is9aWU1KuMxuMoykoxxFHLcPDF/VuZ6JVrWne65FJNreP8/wB8Xfin+35+2VY+L/2h/iVrPx/+Lvgvw9eXzeIPGqQeLr/4ceDGg8q8n0+F9NRfCvhWzsIbq3YWMC2aW0MkKtEpYFu4/Yn/AOCqH7X/AOw3430PXfhz8UfE/iHwFbX8UviL4QeLdd1TWfAXiPTjIBdWy6Xf3FxHouoSwgi11rSEgvrZwgkE9vvt2/tg/Yc/Zhh+BX7Gn7M37DvisfC2Pwv+0L8Afilq/wC0foviPxbo2lfEf/hYHxc0fSdT8N2/h7w1dSLqXiBdMhuNf8OXt1Am20XR7OWLK2+xP8979oD4ReI/gL8bfiv8FfFMUia/8KvHvivwNqG9di3L+HtavdOi1C3GcG11KGCPULNwAslrdQyjAfFfE5nltXLXhMZDEVJ1q9liJSqSUqdTkVTX3kmndK/vJ2a5rppf6C+GvF/BPitU4z4CxHB/D9DKcnc/7EoYfBUG8zyFYzEYKOLdP2NsPWpSw7nTjh6jg4VKVSEnKUrf6zn7G37UXgn9sX9nL4X/ALQ/w9kZNB+Ivh+31CfTJpVlu/D2v27yWHiXw3fOmEkvPD2uWuoaTcTIqpPNamaIeUyFvm3/AIK4ftyn9gP9jLx78bdIis774gX9zp3gX4X6ZfFmtLrxv4lMsFpd3CLzLbaDpsOp+Ibi2yPtcOlPZhkNwJF/PL/g16tfFEH/AATfmm1gXy6Le/G74h3HhI3ZlMEmlLFo1vfyab5p2i0bXodW3mL92b0Xb43MxrH/AODpH4ceKfGf/BPjw14o0K1uLvS/hl8cvCXinxUturuLXRtT0PxH4Rh1CZF+UxQa14g0xJJGKpCk5lZgqHP2VbMMRU4Zljqan9YeFVPmV0+aXJzVU3bdX18kr7J/wZguCMhwH0gqHAuMxUKvDuE47/suU6jbjLB0arnTw1dr4p1W4Yednre601X8jP7OH7Dv7aX/AAV58VfHj45aJ8QfBPiTxT4P1HS9W+KfjL4z+OtR0Wd11u11O6sZYL3+ydYt4dJ0u00m7jSCSWzstIs44YLaGOGMKPL/ANrz/gnt+1h/wTl1T4aeLfimPD1hZ+M7t9X+GPxO+F3jWLxFo0+q6E9re+bput6elhfafqdms1vf2kjR27NGvn2s7OjKP2T/AODef43/AAR+GPwL/b98C/Fb4sfAX4d6/wDFTwz4Y0LwVpH7QGuafY+CfE91ceHPHGmS2viHRLm7trvXvDCXF7aweIrG0PmXOnXEkCujzKK5X/gu18bf2aPiD+zl+xb8MfA3xh+Dnj343fCOPxFpninwx+y5c3q/s8+GfCt9ZIYjoGhPd3en6Rfy3VvpFtaRiZtUe1ivnuEhtTapXy7wGXyyd4/2sVipKpVilVioydOa0cXapzTTUnrunpq7f3Dh+PeM8H4xS8OMLkmHpcAYfMKWU0aC4erKOHwMuHnWderjI2wMMOsfKnhVXnSaTnBKd22/6A/+CDH7fms/8FCP2TvHXwk+PlzH4v8Ail8I4ofAnjfUNX8u9PxF+H/i3Tb2DRtb1yORNtze3dpFq2geIEkWRL97EX8pZ9SmUfxm/tx/8G0n7c/gj9rX47+Hf2aPhJeeN/gJB45utS+FfiGK+uIBJ4T8Q2Vj4hsdJdDp8hM/hp9Vm8NXMocie40iWdQFkCj98v8Ag0m+HfiyHUf2tfinLZXkHgu8tfh34Lsb6WMpY6hr9hJ4k1bUoLaUsRLcabZX2mG5CI3lrqMasyk7W/tPk023kdnaFGJPLNHExOBjlnhZjjGBknAwO2K+myKria+T4auuZ1faVKUpu/NOmrOLd5Jvlakl5K9rNN/wp48ZJknDXi3xdlOSUqVHLKeKpV6WFpvmp4SviaFHE4jDwVk4qFWvJ8tuWKagvhRqBcbgTnngdR1Pr/np+H5Wf8FZv+CcHh3/AIKN/s+J4Ci1O28J/FfwNqreLvhF45nilaHRPEcdvJFLpupy2wN2mg69EIrXUfsweS2uLfT9ShhnuLCGJ/1RllSI7mIAJJ5PBwfX3JA984rkdS8d+DNLuI7HV/FHh3TbyUqYrW/1nT7O5fLbVMcFxcpI25uEYKctgLk17eYYfC4nC1MLi5ctGqne0nGW6d42s7ptNNWa0sz824cznO+Hs6wGe8P1a1DNsrxEMXhatGlGtKMqbSlCpSqQqU6lGtBOlXp1IONSlOcJaM/yzv2mP2T/APgqH8B/jBBqHxp8IftLar8Q/Bs5tfCPxW0rUvH/AMQFaz064lSyvfBnxA0y41O6t7Fmne4tIIr2zu7Vbh/tFjBM7pXq/wCyN/wSL/b8/wCCgfxZtdZ8ZeEPiN4O8Kaxqdvc/ED45fG218QWtw1jC1vb3ElmfE+PEPi/XfsUbQWMESSwB0gF7f2lshkb/T3jfTtQCtH9nuFZd8bAxzJInBVlIZlYcLgjOPl6cV+aP/BU39sj4gfsQfBj4XeOPhb4f8La34k+I/x98D/CMweKbPULvT7HTPEeheMNav8AVLe103UdMaS/s4fDRe3E87W5BkM0ZGMfLx4NpTqRlLMatTCtqUKLUpSsuVaycm7uKUW7JpW7XP6irfTA4pp5OsDlvB3C+U559UjlrzzDQq0p4elFyly0sHCnGEY885Tp4eNSVKE/f5G3r9f/ALLv7O3gL9lX4E/Db4BfDPT0sPBvw18N2OhaezIiXep3USmXVNc1LylSKXVNd1Ga71XU5goM19dzSn79d58W/hb4M+NXw78XfCz4h6Fp/iTwP450LUfDfibQ9RiWW11DStTtpLeeJlZSVkXessEsbRzQzIkkUiOikfy7/wDBPb/gtX+1V8aPjH8Hvh/8cbb4dXuifHfxn8K9DfU9I8PTaM/w8h+I37Cd3+0Vo8WgwW15K2qDWPH3hzxBZgeIbnUp4tPP2S3kUwoy/LWq/wDBer9ulr74ajT9W+GUlh4zvNEsNUbTPh9pMIsJLv8Abt+IP7Nl0LebxN4wtd083w68K6Xq0T4u7aDxBqLXd8LDTUcJ9h9XorDxwqglQjSVFU/s8iVrW7/h5H8m1cwxtbMambVMVXlmdbF/XqmOdSX1mWM9r7Z4p1L83tnU95z3uj55/bQ/4Nf/ANp7wD431rXf2P8AWfDnxg+F2oXst1o/hLX/ABBB4U+I/hyCeR3/ALKml1aODw5rtrZI4gt9WTV7O7uR81xpcLh5JfHf2cv+DZb9vj4k+ONJtvjj/wAIV8Cvh7DeQP4g1i/8S6b4w8UNpnmgzweHdB8NS6jY3OoSKQI31XV9KtYmZpi0zKsD/wBsv/BM79oj4g/tZfsQfs8/tCfFSy0vT/H/AMSvCN9qviW30XT59L0w31j4j1rRhPZ6fJd3xtEurbToLp4vtMsIlmZrdvJaI192tLFE+3aMqR1AC8rkE8bRwOpHbnHUfM1OD8u9oqvtsRTpNuXsHyuk9YtpNXlFXVrNrqf0VhPpX+LuGyaGTwxmV1KtOj7GGcVsujHM+VQ9nGtKca/1SvVppJ+2q4d1XUhGTu+Zv5j/AGO/2RvhL+xP8CvCXwE+Dmk/YPCnhiF5bi+ugkmseJdcvBHLq/iTX7pUU3erardhpZXwsVvAtvY2qRWdrbwx/VAQkZ47+vr9Kqx3MUm7Dfc68HvnnpyB3IyM56VfQEqCASOeQPc19RhqdKhSjTw8IxpQSjGMF7qat07t/np0P5zx2OxeYY3FZjmGIqYrH42vVxOLxeIk518RXrTdSpVqTlrKU5vmutNVbSx/KD/wcDf8FjPH/wCyjd6d+yX+zNri+Hvi74l8O/2/8SPiFbCObUvAXhrV0lg0bSfDhk3R2/ifWBFcX0mokGbSNPjs5bRGuL5Lm0/hv8WeJPjb8Sby7+J/jHWfid45uHu3nv8Ax74i1DxPr8hu5JTI7T+I7+S5YSeZllD3YKlSFAPA/Sj/AILx2ni6z/4Kq/tUt4sk8+W68T+HrvQEKERv4TuPB3h86AiMUUlYbFVhkYO+bmOc+YT8q/rF+yL/AMFNbz4bf8E2vHfxI+N/geTxd8OfB/hp/wBmL4Wfs2+AfgLeaJ8D9bvLzTtGVPiT8UPi7qXhzV9CufFCSM1ncaTZ+KLbUp4Zr+7bw/e3upW9xbfmFaUc0zLHLFYurQjQlVlFKpJU4qm+S7V07JRTbir3fuo/044HyvCeE3hTwHmvC3BWW8U5rxVPJv7ZxtWpSp5hicTm8aVeksLUnhMXCSUqtSh7CpPDU6MKHtK0lGpGUvz2/wCCVf8AwWu/aG/Yu+KvhLwh8VPHnij4ofsya/qVppHivwn4s1W78QX/AIKtL2cQf8JP4M1HU5p9Q07+x/MS5utBgmGmanai4VbeO98m4X+7r9sP9kjwf/wUI+H/AMCIL74jaj4c8H+B/H1j8ctBuvD2m2WpJ4qv5fht408MeFluLm6uE8nR7Y+OZNfZraOWa+bTYLaOe2WV5l/yc5pN91JKkSoWmeRYow22IvIWWOLknZGSoT5mJAXrmv7zv2zfGn7QPwX/AOCNf/BOfxV4f8e+PfhZ4k8L/C7wVZeNvEfhX4jnwZ4kszefshfEuy8PaLqukPqdhf8AjlLzxHLokdzpmlzXGteH9Ws7Txnaxt/wjc7J7PB+MqupisNKcqtJQU6U5zlNxV+X3W9eVpK19tX1PyH6Y/AXDmSV+GeLcqwGGyzMs7xGMwWb4XDQhSpYmcKeGqwxHs6fLSVWjOtOE6lKPv2UZaxu/sH4Gf8ABF9/hdon7LTXvjP4f6D8Rf2Wtb+D+txfErwR4c8SXN/8brv4M+CPGXwr8Mf8LI0PWNcttP0RLf4b+N9a0FX8OXEt+Zri3ludSl0/TLeyOPrP/BFDXr39nT4K/Aib4r+ENWm+Ev7RGnfHn/hN59H8Z+HbzWrVfj74n+POq/D9/DmmeML7ToLW81fxTf6JaeJft7ahYWSwXEdsZIhGn84v7K3/AAUO/bP+KH7Zn7L/AIF1T9pL4m6x8P8AxR+1npVjqHhweOtcPh/XbPRNY8JeFbLTry+F9dahPod5pkksmr6V9tl0u+1G9u9SudOmv7oyV94/Gf8Ab5+Jdx/wTqsvCvgL4nftC+EPinrN38f/ANoX4eeNNT8XQ+Ode8JWX7Nf7Z48K+L/AA7qXxXk8T+E/EGs+E7db610vQvC/iH4feIobnwbejQdWvL1rDzYvuz+Gz+tfUvF3hL9lj9nrWPGHxJ1LS/C3gv4P+D9V1rX7uz1DVNT0/TtC0WOe7CWl3rUkmrX0726pBBFcM80926W1sreZErfwI/t4/8ABw/+2b+0X438RaV+z34x1n9nT4Ki7uLPw1p/g82lr4/1zTYmkhh1fxD4wiS51Kxvr2PMw03QLqxtbENFEJ72eI3J/oK/4Ljad41+Ev8AwRNsPB9r478VeNpL/Wfg9oPi7xnruo6rqOv+JNFv9fi1t5/EWpatqmsaleTXt/BpsV7NPftFcSOgghtbaVLGL8If+CEHwa+EM3wm/b7/AGt/Fvwv8K/G/wCK/wCy38ILjxL8IPht4w0tPEOkJrP/AAjfi/Xzq7+H5Ypo72a5u9AstMgufImubSFr4WDQ3lwJR8Lns8Zjc2hldGu6FKFJ1JOMpRvGMeecklZtwhGclGN3O600dv7G8BOFuDcj8PeIfF3ijh6hxZj8HneFyLJcoxMcNPD0MRiK2Dw1GpWpYyM8JD2uIxcHLEVYNUKEJzjdt3+FP2fP+C1X/BSb9nzxXYa5ZftJ/EH4kaVDei71Twf8YNUuviJomtWm6P7TZXM/iOS71nTo5oYjHHc6VqVjPbtIZYnypVv66fgp/wAHN/7BniT4VeCNa+NHiPxH8MvinfaMr+N/A1j4S8R+JLDQdahubi3lj0/W7Gwe3v8AT76GGHU7F93nxWl7Db3apdwzov8AMv8At/fGrXv2tf2LfhD8f/Hn/BPnS/gP45tfG1/oUv7U3w30fSvAvw4+I+mNNrtuvhKTwj5I1m+vLcWMLQX9xf6j9kutM1GWyngtbloo/wAK1m2gBVkI65S4ZF55O1V4AyfUk9SSSSfmZ4/GZRJRw2NrYqlWhCpF1I1qV4ztKFRQrctSN42TVrP4o6NNf0fivBrw98ZspoZnmPDGD4GznLc1zHLsa8lxWU4qGJngZxw9Wk6+VNYOvRVSUKtKp7KnUhBqnJJqTf8Aokf8Fyv+CL+rft52WkfH74ADSdO/aR8FaHLo19omo3K2GnfFPwvbyPeWGjPfzsLbTPEWjXE14NF1G6KWlxb30tjqNxHHDZT238ZXjb4Tf8FOfhL8NNY/Yz8WfCf9o3RPhZN4yHi/UfhXF8NNY1Pw5f8Ai5fs8EWv2WpaZoF9DqUh+zWqw3OnaxPZymJPKLDLV/q7QXFpexRtHMkytGrpJHlo3R+VeORflZXAzkEgg+hFPaxs+rQwyHkDfGrHnrgnJHr9fwr7bHcNUcbXeKw+JqYR1qbVWNJpRqOVnLm0u02rtPre5/G3h19JDijgbI8Jw5j8mybi3KcqxKxWSUs4pzjiMorxnKpCeDxNLm5VTlUmoOVGVeEXy08RCnaC/wA83/glh/wb6/tDfHX4o+Ffin+1r4E1f4N/ALwzqdprVz4W8UxNpvj34kTWE8VzaaJB4fcHUdB0G5kj2axf6zBYXc1ruttLhkad7u2/tS/at/YV+HH7Vvhr4ReHPFXiXxZ4L0/4JeJdW8XeCh4MHhryYdX1L4ZeNfhZaPqGneI/Duv6Ze22haF451O+0i0e0FrFq1tYTXENzbRSWs33EIokGQiqB3x6n169f1Oe5r+en/guT/wV/vv+CfHgzRfhP8Fxp2o/tI/E/TZtR0u61KEX2m/Dnwiks9q3im+098xXmrahewT2Xh/T7kC1kkgvdQvEuLewFpdXSw2B4WwlXEzk6sppQlUqazqarlpQtbeW2iV5Hi8R8WeIn0j+OMqy32FGpjKqr0MnyfBRdHLcow0+WeMxTqSfPaNOMZVq82p8sEorSMV6h8JP+CG37I/wM1n4QSeAfGPxN0jwn8EvjBpPxw8G+Br+5+H2pQjxxZeG9P0e9+2eNNT8CXXxQTQfEGs6bH4y1/w7ZeNLLRr/AMUSzXUlgtmtrZ2/Vab/AMENv2J5Ph94n8Baifi3r8es+Gfjv4T0PXL/AOKniWO98EeH/wBonxa/jjx7p3hjTtNksfDS27eJEsdVsI9a0HWY4bywiuXWaWa9kuv4cvGug/8ABab49wWfxy8R6L+3J410vxdo9j4t0vxhoWm/FL/hH9R8P6jax6ppuq6FZeFY7fRotJuLK6ju7MaNp8Fp9kdZEj25avr3/gmf/wAF3v2ov2Sfi1ovw4/ab8ZeLvix8BrjVLPwt4v03x5cXuo+O/hjtmj06TWtE1bVzJrjjSXjR9V8OaxcTxPbxzJZw2l8MycMOK5Qq0ljMBVwWGr8nJVc51HDmaTcnNKMVqtY3eqv0Pvsy+inn8MkxuYcM8Y8OcWZtlmHqVMfkWUYr2uJjOhDnxNKjWnia86zpQhPmlXpYWKlD2cZTqXjH+3X4z/sI+EfjF+w34n/AGLPHfjfxl480XWfAn/CLwfETxvfWN742fXtPvY9X8M+Kr+fRNL0TSTdaJrdtp11DZafpVhYCysYtOjt0tzIr/552ueFv+Ci3/BEn9ovxM2gP4m+GOtSR3Gir4ytdBt/Enwq+KvhKSd5bGRxq+m3/hvWrSZIxMLC7ii1nQ7kSpIllcSSSTf6hXhXxDonjTwvoHifQdRt9X0HxLo2m67o+p2kyzW2o6XqlrDf2F7azIzCW3ubaaKaCQMd8ToxJJNV/FPgXwZ450yfRfGnhbQPFejXSmO50nxHpOn63p08ZwCk1lqVvc20isAMq0ZB79K78yyaOZ1qWPwWJlhsVGKlCvG7hN8q5HKyu7xbbsuut9j868K/GDG+GtLOcgzbIsHxXwlnc4/2vw3mqiqaxVJxp1K9H2tKtCnXlCnCjUU6d7UqdpQlFt/5Wnx7/bJ/b6/4Kf8AiHwH8NfF99rnxQfRdRMfgL4UfDDwDp2jaHaavqKNbXF/B4e8J6VbtPeSpM6Sanq73a2Fs8rJLbRNK5/bz4J/8GqPxO8a/CrwV4r+Lvx1sfhj8Rdf0j+0vE3gG08PDxBH4WuJ7u5NlpcmsWtzHbXl5HpYsZdQNuHhhv5bm3imuEhWeT+2jwT8Dfgx8NGmb4dfCv4f+BWuGL3DeD/COg+GmmY9WlbR9Ps2kJ5yWJzkg5ya9SS3g2j9zH/3yCevc45Pqe/WuOlwo61aeIzXFyxtSUIxjbmio8vKtNE7csUkm3b0PueLPpOZticBl2ReHfDmW+H+R5fWq4n2GGjSx1WvVqppw9jOjSwuGppylOcqMHUrz5HUa5Lv+Jn/AINd/wDgt/D8bvCWj/8ABPX9qPxpG3xg8Cacln8APHXiPVbc3PxJ8GabCY08B6hqN1cs994w8L2sQbR3d57rX9DQr5kl1pUj3v8AbFG+9QcjPXAz09cHB65HIHTHav8ABT+HnizxN4C8WaD438F67qnhfxd4V1rS9b8OeItFvJrDVdG1fT5zdWWoWF3AyyQXNtcQxyxSKcqyjqCQf9xT9jDxl4m+I/7JX7NPj7xtq02v+L/GnwM+GHifxPrdzFbQXGr69rXgzRNQ1TUZ4bKC2tIpby8uJ7iRLa3ggV5G8uJFwB9Uk41WotqOlo9E7RvZed/vufy2fTMudjYOMDPTPAPIx7/5z0r/ADRv+DkE+Kj/AMFTfis3iJb0aZ/whPwubwh9oeQ2/wDYKeErNJfsBJC/Z/8AhIP7bEypgfa/tRAUuxP+l8VAjJA5AP8APH0r+F3/AIOz/BfhbTvix+yr46sdEs7Xxb4l8IeO9D17XIhIt3quleHtV0m40SzvB5hhlTTZdU1BrWQxCZBdyoZDGQo+a4vp1Z4PCzhU5I0sTzyja/P8EbPpo2mr7NX8j+mPonZpSy7xbwlCrh1X/tbI86wNKVlfD1KGGjmMqrvKLlGcMG6Dimm1UldpNn6s6F4R/bN8RfCj/ghfrn7MfiPWNB+FPhT4PfCW/wD2l7q38UaVpHhE+AY/hn8MnntfFmk317F/bYutIt/EFppUFvYXs9tez+ajWrhZl/kF/wCC2Pi34TeLv+Cnf7TevfBG40W98GyeJvDdrNqnhh7eTRb/AMY6R4N8PWHja9s5rTdbTMfFtnrH2u4gZ0ub9LmYszsxr890+Nnxkj0q28Mx/Fn4lx+HI7U6XFoCeOvE6aLFplqvkW2nw6WuqCyisoIESGK1jgWBIVWJUCALVD4Y6Vp+v/Ej4d6Rq9uL7Tta+IPhDSdUtpJJUF5p+ranYw6hbSSRSRzKLmKaRGkikSVA58qROMfIZvnlHHYZUIYepBzeGqTdSanCKjFUIxoxVlBOVKVSenvSld3dz+1/DvwcxPhvnmP4ozDOcDmNLBZRn2Dw2FyzKngK2KwuZ5y8+xEs3rVsTiFj8RSji1g8LUaj7Gjzwu4tH+px/wAEj77xHf8A/BN79jS58TzXM+qy/A7whukvXlkuWsI7N4tJ3yTZkZRpKWJjJJBjKbSVxX6QkYA9T/Lt/n+ua5bwB4Y8P+D/AAL4P8L+GNJtNE8PeHfDeiaLoekWCGKy0zStN023tLGxtYtx2QW1tFHDEuSQiAEk5J67Yvp+p/xr9Nyql7HL8LTvzONCnJye75oQav6JpfI/yo4gzCGbZ7nOZ0qKw1PH5pmGNhQXL+7hisXUrQpvlSjempqLt7rtppYhqZPuj8f5mjYvp+p/xpwAHArvPH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9221" name="Picture 5" descr="http://cdn.t02.pic.sogou.com/328c5836b3f0fcbe-01d828c79a71bb73-b61a4099a7fd823d3347ab43aee0a79e_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3" y="3476224"/>
            <a:ext cx="3039835" cy="302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http://t02.pic.sogou.com/0f8fc10ffeaa9544-5f82140f29a109c5-a7064f08ffbca609d76e1e6c5919b4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1340768"/>
            <a:ext cx="5231318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 algn="l">
              <a:spcBef>
                <a:spcPct val="20000"/>
              </a:spcBef>
            </a:pPr>
            <a:r>
              <a:rPr lang="zh-CN" altLang="zh-CN" sz="6000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罗夏</a:t>
            </a:r>
            <a:r>
              <a:rPr lang="zh-CN" altLang="zh-CN" sz="6000" b="1" dirty="0" smtClean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墨迹测验</a:t>
            </a:r>
            <a:endParaRPr lang="zh-CN" altLang="en-US" sz="6000" dirty="0">
              <a:solidFill>
                <a:srgbClr val="FF5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5112568" cy="442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zh-CN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高尔</a:t>
            </a:r>
            <a:r>
              <a:rPr lang="zh-CN" altLang="zh-CN" b="1" dirty="0" smtClean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顿</a:t>
            </a:r>
            <a:r>
              <a:rPr lang="en-US" altLang="zh-CN" b="1" dirty="0" smtClean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.</a:t>
            </a:r>
            <a:r>
              <a:rPr lang="zh-CN" altLang="zh-CN" b="1" dirty="0" smtClean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奥尔</a:t>
            </a:r>
            <a:r>
              <a:rPr lang="zh-CN" altLang="en-US" b="1" dirty="0" smtClean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波</a:t>
            </a:r>
            <a:r>
              <a:rPr lang="zh-CN" altLang="zh-CN" b="1" dirty="0" smtClean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特</a:t>
            </a:r>
            <a:endParaRPr lang="zh-CN" altLang="en-US" dirty="0">
              <a:solidFill>
                <a:srgbClr val="FF5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99967" y="1481660"/>
            <a:ext cx="4252073" cy="4755652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 smtClean="0">
                <a:solidFill>
                  <a:srgbClr val="FFC000"/>
                </a:solidFill>
              </a:rPr>
              <a:t>奥尔波特（</a:t>
            </a:r>
            <a:r>
              <a:rPr lang="en-US" altLang="zh-CN" dirty="0">
                <a:solidFill>
                  <a:srgbClr val="FFC000"/>
                </a:solidFill>
              </a:rPr>
              <a:t>Gordon W. </a:t>
            </a:r>
            <a:r>
              <a:rPr lang="en-US" altLang="zh-CN" dirty="0" err="1">
                <a:solidFill>
                  <a:srgbClr val="FFC000"/>
                </a:solidFill>
              </a:rPr>
              <a:t>Allport</a:t>
            </a:r>
            <a:r>
              <a:rPr lang="zh-CN" altLang="en-US" dirty="0">
                <a:solidFill>
                  <a:srgbClr val="FFC000"/>
                </a:solidFill>
              </a:rPr>
              <a:t>，</a:t>
            </a:r>
            <a:r>
              <a:rPr lang="en-US" altLang="zh-CN" dirty="0">
                <a:solidFill>
                  <a:srgbClr val="FFC000"/>
                </a:solidFill>
              </a:rPr>
              <a:t>1897</a:t>
            </a:r>
            <a:r>
              <a:rPr lang="zh-CN" altLang="en-US" dirty="0">
                <a:solidFill>
                  <a:srgbClr val="FFC000"/>
                </a:solidFill>
              </a:rPr>
              <a:t>～</a:t>
            </a:r>
            <a:r>
              <a:rPr lang="en-US" altLang="zh-CN" dirty="0">
                <a:solidFill>
                  <a:srgbClr val="FFC000"/>
                </a:solidFill>
              </a:rPr>
              <a:t>1967</a:t>
            </a:r>
            <a:r>
              <a:rPr lang="zh-CN" altLang="en-US" dirty="0">
                <a:solidFill>
                  <a:srgbClr val="FFC000"/>
                </a:solidFill>
              </a:rPr>
              <a:t>）</a:t>
            </a:r>
            <a:r>
              <a:rPr lang="zh-CN" altLang="en-US" dirty="0" smtClean="0">
                <a:solidFill>
                  <a:srgbClr val="FFC000"/>
                </a:solidFill>
              </a:rPr>
              <a:t>美国人格心理学</a:t>
            </a:r>
            <a:r>
              <a:rPr lang="zh-CN" altLang="en-US" dirty="0">
                <a:solidFill>
                  <a:srgbClr val="FFC000"/>
                </a:solidFill>
              </a:rPr>
              <a:t>家</a:t>
            </a:r>
            <a:r>
              <a:rPr lang="zh-CN" altLang="en-US" dirty="0" smtClean="0">
                <a:solidFill>
                  <a:srgbClr val="FFC000"/>
                </a:solidFill>
              </a:rPr>
              <a:t>，实验社会心理学之</a:t>
            </a:r>
            <a:r>
              <a:rPr lang="zh-CN" altLang="en-US" dirty="0">
                <a:solidFill>
                  <a:srgbClr val="FFC000"/>
                </a:solidFill>
              </a:rPr>
              <a:t>父，</a:t>
            </a:r>
            <a:r>
              <a:rPr lang="zh-CN" altLang="en-US" dirty="0" smtClean="0">
                <a:solidFill>
                  <a:srgbClr val="FFC000"/>
                </a:solidFill>
              </a:rPr>
              <a:t>“社会促进”</a:t>
            </a:r>
            <a:r>
              <a:rPr lang="zh-CN" altLang="en-US" dirty="0">
                <a:solidFill>
                  <a:srgbClr val="FFC000"/>
                </a:solidFill>
              </a:rPr>
              <a:t>（</a:t>
            </a:r>
            <a:r>
              <a:rPr lang="en-US" altLang="zh-CN" dirty="0" err="1">
                <a:solidFill>
                  <a:srgbClr val="FFC000"/>
                </a:solidFill>
              </a:rPr>
              <a:t>Socialfacilitation</a:t>
            </a:r>
            <a:r>
              <a:rPr lang="zh-CN" altLang="en-US" dirty="0">
                <a:solidFill>
                  <a:srgbClr val="FFC000"/>
                </a:solidFill>
              </a:rPr>
              <a:t>）概念的提出者，</a:t>
            </a:r>
            <a:r>
              <a:rPr lang="zh-CN" altLang="en-US" dirty="0" smtClean="0">
                <a:solidFill>
                  <a:srgbClr val="FFC000"/>
                </a:solidFill>
              </a:rPr>
              <a:t>美国人本主义心理学</a:t>
            </a:r>
            <a:r>
              <a:rPr lang="zh-CN" altLang="en-US" dirty="0">
                <a:solidFill>
                  <a:srgbClr val="FFC000"/>
                </a:solidFill>
              </a:rPr>
              <a:t>家的代表人物之一。</a:t>
            </a:r>
            <a:r>
              <a:rPr lang="en-US" altLang="zh-CN" dirty="0">
                <a:solidFill>
                  <a:srgbClr val="FFC000"/>
                </a:solidFill>
              </a:rPr>
              <a:t>1939</a:t>
            </a:r>
            <a:r>
              <a:rPr lang="zh-CN" altLang="en-US" dirty="0">
                <a:solidFill>
                  <a:srgbClr val="FFC000"/>
                </a:solidFill>
              </a:rPr>
              <a:t>年当选</a:t>
            </a:r>
            <a:r>
              <a:rPr lang="zh-CN" altLang="en-US" dirty="0" smtClean="0">
                <a:solidFill>
                  <a:srgbClr val="FFC000"/>
                </a:solidFill>
              </a:rPr>
              <a:t>为美国心理学会主席</a:t>
            </a:r>
            <a:r>
              <a:rPr lang="zh-CN" altLang="en-US" dirty="0">
                <a:solidFill>
                  <a:srgbClr val="FFC000"/>
                </a:solidFill>
              </a:rPr>
              <a:t>。 </a:t>
            </a:r>
            <a:r>
              <a:rPr lang="en-US" altLang="zh-CN" dirty="0" smtClean="0">
                <a:solidFill>
                  <a:srgbClr val="FFC000"/>
                </a:solidFill>
              </a:rPr>
              <a:t>1964</a:t>
            </a:r>
            <a:r>
              <a:rPr lang="zh-CN" altLang="en-US" dirty="0">
                <a:solidFill>
                  <a:srgbClr val="FFC000"/>
                </a:solidFill>
              </a:rPr>
              <a:t>年获美国心理学会颁发的杰出科学贡献奖。其兄 </a:t>
            </a:r>
            <a:r>
              <a:rPr lang="en-US" altLang="zh-CN" dirty="0">
                <a:solidFill>
                  <a:srgbClr val="FFC000"/>
                </a:solidFill>
              </a:rPr>
              <a:t>F.</a:t>
            </a:r>
            <a:r>
              <a:rPr lang="zh-CN" altLang="en-US" dirty="0">
                <a:solidFill>
                  <a:srgbClr val="FFC000"/>
                </a:solidFill>
              </a:rPr>
              <a:t>奥尔波特是美国著名社会心理学家。</a:t>
            </a:r>
          </a:p>
        </p:txBody>
      </p:sp>
      <p:pic>
        <p:nvPicPr>
          <p:cNvPr id="11269" name="Picture 5" descr="http://t01.pic.sogou.com/403639e616c5ce29-80c866eb2d916fe3-c17d6febe512a880e32ac575e33885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09" y="1481660"/>
            <a:ext cx="3358319" cy="46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zh-CN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艾森克</a:t>
            </a:r>
            <a:r>
              <a:rPr lang="zh-CN" altLang="en-US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的观点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35" y="1724660"/>
            <a:ext cx="3158490" cy="463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923665" y="1687195"/>
            <a:ext cx="4994910" cy="4789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C000"/>
                </a:solidFill>
              </a:rPr>
              <a:t>①外倾性 </a:t>
            </a:r>
            <a:r>
              <a:rPr lang="en-US" altLang="zh-CN" sz="2800" dirty="0">
                <a:solidFill>
                  <a:srgbClr val="FFC000"/>
                </a:solidFill>
              </a:rPr>
              <a:t>(extraversion)</a:t>
            </a:r>
            <a:r>
              <a:rPr lang="zh-CN" altLang="en-US" sz="2800" dirty="0">
                <a:solidFill>
                  <a:srgbClr val="FFC000"/>
                </a:solidFill>
              </a:rPr>
              <a:t>，它表现为内、外倾的差异；</a:t>
            </a:r>
          </a:p>
          <a:p>
            <a:r>
              <a:rPr lang="zh-CN" altLang="en-US" sz="2800" dirty="0">
                <a:solidFill>
                  <a:srgbClr val="FFC000"/>
                </a:solidFill>
              </a:rPr>
              <a:t>②神经质</a:t>
            </a:r>
            <a:r>
              <a:rPr lang="en-US" altLang="zh-CN" sz="2800" dirty="0">
                <a:solidFill>
                  <a:srgbClr val="FFC000"/>
                </a:solidFill>
              </a:rPr>
              <a:t>(neuroticism)</a:t>
            </a:r>
            <a:r>
              <a:rPr lang="zh-CN" altLang="en-US" sz="2800" dirty="0">
                <a:solidFill>
                  <a:srgbClr val="FFC000"/>
                </a:solidFill>
              </a:rPr>
              <a:t>，它表现为情绪稳定性的差异；</a:t>
            </a:r>
          </a:p>
          <a:p>
            <a:r>
              <a:rPr lang="zh-CN" altLang="en-US" sz="2800" dirty="0">
                <a:solidFill>
                  <a:srgbClr val="FFC000"/>
                </a:solidFill>
              </a:rPr>
              <a:t>③</a:t>
            </a:r>
            <a:r>
              <a:rPr lang="zh-CN" altLang="en-US" sz="2800" dirty="0">
                <a:solidFill>
                  <a:srgbClr val="FFC000"/>
                </a:solidFill>
                <a:hlinkClick r:id="rId3"/>
              </a:rPr>
              <a:t>精神质</a:t>
            </a:r>
            <a:r>
              <a:rPr lang="zh-CN" altLang="en-US" sz="2800" dirty="0">
                <a:solidFill>
                  <a:srgbClr val="FFC000"/>
                </a:solidFill>
              </a:rPr>
              <a:t> </a:t>
            </a:r>
            <a:r>
              <a:rPr lang="en-US" altLang="zh-CN" sz="2800" dirty="0">
                <a:solidFill>
                  <a:srgbClr val="FFC000"/>
                </a:solidFill>
              </a:rPr>
              <a:t>(psychoticism)</a:t>
            </a:r>
            <a:r>
              <a:rPr lang="zh-CN" altLang="en-US" sz="2800" dirty="0">
                <a:solidFill>
                  <a:srgbClr val="FFC000"/>
                </a:solidFill>
              </a:rPr>
              <a:t>，它表现为孤独、冷酷、敌视、怪异等偏于负面的人格特征，</a:t>
            </a:r>
            <a:r>
              <a:rPr lang="zh-CN" altLang="en-US" sz="2800" dirty="0">
                <a:solidFill>
                  <a:srgbClr val="FFC000"/>
                </a:solidFill>
                <a:hlinkClick r:id="rId4"/>
              </a:rPr>
              <a:t>艾森克</a:t>
            </a:r>
            <a:r>
              <a:rPr lang="zh-CN" altLang="en-US" sz="2800" dirty="0">
                <a:solidFill>
                  <a:srgbClr val="FFC000"/>
                </a:solidFill>
              </a:rPr>
              <a:t>依据这一模型编制了</a:t>
            </a:r>
            <a:r>
              <a:rPr lang="zh-CN" altLang="en-US" sz="2800" dirty="0">
                <a:solidFill>
                  <a:srgbClr val="FFC000"/>
                </a:solidFill>
                <a:hlinkClick r:id="rId5"/>
              </a:rPr>
              <a:t>艾森克人格问卷</a:t>
            </a:r>
            <a:r>
              <a:rPr lang="en-US" altLang="zh-CN" sz="2800" dirty="0">
                <a:solidFill>
                  <a:srgbClr val="FFC000"/>
                </a:solidFill>
              </a:rPr>
              <a:t>(Eysenck Personality Questionnaire</a:t>
            </a:r>
            <a:r>
              <a:rPr lang="zh-CN" altLang="en-US" sz="2800" dirty="0">
                <a:solidFill>
                  <a:srgbClr val="FFC000"/>
                </a:solidFill>
              </a:rPr>
              <a:t>，简称</a:t>
            </a:r>
            <a:r>
              <a:rPr lang="en-US" altLang="zh-CN" sz="2800" dirty="0">
                <a:solidFill>
                  <a:srgbClr val="FFC000"/>
                </a:solidFill>
              </a:rPr>
              <a:t>EPQ</a:t>
            </a:r>
            <a:r>
              <a:rPr lang="zh-CN" altLang="en-US" sz="2800" dirty="0">
                <a:solidFill>
                  <a:srgbClr val="FFC000"/>
                </a:solidFill>
              </a:rPr>
              <a:t>，</a:t>
            </a:r>
            <a:r>
              <a:rPr lang="en-US" altLang="zh-CN" sz="2800" dirty="0">
                <a:solidFill>
                  <a:srgbClr val="FFC000"/>
                </a:solidFill>
              </a:rPr>
              <a:t>1986) </a:t>
            </a:r>
            <a:r>
              <a:rPr lang="zh-CN" altLang="en-US" sz="2800" dirty="0" smtClean="0">
                <a:solidFill>
                  <a:srgbClr val="FFC000"/>
                </a:solidFill>
              </a:rPr>
              <a:t>。</a:t>
            </a:r>
            <a:endParaRPr lang="zh-CN" altLang="en-US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zh-CN" b="1" dirty="0" smtClean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卡特尔</a:t>
            </a:r>
            <a:r>
              <a:rPr lang="zh-CN" altLang="en-US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的观点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277072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rgbClr val="FFC000"/>
                </a:solidFill>
              </a:rPr>
              <a:t>卡特尔</a:t>
            </a:r>
            <a:r>
              <a:rPr lang="en-US" altLang="zh-CN" dirty="0" smtClean="0">
                <a:solidFill>
                  <a:srgbClr val="FFC000"/>
                </a:solidFill>
              </a:rPr>
              <a:t>16PF</a:t>
            </a:r>
            <a:r>
              <a:rPr lang="zh-CN" altLang="en-US" dirty="0">
                <a:solidFill>
                  <a:srgbClr val="FFC000"/>
                </a:solidFill>
              </a:rPr>
              <a:t>（</a:t>
            </a:r>
            <a:r>
              <a:rPr lang="en-US" altLang="zh-CN" dirty="0">
                <a:solidFill>
                  <a:srgbClr val="FFC000"/>
                </a:solidFill>
              </a:rPr>
              <a:t>Cattell's 16 Personality Factor</a:t>
            </a:r>
            <a:r>
              <a:rPr lang="zh-CN" altLang="en-US" dirty="0">
                <a:solidFill>
                  <a:srgbClr val="FFC000"/>
                </a:solidFill>
              </a:rPr>
              <a:t>，简称</a:t>
            </a:r>
            <a:r>
              <a:rPr lang="en-US" altLang="zh-CN" dirty="0">
                <a:solidFill>
                  <a:srgbClr val="FFC000"/>
                </a:solidFill>
              </a:rPr>
              <a:t>16PF</a:t>
            </a:r>
            <a:r>
              <a:rPr lang="zh-CN" altLang="en-US" dirty="0">
                <a:solidFill>
                  <a:srgbClr val="FFC000"/>
                </a:solidFill>
              </a:rPr>
              <a:t>）又称卡特尔</a:t>
            </a:r>
            <a:r>
              <a:rPr lang="en-US" altLang="zh-CN" dirty="0">
                <a:solidFill>
                  <a:srgbClr val="FFC000"/>
                </a:solidFill>
              </a:rPr>
              <a:t>16PF</a:t>
            </a:r>
            <a:r>
              <a:rPr lang="zh-CN" altLang="en-US" dirty="0">
                <a:solidFill>
                  <a:srgbClr val="FFC000"/>
                </a:solidFill>
              </a:rPr>
              <a:t>测验，是世界上最完善的心理测量工具之一。</a:t>
            </a:r>
            <a:r>
              <a:rPr lang="en-US" altLang="zh-CN" dirty="0">
                <a:solidFill>
                  <a:srgbClr val="FFC000"/>
                </a:solidFill>
              </a:rPr>
              <a:t>16</a:t>
            </a:r>
            <a:r>
              <a:rPr lang="zh-CN" altLang="en-US" dirty="0">
                <a:solidFill>
                  <a:srgbClr val="FFC000"/>
                </a:solidFill>
              </a:rPr>
              <a:t>种个性因素在一个人身上的不同组合，就构成了一个人独特的人格，完整地反映了一个人个性的全貌。它用以测量人们</a:t>
            </a:r>
            <a:r>
              <a:rPr lang="en-US" altLang="zh-CN" dirty="0">
                <a:solidFill>
                  <a:srgbClr val="FFC000"/>
                </a:solidFill>
              </a:rPr>
              <a:t>16</a:t>
            </a:r>
            <a:r>
              <a:rPr lang="zh-CN" altLang="en-US" dirty="0">
                <a:solidFill>
                  <a:srgbClr val="FFC000"/>
                </a:solidFill>
              </a:rPr>
              <a:t>种基本的性格特质，这</a:t>
            </a:r>
            <a:r>
              <a:rPr lang="en-US" altLang="zh-CN" dirty="0">
                <a:solidFill>
                  <a:srgbClr val="FFC000"/>
                </a:solidFill>
              </a:rPr>
              <a:t>16</a:t>
            </a:r>
            <a:r>
              <a:rPr lang="zh-CN" altLang="en-US" dirty="0">
                <a:solidFill>
                  <a:srgbClr val="FFC000"/>
                </a:solidFill>
              </a:rPr>
              <a:t>种特质是影响人们学习生活的基本因素。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1315" y="2575243"/>
            <a:ext cx="8229600" cy="1143000"/>
          </a:xfrm>
        </p:spPr>
        <p:txBody>
          <a:bodyPr>
            <a:noAutofit/>
          </a:bodyPr>
          <a:lstStyle/>
          <a:p>
            <a:r>
              <a:rPr lang="zh-CN" altLang="en-US" sz="8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气  质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795" y="607060"/>
            <a:ext cx="7852410" cy="5644515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270" y="788035"/>
            <a:ext cx="7836535" cy="5428615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605" y="688975"/>
            <a:ext cx="8098790" cy="548005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3420" y="722630"/>
            <a:ext cx="7757160" cy="541274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870" y="662940"/>
            <a:ext cx="7414260" cy="5532755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2965" y="550545"/>
            <a:ext cx="7418705" cy="555879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5330" y="619125"/>
            <a:ext cx="7672705" cy="5507355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1165" y="2237740"/>
            <a:ext cx="8229600" cy="1819275"/>
          </a:xfrm>
        </p:spPr>
        <p:txBody>
          <a:bodyPr/>
          <a:lstStyle/>
          <a:p>
            <a:r>
              <a:rPr lang="zh-CN" altLang="en-US" sz="80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气质的学说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900" y="655955"/>
            <a:ext cx="7696835" cy="554609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205" y="459105"/>
            <a:ext cx="7938135" cy="585089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940" y="502920"/>
            <a:ext cx="8071485" cy="59055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524510"/>
            <a:ext cx="8236585" cy="5808345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885" y="594360"/>
            <a:ext cx="7882890" cy="567944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455" y="708660"/>
            <a:ext cx="7896860" cy="549275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275" y="654685"/>
            <a:ext cx="7800340" cy="5626735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310" y="688340"/>
            <a:ext cx="7799705" cy="5550535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390" y="732790"/>
            <a:ext cx="7745730" cy="539369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405" y="723900"/>
            <a:ext cx="7539355" cy="540258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8665" y="706120"/>
            <a:ext cx="7627620" cy="542036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7560" y="786130"/>
            <a:ext cx="7503160" cy="524129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625" y="557530"/>
            <a:ext cx="7741920" cy="5766435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8340" y="567690"/>
            <a:ext cx="7738110" cy="568071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225" y="403225"/>
            <a:ext cx="8093075" cy="5940425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475" y="467995"/>
            <a:ext cx="7908925" cy="576580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815" y="568325"/>
            <a:ext cx="7745730" cy="572262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085" y="624205"/>
            <a:ext cx="7783830" cy="560959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zh-CN" alt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390" y="558165"/>
            <a:ext cx="7729220" cy="5741035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48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  <a:sym typeface="+mn-ea"/>
              </a:rPr>
              <a:t>气质与人际关系</a:t>
            </a:r>
            <a:endParaRPr lang="zh-CN" altLang="en-US" sz="480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6770" y="1576705"/>
            <a:ext cx="7376160" cy="455041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9655" y="2357755"/>
            <a:ext cx="7044690" cy="2021205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zh-CN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大五</a:t>
            </a:r>
            <a:r>
              <a:rPr lang="zh-CN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人格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OCEAN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373" y="1884558"/>
            <a:ext cx="3476705" cy="393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467543" y="2436912"/>
            <a:ext cx="2794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C000"/>
                </a:solidFill>
              </a:rPr>
              <a:t>外倾性（</a:t>
            </a:r>
            <a:r>
              <a:rPr lang="en-US" altLang="zh-CN" sz="2000" b="1" dirty="0">
                <a:solidFill>
                  <a:srgbClr val="FFC000"/>
                </a:solidFill>
              </a:rPr>
              <a:t>extraversion</a:t>
            </a:r>
            <a:r>
              <a:rPr lang="zh-CN" altLang="zh-CN" sz="2000" b="1" dirty="0">
                <a:solidFill>
                  <a:srgbClr val="FFC000"/>
                </a:solidFill>
              </a:rPr>
              <a:t>）</a:t>
            </a:r>
            <a:endParaRPr lang="zh-CN" altLang="en-US" sz="2000" b="1" dirty="0">
              <a:solidFill>
                <a:srgbClr val="FFC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3558" y="3012976"/>
            <a:ext cx="4286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C000"/>
                </a:solidFill>
              </a:rPr>
              <a:t>神经质或情绪稳定性（</a:t>
            </a:r>
            <a:r>
              <a:rPr lang="en-US" altLang="zh-CN" sz="2000" b="1" dirty="0">
                <a:solidFill>
                  <a:srgbClr val="FFC000"/>
                </a:solidFill>
              </a:rPr>
              <a:t>neuroticism</a:t>
            </a:r>
            <a:r>
              <a:rPr lang="zh-CN" altLang="zh-CN" sz="2000" b="1" dirty="0">
                <a:solidFill>
                  <a:srgbClr val="FFC000"/>
                </a:solidFill>
              </a:rPr>
              <a:t>）</a:t>
            </a:r>
            <a:endParaRPr lang="zh-CN" altLang="en-US" sz="2000" b="1" dirty="0">
              <a:solidFill>
                <a:srgbClr val="FFC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2331" y="3651756"/>
            <a:ext cx="24913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 smtClean="0">
                <a:solidFill>
                  <a:srgbClr val="FFC000"/>
                </a:solidFill>
              </a:rPr>
              <a:t>开放性</a:t>
            </a:r>
            <a:r>
              <a:rPr lang="zh-CN" altLang="zh-CN" sz="2000" b="1" dirty="0">
                <a:solidFill>
                  <a:srgbClr val="FFC000"/>
                </a:solidFill>
              </a:rPr>
              <a:t>（</a:t>
            </a:r>
            <a:r>
              <a:rPr lang="en-US" altLang="zh-CN" sz="2000" b="1" dirty="0">
                <a:solidFill>
                  <a:srgbClr val="FFC000"/>
                </a:solidFill>
              </a:rPr>
              <a:t>openness</a:t>
            </a:r>
            <a:r>
              <a:rPr lang="zh-CN" altLang="zh-CN" sz="2000" b="1" dirty="0">
                <a:solidFill>
                  <a:srgbClr val="FFC000"/>
                </a:solidFill>
              </a:rPr>
              <a:t>）</a:t>
            </a:r>
            <a:endParaRPr lang="zh-CN" altLang="en-US" sz="2000" b="1" dirty="0">
              <a:solidFill>
                <a:srgbClr val="FFC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9151" y="4249688"/>
            <a:ext cx="26455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</a:rPr>
              <a:t>随和性</a:t>
            </a:r>
            <a:r>
              <a:rPr lang="en-US" altLang="zh-CN" sz="2000" b="1" dirty="0">
                <a:solidFill>
                  <a:srgbClr val="FFC000"/>
                </a:solidFill>
              </a:rPr>
              <a:t>(agreeableness)</a:t>
            </a:r>
            <a:endParaRPr lang="zh-CN" altLang="en-US" sz="2000" b="1" dirty="0">
              <a:solidFill>
                <a:srgbClr val="FFC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9151" y="4957192"/>
            <a:ext cx="3050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FC000"/>
                </a:solidFill>
                <a:latin typeface="Arial" panose="020B0604020202020204"/>
                <a:cs typeface="Arial" panose="020B0604020202020204"/>
              </a:rPr>
              <a:t>尽责性</a:t>
            </a:r>
            <a:r>
              <a:rPr lang="en-US" altLang="zh-CN" sz="2000" b="1" dirty="0">
                <a:solidFill>
                  <a:srgbClr val="FFC000"/>
                </a:solidFill>
                <a:latin typeface="Arial" panose="020B0604020202020204"/>
              </a:rPr>
              <a:t>(</a:t>
            </a:r>
            <a:r>
              <a:rPr lang="en-US" altLang="zh-CN" sz="2000" b="1" dirty="0">
                <a:solidFill>
                  <a:srgbClr val="FFC000"/>
                </a:solidFill>
              </a:rPr>
              <a:t>conscientiousness</a:t>
            </a:r>
            <a:r>
              <a:rPr lang="en-US" altLang="zh-CN" sz="2000" b="1" dirty="0">
                <a:solidFill>
                  <a:srgbClr val="FFC000"/>
                </a:solidFill>
                <a:latin typeface="Arial" panose="020B0604020202020204"/>
              </a:rPr>
              <a:t>)</a:t>
            </a:r>
            <a:endParaRPr lang="zh-CN" altLang="en-US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大五</a:t>
            </a:r>
            <a:r>
              <a:rPr lang="zh-CN" altLang="en-US" dirty="0" smtClean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人格</a:t>
            </a:r>
            <a:endParaRPr lang="zh-CN" altLang="en-US" dirty="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17292"/>
            <a:ext cx="8099434" cy="447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solidFill>
                  <a:srgbClr val="00B0F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大五人格分析</a:t>
            </a:r>
            <a:endParaRPr lang="zh-CN" altLang="en-US" b="1" dirty="0">
              <a:solidFill>
                <a:srgbClr val="00B0F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1840" y="1521460"/>
            <a:ext cx="7581900" cy="46501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5400000">
            <a:off x="7754620" y="1758950"/>
            <a:ext cx="77216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7427057" y="5835828"/>
            <a:ext cx="897794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6" name="文本框 4"/>
          <p:cNvSpPr txBox="1"/>
          <p:nvPr/>
        </p:nvSpPr>
        <p:spPr>
          <a:xfrm rot="5400000">
            <a:off x="7386977" y="1758950"/>
            <a:ext cx="77216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solidFill>
                  <a:srgbClr val="00B0F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大五人格分析</a:t>
            </a:r>
            <a:endParaRPr lang="zh-CN" alt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55" y="1600200"/>
            <a:ext cx="670569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solidFill>
                  <a:srgbClr val="00B0F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大五人格分析</a:t>
            </a:r>
            <a:endParaRPr lang="zh-CN" alt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27280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22248" y="5678981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Bu 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solidFill>
                  <a:srgbClr val="00B0F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大五人格分析</a:t>
            </a:r>
            <a:endParaRPr lang="zh-CN" alt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00200"/>
            <a:ext cx="75608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solidFill>
                  <a:srgbClr val="00B0F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大五人格分析</a:t>
            </a:r>
            <a:endParaRPr lang="zh-CN" alt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63284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574" y="5808835"/>
            <a:ext cx="662269" cy="26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5784134"/>
            <a:ext cx="802647" cy="31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大五</a:t>
            </a:r>
            <a:r>
              <a:rPr lang="zh-CN" altLang="en-US" dirty="0" smtClean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人格特质在线测评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7071"/>
          </a:xfrm>
        </p:spPr>
        <p:txBody>
          <a:bodyPr>
            <a:noAutofit/>
          </a:bodyPr>
          <a:lstStyle/>
          <a:p>
            <a:endParaRPr lang="en-US" altLang="zh-CN" sz="2800" dirty="0" smtClean="0">
              <a:solidFill>
                <a:srgbClr val="FF0000"/>
              </a:solidFill>
              <a:hlinkClick r:id="rId2"/>
            </a:endParaRPr>
          </a:p>
          <a:p>
            <a:r>
              <a:rPr lang="zh-CN" altLang="en-US" sz="2800" dirty="0" smtClean="0">
                <a:solidFill>
                  <a:srgbClr val="FF0000"/>
                </a:solidFill>
                <a:hlinkClick r:id="rId2"/>
              </a:rPr>
              <a:t>大五人格职业倾向测试</a:t>
            </a:r>
            <a:r>
              <a:rPr lang="en-US" altLang="zh-CN" sz="2800" dirty="0" smtClean="0">
                <a:solidFill>
                  <a:srgbClr val="FF0000"/>
                </a:solidFill>
                <a:hlinkClick r:id="rId2"/>
              </a:rPr>
              <a:t>http</a:t>
            </a:r>
            <a:r>
              <a:rPr lang="en-US" altLang="zh-CN" sz="2800" dirty="0">
                <a:solidFill>
                  <a:srgbClr val="FF0000"/>
                </a:solidFill>
                <a:hlinkClick r:id="rId2"/>
              </a:rPr>
              <a:t>://</a:t>
            </a:r>
            <a:r>
              <a:rPr lang="en-US" altLang="zh-CN" sz="2800" dirty="0" smtClean="0">
                <a:solidFill>
                  <a:srgbClr val="FF0000"/>
                </a:solidFill>
                <a:hlinkClick r:id="rId2"/>
              </a:rPr>
              <a:t>www.job1001.com/personServe/service/evaluation/project_detail.php?classid=11&amp;serid=5441406874291572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endParaRPr lang="en-US" altLang="zh-CN" sz="2800" dirty="0">
              <a:solidFill>
                <a:srgbClr val="FF0000"/>
              </a:solidFill>
            </a:endParaRPr>
          </a:p>
          <a:p>
            <a:r>
              <a:rPr lang="zh-CN" altLang="en-US" sz="2800" dirty="0" smtClean="0">
                <a:solidFill>
                  <a:srgbClr val="FF0000"/>
                </a:solidFill>
              </a:rPr>
              <a:t>大五人格测试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r>
              <a:rPr lang="en-US" altLang="zh-CN" sz="2800" dirty="0" smtClean="0">
                <a:solidFill>
                  <a:srgbClr val="FF0000"/>
                </a:solidFill>
              </a:rPr>
              <a:t>http</a:t>
            </a:r>
            <a:r>
              <a:rPr lang="en-US" altLang="zh-CN" sz="2800" dirty="0">
                <a:solidFill>
                  <a:srgbClr val="FF0000"/>
                </a:solidFill>
              </a:rPr>
              <a:t>://www.apesk.com/bigfive/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大五人格测试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9"/>
            <a:ext cx="7344816" cy="4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大五人格测试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704856" cy="422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大五人格测试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700808"/>
            <a:ext cx="8208911" cy="431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>
                <a:solidFill>
                  <a:srgbClr val="00B0F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测试结果</a:t>
            </a:r>
            <a:endParaRPr lang="zh-CN" altLang="en-US" dirty="0">
              <a:solidFill>
                <a:srgbClr val="00B0F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848872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>
                <a:solidFill>
                  <a:srgbClr val="00B0F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测试结果</a:t>
            </a:r>
            <a:endParaRPr lang="zh-CN" altLang="en-US" dirty="0">
              <a:solidFill>
                <a:srgbClr val="00B0F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7"/>
            <a:ext cx="7776864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>
                <a:solidFill>
                  <a:srgbClr val="00B0F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测试结果</a:t>
            </a:r>
            <a:endParaRPr lang="zh-CN" altLang="en-US" dirty="0">
              <a:solidFill>
                <a:srgbClr val="00B0F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40" y="1484784"/>
            <a:ext cx="815619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>
                <a:solidFill>
                  <a:srgbClr val="00B0F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测试结果</a:t>
            </a:r>
            <a:endParaRPr lang="zh-CN" altLang="en-US" dirty="0">
              <a:solidFill>
                <a:srgbClr val="00B0F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80" y="1340768"/>
            <a:ext cx="7795151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>
                <a:solidFill>
                  <a:srgbClr val="00B0F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测试结果</a:t>
            </a:r>
            <a:endParaRPr lang="zh-CN" altLang="en-US" dirty="0">
              <a:solidFill>
                <a:srgbClr val="00B0F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484784"/>
            <a:ext cx="7560840" cy="438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http://t03.pic.sogou.com/676130eb0d881c48-4520c9c7a6339fdc-f5c5470939f0e3b20b07d7a27aae603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6120680" cy="4359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1898650"/>
            <a:ext cx="4591050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04864"/>
            <a:ext cx="3888432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2326</Words>
  <Application>Microsoft Office PowerPoint</Application>
  <PresentationFormat>全屏显示(4:3)</PresentationFormat>
  <Paragraphs>218</Paragraphs>
  <Slides>133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133</vt:i4>
      </vt:variant>
    </vt:vector>
  </HeadingPairs>
  <TitlesOfParts>
    <vt:vector size="147" baseType="lpstr">
      <vt:lpstr>方正舒体</vt:lpstr>
      <vt:lpstr>方正姚体</vt:lpstr>
      <vt:lpstr>华文行楷</vt:lpstr>
      <vt:lpstr>华文琥珀</vt:lpstr>
      <vt:lpstr>华文隶书</vt:lpstr>
      <vt:lpstr>华文细黑</vt:lpstr>
      <vt:lpstr>宋体</vt:lpstr>
      <vt:lpstr>微软雅黑</vt:lpstr>
      <vt:lpstr>Arial</vt:lpstr>
      <vt:lpstr>Calibri</vt:lpstr>
      <vt:lpstr>Chiller</vt:lpstr>
      <vt:lpstr>Times New Roman</vt:lpstr>
      <vt:lpstr>Office 主题</vt:lpstr>
      <vt:lpstr>2_Office 主题</vt:lpstr>
      <vt:lpstr>性格及其塑造</vt:lpstr>
      <vt:lpstr>我们的性格</vt:lpstr>
      <vt:lpstr>印度谚语</vt:lpstr>
      <vt:lpstr>人们如何不同？</vt:lpstr>
      <vt:lpstr>人们为何不同</vt:lpstr>
      <vt:lpstr>PowerPoint 演示文稿</vt:lpstr>
      <vt:lpstr>什么是性格</vt:lpstr>
      <vt:lpstr>你是一个什么样的人？</vt:lpstr>
      <vt:lpstr>等人中……</vt:lpstr>
      <vt:lpstr>什么是A型人格？</vt:lpstr>
      <vt:lpstr>什么是A型人格？</vt:lpstr>
      <vt:lpstr>A型性格的由来</vt:lpstr>
      <vt:lpstr>A型性格的由来</vt:lpstr>
      <vt:lpstr>PowerPoint 演示文稿</vt:lpstr>
      <vt:lpstr>谁更容易患心脏方面的疾病？</vt:lpstr>
      <vt:lpstr>A型性格的由来</vt:lpstr>
      <vt:lpstr>A型性格的由来</vt:lpstr>
      <vt:lpstr>会计人员实验案例</vt:lpstr>
      <vt:lpstr>医学界学者会议</vt:lpstr>
      <vt:lpstr>PowerPoint 演示文稿</vt:lpstr>
      <vt:lpstr>PowerPoint 演示文稿</vt:lpstr>
      <vt:lpstr>罗森曼的结论</vt:lpstr>
      <vt:lpstr>开会的故事</vt:lpstr>
      <vt:lpstr>A型特质在日常生活当中的表现</vt:lpstr>
      <vt:lpstr>PowerPoint 演示文稿</vt:lpstr>
      <vt:lpstr>PowerPoint 演示文稿</vt:lpstr>
      <vt:lpstr>A型人格与疲劳感抑制</vt:lpstr>
      <vt:lpstr>A型人格与时间紧迫感</vt:lpstr>
      <vt:lpstr>A型人格与时间紧迫感</vt:lpstr>
      <vt:lpstr>A型人格与敌对侵犯性</vt:lpstr>
      <vt:lpstr>A型人格与敌对侵犯性</vt:lpstr>
      <vt:lpstr>A型人格与敌对侵犯性</vt:lpstr>
      <vt:lpstr>控制感与A型人格</vt:lpstr>
      <vt:lpstr>控制感与A型人格</vt:lpstr>
      <vt:lpstr>控制感与A型人格</vt:lpstr>
      <vt:lpstr>无能为力感的是与心脏病的终极杀手</vt:lpstr>
      <vt:lpstr>格拉斯在休斯顿和得克萨斯对国退伍军人医院的病人进行测试</vt:lpstr>
      <vt:lpstr>A型人格的正面特质</vt:lpstr>
      <vt:lpstr>A型人格的负面特质</vt:lpstr>
      <vt:lpstr>A型人格的负面特质</vt:lpstr>
      <vt:lpstr>A型人格的负面特质</vt:lpstr>
      <vt:lpstr>弗里德曼和罗德曼 的调查</vt:lpstr>
      <vt:lpstr>B型特质在日常生活当中的表现</vt:lpstr>
      <vt:lpstr>B型人格</vt:lpstr>
      <vt:lpstr>B型人格</vt:lpstr>
      <vt:lpstr>Ｂ型性格代表人物</vt:lpstr>
      <vt:lpstr>B型人格</vt:lpstr>
      <vt:lpstr>B型人格</vt:lpstr>
      <vt:lpstr>PowerPoint 演示文稿</vt:lpstr>
      <vt:lpstr>A先生和B先生的一天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美国西北大学1985年的一项研究</vt:lpstr>
      <vt:lpstr>上海的调查</vt:lpstr>
      <vt:lpstr>测测自己是什么型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判别标准 </vt:lpstr>
      <vt:lpstr>PowerPoint 演示文稿</vt:lpstr>
      <vt:lpstr>A 型人格调试技巧</vt:lpstr>
      <vt:lpstr>钓鱼的故事</vt:lpstr>
      <vt:lpstr>A 型人格调试技巧</vt:lpstr>
      <vt:lpstr>除了A、B其他的性格划分</vt:lpstr>
      <vt:lpstr>那我们如何对性格进行科学的区分呢？</vt:lpstr>
      <vt:lpstr>信度效度的区别</vt:lpstr>
      <vt:lpstr>各种性格测试</vt:lpstr>
      <vt:lpstr>罗夏墨迹测验</vt:lpstr>
      <vt:lpstr>高尔顿.奥尔波特</vt:lpstr>
      <vt:lpstr>艾森克的观点</vt:lpstr>
      <vt:lpstr>卡特尔的观点</vt:lpstr>
      <vt:lpstr>气  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气质的学说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气质与人际关系</vt:lpstr>
      <vt:lpstr>PowerPoint 演示文稿</vt:lpstr>
      <vt:lpstr>大五人格 OCEAN</vt:lpstr>
      <vt:lpstr>大五人格</vt:lpstr>
      <vt:lpstr>大五人格分析</vt:lpstr>
      <vt:lpstr>大五人格分析</vt:lpstr>
      <vt:lpstr>大五人格分析</vt:lpstr>
      <vt:lpstr>大五人格分析</vt:lpstr>
      <vt:lpstr>大五人格分析</vt:lpstr>
      <vt:lpstr>大五人格特质在线测评</vt:lpstr>
      <vt:lpstr>大五人格测试</vt:lpstr>
      <vt:lpstr>大五人格测试</vt:lpstr>
      <vt:lpstr>大五人格测试</vt:lpstr>
      <vt:lpstr>测试结果</vt:lpstr>
      <vt:lpstr>测试结果</vt:lpstr>
      <vt:lpstr>测试结果</vt:lpstr>
      <vt:lpstr>测试结果</vt:lpstr>
      <vt:lpstr>测试结果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WMM</cp:lastModifiedBy>
  <cp:revision>346</cp:revision>
  <dcterms:created xsi:type="dcterms:W3CDTF">2015-11-12T04:40:00Z</dcterms:created>
  <dcterms:modified xsi:type="dcterms:W3CDTF">2017-09-21T04:12:54Z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