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3" r:id="rId4"/>
    <p:sldId id="268" r:id="rId5"/>
    <p:sldId id="264" r:id="rId6"/>
    <p:sldId id="257" r:id="rId7"/>
    <p:sldId id="269" r:id="rId8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-1704" y="-78"/>
      </p:cViewPr>
      <p:guideLst>
        <p:guide orient="horz" pos="217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 useBgFill="1">
        <p:nvSpPr>
          <p:cNvPr id="11" name="圆角矩形 10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7" name="日期占位符 27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页脚占位符 16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灯片编号占位符 28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p>
            <a:pPr algn="ctr"/>
            <a:fld id="{9A0DB2DC-4C9A-4742-B13C-FB6460FD3503}" type="slidenum">
              <a:rPr lang="zh-CN" altLang="en-US" dirty="0">
                <a:latin typeface="Franklin Gothic Book" panose="020B0503020102020204" pitchFamily="34" charset="0"/>
                <a:ea typeface="幼圆" panose="02010509060101010101" pitchFamily="49" charset="-122"/>
              </a:rPr>
            </a:fld>
            <a:endParaRPr lang="zh-CN" altLang="en-US" dirty="0">
              <a:latin typeface="Franklin Gothic Book" panose="020B0503020102020204" pitchFamily="34" charset="0"/>
              <a:ea typeface="幼圆" panose="02010509060101010101" pitchFamily="49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 useBgFill="1">
        <p:nvSpPr>
          <p:cNvPr id="11" name="圆角矩形 10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9850" y="2341563"/>
            <a:ext cx="9013825" cy="46038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263" y="2468563"/>
            <a:ext cx="9015413" cy="46038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17" name="日期占位符 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页脚占位符 4"/>
          <p:cNvSpPr>
            <a:spLocks noGrp="1"/>
          </p:cNvSpPr>
          <p:nvPr>
            <p:ph type="ftr" sz="quarter" idx="3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</p:spPr>
        <p:txBody>
          <a:bodyPr anchor="ctr" anchorCtr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46050" y="6208713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p>
            <a:pPr algn="ctr"/>
            <a:fld id="{9A0DB2DC-4C9A-4742-B13C-FB6460FD3503}" type="slidenum">
              <a:rPr lang="zh-CN" altLang="en-US" dirty="0">
                <a:latin typeface="Franklin Gothic Book" panose="020B0503020102020204" pitchFamily="34" charset="0"/>
                <a:ea typeface="幼圆" panose="02010509060101010101" pitchFamily="49" charset="-122"/>
              </a:rPr>
            </a:fld>
            <a:endParaRPr lang="zh-CN" altLang="en-US" dirty="0">
              <a:latin typeface="Franklin Gothic Book" panose="020B0503020102020204" pitchFamily="34" charset="0"/>
              <a:ea typeface="幼圆" panose="02010509060101010101" pitchFamily="49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11" name="内容占位符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 useBgFill="1">
        <p:nvSpPr>
          <p:cNvPr id="4" name="圆角矩形 10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11" name="内容占位符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2" name="日期占位符 4"/>
          <p:cNvSpPr>
            <a:spLocks noGrp="1"/>
          </p:cNvSpPr>
          <p:nvPr>
            <p:ph type="dt" sz="half" idx="1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页脚占位符 5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p>
            <a:pPr algn="ctr"/>
            <a:fld id="{9A0DB2DC-4C9A-4742-B13C-FB6460FD3503}" type="slidenum">
              <a:rPr lang="zh-CN" altLang="en-US" dirty="0">
                <a:latin typeface="Franklin Gothic Book" panose="020B0503020102020204" pitchFamily="34" charset="0"/>
                <a:ea typeface="幼圆" panose="02010509060101010101" pitchFamily="49" charset="-122"/>
              </a:rPr>
            </a:fld>
            <a:endParaRPr lang="zh-CN" altLang="en-US" dirty="0">
              <a:latin typeface="Franklin Gothic Book" panose="020B05030201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263" y="4649788"/>
            <a:ext cx="9007475" cy="46038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日期占位符 4"/>
          <p:cNvSpPr>
            <a:spLocks noGrp="1"/>
          </p:cNvSpPr>
          <p:nvPr>
            <p:ph type="dt" sz="half" idx="1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页脚占位符 5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</p:spPr>
        <p:txBody>
          <a:bodyPr anchor="ctr" anchorCtr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46050" y="6208713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p>
            <a:pPr algn="ctr"/>
            <a:fld id="{9A0DB2DC-4C9A-4742-B13C-FB6460FD3503}" type="slidenum">
              <a:rPr lang="zh-CN" altLang="en-US" dirty="0">
                <a:latin typeface="Franklin Gothic Book" panose="020B0503020102020204" pitchFamily="34" charset="0"/>
                <a:ea typeface="幼圆" panose="02010509060101010101" pitchFamily="49" charset="-122"/>
              </a:rPr>
            </a:fld>
            <a:endParaRPr lang="zh-CN" altLang="en-US" dirty="0">
              <a:latin typeface="Franklin Gothic Book" panose="020B05030201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 useBgFill="1">
        <p:nvSpPr>
          <p:cNvPr id="8" name="圆角矩形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8" name="标题占位符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bIns="91440" anchor="b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9" name="文本占位符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>
              <a:defRPr sz="1400">
                <a:solidFill>
                  <a:srgbClr val="FFFFFF"/>
                </a:solidFill>
                <a:latin typeface="Franklin Gothic Book" panose="020B0503020102020204" pitchFamily="34" charset="0"/>
                <a:ea typeface="幼圆" panose="02010509060101010101" pitchFamily="49" charset="-122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副标题 3074"/>
          <p:cNvSpPr>
            <a:spLocks noGrp="1"/>
          </p:cNvSpPr>
          <p:nvPr>
            <p:ph type="subTitle" idx="1"/>
          </p:nvPr>
        </p:nvSpPr>
        <p:spPr>
          <a:xfrm>
            <a:off x="2419350" y="2349500"/>
            <a:ext cx="6400800" cy="3816350"/>
          </a:xfrm>
          <a:ln/>
        </p:spPr>
        <p:txBody>
          <a:bodyPr vert="horz" wrap="square" anchor="t"/>
          <a:p>
            <a:pPr>
              <a:lnSpc>
                <a:spcPct val="80000"/>
              </a:lnSpc>
              <a:buSzPct val="85000"/>
            </a:pPr>
            <a:endParaRPr kumimoji="0" lang="zh-CN" altLang="en-US" sz="3600" kern="1200" dirty="0"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  <a:buSzPct val="85000"/>
            </a:pPr>
            <a:endParaRPr kumimoji="0" lang="zh-CN" altLang="en-US" sz="3600" kern="1200" dirty="0"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  <a:buSzPct val="85000"/>
            </a:pPr>
            <a:endParaRPr kumimoji="0" lang="zh-CN" altLang="en-US" sz="3200" kern="1200" dirty="0"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  <a:buSzPct val="85000"/>
            </a:pPr>
            <a:endParaRPr kumimoji="0" lang="zh-CN" altLang="en-US" sz="2400" kern="1200" dirty="0"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  <a:buSzPct val="85000"/>
            </a:pPr>
            <a:r>
              <a:rPr kumimoji="0" lang="zh-CN" altLang="en-US" sz="2400" kern="1200" dirty="0">
                <a:latin typeface="+mn-lt"/>
                <a:ea typeface="+mn-ea"/>
                <a:cs typeface="+mn-cs"/>
              </a:rPr>
              <a:t>                  </a:t>
            </a:r>
            <a:r>
              <a:rPr kumimoji="0" lang="zh-CN" altLang="en-US" sz="2400" b="1" kern="1200" dirty="0">
                <a:latin typeface="+mn-lt"/>
                <a:ea typeface="+mn-ea"/>
                <a:cs typeface="+mn-cs"/>
              </a:rPr>
              <a:t>小组成员：</a:t>
            </a:r>
            <a:endParaRPr kumimoji="0" lang="en-US" altLang="zh-CN" sz="2400" kern="1200" dirty="0"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  <a:buSzPct val="85000"/>
            </a:pPr>
            <a:r>
              <a:rPr kumimoji="0" lang="zh-CN" altLang="en-US" sz="2400" b="1" kern="1200" dirty="0">
                <a:latin typeface="+mn-lt"/>
                <a:ea typeface="+mn-ea"/>
                <a:cs typeface="+mn-cs"/>
              </a:rPr>
              <a:t>                   指导老师：</a:t>
            </a:r>
            <a:endParaRPr kumimoji="0" lang="en-US" altLang="zh-CN" sz="24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6147" name="标题 3073"/>
          <p:cNvSpPr>
            <a:spLocks noGrp="1"/>
          </p:cNvSpPr>
          <p:nvPr>
            <p:ph type="ctrTitle"/>
          </p:nvPr>
        </p:nvSpPr>
        <p:spPr>
          <a:xfrm>
            <a:off x="684213" y="1628775"/>
            <a:ext cx="7772400" cy="1223963"/>
          </a:xfrm>
          <a:ln/>
        </p:spPr>
        <p:txBody>
          <a:bodyPr vert="horz" wrap="square" bIns="91440" anchor="ctr"/>
          <a:p>
            <a:pPr>
              <a:buNone/>
            </a:pPr>
            <a:r>
              <a:rPr kumimoji="0" lang="zh-CN" altLang="en-US" sz="6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《蚊》</a:t>
            </a:r>
            <a:endParaRPr kumimoji="0" lang="zh-CN" altLang="en-US" sz="6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684213" y="44450"/>
            <a:ext cx="7772400" cy="1143000"/>
          </a:xfrm>
          <a:ln/>
        </p:spPr>
        <p:txBody>
          <a:bodyPr vert="horz" wrap="square" bIns="91440" anchor="b"/>
          <a:p>
            <a:pPr algn="ctr"/>
            <a:r>
              <a:rPr lang="zh-CN" altLang="en-US" sz="3600" b="1" dirty="0"/>
              <a:t>素材来源</a:t>
            </a:r>
            <a:endParaRPr lang="zh-CN" altLang="en-US" sz="3600" b="1" dirty="0"/>
          </a:p>
        </p:txBody>
      </p:sp>
      <p:sp>
        <p:nvSpPr>
          <p:cNvPr id="7171" name="内容占位符 2"/>
          <p:cNvSpPr>
            <a:spLocks noGrp="1"/>
          </p:cNvSpPr>
          <p:nvPr>
            <p:ph sz="quarter" idx="1"/>
          </p:nvPr>
        </p:nvSpPr>
        <p:spPr>
          <a:xfrm>
            <a:off x="179388" y="1341438"/>
            <a:ext cx="8229600" cy="4525962"/>
          </a:xfrm>
          <a:ln/>
        </p:spPr>
        <p:txBody>
          <a:bodyPr wrap="square" anchor="t"/>
          <a:p>
            <a:pPr/>
            <a:r>
              <a:rPr lang="zh-CN" altLang="en-US" sz="2400" b="1" dirty="0"/>
              <a:t>灵感来源：</a:t>
            </a:r>
            <a:r>
              <a:rPr lang="zh-CN" altLang="en-US" sz="2400" dirty="0"/>
              <a:t>《猫和老鼠》</a:t>
            </a:r>
            <a:endParaRPr lang="zh-CN" altLang="en-US" sz="2400" dirty="0"/>
          </a:p>
          <a:p>
            <a:pPr/>
            <a:endParaRPr lang="zh-CN" altLang="en-US" sz="2400" dirty="0"/>
          </a:p>
        </p:txBody>
      </p:sp>
      <p:pic>
        <p:nvPicPr>
          <p:cNvPr id="7172" name="图片 1" descr="u=1047220800,1554399585&amp;fm=21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9613" y="2492375"/>
            <a:ext cx="4767262" cy="2844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内容占位符 2"/>
          <p:cNvSpPr>
            <a:spLocks noGrp="1" noChangeArrowheads="1"/>
          </p:cNvSpPr>
          <p:nvPr>
            <p:ph sz="quarter" idx="1"/>
          </p:nvPr>
        </p:nvSpPr>
        <p:spPr>
          <a:xfrm>
            <a:off x="466725" y="99060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人物塑造</a:t>
            </a:r>
            <a:endParaRPr kumimoji="0" lang="en-US" altLang="zh-CN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defRPr/>
            </a:pP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主要角色一共2人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：老实的伐木工人，有点小聪明的蚊子。</a:t>
            </a:r>
            <a:endParaRPr kumimoji="0" lang="en-US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故事主要讲述的是蚊子觅食未果，为血而亡的过程，片子着重描述蚊子吸血的过程，想要展现出诙谐欢乐的主题气氛。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角色一 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：伐木工人，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40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岁左右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性格特征：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慵懒 平凡 老实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体貌特征：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身材发胖 大肚子 秃头 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性格动作特征：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大摇大摆 反应迟钝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宋体" panose="02010600030101010101" pitchFamily="2" charset="-122"/>
              </a:rPr>
              <a:t>角色二 ：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宋体" panose="02010600030101010101" pitchFamily="2" charset="-122"/>
              </a:rPr>
              <a:t>蚊子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宋体" panose="02010600030101010101" pitchFamily="2" charset="-122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endParaRPr kumimoji="0" lang="zh-CN" alt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endParaRPr kumimoji="0" lang="zh-CN" alt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内容占位符 2"/>
          <p:cNvSpPr>
            <a:spLocks noGrp="1" noChangeArrowheads="1"/>
          </p:cNvSpPr>
          <p:nvPr>
            <p:ph sz="quarter" idx="1"/>
          </p:nvPr>
        </p:nvSpPr>
        <p:spPr>
          <a:xfrm>
            <a:off x="446088" y="1135063"/>
            <a:ext cx="8229600" cy="4525963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主要情节和矛盾冲突</a:t>
            </a:r>
            <a:endParaRPr kumimoji="0" lang="en-US" altLang="zh-CN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矛盾冲突设计：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饥饿的蚊子发现了伐木工欲吸其血。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故事情节设计：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开始：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回家的伐木工和饥饿的蚊子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发展: 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在伐木工皮肤上费力吸却吸不出血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高潮：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通过蚊子的不懈努力终于成功的吸到了血。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结尾：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蚊子吃饱喝足准备飞走被伐木工一掌拍死    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标题 5121"/>
          <p:cNvSpPr>
            <a:spLocks noGrp="1"/>
          </p:cNvSpPr>
          <p:nvPr>
            <p:ph type="title"/>
          </p:nvPr>
        </p:nvSpPr>
        <p:spPr>
          <a:xfrm>
            <a:off x="755650" y="44450"/>
            <a:ext cx="7772400" cy="1143000"/>
          </a:xfrm>
          <a:ln/>
        </p:spPr>
        <p:txBody>
          <a:bodyPr vert="horz" wrap="square" bIns="91440" anchor="b"/>
          <a:p>
            <a:pPr algn="ctr"/>
            <a:r>
              <a:rPr lang="zh-CN" altLang="en-US" sz="3600" b="1" dirty="0"/>
              <a:t>文字剧本</a:t>
            </a:r>
            <a:endParaRPr lang="zh-CN" altLang="en-US" sz="3600" b="1" dirty="0"/>
          </a:p>
        </p:txBody>
      </p:sp>
      <p:sp>
        <p:nvSpPr>
          <p:cNvPr id="10243" name="文本占位符 5122"/>
          <p:cNvSpPr>
            <a:spLocks noGrp="1"/>
          </p:cNvSpPr>
          <p:nvPr>
            <p:ph sz="quarter" idx="1"/>
          </p:nvPr>
        </p:nvSpPr>
        <p:spPr>
          <a:xfrm>
            <a:off x="519113" y="1268413"/>
            <a:ext cx="8229600" cy="5184775"/>
          </a:xfrm>
          <a:ln/>
        </p:spPr>
        <p:txBody>
          <a:bodyPr wrap="square" anchor="t"/>
          <a:p>
            <a:pPr/>
            <a:r>
              <a:rPr lang="zh-CN" altLang="en-US" sz="2000" b="1" dirty="0"/>
              <a:t>地：小木屋内    时：清晨        人：伐木工人、蚊子</a:t>
            </a:r>
            <a:endParaRPr lang="zh-CN" altLang="en-US" sz="2000" b="1" dirty="0"/>
          </a:p>
          <a:p>
            <a:pPr/>
            <a:r>
              <a:rPr lang="zh-CN" altLang="en-US" sz="2000" dirty="0"/>
              <a:t>伐木工人躺在铺着草席的木制床上，盖着一块灰色的花边被子。床旁的木柜子上的闹铃响了，开始摇晃 ，时间显示早上</a:t>
            </a:r>
            <a:r>
              <a:rPr lang="en-US" altLang="zh-CN" sz="2000" dirty="0"/>
              <a:t>8:40</a:t>
            </a:r>
            <a:r>
              <a:rPr lang="zh-CN" altLang="en-US" sz="2000" dirty="0"/>
              <a:t>。伐木工人伸出手抓住被子的一角，盖在头上，闹钟继续摇晃。闹钟时间显示</a:t>
            </a:r>
            <a:r>
              <a:rPr lang="en-US" altLang="zh-CN" sz="2000" dirty="0"/>
              <a:t>8:50</a:t>
            </a:r>
            <a:r>
              <a:rPr lang="zh-CN" altLang="en-US" sz="2000" dirty="0"/>
              <a:t>，闹钟摇晃。闹钟显示</a:t>
            </a:r>
            <a:r>
              <a:rPr lang="en-US" altLang="zh-CN" sz="2000" dirty="0"/>
              <a:t>9:00</a:t>
            </a:r>
            <a:r>
              <a:rPr lang="zh-CN" altLang="en-US" sz="2000" dirty="0"/>
              <a:t>，闹钟摇晃。伐木工人伸手按住闹钟，闹钟停止了摇晃。他立起身子，伸了个懒腰，掀开被子下床，穿上木屐，走到木门前，手伸向门把，开门出去。</a:t>
            </a:r>
            <a:endParaRPr lang="zh-CN" altLang="en-US" sz="2000" dirty="0"/>
          </a:p>
          <a:p>
            <a:pPr/>
            <a:r>
              <a:rPr lang="zh-CN" altLang="en-US" sz="2000" b="1" dirty="0"/>
              <a:t>地：木屋外</a:t>
            </a:r>
            <a:endParaRPr lang="zh-CN" altLang="en-US" sz="2000" b="1" dirty="0"/>
          </a:p>
          <a:p>
            <a:pPr/>
            <a:r>
              <a:rPr lang="zh-CN" altLang="en-US" sz="2000" dirty="0"/>
              <a:t>伐木工人走向屋外围栏旁边的树下，看向远处，金黄色的太阳高高的挂在天上</a:t>
            </a:r>
            <a:endParaRPr lang="zh-CN" altLang="en-US" sz="2000" dirty="0"/>
          </a:p>
          <a:p>
            <a:pPr/>
            <a:r>
              <a:rPr lang="zh-CN" altLang="en-US" sz="2000" b="1" dirty="0"/>
              <a:t>地：树洞</a:t>
            </a:r>
            <a:endParaRPr lang="zh-CN" altLang="en-US" sz="2000" b="1" dirty="0"/>
          </a:p>
          <a:p>
            <a:pPr/>
            <a:r>
              <a:rPr lang="zh-CN" altLang="en-US" sz="2000" dirty="0"/>
              <a:t>一只蚊子扇着翅膀飞出了树洞，旁边不时有蚊子飞出并向远处飞去，蚊子伸了个懒腰，用两只前面的手捂肚子，肚子干瘪了下去，蚊子向着远处飞去。</a:t>
            </a:r>
            <a:endParaRPr lang="zh-CN" altLang="en-US" sz="2000" dirty="0"/>
          </a:p>
          <a:p>
            <a:pPr>
              <a:lnSpc>
                <a:spcPct val="80000"/>
              </a:lnSpc>
            </a:pPr>
            <a:endParaRPr lang="zh-CN" altLang="en-US" sz="2000" b="1" dirty="0"/>
          </a:p>
          <a:p>
            <a:pPr>
              <a:lnSpc>
                <a:spcPct val="80000"/>
              </a:lnSpc>
            </a:pPr>
            <a:endParaRPr lang="zh-CN" altLang="en-US" sz="2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内容占位符 2"/>
          <p:cNvSpPr>
            <a:spLocks noGrp="1" noChangeArrowheads="1"/>
          </p:cNvSpPr>
          <p:nvPr>
            <p:ph sz="quarter" idx="1"/>
          </p:nvPr>
        </p:nvSpPr>
        <p:spPr>
          <a:xfrm>
            <a:off x="457200" y="769938"/>
            <a:ext cx="8229600" cy="5683250"/>
          </a:xfrm>
        </p:spPr>
        <p:txBody>
          <a:bodyPr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地：树林     时：傍晚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远处，暗空色的夕阳停靠在远处的山峰，即将落下，伐木工人肩上扛着斧头走在回家的泥土路上，蚊子慢慢的扇动翅膀缓缓靠近，身体上的六只手同时捂着肚子，耸拉着眼皮，长长的嘴巴也弯着，蚊子看向工人，却是模糊不清的，蚊子摇了几次头，伐木工人渐渐清晰，蚊子瞪大眼睛，口水从吸管似的嘴巴流出来，一滴一滴的掉在地上，蚊子快速地扇动翅膀飞向伐木工人，口水滴一路像一条飞舞的线在空中飘荡，蚊子停止扇动翅膀停在工人背后的脖子上，蚊子吸入空气，肚子膨胀起来，从嘴巴吹出气来，皮肤上的汗向两边跑开，嘴巴插入皮肤里，猛地一吸，蚊子肚子鼓起来，嘴插入皮肤那块皮肤附近的油脂和汗水猛的下陷被吸进毛孔中，蚊子脸上的眉毛呈八字，瞪大了眼睛，把嘴拔出来，从嘴巴里一滴接着一滴吐出黄色的液体，随之吐出白色的液体，蚊子的脑袋左右来回的摆动，蚊子脑袋上出现一个小灯泡，嘴巴插进皮肤里吸一口，拔出来吐一口</a:t>
            </a: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[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反复</a:t>
            </a: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]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，蚊子吐出一滴红血，蚊子笑了，突然，蚊子抬头看，天空暗了下来，工人的巨手拍向脖子后面，蚊子飞向旁边想要闪躲，但还是被掀飞了起来，顺着衣服一路翻滚下去，蚊子飞速的坠落到地面，头朝下插进了土里面，蚊子的腿颤抖了几下，伸直了，镜头聚焦在蚊子腿上。</a:t>
            </a:r>
            <a:endParaRPr kumimoji="0" lang="zh-CN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完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endParaRPr kumimoji="0" lang="zh-CN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平衡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平衡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平衡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1170</Words>
  <Application>WPS 演示</Application>
  <PresentationFormat>全屏显示(4:3)</PresentationFormat>
  <Paragraphs>50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Franklin Gothic Book</vt:lpstr>
      <vt:lpstr>幼圆</vt:lpstr>
      <vt:lpstr>Perpetua</vt:lpstr>
      <vt:lpstr>Wingdings 2</vt:lpstr>
      <vt:lpstr>Calibri</vt:lpstr>
      <vt:lpstr>Wingdings 2</vt:lpstr>
      <vt:lpstr>微软雅黑</vt:lpstr>
      <vt:lpstr>Arial Unicode MS</vt:lpstr>
      <vt:lpstr>平衡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《蚊》</dc:title>
  <dc:creator>Administrator</dc:creator>
  <cp:lastModifiedBy>杨健</cp:lastModifiedBy>
  <cp:revision>13</cp:revision>
  <dcterms:created xsi:type="dcterms:W3CDTF">2015-11-10T10:59:44Z</dcterms:created>
  <dcterms:modified xsi:type="dcterms:W3CDTF">2019-01-07T15:53:25Z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2052-11.1.0.8203</vt:lpwstr>
  </property>
</Properties>
</file>