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62" r:id="rId4"/>
  </p:sldMasterIdLst>
  <p:notesMasterIdLst>
    <p:notesMasterId r:id="rId7"/>
  </p:notesMasterIdLst>
  <p:sldIdLst>
    <p:sldId id="366" r:id="rId5"/>
    <p:sldId id="256" r:id="rId6"/>
    <p:sldId id="346" r:id="rId8"/>
    <p:sldId id="301" r:id="rId9"/>
    <p:sldId id="290" r:id="rId10"/>
    <p:sldId id="291" r:id="rId11"/>
    <p:sldId id="348" r:id="rId12"/>
    <p:sldId id="339" r:id="rId13"/>
    <p:sldId id="326" r:id="rId14"/>
    <p:sldId id="327" r:id="rId15"/>
    <p:sldId id="328" r:id="rId16"/>
    <p:sldId id="350" r:id="rId17"/>
    <p:sldId id="330" r:id="rId18"/>
    <p:sldId id="329" r:id="rId19"/>
    <p:sldId id="331" r:id="rId20"/>
    <p:sldId id="347" r:id="rId21"/>
    <p:sldId id="335" r:id="rId22"/>
    <p:sldId id="367" r:id="rId23"/>
    <p:sldId id="368" r:id="rId24"/>
    <p:sldId id="369" r:id="rId25"/>
    <p:sldId id="370" r:id="rId26"/>
    <p:sldId id="374" r:id="rId27"/>
    <p:sldId id="373" r:id="rId28"/>
    <p:sldId id="376" r:id="rId29"/>
    <p:sldId id="377" r:id="rId30"/>
    <p:sldId id="378" r:id="rId31"/>
    <p:sldId id="379" r:id="rId32"/>
    <p:sldId id="380" r:id="rId33"/>
    <p:sldId id="381" r:id="rId34"/>
    <p:sldId id="382" r:id="rId35"/>
    <p:sldId id="383" r:id="rId36"/>
    <p:sldId id="384" r:id="rId37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0000FF"/>
    <a:srgbClr val="CC0000"/>
    <a:srgbClr val="66CCFF"/>
    <a:srgbClr val="000099"/>
    <a:srgbClr val="0080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0" d="100"/>
          <a:sy n="60" d="100"/>
        </p:scale>
        <p:origin x="-5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4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0" Type="http://schemas.openxmlformats.org/officeDocument/2006/relationships/tableStyles" Target="tableStyles.xml"/><Relationship Id="rId4" Type="http://schemas.openxmlformats.org/officeDocument/2006/relationships/slideMaster" Target="slideMasters/slideMaster3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08" name="Rectangle 4"/>
          <p:cNvSpPr>
            <a:spLocks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zh-CN" sz="1200" dirty="0">
                <a:latin typeface="Times New Roman" panose="02020603050405020304" pitchFamily="18" charset="0"/>
              </a:rPr>
            </a:fld>
            <a:endParaRPr lang="en-US" altLang="zh-CN" sz="1200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dirty="0">
                <a:latin typeface="Times New Roman" panose="02020603050405020304" pitchFamily="18" charset="0"/>
              </a:rPr>
            </a:fld>
            <a:endParaRPr lang="en-US" altLang="zh-CN" sz="1200" dirty="0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p>
            <a:pPr lvl="0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39938" name="组合 39937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9939" name="矩形 39938"/>
            <p:cNvSpPr/>
            <p:nvPr/>
          </p:nvSpPr>
          <p:spPr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 algn="ctr" eaLnBrk="1" hangingPunct="1">
                <a:buClr>
                  <a:schemeClr val="bg1"/>
                </a:buClr>
              </a:pP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39940" name="矩形 39939"/>
            <p:cNvSpPr/>
            <p:nvPr/>
          </p:nvSpPr>
          <p:spPr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</p:spPr>
          <p:txBody>
            <a:bodyPr/>
            <a:p>
              <a:pPr lvl="0" eaLnBrk="1" hangingPunct="1">
                <a:buClr>
                  <a:schemeClr val="bg1"/>
                </a:buClr>
              </a:pP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39941" name="组合 39940"/>
            <p:cNvGrpSpPr/>
            <p:nvPr/>
          </p:nvGrpSpPr>
          <p:grpSpPr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39942" name="矩形 39941"/>
              <p:cNvSpPr/>
              <p:nvPr userDrawn="1"/>
            </p:nvSpPr>
            <p:spPr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3" name="矩形 39942"/>
              <p:cNvSpPr/>
              <p:nvPr userDrawn="1"/>
            </p:nvSpPr>
            <p:spPr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4" name="矩形 39943"/>
              <p:cNvSpPr/>
              <p:nvPr userDrawn="1"/>
            </p:nvSpPr>
            <p:spPr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5" name="矩形 39944"/>
              <p:cNvSpPr/>
              <p:nvPr userDrawn="1"/>
            </p:nvSpPr>
            <p:spPr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6" name="矩形 39945"/>
              <p:cNvSpPr/>
              <p:nvPr userDrawn="1"/>
            </p:nvSpPr>
            <p:spPr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7" name="矩形 39946"/>
              <p:cNvSpPr/>
              <p:nvPr userDrawn="1"/>
            </p:nvSpPr>
            <p:spPr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8" name="矩形 39947"/>
              <p:cNvSpPr/>
              <p:nvPr userDrawn="1"/>
            </p:nvSpPr>
            <p:spPr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9" name="矩形 39948"/>
              <p:cNvSpPr/>
              <p:nvPr userDrawn="1"/>
            </p:nvSpPr>
            <p:spPr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50" name="矩形 39949"/>
              <p:cNvSpPr/>
              <p:nvPr userDrawn="1"/>
            </p:nvSpPr>
            <p:spPr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51" name="矩形 39950"/>
              <p:cNvSpPr/>
              <p:nvPr userDrawn="1"/>
            </p:nvSpPr>
            <p:spPr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9952" name="日期占位符 39951"/>
          <p:cNvSpPr>
            <a:spLocks noGrp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39953" name="页脚占位符 39952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200">
                <a:latin typeface="Arial" panose="020B0604020202020204" pitchFamily="34" charset="0"/>
              </a:defRPr>
            </a:lvl1pPr>
          </a:lstStyle>
          <a:p>
            <a:pPr eaLnBrk="1" hangingPunct="1"/>
            <a:endParaRPr lang="zh-CN" altLang="en-US" dirty="0"/>
          </a:p>
        </p:txBody>
      </p:sp>
      <p:sp>
        <p:nvSpPr>
          <p:cNvPr id="39954" name="灯片编号占位符 39953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pPr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39955" name="标题 39954"/>
          <p:cNvSpPr>
            <a:spLocks noGrp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9956" name="副标题 39955"/>
          <p:cNvSpPr>
            <a:spLocks noGrp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>
              <a:buNone/>
              <a:defRPr sz="3400"/>
            </a:lvl1pPr>
            <a:lvl2pPr marL="457200" lvl="1" indent="0" algn="ctr">
              <a:buNone/>
              <a:defRPr sz="3400"/>
            </a:lvl2pPr>
            <a:lvl3pPr marL="914400" lvl="2" indent="0" algn="ctr">
              <a:buNone/>
              <a:defRPr sz="3400"/>
            </a:lvl3pPr>
            <a:lvl4pPr marL="1371600" lvl="3" indent="0" algn="ctr">
              <a:buNone/>
              <a:defRPr sz="3400"/>
            </a:lvl4pPr>
            <a:lvl5pPr marL="1828800" lvl="4" indent="0" algn="ctr">
              <a:buNone/>
              <a:defRPr sz="3400"/>
            </a:lvl5pPr>
          </a:lstStyle>
          <a:p>
            <a:pPr lvl="0"/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2504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981200"/>
            <a:ext cx="4032504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52930" cy="5410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/>
          <p:cNvSpPr/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075" name="Group 8"/>
          <p:cNvGrpSpPr/>
          <p:nvPr/>
        </p:nvGrpSpPr>
        <p:grpSpPr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55" name="Freeform 9"/>
            <p:cNvSpPr/>
            <p:nvPr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Freeform 10"/>
            <p:cNvSpPr/>
            <p:nvPr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Freeform 11"/>
            <p:cNvSpPr/>
            <p:nvPr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096" name="Group 12"/>
            <p:cNvGrpSpPr/>
            <p:nvPr userDrawn="1"/>
          </p:nvGrpSpPr>
          <p:grpSpPr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59" name="Freeform 13"/>
              <p:cNvSpPr/>
              <p:nvPr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Freeform 14"/>
              <p:cNvSpPr/>
              <p:nvPr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Freeform 15"/>
              <p:cNvSpPr/>
              <p:nvPr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Freeform 16"/>
              <p:cNvSpPr/>
              <p:nvPr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Freeform 17"/>
              <p:cNvSpPr/>
              <p:nvPr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076" name="Group 18"/>
          <p:cNvGrpSpPr/>
          <p:nvPr/>
        </p:nvGrpSpPr>
        <p:grpSpPr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65" name="Freeform 19"/>
            <p:cNvSpPr/>
            <p:nvPr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Freeform 20"/>
            <p:cNvSpPr/>
            <p:nvPr/>
          </p:nvSpPr>
          <p:spPr bwMode="auto">
            <a:xfrm rot="7320404">
              <a:off x="4894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Freeform 21"/>
            <p:cNvSpPr/>
            <p:nvPr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087" name="Group 22"/>
            <p:cNvGrpSpPr/>
            <p:nvPr userDrawn="1"/>
          </p:nvGrpSpPr>
          <p:grpSpPr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69" name="Freeform 23"/>
              <p:cNvSpPr/>
              <p:nvPr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Freeform 24"/>
              <p:cNvSpPr/>
              <p:nvPr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Freeform 25"/>
              <p:cNvSpPr/>
              <p:nvPr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2" name="Freeform 26"/>
              <p:cNvSpPr/>
              <p:nvPr/>
            </p:nvSpPr>
            <p:spPr bwMode="auto">
              <a:xfrm rot="7320404">
                <a:off x="5364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Freeform 27"/>
              <p:cNvSpPr/>
              <p:nvPr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4" name="Freeform 28"/>
          <p:cNvSpPr/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" name="Freeform 29"/>
          <p:cNvSpPr/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6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39938" name="组合 39937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9939" name="矩形 39938"/>
            <p:cNvSpPr/>
            <p:nvPr/>
          </p:nvSpPr>
          <p:spPr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 algn="ctr" eaLnBrk="1" hangingPunct="1">
                <a:buClr>
                  <a:schemeClr val="bg1"/>
                </a:buClr>
              </a:pP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39940" name="矩形 39939"/>
            <p:cNvSpPr/>
            <p:nvPr/>
          </p:nvSpPr>
          <p:spPr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</p:spPr>
          <p:txBody>
            <a:bodyPr/>
            <a:p>
              <a:pPr lvl="0" eaLnBrk="1" hangingPunct="1">
                <a:buClr>
                  <a:schemeClr val="bg1"/>
                </a:buClr>
              </a:pP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39941" name="组合 39940"/>
            <p:cNvGrpSpPr/>
            <p:nvPr/>
          </p:nvGrpSpPr>
          <p:grpSpPr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39942" name="矩形 39941"/>
              <p:cNvSpPr/>
              <p:nvPr userDrawn="1"/>
            </p:nvSpPr>
            <p:spPr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3" name="矩形 39942"/>
              <p:cNvSpPr/>
              <p:nvPr userDrawn="1"/>
            </p:nvSpPr>
            <p:spPr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4" name="矩形 39943"/>
              <p:cNvSpPr/>
              <p:nvPr userDrawn="1"/>
            </p:nvSpPr>
            <p:spPr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5" name="矩形 39944"/>
              <p:cNvSpPr/>
              <p:nvPr userDrawn="1"/>
            </p:nvSpPr>
            <p:spPr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6" name="矩形 39945"/>
              <p:cNvSpPr/>
              <p:nvPr userDrawn="1"/>
            </p:nvSpPr>
            <p:spPr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7" name="矩形 39946"/>
              <p:cNvSpPr/>
              <p:nvPr userDrawn="1"/>
            </p:nvSpPr>
            <p:spPr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8" name="矩形 39947"/>
              <p:cNvSpPr/>
              <p:nvPr userDrawn="1"/>
            </p:nvSpPr>
            <p:spPr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49" name="矩形 39948"/>
              <p:cNvSpPr/>
              <p:nvPr userDrawn="1"/>
            </p:nvSpPr>
            <p:spPr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50" name="矩形 39949"/>
              <p:cNvSpPr/>
              <p:nvPr userDrawn="1"/>
            </p:nvSpPr>
            <p:spPr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51" name="矩形 39950"/>
              <p:cNvSpPr/>
              <p:nvPr userDrawn="1"/>
            </p:nvSpPr>
            <p:spPr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pPr lvl="0" eaLnBrk="1" hangingPunct="1">
                  <a:buClr>
                    <a:schemeClr val="bg1"/>
                  </a:buClr>
                </a:pPr>
                <a:endParaRPr lang="zh-CN" altLang="en-US" sz="2400" dirty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9952" name="日期占位符 39951"/>
          <p:cNvSpPr>
            <a:spLocks noGrp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39953" name="页脚占位符 39952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200">
                <a:latin typeface="Arial" panose="020B0604020202020204" pitchFamily="34" charset="0"/>
              </a:defRPr>
            </a:lvl1pPr>
          </a:lstStyle>
          <a:p>
            <a:pPr eaLnBrk="1" hangingPunct="1"/>
            <a:endParaRPr lang="zh-CN" altLang="en-US" dirty="0"/>
          </a:p>
        </p:txBody>
      </p:sp>
      <p:sp>
        <p:nvSpPr>
          <p:cNvPr id="39954" name="灯片编号占位符 39953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pPr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39955" name="标题 39954"/>
          <p:cNvSpPr>
            <a:spLocks noGrp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9956" name="副标题 39955"/>
          <p:cNvSpPr>
            <a:spLocks noGrp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>
              <a:buNone/>
              <a:defRPr sz="3400"/>
            </a:lvl1pPr>
            <a:lvl2pPr marL="457200" lvl="1" indent="0" algn="ctr">
              <a:buNone/>
              <a:defRPr sz="3400"/>
            </a:lvl2pPr>
            <a:lvl3pPr marL="914400" lvl="2" indent="0" algn="ctr">
              <a:buNone/>
              <a:defRPr sz="3400"/>
            </a:lvl3pPr>
            <a:lvl4pPr marL="1371600" lvl="3" indent="0" algn="ctr">
              <a:buNone/>
              <a:defRPr sz="3400"/>
            </a:lvl4pPr>
            <a:lvl5pPr marL="1828800" lvl="4" indent="0" algn="ctr">
              <a:buNone/>
              <a:defRPr sz="3400"/>
            </a:lvl5pPr>
          </a:lstStyle>
          <a:p>
            <a:pPr lvl="0"/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2504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981200"/>
            <a:ext cx="4032504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52930" cy="5410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914" name="页脚占位符 38913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200">
                <a:latin typeface="Arial" panose="020B0604020202020204" pitchFamily="34" charset="0"/>
              </a:defRPr>
            </a:lvl1pPr>
          </a:lstStyle>
          <a:p>
            <a:pPr lvl="0" eaLnBrk="1" hangingPunct="1"/>
            <a:endParaRPr lang="zh-CN" altLang="en-US" dirty="0"/>
          </a:p>
        </p:txBody>
      </p:sp>
      <p:sp>
        <p:nvSpPr>
          <p:cNvPr id="38915" name="灯片编号占位符 38914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38926" name="标题 3892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8927" name="文本占位符 38926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8928" name="日期占位符 389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3075" name="Group 8"/>
          <p:cNvGrpSpPr/>
          <p:nvPr/>
        </p:nvGrpSpPr>
        <p:grpSpPr>
          <a:xfrm>
            <a:off x="195263" y="234950"/>
            <a:ext cx="3787775" cy="1778000"/>
            <a:chOff x="123" y="148"/>
            <a:chExt cx="2386" cy="1120"/>
          </a:xfrm>
        </p:grpSpPr>
        <p:grpSp>
          <p:nvGrpSpPr>
            <p:cNvPr id="3096" name="Group 12"/>
            <p:cNvGrpSpPr/>
            <p:nvPr userDrawn="1"/>
          </p:nvGrpSpPr>
          <p:grpSpPr>
            <a:xfrm>
              <a:off x="123" y="148"/>
              <a:ext cx="2386" cy="1081"/>
              <a:chOff x="123" y="148"/>
              <a:chExt cx="2386" cy="1081"/>
            </a:xfrm>
          </p:grpSpPr>
        </p:grpSp>
      </p:grpSp>
      <p:grpSp>
        <p:nvGrpSpPr>
          <p:cNvPr id="3076" name="Group 18"/>
          <p:cNvGrpSpPr/>
          <p:nvPr/>
        </p:nvGrpSpPr>
        <p:grpSpPr>
          <a:xfrm>
            <a:off x="7915275" y="4368800"/>
            <a:ext cx="742950" cy="1058863"/>
            <a:chOff x="4986" y="2752"/>
            <a:chExt cx="468" cy="667"/>
          </a:xfrm>
        </p:grpSpPr>
        <p:grpSp>
          <p:nvGrpSpPr>
            <p:cNvPr id="3087" name="Group 22"/>
            <p:cNvGrpSpPr/>
            <p:nvPr userDrawn="1"/>
          </p:nvGrpSpPr>
          <p:grpSpPr>
            <a:xfrm>
              <a:off x="4986" y="2752"/>
              <a:ext cx="468" cy="667"/>
              <a:chOff x="4986" y="2752"/>
              <a:chExt cx="468" cy="667"/>
            </a:xfrm>
          </p:grpSpPr>
        </p:grpSp>
      </p:grpSp>
      <p:sp>
        <p:nvSpPr>
          <p:cNvPr id="3079" name="Rectangle 3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80" name="Rectangle 4"/>
          <p:cNvSpPr>
            <a:spLocks noGrp="1"/>
          </p:cNvSpPr>
          <p:nvPr>
            <p:ph type="body" idx="1"/>
          </p:nvPr>
        </p:nvSpPr>
        <p:spPr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914" name="页脚占位符 38913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200">
                <a:latin typeface="Arial" panose="020B0604020202020204" pitchFamily="34" charset="0"/>
              </a:defRPr>
            </a:lvl1pPr>
          </a:lstStyle>
          <a:p>
            <a:pPr lvl="0" eaLnBrk="1" hangingPunct="1"/>
            <a:endParaRPr lang="zh-CN" altLang="en-US" dirty="0"/>
          </a:p>
        </p:txBody>
      </p:sp>
      <p:sp>
        <p:nvSpPr>
          <p:cNvPr id="38915" name="灯片编号占位符 38914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38926" name="标题 3892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8927" name="文本占位符 38926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8928" name="日期占位符 389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lvl="0" eaLnBrk="1" hangingPunct="1"/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jpeg"/><Relationship Id="rId8" Type="http://schemas.openxmlformats.org/officeDocument/2006/relationships/image" Target="../media/image6.jpeg"/><Relationship Id="rId7" Type="http://schemas.openxmlformats.org/officeDocument/2006/relationships/hyperlink" Target="http://down.eresdown.com/res/2006114/&#40644;&#38081;&#30719;.htm" TargetMode="External"/><Relationship Id="rId6" Type="http://schemas.openxmlformats.org/officeDocument/2006/relationships/image" Target="../media/image5.jpeg"/><Relationship Id="rId5" Type="http://schemas.openxmlformats.org/officeDocument/2006/relationships/hyperlink" Target="http://down.eresdown.com/res/2006114/&#35088;&#38081;&#30719;.htm" TargetMode="External"/><Relationship Id="rId4" Type="http://schemas.openxmlformats.org/officeDocument/2006/relationships/image" Target="../media/image4.jpeg"/><Relationship Id="rId3" Type="http://schemas.openxmlformats.org/officeDocument/2006/relationships/hyperlink" Target="http://down.eresdown.com/res/2006114/&#36196;&#38081;&#30719;.htm" TargetMode="External"/><Relationship Id="rId2" Type="http://schemas.openxmlformats.org/officeDocument/2006/relationships/image" Target="../media/image3.jpeg"/><Relationship Id="rId10" Type="http://schemas.openxmlformats.org/officeDocument/2006/relationships/slideLayout" Target="../slideLayouts/slideLayout7.xml"/><Relationship Id="rId1" Type="http://schemas.openxmlformats.org/officeDocument/2006/relationships/hyperlink" Target="http://down.eresdown.com/res/2006114/&#30913;&#38081;&#30719;.htm" TargetMode="Externa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hyperlink" Target="..\&#35838;&#20214;\&#39640;&#28809;&#28860;&#38081;_&#26631;&#28165;.kux" TargetMode="External"/><Relationship Id="rId3" Type="http://schemas.openxmlformats.org/officeDocument/2006/relationships/image" Target="../media/image15.png"/><Relationship Id="rId2" Type="http://schemas.openxmlformats.org/officeDocument/2006/relationships/hyperlink" Target="file:///E:\&#26032;&#35838;&#31243;%20%20&#25945;&#23398;&#36164;&#26009;\&#24517;&#20462;1\&#38081;&#12289;&#38108;&#30340;&#33719;&#21462;&#21450;&#24212;&#29992;\hao07lgyl.swf" TargetMode="Externa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hyperlink" Target="E:\&#26032;&#35838;&#31243;  &#25945;&#23398;&#36164;&#26009;\&#24517;&#20462;1\&#38081;&#12289;&#38108;&#30340;&#33719;&#21462;&#21450;&#24212;&#29992;\czhxzt089.asf" TargetMode="External"/><Relationship Id="rId2" Type="http://schemas.openxmlformats.org/officeDocument/2006/relationships/image" Target="../media/image15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wmf"/><Relationship Id="rId1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9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hyperlink" Target="http://www.baxsun.cn/shop/html/big/1200468025.gif" TargetMode="External"/><Relationship Id="rId1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1.png"/><Relationship Id="rId1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33.jpeg"/><Relationship Id="rId3" Type="http://schemas.openxmlformats.org/officeDocument/2006/relationships/hyperlink" Target="http://www.cy-marine.cn/SpareParts/SpareParts/2008615/2008615184949.htm" TargetMode="External"/><Relationship Id="rId2" Type="http://schemas.openxmlformats.org/officeDocument/2006/relationships/image" Target="../media/image32.jpeg"/><Relationship Id="rId1" Type="http://schemas.openxmlformats.org/officeDocument/2006/relationships/hyperlink" Target="http://product.pinsou.com/show.asp?picid=64390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 noChangeArrowheads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832610" y="2599690"/>
            <a:ext cx="574865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chemeClr val="tx2"/>
                </a:solidFill>
                <a:sym typeface="+mn-ea"/>
              </a:rPr>
              <a:t>铁铜及其化合物</a:t>
            </a:r>
            <a:endParaRPr lang="zh-CN" altLang="en-US" sz="6000" b="1">
              <a:solidFill>
                <a:schemeClr val="tx2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8" name="Picture 3" descr="炼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152400"/>
            <a:ext cx="6858000" cy="6553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Text Box 4"/>
          <p:cNvSpPr txBox="1"/>
          <p:nvPr/>
        </p:nvSpPr>
        <p:spPr>
          <a:xfrm>
            <a:off x="684213" y="34925"/>
            <a:ext cx="1006475" cy="6823075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r>
              <a:rPr lang="zh-CN" altLang="en-US" sz="5400" b="1" dirty="0">
                <a:solidFill>
                  <a:srgbClr val="99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隶书" panose="02010509060101010101" pitchFamily="49" charset="-122"/>
              </a:rPr>
              <a:t>从自然界获取铁和铜</a:t>
            </a:r>
            <a:endParaRPr lang="zh-CN" altLang="en-US" sz="5400" dirty="0">
              <a:latin typeface="Times New Roman" panose="02020603050405020304" pitchFamily="18" charset="0"/>
            </a:endParaRPr>
          </a:p>
        </p:txBody>
      </p:sp>
      <p:sp>
        <p:nvSpPr>
          <p:cNvPr id="4102" name="文本框 4101"/>
          <p:cNvSpPr txBox="1"/>
          <p:nvPr/>
        </p:nvSpPr>
        <p:spPr>
          <a:xfrm>
            <a:off x="1979613" y="0"/>
            <a:ext cx="4298950" cy="1190625"/>
          </a:xfrm>
          <a:prstGeom prst="rect">
            <a:avLst/>
          </a:prstGeom>
          <a:solidFill>
            <a:srgbClr val="66FF33"/>
          </a:solidFill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掌握青铜器：商代</a:t>
            </a:r>
            <a:endParaRPr lang="zh-CN" alt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zh-CN" altLang="en-US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炼铁技术：春秋初年</a:t>
            </a:r>
            <a:endParaRPr lang="zh-CN" alt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3186" name="文本框 93185"/>
          <p:cNvSpPr txBox="1"/>
          <p:nvPr/>
        </p:nvSpPr>
        <p:spPr>
          <a:xfrm>
            <a:off x="323850" y="2060575"/>
            <a:ext cx="7993063" cy="3387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buClr>
                <a:schemeClr val="bg1"/>
              </a:buClr>
            </a:pPr>
            <a:r>
              <a:rPr lang="zh-CN" altLang="en-GB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    人类最早利用的单质铁和单质铜均直接来自自然界。所不同的是铁单质只存在于从天而降的</a:t>
            </a:r>
            <a:r>
              <a:rPr lang="en-GB" altLang="zh-CN" sz="3600" b="1">
                <a:latin typeface="黑体" panose="02010609060101010101" pitchFamily="2" charset="-122"/>
                <a:ea typeface="黑体" panose="02010609060101010101" pitchFamily="2" charset="-122"/>
              </a:rPr>
              <a:t>_____________</a:t>
            </a:r>
            <a:r>
              <a:rPr lang="zh-CN" altLang="en-GB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中，所以古代人称铁为</a:t>
            </a:r>
            <a:r>
              <a:rPr lang="en-GB" altLang="zh-CN" sz="3600" b="1">
                <a:latin typeface="黑体" panose="02010609060101010101" pitchFamily="2" charset="-122"/>
                <a:ea typeface="黑体" panose="02010609060101010101" pitchFamily="2" charset="-122"/>
              </a:rPr>
              <a:t>________,</a:t>
            </a:r>
            <a:r>
              <a:rPr lang="zh-CN" altLang="en-GB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而铜则来自地球上自然存在的少量单质铜。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3188" name="文本框 93187"/>
          <p:cNvSpPr txBox="1"/>
          <p:nvPr/>
        </p:nvSpPr>
        <p:spPr>
          <a:xfrm>
            <a:off x="5292725" y="3213100"/>
            <a:ext cx="216058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GB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陨铁</a:t>
            </a:r>
            <a:endParaRPr lang="en-US" altLang="zh-CN" sz="24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7346" name="Text Box 2"/>
          <p:cNvSpPr txBox="1"/>
          <p:nvPr/>
        </p:nvSpPr>
        <p:spPr>
          <a:xfrm>
            <a:off x="323850" y="476250"/>
            <a:ext cx="80645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一、人类最早使用的铁、铜直接来自自然界</a:t>
            </a:r>
            <a:endParaRPr lang="zh-CN" altLang="en-US" sz="40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3191" name="文本框 93190"/>
          <p:cNvSpPr txBox="1"/>
          <p:nvPr/>
        </p:nvSpPr>
        <p:spPr>
          <a:xfrm>
            <a:off x="5724525" y="3716338"/>
            <a:ext cx="12954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GB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天石</a:t>
            </a:r>
            <a:endParaRPr lang="en-US" altLang="zh-CN" sz="24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/>
      <p:bldP spid="9319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7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050" y="476250"/>
            <a:ext cx="4608513" cy="4487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8" name="Rectangle 8"/>
          <p:cNvSpPr/>
          <p:nvPr/>
        </p:nvSpPr>
        <p:spPr>
          <a:xfrm>
            <a:off x="1547813" y="5373688"/>
            <a:ext cx="6229350" cy="9461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r>
              <a:rPr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陈列于新疆地质矿产博物馆重达</a:t>
            </a: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</a:rPr>
              <a:t>30</a:t>
            </a:r>
            <a:r>
              <a:rPr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吨、</a:t>
            </a:r>
            <a:endParaRPr lang="zh-CN" altLang="en-US" sz="28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  <a:p>
            <a:r>
              <a:rPr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世界排行第三</a:t>
            </a: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按重量</a:t>
            </a: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的大陨铁。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endParaRPr lang="zh-CN" altLang="en-US" sz="24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8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ln/>
        </p:spPr>
        <p:txBody>
          <a:bodyPr vert="horz" wrap="square" lIns="91440" tIns="45720" rIns="91440" bIns="45720" anchor="b"/>
          <a:p>
            <a:r>
              <a:rPr lang="zh-CN" altLang="en-US" b="1" dirty="0"/>
              <a:t>常见的铁矿石</a:t>
            </a:r>
            <a:endParaRPr lang="zh-CN" altLang="en-US" b="1" dirty="0"/>
          </a:p>
        </p:txBody>
      </p:sp>
      <p:grpSp>
        <p:nvGrpSpPr>
          <p:cNvPr id="2" name="Group 3"/>
          <p:cNvGrpSpPr/>
          <p:nvPr/>
        </p:nvGrpSpPr>
        <p:grpSpPr>
          <a:xfrm>
            <a:off x="6264275" y="833438"/>
            <a:ext cx="2879725" cy="2700337"/>
            <a:chOff x="3334" y="907"/>
            <a:chExt cx="1814" cy="1701"/>
          </a:xfrm>
        </p:grpSpPr>
        <p:pic>
          <p:nvPicPr>
            <p:cNvPr id="7183" name="Picture 4" descr="pic_42799">
              <a:hlinkClick r:id="rId1" action="ppaction://hlinkfile"/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334" y="907"/>
              <a:ext cx="1814" cy="124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84" name="Text Box 5"/>
            <p:cNvSpPr txBox="1"/>
            <p:nvPr/>
          </p:nvSpPr>
          <p:spPr>
            <a:xfrm>
              <a:off x="3648" y="2281"/>
              <a:ext cx="150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latin typeface="Times New Roman" panose="02020603050405020304" pitchFamily="18" charset="0"/>
                </a:rPr>
                <a:t>磁铁矿</a:t>
              </a:r>
              <a:r>
                <a:rPr lang="en-US" altLang="zh-CN">
                  <a:latin typeface="Verdana" panose="020B0604030504040204" pitchFamily="34" charset="0"/>
                </a:rPr>
                <a:t>(</a:t>
              </a:r>
              <a:r>
                <a:rPr lang="en-US" altLang="zh-CN" b="1">
                  <a:solidFill>
                    <a:srgbClr val="FF0000"/>
                  </a:solidFill>
                  <a:latin typeface="Verdana" panose="020B0604030504040204" pitchFamily="34" charset="0"/>
                </a:rPr>
                <a:t>Fe</a:t>
              </a:r>
              <a:r>
                <a:rPr lang="en-US" altLang="zh-CN" b="1" baseline="-25000">
                  <a:solidFill>
                    <a:srgbClr val="FF0000"/>
                  </a:solidFill>
                  <a:latin typeface="Verdana" panose="020B0604030504040204" pitchFamily="34" charset="0"/>
                </a:rPr>
                <a:t>3</a:t>
              </a:r>
              <a:r>
                <a:rPr lang="en-US" altLang="zh-CN" b="1">
                  <a:solidFill>
                    <a:srgbClr val="FF0000"/>
                  </a:solidFill>
                  <a:latin typeface="Verdana" panose="020B0604030504040204" pitchFamily="34" charset="0"/>
                </a:rPr>
                <a:t>O</a:t>
              </a:r>
              <a:r>
                <a:rPr lang="en-US" altLang="zh-CN" b="1" baseline="-25000">
                  <a:solidFill>
                    <a:srgbClr val="FF0000"/>
                  </a:solidFill>
                  <a:latin typeface="Verdana" panose="020B0604030504040204" pitchFamily="34" charset="0"/>
                </a:rPr>
                <a:t>4</a:t>
              </a:r>
              <a:r>
                <a:rPr lang="en-US" altLang="zh-CN">
                  <a:latin typeface="Verdana" panose="020B0604030504040204" pitchFamily="34" charset="0"/>
                </a:rPr>
                <a:t>)</a:t>
              </a:r>
              <a:endParaRPr lang="en-US" altLang="zh-CN">
                <a:latin typeface="Verdana" panose="020B0604030504040204" pitchFamily="34" charset="0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3203575" y="1768475"/>
            <a:ext cx="2851150" cy="2024063"/>
            <a:chOff x="612" y="907"/>
            <a:chExt cx="1814" cy="1830"/>
          </a:xfrm>
        </p:grpSpPr>
        <p:pic>
          <p:nvPicPr>
            <p:cNvPr id="7181" name="Picture 7" descr="pic_42798">
              <a:hlinkClick r:id="rId3" action="ppaction://hlinkfile"/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12" y="907"/>
              <a:ext cx="1814" cy="124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82" name="Text Box 8"/>
            <p:cNvSpPr txBox="1"/>
            <p:nvPr/>
          </p:nvSpPr>
          <p:spPr>
            <a:xfrm>
              <a:off x="839" y="2267"/>
              <a:ext cx="1361" cy="47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latin typeface="Times New Roman" panose="02020603050405020304" pitchFamily="18" charset="0"/>
                </a:rPr>
                <a:t>赤铁矿</a:t>
              </a:r>
              <a:r>
                <a:rPr lang="en-US" altLang="zh-CN">
                  <a:solidFill>
                    <a:srgbClr val="FF0000"/>
                  </a:solidFill>
                  <a:latin typeface="Verdana" panose="020B0604030504040204" pitchFamily="34" charset="0"/>
                </a:rPr>
                <a:t>(</a:t>
              </a:r>
              <a:r>
                <a:rPr lang="en-US" altLang="zh-CN" b="1">
                  <a:solidFill>
                    <a:srgbClr val="FF0000"/>
                  </a:solidFill>
                  <a:latin typeface="Verdana" panose="020B0604030504040204" pitchFamily="34" charset="0"/>
                </a:rPr>
                <a:t>Fe</a:t>
              </a:r>
              <a:r>
                <a:rPr lang="en-US" altLang="zh-CN" b="1" baseline="-25000">
                  <a:solidFill>
                    <a:srgbClr val="FF0000"/>
                  </a:solidFill>
                  <a:latin typeface="Verdana" panose="020B0604030504040204" pitchFamily="34" charset="0"/>
                </a:rPr>
                <a:t>2</a:t>
              </a:r>
              <a:r>
                <a:rPr lang="en-US" altLang="zh-CN" b="1">
                  <a:solidFill>
                    <a:srgbClr val="FF0000"/>
                  </a:solidFill>
                  <a:latin typeface="Verdana" panose="020B0604030504040204" pitchFamily="34" charset="0"/>
                </a:rPr>
                <a:t>O</a:t>
              </a:r>
              <a:r>
                <a:rPr lang="en-US" altLang="zh-CN" b="1" baseline="-25000">
                  <a:solidFill>
                    <a:srgbClr val="FF0000"/>
                  </a:solidFill>
                  <a:latin typeface="Verdana" panose="020B0604030504040204" pitchFamily="34" charset="0"/>
                </a:rPr>
                <a:t>3</a:t>
              </a:r>
              <a:r>
                <a:rPr lang="en-US" altLang="zh-CN">
                  <a:latin typeface="Verdana" panose="020B0604030504040204" pitchFamily="34" charset="0"/>
                </a:rPr>
                <a:t>) </a:t>
              </a:r>
              <a:endParaRPr lang="en-US" altLang="zh-CN">
                <a:latin typeface="Verdana" panose="020B0604030504040204" pitchFamily="34" charset="0"/>
              </a:endParaRP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611188" y="3644900"/>
            <a:ext cx="3240087" cy="2955925"/>
            <a:chOff x="612" y="2608"/>
            <a:chExt cx="2041" cy="1862"/>
          </a:xfrm>
        </p:grpSpPr>
        <p:pic>
          <p:nvPicPr>
            <p:cNvPr id="7179" name="Picture 10" descr="pic_42800">
              <a:hlinkClick r:id="rId5" action="ppaction://hlinkfile"/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12" y="2608"/>
              <a:ext cx="1814" cy="124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80" name="Text Box 11"/>
            <p:cNvSpPr txBox="1"/>
            <p:nvPr/>
          </p:nvSpPr>
          <p:spPr>
            <a:xfrm>
              <a:off x="839" y="3970"/>
              <a:ext cx="1814" cy="5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latin typeface="Times New Roman" panose="02020603050405020304" pitchFamily="18" charset="0"/>
                </a:rPr>
                <a:t>褐铁矿</a:t>
              </a:r>
              <a:r>
                <a:rPr lang="en-US" altLang="zh-CN">
                  <a:latin typeface="Verdana" panose="020B0604030504040204" pitchFamily="34" charset="0"/>
                </a:rPr>
                <a:t>(</a:t>
              </a:r>
              <a:r>
                <a:rPr lang="en-US" altLang="zh-CN" b="1">
                  <a:solidFill>
                    <a:srgbClr val="FF0000"/>
                  </a:solidFill>
                  <a:latin typeface="Verdana" panose="020B0604030504040204" pitchFamily="34" charset="0"/>
                </a:rPr>
                <a:t>Fe</a:t>
              </a:r>
              <a:r>
                <a:rPr lang="en-US" altLang="zh-CN" b="1" baseline="-25000">
                  <a:solidFill>
                    <a:srgbClr val="FF0000"/>
                  </a:solidFill>
                  <a:latin typeface="Verdana" panose="020B0604030504040204" pitchFamily="34" charset="0"/>
                </a:rPr>
                <a:t>2</a:t>
              </a:r>
              <a:r>
                <a:rPr lang="en-US" altLang="zh-CN" b="1">
                  <a:solidFill>
                    <a:srgbClr val="FF0000"/>
                  </a:solidFill>
                  <a:latin typeface="Verdana" panose="020B0604030504040204" pitchFamily="34" charset="0"/>
                </a:rPr>
                <a:t>O</a:t>
              </a:r>
              <a:r>
                <a:rPr lang="en-US" altLang="zh-CN" b="1" baseline="-25000">
                  <a:solidFill>
                    <a:srgbClr val="FF0000"/>
                  </a:solidFill>
                  <a:latin typeface="Verdana" panose="020B0604030504040204" pitchFamily="34" charset="0"/>
                </a:rPr>
                <a:t>3</a:t>
              </a:r>
              <a:r>
                <a:rPr lang="en-US" altLang="zh-CN" b="1">
                  <a:solidFill>
                    <a:srgbClr val="FF0000"/>
                  </a:solidFill>
                  <a:latin typeface="Arial" panose="020B0604020202020204" pitchFamily="34" charset="0"/>
                </a:rPr>
                <a:t>·</a:t>
              </a:r>
              <a:r>
                <a:rPr lang="en-US" altLang="zh-CN" b="1">
                  <a:solidFill>
                    <a:srgbClr val="FF0000"/>
                  </a:solidFill>
                  <a:latin typeface="Verdana" panose="020B0604030504040204" pitchFamily="34" charset="0"/>
                </a:rPr>
                <a:t>nH</a:t>
              </a:r>
              <a:r>
                <a:rPr lang="en-US" altLang="zh-CN" b="1" baseline="-25000">
                  <a:solidFill>
                    <a:srgbClr val="FF0000"/>
                  </a:solidFill>
                  <a:latin typeface="Verdana" panose="020B0604030504040204" pitchFamily="34" charset="0"/>
                </a:rPr>
                <a:t>2</a:t>
              </a:r>
              <a:r>
                <a:rPr lang="en-US" altLang="zh-CN" b="1">
                  <a:solidFill>
                    <a:srgbClr val="FF0000"/>
                  </a:solidFill>
                  <a:latin typeface="Verdana" panose="020B0604030504040204" pitchFamily="34" charset="0"/>
                </a:rPr>
                <a:t>O</a:t>
              </a:r>
              <a:r>
                <a:rPr lang="en-US" altLang="zh-CN">
                  <a:latin typeface="Verdana" panose="020B0604030504040204" pitchFamily="34" charset="0"/>
                </a:rPr>
                <a:t> )</a:t>
              </a:r>
              <a:endParaRPr lang="en-US" altLang="zh-CN">
                <a:latin typeface="Verdana" panose="020B0604030504040204" pitchFamily="34" charset="0"/>
              </a:endParaRP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5292725" y="4073525"/>
            <a:ext cx="2879725" cy="2681288"/>
            <a:chOff x="3334" y="2608"/>
            <a:chExt cx="1814" cy="1689"/>
          </a:xfrm>
        </p:grpSpPr>
        <p:pic>
          <p:nvPicPr>
            <p:cNvPr id="7177" name="Picture 13" descr="pic_42801">
              <a:hlinkClick r:id="rId7" action="ppaction://hlinkfile"/>
            </p:cNvPr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3334" y="2608"/>
              <a:ext cx="1814" cy="124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78" name="Text Box 14"/>
            <p:cNvSpPr txBox="1"/>
            <p:nvPr/>
          </p:nvSpPr>
          <p:spPr>
            <a:xfrm>
              <a:off x="3648" y="3970"/>
              <a:ext cx="150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latin typeface="Times New Roman" panose="02020603050405020304" pitchFamily="18" charset="0"/>
                </a:rPr>
                <a:t>黄铁矿</a:t>
              </a:r>
              <a:r>
                <a:rPr lang="en-US" altLang="zh-CN">
                  <a:latin typeface="Verdana" panose="020B0604030504040204" pitchFamily="34" charset="0"/>
                </a:rPr>
                <a:t>(</a:t>
              </a:r>
              <a:r>
                <a:rPr lang="en-US" altLang="zh-CN" b="1">
                  <a:solidFill>
                    <a:srgbClr val="FF0000"/>
                  </a:solidFill>
                  <a:latin typeface="Verdana" panose="020B0604030504040204" pitchFamily="34" charset="0"/>
                </a:rPr>
                <a:t>FeS</a:t>
              </a:r>
              <a:r>
                <a:rPr lang="en-US" altLang="zh-CN" b="1" baseline="-25000">
                  <a:solidFill>
                    <a:srgbClr val="FF0000"/>
                  </a:solidFill>
                  <a:latin typeface="Verdana" panose="020B0604030504040204" pitchFamily="34" charset="0"/>
                </a:rPr>
                <a:t>2</a:t>
              </a:r>
              <a:r>
                <a:rPr lang="en-US" altLang="zh-CN" b="1">
                  <a:solidFill>
                    <a:srgbClr val="FF0000"/>
                  </a:solidFill>
                  <a:latin typeface="Verdana" panose="020B0604030504040204" pitchFamily="34" charset="0"/>
                </a:rPr>
                <a:t> </a:t>
              </a:r>
              <a:r>
                <a:rPr lang="en-US" altLang="zh-CN">
                  <a:latin typeface="Verdana" panose="020B0604030504040204" pitchFamily="34" charset="0"/>
                </a:rPr>
                <a:t>)</a:t>
              </a:r>
              <a:endParaRPr lang="en-US" altLang="zh-CN">
                <a:latin typeface="Verdana" panose="020B0604030504040204" pitchFamily="34" charset="0"/>
              </a:endParaRPr>
            </a:p>
          </p:txBody>
        </p:sp>
      </p:grpSp>
      <p:pic>
        <p:nvPicPr>
          <p:cNvPr id="55312" name="Picture 16" descr="陨铁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481138"/>
            <a:ext cx="2857500" cy="1714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6" name="Text Box 17"/>
          <p:cNvSpPr txBox="1"/>
          <p:nvPr/>
        </p:nvSpPr>
        <p:spPr>
          <a:xfrm>
            <a:off x="1042988" y="3425825"/>
            <a:ext cx="12255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陨铁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2" name="Rectangle 2"/>
          <p:cNvSpPr>
            <a:spLocks noGrp="1"/>
          </p:cNvSpPr>
          <p:nvPr>
            <p:ph type="title"/>
          </p:nvPr>
        </p:nvSpPr>
        <p:spPr>
          <a:xfrm>
            <a:off x="468313" y="0"/>
            <a:ext cx="7772400" cy="882650"/>
          </a:xfrm>
          <a:ln/>
        </p:spPr>
        <p:txBody>
          <a:bodyPr vert="horz" wrap="square" lIns="91440" tIns="45720" rIns="91440" bIns="45720" anchor="b"/>
          <a:p>
            <a:r>
              <a:rPr lang="zh-CN" altLang="en-US" b="1" dirty="0"/>
              <a:t>常见的铜矿石</a:t>
            </a:r>
            <a:endParaRPr lang="zh-CN" altLang="en-US" b="1" dirty="0"/>
          </a:p>
        </p:txBody>
      </p:sp>
      <p:grpSp>
        <p:nvGrpSpPr>
          <p:cNvPr id="2" name="Group 12"/>
          <p:cNvGrpSpPr/>
          <p:nvPr/>
        </p:nvGrpSpPr>
        <p:grpSpPr>
          <a:xfrm>
            <a:off x="611188" y="4221163"/>
            <a:ext cx="3108325" cy="2243137"/>
            <a:chOff x="3198" y="2296"/>
            <a:chExt cx="1954" cy="1881"/>
          </a:xfrm>
        </p:grpSpPr>
        <p:pic>
          <p:nvPicPr>
            <p:cNvPr id="8202" name="Picture 13" descr="20044415125456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98" y="2296"/>
              <a:ext cx="1954" cy="14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03" name="Text Box 14"/>
            <p:cNvSpPr txBox="1"/>
            <p:nvPr/>
          </p:nvSpPr>
          <p:spPr>
            <a:xfrm>
              <a:off x="3424" y="3793"/>
              <a:ext cx="1684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b="1" dirty="0">
                  <a:latin typeface="Verdana" panose="020B0604030504040204" pitchFamily="34" charset="0"/>
                </a:rPr>
                <a:t>毛赤铜矿</a:t>
              </a:r>
              <a:r>
                <a:rPr lang="en-US" altLang="zh-CN" sz="2400" b="1">
                  <a:latin typeface="Verdana" panose="020B0604030504040204" pitchFamily="34" charset="0"/>
                </a:rPr>
                <a:t>(</a:t>
              </a:r>
              <a:r>
                <a:rPr lang="en-US" altLang="zh-CN" sz="2400" b="1">
                  <a:solidFill>
                    <a:srgbClr val="FF0000"/>
                  </a:solidFill>
                  <a:latin typeface="Verdana" panose="020B0604030504040204" pitchFamily="34" charset="0"/>
                </a:rPr>
                <a:t>Cu</a:t>
              </a:r>
              <a:r>
                <a:rPr lang="en-US" altLang="zh-CN" sz="2400" b="1" baseline="-25000">
                  <a:solidFill>
                    <a:srgbClr val="FF0000"/>
                  </a:solidFill>
                  <a:latin typeface="Verdana" panose="020B0604030504040204" pitchFamily="34" charset="0"/>
                </a:rPr>
                <a:t>2</a:t>
              </a:r>
              <a:r>
                <a:rPr lang="en-US" altLang="zh-CN" sz="2400" b="1">
                  <a:solidFill>
                    <a:srgbClr val="FF0000"/>
                  </a:solidFill>
                  <a:latin typeface="Verdana" panose="020B0604030504040204" pitchFamily="34" charset="0"/>
                </a:rPr>
                <a:t>O</a:t>
              </a:r>
              <a:r>
                <a:rPr lang="en-US" altLang="zh-CN" sz="2400" b="1">
                  <a:solidFill>
                    <a:srgbClr val="66FF66"/>
                  </a:solidFill>
                  <a:latin typeface="Verdana" panose="020B0604030504040204" pitchFamily="34" charset="0"/>
                </a:rPr>
                <a:t> </a:t>
              </a:r>
              <a:r>
                <a:rPr lang="en-US" altLang="zh-CN" sz="2400" b="1">
                  <a:latin typeface="Verdana" panose="020B0604030504040204" pitchFamily="34" charset="0"/>
                </a:rPr>
                <a:t>)</a:t>
              </a:r>
              <a:endParaRPr lang="en-US" altLang="zh-CN" sz="2400" b="1">
                <a:latin typeface="Verdana" panose="020B0604030504040204" pitchFamily="34" charset="0"/>
              </a:endParaRPr>
            </a:p>
          </p:txBody>
        </p:sp>
      </p:grpSp>
      <p:pic>
        <p:nvPicPr>
          <p:cNvPr id="56337" name="Picture 17" descr="蓝铜矿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338" y="3573463"/>
            <a:ext cx="3313112" cy="2528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6338" name="Picture 18" descr="黄铜矿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88" y="1052513"/>
            <a:ext cx="3024187" cy="2108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6339" name="Picture 19" descr="孔雀石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825" y="1125538"/>
            <a:ext cx="2951163" cy="2078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6342" name="Text Box 22"/>
          <p:cNvSpPr txBox="1"/>
          <p:nvPr/>
        </p:nvSpPr>
        <p:spPr>
          <a:xfrm>
            <a:off x="971550" y="3305175"/>
            <a:ext cx="26654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400" b="1" dirty="0">
                <a:latin typeface="Times New Roman" panose="02020603050405020304" pitchFamily="18" charset="0"/>
              </a:rPr>
              <a:t>黄铜矿（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CuFeS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</a:rPr>
              <a:t>）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56343" name="Text Box 23"/>
          <p:cNvSpPr txBox="1"/>
          <p:nvPr/>
        </p:nvSpPr>
        <p:spPr>
          <a:xfrm>
            <a:off x="5724525" y="3284538"/>
            <a:ext cx="287496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400" b="1" dirty="0">
                <a:latin typeface="Times New Roman" panose="02020603050405020304" pitchFamily="18" charset="0"/>
              </a:rPr>
              <a:t>孔雀石</a:t>
            </a:r>
            <a:r>
              <a:rPr lang="en-US" altLang="zh-CN" sz="2400" b="1">
                <a:latin typeface="Times New Roman" panose="02020603050405020304" pitchFamily="18" charset="0"/>
              </a:rPr>
              <a:t>(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</a:rPr>
              <a:t>Cu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</a:rPr>
              <a:t>(OH)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</a:rPr>
              <a:t>CO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2400" b="1">
                <a:latin typeface="Times New Roman" panose="02020603050405020304" pitchFamily="18" charset="0"/>
              </a:rPr>
              <a:t> )</a:t>
            </a:r>
            <a:endParaRPr lang="en-US" altLang="zh-CN" sz="2400" b="1">
              <a:latin typeface="Times New Roman" panose="02020603050405020304" pitchFamily="18" charset="0"/>
            </a:endParaRPr>
          </a:p>
        </p:txBody>
      </p:sp>
      <p:sp>
        <p:nvSpPr>
          <p:cNvPr id="56344" name="Text Box 24"/>
          <p:cNvSpPr txBox="1"/>
          <p:nvPr/>
        </p:nvSpPr>
        <p:spPr>
          <a:xfrm>
            <a:off x="4787900" y="6096000"/>
            <a:ext cx="350837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latin typeface="Times New Roman" panose="02020603050405020304" pitchFamily="18" charset="0"/>
              </a:rPr>
              <a:t>蓝铜矿</a:t>
            </a:r>
            <a:r>
              <a:rPr lang="en-US" altLang="zh-CN" sz="2400" b="1">
                <a:latin typeface="Times New Roman" panose="02020603050405020304" pitchFamily="18" charset="0"/>
              </a:rPr>
              <a:t>(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</a:rPr>
              <a:t>Cu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</a:rPr>
              <a:t>(CO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</a:rPr>
              <a:t>(OH)</a:t>
            </a:r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000" b="1">
                <a:latin typeface="Times New Roman" panose="02020603050405020304" pitchFamily="18" charset="0"/>
              </a:rPr>
              <a:t>)</a:t>
            </a:r>
            <a:endParaRPr lang="en-US" altLang="zh-CN" sz="2000" b="1">
              <a:latin typeface="Times New Roman" panose="02020603050405020304" pitchFamily="18" charset="0"/>
            </a:endParaRPr>
          </a:p>
          <a:p>
            <a:endParaRPr lang="en-US" altLang="zh-CN" sz="2000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6263" name="直接连接符 96262"/>
          <p:cNvSpPr/>
          <p:nvPr/>
        </p:nvSpPr>
        <p:spPr>
          <a:xfrm>
            <a:off x="2843213" y="3644900"/>
            <a:ext cx="1512887" cy="0"/>
          </a:xfrm>
          <a:prstGeom prst="line">
            <a:avLst/>
          </a:prstGeom>
          <a:ln w="762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6275" name="文本框 96274"/>
          <p:cNvSpPr txBox="1"/>
          <p:nvPr/>
        </p:nvSpPr>
        <p:spPr>
          <a:xfrm>
            <a:off x="3276600" y="2852738"/>
            <a:ext cx="949325" cy="10064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6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？</a:t>
            </a:r>
            <a:endParaRPr lang="zh-CN" altLang="en-US" sz="6000" b="1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57346" name="Text Box 2"/>
          <p:cNvSpPr txBox="1"/>
          <p:nvPr/>
        </p:nvSpPr>
        <p:spPr>
          <a:xfrm>
            <a:off x="323850" y="188913"/>
            <a:ext cx="80645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二、铁和铜的冶炼</a:t>
            </a:r>
            <a:endParaRPr lang="zh-CN" altLang="en-US" sz="40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6277" name="文本框 96276"/>
          <p:cNvSpPr txBox="1"/>
          <p:nvPr/>
        </p:nvSpPr>
        <p:spPr>
          <a:xfrm>
            <a:off x="158750" y="1163638"/>
            <a:ext cx="8985250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Comic Sans MS" panose="030F0702030302020204" pitchFamily="66" charset="0"/>
                <a:ea typeface="黑体" panose="02010609060101010101" pitchFamily="2" charset="-122"/>
              </a:rPr>
              <a:t>从氧化还原反应原理分析，如何将铁矿石和铜矿石转化为单质铁和铜？</a:t>
            </a:r>
            <a:endParaRPr lang="zh-CN" altLang="en-US" sz="3200" b="1" dirty="0">
              <a:latin typeface="Comic Sans MS" panose="030F0702030302020204" pitchFamily="66" charset="0"/>
              <a:ea typeface="黑体" panose="02010609060101010101" pitchFamily="2" charset="-122"/>
            </a:endParaRPr>
          </a:p>
        </p:txBody>
      </p:sp>
      <p:sp>
        <p:nvSpPr>
          <p:cNvPr id="96278" name="文本框 96277"/>
          <p:cNvSpPr txBox="1"/>
          <p:nvPr/>
        </p:nvSpPr>
        <p:spPr>
          <a:xfrm>
            <a:off x="2916238" y="2492375"/>
            <a:ext cx="1728787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0000CC"/>
                </a:solidFill>
                <a:latin typeface="Comic Sans MS" panose="030F0702030302020204" pitchFamily="66" charset="0"/>
              </a:rPr>
              <a:t>还原剂</a:t>
            </a:r>
            <a:endParaRPr lang="zh-CN" altLang="en-US" sz="3200" b="1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96279" name="文本框 96278"/>
          <p:cNvSpPr txBox="1"/>
          <p:nvPr/>
        </p:nvSpPr>
        <p:spPr>
          <a:xfrm>
            <a:off x="539750" y="4508500"/>
            <a:ext cx="6913563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Comic Sans MS" panose="030F0702030302020204" pitchFamily="66" charset="0"/>
              </a:rPr>
              <a:t>常见的还原剂：</a:t>
            </a:r>
            <a:r>
              <a:rPr lang="en-US" altLang="zh-CN" sz="3200" b="1">
                <a:solidFill>
                  <a:srgbClr val="0000CC"/>
                </a:solidFill>
                <a:latin typeface="Comic Sans MS" panose="030F0702030302020204" pitchFamily="66" charset="0"/>
              </a:rPr>
              <a:t>H</a:t>
            </a:r>
            <a:r>
              <a:rPr lang="en-US" altLang="zh-CN" sz="3200" b="1" baseline="-25000">
                <a:solidFill>
                  <a:srgbClr val="0000CC"/>
                </a:solidFill>
                <a:latin typeface="Comic Sans MS" panose="030F0702030302020204" pitchFamily="66" charset="0"/>
              </a:rPr>
              <a:t>2</a:t>
            </a:r>
            <a:r>
              <a:rPr lang="zh-CN" altLang="en-US" sz="3200" b="1" dirty="0">
                <a:solidFill>
                  <a:srgbClr val="0000CC"/>
                </a:solidFill>
                <a:latin typeface="Comic Sans MS" panose="030F0702030302020204" pitchFamily="66" charset="0"/>
              </a:rPr>
              <a:t>、</a:t>
            </a:r>
            <a:r>
              <a:rPr lang="en-US" altLang="zh-CN" sz="3200" b="1">
                <a:solidFill>
                  <a:srgbClr val="0000CC"/>
                </a:solidFill>
                <a:latin typeface="Comic Sans MS" panose="030F0702030302020204" pitchFamily="66" charset="0"/>
              </a:rPr>
              <a:t>C</a:t>
            </a:r>
            <a:r>
              <a:rPr lang="zh-CN" altLang="en-US" sz="3200" b="1" dirty="0">
                <a:solidFill>
                  <a:srgbClr val="0000CC"/>
                </a:solidFill>
                <a:latin typeface="Comic Sans MS" panose="030F0702030302020204" pitchFamily="66" charset="0"/>
              </a:rPr>
              <a:t>、</a:t>
            </a:r>
            <a:r>
              <a:rPr lang="en-US" altLang="zh-CN" sz="3200" b="1">
                <a:solidFill>
                  <a:srgbClr val="0000CC"/>
                </a:solidFill>
                <a:latin typeface="Comic Sans MS" panose="030F0702030302020204" pitchFamily="66" charset="0"/>
              </a:rPr>
              <a:t>CO</a:t>
            </a:r>
            <a:r>
              <a:rPr lang="zh-CN" altLang="en-US" sz="3200" b="1" dirty="0">
                <a:solidFill>
                  <a:srgbClr val="0000CC"/>
                </a:solidFill>
                <a:latin typeface="Comic Sans MS" panose="030F0702030302020204" pitchFamily="66" charset="0"/>
              </a:rPr>
              <a:t>、金属</a:t>
            </a:r>
            <a:endParaRPr lang="zh-CN" altLang="en-US" sz="3200" b="1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96280" name="文本框 96279"/>
          <p:cNvSpPr txBox="1"/>
          <p:nvPr/>
        </p:nvSpPr>
        <p:spPr>
          <a:xfrm>
            <a:off x="1384300" y="3219450"/>
            <a:ext cx="1203325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latin typeface="Comic Sans MS" panose="030F0702030302020204" pitchFamily="66" charset="0"/>
                <a:ea typeface="黑体" panose="02010609060101010101" pitchFamily="2" charset="-122"/>
              </a:rPr>
              <a:t>矿石</a:t>
            </a:r>
            <a:endParaRPr lang="zh-CN" altLang="en-US" sz="4000" b="1" dirty="0">
              <a:latin typeface="Comic Sans MS" panose="030F0702030302020204" pitchFamily="66" charset="0"/>
              <a:ea typeface="黑体" panose="02010609060101010101" pitchFamily="2" charset="-122"/>
            </a:endParaRPr>
          </a:p>
        </p:txBody>
      </p:sp>
      <p:sp>
        <p:nvSpPr>
          <p:cNvPr id="96281" name="文本框 96280"/>
          <p:cNvSpPr txBox="1"/>
          <p:nvPr/>
        </p:nvSpPr>
        <p:spPr>
          <a:xfrm>
            <a:off x="4716463" y="3284538"/>
            <a:ext cx="1203325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latin typeface="Comic Sans MS" panose="030F0702030302020204" pitchFamily="66" charset="0"/>
                <a:ea typeface="黑体" panose="02010609060101010101" pitchFamily="2" charset="-122"/>
              </a:rPr>
              <a:t>单质</a:t>
            </a:r>
            <a:endParaRPr lang="zh-CN" altLang="en-US" sz="4000" b="1" dirty="0">
              <a:latin typeface="Comic Sans MS" panose="030F0702030302020204" pitchFamily="66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78" grpId="0"/>
      <p:bldP spid="962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86018" name="文本框 86017"/>
          <p:cNvSpPr txBox="1"/>
          <p:nvPr/>
        </p:nvSpPr>
        <p:spPr>
          <a:xfrm>
            <a:off x="785813" y="260350"/>
            <a:ext cx="4319587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生成铁的反应：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86019" name="矩形 86018"/>
          <p:cNvSpPr/>
          <p:nvPr/>
        </p:nvSpPr>
        <p:spPr>
          <a:xfrm>
            <a:off x="763588" y="3373438"/>
            <a:ext cx="505142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chemeClr val="bg1"/>
              </a:buClr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生成铜的反应：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pic>
        <p:nvPicPr>
          <p:cNvPr id="86020" name="图片 860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250" y="981075"/>
            <a:ext cx="5545138" cy="2298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21" name="图片 860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713" y="4005263"/>
            <a:ext cx="5472112" cy="23066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6023" name="文本框 86022"/>
          <p:cNvSpPr txBox="1"/>
          <p:nvPr/>
        </p:nvSpPr>
        <p:spPr>
          <a:xfrm>
            <a:off x="395288" y="188913"/>
            <a:ext cx="792003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latin typeface="Comic Sans MS" panose="030F0702030302020204" pitchFamily="66" charset="0"/>
              </a:rPr>
              <a:t> 请完成</a:t>
            </a:r>
            <a:r>
              <a:rPr lang="en-US" altLang="zh-CN" sz="3600" b="1">
                <a:latin typeface="Comic Sans MS" panose="030F0702030302020204" pitchFamily="66" charset="0"/>
              </a:rPr>
              <a:t>P72</a:t>
            </a:r>
            <a:r>
              <a:rPr lang="zh-CN" altLang="en-US" sz="3600" b="1" dirty="0">
                <a:latin typeface="Comic Sans MS" panose="030F0702030302020204" pitchFamily="66" charset="0"/>
              </a:rPr>
              <a:t>交流与讨论表</a:t>
            </a:r>
            <a:r>
              <a:rPr lang="en-US" altLang="zh-CN" sz="3600" b="1">
                <a:latin typeface="Comic Sans MS" panose="030F0702030302020204" pitchFamily="66" charset="0"/>
              </a:rPr>
              <a:t>3-3</a:t>
            </a:r>
            <a:r>
              <a:rPr lang="en-US" altLang="zh-CN">
                <a:latin typeface="Comic Sans MS" panose="030F0702030302020204" pitchFamily="66" charset="0"/>
              </a:rPr>
              <a:t>.</a:t>
            </a:r>
            <a:endParaRPr lang="en-US" altLang="zh-CN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/>
      <p:bldP spid="86019" grpId="0"/>
      <p:bldP spid="860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2466" name="Picture 2" descr="古代炼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49275"/>
            <a:ext cx="9144000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2707" name="Picture 5" descr="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" y="0"/>
            <a:ext cx="3889375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2708" name="Text Box 3"/>
          <p:cNvSpPr txBox="1"/>
          <p:nvPr/>
        </p:nvSpPr>
        <p:spPr>
          <a:xfrm>
            <a:off x="323850" y="5734050"/>
            <a:ext cx="8424863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>
                <a:latin typeface="Times New Roman" panose="02020603050405020304" pitchFamily="18" charset="0"/>
              </a:rPr>
              <a:t>   </a:t>
            </a:r>
            <a:r>
              <a:rPr lang="zh-CN" altLang="en-US" sz="2400" b="1" dirty="0">
                <a:solidFill>
                  <a:srgbClr val="8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土炉里边堆上柴火，上面放上铁矿石，炼出的铁水顺炉内通道汇聚于炉底，再从一小口流出，便可以作为生铁使用了。 </a:t>
            </a:r>
            <a:endParaRPr lang="zh-CN" altLang="en-US" sz="2400" b="1" dirty="0">
              <a:solidFill>
                <a:srgbClr val="8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2709" name="Text Box 4"/>
          <p:cNvSpPr txBox="1"/>
          <p:nvPr/>
        </p:nvSpPr>
        <p:spPr>
          <a:xfrm>
            <a:off x="1692275" y="103188"/>
            <a:ext cx="6624638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古代炼铁（最早为春秋战国时期）</a:t>
            </a:r>
            <a:endParaRPr lang="zh-CN" altLang="en-US" sz="3200" b="1" dirty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710" name="文本框 72709"/>
          <p:cNvSpPr txBox="1"/>
          <p:nvPr/>
        </p:nvSpPr>
        <p:spPr>
          <a:xfrm>
            <a:off x="7432675" y="554038"/>
            <a:ext cx="1841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endParaRPr lang="en-US" altLang="zh-CN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3730" name="图片 73729" descr="炼铁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9838" y="417513"/>
            <a:ext cx="5364162" cy="5387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8" name="Text Box 14"/>
          <p:cNvSpPr txBox="1"/>
          <p:nvPr/>
        </p:nvSpPr>
        <p:spPr>
          <a:xfrm>
            <a:off x="279400" y="3678238"/>
            <a:ext cx="4953000" cy="3116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</a:pPr>
            <a:r>
              <a:rPr lang="en-US" altLang="zh-CN" sz="3600" b="1">
                <a:latin typeface="宋体" panose="02010600030101010101" pitchFamily="2" charset="-122"/>
              </a:rPr>
              <a:t>(1)</a:t>
            </a:r>
            <a:r>
              <a:rPr lang="zh-CN" altLang="en-US" sz="3600" b="1" dirty="0">
                <a:solidFill>
                  <a:srgbClr val="0000CC"/>
                </a:solidFill>
                <a:latin typeface="宋体" panose="02010600030101010101" pitchFamily="2" charset="-122"/>
              </a:rPr>
              <a:t>原料</a:t>
            </a:r>
            <a:r>
              <a:rPr lang="zh-CN" altLang="en-US" sz="3600" b="1" dirty="0">
                <a:latin typeface="宋体" panose="02010600030101010101" pitchFamily="2" charset="-122"/>
              </a:rPr>
              <a:t>是什么？</a:t>
            </a:r>
            <a:endParaRPr lang="zh-CN" altLang="en-US" sz="36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600" b="1">
                <a:latin typeface="宋体" panose="02010600030101010101" pitchFamily="2" charset="-122"/>
              </a:rPr>
              <a:t>(2)</a:t>
            </a:r>
            <a:r>
              <a:rPr lang="zh-CN" altLang="en-US" sz="3600" b="1" dirty="0">
                <a:solidFill>
                  <a:srgbClr val="0000CC"/>
                </a:solidFill>
                <a:latin typeface="宋体" panose="02010600030101010101" pitchFamily="2" charset="-122"/>
              </a:rPr>
              <a:t>设备</a:t>
            </a:r>
            <a:r>
              <a:rPr lang="zh-CN" altLang="en-US" sz="3600" b="1" dirty="0">
                <a:latin typeface="宋体" panose="02010600030101010101" pitchFamily="2" charset="-122"/>
              </a:rPr>
              <a:t>是什么？</a:t>
            </a:r>
            <a:endParaRPr lang="zh-CN" altLang="en-US" sz="36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600" b="1">
                <a:latin typeface="宋体" panose="02010600030101010101" pitchFamily="2" charset="-122"/>
              </a:rPr>
              <a:t>(3)</a:t>
            </a:r>
            <a:r>
              <a:rPr lang="zh-CN" altLang="en-US" sz="3600" b="1" dirty="0">
                <a:latin typeface="宋体" panose="02010600030101010101" pitchFamily="2" charset="-122"/>
              </a:rPr>
              <a:t>炼铁过程中发</a:t>
            </a:r>
            <a:endParaRPr lang="zh-CN" altLang="en-US" sz="36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600" b="1" dirty="0">
                <a:latin typeface="宋体" panose="02010600030101010101" pitchFamily="2" charset="-122"/>
              </a:rPr>
              <a:t>   生了哪些</a:t>
            </a:r>
            <a:r>
              <a:rPr lang="zh-CN" altLang="en-US" sz="3600" b="1" dirty="0">
                <a:solidFill>
                  <a:srgbClr val="0000CC"/>
                </a:solidFill>
                <a:latin typeface="宋体" panose="02010600030101010101" pitchFamily="2" charset="-122"/>
              </a:rPr>
              <a:t>反应</a:t>
            </a:r>
            <a:r>
              <a:rPr lang="zh-CN" altLang="en-US" sz="3600" b="1" dirty="0">
                <a:latin typeface="宋体" panose="02010600030101010101" pitchFamily="2" charset="-122"/>
              </a:rPr>
              <a:t>？</a:t>
            </a:r>
            <a:endParaRPr lang="zh-CN" altLang="en-US" sz="36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endParaRPr lang="zh-CN" altLang="en-US" sz="3600" b="1">
              <a:latin typeface="宋体" panose="02010600030101010101" pitchFamily="2" charset="-122"/>
            </a:endParaRPr>
          </a:p>
        </p:txBody>
      </p:sp>
      <p:sp>
        <p:nvSpPr>
          <p:cNvPr id="73732" name="矩形 73731">
            <a:hlinkClick r:id="rId2" action="ppaction://hlinkfile"/>
          </p:cNvPr>
          <p:cNvSpPr/>
          <p:nvPr/>
        </p:nvSpPr>
        <p:spPr>
          <a:xfrm>
            <a:off x="127000" y="2852738"/>
            <a:ext cx="3395663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</a:rPr>
              <a:t>【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</a:rPr>
              <a:t>交流与讨论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</a:rPr>
              <a:t>】</a:t>
            </a:r>
            <a:endParaRPr lang="en-US" altLang="zh-CN" sz="36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73733" name="Picture 5" descr="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889375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3734" name="文本框 73733"/>
          <p:cNvSpPr txBox="1"/>
          <p:nvPr/>
        </p:nvSpPr>
        <p:spPr>
          <a:xfrm>
            <a:off x="1403350" y="0"/>
            <a:ext cx="22320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b="1" dirty="0">
                <a:solidFill>
                  <a:srgbClr val="0033CC"/>
                </a:solidFill>
                <a:latin typeface="Arial" panose="020B0604020202020204" pitchFamily="34" charset="0"/>
              </a:rPr>
              <a:t>高炉炼铁</a:t>
            </a:r>
            <a:endParaRPr lang="zh-CN" altLang="en-US" sz="3600" b="1" dirty="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sp>
        <p:nvSpPr>
          <p:cNvPr id="73735" name="动作按钮: 影片 73734">
            <a:hlinkClick r:id="rId4" tooltip="" action="ppaction://hlinkfile"/>
          </p:cNvPr>
          <p:cNvSpPr/>
          <p:nvPr/>
        </p:nvSpPr>
        <p:spPr>
          <a:xfrm>
            <a:off x="8351838" y="6281738"/>
            <a:ext cx="792162" cy="576262"/>
          </a:xfrm>
          <a:prstGeom prst="actionButtonMovi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8" grpId="0"/>
      <p:bldP spid="737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4" name="文本框 74753"/>
          <p:cNvSpPr txBox="1"/>
          <p:nvPr/>
        </p:nvSpPr>
        <p:spPr>
          <a:xfrm>
            <a:off x="2827338" y="341313"/>
            <a:ext cx="52578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chemeClr val="bg1"/>
              </a:buClr>
            </a:pPr>
            <a:r>
              <a:rPr lang="zh-CN" altLang="en-US" sz="3600" b="1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高炉炼铁</a:t>
            </a:r>
            <a:endParaRPr lang="zh-CN" altLang="en-US" sz="3600" b="1">
              <a:solidFill>
                <a:srgbClr val="CC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74755" name="组合 74754"/>
          <p:cNvGrpSpPr/>
          <p:nvPr/>
        </p:nvGrpSpPr>
        <p:grpSpPr>
          <a:xfrm>
            <a:off x="-88900" y="3835400"/>
            <a:ext cx="8686800" cy="1066800"/>
            <a:chOff x="158" y="1797"/>
            <a:chExt cx="5472" cy="672"/>
          </a:xfrm>
        </p:grpSpPr>
        <p:sp>
          <p:nvSpPr>
            <p:cNvPr id="74756" name="文本框 74755"/>
            <p:cNvSpPr txBox="1"/>
            <p:nvPr/>
          </p:nvSpPr>
          <p:spPr>
            <a:xfrm>
              <a:off x="158" y="1797"/>
              <a:ext cx="5472" cy="67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Clr>
                  <a:schemeClr val="bg1"/>
                </a:buClr>
              </a:pPr>
              <a:r>
                <a:rPr lang="zh-CN" altLang="en-US" sz="3200" dirty="0">
                  <a:latin typeface="楷体_GB2312" pitchFamily="49" charset="-122"/>
                  <a:ea typeface="楷体_GB2312" pitchFamily="49" charset="-122"/>
                </a:rPr>
                <a:t>  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②还原铁矿石：</a:t>
              </a:r>
              <a:r>
                <a:rPr lang="zh-CN" altLang="en-US" sz="3200" dirty="0">
                  <a:latin typeface="楷体_GB2312" pitchFamily="49" charset="-122"/>
                  <a:ea typeface="楷体_GB2312" pitchFamily="49" charset="-122"/>
                </a:rPr>
                <a:t> </a:t>
              </a:r>
              <a:endParaRPr lang="zh-CN" altLang="en-US" sz="3200" dirty="0">
                <a:latin typeface="楷体_GB2312" pitchFamily="49" charset="-122"/>
                <a:ea typeface="楷体_GB2312" pitchFamily="49" charset="-122"/>
              </a:endParaRPr>
            </a:p>
            <a:p>
              <a:pPr>
                <a:buClr>
                  <a:schemeClr val="bg1"/>
                </a:buClr>
              </a:pPr>
              <a:r>
                <a:rPr lang="zh-CN" altLang="en-US" sz="3200">
                  <a:latin typeface="楷体_GB2312" pitchFamily="49" charset="-122"/>
                  <a:ea typeface="楷体_GB2312" pitchFamily="49" charset="-122"/>
                </a:rPr>
                <a:t>           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Fe</a:t>
              </a:r>
              <a:r>
                <a:rPr lang="en-US" altLang="zh-CN" sz="32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2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O</a:t>
              </a:r>
              <a:r>
                <a:rPr lang="en-US" altLang="zh-CN" sz="32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3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+3CO == 2Fe+3CO</a:t>
              </a:r>
              <a:r>
                <a:rPr lang="en-US" altLang="zh-CN" sz="32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2</a:t>
              </a:r>
              <a:r>
                <a:rPr lang="en-US" altLang="zh-CN" sz="3200" baseline="-25000">
                  <a:latin typeface="楷体_GB2312" pitchFamily="49" charset="-122"/>
                  <a:ea typeface="楷体_GB2312" pitchFamily="49" charset="-122"/>
                </a:rPr>
                <a:t>               </a:t>
              </a:r>
              <a:r>
                <a:rPr lang="en-US" altLang="zh-CN" sz="3200">
                  <a:latin typeface="楷体_GB2312" pitchFamily="49" charset="-122"/>
                  <a:ea typeface="楷体_GB2312" pitchFamily="49" charset="-122"/>
                </a:rPr>
                <a:t> </a:t>
              </a:r>
              <a:endParaRPr lang="en-US" altLang="zh-CN" sz="32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4757" name="文本框 74756"/>
            <p:cNvSpPr txBox="1"/>
            <p:nvPr/>
          </p:nvSpPr>
          <p:spPr>
            <a:xfrm>
              <a:off x="3016" y="2024"/>
              <a:ext cx="667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Clr>
                  <a:schemeClr val="bg1"/>
                </a:buClr>
              </a:pPr>
              <a:r>
                <a:rPr lang="zh-CN" altLang="en-US" sz="20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高温</a:t>
              </a:r>
              <a:endParaRPr lang="zh-CN" altLang="en-US" sz="2000">
                <a:solidFill>
                  <a:srgbClr val="FF0000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74758" name="组合 74757"/>
          <p:cNvGrpSpPr/>
          <p:nvPr/>
        </p:nvGrpSpPr>
        <p:grpSpPr>
          <a:xfrm>
            <a:off x="0" y="4868863"/>
            <a:ext cx="8604250" cy="1697037"/>
            <a:chOff x="340" y="2886"/>
            <a:chExt cx="5420" cy="1069"/>
          </a:xfrm>
        </p:grpSpPr>
        <p:sp>
          <p:nvSpPr>
            <p:cNvPr id="74759" name="文本框 74758"/>
            <p:cNvSpPr txBox="1"/>
            <p:nvPr/>
          </p:nvSpPr>
          <p:spPr>
            <a:xfrm>
              <a:off x="340" y="2976"/>
              <a:ext cx="5420" cy="97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Clr>
                  <a:schemeClr val="bg1"/>
                </a:buClr>
              </a:pPr>
              <a:r>
                <a:rPr lang="zh-CN" altLang="en-US" sz="3200" dirty="0">
                  <a:latin typeface="楷体_GB2312" pitchFamily="49" charset="-122"/>
                  <a:ea typeface="楷体_GB2312" pitchFamily="49" charset="-122"/>
                </a:rPr>
                <a:t>  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③造渣 ：         </a:t>
              </a:r>
              <a:r>
                <a:rPr lang="en-US" altLang="zh-CN" sz="3200" b="1">
                  <a:latin typeface="Times New Roman" panose="02020603050405020304" pitchFamily="18" charset="0"/>
                  <a:ea typeface="楷体_GB2312" pitchFamily="49" charset="-122"/>
                </a:rPr>
                <a:t>CaCO</a:t>
              </a:r>
              <a:r>
                <a:rPr lang="en-US" altLang="zh-CN" sz="3200" b="1" baseline="-25000">
                  <a:latin typeface="Times New Roman" panose="02020603050405020304" pitchFamily="18" charset="0"/>
                  <a:ea typeface="楷体_GB2312" pitchFamily="49" charset="-122"/>
                </a:rPr>
                <a:t>3 </a:t>
              </a:r>
              <a:r>
                <a:rPr lang="en-US" altLang="zh-CN" sz="3200" b="1">
                  <a:latin typeface="Times New Roman" panose="02020603050405020304" pitchFamily="18" charset="0"/>
                  <a:ea typeface="楷体_GB2312" pitchFamily="49" charset="-122"/>
                </a:rPr>
                <a:t>== CO</a:t>
              </a:r>
              <a:r>
                <a:rPr lang="en-US" altLang="zh-CN" sz="3200" b="1" baseline="-25000">
                  <a:latin typeface="Times New Roman" panose="02020603050405020304" pitchFamily="18" charset="0"/>
                  <a:ea typeface="楷体_GB2312" pitchFamily="49" charset="-122"/>
                </a:rPr>
                <a:t>2   </a:t>
              </a:r>
              <a:r>
                <a:rPr lang="en-US" altLang="zh-CN" sz="3200" b="1">
                  <a:latin typeface="Times New Roman" panose="02020603050405020304" pitchFamily="18" charset="0"/>
                  <a:ea typeface="楷体_GB2312" pitchFamily="49" charset="-122"/>
                </a:rPr>
                <a:t>+ </a:t>
              </a:r>
              <a:r>
                <a:rPr lang="en-US" altLang="zh-CN" sz="3200" b="1" err="1">
                  <a:latin typeface="Times New Roman" panose="02020603050405020304" pitchFamily="18" charset="0"/>
                  <a:ea typeface="楷体_GB2312" pitchFamily="49" charset="-122"/>
                </a:rPr>
                <a:t>CaO</a:t>
              </a:r>
              <a:endParaRPr lang="en-US" altLang="zh-CN" sz="3200" b="1">
                <a:latin typeface="Times New Roman" panose="02020603050405020304" pitchFamily="18" charset="0"/>
                <a:ea typeface="楷体_GB2312" pitchFamily="49" charset="-122"/>
              </a:endParaRPr>
            </a:p>
            <a:p>
              <a:pPr>
                <a:buClr>
                  <a:schemeClr val="bg1"/>
                </a:buClr>
              </a:pPr>
              <a:r>
                <a:rPr lang="en-US" altLang="zh-CN" sz="3200" b="1">
                  <a:latin typeface="楷体_GB2312" pitchFamily="49" charset="-122"/>
                  <a:ea typeface="楷体_GB2312" pitchFamily="49" charset="-122"/>
                </a:rPr>
                <a:t>                   </a:t>
              </a:r>
              <a:r>
                <a:rPr lang="en-US" altLang="zh-CN" sz="3200" b="1">
                  <a:latin typeface="Times New Roman" panose="02020603050405020304" pitchFamily="18" charset="0"/>
                  <a:ea typeface="楷体_GB2312" pitchFamily="49" charset="-122"/>
                </a:rPr>
                <a:t>CaO+SiO</a:t>
              </a:r>
              <a:r>
                <a:rPr lang="en-US" altLang="zh-CN" sz="3200" b="1" baseline="-25000">
                  <a:latin typeface="Times New Roman" panose="02020603050405020304" pitchFamily="18" charset="0"/>
                  <a:ea typeface="楷体_GB2312" pitchFamily="49" charset="-122"/>
                </a:rPr>
                <a:t>2</a:t>
              </a:r>
              <a:r>
                <a:rPr lang="en-US" altLang="zh-CN" sz="3200" b="1">
                  <a:latin typeface="Times New Roman" panose="02020603050405020304" pitchFamily="18" charset="0"/>
                  <a:ea typeface="楷体_GB2312" pitchFamily="49" charset="-122"/>
                </a:rPr>
                <a:t>==</a:t>
              </a:r>
              <a:r>
                <a:rPr lang="en-US" altLang="zh-CN" sz="3200"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r>
                <a:rPr lang="en-US" altLang="zh-CN" sz="3200" b="1">
                  <a:latin typeface="Times New Roman" panose="02020603050405020304" pitchFamily="18" charset="0"/>
                  <a:ea typeface="楷体_GB2312" pitchFamily="49" charset="-122"/>
                </a:rPr>
                <a:t>CaSiO</a:t>
              </a:r>
              <a:r>
                <a:rPr lang="en-US" altLang="zh-CN" sz="3200" b="1" baseline="-25000">
                  <a:latin typeface="Times New Roman" panose="02020603050405020304" pitchFamily="18" charset="0"/>
                  <a:ea typeface="楷体_GB2312" pitchFamily="49" charset="-122"/>
                </a:rPr>
                <a:t>3</a:t>
              </a:r>
              <a:endParaRPr lang="en-US" altLang="zh-CN" sz="3200" b="1" baseline="-25000">
                <a:latin typeface="Times New Roman" panose="02020603050405020304" pitchFamily="18" charset="0"/>
                <a:ea typeface="楷体_GB2312" pitchFamily="49" charset="-122"/>
              </a:endParaRPr>
            </a:p>
            <a:p>
              <a:pPr>
                <a:buClr>
                  <a:schemeClr val="bg1"/>
                </a:buClr>
              </a:pPr>
              <a:r>
                <a:rPr lang="en-US" altLang="zh-CN" sz="3200" b="1">
                  <a:solidFill>
                    <a:srgbClr val="008000"/>
                  </a:solidFill>
                  <a:latin typeface="楷体_GB2312" pitchFamily="49" charset="-122"/>
                  <a:ea typeface="楷体_GB2312" pitchFamily="49" charset="-122"/>
                </a:rPr>
                <a:t>            </a:t>
              </a:r>
              <a:endParaRPr lang="en-US" altLang="zh-CN" sz="3200" b="1">
                <a:solidFill>
                  <a:srgbClr val="008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4760" name="文本框 74759"/>
            <p:cNvSpPr txBox="1"/>
            <p:nvPr/>
          </p:nvSpPr>
          <p:spPr>
            <a:xfrm>
              <a:off x="3696" y="2886"/>
              <a:ext cx="590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Clr>
                  <a:schemeClr val="bg1"/>
                </a:buClr>
              </a:pPr>
              <a:r>
                <a:rPr lang="zh-CN" altLang="en-US" sz="2000" b="1" dirty="0">
                  <a:latin typeface="宋体" panose="02010600030101010101" pitchFamily="2" charset="-122"/>
                </a:rPr>
                <a:t>高温</a:t>
              </a:r>
              <a:endParaRPr lang="zh-CN" altLang="en-US" sz="2000">
                <a:latin typeface="宋体" panose="02010600030101010101" pitchFamily="2" charset="-122"/>
              </a:endParaRPr>
            </a:p>
          </p:txBody>
        </p:sp>
        <p:sp>
          <p:nvSpPr>
            <p:cNvPr id="74761" name="直接连接符 74760"/>
            <p:cNvSpPr/>
            <p:nvPr/>
          </p:nvSpPr>
          <p:spPr>
            <a:xfrm flipV="1">
              <a:off x="4649" y="3022"/>
              <a:ext cx="0" cy="27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4762" name="文本框 74761"/>
            <p:cNvSpPr txBox="1"/>
            <p:nvPr/>
          </p:nvSpPr>
          <p:spPr>
            <a:xfrm>
              <a:off x="3878" y="3249"/>
              <a:ext cx="499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ahoma" panose="020B0604030504040204" pitchFamily="34" charset="0"/>
                </a:rPr>
                <a:t>高温</a:t>
              </a:r>
              <a:endParaRPr lang="zh-CN" altLang="en-US" b="1" dirty="0">
                <a:latin typeface="Tahoma" panose="020B0604030504040204" pitchFamily="34" charset="0"/>
              </a:endParaRPr>
            </a:p>
          </p:txBody>
        </p:sp>
      </p:grpSp>
      <p:sp>
        <p:nvSpPr>
          <p:cNvPr id="74763" name="文本框 74762"/>
          <p:cNvSpPr txBox="1"/>
          <p:nvPr/>
        </p:nvSpPr>
        <p:spPr>
          <a:xfrm>
            <a:off x="7885113" y="3933825"/>
            <a:ext cx="8636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lang="zh-CN" altLang="en-US" dirty="0">
              <a:latin typeface="Tahoma" panose="020B0604030504040204" pitchFamily="34" charset="0"/>
            </a:endParaRPr>
          </a:p>
        </p:txBody>
      </p:sp>
      <p:grpSp>
        <p:nvGrpSpPr>
          <p:cNvPr id="74764" name="组合 74763"/>
          <p:cNvGrpSpPr/>
          <p:nvPr/>
        </p:nvGrpSpPr>
        <p:grpSpPr>
          <a:xfrm>
            <a:off x="323850" y="3000375"/>
            <a:ext cx="9290050" cy="723900"/>
            <a:chOff x="385" y="1207"/>
            <a:chExt cx="5852" cy="456"/>
          </a:xfrm>
        </p:grpSpPr>
        <p:sp>
          <p:nvSpPr>
            <p:cNvPr id="74765" name="文本框 74764"/>
            <p:cNvSpPr txBox="1"/>
            <p:nvPr/>
          </p:nvSpPr>
          <p:spPr>
            <a:xfrm>
              <a:off x="385" y="1298"/>
              <a:ext cx="585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Clr>
                  <a:schemeClr val="bg1"/>
                </a:buClr>
              </a:pPr>
              <a:r>
                <a:rPr lang="zh-CN" altLang="en-US" sz="3200" b="1">
                  <a:latin typeface="楷体_GB2312" pitchFamily="49" charset="-122"/>
                  <a:ea typeface="楷体_GB2312" pitchFamily="49" charset="-122"/>
                </a:rPr>
                <a:t>①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产生还原剂</a:t>
              </a:r>
              <a:r>
                <a:rPr lang="en-US" altLang="zh-CN" sz="3200" b="1">
                  <a:latin typeface="楷体_GB2312" pitchFamily="49" charset="-122"/>
                  <a:ea typeface="楷体_GB2312" pitchFamily="49" charset="-122"/>
                </a:rPr>
                <a:t>: </a:t>
              </a:r>
              <a:r>
                <a:rPr lang="en-US" altLang="zh-CN" sz="3200" b="1">
                  <a:latin typeface="Times New Roman" panose="02020603050405020304" pitchFamily="18" charset="0"/>
                  <a:ea typeface="楷体_GB2312" pitchFamily="49" charset="-122"/>
                </a:rPr>
                <a:t>C+O</a:t>
              </a:r>
              <a:r>
                <a:rPr lang="en-US" altLang="zh-CN" sz="3200" b="1" baseline="-25000">
                  <a:latin typeface="Times New Roman" panose="02020603050405020304" pitchFamily="18" charset="0"/>
                  <a:ea typeface="楷体_GB2312" pitchFamily="49" charset="-122"/>
                </a:rPr>
                <a:t>2 </a:t>
              </a:r>
              <a:r>
                <a:rPr lang="en-US" altLang="zh-CN" sz="3200" b="1">
                  <a:latin typeface="Times New Roman" panose="02020603050405020304" pitchFamily="18" charset="0"/>
                  <a:ea typeface="楷体_GB2312" pitchFamily="49" charset="-122"/>
                </a:rPr>
                <a:t>== CO</a:t>
              </a:r>
              <a:r>
                <a:rPr lang="en-US" altLang="zh-CN" sz="3200" b="1" baseline="-25000">
                  <a:latin typeface="Times New Roman" panose="02020603050405020304" pitchFamily="18" charset="0"/>
                  <a:ea typeface="楷体_GB2312" pitchFamily="49" charset="-122"/>
                </a:rPr>
                <a:t>2     </a:t>
              </a:r>
              <a:r>
                <a:rPr lang="en-US" altLang="zh-CN" sz="3200" b="1">
                  <a:latin typeface="Times New Roman" panose="02020603050405020304" pitchFamily="18" charset="0"/>
                  <a:ea typeface="楷体_GB2312" pitchFamily="49" charset="-122"/>
                </a:rPr>
                <a:t>CO</a:t>
              </a:r>
              <a:r>
                <a:rPr lang="en-US" altLang="zh-CN" sz="3200" b="1" baseline="-25000">
                  <a:latin typeface="Times New Roman" panose="02020603050405020304" pitchFamily="18" charset="0"/>
                  <a:ea typeface="楷体_GB2312" pitchFamily="49" charset="-122"/>
                </a:rPr>
                <a:t>2</a:t>
              </a:r>
              <a:r>
                <a:rPr lang="en-US" altLang="zh-CN" sz="3200" b="1">
                  <a:latin typeface="Times New Roman" panose="02020603050405020304" pitchFamily="18" charset="0"/>
                  <a:ea typeface="楷体_GB2312" pitchFamily="49" charset="-122"/>
                </a:rPr>
                <a:t>+C == 2CO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74766" name="文本框 74765"/>
            <p:cNvSpPr txBox="1"/>
            <p:nvPr/>
          </p:nvSpPr>
          <p:spPr>
            <a:xfrm>
              <a:off x="2789" y="1207"/>
              <a:ext cx="453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ahoma" panose="020B0604030504040204" pitchFamily="34" charset="0"/>
                </a:rPr>
                <a:t>高温</a:t>
              </a:r>
              <a:endParaRPr lang="zh-CN" altLang="en-US" b="1" dirty="0">
                <a:latin typeface="Tahoma" panose="020B0604030504040204" pitchFamily="34" charset="0"/>
              </a:endParaRPr>
            </a:p>
          </p:txBody>
        </p:sp>
        <p:sp>
          <p:nvSpPr>
            <p:cNvPr id="74767" name="文本框 74766"/>
            <p:cNvSpPr txBox="1"/>
            <p:nvPr/>
          </p:nvSpPr>
          <p:spPr>
            <a:xfrm>
              <a:off x="4740" y="1207"/>
              <a:ext cx="453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ahoma" panose="020B0604030504040204" pitchFamily="34" charset="0"/>
                </a:rPr>
                <a:t>高温</a:t>
              </a:r>
              <a:endParaRPr lang="zh-CN" altLang="en-US" b="1" dirty="0">
                <a:latin typeface="Tahoma" panose="020B0604030504040204" pitchFamily="34" charset="0"/>
              </a:endParaRPr>
            </a:p>
          </p:txBody>
        </p:sp>
      </p:grpSp>
      <p:sp>
        <p:nvSpPr>
          <p:cNvPr id="74768" name="文本框 74767"/>
          <p:cNvSpPr txBox="1"/>
          <p:nvPr/>
        </p:nvSpPr>
        <p:spPr>
          <a:xfrm>
            <a:off x="417513" y="1103313"/>
            <a:ext cx="2041525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latin typeface="Arial" panose="020B0604020202020204" pitchFamily="34" charset="0"/>
              </a:rPr>
              <a:t>1</a:t>
            </a:r>
            <a:r>
              <a:rPr lang="zh-CN" altLang="en-US" sz="3200" b="1" dirty="0">
                <a:latin typeface="Arial" panose="020B0604020202020204" pitchFamily="34" charset="0"/>
              </a:rPr>
              <a:t>、原料：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74769" name="文本框 74768"/>
          <p:cNvSpPr txBox="1"/>
          <p:nvPr/>
        </p:nvSpPr>
        <p:spPr>
          <a:xfrm>
            <a:off x="395288" y="1781175"/>
            <a:ext cx="2041525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latin typeface="Arial" panose="020B0604020202020204" pitchFamily="34" charset="0"/>
              </a:rPr>
              <a:t>2</a:t>
            </a:r>
            <a:r>
              <a:rPr lang="zh-CN" altLang="en-US" sz="3200" b="1" dirty="0">
                <a:latin typeface="Arial" panose="020B0604020202020204" pitchFamily="34" charset="0"/>
              </a:rPr>
              <a:t>、设备：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74770" name="文本框 74769"/>
          <p:cNvSpPr txBox="1"/>
          <p:nvPr/>
        </p:nvSpPr>
        <p:spPr>
          <a:xfrm>
            <a:off x="404813" y="2420938"/>
            <a:ext cx="294322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200" b="1">
                <a:latin typeface="Arial" panose="020B0604020202020204" pitchFamily="34" charset="0"/>
              </a:rPr>
              <a:t>3</a:t>
            </a:r>
            <a:r>
              <a:rPr lang="zh-CN" altLang="en-US" sz="3200" b="1" dirty="0">
                <a:latin typeface="Arial" panose="020B0604020202020204" pitchFamily="34" charset="0"/>
              </a:rPr>
              <a:t>、原理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74771" name="矩形 74770"/>
          <p:cNvSpPr/>
          <p:nvPr/>
        </p:nvSpPr>
        <p:spPr>
          <a:xfrm>
            <a:off x="2225675" y="1111250"/>
            <a:ext cx="587533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Arial" panose="020B0604020202020204" pitchFamily="34" charset="0"/>
              </a:rPr>
              <a:t>铁矿石、焦炭、石灰石、空气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74772" name="矩形 74771"/>
          <p:cNvSpPr/>
          <p:nvPr/>
        </p:nvSpPr>
        <p:spPr>
          <a:xfrm>
            <a:off x="2339975" y="1773238"/>
            <a:ext cx="201612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Arial" panose="020B0604020202020204" pitchFamily="34" charset="0"/>
              </a:rPr>
              <a:t>炼铁高炉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8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9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4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771" grpId="0"/>
      <p:bldP spid="747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8306" name="图片 98305" descr="炼铁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3438" y="549275"/>
            <a:ext cx="4500562" cy="5387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8" name="Text Box 14"/>
          <p:cNvSpPr txBox="1"/>
          <p:nvPr/>
        </p:nvSpPr>
        <p:spPr>
          <a:xfrm>
            <a:off x="0" y="1628775"/>
            <a:ext cx="4211638" cy="4325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</a:pPr>
            <a:r>
              <a:rPr lang="zh-CN" altLang="en-US" sz="3600" b="1" dirty="0">
                <a:latin typeface="宋体" panose="02010600030101010101" pitchFamily="2" charset="-122"/>
              </a:rPr>
              <a:t>用上述方法得到的铁是含碳量</a:t>
            </a:r>
            <a:r>
              <a:rPr lang="en-US" altLang="zh-CN" sz="3600" b="1">
                <a:latin typeface="宋体" panose="02010600030101010101" pitchFamily="2" charset="-122"/>
              </a:rPr>
              <a:t>2%-4.5%</a:t>
            </a:r>
            <a:r>
              <a:rPr lang="zh-CN" altLang="en-US" sz="3600" b="1" dirty="0">
                <a:latin typeface="宋体" panose="02010600030101010101" pitchFamily="2" charset="-122"/>
              </a:rPr>
              <a:t>的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</a:rPr>
              <a:t>生铁</a:t>
            </a:r>
            <a:r>
              <a:rPr lang="zh-CN" altLang="en-US" sz="3600" b="1" dirty="0">
                <a:latin typeface="宋体" panose="02010600030101010101" pitchFamily="2" charset="-122"/>
              </a:rPr>
              <a:t>。将生铁进一步炼制，可得用途更广泛分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</a:rPr>
              <a:t>钢</a:t>
            </a:r>
            <a:r>
              <a:rPr lang="zh-CN" altLang="en-US" sz="3600" b="1" dirty="0">
                <a:latin typeface="宋体" panose="02010600030101010101" pitchFamily="2" charset="-122"/>
              </a:rPr>
              <a:t>（碳量</a:t>
            </a:r>
            <a:r>
              <a:rPr lang="en-US" altLang="zh-CN" sz="3600" b="1">
                <a:latin typeface="宋体" panose="02010600030101010101" pitchFamily="2" charset="-122"/>
              </a:rPr>
              <a:t>0.03%-2%</a:t>
            </a:r>
            <a:r>
              <a:rPr lang="zh-CN" altLang="en-US" sz="3600" b="1" dirty="0">
                <a:latin typeface="宋体" panose="02010600030101010101" pitchFamily="2" charset="-122"/>
              </a:rPr>
              <a:t>）</a:t>
            </a:r>
            <a:endParaRPr lang="zh-CN" altLang="en-US" sz="36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endParaRPr lang="zh-CN" altLang="en-US" sz="3600" b="1">
              <a:latin typeface="宋体" panose="02010600030101010101" pitchFamily="2" charset="-122"/>
            </a:endParaRPr>
          </a:p>
        </p:txBody>
      </p:sp>
      <p:pic>
        <p:nvPicPr>
          <p:cNvPr id="98309" name="Picture 5" descr="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89375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8310" name="文本框 98309"/>
          <p:cNvSpPr txBox="1"/>
          <p:nvPr/>
        </p:nvSpPr>
        <p:spPr>
          <a:xfrm>
            <a:off x="1403350" y="0"/>
            <a:ext cx="22320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b="1" dirty="0">
                <a:solidFill>
                  <a:srgbClr val="0033CC"/>
                </a:solidFill>
                <a:latin typeface="Arial" panose="020B0604020202020204" pitchFamily="34" charset="0"/>
              </a:rPr>
              <a:t>高炉炼铁</a:t>
            </a:r>
            <a:endParaRPr lang="zh-CN" altLang="en-US" sz="3600" b="1" dirty="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sp>
        <p:nvSpPr>
          <p:cNvPr id="98311" name="动作按钮: 影片 98310">
            <a:hlinkClick r:id="rId3"/>
          </p:cNvPr>
          <p:cNvSpPr/>
          <p:nvPr/>
        </p:nvSpPr>
        <p:spPr>
          <a:xfrm>
            <a:off x="8351838" y="6281738"/>
            <a:ext cx="792162" cy="576262"/>
          </a:xfrm>
          <a:prstGeom prst="actionButtonMovie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5" name="Text Box 3"/>
          <p:cNvSpPr txBox="1"/>
          <p:nvPr/>
        </p:nvSpPr>
        <p:spPr>
          <a:xfrm>
            <a:off x="827088" y="2565400"/>
            <a:ext cx="74168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</a:rPr>
              <a:t>火法炼铜</a:t>
            </a:r>
            <a:r>
              <a:rPr lang="en-US" altLang="zh-CN" sz="3200" b="1">
                <a:latin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</a:rPr>
              <a:t>高温冶炼黄铜矿</a:t>
            </a:r>
            <a:r>
              <a:rPr lang="en-US" altLang="zh-CN" sz="3200" b="1">
                <a:latin typeface="Times New Roman" panose="02020603050405020304" pitchFamily="18" charset="0"/>
              </a:rPr>
              <a:t>CuFeS</a:t>
            </a:r>
            <a:r>
              <a:rPr lang="en-US" altLang="zh-CN" sz="3200" b="1" baseline="-25000"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</a:rPr>
              <a:t>：</a:t>
            </a:r>
            <a:endParaRPr lang="zh-CN" altLang="en-US" sz="3200" b="1" dirty="0">
              <a:latin typeface="Times New Roman" panose="02020603050405020304" pitchFamily="18" charset="0"/>
            </a:endParaRPr>
          </a:p>
        </p:txBody>
      </p:sp>
      <p:sp>
        <p:nvSpPr>
          <p:cNvPr id="59396" name="Text Box 4"/>
          <p:cNvSpPr txBox="1"/>
          <p:nvPr/>
        </p:nvSpPr>
        <p:spPr>
          <a:xfrm>
            <a:off x="755650" y="1557338"/>
            <a:ext cx="7848600" cy="1127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</a:rPr>
              <a:t>湿法炼铜：</a:t>
            </a:r>
            <a:r>
              <a:rPr lang="en-US" altLang="zh-CN" sz="3200" b="1">
                <a:latin typeface="Times New Roman" panose="02020603050405020304" pitchFamily="18" charset="0"/>
              </a:rPr>
              <a:t>Fe+CuSO</a:t>
            </a:r>
            <a:r>
              <a:rPr lang="en-US" altLang="zh-CN" sz="2000" b="1">
                <a:latin typeface="Times New Roman" panose="02020603050405020304" pitchFamily="18" charset="0"/>
              </a:rPr>
              <a:t>4</a:t>
            </a:r>
            <a:r>
              <a:rPr lang="en-US" altLang="zh-CN" sz="3200" b="1">
                <a:latin typeface="Times New Roman" panose="02020603050405020304" pitchFamily="18" charset="0"/>
              </a:rPr>
              <a:t>= FeSO</a:t>
            </a:r>
            <a:r>
              <a:rPr lang="en-US" altLang="zh-CN" sz="2000" b="1">
                <a:latin typeface="Times New Roman" panose="02020603050405020304" pitchFamily="18" charset="0"/>
              </a:rPr>
              <a:t>4</a:t>
            </a:r>
            <a:r>
              <a:rPr lang="en-US" altLang="zh-CN" sz="3200" b="1">
                <a:latin typeface="Times New Roman" panose="02020603050405020304" pitchFamily="18" charset="0"/>
              </a:rPr>
              <a:t>+Cu</a:t>
            </a:r>
            <a:endParaRPr lang="en-US" altLang="zh-CN" sz="32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zh-CN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59397" name="Text Box 5"/>
          <p:cNvSpPr txBox="1"/>
          <p:nvPr/>
        </p:nvSpPr>
        <p:spPr>
          <a:xfrm>
            <a:off x="900113" y="4941888"/>
            <a:ext cx="65532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</a:rPr>
              <a:t>生物炼铜：</a:t>
            </a:r>
            <a:endParaRPr lang="zh-CN" altLang="en-US" sz="2800" b="1" dirty="0">
              <a:latin typeface="Tahoma" panose="020B0604030504040204" pitchFamily="34" charset="0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971550" y="3284538"/>
            <a:ext cx="7616825" cy="1281112"/>
            <a:chOff x="624" y="1056"/>
            <a:chExt cx="4798" cy="807"/>
          </a:xfrm>
        </p:grpSpPr>
        <p:sp>
          <p:nvSpPr>
            <p:cNvPr id="76806" name="Line 7"/>
            <p:cNvSpPr/>
            <p:nvPr/>
          </p:nvSpPr>
          <p:spPr>
            <a:xfrm>
              <a:off x="3024" y="1392"/>
              <a:ext cx="91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pSp>
          <p:nvGrpSpPr>
            <p:cNvPr id="76807" name="Group 8"/>
            <p:cNvGrpSpPr/>
            <p:nvPr/>
          </p:nvGrpSpPr>
          <p:grpSpPr>
            <a:xfrm>
              <a:off x="624" y="1056"/>
              <a:ext cx="4798" cy="807"/>
              <a:chOff x="624" y="1113"/>
              <a:chExt cx="4798" cy="807"/>
            </a:xfrm>
          </p:grpSpPr>
          <p:sp>
            <p:nvSpPr>
              <p:cNvPr id="76808" name="Rectangle 9"/>
              <p:cNvSpPr/>
              <p:nvPr/>
            </p:nvSpPr>
            <p:spPr>
              <a:xfrm>
                <a:off x="3286" y="1593"/>
                <a:ext cx="2136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zh-CN" altLang="en-US" sz="2800" b="1" dirty="0">
                    <a:latin typeface="Times New Roman" panose="02020603050405020304" pitchFamily="18" charset="0"/>
                  </a:rPr>
                  <a:t>（</a:t>
                </a:r>
                <a:r>
                  <a:rPr lang="en-US" altLang="zh-CN" sz="2800" b="1">
                    <a:latin typeface="Times New Roman" panose="02020603050405020304" pitchFamily="18" charset="0"/>
                  </a:rPr>
                  <a:t>99.95%~99.98%</a:t>
                </a:r>
                <a:r>
                  <a:rPr lang="zh-CN" altLang="en-US" sz="2800" b="1" dirty="0">
                    <a:latin typeface="Times New Roman" panose="02020603050405020304" pitchFamily="18" charset="0"/>
                  </a:rPr>
                  <a:t>）</a:t>
                </a:r>
                <a:endParaRPr lang="zh-CN" altLang="en-US" sz="2800" b="1" dirty="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76809" name="Group 10"/>
              <p:cNvGrpSpPr/>
              <p:nvPr/>
            </p:nvGrpSpPr>
            <p:grpSpPr>
              <a:xfrm>
                <a:off x="624" y="1113"/>
                <a:ext cx="4512" cy="798"/>
                <a:chOff x="624" y="1113"/>
                <a:chExt cx="4512" cy="798"/>
              </a:xfrm>
            </p:grpSpPr>
            <p:sp>
              <p:nvSpPr>
                <p:cNvPr id="76810" name="Rectangle 11"/>
                <p:cNvSpPr/>
                <p:nvPr/>
              </p:nvSpPr>
              <p:spPr>
                <a:xfrm>
                  <a:off x="1392" y="1584"/>
                  <a:ext cx="1912" cy="32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p>
                  <a:pPr>
                    <a:spcBef>
                      <a:spcPct val="50000"/>
                    </a:spcBef>
                  </a:pPr>
                  <a:r>
                    <a:rPr lang="zh-CN" altLang="en-US" sz="2800" b="1" dirty="0">
                      <a:latin typeface="Times New Roman" panose="02020603050405020304" pitchFamily="18" charset="0"/>
                    </a:rPr>
                    <a:t>（</a:t>
                  </a:r>
                  <a:r>
                    <a:rPr lang="en-US" altLang="zh-CN" sz="2800" b="1">
                      <a:latin typeface="Times New Roman" panose="02020603050405020304" pitchFamily="18" charset="0"/>
                    </a:rPr>
                    <a:t>99.5%~99.7%</a:t>
                  </a:r>
                  <a:r>
                    <a:rPr lang="zh-CN" altLang="en-US" sz="2800" b="1" dirty="0">
                      <a:latin typeface="Times New Roman" panose="02020603050405020304" pitchFamily="18" charset="0"/>
                    </a:rPr>
                    <a:t>）</a:t>
                  </a:r>
                  <a:endParaRPr lang="zh-CN" altLang="en-US" sz="2800" b="1" dirty="0"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76811" name="Group 12"/>
                <p:cNvGrpSpPr/>
                <p:nvPr/>
              </p:nvGrpSpPr>
              <p:grpSpPr>
                <a:xfrm>
                  <a:off x="624" y="1113"/>
                  <a:ext cx="4512" cy="500"/>
                  <a:chOff x="624" y="1113"/>
                  <a:chExt cx="4512" cy="500"/>
                </a:xfrm>
              </p:grpSpPr>
              <p:grpSp>
                <p:nvGrpSpPr>
                  <p:cNvPr id="76812" name="Group 13"/>
                  <p:cNvGrpSpPr/>
                  <p:nvPr/>
                </p:nvGrpSpPr>
                <p:grpSpPr>
                  <a:xfrm>
                    <a:off x="624" y="1248"/>
                    <a:ext cx="4512" cy="365"/>
                    <a:chOff x="624" y="1248"/>
                    <a:chExt cx="4512" cy="365"/>
                  </a:xfrm>
                </p:grpSpPr>
                <p:sp>
                  <p:nvSpPr>
                    <p:cNvPr id="76813" name="Text Box 14"/>
                    <p:cNvSpPr txBox="1"/>
                    <p:nvPr/>
                  </p:nvSpPr>
                  <p:spPr>
                    <a:xfrm>
                      <a:off x="624" y="1248"/>
                      <a:ext cx="4512" cy="365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>
                      <a:spAutoFit/>
                    </a:bodyPr>
                    <a:p>
                      <a:pPr>
                        <a:spcBef>
                          <a:spcPct val="50000"/>
                        </a:spcBef>
                      </a:pPr>
                      <a:r>
                        <a:rPr lang="zh-CN" altLang="en-US" sz="3200" b="1" dirty="0">
                          <a:latin typeface="Times New Roman" panose="02020603050405020304" pitchFamily="18" charset="0"/>
                        </a:rPr>
                        <a:t>黄铜矿              粗铜                  精铜 </a:t>
                      </a:r>
                      <a:endParaRPr lang="zh-CN" altLang="en-US" sz="3200" b="1" dirty="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76814" name="Line 15"/>
                    <p:cNvSpPr/>
                    <p:nvPr/>
                  </p:nvSpPr>
                  <p:spPr>
                    <a:xfrm>
                      <a:off x="1536" y="1440"/>
                      <a:ext cx="768" cy="0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triangle" w="med" len="med"/>
                    </a:ln>
                  </p:spPr>
                </p:sp>
              </p:grpSp>
              <p:sp>
                <p:nvSpPr>
                  <p:cNvPr id="76815" name="Text Box 16"/>
                  <p:cNvSpPr txBox="1"/>
                  <p:nvPr/>
                </p:nvSpPr>
                <p:spPr>
                  <a:xfrm>
                    <a:off x="3120" y="1113"/>
                    <a:ext cx="624" cy="327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>
                    <a:spAutoFit/>
                  </a:bodyPr>
                  <a:p>
                    <a:pPr>
                      <a:spcBef>
                        <a:spcPct val="50000"/>
                      </a:spcBef>
                    </a:pPr>
                    <a:r>
                      <a:rPr lang="zh-CN" altLang="en-US" sz="2800" b="1" dirty="0">
                        <a:latin typeface="Times New Roman" panose="02020603050405020304" pitchFamily="18" charset="0"/>
                      </a:rPr>
                      <a:t>电解</a:t>
                    </a:r>
                    <a:endParaRPr lang="zh-CN" altLang="en-US" sz="2800" b="1" dirty="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</p:grpSp>
      </p:grpSp>
      <p:pic>
        <p:nvPicPr>
          <p:cNvPr id="76816" name="Picture 17" descr="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28600"/>
            <a:ext cx="3657600" cy="981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6817" name="Picture 19" descr="炼铁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100" y="5229225"/>
            <a:ext cx="1612900" cy="1628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6818" name="Text Box 20"/>
          <p:cNvSpPr txBox="1"/>
          <p:nvPr/>
        </p:nvSpPr>
        <p:spPr>
          <a:xfrm>
            <a:off x="950913" y="3789363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59415" name="Text Box 23"/>
          <p:cNvSpPr txBox="1">
            <a:spLocks noChangeArrowheads="1"/>
          </p:cNvSpPr>
          <p:nvPr/>
        </p:nvSpPr>
        <p:spPr bwMode="auto">
          <a:xfrm>
            <a:off x="1416050" y="261938"/>
            <a:ext cx="2840038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r>
              <a:rPr lang="zh-CN" altLang="en-US" sz="3600" b="1" dirty="0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炼铜的方法</a:t>
            </a:r>
            <a:endParaRPr lang="zh-CN" altLang="en-US" sz="3600" b="1" dirty="0">
              <a:solidFill>
                <a:srgbClr val="000099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3" name="Text Box 5"/>
          <p:cNvSpPr txBox="1"/>
          <p:nvPr/>
        </p:nvSpPr>
        <p:spPr>
          <a:xfrm>
            <a:off x="4140200" y="333375"/>
            <a:ext cx="4392613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自学：书本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73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页（包括资料卡）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39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39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/>
      <p:bldP spid="59396" grpId="0"/>
      <p:bldP spid="59397" grpId="0" build="allAtOnce"/>
      <p:bldP spid="3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5778" name="Picture 7" descr="炼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1100" y="5229225"/>
            <a:ext cx="1612900" cy="1628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274" name="Text Box 2"/>
          <p:cNvSpPr txBox="1"/>
          <p:nvPr/>
        </p:nvSpPr>
        <p:spPr>
          <a:xfrm>
            <a:off x="395288" y="1268413"/>
            <a:ext cx="8229600" cy="2590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>
                <a:latin typeface="Times New Roman" panose="02020603050405020304" pitchFamily="18" charset="0"/>
                <a:ea typeface="华文新魏" panose="02010800040101010101" pitchFamily="2" charset="-122"/>
              </a:rPr>
              <a:t>        </a:t>
            </a:r>
            <a:r>
              <a:rPr lang="zh-CN" altLang="en-US" sz="32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我国西汉时的炼丹家刘安所著</a:t>
            </a:r>
            <a:r>
              <a:rPr lang="en-US" altLang="zh-CN" sz="3200" b="1">
                <a:latin typeface="Times New Roman" panose="02020603050405020304" pitchFamily="18" charset="0"/>
                <a:ea typeface="华文新魏" panose="02010800040101010101" pitchFamily="2" charset="-122"/>
              </a:rPr>
              <a:t>《</a:t>
            </a:r>
            <a:r>
              <a:rPr lang="zh-CN" altLang="en-US" sz="32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淮南万毕术</a:t>
            </a:r>
            <a:r>
              <a:rPr lang="en-US" altLang="zh-CN" sz="3200" b="1">
                <a:latin typeface="Times New Roman" panose="02020603050405020304" pitchFamily="18" charset="0"/>
                <a:ea typeface="华文新魏" panose="02010800040101010101" pitchFamily="2" charset="-122"/>
              </a:rPr>
              <a:t>》</a:t>
            </a:r>
            <a:r>
              <a:rPr lang="zh-CN" altLang="en-US" sz="32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中记载“</a:t>
            </a:r>
            <a:r>
              <a:rPr lang="zh-CN" altLang="en-US" sz="3200" b="1" dirty="0">
                <a:latin typeface="Times New Roman" panose="02020603050405020304" pitchFamily="18" charset="0"/>
                <a:ea typeface="隶书" panose="02010509060101010101" pitchFamily="49" charset="-122"/>
              </a:rPr>
              <a:t>曾青得铁，则化为铜</a:t>
            </a:r>
            <a:r>
              <a:rPr lang="zh-CN" altLang="en-US" sz="32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。”</a:t>
            </a:r>
            <a:endParaRPr lang="zh-CN" altLang="en-US" sz="32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  <a:p>
            <a:r>
              <a:rPr lang="zh-CN" altLang="en-US" sz="32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意思是说铜盐遇到铁时，就有铜生成。实质是：</a:t>
            </a:r>
            <a:r>
              <a:rPr lang="zh-CN" altLang="en-US" sz="3600" b="1" dirty="0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铁和可溶性铜盐发生的置换反应</a:t>
            </a:r>
            <a:r>
              <a:rPr lang="zh-CN" altLang="en-US" sz="3200" b="1" dirty="0">
                <a:solidFill>
                  <a:srgbClr val="8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。</a:t>
            </a:r>
            <a:endParaRPr lang="zh-CN" altLang="en-US" sz="3200" b="1" dirty="0">
              <a:solidFill>
                <a:srgbClr val="800000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  <a:p>
            <a:r>
              <a:rPr lang="zh-CN" altLang="en-US" sz="32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这一发现要比西方国家早</a:t>
            </a:r>
            <a:r>
              <a:rPr lang="en-US" altLang="zh-CN" sz="3200" b="1">
                <a:latin typeface="Times New Roman" panose="02020603050405020304" pitchFamily="18" charset="0"/>
                <a:ea typeface="华文新魏" panose="02010800040101010101" pitchFamily="2" charset="-122"/>
              </a:rPr>
              <a:t>1700</a:t>
            </a:r>
            <a:r>
              <a:rPr lang="zh-CN" altLang="en-US" sz="32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多年。</a:t>
            </a:r>
            <a:endParaRPr lang="zh-CN" altLang="en-US" sz="32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pic>
        <p:nvPicPr>
          <p:cNvPr id="75780" name="Picture 5" descr="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88913"/>
            <a:ext cx="36576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1619250" y="231775"/>
            <a:ext cx="2840038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r>
              <a:rPr lang="zh-CN" altLang="en-US" sz="3600" b="1" dirty="0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湿法炼铜</a:t>
            </a:r>
            <a:endParaRPr lang="zh-CN" altLang="en-US" sz="3600" b="1" dirty="0">
              <a:solidFill>
                <a:srgbClr val="000099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grpSp>
        <p:nvGrpSpPr>
          <p:cNvPr id="75782" name="组合 75781"/>
          <p:cNvGrpSpPr/>
          <p:nvPr/>
        </p:nvGrpSpPr>
        <p:grpSpPr>
          <a:xfrm>
            <a:off x="468313" y="4292600"/>
            <a:ext cx="7632700" cy="1373188"/>
            <a:chOff x="340" y="2659"/>
            <a:chExt cx="4808" cy="865"/>
          </a:xfrm>
        </p:grpSpPr>
        <p:sp>
          <p:nvSpPr>
            <p:cNvPr id="75783" name="文本框 75782"/>
            <p:cNvSpPr txBox="1"/>
            <p:nvPr/>
          </p:nvSpPr>
          <p:spPr>
            <a:xfrm>
              <a:off x="340" y="2659"/>
              <a:ext cx="4808" cy="8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Clr>
                  <a:schemeClr val="bg1"/>
                </a:buClr>
              </a:pPr>
              <a:r>
                <a:rPr lang="zh-CN" altLang="en-US" sz="2800" b="1" dirty="0">
                  <a:solidFill>
                    <a:srgbClr val="000066"/>
                  </a:solidFill>
                  <a:latin typeface="Arial" panose="020B0604020202020204" pitchFamily="34" charset="0"/>
                </a:rPr>
                <a:t>湿法炼铜的过程：</a:t>
              </a:r>
              <a:endParaRPr lang="zh-CN" altLang="en-US" sz="2800" b="1" dirty="0">
                <a:solidFill>
                  <a:srgbClr val="000066"/>
                </a:solidFill>
                <a:latin typeface="Arial" panose="020B0604020202020204" pitchFamily="34" charset="0"/>
              </a:endParaRPr>
            </a:p>
            <a:p>
              <a:pPr>
                <a:buClr>
                  <a:schemeClr val="bg1"/>
                </a:buClr>
              </a:pPr>
              <a:endParaRPr lang="zh-CN" altLang="en-US" sz="2800" b="1" dirty="0">
                <a:solidFill>
                  <a:srgbClr val="000066"/>
                </a:solidFill>
                <a:latin typeface="Arial" panose="020B0604020202020204" pitchFamily="34" charset="0"/>
              </a:endParaRPr>
            </a:p>
            <a:p>
              <a:pPr>
                <a:buClr>
                  <a:schemeClr val="bg1"/>
                </a:buClr>
              </a:pPr>
              <a:r>
                <a:rPr lang="zh-CN" altLang="en-US" sz="2800" b="1" dirty="0">
                  <a:solidFill>
                    <a:srgbClr val="000066"/>
                  </a:solidFill>
                  <a:latin typeface="Arial" panose="020B0604020202020204" pitchFamily="34" charset="0"/>
                </a:rPr>
                <a:t>含氧化铜的矿石              铜盐溶液              铜</a:t>
              </a:r>
              <a:endParaRPr lang="zh-CN" altLang="en-US" sz="2800" b="1" dirty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5784" name="文本框 75783"/>
            <p:cNvSpPr txBox="1"/>
            <p:nvPr/>
          </p:nvSpPr>
          <p:spPr>
            <a:xfrm>
              <a:off x="2245" y="3022"/>
              <a:ext cx="59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  <a:buClr>
                  <a:schemeClr val="bg1"/>
                </a:buClr>
              </a:pPr>
              <a:r>
                <a:rPr lang="zh-CN" altLang="en-US" sz="2800" b="1" dirty="0">
                  <a:solidFill>
                    <a:srgbClr val="000066"/>
                  </a:solidFill>
                  <a:latin typeface="Arial" panose="020B0604020202020204" pitchFamily="34" charset="0"/>
                </a:rPr>
                <a:t>酸</a:t>
              </a:r>
              <a:endParaRPr lang="zh-CN" altLang="en-US" sz="2800" b="1" dirty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5785" name="文本框 75784"/>
            <p:cNvSpPr txBox="1"/>
            <p:nvPr/>
          </p:nvSpPr>
          <p:spPr>
            <a:xfrm>
              <a:off x="3923" y="3022"/>
              <a:ext cx="54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  <a:buClr>
                  <a:schemeClr val="bg1"/>
                </a:buClr>
              </a:pPr>
              <a:r>
                <a:rPr lang="zh-CN" altLang="en-US" sz="2800" b="1" dirty="0">
                  <a:solidFill>
                    <a:srgbClr val="000066"/>
                  </a:solidFill>
                  <a:latin typeface="Arial" panose="020B0604020202020204" pitchFamily="34" charset="0"/>
                </a:rPr>
                <a:t>铁</a:t>
              </a:r>
              <a:endParaRPr lang="zh-CN" altLang="en-US" sz="2800" b="1" dirty="0">
                <a:solidFill>
                  <a:srgbClr val="00006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5786" name="直接连接符 75785"/>
            <p:cNvSpPr/>
            <p:nvPr/>
          </p:nvSpPr>
          <p:spPr>
            <a:xfrm>
              <a:off x="2200" y="3385"/>
              <a:ext cx="499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787" name="直接连接符 75786"/>
            <p:cNvSpPr/>
            <p:nvPr/>
          </p:nvSpPr>
          <p:spPr>
            <a:xfrm>
              <a:off x="3878" y="3385"/>
              <a:ext cx="589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77826" name="椭圆 77825"/>
          <p:cNvSpPr/>
          <p:nvPr/>
        </p:nvSpPr>
        <p:spPr>
          <a:xfrm>
            <a:off x="250825" y="333375"/>
            <a:ext cx="4105275" cy="1150938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77827" name="文本框 77826"/>
          <p:cNvSpPr txBox="1"/>
          <p:nvPr/>
        </p:nvSpPr>
        <p:spPr>
          <a:xfrm>
            <a:off x="1230313" y="519113"/>
            <a:ext cx="25923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latin typeface="Tahoma" panose="020B0604030504040204" pitchFamily="34" charset="0"/>
                <a:ea typeface="黑体" panose="02010609060101010101" pitchFamily="2" charset="-122"/>
              </a:rPr>
              <a:t>阅读材料</a:t>
            </a:r>
            <a:endParaRPr lang="zh-CN" altLang="en-US" sz="3600" b="1" dirty="0">
              <a:latin typeface="Tahoma" panose="020B0604030504040204" pitchFamily="34" charset="0"/>
              <a:ea typeface="黑体" panose="02010609060101010101" pitchFamily="2" charset="-122"/>
            </a:endParaRPr>
          </a:p>
        </p:txBody>
      </p:sp>
      <p:sp>
        <p:nvSpPr>
          <p:cNvPr id="77828" name="矩形 77827"/>
          <p:cNvSpPr/>
          <p:nvPr/>
        </p:nvSpPr>
        <p:spPr>
          <a:xfrm>
            <a:off x="771525" y="2638425"/>
            <a:ext cx="7489825" cy="33877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dist"/>
            <a:r>
              <a:rPr lang="zh-CN" altLang="en-US" sz="3600" b="1">
                <a:latin typeface="Times New Roman" panose="02020603050405020304" pitchFamily="18" charset="0"/>
              </a:rPr>
              <a:t>      </a:t>
            </a:r>
            <a:r>
              <a:rPr lang="en-US" altLang="zh-CN" sz="3600" b="1">
                <a:latin typeface="Times New Roman" panose="02020603050405020304" pitchFamily="18" charset="0"/>
              </a:rPr>
              <a:t>08</a:t>
            </a:r>
            <a:r>
              <a:rPr lang="zh-CN" altLang="en-US" sz="3600" b="1" dirty="0">
                <a:latin typeface="Times New Roman" panose="02020603050405020304" pitchFamily="18" charset="0"/>
              </a:rPr>
              <a:t>年</a:t>
            </a:r>
            <a:r>
              <a:rPr lang="en-US" altLang="zh-CN" sz="3600" b="1">
                <a:latin typeface="Times New Roman" panose="02020603050405020304" pitchFamily="18" charset="0"/>
              </a:rPr>
              <a:t>11</a:t>
            </a:r>
            <a:r>
              <a:rPr lang="zh-CN" altLang="en-US" sz="3600" b="1" dirty="0">
                <a:latin typeface="Times New Roman" panose="02020603050405020304" pitchFamily="18" charset="0"/>
              </a:rPr>
              <a:t>月</a:t>
            </a:r>
            <a:r>
              <a:rPr lang="en-US" altLang="zh-CN" sz="3600" b="1">
                <a:latin typeface="Times New Roman" panose="02020603050405020304" pitchFamily="18" charset="0"/>
              </a:rPr>
              <a:t>18</a:t>
            </a:r>
            <a:r>
              <a:rPr lang="zh-CN" altLang="en-US" sz="3600" b="1" dirty="0">
                <a:latin typeface="Times New Roman" panose="02020603050405020304" pitchFamily="18" charset="0"/>
              </a:rPr>
              <a:t>日</a:t>
            </a:r>
            <a:r>
              <a:rPr lang="en-US" altLang="zh-CN" sz="3600" b="1">
                <a:latin typeface="Times New Roman" panose="02020603050405020304" pitchFamily="18" charset="0"/>
              </a:rPr>
              <a:t>,《</a:t>
            </a:r>
            <a:r>
              <a:rPr lang="zh-CN" altLang="en-US" sz="3600" b="1" dirty="0">
                <a:latin typeface="Times New Roman" panose="02020603050405020304" pitchFamily="18" charset="0"/>
              </a:rPr>
              <a:t>台州商报</a:t>
            </a:r>
            <a:r>
              <a:rPr lang="en-US" altLang="zh-CN" sz="3600" b="1">
                <a:latin typeface="Times New Roman" panose="02020603050405020304" pitchFamily="18" charset="0"/>
              </a:rPr>
              <a:t>》</a:t>
            </a:r>
            <a:r>
              <a:rPr lang="zh-CN" altLang="en-US" sz="3600" b="1" dirty="0">
                <a:latin typeface="Times New Roman" panose="02020603050405020304" pitchFamily="18" charset="0"/>
              </a:rPr>
              <a:t>报道：台州成为长三角的“铜矿”、“铁矿”。</a:t>
            </a:r>
            <a:r>
              <a:rPr lang="zh-CN" altLang="en-US" sz="3600" b="1" dirty="0">
                <a:latin typeface="Arial" panose="020B0604020202020204" pitchFamily="34" charset="0"/>
              </a:rPr>
              <a:t>缺乏陆地矿产资源的台州市发展废旧金属拆解业，为长三角地区开发了“铜矿”、“铁矿”。每年可生产铜</a:t>
            </a:r>
            <a:r>
              <a:rPr lang="en-US" altLang="zh-CN" sz="3600" b="1">
                <a:latin typeface="Arial" panose="020B0604020202020204" pitchFamily="34" charset="0"/>
              </a:rPr>
              <a:t>70</a:t>
            </a:r>
            <a:r>
              <a:rPr lang="zh-CN" altLang="en-US" sz="3600" b="1" dirty="0">
                <a:latin typeface="Arial" panose="020B0604020202020204" pitchFamily="34" charset="0"/>
              </a:rPr>
              <a:t>万吨，生产钢铁</a:t>
            </a:r>
            <a:r>
              <a:rPr lang="en-US" altLang="zh-CN" sz="3600" b="1">
                <a:latin typeface="Arial" panose="020B0604020202020204" pitchFamily="34" charset="0"/>
              </a:rPr>
              <a:t>100</a:t>
            </a:r>
            <a:r>
              <a:rPr lang="zh-CN" altLang="en-US" sz="3600" b="1" dirty="0">
                <a:latin typeface="Arial" panose="020B0604020202020204" pitchFamily="34" charset="0"/>
              </a:rPr>
              <a:t>多万吨。</a:t>
            </a:r>
            <a:r>
              <a:rPr lang="zh-CN" altLang="en-US" sz="3600" dirty="0">
                <a:latin typeface="Tahoma" panose="020B0604030504040204" pitchFamily="34" charset="0"/>
              </a:rPr>
              <a:t> </a:t>
            </a:r>
            <a:endParaRPr lang="zh-CN" altLang="en-US" sz="3600" dirty="0">
              <a:latin typeface="Tahoma" panose="020B0604030504040204" pitchFamily="34" charset="0"/>
            </a:endParaRPr>
          </a:p>
        </p:txBody>
      </p:sp>
      <p:sp>
        <p:nvSpPr>
          <p:cNvPr id="77829" name="文本框 77828"/>
          <p:cNvSpPr txBox="1"/>
          <p:nvPr/>
        </p:nvSpPr>
        <p:spPr>
          <a:xfrm>
            <a:off x="2484438" y="1736725"/>
            <a:ext cx="51117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b="1" dirty="0">
                <a:solidFill>
                  <a:schemeClr val="bg2"/>
                </a:solidFill>
                <a:latin typeface="Arial" panose="020B0604020202020204" pitchFamily="34" charset="0"/>
              </a:rPr>
              <a:t>资源有限 再生无限</a:t>
            </a:r>
            <a:endParaRPr lang="zh-CN" altLang="en-US" sz="3600" b="1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95234" name="文本框 95233">
            <a:hlinkClick r:id="" action="ppaction://noaction"/>
          </p:cNvPr>
          <p:cNvSpPr txBox="1"/>
          <p:nvPr/>
        </p:nvSpPr>
        <p:spPr>
          <a:xfrm>
            <a:off x="2667000" y="1125538"/>
            <a:ext cx="6477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</a:rPr>
              <a:t>为什么铜使用比铁早？</a:t>
            </a:r>
            <a:endParaRPr lang="zh-CN" altLang="en-US" sz="36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95235" name="组合 95234"/>
          <p:cNvGrpSpPr/>
          <p:nvPr/>
        </p:nvGrpSpPr>
        <p:grpSpPr>
          <a:xfrm>
            <a:off x="611188" y="981075"/>
            <a:ext cx="1865312" cy="1287463"/>
            <a:chOff x="1776" y="912"/>
            <a:chExt cx="1200" cy="960"/>
          </a:xfrm>
        </p:grpSpPr>
        <p:graphicFrame>
          <p:nvGraphicFramePr>
            <p:cNvPr id="95236" name="对象 95235"/>
            <p:cNvGraphicFramePr/>
            <p:nvPr/>
          </p:nvGraphicFramePr>
          <p:xfrm>
            <a:off x="1776" y="912"/>
            <a:ext cx="913" cy="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1" imgW="4046855" imgH="3352800" progId="MS_ClipArt_Gallery.2">
                    <p:embed/>
                  </p:oleObj>
                </mc:Choice>
                <mc:Fallback>
                  <p:oleObj name="" r:id="rId1" imgW="4046855" imgH="3352800" progId="MS_ClipArt_Gallery.2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776" y="912"/>
                          <a:ext cx="913" cy="9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5237" name="文本框 95236"/>
            <p:cNvSpPr txBox="1"/>
            <p:nvPr/>
          </p:nvSpPr>
          <p:spPr>
            <a:xfrm>
              <a:off x="2208" y="1058"/>
              <a:ext cx="768" cy="668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 algn="ctr">
                <a:lnSpc>
                  <a:spcPct val="60000"/>
                </a:lnSpc>
              </a:pPr>
              <a:r>
                <a:rPr lang="zh-CN" altLang="en-US" sz="8800" i="1" dirty="0">
                  <a:solidFill>
                    <a:srgbClr val="FF0000"/>
                  </a:solidFill>
                  <a:latin typeface="Arial" panose="020B0604020202020204" pitchFamily="34" charset="0"/>
                </a:rPr>
                <a:t>？</a:t>
              </a:r>
              <a:endParaRPr lang="zh-CN" altLang="en-US" sz="8800" i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95238" name="文本框 95237"/>
          <p:cNvSpPr txBox="1"/>
          <p:nvPr/>
        </p:nvSpPr>
        <p:spPr>
          <a:xfrm>
            <a:off x="730250" y="2622550"/>
            <a:ext cx="830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zh-CN" sz="2800" b="1" dirty="0">
                <a:latin typeface="Arial" panose="020B0604020202020204" pitchFamily="34" charset="0"/>
              </a:rPr>
              <a:t>①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地球上存在少量单质铜，单质铁只存在陨铁中</a:t>
            </a:r>
            <a:endParaRPr lang="zh-CN" altLang="en-US" sz="2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5239" name="文本框 95238"/>
          <p:cNvSpPr txBox="1"/>
          <p:nvPr/>
        </p:nvSpPr>
        <p:spPr>
          <a:xfrm>
            <a:off x="762000" y="3352800"/>
            <a:ext cx="7010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②铁的性质比铜活泼，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容易氧化生锈</a:t>
            </a:r>
            <a:endParaRPr lang="zh-CN" altLang="en-US" sz="2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5240" name="文本框 95239"/>
          <p:cNvSpPr txBox="1"/>
          <p:nvPr/>
        </p:nvSpPr>
        <p:spPr>
          <a:xfrm>
            <a:off x="762000" y="4083050"/>
            <a:ext cx="69342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③铁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的熔点（</a:t>
            </a:r>
            <a:r>
              <a:rPr lang="en-US" altLang="zh-CN" sz="2800" b="1">
                <a:solidFill>
                  <a:srgbClr val="000000"/>
                </a:solidFill>
                <a:latin typeface="Arial" panose="020B0604020202020204" pitchFamily="34" charset="0"/>
              </a:rPr>
              <a:t>1539</a:t>
            </a:r>
            <a:r>
              <a:rPr lang="en-US" altLang="zh-CN" sz="2800" b="1">
                <a:latin typeface="Arial" panose="020B0604020202020204" pitchFamily="34" charset="0"/>
              </a:rPr>
              <a:t>℃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）又比铜（</a:t>
            </a:r>
            <a:r>
              <a:rPr lang="en-US" altLang="zh-CN" sz="2800" b="1">
                <a:solidFill>
                  <a:srgbClr val="000000"/>
                </a:solidFill>
                <a:latin typeface="Arial" panose="020B0604020202020204" pitchFamily="34" charset="0"/>
              </a:rPr>
              <a:t>1083 </a:t>
            </a:r>
            <a:r>
              <a:rPr lang="en-US" altLang="zh-CN" sz="2800" b="1">
                <a:latin typeface="Arial" panose="020B0604020202020204" pitchFamily="34" charset="0"/>
              </a:rPr>
              <a:t>℃ 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）高得多，就使得它比铜难于熔炼</a:t>
            </a:r>
            <a:endParaRPr lang="zh-CN" altLang="en-US" sz="2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5241" name="矩形 95240"/>
          <p:cNvSpPr/>
          <p:nvPr/>
        </p:nvSpPr>
        <p:spPr>
          <a:xfrm>
            <a:off x="533400" y="152400"/>
            <a:ext cx="29591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</a:rPr>
              <a:t>【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</a:rPr>
              <a:t>交流与讨论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</a:rPr>
              <a:t>】</a:t>
            </a:r>
            <a:endParaRPr lang="en-US" altLang="zh-CN" sz="36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4" grpId="0"/>
      <p:bldP spid="95238" grpId="0"/>
      <p:bldP spid="95239" grpId="0"/>
      <p:bldP spid="952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81922" name="矩形 81921"/>
          <p:cNvSpPr/>
          <p:nvPr/>
        </p:nvSpPr>
        <p:spPr>
          <a:xfrm>
            <a:off x="539750" y="1325245"/>
            <a:ext cx="8351838" cy="396938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marL="342900" indent="-342900"/>
            <a:r>
              <a:rPr lang="zh-CN" altLang="en-US" sz="3600" b="1" dirty="0">
                <a:latin typeface="Times New Roman" panose="02020603050405020304" pitchFamily="18" charset="0"/>
              </a:rPr>
              <a:t>从金属钠、镁、铁、铜的冶炼过程看，金属的冶炼方法与下列哪个因素的关系最为密切？（     ）</a:t>
            </a:r>
            <a:endParaRPr lang="zh-CN" altLang="en-US" sz="3600" b="1" dirty="0">
              <a:latin typeface="Times New Roman" panose="02020603050405020304" pitchFamily="18" charset="0"/>
            </a:endParaRPr>
          </a:p>
          <a:p>
            <a:pPr marL="342900" indent="-342900"/>
            <a:r>
              <a:rPr lang="zh-CN" altLang="en-US" sz="3600" b="1" dirty="0">
                <a:latin typeface="Times New Roman" panose="02020603050405020304" pitchFamily="18" charset="0"/>
              </a:rPr>
              <a:t>   </a:t>
            </a:r>
            <a:r>
              <a:rPr lang="en-US" altLang="zh-CN" sz="3600" b="1">
                <a:latin typeface="Times New Roman" panose="02020603050405020304" pitchFamily="18" charset="0"/>
              </a:rPr>
              <a:t>A. </a:t>
            </a:r>
            <a:r>
              <a:rPr lang="zh-CN" altLang="en-US" sz="3600" b="1" dirty="0">
                <a:latin typeface="Times New Roman" panose="02020603050405020304" pitchFamily="18" charset="0"/>
              </a:rPr>
              <a:t>金属的延展性                                              </a:t>
            </a:r>
            <a:endParaRPr lang="zh-CN" altLang="en-US" sz="3600" b="1" dirty="0">
              <a:latin typeface="Times New Roman" panose="02020603050405020304" pitchFamily="18" charset="0"/>
            </a:endParaRPr>
          </a:p>
          <a:p>
            <a:pPr marL="342900" indent="-342900"/>
            <a:r>
              <a:rPr lang="zh-CN" altLang="en-US" sz="3600" b="1">
                <a:latin typeface="Times New Roman" panose="02020603050405020304" pitchFamily="18" charset="0"/>
              </a:rPr>
              <a:t>   </a:t>
            </a:r>
            <a:r>
              <a:rPr lang="en-US" altLang="zh-CN" sz="3600" b="1">
                <a:latin typeface="Times New Roman" panose="02020603050405020304" pitchFamily="18" charset="0"/>
              </a:rPr>
              <a:t>B. </a:t>
            </a:r>
            <a:r>
              <a:rPr lang="zh-CN" altLang="en-US" sz="3600" b="1" dirty="0">
                <a:latin typeface="Times New Roman" panose="02020603050405020304" pitchFamily="18" charset="0"/>
              </a:rPr>
              <a:t>金属活动性顺序    </a:t>
            </a:r>
            <a:endParaRPr lang="zh-CN" altLang="en-US" sz="3600" b="1" dirty="0">
              <a:latin typeface="Times New Roman" panose="02020603050405020304" pitchFamily="18" charset="0"/>
            </a:endParaRPr>
          </a:p>
          <a:p>
            <a:pPr marL="342900" indent="-342900"/>
            <a:r>
              <a:rPr lang="zh-CN" altLang="en-US" sz="3600" b="1">
                <a:latin typeface="Times New Roman" panose="02020603050405020304" pitchFamily="18" charset="0"/>
              </a:rPr>
              <a:t>   </a:t>
            </a:r>
            <a:r>
              <a:rPr lang="en-US" altLang="zh-CN" sz="3600" b="1">
                <a:latin typeface="Times New Roman" panose="02020603050405020304" pitchFamily="18" charset="0"/>
              </a:rPr>
              <a:t>C. </a:t>
            </a:r>
            <a:r>
              <a:rPr lang="zh-CN" altLang="en-US" sz="3600" b="1" dirty="0">
                <a:latin typeface="Times New Roman" panose="02020603050405020304" pitchFamily="18" charset="0"/>
              </a:rPr>
              <a:t>地壳中金属元素的含量                        </a:t>
            </a:r>
            <a:r>
              <a:rPr lang="en-US" altLang="zh-CN" sz="3600" b="1">
                <a:latin typeface="Times New Roman" panose="02020603050405020304" pitchFamily="18" charset="0"/>
              </a:rPr>
              <a:t>D. </a:t>
            </a:r>
            <a:r>
              <a:rPr lang="zh-CN" altLang="en-US" sz="3600" b="1" dirty="0">
                <a:latin typeface="Times New Roman" panose="02020603050405020304" pitchFamily="18" charset="0"/>
              </a:rPr>
              <a:t>金属的导热性</a:t>
            </a:r>
            <a:endParaRPr lang="zh-CN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81923" name="文本框 81922"/>
          <p:cNvSpPr txBox="1"/>
          <p:nvPr/>
        </p:nvSpPr>
        <p:spPr>
          <a:xfrm>
            <a:off x="4643438" y="2420938"/>
            <a:ext cx="13684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4" name="动作按钮: 前进或下一项 81923">
            <a:hlinkClick r:id="" action="ppaction://hlinkshowjump?jump=lastslide"/>
          </p:cNvPr>
          <p:cNvSpPr/>
          <p:nvPr/>
        </p:nvSpPr>
        <p:spPr>
          <a:xfrm>
            <a:off x="8243888" y="6165850"/>
            <a:ext cx="288925" cy="287338"/>
          </a:xfrm>
          <a:prstGeom prst="actionButtonForwardNex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/>
      <p:bldP spid="819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下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9035" y="782320"/>
            <a:ext cx="7312660" cy="47929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u=3311027179,3176167395&amp;fm=200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650" y="245110"/>
            <a:ext cx="4761865" cy="3180715"/>
          </a:xfrm>
          <a:prstGeom prst="rect">
            <a:avLst/>
          </a:prstGeom>
        </p:spPr>
      </p:pic>
      <p:pic>
        <p:nvPicPr>
          <p:cNvPr id="3" name="图片 2" descr="tim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030" y="2729230"/>
            <a:ext cx="5464175" cy="40989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102995" y="855345"/>
            <a:ext cx="60610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</a:rPr>
              <a:t>思考：如何检验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</a:rPr>
              <a:t>Fe</a:t>
            </a:r>
            <a:r>
              <a:rPr lang="en-US" altLang="zh-CN" sz="4400" b="1" baseline="30000">
                <a:solidFill>
                  <a:schemeClr val="bg2">
                    <a:lumMod val="60000"/>
                    <a:lumOff val="40000"/>
                  </a:schemeClr>
                </a:solidFill>
              </a:rPr>
              <a:t>3+</a:t>
            </a:r>
            <a:endParaRPr lang="en-US" altLang="zh-CN" sz="4400" b="1" baseline="3000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24255" y="1960880"/>
            <a:ext cx="72504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/>
              <a:t>1</a:t>
            </a:r>
            <a:r>
              <a:rPr lang="zh-CN" altLang="en-US" sz="4000" b="1"/>
              <a:t>、观察溶液颜色：</a:t>
            </a:r>
            <a:r>
              <a:rPr lang="en-US" altLang="zh-CN" sz="4000" b="1"/>
              <a:t>Fe</a:t>
            </a:r>
            <a:r>
              <a:rPr lang="en-US" altLang="zh-CN" sz="4000" b="1" baseline="30000"/>
              <a:t>3+ </a:t>
            </a:r>
            <a:r>
              <a:rPr lang="zh-CN" altLang="en-US" sz="4000" b="1"/>
              <a:t>黄色</a:t>
            </a:r>
            <a:endParaRPr lang="zh-CN" altLang="en-US" sz="4000" b="1"/>
          </a:p>
        </p:txBody>
      </p:sp>
      <p:sp>
        <p:nvSpPr>
          <p:cNvPr id="4" name="文本框 3"/>
          <p:cNvSpPr txBox="1"/>
          <p:nvPr/>
        </p:nvSpPr>
        <p:spPr>
          <a:xfrm>
            <a:off x="1024255" y="3075305"/>
            <a:ext cx="79476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/>
              <a:t>2</a:t>
            </a:r>
            <a:r>
              <a:rPr lang="zh-CN" altLang="en-US" sz="4000" b="1"/>
              <a:t>、滴加</a:t>
            </a:r>
            <a:r>
              <a:rPr lang="en-US" altLang="zh-CN" sz="4000" b="1"/>
              <a:t>NaOH</a:t>
            </a:r>
            <a:r>
              <a:rPr lang="zh-CN" altLang="en-US" sz="4000" b="1"/>
              <a:t>溶液：红褐色沉淀</a:t>
            </a:r>
            <a:endParaRPr lang="zh-CN" altLang="en-US" sz="4000" b="1"/>
          </a:p>
        </p:txBody>
      </p:sp>
      <p:sp>
        <p:nvSpPr>
          <p:cNvPr id="5" name="文本框 4"/>
          <p:cNvSpPr txBox="1"/>
          <p:nvPr/>
        </p:nvSpPr>
        <p:spPr>
          <a:xfrm>
            <a:off x="6006465" y="3549650"/>
            <a:ext cx="27851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 b="1">
                <a:solidFill>
                  <a:srgbClr val="FF0000"/>
                </a:solidFill>
              </a:rPr>
              <a:t>Fe</a:t>
            </a:r>
            <a:r>
              <a:rPr lang="zh-CN" altLang="en-US" sz="4400" b="1">
                <a:solidFill>
                  <a:srgbClr val="FF0000"/>
                </a:solidFill>
              </a:rPr>
              <a:t>（</a:t>
            </a:r>
            <a:r>
              <a:rPr lang="en-US" altLang="zh-CN" sz="4400" b="1">
                <a:solidFill>
                  <a:srgbClr val="FF0000"/>
                </a:solidFill>
              </a:rPr>
              <a:t>OH)</a:t>
            </a:r>
            <a:r>
              <a:rPr lang="en-US" altLang="zh-CN" sz="4400" b="1" baseline="-25000">
                <a:solidFill>
                  <a:srgbClr val="FF0000"/>
                </a:solidFill>
              </a:rPr>
              <a:t>3</a:t>
            </a:r>
            <a:endParaRPr lang="en-US" altLang="zh-CN" sz="4400" b="1" baseline="-2500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4255" y="4488180"/>
            <a:ext cx="82435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/>
              <a:t>3</a:t>
            </a:r>
            <a:r>
              <a:rPr lang="zh-CN" altLang="en-US" sz="4000" b="1"/>
              <a:t>、硫氰化钾溶液（</a:t>
            </a:r>
            <a:r>
              <a:rPr lang="en-US" altLang="zh-CN" sz="4000" b="1"/>
              <a:t>KSCN</a:t>
            </a:r>
            <a:r>
              <a:rPr lang="zh-CN" altLang="en-US" sz="4000" b="1"/>
              <a:t>）：</a:t>
            </a:r>
            <a:endParaRPr lang="zh-CN" altLang="en-US" sz="4000" b="1"/>
          </a:p>
          <a:p>
            <a:r>
              <a:rPr lang="zh-CN" altLang="en-US" sz="4000" b="1"/>
              <a:t>                     </a:t>
            </a:r>
            <a:r>
              <a:rPr lang="zh-CN" altLang="en-US" sz="4000" b="1">
                <a:solidFill>
                  <a:srgbClr val="FF0000"/>
                </a:solidFill>
              </a:rPr>
              <a:t>溶液变红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562350" y="1368425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/>
              <a:t>Fe</a:t>
            </a:r>
            <a:endParaRPr lang="en-US" altLang="zh-CN" sz="4000" b="1"/>
          </a:p>
        </p:txBody>
      </p:sp>
      <p:sp>
        <p:nvSpPr>
          <p:cNvPr id="3" name="文本框 2"/>
          <p:cNvSpPr txBox="1"/>
          <p:nvPr/>
        </p:nvSpPr>
        <p:spPr>
          <a:xfrm>
            <a:off x="1017270" y="3719830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/>
              <a:t>Fe</a:t>
            </a:r>
            <a:endParaRPr lang="en-US" altLang="zh-CN" sz="4000" b="1"/>
          </a:p>
        </p:txBody>
      </p:sp>
      <p:sp>
        <p:nvSpPr>
          <p:cNvPr id="4" name="文本框 3"/>
          <p:cNvSpPr txBox="1"/>
          <p:nvPr/>
        </p:nvSpPr>
        <p:spPr>
          <a:xfrm>
            <a:off x="5753100" y="3719830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/>
              <a:t>Fe</a:t>
            </a:r>
            <a:endParaRPr lang="en-US" altLang="zh-CN" sz="4000" b="1"/>
          </a:p>
        </p:txBody>
      </p:sp>
      <p:sp>
        <p:nvSpPr>
          <p:cNvPr id="5" name="文本框 4"/>
          <p:cNvSpPr txBox="1"/>
          <p:nvPr/>
        </p:nvSpPr>
        <p:spPr>
          <a:xfrm>
            <a:off x="3562350" y="1132205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rgbClr val="FF0000"/>
                </a:solidFill>
              </a:rPr>
              <a:t>0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17270" y="3509645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rgbClr val="FF0000"/>
                </a:solidFill>
              </a:rPr>
              <a:t>+2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53100" y="3509645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rgbClr val="FF0000"/>
                </a:solidFill>
              </a:rPr>
              <a:t>+3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1619250" y="1947545"/>
            <a:ext cx="1852930" cy="1697355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4249420" y="1967865"/>
            <a:ext cx="1727835" cy="1656080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196975" y="2075180"/>
            <a:ext cx="1984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2">
                    <a:lumMod val="60000"/>
                    <a:lumOff val="40000"/>
                  </a:schemeClr>
                </a:solidFill>
              </a:rPr>
              <a:t>弱氧化剂</a:t>
            </a:r>
            <a:endParaRPr lang="zh-CN" altLang="en-US" sz="2800" b="1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836795" y="1967865"/>
            <a:ext cx="1984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强氧化剂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90930" y="2597150"/>
            <a:ext cx="23812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2">
                    <a:lumMod val="60000"/>
                    <a:lumOff val="40000"/>
                  </a:schemeClr>
                </a:solidFill>
              </a:rPr>
              <a:t>（</a:t>
            </a:r>
            <a:r>
              <a:rPr lang="en-US" altLang="zh-CN" sz="2800" b="1">
                <a:solidFill>
                  <a:schemeClr val="bg2">
                    <a:lumMod val="60000"/>
                    <a:lumOff val="40000"/>
                  </a:schemeClr>
                </a:solidFill>
              </a:rPr>
              <a:t>H</a:t>
            </a:r>
            <a:r>
              <a:rPr lang="en-US" altLang="zh-CN" sz="2800" b="1" baseline="30000">
                <a:solidFill>
                  <a:schemeClr val="bg2">
                    <a:lumMod val="60000"/>
                    <a:lumOff val="40000"/>
                  </a:schemeClr>
                </a:solidFill>
              </a:rPr>
              <a:t>+</a:t>
            </a:r>
            <a:r>
              <a:rPr lang="zh-CN" altLang="en-US" sz="2800" b="1">
                <a:solidFill>
                  <a:schemeClr val="bg2">
                    <a:lumMod val="60000"/>
                    <a:lumOff val="40000"/>
                  </a:schemeClr>
                </a:solidFill>
              </a:rPr>
              <a:t>、</a:t>
            </a:r>
            <a:r>
              <a:rPr lang="en-US" altLang="zh-CN" sz="2800" b="1">
                <a:solidFill>
                  <a:schemeClr val="bg2">
                    <a:lumMod val="60000"/>
                    <a:lumOff val="40000"/>
                  </a:schemeClr>
                </a:solidFill>
              </a:rPr>
              <a:t>Cu</a:t>
            </a:r>
            <a:r>
              <a:rPr lang="en-US" altLang="zh-CN" sz="2800" b="1" baseline="30000">
                <a:solidFill>
                  <a:schemeClr val="bg2">
                    <a:lumMod val="60000"/>
                    <a:lumOff val="40000"/>
                  </a:schemeClr>
                </a:solidFill>
              </a:rPr>
              <a:t>2+</a:t>
            </a:r>
            <a:r>
              <a:rPr lang="zh-CN" altLang="en-US" sz="2800" b="1">
                <a:solidFill>
                  <a:schemeClr val="bg2">
                    <a:lumMod val="60000"/>
                    <a:lumOff val="40000"/>
                  </a:schemeClr>
                </a:solidFill>
              </a:rPr>
              <a:t>）</a:t>
            </a:r>
            <a:endParaRPr lang="zh-CN" altLang="en-US" sz="2800" b="1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96840" y="2442845"/>
            <a:ext cx="39300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（</a:t>
            </a:r>
            <a:r>
              <a:rPr lang="en-US" altLang="zh-CN" sz="2400" b="1">
                <a:solidFill>
                  <a:srgbClr val="FF0000"/>
                </a:solidFill>
              </a:rPr>
              <a:t>Cl</a:t>
            </a:r>
            <a:r>
              <a:rPr lang="en-US" altLang="zh-CN" sz="2400" b="1" baseline="-25000">
                <a:solidFill>
                  <a:srgbClr val="FF0000"/>
                </a:solidFill>
              </a:rPr>
              <a:t>2</a:t>
            </a:r>
            <a:r>
              <a:rPr lang="zh-CN" altLang="en-US" sz="2400" b="1">
                <a:solidFill>
                  <a:srgbClr val="FF0000"/>
                </a:solidFill>
              </a:rPr>
              <a:t>、</a:t>
            </a:r>
            <a:r>
              <a:rPr lang="en-US" altLang="zh-CN" sz="2400" b="1">
                <a:solidFill>
                  <a:srgbClr val="FF0000"/>
                </a:solidFill>
              </a:rPr>
              <a:t>Br</a:t>
            </a:r>
            <a:r>
              <a:rPr lang="en-US" altLang="zh-CN" sz="2400" b="1" baseline="-25000">
                <a:solidFill>
                  <a:srgbClr val="FF0000"/>
                </a:solidFill>
              </a:rPr>
              <a:t>2</a:t>
            </a:r>
            <a:r>
              <a:rPr lang="zh-CN" altLang="en-US" sz="2400" b="1">
                <a:solidFill>
                  <a:srgbClr val="FF0000"/>
                </a:solidFill>
              </a:rPr>
              <a:t>、</a:t>
            </a:r>
            <a:r>
              <a:rPr lang="en-US" altLang="zh-CN" sz="2400" b="1">
                <a:solidFill>
                  <a:srgbClr val="FF0000"/>
                </a:solidFill>
              </a:rPr>
              <a:t>H</a:t>
            </a:r>
            <a:r>
              <a:rPr lang="en-US" altLang="zh-CN" sz="2400" b="1" baseline="-25000">
                <a:solidFill>
                  <a:srgbClr val="FF0000"/>
                </a:solidFill>
              </a:rPr>
              <a:t>2</a:t>
            </a:r>
            <a:r>
              <a:rPr lang="en-US" altLang="zh-CN" sz="2400" b="1">
                <a:solidFill>
                  <a:srgbClr val="FF0000"/>
                </a:solidFill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</a:rPr>
              <a:t>2</a:t>
            </a:r>
            <a:r>
              <a:rPr lang="zh-CN" altLang="en-US" sz="2400" b="1">
                <a:solidFill>
                  <a:srgbClr val="FF0000"/>
                </a:solidFill>
              </a:rPr>
              <a:t>、</a:t>
            </a:r>
            <a:r>
              <a:rPr lang="en-US" altLang="zh-CN" sz="2400" b="1">
                <a:solidFill>
                  <a:srgbClr val="FF0000"/>
                </a:solidFill>
              </a:rPr>
              <a:t>HNO</a:t>
            </a:r>
            <a:r>
              <a:rPr lang="en-US" altLang="zh-CN" sz="2400" b="1" baseline="-25000">
                <a:solidFill>
                  <a:srgbClr val="FF0000"/>
                </a:solidFill>
              </a:rPr>
              <a:t>3     </a:t>
            </a:r>
            <a:r>
              <a:rPr lang="zh-CN" altLang="en-US" sz="2400" b="1">
                <a:solidFill>
                  <a:srgbClr val="FF0000"/>
                </a:solidFill>
              </a:rPr>
              <a:t>等）</a:t>
            </a:r>
            <a:endParaRPr lang="zh-CN" altLang="en-US" sz="2400" b="1" baseline="-2500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16280" y="302260"/>
            <a:ext cx="33121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</a:rPr>
              <a:t>Cl</a:t>
            </a:r>
            <a:r>
              <a:rPr lang="en-US" altLang="zh-CN" sz="2400" b="1" baseline="-25000">
                <a:solidFill>
                  <a:srgbClr val="FF0000"/>
                </a:solidFill>
              </a:rPr>
              <a:t>2</a:t>
            </a:r>
            <a:r>
              <a:rPr lang="zh-CN" altLang="en-US" sz="2400" b="1">
                <a:solidFill>
                  <a:srgbClr val="FF0000"/>
                </a:solidFill>
              </a:rPr>
              <a:t>、</a:t>
            </a:r>
            <a:r>
              <a:rPr lang="en-US" altLang="zh-CN" sz="2400" b="1">
                <a:solidFill>
                  <a:srgbClr val="FF0000"/>
                </a:solidFill>
              </a:rPr>
              <a:t>Br</a:t>
            </a:r>
            <a:r>
              <a:rPr lang="en-US" altLang="zh-CN" sz="2400" b="1" baseline="-25000">
                <a:solidFill>
                  <a:srgbClr val="FF0000"/>
                </a:solidFill>
              </a:rPr>
              <a:t>2</a:t>
            </a:r>
            <a:r>
              <a:rPr lang="zh-CN" altLang="en-US" sz="2400" b="1">
                <a:solidFill>
                  <a:srgbClr val="FF0000"/>
                </a:solidFill>
              </a:rPr>
              <a:t>、</a:t>
            </a:r>
            <a:r>
              <a:rPr lang="en-US" altLang="zh-CN" sz="2400" b="1">
                <a:solidFill>
                  <a:srgbClr val="FF0000"/>
                </a:solidFill>
              </a:rPr>
              <a:t>H</a:t>
            </a:r>
            <a:r>
              <a:rPr lang="en-US" altLang="zh-CN" sz="2400" b="1" baseline="-25000">
                <a:solidFill>
                  <a:srgbClr val="FF0000"/>
                </a:solidFill>
              </a:rPr>
              <a:t>2</a:t>
            </a:r>
            <a:r>
              <a:rPr lang="en-US" altLang="zh-CN" sz="2400" b="1">
                <a:solidFill>
                  <a:srgbClr val="FF0000"/>
                </a:solidFill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</a:rPr>
              <a:t>2</a:t>
            </a:r>
            <a:r>
              <a:rPr lang="zh-CN" altLang="en-US" sz="2400" b="1">
                <a:solidFill>
                  <a:srgbClr val="FF0000"/>
                </a:solidFill>
              </a:rPr>
              <a:t>、</a:t>
            </a:r>
            <a:r>
              <a:rPr lang="en-US" altLang="zh-CN" sz="2400" b="1">
                <a:solidFill>
                  <a:srgbClr val="FF0000"/>
                </a:solidFill>
              </a:rPr>
              <a:t>HNO</a:t>
            </a:r>
            <a:r>
              <a:rPr lang="en-US" altLang="zh-CN" sz="2400" b="1" baseline="-25000">
                <a:solidFill>
                  <a:srgbClr val="FF0000"/>
                </a:solidFill>
              </a:rPr>
              <a:t>3</a:t>
            </a:r>
            <a:r>
              <a:rPr lang="zh-CN" altLang="en-US" sz="2400" b="1">
                <a:solidFill>
                  <a:srgbClr val="FF0000"/>
                </a:solidFill>
              </a:rPr>
              <a:t>、</a:t>
            </a:r>
            <a:r>
              <a:rPr lang="en-US" altLang="zh-CN" sz="2400" b="1">
                <a:solidFill>
                  <a:srgbClr val="FF0000"/>
                </a:solidFill>
              </a:rPr>
              <a:t>KMnO</a:t>
            </a:r>
            <a:r>
              <a:rPr lang="en-US" altLang="zh-CN" sz="2400" b="1" baseline="-25000">
                <a:solidFill>
                  <a:srgbClr val="FF0000"/>
                </a:solidFill>
              </a:rPr>
              <a:t>4</a:t>
            </a:r>
            <a:r>
              <a:rPr lang="zh-CN" altLang="en-US" sz="2400" b="1">
                <a:solidFill>
                  <a:srgbClr val="FF0000"/>
                </a:solidFill>
              </a:rPr>
              <a:t>等</a:t>
            </a:r>
            <a:endParaRPr lang="zh-CN" altLang="en-US" sz="2400" b="1" baseline="-25000">
              <a:solidFill>
                <a:srgbClr val="FF0000"/>
              </a:solidFill>
            </a:endParaRPr>
          </a:p>
        </p:txBody>
      </p:sp>
      <p:cxnSp>
        <p:nvCxnSpPr>
          <p:cNvPr id="15" name="直接箭头连接符 14"/>
          <p:cNvCxnSpPr>
            <a:stCxn id="4" idx="1"/>
          </p:cNvCxnSpPr>
          <p:nvPr/>
        </p:nvCxnSpPr>
        <p:spPr>
          <a:xfrm flipH="1">
            <a:off x="1979295" y="4073525"/>
            <a:ext cx="3773805" cy="3175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2051685" y="4292600"/>
            <a:ext cx="3744595" cy="0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3307715" y="3623945"/>
            <a:ext cx="15290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 b="1"/>
              <a:t>？</a:t>
            </a:r>
            <a:endParaRPr lang="zh-CN" altLang="en-US" sz="7200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017270" y="1482090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/>
              <a:t>Fe</a:t>
            </a:r>
            <a:endParaRPr lang="en-US" altLang="zh-CN" sz="4000" b="1"/>
          </a:p>
        </p:txBody>
      </p:sp>
      <p:sp>
        <p:nvSpPr>
          <p:cNvPr id="4" name="文本框 3"/>
          <p:cNvSpPr txBox="1"/>
          <p:nvPr/>
        </p:nvSpPr>
        <p:spPr>
          <a:xfrm>
            <a:off x="5753100" y="1482090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/>
              <a:t>Fe</a:t>
            </a:r>
            <a:endParaRPr lang="en-US" altLang="zh-CN" sz="4000" b="1"/>
          </a:p>
        </p:txBody>
      </p:sp>
      <p:sp>
        <p:nvSpPr>
          <p:cNvPr id="6" name="文本框 5"/>
          <p:cNvSpPr txBox="1"/>
          <p:nvPr/>
        </p:nvSpPr>
        <p:spPr>
          <a:xfrm>
            <a:off x="1017270" y="1083310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rgbClr val="FF0000"/>
                </a:solidFill>
              </a:rPr>
              <a:t>+2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53100" y="1083310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rgbClr val="FF0000"/>
                </a:solidFill>
              </a:rPr>
              <a:t>+3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2087245" y="1835785"/>
            <a:ext cx="3744595" cy="0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49630" y="2487295"/>
            <a:ext cx="8037195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</a:rPr>
              <a:t>①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</a:rPr>
              <a:t>FeCl</a:t>
            </a:r>
            <a:r>
              <a:rPr lang="en-US" altLang="zh-CN" sz="4400" b="1" baseline="-25000">
                <a:solidFill>
                  <a:schemeClr val="bg2">
                    <a:lumMod val="60000"/>
                    <a:lumOff val="40000"/>
                  </a:schemeClr>
                </a:solidFill>
              </a:rPr>
              <a:t>3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</a:rPr>
              <a:t>溶液 ②双氧水 ③氯水、④溴水  ⑤酸性高锰酸钾溶液、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⑥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FeCl</a:t>
            </a:r>
            <a:r>
              <a:rPr lang="en-US" altLang="zh-CN" sz="4400" b="1" baseline="-25000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2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溶液    ⑦铁粉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Fe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、</a:t>
            </a:r>
            <a:endParaRPr lang="zh-CN" altLang="en-US" sz="4400" b="1">
              <a:solidFill>
                <a:schemeClr val="bg2">
                  <a:lumMod val="60000"/>
                  <a:lumOff val="40000"/>
                </a:schemeClr>
              </a:solidFill>
              <a:sym typeface="+mn-ea"/>
            </a:endParaRPr>
          </a:p>
          <a:p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⑧铜片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Cu  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⑨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KSCN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溶液</a:t>
            </a:r>
            <a:endParaRPr lang="zh-CN" altLang="en-US" sz="4400" b="1">
              <a:solidFill>
                <a:schemeClr val="bg2">
                  <a:lumMod val="60000"/>
                  <a:lumOff val="40000"/>
                </a:schemeClr>
              </a:solidFill>
              <a:sym typeface="+mn-ea"/>
            </a:endParaRPr>
          </a:p>
          <a:p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⑩淀粉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KI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溶液</a:t>
            </a:r>
            <a:endParaRPr lang="zh-CN" altLang="en-US" sz="4400" b="1">
              <a:solidFill>
                <a:schemeClr val="bg2">
                  <a:lumMod val="60000"/>
                  <a:lumOff val="40000"/>
                </a:schemeClr>
              </a:solidFill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23185" y="929005"/>
            <a:ext cx="33197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FF0000"/>
                </a:solidFill>
              </a:rPr>
              <a:t>强氧化剂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017270" y="1482090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/>
              <a:t>Fe</a:t>
            </a:r>
            <a:endParaRPr lang="en-US" altLang="zh-CN" sz="4000" b="1"/>
          </a:p>
        </p:txBody>
      </p:sp>
      <p:sp>
        <p:nvSpPr>
          <p:cNvPr id="4" name="文本框 3"/>
          <p:cNvSpPr txBox="1"/>
          <p:nvPr/>
        </p:nvSpPr>
        <p:spPr>
          <a:xfrm>
            <a:off x="5753100" y="1482090"/>
            <a:ext cx="2019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/>
              <a:t>Fe</a:t>
            </a:r>
            <a:endParaRPr lang="en-US" altLang="zh-CN" sz="4000" b="1"/>
          </a:p>
        </p:txBody>
      </p:sp>
      <p:sp>
        <p:nvSpPr>
          <p:cNvPr id="6" name="文本框 5"/>
          <p:cNvSpPr txBox="1"/>
          <p:nvPr/>
        </p:nvSpPr>
        <p:spPr>
          <a:xfrm>
            <a:off x="5753100" y="1162685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rgbClr val="FF0000"/>
                </a:solidFill>
              </a:rPr>
              <a:t>+2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17270" y="1083310"/>
            <a:ext cx="687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rgbClr val="FF0000"/>
                </a:solidFill>
              </a:rPr>
              <a:t>+3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cxnSp>
        <p:nvCxnSpPr>
          <p:cNvPr id="16" name="直接箭头连接符 15"/>
          <p:cNvCxnSpPr>
            <a:endCxn id="4" idx="1"/>
          </p:cNvCxnSpPr>
          <p:nvPr/>
        </p:nvCxnSpPr>
        <p:spPr>
          <a:xfrm flipV="1">
            <a:off x="1835785" y="1835785"/>
            <a:ext cx="3917315" cy="8890"/>
          </a:xfrm>
          <a:prstGeom prst="straightConnector1">
            <a:avLst/>
          </a:prstGeom>
          <a:ln w="28575" cmpd="sng">
            <a:solidFill>
              <a:schemeClr val="tx2"/>
            </a:solidFill>
            <a:prstDash val="soli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49630" y="2487295"/>
            <a:ext cx="8037195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</a:rPr>
              <a:t>①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</a:rPr>
              <a:t>FeCl</a:t>
            </a:r>
            <a:r>
              <a:rPr lang="en-US" altLang="zh-CN" sz="4400" b="1" baseline="-25000">
                <a:solidFill>
                  <a:schemeClr val="bg2">
                    <a:lumMod val="60000"/>
                    <a:lumOff val="40000"/>
                  </a:schemeClr>
                </a:solidFill>
              </a:rPr>
              <a:t>3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</a:rPr>
              <a:t>溶液 ②双氧水 ③氯水、④溴水  ⑤酸性高锰酸钾溶液、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⑥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FeCl</a:t>
            </a:r>
            <a:r>
              <a:rPr lang="en-US" altLang="zh-CN" sz="4400" b="1" baseline="-25000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2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溶液    ⑦铁粉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Fe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、</a:t>
            </a:r>
            <a:endParaRPr lang="zh-CN" altLang="en-US" sz="4400" b="1">
              <a:solidFill>
                <a:schemeClr val="bg2">
                  <a:lumMod val="60000"/>
                  <a:lumOff val="40000"/>
                </a:schemeClr>
              </a:solidFill>
              <a:sym typeface="+mn-ea"/>
            </a:endParaRPr>
          </a:p>
          <a:p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⑧铜片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Cu  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⑨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KSCN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溶液</a:t>
            </a:r>
            <a:endParaRPr lang="zh-CN" altLang="en-US" sz="4400" b="1">
              <a:solidFill>
                <a:schemeClr val="bg2">
                  <a:lumMod val="60000"/>
                  <a:lumOff val="40000"/>
                </a:schemeClr>
              </a:solidFill>
              <a:sym typeface="+mn-ea"/>
            </a:endParaRPr>
          </a:p>
          <a:p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⑩淀粉</a:t>
            </a:r>
            <a:r>
              <a:rPr lang="en-US" altLang="zh-CN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KI</a:t>
            </a:r>
            <a:r>
              <a:rPr lang="zh-CN" altLang="en-US" sz="4400" b="1">
                <a:solidFill>
                  <a:schemeClr val="bg2">
                    <a:lumMod val="60000"/>
                    <a:lumOff val="40000"/>
                  </a:schemeClr>
                </a:solidFill>
                <a:sym typeface="+mn-ea"/>
              </a:rPr>
              <a:t>溶液</a:t>
            </a:r>
            <a:endParaRPr lang="zh-CN" altLang="en-US" sz="4400" b="1">
              <a:solidFill>
                <a:schemeClr val="bg2">
                  <a:lumMod val="60000"/>
                  <a:lumOff val="40000"/>
                </a:schemeClr>
              </a:solidFill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87955" y="1067435"/>
            <a:ext cx="29171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4400" b="1">
                <a:solidFill>
                  <a:srgbClr val="FF0000"/>
                </a:solidFill>
                <a:sym typeface="+mn-ea"/>
              </a:rPr>
              <a:t>还原剂</a:t>
            </a:r>
            <a:endParaRPr lang="zh-CN" altLang="en-US" sz="4400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219" name="组合 9218"/>
          <p:cNvGrpSpPr/>
          <p:nvPr/>
        </p:nvGrpSpPr>
        <p:grpSpPr>
          <a:xfrm>
            <a:off x="0" y="2362200"/>
            <a:ext cx="9144000" cy="4267200"/>
            <a:chOff x="0" y="0"/>
            <a:chExt cx="5806" cy="3762"/>
          </a:xfrm>
        </p:grpSpPr>
        <p:pic>
          <p:nvPicPr>
            <p:cNvPr id="9220" name="图片 9219" descr="血红素结构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5806" cy="376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21" name="文本框 9220"/>
            <p:cNvSpPr txBox="1"/>
            <p:nvPr/>
          </p:nvSpPr>
          <p:spPr>
            <a:xfrm>
              <a:off x="681" y="3202"/>
              <a:ext cx="1542" cy="358"/>
            </a:xfrm>
            <a:prstGeom prst="rect">
              <a:avLst/>
            </a:prstGeom>
            <a:solidFill>
              <a:srgbClr val="B2B2B2"/>
            </a:solidFill>
            <a:ln w="9525" cap="flat" cmpd="sng">
              <a:solidFill>
                <a:srgbClr val="33333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000">
                  <a:solidFill>
                    <a:srgbClr val="333333"/>
                  </a:solidFill>
                  <a:latin typeface="Arial" panose="020B0604020202020204" pitchFamily="34" charset="0"/>
                </a:rPr>
                <a:t>structure  of heme</a:t>
              </a:r>
              <a:endParaRPr lang="en-US" altLang="zh-CN" sz="2000">
                <a:solidFill>
                  <a:srgbClr val="333333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9222" name="组合 9221"/>
          <p:cNvGrpSpPr/>
          <p:nvPr/>
        </p:nvGrpSpPr>
        <p:grpSpPr>
          <a:xfrm>
            <a:off x="0" y="2281238"/>
            <a:ext cx="5105400" cy="1223962"/>
            <a:chOff x="0" y="0"/>
            <a:chExt cx="2903" cy="771"/>
          </a:xfrm>
        </p:grpSpPr>
        <p:sp>
          <p:nvSpPr>
            <p:cNvPr id="9223" name="文本框 9222"/>
            <p:cNvSpPr txBox="1"/>
            <p:nvPr/>
          </p:nvSpPr>
          <p:spPr>
            <a:xfrm>
              <a:off x="0" y="0"/>
              <a:ext cx="2183" cy="33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accent2"/>
                  </a:solidFill>
                  <a:latin typeface="Arial" panose="020B0604020202020204" pitchFamily="34" charset="0"/>
                </a:rPr>
                <a:t>血红蛋白携氧示意图</a:t>
              </a:r>
              <a:endParaRPr lang="zh-CN" altLang="en-US" sz="2800" b="1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224" name="直接连接符 9223"/>
            <p:cNvSpPr/>
            <p:nvPr/>
          </p:nvSpPr>
          <p:spPr>
            <a:xfrm>
              <a:off x="2178" y="363"/>
              <a:ext cx="725" cy="408"/>
            </a:xfrm>
            <a:prstGeom prst="line">
              <a:avLst/>
            </a:prstGeom>
            <a:ln w="9525" cap="flat" cmpd="sng">
              <a:solidFill>
                <a:schemeClr val="bg1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9225" name="组合 9224"/>
          <p:cNvGrpSpPr/>
          <p:nvPr/>
        </p:nvGrpSpPr>
        <p:grpSpPr>
          <a:xfrm>
            <a:off x="1447800" y="2720975"/>
            <a:ext cx="3816350" cy="936625"/>
            <a:chOff x="0" y="0"/>
            <a:chExt cx="2404" cy="590"/>
          </a:xfrm>
        </p:grpSpPr>
        <p:sp>
          <p:nvSpPr>
            <p:cNvPr id="9226" name="云形标注 9225"/>
            <p:cNvSpPr/>
            <p:nvPr/>
          </p:nvSpPr>
          <p:spPr>
            <a:xfrm>
              <a:off x="0" y="0"/>
              <a:ext cx="2359" cy="590"/>
            </a:xfrm>
            <a:prstGeom prst="cloudCallout">
              <a:avLst>
                <a:gd name="adj1" fmla="val 26940"/>
                <a:gd name="adj2" fmla="val 88644"/>
              </a:avLst>
            </a:prstGeom>
            <a:noFill/>
            <a:ln w="952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dirty="0">
                <a:solidFill>
                  <a:srgbClr val="FFFF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227" name="文本框 9226"/>
            <p:cNvSpPr txBox="1"/>
            <p:nvPr/>
          </p:nvSpPr>
          <p:spPr>
            <a:xfrm>
              <a:off x="46" y="46"/>
              <a:ext cx="2358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200" b="1">
                  <a:solidFill>
                    <a:schemeClr val="bg1"/>
                  </a:solidFill>
                  <a:latin typeface="Arial" panose="020B0604020202020204" pitchFamily="34" charset="0"/>
                </a:rPr>
                <a:t>  </a:t>
              </a:r>
              <a:r>
                <a:rPr lang="zh-CN" altLang="en-US" sz="3200" b="1">
                  <a:solidFill>
                    <a:srgbClr val="FF0000"/>
                  </a:solidFill>
                  <a:latin typeface="Arial" panose="020B0604020202020204" pitchFamily="34" charset="0"/>
                </a:rPr>
                <a:t>吞吐</a:t>
              </a:r>
              <a:r>
                <a:rPr lang="en-US" altLang="zh-CN" sz="3200" b="1">
                  <a:solidFill>
                    <a:srgbClr val="FF0000"/>
                  </a:solidFill>
                  <a:latin typeface="Arial" panose="020B0604020202020204" pitchFamily="34" charset="0"/>
                </a:rPr>
                <a:t>O</a:t>
              </a:r>
              <a:r>
                <a:rPr lang="en-US" altLang="zh-CN" sz="3200" b="1" baseline="-25000">
                  <a:solidFill>
                    <a:srgbClr val="FF0000"/>
                  </a:solidFill>
                  <a:latin typeface="Arial" panose="020B0604020202020204" pitchFamily="34" charset="0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Arial" panose="020B0604020202020204" pitchFamily="34" charset="0"/>
                </a:rPr>
                <a:t>的“蜘蛛”</a:t>
              </a:r>
              <a:endParaRPr lang="zh-CN" altLang="en-US" sz="32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9228" name="文本框 9227"/>
          <p:cNvSpPr txBox="1"/>
          <p:nvPr/>
        </p:nvSpPr>
        <p:spPr>
          <a:xfrm>
            <a:off x="381000" y="228600"/>
            <a:ext cx="8077200" cy="1828800"/>
          </a:xfrm>
          <a:prstGeom prst="rect">
            <a:avLst/>
          </a:prstGeom>
          <a:noFill/>
          <a:ln w="2857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铁是人体必需的微量元素，人体中只含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3-5g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铁元素，约有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3/4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以</a:t>
            </a:r>
            <a:r>
              <a:rPr lang="en-US" altLang="zh-CN" sz="2800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Fe</a:t>
            </a:r>
            <a:r>
              <a:rPr lang="en-US" altLang="zh-CN" sz="2800" b="1" baseline="3000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2+</a:t>
            </a:r>
            <a:r>
              <a:rPr lang="zh-CN" altLang="en-US" sz="2800" b="1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离子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的形式结合在能携带氧分子的</a:t>
            </a:r>
            <a:r>
              <a:rPr lang="zh-CN" altLang="en-US" sz="28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血红蛋白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中，缺铁会导致血红蛋白携氧能力，进而影响身体的免疫力。</a:t>
            </a:r>
            <a:endParaRPr lang="zh-CN" altLang="en-US" sz="2800" b="1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842" name="图片 35841" descr="T01EAE~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3025"/>
            <a:ext cx="3962400" cy="3584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4" name="Picture 5" descr="120046802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886200"/>
            <a:ext cx="4267200" cy="2778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5" name="图片 35844" descr="IMAG1435-1-1_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3733800"/>
            <a:ext cx="3581400" cy="2928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7" name="图片 10" descr="T1ihZnXhpiXXXXXXXX_!!0-item_pic_jpg_310x310.jpg"/>
          <p:cNvPicPr>
            <a:picLocks noChangeAspect="1"/>
          </p:cNvPicPr>
          <p:nvPr/>
        </p:nvPicPr>
        <p:blipFill>
          <a:blip r:embed="rId5"/>
          <a:srcRect l="41667" t="12500" b="9375"/>
          <a:stretch>
            <a:fillRect/>
          </a:stretch>
        </p:blipFill>
        <p:spPr>
          <a:xfrm>
            <a:off x="5743575" y="0"/>
            <a:ext cx="2714625" cy="3635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48" name="文本框 35847"/>
          <p:cNvSpPr txBox="1"/>
          <p:nvPr/>
        </p:nvSpPr>
        <p:spPr>
          <a:xfrm>
            <a:off x="4467225" y="762000"/>
            <a:ext cx="700088" cy="2286000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</a:rPr>
              <a:t>市售补铁剂</a:t>
            </a:r>
            <a:endParaRPr lang="zh-CN" altLang="en-US" sz="32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42" name="图片 61441" descr="T01D33~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304800"/>
            <a:ext cx="4572000" cy="6553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43" name="任意多边形 61442"/>
          <p:cNvSpPr/>
          <p:nvPr/>
        </p:nvSpPr>
        <p:spPr>
          <a:xfrm flipV="1">
            <a:off x="1112838" y="3103563"/>
            <a:ext cx="863600" cy="101600"/>
          </a:xfrm>
          <a:custGeom>
            <a:avLst/>
            <a:gdLst/>
            <a:ahLst/>
            <a:cxnLst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444" name="任意多边形 61443"/>
          <p:cNvSpPr/>
          <p:nvPr/>
        </p:nvSpPr>
        <p:spPr>
          <a:xfrm flipV="1">
            <a:off x="1976438" y="3103563"/>
            <a:ext cx="935037" cy="101600"/>
          </a:xfrm>
          <a:custGeom>
            <a:avLst/>
            <a:gdLst/>
            <a:ahLst/>
            <a:cxnLst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445" name="直接连接符 61444"/>
          <p:cNvSpPr/>
          <p:nvPr/>
        </p:nvSpPr>
        <p:spPr>
          <a:xfrm flipV="1">
            <a:off x="4953000" y="2743200"/>
            <a:ext cx="503238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61446" name="直接连接符 61445"/>
          <p:cNvSpPr/>
          <p:nvPr/>
        </p:nvSpPr>
        <p:spPr>
          <a:xfrm flipH="1">
            <a:off x="3810000" y="2743200"/>
            <a:ext cx="1152525" cy="4333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1447" name="任意多边形 61446"/>
          <p:cNvSpPr/>
          <p:nvPr/>
        </p:nvSpPr>
        <p:spPr>
          <a:xfrm flipV="1">
            <a:off x="2938463" y="3098800"/>
            <a:ext cx="935037" cy="101600"/>
          </a:xfrm>
          <a:custGeom>
            <a:avLst/>
            <a:gdLst/>
            <a:ahLst/>
            <a:cxnLst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448" name="文本框 61447"/>
          <p:cNvSpPr txBox="1"/>
          <p:nvPr/>
        </p:nvSpPr>
        <p:spPr>
          <a:xfrm>
            <a:off x="5486400" y="2362200"/>
            <a:ext cx="3124200" cy="1720850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本品为薄膜衣片，除去包衣后显类白色或微黄绿色。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61449" name="椭圆 61448"/>
          <p:cNvSpPr/>
          <p:nvPr/>
        </p:nvSpPr>
        <p:spPr>
          <a:xfrm>
            <a:off x="6629400" y="2425700"/>
            <a:ext cx="1676400" cy="59531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450" name="矩形 61449"/>
          <p:cNvSpPr/>
          <p:nvPr/>
        </p:nvSpPr>
        <p:spPr>
          <a:xfrm>
            <a:off x="8229600" y="2362200"/>
            <a:ext cx="371475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579"/>
              </a:avLst>
            </a:prstTxWarp>
            <a:normAutofit/>
          </a:bodyPr>
          <a:p>
            <a:pPr algn="ctr"/>
            <a:r>
              <a:rPr lang="zh-CN" altLang="en-US" sz="4000" b="1">
                <a:ln w="9525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？</a:t>
            </a:r>
            <a:endParaRPr lang="zh-CN" altLang="en-US" sz="4000" b="1">
              <a:ln w="952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1451" name="Rectangle 26"/>
          <p:cNvSpPr/>
          <p:nvPr/>
        </p:nvSpPr>
        <p:spPr>
          <a:xfrm>
            <a:off x="5372100" y="4357688"/>
            <a:ext cx="34671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薄膜防止</a:t>
            </a:r>
            <a:r>
              <a:rPr lang="en-US" altLang="zh-CN" sz="2800" b="1">
                <a:solidFill>
                  <a:srgbClr val="0033CC"/>
                </a:solidFill>
                <a:latin typeface="Times New Roman" panose="02020603050405020304" pitchFamily="18" charset="0"/>
              </a:rPr>
              <a:t>Fe</a:t>
            </a:r>
            <a:r>
              <a:rPr lang="en-US" altLang="zh-CN" sz="2800" b="1" baseline="30000">
                <a:solidFill>
                  <a:srgbClr val="0033CC"/>
                </a:solidFill>
                <a:latin typeface="Times New Roman" panose="02020603050405020304" pitchFamily="18" charset="0"/>
              </a:rPr>
              <a:t>2+</a:t>
            </a:r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被空气中</a:t>
            </a:r>
            <a:r>
              <a:rPr lang="en-US" altLang="zh-CN" sz="2800" b="1">
                <a:solidFill>
                  <a:srgbClr val="0033CC"/>
                </a:solidFill>
                <a:latin typeface="Times New Roman" panose="02020603050405020304" pitchFamily="18" charset="0"/>
              </a:rPr>
              <a:t>O</a:t>
            </a:r>
            <a:r>
              <a:rPr lang="en-US" altLang="zh-CN" sz="2800" b="1" baseline="-25000">
                <a:solidFill>
                  <a:srgbClr val="0033CC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氧化</a:t>
            </a:r>
            <a:endParaRPr lang="zh-CN" altLang="en-US" sz="2800" b="1" dirty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8" grpId="0" bldLvl="0" animBg="1"/>
      <p:bldP spid="6145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8" name="Rectangle 2"/>
          <p:cNvSpPr>
            <a:spLocks noGrp="1"/>
          </p:cNvSpPr>
          <p:nvPr>
            <p:ph type="title"/>
          </p:nvPr>
        </p:nvSpPr>
        <p:spPr>
          <a:xfrm>
            <a:off x="228600" y="2819400"/>
            <a:ext cx="9067800" cy="2601913"/>
          </a:xfrm>
        </p:spPr>
        <p:txBody>
          <a:bodyPr vert="horz" wrap="square" lIns="91440" tIns="45720" rIns="91440" bIns="45720" anchor="ctr"/>
          <a:p>
            <a:pPr algn="l">
              <a:lnSpc>
                <a:spcPct val="130000"/>
              </a:lnSpc>
            </a:pP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切开的</a:t>
            </a:r>
            <a:r>
              <a:rPr lang="zh-CN" altLang="en-US" sz="32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苹果</a:t>
            </a: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在空气中会“</a:t>
            </a:r>
            <a:r>
              <a:rPr lang="zh-CN" altLang="en-US" sz="32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生锈</a:t>
            </a:r>
            <a:r>
              <a:rPr lang="zh-CN" altLang="en-US" sz="3200" b="1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en-US" altLang="zh-CN" sz="3200" b="1" dirty="0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你知道原因吗？</a:t>
            </a:r>
            <a:endParaRPr lang="zh-CN" altLang="en-US" sz="3200" b="1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55299" name="Picture 5" descr="S_20050914082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125538"/>
            <a:ext cx="2438400" cy="2365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5300" name="Picture 10" descr="DSC_0002"/>
          <p:cNvPicPr>
            <a:picLocks noChangeAspect="1"/>
          </p:cNvPicPr>
          <p:nvPr/>
        </p:nvPicPr>
        <p:blipFill>
          <a:blip r:embed="rId2"/>
          <a:srcRect l="10545" t="7938" r="7909"/>
          <a:stretch>
            <a:fillRect/>
          </a:stretch>
        </p:blipFill>
        <p:spPr>
          <a:xfrm>
            <a:off x="5940425" y="1125538"/>
            <a:ext cx="2520950" cy="2378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5301" name="Picture 12" descr="DSC_0004"/>
          <p:cNvPicPr>
            <a:picLocks noChangeAspect="1"/>
          </p:cNvPicPr>
          <p:nvPr/>
        </p:nvPicPr>
        <p:blipFill>
          <a:blip r:embed="rId3"/>
          <a:srcRect l="20036" t="9525" r="21091" b="7938"/>
          <a:stretch>
            <a:fillRect/>
          </a:stretch>
        </p:blipFill>
        <p:spPr>
          <a:xfrm>
            <a:off x="3348038" y="1125538"/>
            <a:ext cx="2422525" cy="237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5302" name="Text Box 14"/>
          <p:cNvSpPr txBox="1"/>
          <p:nvPr/>
        </p:nvSpPr>
        <p:spPr>
          <a:xfrm>
            <a:off x="2819400" y="228600"/>
            <a:ext cx="4016375" cy="762000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FFFF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苹果也会“生锈”</a:t>
            </a:r>
            <a:endParaRPr lang="zh-CN" altLang="en-US" sz="4400" b="1">
              <a:solidFill>
                <a:srgbClr val="FFFF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55303" name="矩形 55302"/>
          <p:cNvSpPr/>
          <p:nvPr/>
        </p:nvSpPr>
        <p:spPr>
          <a:xfrm>
            <a:off x="152400" y="4953000"/>
            <a:ext cx="8839200" cy="1193800"/>
          </a:xfrm>
          <a:prstGeom prst="rect">
            <a:avLst/>
          </a:prstGeom>
          <a:noFill/>
          <a:ln w="2857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sz="3200" b="1" dirty="0">
                <a:latin typeface="Arial" panose="020B0604020202020204" pitchFamily="34" charset="0"/>
                <a:ea typeface="隶书" panose="02010509060101010101" pitchFamily="49" charset="-122"/>
              </a:rPr>
              <a:t> </a:t>
            </a: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苹果中含有一种带有</a:t>
            </a:r>
            <a:r>
              <a:rPr lang="en-US" altLang="zh-CN" sz="3200" b="1" dirty="0">
                <a:latin typeface="楷体_GB2312" pitchFamily="49" charset="-122"/>
                <a:ea typeface="楷体_GB2312" pitchFamily="49" charset="-122"/>
              </a:rPr>
              <a:t>+2</a:t>
            </a: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价铁元素的酶</a:t>
            </a:r>
            <a:r>
              <a:rPr lang="en-US" altLang="zh-CN" sz="3200" b="1" dirty="0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在空气中会被氧化</a:t>
            </a:r>
            <a:r>
              <a:rPr lang="en-US" altLang="zh-CN" sz="3200" b="1" dirty="0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氧化后变成黄褐色</a:t>
            </a:r>
            <a:r>
              <a:rPr lang="en-US" altLang="zh-CN" sz="3200" b="1" dirty="0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就像铁生了锈一样</a:t>
            </a: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.</a:t>
            </a:r>
            <a:endParaRPr lang="en-US" altLang="zh-CN" sz="32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5304" name="文本框 55303"/>
          <p:cNvSpPr txBox="1"/>
          <p:nvPr/>
        </p:nvSpPr>
        <p:spPr>
          <a:xfrm>
            <a:off x="152400" y="106363"/>
            <a:ext cx="2376488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</a:rPr>
              <a:t>身边的化学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5" name="任意多边形 49154"/>
          <p:cNvSpPr/>
          <p:nvPr/>
        </p:nvSpPr>
        <p:spPr>
          <a:xfrm flipV="1">
            <a:off x="1112838" y="3103563"/>
            <a:ext cx="863600" cy="101600"/>
          </a:xfrm>
          <a:custGeom>
            <a:avLst/>
            <a:gdLst/>
            <a:ahLst/>
            <a:cxnLst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156" name="任意多边形 49155"/>
          <p:cNvSpPr/>
          <p:nvPr/>
        </p:nvSpPr>
        <p:spPr>
          <a:xfrm flipV="1">
            <a:off x="1976438" y="3103563"/>
            <a:ext cx="935037" cy="101600"/>
          </a:xfrm>
          <a:custGeom>
            <a:avLst/>
            <a:gdLst/>
            <a:ahLst/>
            <a:cxnLst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158" name="直接连接符 49157"/>
          <p:cNvSpPr/>
          <p:nvPr/>
        </p:nvSpPr>
        <p:spPr>
          <a:xfrm flipH="1">
            <a:off x="3810000" y="2743200"/>
            <a:ext cx="1152525" cy="4333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159" name="任意多边形 49158"/>
          <p:cNvSpPr/>
          <p:nvPr/>
        </p:nvSpPr>
        <p:spPr>
          <a:xfrm flipV="1">
            <a:off x="2938463" y="3098800"/>
            <a:ext cx="935037" cy="101600"/>
          </a:xfrm>
          <a:custGeom>
            <a:avLst/>
            <a:gdLst/>
            <a:ahLst/>
            <a:cxnLst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160" name="文本框 49159"/>
          <p:cNvSpPr txBox="1"/>
          <p:nvPr/>
        </p:nvSpPr>
        <p:spPr>
          <a:xfrm>
            <a:off x="5257800" y="3962400"/>
            <a:ext cx="3429000" cy="1187450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维生素</a:t>
            </a:r>
            <a:r>
              <a:rPr lang="en-US" altLang="zh-CN" sz="2800" b="1" dirty="0">
                <a:latin typeface="Arial" panose="020B0604020202020204" pitchFamily="34" charset="0"/>
              </a:rPr>
              <a:t>C</a:t>
            </a:r>
            <a:r>
              <a:rPr lang="zh-CN" altLang="en-US" sz="2800" b="1" dirty="0">
                <a:latin typeface="Arial" panose="020B0604020202020204" pitchFamily="34" charset="0"/>
              </a:rPr>
              <a:t>与本品同服，有利于本品吸收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49161" name="椭圆 49160"/>
          <p:cNvSpPr/>
          <p:nvPr/>
        </p:nvSpPr>
        <p:spPr>
          <a:xfrm>
            <a:off x="5257800" y="4038600"/>
            <a:ext cx="1676400" cy="59531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162" name="矩形 49161"/>
          <p:cNvSpPr/>
          <p:nvPr/>
        </p:nvSpPr>
        <p:spPr>
          <a:xfrm>
            <a:off x="6781800" y="3505200"/>
            <a:ext cx="371475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579"/>
              </a:avLst>
            </a:prstTxWarp>
            <a:normAutofit/>
          </a:bodyPr>
          <a:p>
            <a:pPr algn="ctr"/>
            <a:r>
              <a:rPr lang="zh-CN" altLang="en-US" sz="4000" b="1">
                <a:ln w="9525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？</a:t>
            </a:r>
            <a:endParaRPr lang="zh-CN" altLang="en-US" sz="4000" b="1">
              <a:ln w="952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49165" name="组合 49164"/>
          <p:cNvGrpSpPr/>
          <p:nvPr/>
        </p:nvGrpSpPr>
        <p:grpSpPr>
          <a:xfrm>
            <a:off x="304800" y="304800"/>
            <a:ext cx="4572000" cy="6553200"/>
            <a:chOff x="192" y="192"/>
            <a:chExt cx="2880" cy="4128"/>
          </a:xfrm>
        </p:grpSpPr>
        <p:pic>
          <p:nvPicPr>
            <p:cNvPr id="49154" name="图片 49153" descr="T01D33~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92" y="192"/>
              <a:ext cx="2880" cy="412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9164" name="图片 49163"/>
            <p:cNvPicPr>
              <a:picLocks noChangeAspect="1"/>
            </p:cNvPicPr>
            <p:nvPr/>
          </p:nvPicPr>
          <p:blipFill>
            <a:blip r:embed="rId2">
              <a:grayscl/>
              <a:lum contrast="-17999"/>
            </a:blip>
            <a:stretch>
              <a:fillRect/>
            </a:stretch>
          </p:blipFill>
          <p:spPr>
            <a:xfrm>
              <a:off x="272" y="3552"/>
              <a:ext cx="2800" cy="57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9166" name="任意多边形 49165"/>
          <p:cNvSpPr/>
          <p:nvPr/>
        </p:nvSpPr>
        <p:spPr>
          <a:xfrm flipV="1">
            <a:off x="990600" y="6019800"/>
            <a:ext cx="2209800" cy="101600"/>
          </a:xfrm>
          <a:custGeom>
            <a:avLst/>
            <a:gdLst/>
            <a:ahLst/>
            <a:cxnLst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167" name="直接连接符 49166"/>
          <p:cNvSpPr/>
          <p:nvPr/>
        </p:nvSpPr>
        <p:spPr>
          <a:xfrm>
            <a:off x="4330700" y="5105400"/>
            <a:ext cx="820738" cy="269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49168" name="直接连接符 49167"/>
          <p:cNvSpPr/>
          <p:nvPr/>
        </p:nvSpPr>
        <p:spPr>
          <a:xfrm flipH="1">
            <a:off x="3238500" y="5105400"/>
            <a:ext cx="1066800" cy="93027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169" name="Text Box 24"/>
          <p:cNvSpPr txBox="1"/>
          <p:nvPr/>
        </p:nvSpPr>
        <p:spPr>
          <a:xfrm>
            <a:off x="5334000" y="5410200"/>
            <a:ext cx="35052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维生素</a:t>
            </a:r>
            <a:r>
              <a:rPr lang="en-US" altLang="zh-CN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能抑制</a:t>
            </a:r>
            <a:r>
              <a:rPr lang="en-US" altLang="zh-CN" sz="2800" b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800" b="1" baseline="300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被氧化成</a:t>
            </a:r>
            <a:r>
              <a:rPr lang="en-US" altLang="zh-CN" sz="2800" b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800" b="1" baseline="300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endParaRPr lang="en-US" altLang="zh-CN" sz="2800" b="1" baseline="3000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0" grpId="0" bldLvl="0" animBg="1"/>
      <p:bldP spid="4916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90" name="文本框 63489"/>
          <p:cNvSpPr txBox="1"/>
          <p:nvPr/>
        </p:nvSpPr>
        <p:spPr>
          <a:xfrm>
            <a:off x="533400" y="914400"/>
            <a:ext cx="8610600" cy="2774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spcBef>
                <a:spcPct val="50000"/>
              </a:spcBef>
              <a:buAutoNum type="arabicPeriod"/>
            </a:pPr>
            <a:r>
              <a:rPr lang="zh-CN" altLang="en-US" sz="3200" b="1" dirty="0">
                <a:latin typeface="Times New Roman" panose="02020603050405020304" pitchFamily="18" charset="0"/>
                <a:ea typeface="幼圆" panose="02010509060101010101" pitchFamily="49" charset="-122"/>
              </a:rPr>
              <a:t>装</a:t>
            </a:r>
            <a:r>
              <a:rPr lang="en-US" altLang="zh-CN" sz="3200" b="1">
                <a:latin typeface="Times New Roman" panose="02020603050405020304" pitchFamily="18" charset="0"/>
                <a:ea typeface="幼圆" panose="02010509060101010101" pitchFamily="49" charset="-122"/>
              </a:rPr>
              <a:t>FeCl</a:t>
            </a:r>
            <a:r>
              <a:rPr lang="en-US" altLang="zh-CN" sz="3200" b="1" baseline="-25000">
                <a:latin typeface="Times New Roman" panose="02020603050405020304" pitchFamily="18" charset="0"/>
                <a:ea typeface="幼圆" panose="02010509060101010101" pitchFamily="49" charset="-122"/>
              </a:rPr>
              <a:t>2</a:t>
            </a:r>
            <a:r>
              <a:rPr lang="en-US" altLang="zh-CN" sz="3200" b="1" dirty="0">
                <a:latin typeface="Times New Roman" panose="02020603050405020304" pitchFamily="18" charset="0"/>
                <a:ea typeface="幼圆" panose="02010509060101010101" pitchFamily="49" charset="-122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幼圆" panose="02010509060101010101" pitchFamily="49" charset="-122"/>
              </a:rPr>
              <a:t>溶液的试剂瓶底部黑色粉末是？</a:t>
            </a:r>
            <a:endParaRPr lang="zh-CN" altLang="en-US" sz="3200" b="1" dirty="0">
              <a:latin typeface="Times New Roman" panose="02020603050405020304" pitchFamily="18" charset="0"/>
              <a:ea typeface="幼圆" panose="02010509060101010101" pitchFamily="49" charset="-122"/>
            </a:endParaRPr>
          </a:p>
          <a:p>
            <a:pPr marL="342900" indent="-342900">
              <a:spcBef>
                <a:spcPct val="50000"/>
              </a:spcBef>
            </a:pPr>
            <a:endParaRPr lang="zh-CN" altLang="en-US" sz="3200" b="1" dirty="0">
              <a:latin typeface="Times New Roman" panose="02020603050405020304" pitchFamily="18" charset="0"/>
              <a:ea typeface="幼圆" panose="02010509060101010101" pitchFamily="49" charset="-122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幼圆" panose="02010509060101010101" pitchFamily="49" charset="-122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幼圆" panose="02010509060101010101" pitchFamily="49" charset="-122"/>
              </a:rPr>
              <a:t>、如果未加这黑色固体，会怎样？</a:t>
            </a:r>
            <a:endParaRPr lang="zh-CN" altLang="en-US" sz="3200" b="1" dirty="0">
              <a:latin typeface="Times New Roman" panose="02020603050405020304" pitchFamily="18" charset="0"/>
              <a:ea typeface="幼圆" panose="02010509060101010101" pitchFamily="49" charset="-122"/>
            </a:endParaRPr>
          </a:p>
          <a:p>
            <a:pPr marL="342900" indent="-342900">
              <a:spcBef>
                <a:spcPct val="50000"/>
              </a:spcBef>
            </a:pPr>
            <a:endParaRPr lang="zh-CN" altLang="en-US" sz="3200" b="1" dirty="0"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63491" name="文本框 63490"/>
          <p:cNvSpPr txBox="1"/>
          <p:nvPr/>
        </p:nvSpPr>
        <p:spPr>
          <a:xfrm>
            <a:off x="304800" y="152400"/>
            <a:ext cx="35052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</a:rPr>
              <a:t>你知道吗？</a:t>
            </a:r>
            <a:endParaRPr lang="zh-CN" altLang="en-US" sz="32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63492" name="矩形 63491"/>
          <p:cNvSpPr/>
          <p:nvPr/>
        </p:nvSpPr>
        <p:spPr>
          <a:xfrm>
            <a:off x="2667000" y="1752600"/>
            <a:ext cx="9969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铁粉</a:t>
            </a:r>
            <a:endParaRPr lang="zh-CN" altLang="en-US" sz="3200" b="1" dirty="0">
              <a:solidFill>
                <a:srgbClr val="0000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63493" name="矩形 63492"/>
          <p:cNvSpPr/>
          <p:nvPr/>
        </p:nvSpPr>
        <p:spPr>
          <a:xfrm>
            <a:off x="1752600" y="3124200"/>
            <a:ext cx="42481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溶液由浅绿色变成黄色</a:t>
            </a:r>
            <a:endParaRPr lang="zh-CN" altLang="en-US" sz="3200" b="1" dirty="0">
              <a:solidFill>
                <a:srgbClr val="0000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63495" name="文本框 63494"/>
          <p:cNvSpPr txBox="1"/>
          <p:nvPr/>
        </p:nvSpPr>
        <p:spPr>
          <a:xfrm>
            <a:off x="533400" y="4572000"/>
            <a:ext cx="8229600" cy="1090613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25000"/>
              </a:spcBef>
            </a:pPr>
            <a:r>
              <a:rPr lang="zh-CN" altLang="en-US" sz="2800" b="1" dirty="0">
                <a:latin typeface="Tahoma" panose="020B0604030504040204" pitchFamily="34" charset="0"/>
                <a:ea typeface="楷体_GB2312" pitchFamily="49" charset="-122"/>
              </a:rPr>
              <a:t>在配制与保存</a:t>
            </a:r>
            <a:r>
              <a:rPr lang="en-US" altLang="zh-CN" sz="2800" b="1">
                <a:latin typeface="Tahoma" panose="020B0604030504040204" pitchFamily="34" charset="0"/>
                <a:ea typeface="楷体_GB2312" pitchFamily="49" charset="-122"/>
              </a:rPr>
              <a:t>FeCl</a:t>
            </a:r>
            <a:r>
              <a:rPr lang="en-US" altLang="zh-CN" sz="2800" b="1" baseline="-25000">
                <a:latin typeface="Tahoma" panose="020B0604030504040204" pitchFamily="34" charset="0"/>
                <a:ea typeface="楷体_GB2312" pitchFamily="49" charset="-122"/>
              </a:rPr>
              <a:t>2</a:t>
            </a:r>
            <a:r>
              <a:rPr lang="zh-CN" altLang="en-US" sz="2800" b="1" dirty="0">
                <a:latin typeface="Tahoma" panose="020B0604030504040204" pitchFamily="34" charset="0"/>
                <a:ea typeface="楷体_GB2312" pitchFamily="49" charset="-122"/>
              </a:rPr>
              <a:t>溶液时，必须加一些</a:t>
            </a:r>
            <a:r>
              <a:rPr lang="zh-CN" altLang="en-US" sz="2800" b="1" dirty="0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rPr>
              <a:t>铁粉</a:t>
            </a:r>
            <a:r>
              <a:rPr lang="zh-CN" altLang="en-US" sz="2800" b="1" dirty="0">
                <a:latin typeface="Tahoma" panose="020B0604030504040204" pitchFamily="34" charset="0"/>
                <a:ea typeface="楷体_GB2312" pitchFamily="49" charset="-122"/>
              </a:rPr>
              <a:t>，</a:t>
            </a:r>
            <a:endParaRPr lang="zh-CN" altLang="en-US" sz="2800" b="1" dirty="0">
              <a:latin typeface="Tahoma" panose="020B0604030504040204" pitchFamily="34" charset="0"/>
              <a:ea typeface="楷体_GB2312" pitchFamily="49" charset="-122"/>
            </a:endParaRPr>
          </a:p>
          <a:p>
            <a:pPr>
              <a:spcBef>
                <a:spcPct val="25000"/>
              </a:spcBef>
            </a:pPr>
            <a:r>
              <a:rPr lang="zh-CN" altLang="en-US" sz="2800" b="1" dirty="0">
                <a:latin typeface="Tahoma" panose="020B0604030504040204" pitchFamily="34" charset="0"/>
                <a:ea typeface="楷体_GB2312" pitchFamily="49" charset="-122"/>
              </a:rPr>
              <a:t>能防止</a:t>
            </a:r>
            <a:r>
              <a:rPr lang="en-US" altLang="zh-CN" sz="2800" b="1">
                <a:latin typeface="Tahoma" panose="020B0604030504040204" pitchFamily="34" charset="0"/>
                <a:ea typeface="楷体_GB2312" pitchFamily="49" charset="-122"/>
              </a:rPr>
              <a:t>FeCl</a:t>
            </a:r>
            <a:r>
              <a:rPr lang="en-US" altLang="zh-CN" sz="2800" b="1" baseline="-25000">
                <a:latin typeface="Tahoma" panose="020B0604030504040204" pitchFamily="34" charset="0"/>
                <a:ea typeface="楷体_GB2312" pitchFamily="49" charset="-122"/>
              </a:rPr>
              <a:t>2</a:t>
            </a:r>
            <a:r>
              <a:rPr lang="zh-CN" altLang="en-US" sz="2800" b="1" dirty="0">
                <a:latin typeface="Tahoma" panose="020B0604030504040204" pitchFamily="34" charset="0"/>
                <a:ea typeface="楷体_GB2312" pitchFamily="49" charset="-122"/>
              </a:rPr>
              <a:t>溶液变质。</a:t>
            </a:r>
            <a:endParaRPr lang="zh-CN" altLang="en-US" sz="2800" b="1"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/>
      <p:bldP spid="63493" grpId="0"/>
      <p:bldP spid="63495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4" name="文本框 59393"/>
          <p:cNvSpPr txBox="1"/>
          <p:nvPr/>
        </p:nvSpPr>
        <p:spPr>
          <a:xfrm>
            <a:off x="4191000" y="1217613"/>
            <a:ext cx="4800600" cy="436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Arial" panose="020B0604020202020204" pitchFamily="34" charset="0"/>
                <a:ea typeface="楷体_GB2312" pitchFamily="49" charset="-122"/>
              </a:rPr>
              <a:t>制作过程：</a:t>
            </a:r>
            <a:endParaRPr lang="zh-CN" altLang="en-US" sz="2800" b="1">
              <a:solidFill>
                <a:srgbClr val="0000CC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楷体_GB2312" pitchFamily="49" charset="-122"/>
              </a:rPr>
              <a:t>先在塑料板上镀上一层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铜</a:t>
            </a:r>
            <a:r>
              <a:rPr lang="zh-CN" altLang="en-US" sz="2800" b="1" dirty="0">
                <a:latin typeface="Arial" panose="020B0604020202020204" pitchFamily="34" charset="0"/>
                <a:ea typeface="楷体_GB2312" pitchFamily="49" charset="-122"/>
              </a:rPr>
              <a:t>；  然后在设计好的铜线路上涂上一层石蜡；</a:t>
            </a:r>
            <a:endParaRPr lang="zh-CN" altLang="en-US" sz="2800" b="1" dirty="0"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楷体_GB2312" pitchFamily="49" charset="-122"/>
              </a:rPr>
              <a:t>把</a:t>
            </a:r>
            <a:r>
              <a:rPr lang="zh-CN" altLang="en-US" sz="2800" b="1">
                <a:latin typeface="Arial" panose="020B0604020202020204" pitchFamily="34" charset="0"/>
                <a:ea typeface="楷体_GB2312" pitchFamily="49" charset="-122"/>
              </a:rPr>
              <a:t>板浸到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氯化铁</a:t>
            </a:r>
            <a:r>
              <a:rPr lang="zh-CN" altLang="en-US" sz="2800" b="1" dirty="0">
                <a:latin typeface="Arial" panose="020B0604020202020204" pitchFamily="34" charset="0"/>
                <a:ea typeface="楷体_GB2312" pitchFamily="49" charset="-122"/>
              </a:rPr>
              <a:t>溶液中，</a:t>
            </a:r>
            <a:endParaRPr lang="zh-CN" altLang="en-US" sz="2800" b="1" dirty="0"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楷体_GB2312" pitchFamily="49" charset="-122"/>
              </a:rPr>
              <a:t>没</a:t>
            </a:r>
            <a:r>
              <a:rPr lang="zh-CN" altLang="en-US" sz="2800" b="1">
                <a:latin typeface="Arial" panose="020B0604020202020204" pitchFamily="34" charset="0"/>
                <a:ea typeface="楷体_GB2312" pitchFamily="49" charset="-122"/>
              </a:rPr>
              <a:t>有在线路上的铜即没有被石蜡覆盖住的铜就被反应掉。</a:t>
            </a:r>
            <a:endParaRPr lang="zh-CN" altLang="en-US" sz="2800" b="1">
              <a:latin typeface="Arial" panose="020B0604020202020204" pitchFamily="34" charset="0"/>
              <a:ea typeface="楷体_GB2312" pitchFamily="49" charset="-122"/>
            </a:endParaRPr>
          </a:p>
        </p:txBody>
      </p:sp>
      <p:grpSp>
        <p:nvGrpSpPr>
          <p:cNvPr id="59395" name="组合 59394"/>
          <p:cNvGrpSpPr/>
          <p:nvPr/>
        </p:nvGrpSpPr>
        <p:grpSpPr>
          <a:xfrm>
            <a:off x="228600" y="152400"/>
            <a:ext cx="6699250" cy="1036638"/>
            <a:chOff x="0" y="0"/>
            <a:chExt cx="4220" cy="653"/>
          </a:xfrm>
        </p:grpSpPr>
        <p:sp>
          <p:nvSpPr>
            <p:cNvPr id="59396" name="圆角矩形 59395"/>
            <p:cNvSpPr/>
            <p:nvPr/>
          </p:nvSpPr>
          <p:spPr>
            <a:xfrm>
              <a:off x="0" y="0"/>
              <a:ext cx="4120" cy="503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  <a:tileRect/>
            </a:gradFill>
            <a:ln w="38100" cap="flat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59397" name="圆角矩形 59396"/>
            <p:cNvSpPr/>
            <p:nvPr/>
          </p:nvSpPr>
          <p:spPr>
            <a:xfrm>
              <a:off x="90" y="47"/>
              <a:ext cx="1154" cy="411"/>
            </a:xfrm>
            <a:prstGeom prst="roundRect">
              <a:avLst>
                <a:gd name="adj" fmla="val 11921"/>
              </a:avLst>
            </a:prstGeom>
            <a:solidFill>
              <a:srgbClr val="FF0000"/>
            </a:solidFill>
            <a:ln w="381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398" name="未知"/>
            <p:cNvSpPr/>
            <p:nvPr/>
          </p:nvSpPr>
          <p:spPr>
            <a:xfrm>
              <a:off x="139" y="73"/>
              <a:ext cx="397" cy="206"/>
            </a:xfrm>
            <a:custGeom>
              <a:avLst/>
              <a:gdLst/>
              <a:ahLst/>
              <a:cxnLst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54510"/>
                    <a:invGamma/>
                    <a:alpha val="100000"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54510"/>
                    <a:invGamma/>
                    <a:alpha val="100000"/>
                  </a:scheme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399" name="文本框 59398"/>
            <p:cNvSpPr txBox="1"/>
            <p:nvPr/>
          </p:nvSpPr>
          <p:spPr>
            <a:xfrm>
              <a:off x="44" y="57"/>
              <a:ext cx="1177" cy="5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0" hangingPunct="0"/>
              <a:r>
                <a:rPr lang="zh-CN" altLang="en-US" sz="2800" b="1">
                  <a:solidFill>
                    <a:srgbClr val="FFFF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Arial" panose="020B0604020202020204" pitchFamily="34" charset="0"/>
                  <a:ea typeface="黑体" panose="02010609060101010101" pitchFamily="2" charset="-122"/>
                </a:rPr>
                <a:t>电子工业</a:t>
              </a:r>
              <a:endParaRPr lang="zh-CN" altLang="en-US" sz="2800" b="1">
                <a:solidFill>
                  <a:srgbClr val="FFFF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endParaRPr>
            </a:p>
            <a:p>
              <a:pPr algn="ctr" eaLnBrk="0" hangingPunct="0"/>
              <a:endParaRPr lang="zh-CN" altLang="en-US" sz="2800" b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9400" name="文本框 59399"/>
            <p:cNvSpPr txBox="1"/>
            <p:nvPr/>
          </p:nvSpPr>
          <p:spPr>
            <a:xfrm>
              <a:off x="955" y="66"/>
              <a:ext cx="326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0" hangingPunct="0"/>
              <a:r>
                <a:rPr lang="en-US" altLang="zh-CN" sz="2800" b="1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     </a:t>
              </a:r>
              <a:r>
                <a:rPr lang="zh-CN" altLang="en-US" sz="2800" b="1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制作印刷电路板</a:t>
              </a:r>
              <a:endPara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59401" name="矩形 59400"/>
          <p:cNvSpPr/>
          <p:nvPr/>
        </p:nvSpPr>
        <p:spPr>
          <a:xfrm>
            <a:off x="1371600" y="7389813"/>
            <a:ext cx="4306888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spcBef>
                <a:spcPct val="20000"/>
              </a:spcBef>
            </a:pPr>
            <a:r>
              <a:rPr lang="en-US" altLang="zh-CN" sz="2800" b="1">
                <a:latin typeface="Arial" panose="020B0604020202020204" pitchFamily="34" charset="0"/>
              </a:rPr>
              <a:t>2Fe</a:t>
            </a:r>
            <a:r>
              <a:rPr lang="en-US" altLang="zh-CN" sz="2800" b="1" baseline="30000">
                <a:latin typeface="Arial" panose="020B0604020202020204" pitchFamily="34" charset="0"/>
              </a:rPr>
              <a:t>3+</a:t>
            </a:r>
            <a:r>
              <a:rPr lang="en-US" altLang="zh-CN" sz="2800" b="1">
                <a:latin typeface="Arial" panose="020B0604020202020204" pitchFamily="34" charset="0"/>
              </a:rPr>
              <a:t> + Cu =2Fe</a:t>
            </a:r>
            <a:r>
              <a:rPr lang="en-US" altLang="zh-CN" sz="2800" b="1" baseline="30000">
                <a:latin typeface="Arial" panose="020B0604020202020204" pitchFamily="34" charset="0"/>
              </a:rPr>
              <a:t>2+</a:t>
            </a:r>
            <a:r>
              <a:rPr lang="en-US" altLang="zh-CN" sz="2800" b="1">
                <a:latin typeface="Arial" panose="020B0604020202020204" pitchFamily="34" charset="0"/>
              </a:rPr>
              <a:t> + Cu</a:t>
            </a:r>
            <a:r>
              <a:rPr lang="en-US" altLang="zh-CN" sz="2800" b="1" baseline="30000">
                <a:latin typeface="Arial" panose="020B0604020202020204" pitchFamily="34" charset="0"/>
              </a:rPr>
              <a:t>2+</a:t>
            </a:r>
            <a:endParaRPr lang="en-US" altLang="zh-CN" sz="2800" b="1" baseline="30000">
              <a:latin typeface="Arial" panose="020B0604020202020204" pitchFamily="34" charset="0"/>
            </a:endParaRPr>
          </a:p>
        </p:txBody>
      </p:sp>
      <p:pic>
        <p:nvPicPr>
          <p:cNvPr id="59403" name="Picture 4" descr="http://image.pinsou.com/pic/ec/2006/1/20061199365846422.jpg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95400"/>
            <a:ext cx="3500438" cy="25733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9404" name="Picture 6" descr="http://www.cy-marine.cn/picture/Products/200734124732346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88" y="4000500"/>
            <a:ext cx="3643312" cy="2500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10" name="任意多边形 68609"/>
          <p:cNvSpPr/>
          <p:nvPr/>
        </p:nvSpPr>
        <p:spPr>
          <a:xfrm flipV="1">
            <a:off x="1112838" y="3103563"/>
            <a:ext cx="863600" cy="101600"/>
          </a:xfrm>
          <a:custGeom>
            <a:avLst/>
            <a:gdLst/>
            <a:ahLst/>
            <a:cxnLst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8611" name="任意多边形 68610"/>
          <p:cNvSpPr/>
          <p:nvPr/>
        </p:nvSpPr>
        <p:spPr>
          <a:xfrm flipV="1">
            <a:off x="1976438" y="3103563"/>
            <a:ext cx="935037" cy="101600"/>
          </a:xfrm>
          <a:custGeom>
            <a:avLst/>
            <a:gdLst/>
            <a:ahLst/>
            <a:cxnLst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8613" name="任意多边形 68612"/>
          <p:cNvSpPr/>
          <p:nvPr/>
        </p:nvSpPr>
        <p:spPr>
          <a:xfrm flipV="1">
            <a:off x="2938463" y="3098800"/>
            <a:ext cx="935037" cy="101600"/>
          </a:xfrm>
          <a:custGeom>
            <a:avLst/>
            <a:gdLst/>
            <a:ahLst/>
            <a:cxnLst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8614" name="文本框 68613"/>
          <p:cNvSpPr txBox="1"/>
          <p:nvPr/>
        </p:nvSpPr>
        <p:spPr>
          <a:xfrm>
            <a:off x="5181600" y="4572000"/>
            <a:ext cx="3429000" cy="654050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本品不应与浓茶同服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68616" name="矩形 68615"/>
          <p:cNvSpPr/>
          <p:nvPr/>
        </p:nvSpPr>
        <p:spPr>
          <a:xfrm>
            <a:off x="8610600" y="4572000"/>
            <a:ext cx="371475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579"/>
              </a:avLst>
            </a:prstTxWarp>
            <a:normAutofit/>
          </a:bodyPr>
          <a:p>
            <a:pPr algn="ctr"/>
            <a:r>
              <a:rPr lang="zh-CN" altLang="en-US" sz="4000" b="1">
                <a:ln w="9525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？</a:t>
            </a:r>
            <a:endParaRPr lang="zh-CN" altLang="en-US" sz="4000" b="1">
              <a:ln w="952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8618" name="图片 68617" descr="T01D33~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000" cy="6553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8620" name="任意多边形 68619"/>
          <p:cNvSpPr/>
          <p:nvPr/>
        </p:nvSpPr>
        <p:spPr>
          <a:xfrm flipV="1">
            <a:off x="609600" y="5842000"/>
            <a:ext cx="1143000" cy="101600"/>
          </a:xfrm>
          <a:custGeom>
            <a:avLst/>
            <a:gdLst/>
            <a:ahLst/>
            <a:cxnLst/>
            <a:pathLst>
              <a:path w="5443" h="487">
                <a:moveTo>
                  <a:pt x="0" y="426"/>
                </a:moveTo>
                <a:cubicBezTo>
                  <a:pt x="151" y="237"/>
                  <a:pt x="303" y="48"/>
                  <a:pt x="454" y="57"/>
                </a:cubicBezTo>
                <a:cubicBezTo>
                  <a:pt x="605" y="66"/>
                  <a:pt x="761" y="487"/>
                  <a:pt x="907" y="482"/>
                </a:cubicBezTo>
                <a:cubicBezTo>
                  <a:pt x="1053" y="477"/>
                  <a:pt x="1182" y="38"/>
                  <a:pt x="1333" y="29"/>
                </a:cubicBezTo>
                <a:cubicBezTo>
                  <a:pt x="1484" y="20"/>
                  <a:pt x="1658" y="426"/>
                  <a:pt x="1814" y="426"/>
                </a:cubicBezTo>
                <a:cubicBezTo>
                  <a:pt x="1970" y="426"/>
                  <a:pt x="2117" y="20"/>
                  <a:pt x="2268" y="29"/>
                </a:cubicBezTo>
                <a:cubicBezTo>
                  <a:pt x="2419" y="38"/>
                  <a:pt x="2571" y="482"/>
                  <a:pt x="2722" y="482"/>
                </a:cubicBezTo>
                <a:cubicBezTo>
                  <a:pt x="2873" y="482"/>
                  <a:pt x="3029" y="34"/>
                  <a:pt x="3175" y="29"/>
                </a:cubicBezTo>
                <a:cubicBezTo>
                  <a:pt x="3321" y="24"/>
                  <a:pt x="3444" y="459"/>
                  <a:pt x="3600" y="454"/>
                </a:cubicBezTo>
                <a:cubicBezTo>
                  <a:pt x="3756" y="449"/>
                  <a:pt x="3955" y="0"/>
                  <a:pt x="4111" y="0"/>
                </a:cubicBezTo>
                <a:cubicBezTo>
                  <a:pt x="4267" y="0"/>
                  <a:pt x="4390" y="445"/>
                  <a:pt x="4536" y="454"/>
                </a:cubicBezTo>
                <a:cubicBezTo>
                  <a:pt x="4682" y="463"/>
                  <a:pt x="4839" y="57"/>
                  <a:pt x="4990" y="57"/>
                </a:cubicBezTo>
                <a:cubicBezTo>
                  <a:pt x="5141" y="57"/>
                  <a:pt x="5292" y="255"/>
                  <a:pt x="5443" y="45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8621" name="直接连接符 68620"/>
          <p:cNvSpPr/>
          <p:nvPr/>
        </p:nvSpPr>
        <p:spPr>
          <a:xfrm>
            <a:off x="4330700" y="5105400"/>
            <a:ext cx="820738" cy="269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68622" name="直接连接符 68621"/>
          <p:cNvSpPr/>
          <p:nvPr/>
        </p:nvSpPr>
        <p:spPr>
          <a:xfrm flipH="1">
            <a:off x="1828800" y="5105400"/>
            <a:ext cx="2514600" cy="77787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6866" name="Group 2"/>
          <p:cNvGrpSpPr/>
          <p:nvPr/>
        </p:nvGrpSpPr>
        <p:grpSpPr>
          <a:xfrm>
            <a:off x="179388" y="1143000"/>
            <a:ext cx="8431212" cy="4929188"/>
            <a:chOff x="113" y="935"/>
            <a:chExt cx="5443" cy="3085"/>
          </a:xfrm>
        </p:grpSpPr>
        <p:sp>
          <p:nvSpPr>
            <p:cNvPr id="36867" name="AutoShape 78"/>
            <p:cNvSpPr/>
            <p:nvPr/>
          </p:nvSpPr>
          <p:spPr>
            <a:xfrm flipH="1">
              <a:off x="316" y="935"/>
              <a:ext cx="695" cy="3083"/>
            </a:xfrm>
            <a:prstGeom prst="roundRect">
              <a:avLst>
                <a:gd name="adj" fmla="val 11375"/>
              </a:avLst>
            </a:prstGeom>
            <a:solidFill>
              <a:srgbClr val="FFFFFF"/>
            </a:solidFill>
            <a:ln w="28575" cap="flat" cmpd="sng">
              <a:solidFill>
                <a:srgbClr val="FFCC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b="1" dirty="0">
                <a:latin typeface="Arial" panose="020B0604020202020204" pitchFamily="34" charset="0"/>
              </a:endParaRPr>
            </a:p>
          </p:txBody>
        </p:sp>
        <p:sp>
          <p:nvSpPr>
            <p:cNvPr id="36868" name="AutoShape 76"/>
            <p:cNvSpPr/>
            <p:nvPr/>
          </p:nvSpPr>
          <p:spPr>
            <a:xfrm>
              <a:off x="1092" y="937"/>
              <a:ext cx="4464" cy="3083"/>
            </a:xfrm>
            <a:prstGeom prst="roundRect">
              <a:avLst>
                <a:gd name="adj" fmla="val 2454"/>
              </a:avLst>
            </a:prstGeom>
            <a:solidFill>
              <a:srgbClr val="FFCC00"/>
            </a:solidFill>
            <a:ln w="28575" cap="flat" cmpd="sng">
              <a:solidFill>
                <a:srgbClr val="FEFEFE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b="1" dirty="0">
                <a:latin typeface="Arial" panose="020B0604020202020204" pitchFamily="34" charset="0"/>
              </a:endParaRPr>
            </a:p>
          </p:txBody>
        </p:sp>
        <p:sp>
          <p:nvSpPr>
            <p:cNvPr id="8219" name="Freeform 27"/>
            <p:cNvSpPr/>
            <p:nvPr/>
          </p:nvSpPr>
          <p:spPr bwMode="gray">
            <a:xfrm flipH="1">
              <a:off x="5186" y="968"/>
              <a:ext cx="349" cy="355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>
                    <a:gamma/>
                    <a:tint val="54510"/>
                    <a:invGamma/>
                  </a:srgbClr>
                </a:gs>
                <a:gs pos="50000">
                  <a:srgbClr val="F8F8F8">
                    <a:alpha val="0"/>
                  </a:srgbClr>
                </a:gs>
                <a:gs pos="100000">
                  <a:srgbClr val="F8F8F8">
                    <a:gamma/>
                    <a:tint val="54510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6872" name="Group 29"/>
            <p:cNvGrpSpPr/>
            <p:nvPr/>
          </p:nvGrpSpPr>
          <p:grpSpPr>
            <a:xfrm rot="5400000">
              <a:off x="810" y="1060"/>
              <a:ext cx="379" cy="451"/>
              <a:chOff x="778" y="1762"/>
              <a:chExt cx="312" cy="420"/>
            </a:xfrm>
          </p:grpSpPr>
          <p:grpSp>
            <p:nvGrpSpPr>
              <p:cNvPr id="36873" name="Group 30"/>
              <p:cNvGrpSpPr/>
              <p:nvPr/>
            </p:nvGrpSpPr>
            <p:grpSpPr>
              <a:xfrm>
                <a:off x="960" y="1764"/>
                <a:ext cx="130" cy="418"/>
                <a:chOff x="960" y="1764"/>
                <a:chExt cx="130" cy="418"/>
              </a:xfrm>
            </p:grpSpPr>
            <p:sp>
              <p:nvSpPr>
                <p:cNvPr id="36874" name="Oval 31"/>
                <p:cNvSpPr/>
                <p:nvPr/>
              </p:nvSpPr>
              <p:spPr>
                <a:xfrm>
                  <a:off x="960" y="1764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20000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75" name="Oval 32"/>
                <p:cNvSpPr/>
                <p:nvPr/>
              </p:nvSpPr>
              <p:spPr>
                <a:xfrm>
                  <a:off x="964" y="2062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30196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76" name="AutoShape 33"/>
                <p:cNvSpPr/>
                <p:nvPr/>
              </p:nvSpPr>
              <p:spPr>
                <a:xfrm>
                  <a:off x="996" y="1836"/>
                  <a:ext cx="62" cy="3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B2B2B2"/>
                    </a:gs>
                    <a:gs pos="50000">
                      <a:srgbClr val="EAEAEA"/>
                    </a:gs>
                    <a:gs pos="100000">
                      <a:srgbClr val="B2B2B2"/>
                    </a:gs>
                  </a:gsLst>
                  <a:lin ang="5400000" scaled="1"/>
                  <a:tileRect/>
                </a:gradFill>
                <a:ln w="38100">
                  <a:noFill/>
                </a:ln>
              </p:spPr>
              <p:txBody>
                <a:bodyPr rot="0" wrap="none" anchor="ctr"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6877" name="Group 34"/>
              <p:cNvGrpSpPr/>
              <p:nvPr/>
            </p:nvGrpSpPr>
            <p:grpSpPr>
              <a:xfrm>
                <a:off x="778" y="1762"/>
                <a:ext cx="130" cy="418"/>
                <a:chOff x="960" y="1764"/>
                <a:chExt cx="130" cy="418"/>
              </a:xfrm>
            </p:grpSpPr>
            <p:sp>
              <p:nvSpPr>
                <p:cNvPr id="36878" name="Oval 35"/>
                <p:cNvSpPr/>
                <p:nvPr/>
              </p:nvSpPr>
              <p:spPr>
                <a:xfrm>
                  <a:off x="960" y="1764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20000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79" name="Oval 36"/>
                <p:cNvSpPr/>
                <p:nvPr/>
              </p:nvSpPr>
              <p:spPr>
                <a:xfrm>
                  <a:off x="964" y="2062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30196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80" name="AutoShape 37"/>
                <p:cNvSpPr/>
                <p:nvPr/>
              </p:nvSpPr>
              <p:spPr>
                <a:xfrm>
                  <a:off x="996" y="1836"/>
                  <a:ext cx="62" cy="3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B2B2B2"/>
                    </a:gs>
                    <a:gs pos="50000">
                      <a:srgbClr val="FFFFFF"/>
                    </a:gs>
                    <a:gs pos="100000">
                      <a:srgbClr val="B2B2B2"/>
                    </a:gs>
                  </a:gsLst>
                  <a:lin ang="5400000" scaled="1"/>
                  <a:tileRect/>
                </a:gradFill>
                <a:ln w="38100">
                  <a:noFill/>
                </a:ln>
              </p:spPr>
              <p:txBody>
                <a:bodyPr rot="0" wrap="none" anchor="ctr"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6881" name="Group 65"/>
            <p:cNvGrpSpPr/>
            <p:nvPr/>
          </p:nvGrpSpPr>
          <p:grpSpPr>
            <a:xfrm rot="5400000">
              <a:off x="810" y="3236"/>
              <a:ext cx="378" cy="451"/>
              <a:chOff x="778" y="1762"/>
              <a:chExt cx="312" cy="420"/>
            </a:xfrm>
          </p:grpSpPr>
          <p:grpSp>
            <p:nvGrpSpPr>
              <p:cNvPr id="36882" name="Group 66"/>
              <p:cNvGrpSpPr/>
              <p:nvPr/>
            </p:nvGrpSpPr>
            <p:grpSpPr>
              <a:xfrm>
                <a:off x="960" y="1764"/>
                <a:ext cx="130" cy="418"/>
                <a:chOff x="960" y="1764"/>
                <a:chExt cx="130" cy="418"/>
              </a:xfrm>
            </p:grpSpPr>
            <p:sp>
              <p:nvSpPr>
                <p:cNvPr id="36883" name="Oval 67"/>
                <p:cNvSpPr/>
                <p:nvPr/>
              </p:nvSpPr>
              <p:spPr>
                <a:xfrm>
                  <a:off x="960" y="1764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20000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84" name="Oval 68"/>
                <p:cNvSpPr/>
                <p:nvPr/>
              </p:nvSpPr>
              <p:spPr>
                <a:xfrm>
                  <a:off x="964" y="2062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30196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85" name="AutoShape 69"/>
                <p:cNvSpPr/>
                <p:nvPr/>
              </p:nvSpPr>
              <p:spPr>
                <a:xfrm>
                  <a:off x="996" y="1836"/>
                  <a:ext cx="62" cy="3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B2B2B2"/>
                    </a:gs>
                    <a:gs pos="50000">
                      <a:srgbClr val="EAEAEA"/>
                    </a:gs>
                    <a:gs pos="100000">
                      <a:srgbClr val="B2B2B2"/>
                    </a:gs>
                  </a:gsLst>
                  <a:lin ang="5400000" scaled="1"/>
                  <a:tileRect/>
                </a:gradFill>
                <a:ln w="38100">
                  <a:noFill/>
                </a:ln>
              </p:spPr>
              <p:txBody>
                <a:bodyPr rot="0" wrap="none" anchor="ctr"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6886" name="Group 70"/>
              <p:cNvGrpSpPr/>
              <p:nvPr/>
            </p:nvGrpSpPr>
            <p:grpSpPr>
              <a:xfrm>
                <a:off x="778" y="1762"/>
                <a:ext cx="130" cy="418"/>
                <a:chOff x="960" y="1764"/>
                <a:chExt cx="130" cy="418"/>
              </a:xfrm>
            </p:grpSpPr>
            <p:sp>
              <p:nvSpPr>
                <p:cNvPr id="36887" name="Oval 71"/>
                <p:cNvSpPr/>
                <p:nvPr/>
              </p:nvSpPr>
              <p:spPr>
                <a:xfrm>
                  <a:off x="960" y="1764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20000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88" name="Oval 72"/>
                <p:cNvSpPr/>
                <p:nvPr/>
              </p:nvSpPr>
              <p:spPr>
                <a:xfrm>
                  <a:off x="964" y="2062"/>
                  <a:ext cx="126" cy="120"/>
                </a:xfrm>
                <a:prstGeom prst="ellipse">
                  <a:avLst/>
                </a:prstGeom>
                <a:solidFill>
                  <a:srgbClr val="000000">
                    <a:alpha val="30196"/>
                  </a:srgbClr>
                </a:solidFill>
                <a:ln w="38100" cap="flat" cmpd="sng">
                  <a:solidFill>
                    <a:srgbClr val="DDDDDD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rot="0" wrap="none" anchor="ctr"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89" name="AutoShape 73"/>
                <p:cNvSpPr/>
                <p:nvPr/>
              </p:nvSpPr>
              <p:spPr>
                <a:xfrm>
                  <a:off x="996" y="1836"/>
                  <a:ext cx="62" cy="3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B2B2B2"/>
                    </a:gs>
                    <a:gs pos="50000">
                      <a:srgbClr val="FFFFFF"/>
                    </a:gs>
                    <a:gs pos="100000">
                      <a:srgbClr val="B2B2B2"/>
                    </a:gs>
                  </a:gsLst>
                  <a:lin ang="5400000" scaled="1"/>
                  <a:tileRect/>
                </a:gradFill>
                <a:ln w="38100">
                  <a:noFill/>
                </a:ln>
              </p:spPr>
              <p:txBody>
                <a:bodyPr rot="0" wrap="none" anchor="ctr"/>
                <a:p>
                  <a:endParaRPr b="1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6890" name="Text Box 79"/>
            <p:cNvSpPr txBox="1"/>
            <p:nvPr/>
          </p:nvSpPr>
          <p:spPr>
            <a:xfrm>
              <a:off x="113" y="1117"/>
              <a:ext cx="979" cy="20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lnSpc>
                  <a:spcPct val="150000"/>
                </a:lnSpc>
                <a:spcBef>
                  <a:spcPct val="50000"/>
                </a:spcBef>
              </a:pPr>
              <a:endParaRPr lang="en-US" altLang="zh-CN" sz="3200" b="1" dirty="0">
                <a:latin typeface="楷体_GB2312" pitchFamily="49" charset="-122"/>
                <a:ea typeface="楷体_GB2312" pitchFamily="49" charset="-122"/>
              </a:endParaRPr>
            </a:p>
            <a:p>
              <a:pPr algn="ctr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zh-CN" sz="4000" b="1" dirty="0">
                  <a:latin typeface="楷体_GB2312" pitchFamily="49" charset="-122"/>
                  <a:ea typeface="楷体_GB2312" pitchFamily="49" charset="-122"/>
                </a:rPr>
                <a:t>解</a:t>
              </a:r>
              <a:endParaRPr lang="en-US" altLang="zh-CN" sz="4000" b="1" dirty="0">
                <a:latin typeface="楷体_GB2312" pitchFamily="49" charset="-122"/>
                <a:ea typeface="楷体_GB2312" pitchFamily="49" charset="-122"/>
              </a:endParaRPr>
            </a:p>
            <a:p>
              <a:pPr algn="ctr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zh-CN" sz="4000" b="1" dirty="0">
                  <a:latin typeface="楷体_GB2312" pitchFamily="49" charset="-122"/>
                  <a:ea typeface="楷体_GB2312" pitchFamily="49" charset="-122"/>
                </a:rPr>
                <a:t>密</a:t>
              </a:r>
              <a:endParaRPr lang="en-US" altLang="zh-CN" sz="4000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6891" name="Rectangle 27"/>
            <p:cNvSpPr/>
            <p:nvPr/>
          </p:nvSpPr>
          <p:spPr>
            <a:xfrm>
              <a:off x="1379" y="1095"/>
              <a:ext cx="4132" cy="24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茶水里含有大量的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鞣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酸，当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鞣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酸遇到亚铁离子后立刻生成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鞣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酸亚铁，它的性质不稳定，很快被氧化生成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鞣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酸铁的络合物而呈蓝黑色，从而使茶水变成了“墨水”。</a:t>
              </a: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维</a:t>
              </a:r>
              <a:r>
                <a:rPr lang="en-US" altLang="zh-CN" sz="3200" b="1">
                  <a:latin typeface="Times New Roman" panose="02020603050405020304" pitchFamily="18" charset="0"/>
                  <a:ea typeface="楷体_GB2312" pitchFamily="49" charset="-122"/>
                </a:rPr>
                <a:t>C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具有还原性，将</a:t>
              </a:r>
              <a:r>
                <a:rPr lang="en-US" altLang="zh-CN" sz="3200" b="1">
                  <a:latin typeface="楷体_GB2312" pitchFamily="49" charset="-122"/>
                  <a:ea typeface="楷体_GB2312" pitchFamily="49" charset="-122"/>
                </a:rPr>
                <a:t>Fe</a:t>
              </a:r>
              <a:r>
                <a:rPr lang="en-US" altLang="zh-CN" sz="3200" b="1" baseline="30000">
                  <a:latin typeface="楷体_GB2312" pitchFamily="49" charset="-122"/>
                  <a:ea typeface="楷体_GB2312" pitchFamily="49" charset="-122"/>
                </a:rPr>
                <a:t>3+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还原成</a:t>
              </a:r>
              <a:r>
                <a:rPr lang="en-US" altLang="zh-CN" sz="3200" b="1">
                  <a:latin typeface="楷体_GB2312" pitchFamily="49" charset="-122"/>
                  <a:ea typeface="楷体_GB2312" pitchFamily="49" charset="-122"/>
                </a:rPr>
                <a:t>Fe</a:t>
              </a:r>
              <a:r>
                <a:rPr lang="en-US" altLang="zh-CN" sz="3200" b="1" baseline="30000">
                  <a:latin typeface="楷体_GB2312" pitchFamily="49" charset="-122"/>
                  <a:ea typeface="楷体_GB2312" pitchFamily="49" charset="-122"/>
                </a:rPr>
                <a:t>2+</a:t>
              </a:r>
              <a:r>
                <a:rPr lang="zh-CN" altLang="zh-CN" sz="3200" b="1" dirty="0">
                  <a:latin typeface="楷体_GB2312" pitchFamily="49" charset="-122"/>
                  <a:ea typeface="楷体_GB2312" pitchFamily="49" charset="-122"/>
                </a:rPr>
                <a:t> ，因此，溶液的蓝黑色又消失了，重新显现出茶水的颜色。</a:t>
              </a:r>
              <a:endParaRPr lang="en-US" altLang="zh-CN" sz="3200" b="1" dirty="0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36895" name="组合 36894"/>
          <p:cNvGrpSpPr/>
          <p:nvPr/>
        </p:nvGrpSpPr>
        <p:grpSpPr>
          <a:xfrm>
            <a:off x="409575" y="196850"/>
            <a:ext cx="7624763" cy="641350"/>
            <a:chOff x="258" y="124"/>
            <a:chExt cx="4803" cy="404"/>
          </a:xfrm>
        </p:grpSpPr>
        <p:sp>
          <p:nvSpPr>
            <p:cNvPr id="4102" name="TextBox 20"/>
            <p:cNvSpPr txBox="1"/>
            <p:nvPr/>
          </p:nvSpPr>
          <p:spPr>
            <a:xfrm>
              <a:off x="258" y="124"/>
              <a:ext cx="4803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36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茶水       “墨水”         茶水</a:t>
              </a:r>
              <a:endPara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36893" name="直接连接符 36892"/>
            <p:cNvSpPr/>
            <p:nvPr/>
          </p:nvSpPr>
          <p:spPr>
            <a:xfrm>
              <a:off x="864" y="336"/>
              <a:ext cx="52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6894" name="直接连接符 36893"/>
            <p:cNvSpPr/>
            <p:nvPr/>
          </p:nvSpPr>
          <p:spPr>
            <a:xfrm>
              <a:off x="2304" y="336"/>
              <a:ext cx="52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</p:spTree>
  </p:cSld>
  <p:clrMapOvr>
    <a:masterClrMapping/>
  </p:clrMapOvr>
  <p:transition/>
</p:sld>
</file>

<file path=ppt/theme/theme1.xml><?xml version="1.0" encoding="utf-8"?>
<a:theme xmlns:a="http://schemas.openxmlformats.org/drawingml/2006/main" name="Pixel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989B7"/>
      </a:accent6>
      <a:hlink>
        <a:srgbClr val="666699"/>
      </a:hlink>
      <a:folHlink>
        <a:srgbClr val="CCCCE6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66"/>
        </a:lt1>
        <a:dk2>
          <a:srgbClr val="FFFFFF"/>
        </a:dk2>
        <a:lt2>
          <a:srgbClr val="0066FF"/>
        </a:lt2>
        <a:accent1>
          <a:srgbClr val="6699FF"/>
        </a:accent1>
        <a:accent2>
          <a:srgbClr val="3333FF"/>
        </a:accent2>
        <a:accent3>
          <a:srgbClr val="AAAAB9"/>
        </a:accent3>
        <a:accent4>
          <a:srgbClr val="DCDCDC"/>
        </a:accent4>
        <a:accent5>
          <a:srgbClr val="B9CAFF"/>
        </a:accent5>
        <a:accent6>
          <a:srgbClr val="2D2DE5"/>
        </a:accent6>
        <a:hlink>
          <a:srgbClr val="FFCC00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4B49"/>
        </a:lt1>
        <a:dk2>
          <a:srgbClr val="FFFFFF"/>
        </a:dk2>
        <a:lt2>
          <a:srgbClr val="009999"/>
        </a:lt2>
        <a:accent1>
          <a:srgbClr val="33CCCC"/>
        </a:accent1>
        <a:accent2>
          <a:srgbClr val="008080"/>
        </a:accent2>
        <a:accent3>
          <a:srgbClr val="ADB2B1"/>
        </a:accent3>
        <a:accent4>
          <a:srgbClr val="DCDCDC"/>
        </a:accent4>
        <a:accent5>
          <a:srgbClr val="ADE2E2"/>
        </a:accent5>
        <a:accent6>
          <a:srgbClr val="007272"/>
        </a:accent6>
        <a:hlink>
          <a:srgbClr val="FFCC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3399"/>
        </a:lt1>
        <a:dk2>
          <a:srgbClr val="FFFFFF"/>
        </a:dk2>
        <a:lt2>
          <a:srgbClr val="006699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CDCDC"/>
        </a:accent4>
        <a:accent5>
          <a:srgbClr val="AACAE2"/>
        </a:accent5>
        <a:accent6>
          <a:srgbClr val="02789D"/>
        </a:accent6>
        <a:hlink>
          <a:srgbClr val="FFCC00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2F978D"/>
        </a:lt1>
        <a:dk2>
          <a:srgbClr val="FFFFFF"/>
        </a:dk2>
        <a:lt2>
          <a:srgbClr val="008080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CDCDC"/>
        </a:accent4>
        <a:accent5>
          <a:srgbClr val="AACAFF"/>
        </a:accent5>
        <a:accent6>
          <a:srgbClr val="008989"/>
        </a:accent6>
        <a:hlink>
          <a:srgbClr val="FFFFCC"/>
        </a:hlink>
        <a:folHlink>
          <a:srgbClr val="70CA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0000"/>
        </a:lt1>
        <a:dk2>
          <a:srgbClr val="FFFFFF"/>
        </a:dk2>
        <a:lt2>
          <a:srgbClr val="822504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CDCDC"/>
        </a:accent4>
        <a:accent5>
          <a:srgbClr val="FFCAAA"/>
        </a:accent5>
        <a:accent6>
          <a:srgbClr val="8D2504"/>
        </a:accent6>
        <a:hlink>
          <a:srgbClr val="FF3300"/>
        </a:hlink>
        <a:folHlink>
          <a:srgbClr val="7C070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4A7911"/>
        </a:lt1>
        <a:dk2>
          <a:srgbClr val="FFFFFF"/>
        </a:dk2>
        <a:lt2>
          <a:srgbClr val="336600"/>
        </a:lt2>
        <a:accent1>
          <a:srgbClr val="666633"/>
        </a:accent1>
        <a:accent2>
          <a:srgbClr val="669900"/>
        </a:accent2>
        <a:accent3>
          <a:srgbClr val="B2BEAA"/>
        </a:accent3>
        <a:accent4>
          <a:srgbClr val="DCDCDC"/>
        </a:accent4>
        <a:accent5>
          <a:srgbClr val="B9B9AD"/>
        </a:accent5>
        <a:accent6>
          <a:srgbClr val="5B8900"/>
        </a:accent6>
        <a:hlink>
          <a:srgbClr val="FFCC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75B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B89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C0465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192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CAEC1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989B7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宋体"/>
        <a:cs typeface=""/>
      </a:majorFont>
      <a:minorFont>
        <a:latin typeface="Comic Sans MS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ixel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989B7"/>
      </a:accent6>
      <a:hlink>
        <a:srgbClr val="666699"/>
      </a:hlink>
      <a:folHlink>
        <a:srgbClr val="CCCCE6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66"/>
        </a:lt1>
        <a:dk2>
          <a:srgbClr val="FFFFFF"/>
        </a:dk2>
        <a:lt2>
          <a:srgbClr val="0066FF"/>
        </a:lt2>
        <a:accent1>
          <a:srgbClr val="6699FF"/>
        </a:accent1>
        <a:accent2>
          <a:srgbClr val="3333FF"/>
        </a:accent2>
        <a:accent3>
          <a:srgbClr val="AAAAB9"/>
        </a:accent3>
        <a:accent4>
          <a:srgbClr val="DCDCDC"/>
        </a:accent4>
        <a:accent5>
          <a:srgbClr val="B9CAFF"/>
        </a:accent5>
        <a:accent6>
          <a:srgbClr val="2D2DE5"/>
        </a:accent6>
        <a:hlink>
          <a:srgbClr val="FFCC00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4B49"/>
        </a:lt1>
        <a:dk2>
          <a:srgbClr val="FFFFFF"/>
        </a:dk2>
        <a:lt2>
          <a:srgbClr val="009999"/>
        </a:lt2>
        <a:accent1>
          <a:srgbClr val="33CCCC"/>
        </a:accent1>
        <a:accent2>
          <a:srgbClr val="008080"/>
        </a:accent2>
        <a:accent3>
          <a:srgbClr val="ADB2B1"/>
        </a:accent3>
        <a:accent4>
          <a:srgbClr val="DCDCDC"/>
        </a:accent4>
        <a:accent5>
          <a:srgbClr val="ADE2E2"/>
        </a:accent5>
        <a:accent6>
          <a:srgbClr val="007272"/>
        </a:accent6>
        <a:hlink>
          <a:srgbClr val="FFCC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3399"/>
        </a:lt1>
        <a:dk2>
          <a:srgbClr val="FFFFFF"/>
        </a:dk2>
        <a:lt2>
          <a:srgbClr val="006699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CDCDC"/>
        </a:accent4>
        <a:accent5>
          <a:srgbClr val="AACAE2"/>
        </a:accent5>
        <a:accent6>
          <a:srgbClr val="02789D"/>
        </a:accent6>
        <a:hlink>
          <a:srgbClr val="FFCC00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2F978D"/>
        </a:lt1>
        <a:dk2>
          <a:srgbClr val="FFFFFF"/>
        </a:dk2>
        <a:lt2>
          <a:srgbClr val="008080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CDCDC"/>
        </a:accent4>
        <a:accent5>
          <a:srgbClr val="AACAFF"/>
        </a:accent5>
        <a:accent6>
          <a:srgbClr val="008989"/>
        </a:accent6>
        <a:hlink>
          <a:srgbClr val="FFFFCC"/>
        </a:hlink>
        <a:folHlink>
          <a:srgbClr val="70CA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0000"/>
        </a:lt1>
        <a:dk2>
          <a:srgbClr val="FFFFFF"/>
        </a:dk2>
        <a:lt2>
          <a:srgbClr val="822504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CDCDC"/>
        </a:accent4>
        <a:accent5>
          <a:srgbClr val="FFCAAA"/>
        </a:accent5>
        <a:accent6>
          <a:srgbClr val="8D2504"/>
        </a:accent6>
        <a:hlink>
          <a:srgbClr val="FF3300"/>
        </a:hlink>
        <a:folHlink>
          <a:srgbClr val="7C070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4A7911"/>
        </a:lt1>
        <a:dk2>
          <a:srgbClr val="FFFFFF"/>
        </a:dk2>
        <a:lt2>
          <a:srgbClr val="336600"/>
        </a:lt2>
        <a:accent1>
          <a:srgbClr val="666633"/>
        </a:accent1>
        <a:accent2>
          <a:srgbClr val="669900"/>
        </a:accent2>
        <a:accent3>
          <a:srgbClr val="B2BEAA"/>
        </a:accent3>
        <a:accent4>
          <a:srgbClr val="DCDCDC"/>
        </a:accent4>
        <a:accent5>
          <a:srgbClr val="B9B9AD"/>
        </a:accent5>
        <a:accent6>
          <a:srgbClr val="5B8900"/>
        </a:accent6>
        <a:hlink>
          <a:srgbClr val="FFCC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75B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B89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C0465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192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CAEC1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989B7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0</TotalTime>
  <Words>2456</Words>
  <Application>WPS 演示</Application>
  <PresentationFormat>在屏幕上显示</PresentationFormat>
  <Paragraphs>299</Paragraphs>
  <Slides>32</Slides>
  <Notes>1</Notes>
  <HiddenSlides>7</HiddenSlides>
  <MMClips>0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2" baseType="lpstr">
      <vt:lpstr>Arial</vt:lpstr>
      <vt:lpstr>宋体</vt:lpstr>
      <vt:lpstr>Wingdings</vt:lpstr>
      <vt:lpstr>Comic Sans MS</vt:lpstr>
      <vt:lpstr>Times New Roman</vt:lpstr>
      <vt:lpstr>Arial Black</vt:lpstr>
      <vt:lpstr>隶书</vt:lpstr>
      <vt:lpstr>黑体</vt:lpstr>
      <vt:lpstr>Verdana</vt:lpstr>
      <vt:lpstr>华文新魏</vt:lpstr>
      <vt:lpstr>楷体_GB2312</vt:lpstr>
      <vt:lpstr>Tahoma</vt:lpstr>
      <vt:lpstr>新宋体</vt:lpstr>
      <vt:lpstr>微软雅黑</vt:lpstr>
      <vt:lpstr>Arial Unicode MS</vt:lpstr>
      <vt:lpstr>幼圆</vt:lpstr>
      <vt:lpstr>Pixel</vt:lpstr>
      <vt:lpstr>2_Crayons</vt:lpstr>
      <vt:lpstr>1_Pixel</vt:lpstr>
      <vt:lpstr>MS_ClipArt_Gallery.2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切开的苹果在空气中会“生锈”,你知道原因吗？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Administrator</cp:lastModifiedBy>
  <cp:revision>114</cp:revision>
  <dcterms:created xsi:type="dcterms:W3CDTF">2005-10-08T12:16:07Z</dcterms:created>
  <dcterms:modified xsi:type="dcterms:W3CDTF">2018-01-08T14:14:05Z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