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sldIdLst>
    <p:sldId id="256" r:id="rId2"/>
    <p:sldId id="262" r:id="rId3"/>
    <p:sldId id="263" r:id="rId4"/>
    <p:sldId id="264" r:id="rId5"/>
    <p:sldId id="260" r:id="rId6"/>
    <p:sldId id="266" r:id="rId7"/>
    <p:sldId id="265" r:id="rId8"/>
    <p:sldId id="267" r:id="rId9"/>
    <p:sldId id="268" r:id="rId10"/>
    <p:sldId id="269" r:id="rId11"/>
    <p:sldId id="274" r:id="rId12"/>
    <p:sldId id="270" r:id="rId13"/>
    <p:sldId id="271" r:id="rId14"/>
    <p:sldId id="273" r:id="rId15"/>
    <p:sldId id="279" r:id="rId16"/>
    <p:sldId id="291" r:id="rId17"/>
    <p:sldId id="282" r:id="rId18"/>
    <p:sldId id="283" r:id="rId19"/>
    <p:sldId id="293" r:id="rId20"/>
    <p:sldId id="284" r:id="rId21"/>
    <p:sldId id="289" r:id="rId22"/>
    <p:sldId id="290" r:id="rId23"/>
    <p:sldId id="276" r:id="rId24"/>
    <p:sldId id="288" r:id="rId25"/>
    <p:sldId id="278" r:id="rId26"/>
    <p:sldId id="294" r:id="rId27"/>
    <p:sldId id="281" r:id="rId28"/>
    <p:sldId id="292" r:id="rId29"/>
    <p:sldId id="272" r:id="rId30"/>
    <p:sldId id="275" r:id="rId31"/>
    <p:sldId id="285" r:id="rId32"/>
    <p:sldId id="286" r:id="rId33"/>
    <p:sldId id="287" r:id="rId34"/>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152"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Ref idx="1001">
        <a:schemeClr val="bg1"/>
      </p:bgRef>
    </p:bg>
    <p:spTree>
      <p:nvGrpSpPr>
        <p:cNvPr id="1" name=""/>
        <p:cNvGrpSpPr/>
        <p:nvPr/>
      </p:nvGrpSpPr>
      <p:grpSpPr>
        <a:xfrm>
          <a:off x="0" y="0"/>
          <a:ext cx="0" cy="0"/>
          <a:chOff x="0" y="0"/>
          <a:chExt cx="0" cy="0"/>
        </a:xfrm>
      </p:grpSpPr>
      <p:sp>
        <p:nvSpPr>
          <p:cNvPr id="8" name="标题 7"/>
          <p:cNvSpPr>
            <a:spLocks noGrp="1"/>
          </p:cNvSpPr>
          <p:nvPr>
            <p:ph type="ctrTitle"/>
          </p:nvPr>
        </p:nvSpPr>
        <p:spPr>
          <a:xfrm>
            <a:off x="2286000" y="3124200"/>
            <a:ext cx="6172200" cy="1894362"/>
          </a:xfrm>
        </p:spPr>
        <p:txBody>
          <a:bodyPr/>
          <a:lstStyle>
            <a:lvl1pPr>
              <a:defRPr b="1"/>
            </a:lvl1pPr>
          </a:lstStyle>
          <a:p>
            <a:r>
              <a:rPr kumimoji="0" lang="zh-CN" altLang="en-US" smtClean="0"/>
              <a:t>单击此处编辑母版标题样式</a:t>
            </a:r>
            <a:endParaRPr kumimoji="0" lang="en-US"/>
          </a:p>
        </p:txBody>
      </p:sp>
      <p:sp>
        <p:nvSpPr>
          <p:cNvPr id="9" name="副标题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28" name="日期占位符 27"/>
          <p:cNvSpPr>
            <a:spLocks noGrp="1"/>
          </p:cNvSpPr>
          <p:nvPr>
            <p:ph type="dt" sz="half" idx="10"/>
          </p:nvPr>
        </p:nvSpPr>
        <p:spPr bwMode="auto">
          <a:xfrm rot="5400000">
            <a:off x="7764621" y="1174097"/>
            <a:ext cx="2286000" cy="381000"/>
          </a:xfrm>
        </p:spPr>
        <p:txBody>
          <a:bodyPr/>
          <a:lstStyle/>
          <a:p>
            <a:fld id="{530820CF-B880-4189-942D-D702A7CBA730}" type="datetimeFigureOut">
              <a:rPr lang="zh-CN" altLang="en-US" smtClean="0"/>
              <a:t>2018/9/30</a:t>
            </a:fld>
            <a:endParaRPr lang="zh-CN" altLang="en-US"/>
          </a:p>
        </p:txBody>
      </p:sp>
      <p:sp>
        <p:nvSpPr>
          <p:cNvPr id="17" name="页脚占位符 16"/>
          <p:cNvSpPr>
            <a:spLocks noGrp="1"/>
          </p:cNvSpPr>
          <p:nvPr>
            <p:ph type="ftr" sz="quarter" idx="11"/>
          </p:nvPr>
        </p:nvSpPr>
        <p:spPr bwMode="auto">
          <a:xfrm rot="5400000">
            <a:off x="7077269" y="4181669"/>
            <a:ext cx="3657600" cy="384048"/>
          </a:xfrm>
        </p:spPr>
        <p:txBody>
          <a:bodyPr/>
          <a:lstStyle/>
          <a:p>
            <a:endParaRPr lang="zh-CN" altLang="en-US"/>
          </a:p>
        </p:txBody>
      </p:sp>
      <p:sp>
        <p:nvSpPr>
          <p:cNvPr id="10" name="矩形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矩形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矩形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直接连接符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直接连接符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直接连接符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直接连接符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直接连接符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直接连接符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矩形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椭圆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椭圆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椭圆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椭圆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椭圆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灯片编号占位符 28"/>
          <p:cNvSpPr>
            <a:spLocks noGrp="1"/>
          </p:cNvSpPr>
          <p:nvPr>
            <p:ph type="sldNum" sz="quarter" idx="12"/>
          </p:nvPr>
        </p:nvSpPr>
        <p:spPr bwMode="auto">
          <a:xfrm>
            <a:off x="1325544" y="4928702"/>
            <a:ext cx="609600" cy="517524"/>
          </a:xfrm>
        </p:spPr>
        <p:txBody>
          <a:bodyPr/>
          <a:lstStyle/>
          <a:p>
            <a:fld id="{0C913308-F349-4B6D-A68A-DD1791B4A57B}"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8" name="内容占位符 7"/>
          <p:cNvSpPr>
            <a:spLocks noGrp="1"/>
          </p:cNvSpPr>
          <p:nvPr>
            <p:ph sz="quarter" idx="1"/>
          </p:nvPr>
        </p:nvSpPr>
        <p:spPr>
          <a:xfrm>
            <a:off x="457200" y="1600200"/>
            <a:ext cx="7467600" cy="4873752"/>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4"/>
          </p:nvPr>
        </p:nvSpPr>
        <p:spPr/>
        <p:txBody>
          <a:bodyPr rtlCol="0"/>
          <a:lstStyle/>
          <a:p>
            <a:fld id="{530820CF-B880-4189-942D-D702A7CBA730}" type="datetimeFigureOut">
              <a:rPr lang="zh-CN" altLang="en-US" smtClean="0"/>
              <a:t>2018/9/30</a:t>
            </a:fld>
            <a:endParaRPr lang="zh-CN" altLang="en-US"/>
          </a:p>
        </p:txBody>
      </p:sp>
      <p:sp>
        <p:nvSpPr>
          <p:cNvPr id="9" name="灯片编号占位符 8"/>
          <p:cNvSpPr>
            <a:spLocks noGrp="1"/>
          </p:cNvSpPr>
          <p:nvPr>
            <p:ph type="sldNum" sz="quarter" idx="15"/>
          </p:nvPr>
        </p:nvSpPr>
        <p:spPr/>
        <p:txBody>
          <a:bodyPr rtlCol="0"/>
          <a:lstStyle/>
          <a:p>
            <a:fld id="{0C913308-F349-4B6D-A68A-DD1791B4A57B}" type="slidenum">
              <a:rPr lang="zh-CN" altLang="en-US" smtClean="0"/>
              <a:t>‹#›</a:t>
            </a:fld>
            <a:endParaRPr lang="zh-CN" altLang="en-US"/>
          </a:p>
        </p:txBody>
      </p:sp>
      <p:sp>
        <p:nvSpPr>
          <p:cNvPr id="10" name="页脚占位符 9"/>
          <p:cNvSpPr>
            <a:spLocks noGrp="1"/>
          </p:cNvSpPr>
          <p:nvPr>
            <p:ph type="ftr" sz="quarter" idx="16"/>
          </p:nvPr>
        </p:nvSpPr>
        <p:spPr/>
        <p:txBody>
          <a:bodyPr rtlCol="0"/>
          <a:lstStyle/>
          <a:p>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1">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2286000" y="2895600"/>
            <a:ext cx="6172200" cy="2053590"/>
          </a:xfrm>
        </p:spPr>
        <p:txBody>
          <a:bodyPr/>
          <a:lstStyle>
            <a:lvl1pPr algn="l">
              <a:buNone/>
              <a:defRPr sz="3000" b="1" cap="small" baseline="0"/>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p>
        </p:txBody>
      </p:sp>
      <p:sp>
        <p:nvSpPr>
          <p:cNvPr id="4" name="日期占位符 3"/>
          <p:cNvSpPr>
            <a:spLocks noGrp="1"/>
          </p:cNvSpPr>
          <p:nvPr>
            <p:ph type="dt" sz="half" idx="10"/>
          </p:nvPr>
        </p:nvSpPr>
        <p:spPr bwMode="auto">
          <a:xfrm rot="5400000">
            <a:off x="7763256" y="1170432"/>
            <a:ext cx="2286000" cy="381000"/>
          </a:xfrm>
        </p:spPr>
        <p:txBody>
          <a:bodyPr/>
          <a:lstStyle/>
          <a:p>
            <a:fld id="{530820CF-B880-4189-942D-D702A7CBA730}" type="datetimeFigureOut">
              <a:rPr lang="zh-CN" altLang="en-US" smtClean="0"/>
              <a:t>2018/9/30</a:t>
            </a:fld>
            <a:endParaRPr lang="zh-CN" altLang="en-US"/>
          </a:p>
        </p:txBody>
      </p:sp>
      <p:sp>
        <p:nvSpPr>
          <p:cNvPr id="5" name="页脚占位符 4"/>
          <p:cNvSpPr>
            <a:spLocks noGrp="1"/>
          </p:cNvSpPr>
          <p:nvPr>
            <p:ph type="ftr" sz="quarter" idx="11"/>
          </p:nvPr>
        </p:nvSpPr>
        <p:spPr bwMode="auto">
          <a:xfrm rot="5400000">
            <a:off x="7077456" y="4178808"/>
            <a:ext cx="3657600" cy="384048"/>
          </a:xfrm>
        </p:spPr>
        <p:txBody>
          <a:bodyPr/>
          <a:lstStyle/>
          <a:p>
            <a:endParaRPr lang="zh-CN" altLang="en-US"/>
          </a:p>
        </p:txBody>
      </p:sp>
      <p:sp>
        <p:nvSpPr>
          <p:cNvPr id="9" name="矩形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直接连接符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接连接符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直接连接符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直接连接符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直接连接符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矩形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椭圆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椭圆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椭圆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椭圆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椭圆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直接连接符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灯片编号占位符 5"/>
          <p:cNvSpPr>
            <a:spLocks noGrp="1"/>
          </p:cNvSpPr>
          <p:nvPr>
            <p:ph type="sldNum" sz="quarter" idx="12"/>
          </p:nvPr>
        </p:nvSpPr>
        <p:spPr bwMode="auto">
          <a:xfrm>
            <a:off x="1340616" y="4928702"/>
            <a:ext cx="609600" cy="517524"/>
          </a:xfrm>
        </p:spPr>
        <p:txBody>
          <a:bodyPr/>
          <a:lstStyle/>
          <a:p>
            <a:fld id="{0C913308-F349-4B6D-A68A-DD1791B4A57B}" type="slidenum">
              <a:rPr lang="zh-CN" altLang="en-US" smtClean="0"/>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2018/9/30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9" name="内容占位符 8"/>
          <p:cNvSpPr>
            <a:spLocks noGrp="1"/>
          </p:cNvSpPr>
          <p:nvPr>
            <p:ph sz="quarter" idx="1"/>
          </p:nvPr>
        </p:nvSpPr>
        <p:spPr>
          <a:xfrm>
            <a:off x="457200" y="1600200"/>
            <a:ext cx="3657600"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1" name="内容占位符 10"/>
          <p:cNvSpPr>
            <a:spLocks noGrp="1"/>
          </p:cNvSpPr>
          <p:nvPr>
            <p:ph sz="quarter" idx="2"/>
          </p:nvPr>
        </p:nvSpPr>
        <p:spPr>
          <a:xfrm>
            <a:off x="4270248" y="1600200"/>
            <a:ext cx="3657600"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7543800" cy="1143000"/>
          </a:xfrm>
        </p:spPr>
        <p:txBody>
          <a:bodyPr anchor="b"/>
          <a:lstStyle>
            <a:lvl1pPr>
              <a:defRPr/>
            </a:lvl1pPr>
          </a:lstStyle>
          <a:p>
            <a:r>
              <a:rPr kumimoji="0" lang="zh-CN" altLang="en-US" smtClean="0"/>
              <a:t>单击此处编辑母版标题样式</a:t>
            </a:r>
            <a:endParaRPr kumimoji="0" 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2018/9/30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11" name="内容占位符 10"/>
          <p:cNvSpPr>
            <a:spLocks noGrp="1"/>
          </p:cNvSpPr>
          <p:nvPr>
            <p:ph sz="quarter" idx="2"/>
          </p:nvPr>
        </p:nvSpPr>
        <p:spPr>
          <a:xfrm>
            <a:off x="457200" y="2362200"/>
            <a:ext cx="3657600" cy="38862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3" name="内容占位符 12"/>
          <p:cNvSpPr>
            <a:spLocks noGrp="1"/>
          </p:cNvSpPr>
          <p:nvPr>
            <p:ph sz="quarter" idx="4"/>
          </p:nvPr>
        </p:nvSpPr>
        <p:spPr>
          <a:xfrm>
            <a:off x="4371975" y="2362200"/>
            <a:ext cx="3657600" cy="38862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2" name="文本占位符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zh-CN" altLang="en-US" smtClean="0"/>
              <a:t>单击此处编辑母版文本样式</a:t>
            </a:r>
          </a:p>
        </p:txBody>
      </p:sp>
      <p:sp>
        <p:nvSpPr>
          <p:cNvPr id="14" name="文本占位符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zh-CN" altLang="en-US" smtClean="0"/>
              <a:t>单击此处编辑母版文本样式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6" name="日期占位符 5"/>
          <p:cNvSpPr>
            <a:spLocks noGrp="1"/>
          </p:cNvSpPr>
          <p:nvPr>
            <p:ph type="dt" sz="half" idx="10"/>
          </p:nvPr>
        </p:nvSpPr>
        <p:spPr/>
        <p:txBody>
          <a:bodyPr rtlCol="0"/>
          <a:lstStyle/>
          <a:p>
            <a:fld id="{530820CF-B880-4189-942D-D702A7CBA730}" type="datetimeFigureOut">
              <a:rPr lang="zh-CN" altLang="en-US" smtClean="0"/>
              <a:t>2018/9/30</a:t>
            </a:fld>
            <a:endParaRPr lang="zh-CN" altLang="en-US"/>
          </a:p>
        </p:txBody>
      </p:sp>
      <p:sp>
        <p:nvSpPr>
          <p:cNvPr id="7" name="灯片编号占位符 6"/>
          <p:cNvSpPr>
            <a:spLocks noGrp="1"/>
          </p:cNvSpPr>
          <p:nvPr>
            <p:ph type="sldNum" sz="quarter" idx="11"/>
          </p:nvPr>
        </p:nvSpPr>
        <p:spPr/>
        <p:txBody>
          <a:bodyPr rtlCol="0"/>
          <a:lstStyle/>
          <a:p>
            <a:fld id="{0C913308-F349-4B6D-A68A-DD1791B4A57B}" type="slidenum">
              <a:rPr lang="zh-CN" altLang="en-US" smtClean="0"/>
              <a:t>‹#›</a:t>
            </a:fld>
            <a:endParaRPr lang="zh-CN" altLang="en-US"/>
          </a:p>
        </p:txBody>
      </p:sp>
      <p:sp>
        <p:nvSpPr>
          <p:cNvPr id="8" name="页脚占位符 7"/>
          <p:cNvSpPr>
            <a:spLocks noGrp="1"/>
          </p:cNvSpPr>
          <p:nvPr>
            <p:ph type="ftr" sz="quarter" idx="12"/>
          </p:nvPr>
        </p:nvSpPr>
        <p:spPr/>
        <p:txBody>
          <a:bodyPr rtlCol="0"/>
          <a:lstStyle/>
          <a:p>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2018/9/30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bg>
      <p:bgRef idx="1001">
        <a:schemeClr val="bg1"/>
      </p:bgRef>
    </p:bg>
    <p:spTree>
      <p:nvGrpSpPr>
        <p:cNvPr id="1" name=""/>
        <p:cNvGrpSpPr/>
        <p:nvPr/>
      </p:nvGrpSpPr>
      <p:grpSpPr>
        <a:xfrm>
          <a:off x="0" y="0"/>
          <a:ext cx="0" cy="0"/>
          <a:chOff x="0" y="0"/>
          <a:chExt cx="0" cy="0"/>
        </a:xfrm>
      </p:grpSpPr>
      <p:sp>
        <p:nvSpPr>
          <p:cNvPr id="10" name="直接连接符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标题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zh-CN" altLang="en-US" smtClean="0"/>
              <a:t>单击此处编辑母版文本样式</a:t>
            </a:r>
          </a:p>
        </p:txBody>
      </p:sp>
      <p:sp>
        <p:nvSpPr>
          <p:cNvPr id="8" name="直接连接符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直接连接符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直接连接符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矩形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直接连接符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椭圆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内容占位符 17"/>
          <p:cNvSpPr>
            <a:spLocks noGrp="1"/>
          </p:cNvSpPr>
          <p:nvPr>
            <p:ph sz="quarter" idx="1"/>
          </p:nvPr>
        </p:nvSpPr>
        <p:spPr>
          <a:xfrm>
            <a:off x="304800" y="274320"/>
            <a:ext cx="5638800" cy="6327648"/>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21" name="日期占位符 20"/>
          <p:cNvSpPr>
            <a:spLocks noGrp="1"/>
          </p:cNvSpPr>
          <p:nvPr>
            <p:ph type="dt" sz="half" idx="14"/>
          </p:nvPr>
        </p:nvSpPr>
        <p:spPr/>
        <p:txBody>
          <a:bodyPr rtlCol="0"/>
          <a:lstStyle/>
          <a:p>
            <a:fld id="{530820CF-B880-4189-942D-D702A7CBA730}" type="datetimeFigureOut">
              <a:rPr lang="zh-CN" altLang="en-US" smtClean="0"/>
              <a:t>2018/9/30</a:t>
            </a:fld>
            <a:endParaRPr lang="zh-CN" altLang="en-US"/>
          </a:p>
        </p:txBody>
      </p:sp>
      <p:sp>
        <p:nvSpPr>
          <p:cNvPr id="22" name="灯片编号占位符 21"/>
          <p:cNvSpPr>
            <a:spLocks noGrp="1"/>
          </p:cNvSpPr>
          <p:nvPr>
            <p:ph type="sldNum" sz="quarter" idx="15"/>
          </p:nvPr>
        </p:nvSpPr>
        <p:spPr/>
        <p:txBody>
          <a:bodyPr rtlCol="0"/>
          <a:lstStyle/>
          <a:p>
            <a:fld id="{0C913308-F349-4B6D-A68A-DD1791B4A57B}" type="slidenum">
              <a:rPr lang="zh-CN" altLang="en-US" smtClean="0"/>
              <a:t>‹#›</a:t>
            </a:fld>
            <a:endParaRPr lang="zh-CN" altLang="en-US"/>
          </a:p>
        </p:txBody>
      </p:sp>
      <p:sp>
        <p:nvSpPr>
          <p:cNvPr id="23" name="页脚占位符 22"/>
          <p:cNvSpPr>
            <a:spLocks noGrp="1"/>
          </p:cNvSpPr>
          <p:nvPr>
            <p:ph type="ftr" sz="quarter" idx="16"/>
          </p:nvPr>
        </p:nvSpPr>
        <p:spPr/>
        <p:txBody>
          <a:bodyPr rtlCol="0"/>
          <a:lstStyle/>
          <a:p>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9" name="直接连接符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椭圆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标题 1"/>
          <p:cNvSpPr>
            <a:spLocks noGrp="1"/>
          </p:cNvSpPr>
          <p:nvPr>
            <p:ph type="title"/>
          </p:nvPr>
        </p:nvSpPr>
        <p:spPr>
          <a:xfrm rot="5400000">
            <a:off x="3350133" y="3200400"/>
            <a:ext cx="6309360" cy="457200"/>
          </a:xfrm>
        </p:spPr>
        <p:txBody>
          <a:bodyPr anchor="b"/>
          <a:lstStyle>
            <a:lvl1pPr algn="l">
              <a:buNone/>
              <a:defRPr sz="2000" b="1"/>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zh-CN" altLang="en-US" smtClean="0"/>
              <a:t>单击图标添加图片</a:t>
            </a:r>
            <a:endParaRPr kumimoji="0" lang="en-US" dirty="0"/>
          </a:p>
        </p:txBody>
      </p:sp>
      <p:sp>
        <p:nvSpPr>
          <p:cNvPr id="4" name="文本占位符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p>
        </p:txBody>
      </p:sp>
      <p:sp>
        <p:nvSpPr>
          <p:cNvPr id="10" name="直接连接符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矩形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直接连接符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直接连接符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直接连接符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日期占位符 16"/>
          <p:cNvSpPr>
            <a:spLocks noGrp="1"/>
          </p:cNvSpPr>
          <p:nvPr>
            <p:ph type="dt" sz="half" idx="10"/>
          </p:nvPr>
        </p:nvSpPr>
        <p:spPr/>
        <p:txBody>
          <a:bodyPr rtlCol="0"/>
          <a:lstStyle/>
          <a:p>
            <a:fld id="{530820CF-B880-4189-942D-D702A7CBA730}" type="datetimeFigureOut">
              <a:rPr lang="zh-CN" altLang="en-US" smtClean="0"/>
              <a:t>2018/9/30</a:t>
            </a:fld>
            <a:endParaRPr lang="zh-CN" altLang="en-US"/>
          </a:p>
        </p:txBody>
      </p:sp>
      <p:sp>
        <p:nvSpPr>
          <p:cNvPr id="18" name="灯片编号占位符 17"/>
          <p:cNvSpPr>
            <a:spLocks noGrp="1"/>
          </p:cNvSpPr>
          <p:nvPr>
            <p:ph type="sldNum" sz="quarter" idx="11"/>
          </p:nvPr>
        </p:nvSpPr>
        <p:spPr/>
        <p:txBody>
          <a:bodyPr rtlCol="0"/>
          <a:lstStyle/>
          <a:p>
            <a:fld id="{0C913308-F349-4B6D-A68A-DD1791B4A57B}" type="slidenum">
              <a:rPr lang="zh-CN" altLang="en-US" smtClean="0"/>
              <a:t>‹#›</a:t>
            </a:fld>
            <a:endParaRPr lang="zh-CN" altLang="en-US"/>
          </a:p>
        </p:txBody>
      </p:sp>
      <p:sp>
        <p:nvSpPr>
          <p:cNvPr id="21" name="页脚占位符 20"/>
          <p:cNvSpPr>
            <a:spLocks noGrp="1"/>
          </p:cNvSpPr>
          <p:nvPr>
            <p:ph type="ftr" sz="quarter" idx="12"/>
          </p:nvPr>
        </p:nvSpPr>
        <p:spPr/>
        <p:txBody>
          <a:bodyPr rtlCol="0"/>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9"/>
            <a:ext cx="1676400" cy="5851525"/>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38"/>
            <a:ext cx="6019800" cy="5851525"/>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2" name="Picture 2" descr="C:\Users\admin\Desktop\shutterstock_102051802.png"/>
          <p:cNvPicPr>
            <a:picLocks noChangeAspect="1" noChangeArrowheads="1"/>
          </p:cNvPicPr>
          <p:nvPr/>
        </p:nvPicPr>
        <p:blipFill>
          <a:blip r:embed="rId4" cstate="print">
            <a:extLst>
              <a:ext uri="{28A0092B-C50C-407E-A947-70E740481C1C}">
                <a14:useLocalDpi xmlns:a14="http://schemas.microsoft.com/office/drawing/2010/main" val="0"/>
              </a:ext>
            </a:extLst>
          </a:blip>
          <a:srcRect t="1421" r="7336" b="63"/>
          <a:stretch>
            <a:fillRect/>
          </a:stretch>
        </p:blipFill>
        <p:spPr bwMode="auto">
          <a:xfrm>
            <a:off x="1588" y="0"/>
            <a:ext cx="9142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0" y="0"/>
            <a:ext cx="9158514" cy="6858000"/>
          </a:xfrm>
          <a:prstGeom prst="rect">
            <a:avLst/>
          </a:prstGeom>
          <a:gradFill flip="none" rotWithShape="1">
            <a:gsLst>
              <a:gs pos="100000">
                <a:srgbClr val="CCCCCC">
                  <a:alpha val="50000"/>
                </a:srgbClr>
              </a:gs>
              <a:gs pos="46000">
                <a:schemeClr val="bg1">
                  <a:alpha val="56000"/>
                </a:schemeClr>
              </a:gs>
              <a:gs pos="84590">
                <a:srgbClr val="E3E3E3">
                  <a:alpha val="57000"/>
                </a:srgbClr>
              </a:gs>
              <a:gs pos="0">
                <a:schemeClr val="bg1">
                  <a:alpha val="57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矩形 3"/>
          <p:cNvSpPr/>
          <p:nvPr userDrawn="1"/>
        </p:nvSpPr>
        <p:spPr>
          <a:xfrm>
            <a:off x="1588" y="0"/>
            <a:ext cx="9142412" cy="692150"/>
          </a:xfrm>
          <a:prstGeom prst="rect">
            <a:avLst/>
          </a:prstGeom>
          <a:solidFill>
            <a:schemeClr val="bg1">
              <a:lumMod val="85000"/>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5" name="矩形 4"/>
          <p:cNvSpPr/>
          <p:nvPr userDrawn="1"/>
        </p:nvSpPr>
        <p:spPr>
          <a:xfrm>
            <a:off x="725488" y="0"/>
            <a:ext cx="7707312" cy="620713"/>
          </a:xfrm>
          <a:prstGeom prst="rect">
            <a:avLst/>
          </a:prstGeom>
          <a:solidFill>
            <a:srgbClr val="4256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6" name="矩形 41"/>
          <p:cNvSpPr/>
          <p:nvPr userDrawn="1"/>
        </p:nvSpPr>
        <p:spPr>
          <a:xfrm>
            <a:off x="8432800" y="0"/>
            <a:ext cx="711200" cy="620713"/>
          </a:xfrm>
          <a:custGeom>
            <a:avLst/>
            <a:gdLst/>
            <a:ahLst/>
            <a:cxnLst/>
            <a:rect l="l" t="t" r="r" b="b"/>
            <a:pathLst>
              <a:path w="330671" h="620688">
                <a:moveTo>
                  <a:pt x="0" y="356063"/>
                </a:moveTo>
                <a:lnTo>
                  <a:pt x="330671" y="356063"/>
                </a:lnTo>
                <a:lnTo>
                  <a:pt x="330671" y="620688"/>
                </a:lnTo>
                <a:lnTo>
                  <a:pt x="0" y="620688"/>
                </a:lnTo>
                <a:close/>
                <a:moveTo>
                  <a:pt x="0" y="295104"/>
                </a:moveTo>
                <a:lnTo>
                  <a:pt x="330671" y="295104"/>
                </a:lnTo>
                <a:lnTo>
                  <a:pt x="330671" y="325584"/>
                </a:lnTo>
                <a:lnTo>
                  <a:pt x="0" y="325584"/>
                </a:lnTo>
                <a:close/>
                <a:moveTo>
                  <a:pt x="0" y="0"/>
                </a:moveTo>
                <a:lnTo>
                  <a:pt x="330671" y="0"/>
                </a:lnTo>
                <a:lnTo>
                  <a:pt x="330671" y="264625"/>
                </a:lnTo>
                <a:lnTo>
                  <a:pt x="0" y="264625"/>
                </a:lnTo>
                <a:close/>
              </a:path>
            </a:pathLst>
          </a:custGeom>
          <a:solidFill>
            <a:srgbClr val="4256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7" name="矩形 41"/>
          <p:cNvSpPr/>
          <p:nvPr userDrawn="1"/>
        </p:nvSpPr>
        <p:spPr>
          <a:xfrm>
            <a:off x="0" y="0"/>
            <a:ext cx="725488" cy="620713"/>
          </a:xfrm>
          <a:custGeom>
            <a:avLst/>
            <a:gdLst/>
            <a:ahLst/>
            <a:cxnLst/>
            <a:rect l="l" t="t" r="r" b="b"/>
            <a:pathLst>
              <a:path w="330671" h="620688">
                <a:moveTo>
                  <a:pt x="0" y="356063"/>
                </a:moveTo>
                <a:lnTo>
                  <a:pt x="330671" y="356063"/>
                </a:lnTo>
                <a:lnTo>
                  <a:pt x="330671" y="620688"/>
                </a:lnTo>
                <a:lnTo>
                  <a:pt x="0" y="620688"/>
                </a:lnTo>
                <a:close/>
                <a:moveTo>
                  <a:pt x="0" y="295104"/>
                </a:moveTo>
                <a:lnTo>
                  <a:pt x="330671" y="295104"/>
                </a:lnTo>
                <a:lnTo>
                  <a:pt x="330671" y="325584"/>
                </a:lnTo>
                <a:lnTo>
                  <a:pt x="0" y="325584"/>
                </a:lnTo>
                <a:close/>
                <a:moveTo>
                  <a:pt x="0" y="0"/>
                </a:moveTo>
                <a:lnTo>
                  <a:pt x="330671" y="0"/>
                </a:lnTo>
                <a:lnTo>
                  <a:pt x="330671" y="264625"/>
                </a:lnTo>
                <a:lnTo>
                  <a:pt x="0" y="264625"/>
                </a:lnTo>
                <a:close/>
              </a:path>
            </a:pathLst>
          </a:custGeom>
          <a:solidFill>
            <a:srgbClr val="4256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8" name="PA_文本框 1"/>
          <p:cNvSpPr txBox="1">
            <a:spLocks noChangeArrowheads="1"/>
          </p:cNvSpPr>
          <p:nvPr userDrawn="1">
            <p:custDataLst>
              <p:tags r:id="rId1"/>
            </p:custDataLst>
          </p:nvPr>
        </p:nvSpPr>
        <p:spPr bwMode="auto">
          <a:xfrm>
            <a:off x="196132" y="6629400"/>
            <a:ext cx="12192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en-US" altLang="zh-CN" sz="100" dirty="0" smtClean="0">
                <a:solidFill>
                  <a:schemeClr val="bg1">
                    <a:lumMod val="95000"/>
                    <a:alpha val="0"/>
                  </a:schemeClr>
                </a:solidFill>
                <a:latin typeface="优教通专用字体logo" panose="02000500000000000000" pitchFamily="2" charset="0"/>
                <a:ea typeface="微软雅黑" panose="020B0503020204020204" pitchFamily="34" charset="-122"/>
              </a:rPr>
              <a:t>0</a:t>
            </a:r>
            <a:endParaRPr lang="zh-CN" altLang="en-US" sz="100" dirty="0" smtClean="0">
              <a:solidFill>
                <a:schemeClr val="bg1">
                  <a:lumMod val="95000"/>
                  <a:alpha val="0"/>
                </a:schemeClr>
              </a:solidFill>
              <a:latin typeface="优教通专用字体logo" panose="02000500000000000000" pitchFamily="2" charset="0"/>
              <a:ea typeface="微软雅黑" panose="020B0503020204020204" pitchFamily="34" charset="-122"/>
            </a:endParaRPr>
          </a:p>
        </p:txBody>
      </p:sp>
      <p:pic>
        <p:nvPicPr>
          <p:cNvPr id="9" name="PA_图片 1"/>
          <p:cNvPicPr>
            <a:picLocks noChangeAspect="1"/>
          </p:cNvPicPr>
          <p:nvPr userDrawn="1">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9031288" y="76200"/>
            <a:ext cx="4762"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组合 11"/>
          <p:cNvGrpSpPr>
            <a:grpSpLocks/>
          </p:cNvGrpSpPr>
          <p:nvPr userDrawn="1"/>
        </p:nvGrpSpPr>
        <p:grpSpPr bwMode="auto">
          <a:xfrm>
            <a:off x="1331913" y="65088"/>
            <a:ext cx="6335712" cy="484187"/>
            <a:chOff x="623952" y="64896"/>
            <a:chExt cx="6336704" cy="483784"/>
          </a:xfrm>
        </p:grpSpPr>
        <p:sp>
          <p:nvSpPr>
            <p:cNvPr id="11" name="圆角矩形 10"/>
            <p:cNvSpPr/>
            <p:nvPr/>
          </p:nvSpPr>
          <p:spPr>
            <a:xfrm>
              <a:off x="623952" y="66482"/>
              <a:ext cx="1571871" cy="475854"/>
            </a:xfrm>
            <a:prstGeom prst="roundRect">
              <a:avLst>
                <a:gd name="adj" fmla="val 34106"/>
              </a:avLst>
            </a:prstGeom>
            <a:solidFill>
              <a:srgbClr val="4256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b="1" dirty="0">
                  <a:solidFill>
                    <a:schemeClr val="bg1">
                      <a:lumMod val="65000"/>
                    </a:schemeClr>
                  </a:solidFill>
                  <a:latin typeface="黑体" pitchFamily="49" charset="-122"/>
                  <a:ea typeface="黑体" pitchFamily="49" charset="-122"/>
                </a:rPr>
                <a:t>知识回顾</a:t>
              </a:r>
            </a:p>
          </p:txBody>
        </p:sp>
        <p:sp>
          <p:nvSpPr>
            <p:cNvPr id="12" name="圆角矩形 11"/>
            <p:cNvSpPr/>
            <p:nvPr/>
          </p:nvSpPr>
          <p:spPr>
            <a:xfrm>
              <a:off x="2208525" y="64896"/>
              <a:ext cx="1571871" cy="477439"/>
            </a:xfrm>
            <a:prstGeom prst="roundRect">
              <a:avLst>
                <a:gd name="adj" fmla="val 34106"/>
              </a:avLst>
            </a:prstGeom>
            <a:solidFill>
              <a:srgbClr val="4256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b="1" dirty="0">
                  <a:solidFill>
                    <a:schemeClr val="bg1"/>
                  </a:solidFill>
                  <a:latin typeface="黑体" pitchFamily="49" charset="-122"/>
                  <a:ea typeface="黑体" pitchFamily="49" charset="-122"/>
                </a:rPr>
                <a:t>问题探究</a:t>
              </a:r>
            </a:p>
          </p:txBody>
        </p:sp>
        <p:sp>
          <p:nvSpPr>
            <p:cNvPr id="13" name="圆角矩形 12"/>
            <p:cNvSpPr/>
            <p:nvPr/>
          </p:nvSpPr>
          <p:spPr>
            <a:xfrm>
              <a:off x="3804212" y="71241"/>
              <a:ext cx="1571871" cy="477439"/>
            </a:xfrm>
            <a:prstGeom prst="roundRect">
              <a:avLst>
                <a:gd name="adj" fmla="val 34106"/>
              </a:avLst>
            </a:prstGeom>
            <a:solidFill>
              <a:srgbClr val="4256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b="1" dirty="0">
                  <a:solidFill>
                    <a:schemeClr val="bg1">
                      <a:lumMod val="65000"/>
                    </a:schemeClr>
                  </a:solidFill>
                  <a:latin typeface="黑体" pitchFamily="49" charset="-122"/>
                  <a:ea typeface="黑体" pitchFamily="49" charset="-122"/>
                </a:rPr>
                <a:t>课堂小结</a:t>
              </a:r>
            </a:p>
          </p:txBody>
        </p:sp>
        <p:sp>
          <p:nvSpPr>
            <p:cNvPr id="14" name="圆角矩形 13"/>
            <p:cNvSpPr/>
            <p:nvPr/>
          </p:nvSpPr>
          <p:spPr>
            <a:xfrm>
              <a:off x="5388785" y="71241"/>
              <a:ext cx="1571871" cy="477439"/>
            </a:xfrm>
            <a:prstGeom prst="roundRect">
              <a:avLst>
                <a:gd name="adj" fmla="val 34106"/>
              </a:avLst>
            </a:prstGeom>
            <a:solidFill>
              <a:srgbClr val="4256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b="1" dirty="0">
                  <a:solidFill>
                    <a:schemeClr val="bg1">
                      <a:lumMod val="65000"/>
                    </a:schemeClr>
                  </a:solidFill>
                  <a:latin typeface="黑体" pitchFamily="49" charset="-122"/>
                  <a:ea typeface="黑体" pitchFamily="49" charset="-122"/>
                </a:rPr>
                <a:t>随堂检测</a:t>
              </a:r>
            </a:p>
          </p:txBody>
        </p:sp>
      </p:grpSp>
      <p:cxnSp>
        <p:nvCxnSpPr>
          <p:cNvPr id="15" name="直接连接符 14"/>
          <p:cNvCxnSpPr/>
          <p:nvPr userDrawn="1"/>
        </p:nvCxnSpPr>
        <p:spPr>
          <a:xfrm>
            <a:off x="463550" y="549275"/>
            <a:ext cx="38100" cy="6308725"/>
          </a:xfrm>
          <a:prstGeom prst="line">
            <a:avLst/>
          </a:prstGeom>
          <a:ln w="38100">
            <a:solidFill>
              <a:srgbClr val="425624"/>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userDrawn="1"/>
        </p:nvCxnSpPr>
        <p:spPr>
          <a:xfrm flipH="1" flipV="1">
            <a:off x="4751388" y="1274763"/>
            <a:ext cx="4397375" cy="17462"/>
          </a:xfrm>
          <a:prstGeom prst="line">
            <a:avLst/>
          </a:prstGeom>
          <a:solidFill>
            <a:schemeClr val="bg1">
              <a:lumMod val="95000"/>
              <a:alpha val="54000"/>
            </a:schemeClr>
          </a:solidFill>
          <a:ln w="76200">
            <a:solidFill>
              <a:srgbClr val="425624"/>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2958264243"/>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pic>
        <p:nvPicPr>
          <p:cNvPr id="2" name="Picture 2" descr="C:\Users\admin\Desktop\shutterstock_102051802.png"/>
          <p:cNvPicPr>
            <a:picLocks noChangeAspect="1" noChangeArrowheads="1"/>
          </p:cNvPicPr>
          <p:nvPr/>
        </p:nvPicPr>
        <p:blipFill>
          <a:blip r:embed="rId4" cstate="print">
            <a:extLst>
              <a:ext uri="{28A0092B-C50C-407E-A947-70E740481C1C}">
                <a14:useLocalDpi xmlns:a14="http://schemas.microsoft.com/office/drawing/2010/main" val="0"/>
              </a:ext>
            </a:extLst>
          </a:blip>
          <a:srcRect t="1421" r="7336" b="63"/>
          <a:stretch>
            <a:fillRect/>
          </a:stretch>
        </p:blipFill>
        <p:spPr bwMode="auto">
          <a:xfrm>
            <a:off x="1588" y="0"/>
            <a:ext cx="9142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0" y="0"/>
            <a:ext cx="9158514" cy="6858000"/>
          </a:xfrm>
          <a:prstGeom prst="rect">
            <a:avLst/>
          </a:prstGeom>
          <a:gradFill flip="none" rotWithShape="1">
            <a:gsLst>
              <a:gs pos="100000">
                <a:srgbClr val="CCCCCC">
                  <a:alpha val="50000"/>
                </a:srgbClr>
              </a:gs>
              <a:gs pos="46000">
                <a:schemeClr val="bg1">
                  <a:alpha val="56000"/>
                </a:schemeClr>
              </a:gs>
              <a:gs pos="84590">
                <a:srgbClr val="E3E3E3">
                  <a:alpha val="57000"/>
                </a:srgbClr>
              </a:gs>
              <a:gs pos="0">
                <a:schemeClr val="bg1">
                  <a:alpha val="57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lumMod val="75000"/>
                </a:schemeClr>
              </a:solidFill>
              <a:ea typeface="微软雅黑" panose="020B0503020204020204" pitchFamily="34" charset="-122"/>
            </a:endParaRPr>
          </a:p>
        </p:txBody>
      </p:sp>
      <p:sp>
        <p:nvSpPr>
          <p:cNvPr id="4" name="矩形 3"/>
          <p:cNvSpPr/>
          <p:nvPr userDrawn="1"/>
        </p:nvSpPr>
        <p:spPr>
          <a:xfrm>
            <a:off x="1588" y="0"/>
            <a:ext cx="9142412" cy="692150"/>
          </a:xfrm>
          <a:prstGeom prst="rect">
            <a:avLst/>
          </a:prstGeom>
          <a:solidFill>
            <a:schemeClr val="bg1">
              <a:lumMod val="85000"/>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5" name="矩形 4"/>
          <p:cNvSpPr/>
          <p:nvPr userDrawn="1"/>
        </p:nvSpPr>
        <p:spPr>
          <a:xfrm>
            <a:off x="725488" y="0"/>
            <a:ext cx="7707312" cy="620713"/>
          </a:xfrm>
          <a:prstGeom prst="rect">
            <a:avLst/>
          </a:prstGeom>
          <a:solidFill>
            <a:srgbClr val="4256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6" name="矩形 41"/>
          <p:cNvSpPr/>
          <p:nvPr userDrawn="1"/>
        </p:nvSpPr>
        <p:spPr>
          <a:xfrm>
            <a:off x="8432800" y="0"/>
            <a:ext cx="711200" cy="620713"/>
          </a:xfrm>
          <a:custGeom>
            <a:avLst/>
            <a:gdLst/>
            <a:ahLst/>
            <a:cxnLst/>
            <a:rect l="l" t="t" r="r" b="b"/>
            <a:pathLst>
              <a:path w="330671" h="620688">
                <a:moveTo>
                  <a:pt x="0" y="356063"/>
                </a:moveTo>
                <a:lnTo>
                  <a:pt x="330671" y="356063"/>
                </a:lnTo>
                <a:lnTo>
                  <a:pt x="330671" y="620688"/>
                </a:lnTo>
                <a:lnTo>
                  <a:pt x="0" y="620688"/>
                </a:lnTo>
                <a:close/>
                <a:moveTo>
                  <a:pt x="0" y="295104"/>
                </a:moveTo>
                <a:lnTo>
                  <a:pt x="330671" y="295104"/>
                </a:lnTo>
                <a:lnTo>
                  <a:pt x="330671" y="325584"/>
                </a:lnTo>
                <a:lnTo>
                  <a:pt x="0" y="325584"/>
                </a:lnTo>
                <a:close/>
                <a:moveTo>
                  <a:pt x="0" y="0"/>
                </a:moveTo>
                <a:lnTo>
                  <a:pt x="330671" y="0"/>
                </a:lnTo>
                <a:lnTo>
                  <a:pt x="330671" y="264625"/>
                </a:lnTo>
                <a:lnTo>
                  <a:pt x="0" y="264625"/>
                </a:lnTo>
                <a:close/>
              </a:path>
            </a:pathLst>
          </a:custGeom>
          <a:solidFill>
            <a:srgbClr val="4256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7" name="矩形 41"/>
          <p:cNvSpPr/>
          <p:nvPr userDrawn="1"/>
        </p:nvSpPr>
        <p:spPr>
          <a:xfrm>
            <a:off x="0" y="0"/>
            <a:ext cx="725488" cy="620713"/>
          </a:xfrm>
          <a:custGeom>
            <a:avLst/>
            <a:gdLst/>
            <a:ahLst/>
            <a:cxnLst/>
            <a:rect l="l" t="t" r="r" b="b"/>
            <a:pathLst>
              <a:path w="330671" h="620688">
                <a:moveTo>
                  <a:pt x="0" y="356063"/>
                </a:moveTo>
                <a:lnTo>
                  <a:pt x="330671" y="356063"/>
                </a:lnTo>
                <a:lnTo>
                  <a:pt x="330671" y="620688"/>
                </a:lnTo>
                <a:lnTo>
                  <a:pt x="0" y="620688"/>
                </a:lnTo>
                <a:close/>
                <a:moveTo>
                  <a:pt x="0" y="295104"/>
                </a:moveTo>
                <a:lnTo>
                  <a:pt x="330671" y="295104"/>
                </a:lnTo>
                <a:lnTo>
                  <a:pt x="330671" y="325584"/>
                </a:lnTo>
                <a:lnTo>
                  <a:pt x="0" y="325584"/>
                </a:lnTo>
                <a:close/>
                <a:moveTo>
                  <a:pt x="0" y="0"/>
                </a:moveTo>
                <a:lnTo>
                  <a:pt x="330671" y="0"/>
                </a:lnTo>
                <a:lnTo>
                  <a:pt x="330671" y="264625"/>
                </a:lnTo>
                <a:lnTo>
                  <a:pt x="0" y="264625"/>
                </a:lnTo>
                <a:close/>
              </a:path>
            </a:pathLst>
          </a:custGeom>
          <a:solidFill>
            <a:srgbClr val="4256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8" name="PA_文本框 1"/>
          <p:cNvSpPr txBox="1">
            <a:spLocks noChangeArrowheads="1"/>
          </p:cNvSpPr>
          <p:nvPr userDrawn="1">
            <p:custDataLst>
              <p:tags r:id="rId1"/>
            </p:custDataLst>
          </p:nvPr>
        </p:nvSpPr>
        <p:spPr bwMode="auto">
          <a:xfrm>
            <a:off x="196132" y="6629400"/>
            <a:ext cx="12192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en-US" altLang="zh-CN" sz="100" dirty="0" smtClean="0">
                <a:solidFill>
                  <a:schemeClr val="bg1">
                    <a:lumMod val="95000"/>
                    <a:alpha val="0"/>
                  </a:schemeClr>
                </a:solidFill>
                <a:latin typeface="优教通专用字体logo" panose="02000500000000000000" pitchFamily="2" charset="0"/>
                <a:ea typeface="微软雅黑" panose="020B0503020204020204" pitchFamily="34" charset="-122"/>
              </a:rPr>
              <a:t>0</a:t>
            </a:r>
            <a:endParaRPr lang="zh-CN" altLang="en-US" sz="100" dirty="0" smtClean="0">
              <a:solidFill>
                <a:schemeClr val="bg1">
                  <a:lumMod val="95000"/>
                  <a:alpha val="0"/>
                </a:schemeClr>
              </a:solidFill>
              <a:latin typeface="优教通专用字体logo" panose="02000500000000000000" pitchFamily="2" charset="0"/>
              <a:ea typeface="微软雅黑" panose="020B0503020204020204" pitchFamily="34" charset="-122"/>
            </a:endParaRPr>
          </a:p>
        </p:txBody>
      </p:sp>
      <p:pic>
        <p:nvPicPr>
          <p:cNvPr id="9" name="PA_图片 1"/>
          <p:cNvPicPr>
            <a:picLocks noChangeAspect="1"/>
          </p:cNvPicPr>
          <p:nvPr userDrawn="1">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9031288" y="76200"/>
            <a:ext cx="4762"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组合 11"/>
          <p:cNvGrpSpPr>
            <a:grpSpLocks/>
          </p:cNvGrpSpPr>
          <p:nvPr userDrawn="1"/>
        </p:nvGrpSpPr>
        <p:grpSpPr bwMode="auto">
          <a:xfrm>
            <a:off x="1331913" y="65088"/>
            <a:ext cx="6335712" cy="484187"/>
            <a:chOff x="623952" y="64896"/>
            <a:chExt cx="6336704" cy="483784"/>
          </a:xfrm>
        </p:grpSpPr>
        <p:sp>
          <p:nvSpPr>
            <p:cNvPr id="11" name="圆角矩形 10"/>
            <p:cNvSpPr/>
            <p:nvPr/>
          </p:nvSpPr>
          <p:spPr>
            <a:xfrm>
              <a:off x="623952" y="66482"/>
              <a:ext cx="1571871" cy="475854"/>
            </a:xfrm>
            <a:prstGeom prst="roundRect">
              <a:avLst>
                <a:gd name="adj" fmla="val 34106"/>
              </a:avLst>
            </a:prstGeom>
            <a:solidFill>
              <a:srgbClr val="4256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b="1" dirty="0">
                  <a:solidFill>
                    <a:schemeClr val="bg1">
                      <a:lumMod val="65000"/>
                    </a:schemeClr>
                  </a:solidFill>
                  <a:latin typeface="黑体" pitchFamily="49" charset="-122"/>
                  <a:ea typeface="黑体" pitchFamily="49" charset="-122"/>
                </a:rPr>
                <a:t>知识回顾</a:t>
              </a:r>
            </a:p>
          </p:txBody>
        </p:sp>
        <p:sp>
          <p:nvSpPr>
            <p:cNvPr id="12" name="圆角矩形 11"/>
            <p:cNvSpPr/>
            <p:nvPr/>
          </p:nvSpPr>
          <p:spPr>
            <a:xfrm>
              <a:off x="2208525" y="64896"/>
              <a:ext cx="1571871" cy="477439"/>
            </a:xfrm>
            <a:prstGeom prst="roundRect">
              <a:avLst>
                <a:gd name="adj" fmla="val 34106"/>
              </a:avLst>
            </a:prstGeom>
            <a:solidFill>
              <a:srgbClr val="4256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b="1" dirty="0">
                  <a:solidFill>
                    <a:schemeClr val="bg1">
                      <a:lumMod val="65000"/>
                    </a:schemeClr>
                  </a:solidFill>
                  <a:latin typeface="黑体" pitchFamily="49" charset="-122"/>
                  <a:ea typeface="黑体" pitchFamily="49" charset="-122"/>
                </a:rPr>
                <a:t>问题探究</a:t>
              </a:r>
            </a:p>
          </p:txBody>
        </p:sp>
        <p:sp>
          <p:nvSpPr>
            <p:cNvPr id="13" name="圆角矩形 12"/>
            <p:cNvSpPr/>
            <p:nvPr/>
          </p:nvSpPr>
          <p:spPr>
            <a:xfrm>
              <a:off x="3804212" y="71241"/>
              <a:ext cx="1571871" cy="477439"/>
            </a:xfrm>
            <a:prstGeom prst="roundRect">
              <a:avLst>
                <a:gd name="adj" fmla="val 34106"/>
              </a:avLst>
            </a:prstGeom>
            <a:solidFill>
              <a:srgbClr val="4256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b="1" dirty="0">
                  <a:solidFill>
                    <a:schemeClr val="bg1"/>
                  </a:solidFill>
                  <a:latin typeface="黑体" pitchFamily="49" charset="-122"/>
                  <a:ea typeface="黑体" pitchFamily="49" charset="-122"/>
                </a:rPr>
                <a:t>课堂小结</a:t>
              </a:r>
            </a:p>
          </p:txBody>
        </p:sp>
        <p:sp>
          <p:nvSpPr>
            <p:cNvPr id="14" name="圆角矩形 13"/>
            <p:cNvSpPr/>
            <p:nvPr/>
          </p:nvSpPr>
          <p:spPr>
            <a:xfrm>
              <a:off x="5388785" y="71241"/>
              <a:ext cx="1571871" cy="477439"/>
            </a:xfrm>
            <a:prstGeom prst="roundRect">
              <a:avLst>
                <a:gd name="adj" fmla="val 34106"/>
              </a:avLst>
            </a:prstGeom>
            <a:solidFill>
              <a:srgbClr val="4256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b="1" dirty="0">
                  <a:solidFill>
                    <a:schemeClr val="bg1">
                      <a:lumMod val="65000"/>
                    </a:schemeClr>
                  </a:solidFill>
                  <a:latin typeface="黑体" pitchFamily="49" charset="-122"/>
                  <a:ea typeface="黑体" pitchFamily="49" charset="-122"/>
                </a:rPr>
                <a:t>随堂检测</a:t>
              </a:r>
            </a:p>
          </p:txBody>
        </p:sp>
      </p:grpSp>
      <p:cxnSp>
        <p:nvCxnSpPr>
          <p:cNvPr id="15" name="直接连接符 14"/>
          <p:cNvCxnSpPr/>
          <p:nvPr userDrawn="1"/>
        </p:nvCxnSpPr>
        <p:spPr>
          <a:xfrm>
            <a:off x="463550" y="549275"/>
            <a:ext cx="38100" cy="6308725"/>
          </a:xfrm>
          <a:prstGeom prst="line">
            <a:avLst/>
          </a:prstGeom>
          <a:ln w="38100">
            <a:solidFill>
              <a:srgbClr val="42562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981469"/>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直接连接符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标题占位符 21"/>
          <p:cNvSpPr>
            <a:spLocks noGrp="1"/>
          </p:cNvSpPr>
          <p:nvPr>
            <p:ph type="title"/>
          </p:nvPr>
        </p:nvSpPr>
        <p:spPr>
          <a:xfrm>
            <a:off x="457200" y="274638"/>
            <a:ext cx="7467600" cy="1143000"/>
          </a:xfrm>
          <a:prstGeom prst="rect">
            <a:avLst/>
          </a:prstGeom>
        </p:spPr>
        <p:txBody>
          <a:bodyPr vert="horz" anchor="b">
            <a:normAutofit/>
          </a:bodyPr>
          <a:lstStyle/>
          <a:p>
            <a:r>
              <a:rPr kumimoji="0" lang="zh-CN" altLang="en-US" smtClean="0"/>
              <a:t>单击此处编辑母版标题样式</a:t>
            </a:r>
            <a:endParaRPr kumimoji="0" lang="en-US"/>
          </a:p>
        </p:txBody>
      </p:sp>
      <p:sp>
        <p:nvSpPr>
          <p:cNvPr id="13" name="文本占位符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4" name="日期占位符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30820CF-B880-4189-942D-D702A7CBA730}" type="datetimeFigureOut">
              <a:rPr lang="zh-CN" altLang="en-US" smtClean="0"/>
              <a:t>2018/9/30</a:t>
            </a:fld>
            <a:endParaRPr lang="zh-CN" altLang="en-US"/>
          </a:p>
        </p:txBody>
      </p:sp>
      <p:sp>
        <p:nvSpPr>
          <p:cNvPr id="3" name="页脚占位符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zh-CN" altLang="en-US"/>
          </a:p>
        </p:txBody>
      </p:sp>
      <p:sp>
        <p:nvSpPr>
          <p:cNvPr id="7" name="直接连接符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直接连接符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矩形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直接连接符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椭圆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灯片编号占位符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1.xml"/><Relationship Id="rId5" Type="http://schemas.openxmlformats.org/officeDocument/2006/relationships/image" Target="../media/image16.emf"/><Relationship Id="rId4" Type="http://schemas.openxmlformats.org/officeDocument/2006/relationships/image" Target="../media/image15.emf"/></Relationships>
</file>

<file path=ppt/slides/_rels/slide2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4.emf"/><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1"/>
          <p:cNvSpPr>
            <a:spLocks noGrp="1" noChangeArrowheads="1"/>
          </p:cNvSpPr>
          <p:nvPr>
            <p:ph type="ctrTitle"/>
          </p:nvPr>
        </p:nvSpPr>
        <p:spPr bwMode="auto">
          <a:xfrm>
            <a:off x="1547664" y="1844824"/>
            <a:ext cx="705678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en-US" altLang="zh-CN" sz="4000" dirty="0" smtClean="0">
                <a:solidFill>
                  <a:schemeClr val="accent2">
                    <a:lumMod val="75000"/>
                  </a:schemeClr>
                </a:solidFill>
                <a:latin typeface="微软雅黑" pitchFamily="34" charset="-122"/>
                <a:ea typeface="微软雅黑" pitchFamily="34" charset="-122"/>
                <a:cs typeface="华文行楷" pitchFamily="2" charset="-122"/>
              </a:rPr>
              <a:t>13.4  </a:t>
            </a:r>
            <a:r>
              <a:rPr lang="zh-CN" altLang="en-US" sz="4000" dirty="0" smtClean="0">
                <a:solidFill>
                  <a:schemeClr val="accent2">
                    <a:lumMod val="75000"/>
                  </a:schemeClr>
                </a:solidFill>
                <a:latin typeface="微软雅黑" pitchFamily="34" charset="-122"/>
                <a:ea typeface="微软雅黑" pitchFamily="34" charset="-122"/>
                <a:cs typeface="华文行楷" pitchFamily="2" charset="-122"/>
              </a:rPr>
              <a:t>课题</a:t>
            </a:r>
            <a:r>
              <a:rPr lang="zh-CN" altLang="en-US" sz="4000" dirty="0">
                <a:solidFill>
                  <a:schemeClr val="accent2">
                    <a:lumMod val="75000"/>
                  </a:schemeClr>
                </a:solidFill>
                <a:latin typeface="微软雅黑" pitchFamily="34" charset="-122"/>
                <a:ea typeface="微软雅黑" pitchFamily="34" charset="-122"/>
                <a:cs typeface="华文行楷" pitchFamily="2" charset="-122"/>
              </a:rPr>
              <a:t>学习 最短路径问题</a:t>
            </a:r>
            <a:endParaRPr lang="en-US" altLang="zh-CN" sz="4000" dirty="0">
              <a:solidFill>
                <a:schemeClr val="accent2">
                  <a:lumMod val="75000"/>
                </a:schemeClr>
              </a:solidFill>
              <a:latin typeface="微软雅黑" pitchFamily="34" charset="-122"/>
              <a:ea typeface="微软雅黑" pitchFamily="34" charset="-122"/>
              <a:cs typeface="华文行楷" pitchFamily="2" charset="-122"/>
            </a:endParaRPr>
          </a:p>
          <a:p>
            <a:pPr algn="ctr" eaLnBrk="1" hangingPunct="1"/>
            <a:endParaRPr lang="en-US" altLang="zh-CN" sz="4000" dirty="0">
              <a:solidFill>
                <a:schemeClr val="accent2">
                  <a:lumMod val="75000"/>
                </a:schemeClr>
              </a:solidFill>
              <a:latin typeface="微软雅黑" pitchFamily="34" charset="-122"/>
              <a:ea typeface="微软雅黑" pitchFamily="34" charset="-122"/>
              <a:cs typeface="华文行楷" pitchFamily="2" charset="-122"/>
            </a:endParaRPr>
          </a:p>
          <a:p>
            <a:pPr algn="ctr" eaLnBrk="1" hangingPunct="1"/>
            <a:r>
              <a:rPr lang="zh-CN" altLang="en-US" sz="4000" dirty="0">
                <a:solidFill>
                  <a:schemeClr val="accent2">
                    <a:lumMod val="75000"/>
                  </a:schemeClr>
                </a:solidFill>
                <a:latin typeface="微软雅黑" pitchFamily="34" charset="-122"/>
                <a:ea typeface="微软雅黑" pitchFamily="34" charset="-122"/>
                <a:cs typeface="华文行楷" pitchFamily="2" charset="-122"/>
              </a:rPr>
              <a:t>第一课时</a:t>
            </a:r>
          </a:p>
        </p:txBody>
      </p:sp>
    </p:spTree>
    <p:extLst>
      <p:ext uri="{BB962C8B-B14F-4D97-AF65-F5344CB8AC3E}">
        <p14:creationId xmlns:p14="http://schemas.microsoft.com/office/powerpoint/2010/main" val="18120696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1"/>
          <p:cNvSpPr txBox="1">
            <a:spLocks noChangeArrowheads="1"/>
          </p:cNvSpPr>
          <p:nvPr/>
        </p:nvSpPr>
        <p:spPr bwMode="auto">
          <a:xfrm>
            <a:off x="488468" y="1268760"/>
            <a:ext cx="8214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b="1" dirty="0">
                <a:solidFill>
                  <a:srgbClr val="000000"/>
                </a:solidFill>
                <a:latin typeface="Times New Roman" pitchFamily="18" charset="0"/>
                <a:ea typeface="黑体" pitchFamily="49" charset="-122"/>
              </a:rPr>
              <a:t>1.</a:t>
            </a:r>
            <a:r>
              <a:rPr lang="zh-CN" altLang="en-US" dirty="0">
                <a:solidFill>
                  <a:srgbClr val="000000"/>
                </a:solidFill>
                <a:latin typeface="黑体" pitchFamily="49" charset="-122"/>
                <a:ea typeface="黑体" pitchFamily="49" charset="-122"/>
              </a:rPr>
              <a:t>如图，连结</a:t>
            </a:r>
            <a:r>
              <a:rPr lang="en-US" altLang="zh-CN" b="1" i="1" dirty="0">
                <a:solidFill>
                  <a:srgbClr val="000000"/>
                </a:solidFill>
                <a:latin typeface="Times New Roman" pitchFamily="18" charset="0"/>
                <a:ea typeface="黑体" pitchFamily="49" charset="-122"/>
              </a:rPr>
              <a:t>A</a:t>
            </a:r>
            <a:r>
              <a:rPr lang="zh-CN" altLang="en-US" b="1" dirty="0">
                <a:solidFill>
                  <a:srgbClr val="000000"/>
                </a:solidFill>
                <a:latin typeface="Times New Roman" pitchFamily="18" charset="0"/>
                <a:ea typeface="黑体" pitchFamily="49" charset="-122"/>
              </a:rPr>
              <a:t>、</a:t>
            </a:r>
            <a:r>
              <a:rPr lang="en-US" altLang="zh-CN" b="1" i="1" dirty="0">
                <a:solidFill>
                  <a:srgbClr val="000000"/>
                </a:solidFill>
                <a:latin typeface="Times New Roman" pitchFamily="18" charset="0"/>
                <a:ea typeface="黑体" pitchFamily="49" charset="-122"/>
              </a:rPr>
              <a:t>B</a:t>
            </a:r>
            <a:r>
              <a:rPr lang="zh-CN" altLang="en-US" dirty="0">
                <a:solidFill>
                  <a:srgbClr val="000000"/>
                </a:solidFill>
                <a:latin typeface="黑体" pitchFamily="49" charset="-122"/>
                <a:ea typeface="黑体" pitchFamily="49" charset="-122"/>
              </a:rPr>
              <a:t>两点的所有连线中，哪条最短？为什么？</a:t>
            </a:r>
          </a:p>
        </p:txBody>
      </p:sp>
      <p:grpSp>
        <p:nvGrpSpPr>
          <p:cNvPr id="18435" name="组合 29"/>
          <p:cNvGrpSpPr>
            <a:grpSpLocks/>
          </p:cNvGrpSpPr>
          <p:nvPr/>
        </p:nvGrpSpPr>
        <p:grpSpPr bwMode="auto">
          <a:xfrm>
            <a:off x="5827713" y="2060575"/>
            <a:ext cx="1778000" cy="1350963"/>
            <a:chOff x="899592" y="2132855"/>
            <a:chExt cx="2371489" cy="1799820"/>
          </a:xfrm>
        </p:grpSpPr>
        <p:grpSp>
          <p:nvGrpSpPr>
            <p:cNvPr id="18464" name="组合 14"/>
            <p:cNvGrpSpPr>
              <a:grpSpLocks/>
            </p:cNvGrpSpPr>
            <p:nvPr/>
          </p:nvGrpSpPr>
          <p:grpSpPr bwMode="auto">
            <a:xfrm>
              <a:off x="899592" y="3212976"/>
              <a:ext cx="474717" cy="677308"/>
              <a:chOff x="899592" y="3212976"/>
              <a:chExt cx="474717" cy="677308"/>
            </a:xfrm>
          </p:grpSpPr>
          <p:sp>
            <p:nvSpPr>
              <p:cNvPr id="18474" name="椭圆 12"/>
              <p:cNvSpPr>
                <a:spLocks noChangeArrowheads="1"/>
              </p:cNvSpPr>
              <p:nvPr/>
            </p:nvSpPr>
            <p:spPr bwMode="auto">
              <a:xfrm>
                <a:off x="1043608" y="3212976"/>
                <a:ext cx="144016" cy="144016"/>
              </a:xfrm>
              <a:prstGeom prst="ellipse">
                <a:avLst/>
              </a:prstGeom>
              <a:solidFill>
                <a:schemeClr val="tx1"/>
              </a:solidFill>
              <a:ln w="9525">
                <a:solidFill>
                  <a:schemeClr val="tx1"/>
                </a:solidFill>
                <a:round/>
                <a:headEnd/>
                <a:tailEnd/>
              </a:ln>
            </p:spPr>
            <p:txBody>
              <a:bodyPr/>
              <a:lstStyle/>
              <a:p>
                <a:pPr eaLnBrk="1" hangingPunct="1"/>
                <a:endParaRPr lang="zh-CN" altLang="en-US" sz="1400">
                  <a:solidFill>
                    <a:srgbClr val="000000"/>
                  </a:solidFill>
                  <a:latin typeface="Arial" pitchFamily="34" charset="0"/>
                </a:endParaRPr>
              </a:p>
            </p:txBody>
          </p:sp>
          <p:sp>
            <p:nvSpPr>
              <p:cNvPr id="18475" name="TextBox 13"/>
              <p:cNvSpPr txBox="1">
                <a:spLocks noChangeArrowheads="1"/>
              </p:cNvSpPr>
              <p:nvPr/>
            </p:nvSpPr>
            <p:spPr bwMode="auto">
              <a:xfrm>
                <a:off x="899592" y="3356990"/>
                <a:ext cx="474717" cy="533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2000" b="1" i="1">
                    <a:solidFill>
                      <a:srgbClr val="000000"/>
                    </a:solidFill>
                    <a:latin typeface="Times New Roman" pitchFamily="18" charset="0"/>
                  </a:rPr>
                  <a:t>A</a:t>
                </a:r>
                <a:endParaRPr lang="zh-CN" altLang="en-US" sz="2000" b="1" i="1">
                  <a:solidFill>
                    <a:srgbClr val="000000"/>
                  </a:solidFill>
                  <a:latin typeface="Times New Roman" pitchFamily="18" charset="0"/>
                  <a:cs typeface="Times New Roman" pitchFamily="18" charset="0"/>
                </a:endParaRPr>
              </a:p>
            </p:txBody>
          </p:sp>
        </p:grpSp>
        <p:grpSp>
          <p:nvGrpSpPr>
            <p:cNvPr id="18465" name="组合 15"/>
            <p:cNvGrpSpPr>
              <a:grpSpLocks/>
            </p:cNvGrpSpPr>
            <p:nvPr/>
          </p:nvGrpSpPr>
          <p:grpSpPr bwMode="auto">
            <a:xfrm>
              <a:off x="2796364" y="3212976"/>
              <a:ext cx="474717" cy="677310"/>
              <a:chOff x="899592" y="3212976"/>
              <a:chExt cx="474717" cy="677310"/>
            </a:xfrm>
          </p:grpSpPr>
          <p:sp>
            <p:nvSpPr>
              <p:cNvPr id="18472" name="椭圆 16"/>
              <p:cNvSpPr>
                <a:spLocks noChangeArrowheads="1"/>
              </p:cNvSpPr>
              <p:nvPr/>
            </p:nvSpPr>
            <p:spPr bwMode="auto">
              <a:xfrm>
                <a:off x="1043608" y="3212976"/>
                <a:ext cx="144016" cy="144016"/>
              </a:xfrm>
              <a:prstGeom prst="ellipse">
                <a:avLst/>
              </a:prstGeom>
              <a:solidFill>
                <a:schemeClr val="tx1"/>
              </a:solidFill>
              <a:ln w="9525">
                <a:solidFill>
                  <a:schemeClr val="tx1"/>
                </a:solidFill>
                <a:round/>
                <a:headEnd/>
                <a:tailEnd/>
              </a:ln>
            </p:spPr>
            <p:txBody>
              <a:bodyPr/>
              <a:lstStyle/>
              <a:p>
                <a:pPr eaLnBrk="1" hangingPunct="1"/>
                <a:endParaRPr lang="zh-CN" altLang="en-US" sz="1400">
                  <a:solidFill>
                    <a:srgbClr val="000000"/>
                  </a:solidFill>
                  <a:latin typeface="Arial" pitchFamily="34" charset="0"/>
                </a:endParaRPr>
              </a:p>
            </p:txBody>
          </p:sp>
          <p:sp>
            <p:nvSpPr>
              <p:cNvPr id="18473" name="TextBox 17"/>
              <p:cNvSpPr txBox="1">
                <a:spLocks noChangeArrowheads="1"/>
              </p:cNvSpPr>
              <p:nvPr/>
            </p:nvSpPr>
            <p:spPr bwMode="auto">
              <a:xfrm>
                <a:off x="899592" y="3356992"/>
                <a:ext cx="474717" cy="533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2000" b="1" i="1">
                    <a:solidFill>
                      <a:srgbClr val="000000"/>
                    </a:solidFill>
                    <a:latin typeface="Times New Roman" pitchFamily="18" charset="0"/>
                  </a:rPr>
                  <a:t>B</a:t>
                </a:r>
                <a:endParaRPr lang="zh-CN" altLang="en-US" sz="2000" b="1" i="1">
                  <a:solidFill>
                    <a:srgbClr val="000000"/>
                  </a:solidFill>
                  <a:latin typeface="Times New Roman" pitchFamily="18" charset="0"/>
                  <a:cs typeface="Times New Roman" pitchFamily="18" charset="0"/>
                </a:endParaRPr>
              </a:p>
            </p:txBody>
          </p:sp>
        </p:grpSp>
        <p:sp>
          <p:nvSpPr>
            <p:cNvPr id="6" name="任意多边形 5"/>
            <p:cNvSpPr/>
            <p:nvPr/>
          </p:nvSpPr>
          <p:spPr bwMode="auto">
            <a:xfrm>
              <a:off x="1117684" y="2532581"/>
              <a:ext cx="1931070" cy="761381"/>
            </a:xfrm>
            <a:custGeom>
              <a:avLst/>
              <a:gdLst>
                <a:gd name="connsiteX0" fmla="*/ 0 w 1930400"/>
                <a:gd name="connsiteY0" fmla="*/ 762000 h 762000"/>
                <a:gd name="connsiteX1" fmla="*/ 609600 w 1930400"/>
                <a:gd name="connsiteY1" fmla="*/ 7257 h 762000"/>
                <a:gd name="connsiteX2" fmla="*/ 1901371 w 1930400"/>
                <a:gd name="connsiteY2" fmla="*/ 718457 h 762000"/>
                <a:gd name="connsiteX3" fmla="*/ 1901371 w 1930400"/>
                <a:gd name="connsiteY3" fmla="*/ 718457 h 762000"/>
                <a:gd name="connsiteX4" fmla="*/ 1930400 w 1930400"/>
                <a:gd name="connsiteY4" fmla="*/ 732971 h 76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0400" h="762000">
                  <a:moveTo>
                    <a:pt x="0" y="762000"/>
                  </a:moveTo>
                  <a:cubicBezTo>
                    <a:pt x="146352" y="388257"/>
                    <a:pt x="292705" y="14514"/>
                    <a:pt x="609600" y="7257"/>
                  </a:cubicBezTo>
                  <a:cubicBezTo>
                    <a:pt x="926495" y="0"/>
                    <a:pt x="1901371" y="718457"/>
                    <a:pt x="1901371" y="718457"/>
                  </a:cubicBezTo>
                  <a:lnTo>
                    <a:pt x="1901371" y="718457"/>
                  </a:lnTo>
                  <a:lnTo>
                    <a:pt x="1930400" y="732971"/>
                  </a:lnTo>
                </a:path>
              </a:pathLst>
            </a:custGeom>
            <a:noFill/>
            <a:ln w="25400" cap="flat" cmpd="sng" algn="ctr">
              <a:solidFill>
                <a:schemeClr val="tx1">
                  <a:lumMod val="95000"/>
                  <a:lumOff val="5000"/>
                </a:schemeClr>
              </a:solidFill>
              <a:prstDash val="solid"/>
              <a:round/>
              <a:headEnd type="none" w="med" len="med"/>
              <a:tailEnd type="none" w="med" len="med"/>
            </a:ln>
          </p:spPr>
          <p:txBody>
            <a:bodyPr/>
            <a:lstStyle/>
            <a:p>
              <a:pPr defTabSz="685800" eaLnBrk="1" hangingPunct="1">
                <a:defRPr/>
              </a:pPr>
              <a:endParaRPr lang="zh-CN" altLang="en-US" sz="1400">
                <a:solidFill>
                  <a:prstClr val="black"/>
                </a:solidFill>
                <a:latin typeface="Arial" panose="020B0604020202020204" pitchFamily="34" charset="0"/>
              </a:endParaRPr>
            </a:p>
          </p:txBody>
        </p:sp>
        <p:sp>
          <p:nvSpPr>
            <p:cNvPr id="18467" name="任意多边形 22"/>
            <p:cNvSpPr>
              <a:spLocks/>
            </p:cNvSpPr>
            <p:nvPr/>
          </p:nvSpPr>
          <p:spPr bwMode="auto">
            <a:xfrm>
              <a:off x="1146629" y="3294743"/>
              <a:ext cx="1843314" cy="333828"/>
            </a:xfrm>
            <a:custGeom>
              <a:avLst/>
              <a:gdLst>
                <a:gd name="T0" fmla="*/ 0 w 1843314"/>
                <a:gd name="T1" fmla="*/ 0 h 333828"/>
                <a:gd name="T2" fmla="*/ 203200 w 1843314"/>
                <a:gd name="T3" fmla="*/ 14514 h 333828"/>
                <a:gd name="T4" fmla="*/ 246742 w 1843314"/>
                <a:gd name="T5" fmla="*/ 29028 h 333828"/>
                <a:gd name="T6" fmla="*/ 275771 w 1843314"/>
                <a:gd name="T7" fmla="*/ 72571 h 333828"/>
                <a:gd name="T8" fmla="*/ 362857 w 1843314"/>
                <a:gd name="T9" fmla="*/ 116114 h 333828"/>
                <a:gd name="T10" fmla="*/ 377371 w 1843314"/>
                <a:gd name="T11" fmla="*/ 159657 h 333828"/>
                <a:gd name="T12" fmla="*/ 464457 w 1843314"/>
                <a:gd name="T13" fmla="*/ 188686 h 333828"/>
                <a:gd name="T14" fmla="*/ 798285 w 1843314"/>
                <a:gd name="T15" fmla="*/ 174171 h 333828"/>
                <a:gd name="T16" fmla="*/ 885371 w 1843314"/>
                <a:gd name="T17" fmla="*/ 145143 h 333828"/>
                <a:gd name="T18" fmla="*/ 928914 w 1843314"/>
                <a:gd name="T19" fmla="*/ 130628 h 333828"/>
                <a:gd name="T20" fmla="*/ 1074057 w 1843314"/>
                <a:gd name="T21" fmla="*/ 232228 h 333828"/>
                <a:gd name="T22" fmla="*/ 1117600 w 1843314"/>
                <a:gd name="T23" fmla="*/ 275771 h 333828"/>
                <a:gd name="T24" fmla="*/ 1248228 w 1843314"/>
                <a:gd name="T25" fmla="*/ 319314 h 333828"/>
                <a:gd name="T26" fmla="*/ 1291771 w 1843314"/>
                <a:gd name="T27" fmla="*/ 333828 h 333828"/>
                <a:gd name="T28" fmla="*/ 1436914 w 1843314"/>
                <a:gd name="T29" fmla="*/ 304800 h 333828"/>
                <a:gd name="T30" fmla="*/ 1480457 w 1843314"/>
                <a:gd name="T31" fmla="*/ 275771 h 333828"/>
                <a:gd name="T32" fmla="*/ 1567542 w 1843314"/>
                <a:gd name="T33" fmla="*/ 246743 h 333828"/>
                <a:gd name="T34" fmla="*/ 1611085 w 1843314"/>
                <a:gd name="T35" fmla="*/ 217714 h 333828"/>
                <a:gd name="T36" fmla="*/ 1654628 w 1843314"/>
                <a:gd name="T37" fmla="*/ 203200 h 333828"/>
                <a:gd name="T38" fmla="*/ 1741714 w 1843314"/>
                <a:gd name="T39" fmla="*/ 145143 h 333828"/>
                <a:gd name="T40" fmla="*/ 1756228 w 1843314"/>
                <a:gd name="T41" fmla="*/ 101600 h 333828"/>
                <a:gd name="T42" fmla="*/ 1843314 w 1843314"/>
                <a:gd name="T43" fmla="*/ 14514 h 3338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43314"/>
                <a:gd name="T67" fmla="*/ 0 h 333828"/>
                <a:gd name="T68" fmla="*/ 1843314 w 1843314"/>
                <a:gd name="T69" fmla="*/ 333828 h 33382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43314" h="333828">
                  <a:moveTo>
                    <a:pt x="0" y="0"/>
                  </a:moveTo>
                  <a:cubicBezTo>
                    <a:pt x="67733" y="4838"/>
                    <a:pt x="135759" y="6580"/>
                    <a:pt x="203200" y="14514"/>
                  </a:cubicBezTo>
                  <a:cubicBezTo>
                    <a:pt x="218394" y="16302"/>
                    <a:pt x="234795" y="19471"/>
                    <a:pt x="246742" y="29028"/>
                  </a:cubicBezTo>
                  <a:cubicBezTo>
                    <a:pt x="260364" y="39925"/>
                    <a:pt x="263436" y="60236"/>
                    <a:pt x="275771" y="72571"/>
                  </a:cubicBezTo>
                  <a:cubicBezTo>
                    <a:pt x="303908" y="100708"/>
                    <a:pt x="327441" y="104309"/>
                    <a:pt x="362857" y="116114"/>
                  </a:cubicBezTo>
                  <a:cubicBezTo>
                    <a:pt x="367695" y="130628"/>
                    <a:pt x="364921" y="150764"/>
                    <a:pt x="377371" y="159657"/>
                  </a:cubicBezTo>
                  <a:cubicBezTo>
                    <a:pt x="402270" y="177442"/>
                    <a:pt x="464457" y="188686"/>
                    <a:pt x="464457" y="188686"/>
                  </a:cubicBezTo>
                  <a:cubicBezTo>
                    <a:pt x="575733" y="183848"/>
                    <a:pt x="687495" y="185632"/>
                    <a:pt x="798285" y="174171"/>
                  </a:cubicBezTo>
                  <a:cubicBezTo>
                    <a:pt x="828721" y="171022"/>
                    <a:pt x="856342" y="154819"/>
                    <a:pt x="885371" y="145143"/>
                  </a:cubicBezTo>
                  <a:lnTo>
                    <a:pt x="928914" y="130628"/>
                  </a:lnTo>
                  <a:cubicBezTo>
                    <a:pt x="1026797" y="155100"/>
                    <a:pt x="972866" y="131038"/>
                    <a:pt x="1074057" y="232228"/>
                  </a:cubicBezTo>
                  <a:cubicBezTo>
                    <a:pt x="1088571" y="246742"/>
                    <a:pt x="1098127" y="269280"/>
                    <a:pt x="1117600" y="275771"/>
                  </a:cubicBezTo>
                  <a:lnTo>
                    <a:pt x="1248228" y="319314"/>
                  </a:lnTo>
                  <a:lnTo>
                    <a:pt x="1291771" y="333828"/>
                  </a:lnTo>
                  <a:cubicBezTo>
                    <a:pt x="1311416" y="330554"/>
                    <a:pt x="1409358" y="316610"/>
                    <a:pt x="1436914" y="304800"/>
                  </a:cubicBezTo>
                  <a:cubicBezTo>
                    <a:pt x="1452948" y="297928"/>
                    <a:pt x="1464516" y="282856"/>
                    <a:pt x="1480457" y="275771"/>
                  </a:cubicBezTo>
                  <a:cubicBezTo>
                    <a:pt x="1508418" y="263344"/>
                    <a:pt x="1567542" y="246743"/>
                    <a:pt x="1567542" y="246743"/>
                  </a:cubicBezTo>
                  <a:cubicBezTo>
                    <a:pt x="1582056" y="237067"/>
                    <a:pt x="1595483" y="225515"/>
                    <a:pt x="1611085" y="217714"/>
                  </a:cubicBezTo>
                  <a:cubicBezTo>
                    <a:pt x="1624769" y="210872"/>
                    <a:pt x="1641898" y="211687"/>
                    <a:pt x="1654628" y="203200"/>
                  </a:cubicBezTo>
                  <a:cubicBezTo>
                    <a:pt x="1763351" y="130719"/>
                    <a:pt x="1638179" y="179654"/>
                    <a:pt x="1741714" y="145143"/>
                  </a:cubicBezTo>
                  <a:cubicBezTo>
                    <a:pt x="1746552" y="130629"/>
                    <a:pt x="1746835" y="113677"/>
                    <a:pt x="1756228" y="101600"/>
                  </a:cubicBezTo>
                  <a:cubicBezTo>
                    <a:pt x="1781432" y="69195"/>
                    <a:pt x="1843314" y="14514"/>
                    <a:pt x="1843314" y="14514"/>
                  </a:cubicBezTo>
                </a:path>
              </a:pathLst>
            </a:custGeom>
            <a:solidFill>
              <a:schemeClr val="accent1"/>
            </a:solidFill>
            <a:ln w="25400" cap="flat" cmpd="sng">
              <a:solidFill>
                <a:schemeClr val="tx1"/>
              </a:solidFill>
              <a:prstDash val="solid"/>
              <a:round/>
              <a:headEnd type="none" w="med" len="med"/>
              <a:tailEnd type="none" w="med" len="med"/>
            </a:ln>
          </p:spPr>
          <p:txBody>
            <a:bodyPr/>
            <a:lstStyle/>
            <a:p>
              <a:endParaRPr lang="zh-CN" altLang="en-US"/>
            </a:p>
          </p:txBody>
        </p:sp>
        <p:cxnSp>
          <p:nvCxnSpPr>
            <p:cNvPr id="18468" name="直接连接符 24"/>
            <p:cNvCxnSpPr>
              <a:cxnSpLocks noChangeShapeType="1"/>
            </p:cNvCxnSpPr>
            <p:nvPr/>
          </p:nvCxnSpPr>
          <p:spPr bwMode="auto">
            <a:xfrm flipV="1">
              <a:off x="1117601" y="3270470"/>
              <a:ext cx="1966795" cy="9759"/>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sp>
          <p:nvSpPr>
            <p:cNvPr id="18469" name="矩形 26"/>
            <p:cNvSpPr>
              <a:spLocks noChangeArrowheads="1"/>
            </p:cNvSpPr>
            <p:nvPr/>
          </p:nvSpPr>
          <p:spPr bwMode="auto">
            <a:xfrm>
              <a:off x="1619672" y="2132855"/>
              <a:ext cx="590084" cy="53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000" b="1">
                  <a:solidFill>
                    <a:srgbClr val="000000"/>
                  </a:solidFill>
                  <a:latin typeface="Times New Roman" pitchFamily="18" charset="0"/>
                </a:rPr>
                <a:t>①</a:t>
              </a:r>
              <a:endParaRPr lang="zh-CN" altLang="en-US" sz="2000" b="1">
                <a:solidFill>
                  <a:srgbClr val="000000"/>
                </a:solidFill>
                <a:latin typeface="Times New Roman" pitchFamily="18" charset="0"/>
                <a:cs typeface="Times New Roman" pitchFamily="18" charset="0"/>
              </a:endParaRPr>
            </a:p>
          </p:txBody>
        </p:sp>
        <p:sp>
          <p:nvSpPr>
            <p:cNvPr id="18470" name="矩形 27"/>
            <p:cNvSpPr>
              <a:spLocks noChangeArrowheads="1"/>
            </p:cNvSpPr>
            <p:nvPr/>
          </p:nvSpPr>
          <p:spPr bwMode="auto">
            <a:xfrm>
              <a:off x="1691681" y="2823317"/>
              <a:ext cx="590084" cy="53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000" b="1">
                  <a:solidFill>
                    <a:srgbClr val="000000"/>
                  </a:solidFill>
                  <a:latin typeface="Times New Roman" pitchFamily="18" charset="0"/>
                </a:rPr>
                <a:t>②</a:t>
              </a:r>
              <a:endParaRPr lang="zh-CN" altLang="en-US" sz="2000" b="1">
                <a:solidFill>
                  <a:srgbClr val="000000"/>
                </a:solidFill>
                <a:latin typeface="Times New Roman" pitchFamily="18" charset="0"/>
                <a:cs typeface="Times New Roman" pitchFamily="18" charset="0"/>
              </a:endParaRPr>
            </a:p>
          </p:txBody>
        </p:sp>
        <p:sp>
          <p:nvSpPr>
            <p:cNvPr id="18471" name="矩形 28"/>
            <p:cNvSpPr>
              <a:spLocks noChangeArrowheads="1"/>
            </p:cNvSpPr>
            <p:nvPr/>
          </p:nvSpPr>
          <p:spPr bwMode="auto">
            <a:xfrm>
              <a:off x="1844080" y="3399380"/>
              <a:ext cx="590084" cy="533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000" b="1">
                  <a:solidFill>
                    <a:srgbClr val="000000"/>
                  </a:solidFill>
                  <a:latin typeface="Times New Roman" pitchFamily="18" charset="0"/>
                </a:rPr>
                <a:t>③</a:t>
              </a:r>
              <a:endParaRPr lang="zh-CN" altLang="en-US" sz="2000" b="1">
                <a:solidFill>
                  <a:srgbClr val="000000"/>
                </a:solidFill>
                <a:latin typeface="Times New Roman" pitchFamily="18" charset="0"/>
                <a:cs typeface="Times New Roman" pitchFamily="18" charset="0"/>
              </a:endParaRPr>
            </a:p>
          </p:txBody>
        </p:sp>
      </p:grpSp>
      <p:sp>
        <p:nvSpPr>
          <p:cNvPr id="16" name="矩形 31"/>
          <p:cNvSpPr>
            <a:spLocks noChangeArrowheads="1"/>
          </p:cNvSpPr>
          <p:nvPr/>
        </p:nvSpPr>
        <p:spPr bwMode="auto">
          <a:xfrm>
            <a:off x="1227138" y="1868488"/>
            <a:ext cx="45577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200">
                <a:solidFill>
                  <a:srgbClr val="FF0000"/>
                </a:solidFill>
                <a:latin typeface="黑体" pitchFamily="49" charset="-122"/>
                <a:ea typeface="黑体" pitchFamily="49" charset="-122"/>
              </a:rPr>
              <a:t>②最短，因为两点之间，线段最短</a:t>
            </a:r>
            <a:r>
              <a:rPr lang="en-US" altLang="zh-CN" sz="2200">
                <a:solidFill>
                  <a:srgbClr val="FF0000"/>
                </a:solidFill>
                <a:latin typeface="黑体" pitchFamily="49" charset="-122"/>
                <a:ea typeface="黑体" pitchFamily="49" charset="-122"/>
              </a:rPr>
              <a:t>.</a:t>
            </a:r>
          </a:p>
        </p:txBody>
      </p:sp>
      <p:sp>
        <p:nvSpPr>
          <p:cNvPr id="5125" name="TextBox 32"/>
          <p:cNvSpPr txBox="1">
            <a:spLocks noChangeArrowheads="1"/>
          </p:cNvSpPr>
          <p:nvPr/>
        </p:nvSpPr>
        <p:spPr bwMode="auto">
          <a:xfrm>
            <a:off x="488468" y="3644899"/>
            <a:ext cx="73564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lnSpc>
                <a:spcPct val="150000"/>
              </a:lnSpc>
            </a:pPr>
            <a:r>
              <a:rPr lang="en-US" altLang="zh-CN" b="1" dirty="0">
                <a:solidFill>
                  <a:srgbClr val="000000"/>
                </a:solidFill>
                <a:latin typeface="Times New Roman" pitchFamily="18" charset="0"/>
                <a:ea typeface="黑体" pitchFamily="49" charset="-122"/>
              </a:rPr>
              <a:t>2.</a:t>
            </a:r>
            <a:r>
              <a:rPr lang="zh-CN" altLang="en-US" dirty="0">
                <a:solidFill>
                  <a:srgbClr val="000000"/>
                </a:solidFill>
                <a:latin typeface="黑体" pitchFamily="49" charset="-122"/>
                <a:ea typeface="黑体" pitchFamily="49" charset="-122"/>
              </a:rPr>
              <a:t>如图，点</a:t>
            </a:r>
            <a:r>
              <a:rPr lang="en-US" altLang="zh-CN" b="1" i="1" dirty="0">
                <a:solidFill>
                  <a:srgbClr val="000000"/>
                </a:solidFill>
                <a:latin typeface="Times New Roman" pitchFamily="18" charset="0"/>
                <a:ea typeface="黑体" pitchFamily="49" charset="-122"/>
              </a:rPr>
              <a:t>P</a:t>
            </a:r>
            <a:r>
              <a:rPr lang="zh-CN" altLang="en-US" dirty="0">
                <a:solidFill>
                  <a:srgbClr val="000000"/>
                </a:solidFill>
                <a:latin typeface="黑体" pitchFamily="49" charset="-122"/>
                <a:ea typeface="黑体" pitchFamily="49" charset="-122"/>
              </a:rPr>
              <a:t>是直线</a:t>
            </a:r>
            <a:r>
              <a:rPr lang="en-US" altLang="zh-CN" b="1" i="1" dirty="0">
                <a:solidFill>
                  <a:srgbClr val="000000"/>
                </a:solidFill>
                <a:latin typeface="Times New Roman" pitchFamily="18" charset="0"/>
                <a:ea typeface="黑体" pitchFamily="49" charset="-122"/>
              </a:rPr>
              <a:t>l</a:t>
            </a:r>
            <a:r>
              <a:rPr lang="zh-CN" altLang="en-US" dirty="0">
                <a:solidFill>
                  <a:srgbClr val="000000"/>
                </a:solidFill>
                <a:latin typeface="黑体" pitchFamily="49" charset="-122"/>
                <a:ea typeface="黑体" pitchFamily="49" charset="-122"/>
              </a:rPr>
              <a:t>外一点，点</a:t>
            </a:r>
            <a:r>
              <a:rPr lang="en-US" altLang="zh-CN" b="1" dirty="0">
                <a:solidFill>
                  <a:srgbClr val="000000"/>
                </a:solidFill>
                <a:latin typeface="Times New Roman" pitchFamily="18" charset="0"/>
                <a:ea typeface="黑体" pitchFamily="49" charset="-122"/>
              </a:rPr>
              <a:t>P</a:t>
            </a:r>
            <a:r>
              <a:rPr lang="zh-CN" altLang="en-US" dirty="0">
                <a:solidFill>
                  <a:srgbClr val="000000"/>
                </a:solidFill>
                <a:latin typeface="黑体" pitchFamily="49" charset="-122"/>
                <a:ea typeface="黑体" pitchFamily="49" charset="-122"/>
              </a:rPr>
              <a:t>与该直线</a:t>
            </a:r>
            <a:r>
              <a:rPr lang="en-US" altLang="zh-CN" b="1" i="1" dirty="0">
                <a:solidFill>
                  <a:srgbClr val="000000"/>
                </a:solidFill>
                <a:latin typeface="Times New Roman" pitchFamily="18" charset="0"/>
                <a:ea typeface="黑体" pitchFamily="49" charset="-122"/>
              </a:rPr>
              <a:t>l</a:t>
            </a:r>
            <a:r>
              <a:rPr lang="zh-CN" altLang="en-US" dirty="0">
                <a:solidFill>
                  <a:srgbClr val="000000"/>
                </a:solidFill>
                <a:latin typeface="黑体" pitchFamily="49" charset="-122"/>
                <a:ea typeface="黑体" pitchFamily="49" charset="-122"/>
              </a:rPr>
              <a:t>上各点连结的所有线段中，哪条最短？为什么？</a:t>
            </a:r>
          </a:p>
        </p:txBody>
      </p:sp>
      <p:grpSp>
        <p:nvGrpSpPr>
          <p:cNvPr id="5126" name="组合 68"/>
          <p:cNvGrpSpPr>
            <a:grpSpLocks/>
          </p:cNvGrpSpPr>
          <p:nvPr/>
        </p:nvGrpSpPr>
        <p:grpSpPr bwMode="auto">
          <a:xfrm>
            <a:off x="5429250" y="4541838"/>
            <a:ext cx="2362200" cy="1479550"/>
            <a:chOff x="5796136" y="4509120"/>
            <a:chExt cx="3148550" cy="1973645"/>
          </a:xfrm>
        </p:grpSpPr>
        <p:grpSp>
          <p:nvGrpSpPr>
            <p:cNvPr id="18441" name="组合 35"/>
            <p:cNvGrpSpPr>
              <a:grpSpLocks/>
            </p:cNvGrpSpPr>
            <p:nvPr/>
          </p:nvGrpSpPr>
          <p:grpSpPr bwMode="auto">
            <a:xfrm>
              <a:off x="7020272" y="4509120"/>
              <a:ext cx="671539" cy="533480"/>
              <a:chOff x="7020272" y="4509120"/>
              <a:chExt cx="671539" cy="533480"/>
            </a:xfrm>
          </p:grpSpPr>
          <p:sp>
            <p:nvSpPr>
              <p:cNvPr id="18462" name="椭圆 33"/>
              <p:cNvSpPr>
                <a:spLocks noChangeArrowheads="1"/>
              </p:cNvSpPr>
              <p:nvPr/>
            </p:nvSpPr>
            <p:spPr bwMode="auto">
              <a:xfrm>
                <a:off x="7020272" y="4653136"/>
                <a:ext cx="144016" cy="144016"/>
              </a:xfrm>
              <a:prstGeom prst="ellipse">
                <a:avLst/>
              </a:prstGeom>
              <a:solidFill>
                <a:schemeClr val="tx1"/>
              </a:solidFill>
              <a:ln w="9525">
                <a:solidFill>
                  <a:schemeClr val="tx1"/>
                </a:solidFill>
                <a:round/>
                <a:headEnd/>
                <a:tailEnd/>
              </a:ln>
            </p:spPr>
            <p:txBody>
              <a:bodyPr/>
              <a:lstStyle/>
              <a:p>
                <a:pPr eaLnBrk="1" hangingPunct="1"/>
                <a:endParaRPr lang="zh-CN" altLang="en-US" sz="1400">
                  <a:solidFill>
                    <a:srgbClr val="000000"/>
                  </a:solidFill>
                  <a:latin typeface="Arial" pitchFamily="34" charset="0"/>
                </a:endParaRPr>
              </a:p>
            </p:txBody>
          </p:sp>
          <p:sp>
            <p:nvSpPr>
              <p:cNvPr id="18463" name="TextBox 34"/>
              <p:cNvSpPr txBox="1">
                <a:spLocks noChangeArrowheads="1"/>
              </p:cNvSpPr>
              <p:nvPr/>
            </p:nvSpPr>
            <p:spPr bwMode="auto">
              <a:xfrm>
                <a:off x="7236166" y="4509120"/>
                <a:ext cx="455645" cy="533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2000" b="1" i="1">
                    <a:solidFill>
                      <a:srgbClr val="000000"/>
                    </a:solidFill>
                    <a:latin typeface="Times New Roman" pitchFamily="18" charset="0"/>
                    <a:ea typeface="黑体" pitchFamily="49" charset="-122"/>
                  </a:rPr>
                  <a:t>P</a:t>
                </a:r>
                <a:endParaRPr lang="zh-CN" altLang="en-US" sz="2000" b="1" i="1">
                  <a:solidFill>
                    <a:srgbClr val="000000"/>
                  </a:solidFill>
                  <a:latin typeface="Times New Roman" pitchFamily="18" charset="0"/>
                  <a:ea typeface="黑体" pitchFamily="49" charset="-122"/>
                </a:endParaRPr>
              </a:p>
            </p:txBody>
          </p:sp>
        </p:grpSp>
        <p:grpSp>
          <p:nvGrpSpPr>
            <p:cNvPr id="18442" name="组合 39"/>
            <p:cNvGrpSpPr>
              <a:grpSpLocks/>
            </p:cNvGrpSpPr>
            <p:nvPr/>
          </p:nvGrpSpPr>
          <p:grpSpPr bwMode="auto">
            <a:xfrm>
              <a:off x="5868144" y="5949279"/>
              <a:ext cx="3076542" cy="533480"/>
              <a:chOff x="5868144" y="5949279"/>
              <a:chExt cx="3076542" cy="533480"/>
            </a:xfrm>
          </p:grpSpPr>
          <p:cxnSp>
            <p:nvCxnSpPr>
              <p:cNvPr id="18460" name="直接连接符 37"/>
              <p:cNvCxnSpPr>
                <a:cxnSpLocks noChangeShapeType="1"/>
              </p:cNvCxnSpPr>
              <p:nvPr/>
            </p:nvCxnSpPr>
            <p:spPr bwMode="auto">
              <a:xfrm>
                <a:off x="5868144" y="5949280"/>
                <a:ext cx="2664296"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sp>
            <p:nvSpPr>
              <p:cNvPr id="18461" name="TextBox 38"/>
              <p:cNvSpPr txBox="1">
                <a:spLocks noChangeArrowheads="1"/>
              </p:cNvSpPr>
              <p:nvPr/>
            </p:nvSpPr>
            <p:spPr bwMode="auto">
              <a:xfrm>
                <a:off x="8604447" y="5949279"/>
                <a:ext cx="340239" cy="533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2000" b="1" i="1">
                    <a:solidFill>
                      <a:srgbClr val="000000"/>
                    </a:solidFill>
                    <a:latin typeface="Times New Roman" pitchFamily="18" charset="0"/>
                  </a:rPr>
                  <a:t>l</a:t>
                </a:r>
                <a:endParaRPr lang="zh-CN" altLang="en-US" sz="2000" b="1" i="1">
                  <a:solidFill>
                    <a:srgbClr val="000000"/>
                  </a:solidFill>
                  <a:latin typeface="Times New Roman" pitchFamily="18" charset="0"/>
                  <a:cs typeface="Times New Roman" pitchFamily="18" charset="0"/>
                </a:endParaRPr>
              </a:p>
            </p:txBody>
          </p:sp>
        </p:grpSp>
        <p:cxnSp>
          <p:nvCxnSpPr>
            <p:cNvPr id="18443" name="直接连接符 41"/>
            <p:cNvCxnSpPr>
              <a:cxnSpLocks noChangeShapeType="1"/>
              <a:stCxn id="18462" idx="7"/>
            </p:cNvCxnSpPr>
            <p:nvPr/>
          </p:nvCxnSpPr>
          <p:spPr bwMode="auto">
            <a:xfrm flipH="1">
              <a:off x="6012161" y="4674227"/>
              <a:ext cx="1131036" cy="1275053"/>
            </a:xfrm>
            <a:prstGeom prst="line">
              <a:avLst/>
            </a:prstGeom>
            <a:noFill/>
            <a:ln w="25400">
              <a:solidFill>
                <a:srgbClr val="002060"/>
              </a:solidFill>
              <a:round/>
              <a:headEnd/>
              <a:tailEnd/>
            </a:ln>
            <a:extLst>
              <a:ext uri="{909E8E84-426E-40DD-AFC4-6F175D3DCCD1}">
                <a14:hiddenFill xmlns:a14="http://schemas.microsoft.com/office/drawing/2010/main">
                  <a:noFill/>
                </a14:hiddenFill>
              </a:ext>
            </a:extLst>
          </p:spPr>
        </p:cxnSp>
        <p:grpSp>
          <p:nvGrpSpPr>
            <p:cNvPr id="18444" name="组合 43"/>
            <p:cNvGrpSpPr>
              <a:grpSpLocks/>
            </p:cNvGrpSpPr>
            <p:nvPr/>
          </p:nvGrpSpPr>
          <p:grpSpPr bwMode="auto">
            <a:xfrm>
              <a:off x="5796136" y="5877272"/>
              <a:ext cx="474883" cy="605489"/>
              <a:chOff x="6876256" y="4653136"/>
              <a:chExt cx="474883" cy="605489"/>
            </a:xfrm>
          </p:grpSpPr>
          <p:sp>
            <p:nvSpPr>
              <p:cNvPr id="18458" name="椭圆 44"/>
              <p:cNvSpPr>
                <a:spLocks noChangeArrowheads="1"/>
              </p:cNvSpPr>
              <p:nvPr/>
            </p:nvSpPr>
            <p:spPr bwMode="auto">
              <a:xfrm>
                <a:off x="7020272" y="4653136"/>
                <a:ext cx="144016" cy="144016"/>
              </a:xfrm>
              <a:prstGeom prst="ellipse">
                <a:avLst/>
              </a:prstGeom>
              <a:solidFill>
                <a:schemeClr val="tx1"/>
              </a:solidFill>
              <a:ln w="9525">
                <a:solidFill>
                  <a:schemeClr val="tx1"/>
                </a:solidFill>
                <a:round/>
                <a:headEnd/>
                <a:tailEnd/>
              </a:ln>
            </p:spPr>
            <p:txBody>
              <a:bodyPr/>
              <a:lstStyle/>
              <a:p>
                <a:pPr eaLnBrk="1" hangingPunct="1"/>
                <a:endParaRPr lang="zh-CN" altLang="en-US" sz="1400">
                  <a:solidFill>
                    <a:srgbClr val="000000"/>
                  </a:solidFill>
                  <a:latin typeface="Arial" pitchFamily="34" charset="0"/>
                </a:endParaRPr>
              </a:p>
            </p:txBody>
          </p:sp>
          <p:sp>
            <p:nvSpPr>
              <p:cNvPr id="18459" name="TextBox 45"/>
              <p:cNvSpPr txBox="1">
                <a:spLocks noChangeArrowheads="1"/>
              </p:cNvSpPr>
              <p:nvPr/>
            </p:nvSpPr>
            <p:spPr bwMode="auto">
              <a:xfrm>
                <a:off x="6876256" y="4725145"/>
                <a:ext cx="474883" cy="533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2000" b="1" i="1">
                    <a:solidFill>
                      <a:srgbClr val="000000"/>
                    </a:solidFill>
                    <a:latin typeface="Times New Roman" pitchFamily="18" charset="0"/>
                    <a:ea typeface="黑体" pitchFamily="49" charset="-122"/>
                  </a:rPr>
                  <a:t>A</a:t>
                </a:r>
                <a:endParaRPr lang="zh-CN" altLang="en-US" sz="2000" b="1" i="1">
                  <a:solidFill>
                    <a:srgbClr val="000000"/>
                  </a:solidFill>
                  <a:latin typeface="Times New Roman" pitchFamily="18" charset="0"/>
                  <a:ea typeface="黑体" pitchFamily="49" charset="-122"/>
                </a:endParaRPr>
              </a:p>
            </p:txBody>
          </p:sp>
        </p:grpSp>
        <p:cxnSp>
          <p:nvCxnSpPr>
            <p:cNvPr id="18445" name="直接连接符 47"/>
            <p:cNvCxnSpPr>
              <a:cxnSpLocks noChangeShapeType="1"/>
              <a:stCxn id="18462" idx="7"/>
            </p:cNvCxnSpPr>
            <p:nvPr/>
          </p:nvCxnSpPr>
          <p:spPr bwMode="auto">
            <a:xfrm flipH="1">
              <a:off x="6615263" y="4674227"/>
              <a:ext cx="482964" cy="1275053"/>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cxnSp>
        <p:grpSp>
          <p:nvGrpSpPr>
            <p:cNvPr id="18446" name="组合 49"/>
            <p:cNvGrpSpPr>
              <a:grpSpLocks/>
            </p:cNvGrpSpPr>
            <p:nvPr/>
          </p:nvGrpSpPr>
          <p:grpSpPr bwMode="auto">
            <a:xfrm>
              <a:off x="6384716" y="5877272"/>
              <a:ext cx="474883" cy="605492"/>
              <a:chOff x="6876256" y="4653136"/>
              <a:chExt cx="474883" cy="605492"/>
            </a:xfrm>
          </p:grpSpPr>
          <p:sp>
            <p:nvSpPr>
              <p:cNvPr id="18456" name="椭圆 50"/>
              <p:cNvSpPr>
                <a:spLocks noChangeArrowheads="1"/>
              </p:cNvSpPr>
              <p:nvPr/>
            </p:nvSpPr>
            <p:spPr bwMode="auto">
              <a:xfrm>
                <a:off x="7020272" y="4653136"/>
                <a:ext cx="144016" cy="144016"/>
              </a:xfrm>
              <a:prstGeom prst="ellipse">
                <a:avLst/>
              </a:prstGeom>
              <a:solidFill>
                <a:schemeClr val="tx1"/>
              </a:solidFill>
              <a:ln w="9525">
                <a:solidFill>
                  <a:schemeClr val="tx1"/>
                </a:solidFill>
                <a:round/>
                <a:headEnd/>
                <a:tailEnd/>
              </a:ln>
            </p:spPr>
            <p:txBody>
              <a:bodyPr/>
              <a:lstStyle/>
              <a:p>
                <a:pPr eaLnBrk="1" hangingPunct="1"/>
                <a:endParaRPr lang="zh-CN" altLang="en-US" sz="1400">
                  <a:solidFill>
                    <a:srgbClr val="000000"/>
                  </a:solidFill>
                  <a:latin typeface="Arial" pitchFamily="34" charset="0"/>
                </a:endParaRPr>
              </a:p>
            </p:txBody>
          </p:sp>
          <p:sp>
            <p:nvSpPr>
              <p:cNvPr id="18457" name="TextBox 51"/>
              <p:cNvSpPr txBox="1">
                <a:spLocks noChangeArrowheads="1"/>
              </p:cNvSpPr>
              <p:nvPr/>
            </p:nvSpPr>
            <p:spPr bwMode="auto">
              <a:xfrm>
                <a:off x="6876256" y="4725148"/>
                <a:ext cx="474883" cy="533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2000" b="1" i="1">
                    <a:solidFill>
                      <a:srgbClr val="000000"/>
                    </a:solidFill>
                    <a:latin typeface="Times New Roman" pitchFamily="18" charset="0"/>
                    <a:ea typeface="黑体" pitchFamily="49" charset="-122"/>
                  </a:rPr>
                  <a:t>B</a:t>
                </a:r>
                <a:endParaRPr lang="zh-CN" altLang="en-US" sz="2000" b="1" i="1">
                  <a:solidFill>
                    <a:srgbClr val="000000"/>
                  </a:solidFill>
                  <a:latin typeface="Times New Roman" pitchFamily="18" charset="0"/>
                  <a:ea typeface="黑体" pitchFamily="49" charset="-122"/>
                </a:endParaRPr>
              </a:p>
            </p:txBody>
          </p:sp>
        </p:grpSp>
        <p:cxnSp>
          <p:nvCxnSpPr>
            <p:cNvPr id="18447" name="直接连接符 56"/>
            <p:cNvCxnSpPr>
              <a:cxnSpLocks noChangeShapeType="1"/>
              <a:stCxn id="18462" idx="7"/>
            </p:cNvCxnSpPr>
            <p:nvPr/>
          </p:nvCxnSpPr>
          <p:spPr bwMode="auto">
            <a:xfrm>
              <a:off x="7107270" y="4725144"/>
              <a:ext cx="0" cy="1224136"/>
            </a:xfrm>
            <a:prstGeom prst="line">
              <a:avLst/>
            </a:prstGeom>
            <a:noFill/>
            <a:ln w="25400">
              <a:solidFill>
                <a:srgbClr val="002060"/>
              </a:solidFill>
              <a:round/>
              <a:headEnd/>
              <a:tailEnd/>
            </a:ln>
            <a:extLst>
              <a:ext uri="{909E8E84-426E-40DD-AFC4-6F175D3DCCD1}">
                <a14:hiddenFill xmlns:a14="http://schemas.microsoft.com/office/drawing/2010/main">
                  <a:noFill/>
                </a14:hiddenFill>
              </a:ext>
            </a:extLst>
          </p:spPr>
        </p:cxnSp>
        <p:sp>
          <p:nvSpPr>
            <p:cNvPr id="18448" name="矩形 57"/>
            <p:cNvSpPr>
              <a:spLocks noChangeArrowheads="1"/>
            </p:cNvSpPr>
            <p:nvPr/>
          </p:nvSpPr>
          <p:spPr bwMode="auto">
            <a:xfrm>
              <a:off x="7107270" y="5733256"/>
              <a:ext cx="216024" cy="216024"/>
            </a:xfrm>
            <a:prstGeom prst="rect">
              <a:avLst/>
            </a:prstGeom>
            <a:solidFill>
              <a:schemeClr val="accent1"/>
            </a:solidFill>
            <a:ln w="25400">
              <a:solidFill>
                <a:srgbClr val="002060"/>
              </a:solidFill>
              <a:round/>
              <a:headEnd/>
              <a:tailEnd/>
            </a:ln>
          </p:spPr>
          <p:txBody>
            <a:bodyPr/>
            <a:lstStyle/>
            <a:p>
              <a:pPr eaLnBrk="1" hangingPunct="1"/>
              <a:endParaRPr lang="zh-CN" altLang="en-US" sz="1400">
                <a:solidFill>
                  <a:srgbClr val="000000"/>
                </a:solidFill>
                <a:latin typeface="Arial" pitchFamily="34" charset="0"/>
              </a:endParaRPr>
            </a:p>
          </p:txBody>
        </p:sp>
        <p:grpSp>
          <p:nvGrpSpPr>
            <p:cNvPr id="18449" name="组合 58"/>
            <p:cNvGrpSpPr>
              <a:grpSpLocks/>
            </p:cNvGrpSpPr>
            <p:nvPr/>
          </p:nvGrpSpPr>
          <p:grpSpPr bwMode="auto">
            <a:xfrm>
              <a:off x="6876256" y="5877272"/>
              <a:ext cx="474883" cy="605493"/>
              <a:chOff x="6876256" y="4653136"/>
              <a:chExt cx="474883" cy="605493"/>
            </a:xfrm>
          </p:grpSpPr>
          <p:sp>
            <p:nvSpPr>
              <p:cNvPr id="18454" name="椭圆 59"/>
              <p:cNvSpPr>
                <a:spLocks noChangeArrowheads="1"/>
              </p:cNvSpPr>
              <p:nvPr/>
            </p:nvSpPr>
            <p:spPr bwMode="auto">
              <a:xfrm>
                <a:off x="7020272" y="4653136"/>
                <a:ext cx="144016" cy="144016"/>
              </a:xfrm>
              <a:prstGeom prst="ellipse">
                <a:avLst/>
              </a:prstGeom>
              <a:solidFill>
                <a:schemeClr val="tx1"/>
              </a:solidFill>
              <a:ln w="9525">
                <a:solidFill>
                  <a:schemeClr val="tx1"/>
                </a:solidFill>
                <a:round/>
                <a:headEnd/>
                <a:tailEnd/>
              </a:ln>
            </p:spPr>
            <p:txBody>
              <a:bodyPr/>
              <a:lstStyle/>
              <a:p>
                <a:pPr eaLnBrk="1" hangingPunct="1"/>
                <a:endParaRPr lang="zh-CN" altLang="en-US" sz="1400">
                  <a:solidFill>
                    <a:srgbClr val="000000"/>
                  </a:solidFill>
                  <a:latin typeface="Arial" pitchFamily="34" charset="0"/>
                </a:endParaRPr>
              </a:p>
            </p:txBody>
          </p:sp>
          <p:sp>
            <p:nvSpPr>
              <p:cNvPr id="18455" name="TextBox 60"/>
              <p:cNvSpPr txBox="1">
                <a:spLocks noChangeArrowheads="1"/>
              </p:cNvSpPr>
              <p:nvPr/>
            </p:nvSpPr>
            <p:spPr bwMode="auto">
              <a:xfrm>
                <a:off x="6876256" y="4725149"/>
                <a:ext cx="474883" cy="533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2000" b="1" i="1">
                    <a:solidFill>
                      <a:srgbClr val="000000"/>
                    </a:solidFill>
                    <a:latin typeface="Times New Roman" pitchFamily="18" charset="0"/>
                    <a:ea typeface="黑体" pitchFamily="49" charset="-122"/>
                  </a:rPr>
                  <a:t>C</a:t>
                </a:r>
                <a:endParaRPr lang="zh-CN" altLang="en-US" sz="2000" b="1" i="1">
                  <a:solidFill>
                    <a:srgbClr val="000000"/>
                  </a:solidFill>
                  <a:latin typeface="Times New Roman" pitchFamily="18" charset="0"/>
                  <a:ea typeface="黑体" pitchFamily="49" charset="-122"/>
                </a:endParaRPr>
              </a:p>
            </p:txBody>
          </p:sp>
        </p:grpSp>
        <p:cxnSp>
          <p:nvCxnSpPr>
            <p:cNvPr id="28" name="直接连接符 27"/>
            <p:cNvCxnSpPr>
              <a:stCxn id="18462" idx="7"/>
            </p:cNvCxnSpPr>
            <p:nvPr/>
          </p:nvCxnSpPr>
          <p:spPr bwMode="auto">
            <a:xfrm>
              <a:off x="7114380" y="4746296"/>
              <a:ext cx="1244185" cy="1173175"/>
            </a:xfrm>
            <a:prstGeom prst="line">
              <a:avLst/>
            </a:prstGeom>
            <a:solidFill>
              <a:schemeClr val="accent1"/>
            </a:solidFill>
            <a:ln w="25400" cap="flat" cmpd="sng" algn="ctr">
              <a:solidFill>
                <a:schemeClr val="accent6">
                  <a:lumMod val="75000"/>
                </a:schemeClr>
              </a:solidFill>
              <a:prstDash val="solid"/>
              <a:round/>
              <a:headEnd type="none" w="med" len="med"/>
              <a:tailEnd type="none" w="med" len="med"/>
            </a:ln>
          </p:spPr>
        </p:cxnSp>
        <p:grpSp>
          <p:nvGrpSpPr>
            <p:cNvPr id="18451" name="组合 65"/>
            <p:cNvGrpSpPr>
              <a:grpSpLocks/>
            </p:cNvGrpSpPr>
            <p:nvPr/>
          </p:nvGrpSpPr>
          <p:grpSpPr bwMode="auto">
            <a:xfrm>
              <a:off x="8124956" y="5862282"/>
              <a:ext cx="494116" cy="605492"/>
              <a:chOff x="6876256" y="4653136"/>
              <a:chExt cx="494116" cy="605492"/>
            </a:xfrm>
          </p:grpSpPr>
          <p:sp>
            <p:nvSpPr>
              <p:cNvPr id="18452" name="椭圆 66"/>
              <p:cNvSpPr>
                <a:spLocks noChangeArrowheads="1"/>
              </p:cNvSpPr>
              <p:nvPr/>
            </p:nvSpPr>
            <p:spPr bwMode="auto">
              <a:xfrm>
                <a:off x="7020272" y="4653136"/>
                <a:ext cx="144016" cy="144016"/>
              </a:xfrm>
              <a:prstGeom prst="ellipse">
                <a:avLst/>
              </a:prstGeom>
              <a:solidFill>
                <a:schemeClr val="tx1"/>
              </a:solidFill>
              <a:ln w="9525">
                <a:solidFill>
                  <a:schemeClr val="tx1"/>
                </a:solidFill>
                <a:round/>
                <a:headEnd/>
                <a:tailEnd/>
              </a:ln>
            </p:spPr>
            <p:txBody>
              <a:bodyPr/>
              <a:lstStyle/>
              <a:p>
                <a:pPr eaLnBrk="1" hangingPunct="1"/>
                <a:endParaRPr lang="zh-CN" altLang="en-US" sz="1400">
                  <a:solidFill>
                    <a:srgbClr val="000000"/>
                  </a:solidFill>
                  <a:latin typeface="Arial" pitchFamily="34" charset="0"/>
                </a:endParaRPr>
              </a:p>
            </p:txBody>
          </p:sp>
          <p:sp>
            <p:nvSpPr>
              <p:cNvPr id="18453" name="TextBox 67"/>
              <p:cNvSpPr txBox="1">
                <a:spLocks noChangeArrowheads="1"/>
              </p:cNvSpPr>
              <p:nvPr/>
            </p:nvSpPr>
            <p:spPr bwMode="auto">
              <a:xfrm>
                <a:off x="6876256" y="4725148"/>
                <a:ext cx="494116" cy="533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2000" b="1" i="1">
                    <a:solidFill>
                      <a:srgbClr val="000000"/>
                    </a:solidFill>
                    <a:latin typeface="Times New Roman" pitchFamily="18" charset="0"/>
                    <a:ea typeface="黑体" pitchFamily="49" charset="-122"/>
                  </a:rPr>
                  <a:t>D</a:t>
                </a:r>
                <a:endParaRPr lang="zh-CN" altLang="en-US" sz="2000" b="1" i="1">
                  <a:solidFill>
                    <a:srgbClr val="000000"/>
                  </a:solidFill>
                  <a:latin typeface="Times New Roman" pitchFamily="18" charset="0"/>
                  <a:ea typeface="黑体" pitchFamily="49" charset="-122"/>
                </a:endParaRPr>
              </a:p>
            </p:txBody>
          </p:sp>
        </p:grpSp>
      </p:grpSp>
      <p:sp>
        <p:nvSpPr>
          <p:cNvPr id="42" name="矩形 70"/>
          <p:cNvSpPr>
            <a:spLocks noChangeArrowheads="1"/>
          </p:cNvSpPr>
          <p:nvPr/>
        </p:nvSpPr>
        <p:spPr bwMode="auto">
          <a:xfrm>
            <a:off x="1274763" y="4927600"/>
            <a:ext cx="35083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2200" b="1" i="1">
                <a:solidFill>
                  <a:srgbClr val="FF0000"/>
                </a:solidFill>
                <a:latin typeface="Times New Roman" pitchFamily="18" charset="0"/>
                <a:ea typeface="黑体" pitchFamily="49" charset="-122"/>
              </a:rPr>
              <a:t>PC</a:t>
            </a:r>
            <a:r>
              <a:rPr lang="zh-CN" altLang="en-US" sz="2200">
                <a:solidFill>
                  <a:srgbClr val="FF0000"/>
                </a:solidFill>
                <a:latin typeface="黑体" pitchFamily="49" charset="-122"/>
                <a:ea typeface="黑体" pitchFamily="49" charset="-122"/>
              </a:rPr>
              <a:t>最短，因为垂线段最短</a:t>
            </a:r>
            <a:r>
              <a:rPr lang="en-US" altLang="zh-CN" sz="2200">
                <a:solidFill>
                  <a:srgbClr val="FF0000"/>
                </a:solidFill>
                <a:latin typeface="黑体" pitchFamily="49" charset="-122"/>
                <a:ea typeface="黑体" pitchFamily="49" charset="-122"/>
              </a:rPr>
              <a:t>.</a:t>
            </a:r>
          </a:p>
        </p:txBody>
      </p:sp>
      <p:sp>
        <p:nvSpPr>
          <p:cNvPr id="18440" name="TextBox 1"/>
          <p:cNvSpPr txBox="1">
            <a:spLocks noChangeArrowheads="1"/>
          </p:cNvSpPr>
          <p:nvPr/>
        </p:nvSpPr>
        <p:spPr bwMode="auto">
          <a:xfrm>
            <a:off x="467544" y="188913"/>
            <a:ext cx="20637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zh-CN" altLang="en-US" sz="2800" b="1" dirty="0">
                <a:solidFill>
                  <a:schemeClr val="accent2">
                    <a:lumMod val="75000"/>
                  </a:schemeClr>
                </a:solidFill>
                <a:latin typeface="微软雅黑" pitchFamily="34" charset="-122"/>
                <a:ea typeface="微软雅黑" pitchFamily="34" charset="-122"/>
                <a:cs typeface="华文行楷" pitchFamily="2" charset="-122"/>
              </a:rPr>
              <a:t>温故知新</a:t>
            </a:r>
          </a:p>
        </p:txBody>
      </p:sp>
    </p:spTree>
    <p:extLst>
      <p:ext uri="{BB962C8B-B14F-4D97-AF65-F5344CB8AC3E}">
        <p14:creationId xmlns:p14="http://schemas.microsoft.com/office/powerpoint/2010/main" val="6801793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6"/>
                                        </p:tgtEl>
                                        <p:attrNameLst>
                                          <p:attrName>style.visibility</p:attrName>
                                        </p:attrNameLst>
                                      </p:cBhvr>
                                      <p:to>
                                        <p:strVal val="visible"/>
                                      </p:to>
                                    </p:set>
                                    <p:anim calcmode="discrete" valueType="clr">
                                      <p:cBhvr override="childStyle">
                                        <p:cTn id="7"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gtEl>
                                        <p:attrNameLst>
                                          <p:attrName>fillcolor</p:attrName>
                                        </p:attrNameLst>
                                      </p:cBhvr>
                                      <p:tavLst>
                                        <p:tav tm="0">
                                          <p:val>
                                            <p:clrVal>
                                              <a:schemeClr val="accent2"/>
                                            </p:clrVal>
                                          </p:val>
                                        </p:tav>
                                        <p:tav tm="50000">
                                          <p:val>
                                            <p:clrVal>
                                              <a:schemeClr val="hlink"/>
                                            </p:clrVal>
                                          </p:val>
                                        </p:tav>
                                      </p:tavLst>
                                    </p:anim>
                                    <p:set>
                                      <p:cBhvr>
                                        <p:cTn id="9" dur="80"/>
                                        <p:tgtEl>
                                          <p:spTgt spid="16"/>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125"/>
                                        </p:tgtEl>
                                        <p:attrNameLst>
                                          <p:attrName>style.visibility</p:attrName>
                                        </p:attrNameLst>
                                      </p:cBhvr>
                                      <p:to>
                                        <p:strVal val="visible"/>
                                      </p:to>
                                    </p:set>
                                    <p:animEffect transition="in" filter="fade">
                                      <p:cBhvr>
                                        <p:cTn id="14" dur="500"/>
                                        <p:tgtEl>
                                          <p:spTgt spid="5125"/>
                                        </p:tgtEl>
                                      </p:cBhvr>
                                    </p:animEffect>
                                  </p:childTnLst>
                                </p:cTn>
                              </p:par>
                              <p:par>
                                <p:cTn id="15" presetID="10" presetClass="entr" presetSubtype="0" fill="hold" nodeType="withEffect">
                                  <p:stCondLst>
                                    <p:cond delay="0"/>
                                  </p:stCondLst>
                                  <p:childTnLst>
                                    <p:set>
                                      <p:cBhvr>
                                        <p:cTn id="16" dur="1" fill="hold">
                                          <p:stCondLst>
                                            <p:cond delay="0"/>
                                          </p:stCondLst>
                                        </p:cTn>
                                        <p:tgtEl>
                                          <p:spTgt spid="5126"/>
                                        </p:tgtEl>
                                        <p:attrNameLst>
                                          <p:attrName>style.visibility</p:attrName>
                                        </p:attrNameLst>
                                      </p:cBhvr>
                                      <p:to>
                                        <p:strVal val="visible"/>
                                      </p:to>
                                    </p:set>
                                    <p:animEffect transition="in" filter="fade">
                                      <p:cBhvr>
                                        <p:cTn id="17" dur="500"/>
                                        <p:tgtEl>
                                          <p:spTgt spid="51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7" presetClass="entr" presetSubtype="0" fill="hold" grpId="0" nodeType="clickEffect">
                                  <p:stCondLst>
                                    <p:cond delay="0"/>
                                  </p:stCondLst>
                                  <p:iterate type="lt">
                                    <p:tmPct val="50000"/>
                                  </p:iterate>
                                  <p:childTnLst>
                                    <p:set>
                                      <p:cBhvr>
                                        <p:cTn id="21" dur="1" fill="hold">
                                          <p:stCondLst>
                                            <p:cond delay="0"/>
                                          </p:stCondLst>
                                        </p:cTn>
                                        <p:tgtEl>
                                          <p:spTgt spid="42"/>
                                        </p:tgtEl>
                                        <p:attrNameLst>
                                          <p:attrName>style.visibility</p:attrName>
                                        </p:attrNameLst>
                                      </p:cBhvr>
                                      <p:to>
                                        <p:strVal val="visible"/>
                                      </p:to>
                                    </p:set>
                                    <p:anim calcmode="discrete" valueType="clr">
                                      <p:cBhvr override="childStyle">
                                        <p:cTn id="22" dur="80"/>
                                        <p:tgtEl>
                                          <p:spTgt spid="42"/>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42"/>
                                        </p:tgtEl>
                                        <p:attrNameLst>
                                          <p:attrName>fillcolor</p:attrName>
                                        </p:attrNameLst>
                                      </p:cBhvr>
                                      <p:tavLst>
                                        <p:tav tm="0">
                                          <p:val>
                                            <p:clrVal>
                                              <a:schemeClr val="accent2"/>
                                            </p:clrVal>
                                          </p:val>
                                        </p:tav>
                                        <p:tav tm="50000">
                                          <p:val>
                                            <p:clrVal>
                                              <a:schemeClr val="hlink"/>
                                            </p:clrVal>
                                          </p:val>
                                        </p:tav>
                                      </p:tavLst>
                                    </p:anim>
                                    <p:set>
                                      <p:cBhvr>
                                        <p:cTn id="24" dur="80"/>
                                        <p:tgtEl>
                                          <p:spTgt spid="4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125" grpId="0"/>
      <p:bldP spid="4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p:cNvSpPr txBox="1">
            <a:spLocks noChangeArrowheads="1"/>
          </p:cNvSpPr>
          <p:nvPr/>
        </p:nvSpPr>
        <p:spPr bwMode="auto">
          <a:xfrm>
            <a:off x="741363" y="1401763"/>
            <a:ext cx="763542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2800" b="1" dirty="0">
                <a:solidFill>
                  <a:srgbClr val="000000"/>
                </a:solidFill>
                <a:latin typeface="Times New Roman" pitchFamily="18" charset="0"/>
                <a:ea typeface="黑体" pitchFamily="49" charset="-122"/>
              </a:rPr>
              <a:t>3.</a:t>
            </a:r>
            <a:r>
              <a:rPr lang="zh-CN" altLang="en-US" sz="2800" dirty="0">
                <a:solidFill>
                  <a:srgbClr val="000000"/>
                </a:solidFill>
                <a:latin typeface="黑体" pitchFamily="49" charset="-122"/>
                <a:ea typeface="黑体" pitchFamily="49" charset="-122"/>
              </a:rPr>
              <a:t>在我们前面的学习中，还有哪些涉及比较</a:t>
            </a:r>
            <a:r>
              <a:rPr lang="zh-CN" altLang="en-US" sz="2800" dirty="0" smtClean="0">
                <a:solidFill>
                  <a:srgbClr val="000000"/>
                </a:solidFill>
                <a:latin typeface="黑体" pitchFamily="49" charset="-122"/>
                <a:ea typeface="黑体" pitchFamily="49" charset="-122"/>
              </a:rPr>
              <a:t>线段</a:t>
            </a:r>
            <a:endParaRPr lang="en-US" altLang="zh-CN" sz="2800" dirty="0" smtClean="0">
              <a:solidFill>
                <a:srgbClr val="000000"/>
              </a:solidFill>
              <a:latin typeface="黑体" pitchFamily="49" charset="-122"/>
              <a:ea typeface="黑体" pitchFamily="49" charset="-122"/>
            </a:endParaRPr>
          </a:p>
          <a:p>
            <a:pPr eaLnBrk="1" hangingPunct="1"/>
            <a:r>
              <a:rPr lang="zh-CN" altLang="en-US" sz="2800" dirty="0" smtClean="0">
                <a:solidFill>
                  <a:srgbClr val="000000"/>
                </a:solidFill>
                <a:latin typeface="黑体" pitchFamily="49" charset="-122"/>
                <a:ea typeface="黑体" pitchFamily="49" charset="-122"/>
              </a:rPr>
              <a:t>大小</a:t>
            </a:r>
            <a:r>
              <a:rPr lang="zh-CN" altLang="en-US" sz="2800" dirty="0">
                <a:solidFill>
                  <a:srgbClr val="000000"/>
                </a:solidFill>
                <a:latin typeface="黑体" pitchFamily="49" charset="-122"/>
                <a:ea typeface="黑体" pitchFamily="49" charset="-122"/>
              </a:rPr>
              <a:t>的基本事实？</a:t>
            </a:r>
          </a:p>
        </p:txBody>
      </p:sp>
      <p:sp>
        <p:nvSpPr>
          <p:cNvPr id="3" name="TextBox 2"/>
          <p:cNvSpPr txBox="1">
            <a:spLocks noChangeArrowheads="1"/>
          </p:cNvSpPr>
          <p:nvPr/>
        </p:nvSpPr>
        <p:spPr bwMode="auto">
          <a:xfrm>
            <a:off x="1044275" y="2560616"/>
            <a:ext cx="57246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zh-CN" altLang="en-US" dirty="0">
                <a:solidFill>
                  <a:srgbClr val="FF0000"/>
                </a:solidFill>
                <a:latin typeface="黑体" pitchFamily="49" charset="-122"/>
                <a:ea typeface="黑体" pitchFamily="49" charset="-122"/>
              </a:rPr>
              <a:t>三角形三边关系：两边之和大于第三边；</a:t>
            </a:r>
          </a:p>
        </p:txBody>
      </p:sp>
      <p:sp>
        <p:nvSpPr>
          <p:cNvPr id="6149" name="TextBox 4"/>
          <p:cNvSpPr txBox="1">
            <a:spLocks noChangeArrowheads="1"/>
          </p:cNvSpPr>
          <p:nvPr/>
        </p:nvSpPr>
        <p:spPr bwMode="auto">
          <a:xfrm>
            <a:off x="771525" y="3454400"/>
            <a:ext cx="65373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2800" b="1" dirty="0">
                <a:solidFill>
                  <a:srgbClr val="000000"/>
                </a:solidFill>
                <a:latin typeface="Times New Roman" pitchFamily="18" charset="0"/>
                <a:ea typeface="黑体" pitchFamily="49" charset="-122"/>
              </a:rPr>
              <a:t>4.</a:t>
            </a:r>
            <a:r>
              <a:rPr lang="zh-CN" altLang="en-US" sz="2800" dirty="0">
                <a:solidFill>
                  <a:srgbClr val="000000"/>
                </a:solidFill>
                <a:latin typeface="Times New Roman" pitchFamily="18" charset="0"/>
                <a:ea typeface="黑体" pitchFamily="49" charset="-122"/>
              </a:rPr>
              <a:t>如图，如何做点</a:t>
            </a:r>
            <a:r>
              <a:rPr lang="en-US" altLang="zh-CN" sz="2800" b="1" i="1" dirty="0">
                <a:solidFill>
                  <a:srgbClr val="000000"/>
                </a:solidFill>
                <a:latin typeface="Times New Roman" pitchFamily="18" charset="0"/>
                <a:ea typeface="黑体" pitchFamily="49" charset="-122"/>
              </a:rPr>
              <a:t>A</a:t>
            </a:r>
            <a:r>
              <a:rPr lang="zh-CN" altLang="en-US" sz="2800" dirty="0">
                <a:solidFill>
                  <a:srgbClr val="000000"/>
                </a:solidFill>
                <a:latin typeface="Times New Roman" pitchFamily="18" charset="0"/>
                <a:ea typeface="黑体" pitchFamily="49" charset="-122"/>
              </a:rPr>
              <a:t>关于直线</a:t>
            </a:r>
            <a:r>
              <a:rPr lang="en-US" altLang="zh-CN" sz="2800" b="1" i="1" dirty="0">
                <a:solidFill>
                  <a:srgbClr val="000000"/>
                </a:solidFill>
                <a:latin typeface="Times New Roman" pitchFamily="18" charset="0"/>
                <a:ea typeface="黑体" pitchFamily="49" charset="-122"/>
              </a:rPr>
              <a:t>l</a:t>
            </a:r>
            <a:r>
              <a:rPr lang="zh-CN" altLang="en-US" sz="2800" dirty="0">
                <a:solidFill>
                  <a:srgbClr val="000000"/>
                </a:solidFill>
                <a:latin typeface="Times New Roman" pitchFamily="18" charset="0"/>
                <a:ea typeface="黑体" pitchFamily="49" charset="-122"/>
              </a:rPr>
              <a:t>的对称点？</a:t>
            </a:r>
            <a:endParaRPr lang="zh-CN" altLang="en-US" sz="2800" dirty="0">
              <a:solidFill>
                <a:srgbClr val="000000"/>
              </a:solidFill>
              <a:latin typeface="黑体" pitchFamily="49" charset="-122"/>
              <a:ea typeface="黑体" pitchFamily="49" charset="-122"/>
            </a:endParaRPr>
          </a:p>
        </p:txBody>
      </p:sp>
      <p:grpSp>
        <p:nvGrpSpPr>
          <p:cNvPr id="6150" name="组合 14"/>
          <p:cNvGrpSpPr>
            <a:grpSpLocks/>
          </p:cNvGrpSpPr>
          <p:nvPr/>
        </p:nvGrpSpPr>
        <p:grpSpPr bwMode="auto">
          <a:xfrm>
            <a:off x="4783138" y="4149725"/>
            <a:ext cx="463550" cy="400050"/>
            <a:chOff x="4932040" y="3573016"/>
            <a:chExt cx="619483" cy="533136"/>
          </a:xfrm>
        </p:grpSpPr>
        <p:sp>
          <p:nvSpPr>
            <p:cNvPr id="19474" name="椭圆 11"/>
            <p:cNvSpPr>
              <a:spLocks noChangeArrowheads="1"/>
            </p:cNvSpPr>
            <p:nvPr/>
          </p:nvSpPr>
          <p:spPr bwMode="auto">
            <a:xfrm>
              <a:off x="4932040" y="3789040"/>
              <a:ext cx="144016" cy="144016"/>
            </a:xfrm>
            <a:prstGeom prst="ellipse">
              <a:avLst/>
            </a:prstGeom>
            <a:solidFill>
              <a:schemeClr val="tx1"/>
            </a:solidFill>
            <a:ln w="9525">
              <a:solidFill>
                <a:schemeClr val="tx1"/>
              </a:solidFill>
              <a:round/>
              <a:headEnd/>
              <a:tailEnd/>
            </a:ln>
          </p:spPr>
          <p:txBody>
            <a:bodyPr/>
            <a:lstStyle/>
            <a:p>
              <a:pPr eaLnBrk="1" hangingPunct="1"/>
              <a:endParaRPr lang="zh-CN" altLang="en-US" sz="1400">
                <a:solidFill>
                  <a:srgbClr val="000000"/>
                </a:solidFill>
                <a:latin typeface="Arial" pitchFamily="34" charset="0"/>
              </a:endParaRPr>
            </a:p>
          </p:txBody>
        </p:sp>
        <p:sp>
          <p:nvSpPr>
            <p:cNvPr id="19475" name="TextBox 12"/>
            <p:cNvSpPr txBox="1">
              <a:spLocks noChangeArrowheads="1"/>
            </p:cNvSpPr>
            <p:nvPr/>
          </p:nvSpPr>
          <p:spPr bwMode="auto">
            <a:xfrm>
              <a:off x="5076056" y="3573016"/>
              <a:ext cx="475467" cy="533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2000" b="1" i="1">
                  <a:solidFill>
                    <a:srgbClr val="000000"/>
                  </a:solidFill>
                  <a:latin typeface="Times New Roman" pitchFamily="18" charset="0"/>
                </a:rPr>
                <a:t>A</a:t>
              </a:r>
              <a:endParaRPr lang="zh-CN" altLang="en-US" sz="2000" b="1" i="1">
                <a:solidFill>
                  <a:srgbClr val="000000"/>
                </a:solidFill>
                <a:latin typeface="Times New Roman" pitchFamily="18" charset="0"/>
                <a:cs typeface="Times New Roman" pitchFamily="18" charset="0"/>
              </a:endParaRPr>
            </a:p>
          </p:txBody>
        </p:sp>
      </p:grpSp>
      <p:grpSp>
        <p:nvGrpSpPr>
          <p:cNvPr id="6151" name="组合 16"/>
          <p:cNvGrpSpPr>
            <a:grpSpLocks/>
          </p:cNvGrpSpPr>
          <p:nvPr/>
        </p:nvGrpSpPr>
        <p:grpSpPr bwMode="auto">
          <a:xfrm>
            <a:off x="3216275" y="4905375"/>
            <a:ext cx="3063875" cy="400050"/>
            <a:chOff x="2843808" y="4581128"/>
            <a:chExt cx="4084617" cy="533138"/>
          </a:xfrm>
        </p:grpSpPr>
        <p:cxnSp>
          <p:nvCxnSpPr>
            <p:cNvPr id="19472" name="直接连接符 8"/>
            <p:cNvCxnSpPr>
              <a:cxnSpLocks noChangeShapeType="1"/>
            </p:cNvCxnSpPr>
            <p:nvPr/>
          </p:nvCxnSpPr>
          <p:spPr bwMode="auto">
            <a:xfrm>
              <a:off x="2843808" y="4797152"/>
              <a:ext cx="367240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sp>
          <p:nvSpPr>
            <p:cNvPr id="19473" name="TextBox 15"/>
            <p:cNvSpPr txBox="1">
              <a:spLocks noChangeArrowheads="1"/>
            </p:cNvSpPr>
            <p:nvPr/>
          </p:nvSpPr>
          <p:spPr bwMode="auto">
            <a:xfrm>
              <a:off x="6588224" y="4581128"/>
              <a:ext cx="340201" cy="53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2000" b="1" i="1">
                  <a:solidFill>
                    <a:srgbClr val="000000"/>
                  </a:solidFill>
                  <a:latin typeface="Times New Roman" pitchFamily="18" charset="0"/>
                </a:rPr>
                <a:t>l</a:t>
              </a:r>
              <a:endParaRPr lang="zh-CN" altLang="en-US" sz="2000" b="1" i="1">
                <a:solidFill>
                  <a:srgbClr val="000000"/>
                </a:solidFill>
                <a:latin typeface="Times New Roman" pitchFamily="18" charset="0"/>
                <a:cs typeface="Times New Roman" pitchFamily="18" charset="0"/>
              </a:endParaRPr>
            </a:p>
          </p:txBody>
        </p:sp>
      </p:grpSp>
      <p:grpSp>
        <p:nvGrpSpPr>
          <p:cNvPr id="12" name="组合 26"/>
          <p:cNvGrpSpPr>
            <a:grpSpLocks/>
          </p:cNvGrpSpPr>
          <p:nvPr/>
        </p:nvGrpSpPr>
        <p:grpSpPr bwMode="auto">
          <a:xfrm>
            <a:off x="4835525" y="4419600"/>
            <a:ext cx="161925" cy="658813"/>
            <a:chOff x="5004048" y="3933056"/>
            <a:chExt cx="216024" cy="878048"/>
          </a:xfrm>
        </p:grpSpPr>
        <p:cxnSp>
          <p:nvCxnSpPr>
            <p:cNvPr id="19470" name="直接连接符 20"/>
            <p:cNvCxnSpPr>
              <a:cxnSpLocks noChangeShapeType="1"/>
            </p:cNvCxnSpPr>
            <p:nvPr/>
          </p:nvCxnSpPr>
          <p:spPr bwMode="auto">
            <a:xfrm>
              <a:off x="5004048" y="3933056"/>
              <a:ext cx="0" cy="864096"/>
            </a:xfrm>
            <a:prstGeom prst="line">
              <a:avLst/>
            </a:prstGeom>
            <a:noFill/>
            <a:ln w="25400">
              <a:solidFill>
                <a:srgbClr val="FF0000"/>
              </a:solidFill>
              <a:prstDash val="sysDash"/>
              <a:round/>
              <a:headEnd/>
              <a:tailEnd/>
            </a:ln>
            <a:extLst>
              <a:ext uri="{909E8E84-426E-40DD-AFC4-6F175D3DCCD1}">
                <a14:hiddenFill xmlns:a14="http://schemas.microsoft.com/office/drawing/2010/main">
                  <a:noFill/>
                </a14:hiddenFill>
              </a:ext>
            </a:extLst>
          </p:spPr>
        </p:cxnSp>
        <p:sp>
          <p:nvSpPr>
            <p:cNvPr id="19471" name="矩形 21"/>
            <p:cNvSpPr>
              <a:spLocks noChangeArrowheads="1"/>
            </p:cNvSpPr>
            <p:nvPr/>
          </p:nvSpPr>
          <p:spPr bwMode="auto">
            <a:xfrm>
              <a:off x="5004048" y="4595080"/>
              <a:ext cx="216024" cy="216024"/>
            </a:xfrm>
            <a:prstGeom prst="rect">
              <a:avLst/>
            </a:prstGeom>
            <a:solidFill>
              <a:schemeClr val="accent1"/>
            </a:solidFill>
            <a:ln w="25400">
              <a:solidFill>
                <a:srgbClr val="FF0000"/>
              </a:solidFill>
              <a:round/>
              <a:headEnd/>
              <a:tailEnd/>
            </a:ln>
          </p:spPr>
          <p:txBody>
            <a:bodyPr/>
            <a:lstStyle/>
            <a:p>
              <a:pPr eaLnBrk="1" hangingPunct="1"/>
              <a:endParaRPr lang="zh-CN" altLang="en-US" sz="1400">
                <a:solidFill>
                  <a:srgbClr val="000000"/>
                </a:solidFill>
                <a:latin typeface="Arial" pitchFamily="34" charset="0"/>
              </a:endParaRPr>
            </a:p>
          </p:txBody>
        </p:sp>
      </p:grpSp>
      <p:cxnSp>
        <p:nvCxnSpPr>
          <p:cNvPr id="15" name="直接连接符 14"/>
          <p:cNvCxnSpPr>
            <a:cxnSpLocks noChangeShapeType="1"/>
          </p:cNvCxnSpPr>
          <p:nvPr/>
        </p:nvCxnSpPr>
        <p:spPr bwMode="auto">
          <a:xfrm>
            <a:off x="4835525" y="5087938"/>
            <a:ext cx="0" cy="647700"/>
          </a:xfrm>
          <a:prstGeom prst="line">
            <a:avLst/>
          </a:prstGeom>
          <a:noFill/>
          <a:ln w="25400">
            <a:solidFill>
              <a:srgbClr val="FF0000"/>
            </a:solidFill>
            <a:prstDash val="sysDash"/>
            <a:round/>
            <a:headEnd/>
            <a:tailEnd/>
          </a:ln>
          <a:extLst>
            <a:ext uri="{909E8E84-426E-40DD-AFC4-6F175D3DCCD1}">
              <a14:hiddenFill xmlns:a14="http://schemas.microsoft.com/office/drawing/2010/main">
                <a:noFill/>
              </a14:hiddenFill>
            </a:ext>
          </a:extLst>
        </p:spPr>
      </p:cxnSp>
      <p:grpSp>
        <p:nvGrpSpPr>
          <p:cNvPr id="16" name="组合 23"/>
          <p:cNvGrpSpPr>
            <a:grpSpLocks/>
          </p:cNvGrpSpPr>
          <p:nvPr/>
        </p:nvGrpSpPr>
        <p:grpSpPr bwMode="auto">
          <a:xfrm>
            <a:off x="4783138" y="5553075"/>
            <a:ext cx="600075" cy="400050"/>
            <a:chOff x="4932040" y="3573016"/>
            <a:chExt cx="801646" cy="533138"/>
          </a:xfrm>
        </p:grpSpPr>
        <p:sp>
          <p:nvSpPr>
            <p:cNvPr id="19468" name="椭圆 24"/>
            <p:cNvSpPr>
              <a:spLocks noChangeArrowheads="1"/>
            </p:cNvSpPr>
            <p:nvPr/>
          </p:nvSpPr>
          <p:spPr bwMode="auto">
            <a:xfrm>
              <a:off x="4932040" y="3789040"/>
              <a:ext cx="144016" cy="144016"/>
            </a:xfrm>
            <a:prstGeom prst="ellipse">
              <a:avLst/>
            </a:prstGeom>
            <a:solidFill>
              <a:schemeClr val="tx1"/>
            </a:solidFill>
            <a:ln w="9525">
              <a:solidFill>
                <a:schemeClr val="tx1"/>
              </a:solidFill>
              <a:round/>
              <a:headEnd/>
              <a:tailEnd/>
            </a:ln>
          </p:spPr>
          <p:txBody>
            <a:bodyPr/>
            <a:lstStyle/>
            <a:p>
              <a:pPr eaLnBrk="1" hangingPunct="1"/>
              <a:endParaRPr lang="zh-CN" altLang="en-US" sz="1400">
                <a:solidFill>
                  <a:srgbClr val="000000"/>
                </a:solidFill>
                <a:latin typeface="Arial" pitchFamily="34" charset="0"/>
              </a:endParaRPr>
            </a:p>
          </p:txBody>
        </p:sp>
        <p:sp>
          <p:nvSpPr>
            <p:cNvPr id="19469" name="TextBox 25"/>
            <p:cNvSpPr txBox="1">
              <a:spLocks noChangeArrowheads="1"/>
            </p:cNvSpPr>
            <p:nvPr/>
          </p:nvSpPr>
          <p:spPr bwMode="auto">
            <a:xfrm>
              <a:off x="5076057" y="3573016"/>
              <a:ext cx="657629" cy="53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2000" b="1" i="1">
                  <a:solidFill>
                    <a:srgbClr val="000000"/>
                  </a:solidFill>
                  <a:latin typeface="Times New Roman" pitchFamily="18" charset="0"/>
                </a:rPr>
                <a:t>A</a:t>
              </a:r>
              <a:r>
                <a:rPr lang="en-US" altLang="zh-CN" sz="2000" b="1">
                  <a:solidFill>
                    <a:srgbClr val="000000"/>
                  </a:solidFill>
                  <a:latin typeface="Times New Roman" pitchFamily="18" charset="0"/>
                </a:rPr>
                <a:t> ′</a:t>
              </a:r>
              <a:endParaRPr lang="zh-CN" altLang="en-US" sz="2000" b="1">
                <a:solidFill>
                  <a:srgbClr val="000000"/>
                </a:solidFill>
                <a:latin typeface="Times New Roman" pitchFamily="18" charset="0"/>
                <a:cs typeface="Times New Roman" pitchFamily="18" charset="0"/>
              </a:endParaRPr>
            </a:p>
          </p:txBody>
        </p:sp>
      </p:grpSp>
      <p:sp>
        <p:nvSpPr>
          <p:cNvPr id="19467" name="TextBox 1"/>
          <p:cNvSpPr txBox="1">
            <a:spLocks noChangeArrowheads="1"/>
          </p:cNvSpPr>
          <p:nvPr/>
        </p:nvSpPr>
        <p:spPr bwMode="auto">
          <a:xfrm>
            <a:off x="395536" y="328144"/>
            <a:ext cx="20637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zh-CN" altLang="en-US" sz="2800" b="1" dirty="0">
                <a:solidFill>
                  <a:schemeClr val="accent2">
                    <a:lumMod val="75000"/>
                  </a:schemeClr>
                </a:solidFill>
                <a:latin typeface="微软雅黑" pitchFamily="34" charset="-122"/>
                <a:ea typeface="微软雅黑" pitchFamily="34" charset="-122"/>
                <a:cs typeface="华文行楷" pitchFamily="2" charset="-122"/>
              </a:rPr>
              <a:t>温故知新</a:t>
            </a:r>
          </a:p>
        </p:txBody>
      </p:sp>
      <p:sp>
        <p:nvSpPr>
          <p:cNvPr id="2" name="TextBox 1"/>
          <p:cNvSpPr txBox="1"/>
          <p:nvPr/>
        </p:nvSpPr>
        <p:spPr>
          <a:xfrm>
            <a:off x="4481522" y="4731661"/>
            <a:ext cx="347115" cy="369332"/>
          </a:xfrm>
          <a:prstGeom prst="rect">
            <a:avLst/>
          </a:prstGeom>
          <a:noFill/>
        </p:spPr>
        <p:txBody>
          <a:bodyPr wrap="square" rtlCol="0">
            <a:spAutoFit/>
          </a:bodyPr>
          <a:lstStyle/>
          <a:p>
            <a:r>
              <a:rPr lang="en-US" altLang="zh-CN" dirty="0" smtClean="0"/>
              <a:t>O</a:t>
            </a:r>
            <a:endParaRPr lang="zh-CN" altLang="en-US" dirty="0"/>
          </a:p>
        </p:txBody>
      </p:sp>
    </p:spTree>
    <p:extLst>
      <p:ext uri="{BB962C8B-B14F-4D97-AF65-F5344CB8AC3E}">
        <p14:creationId xmlns:p14="http://schemas.microsoft.com/office/powerpoint/2010/main" val="39864076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151"/>
                                        </p:tgtEl>
                                        <p:attrNameLst>
                                          <p:attrName>style.visibility</p:attrName>
                                        </p:attrNameLst>
                                      </p:cBhvr>
                                      <p:to>
                                        <p:strVal val="visible"/>
                                      </p:to>
                                    </p:set>
                                    <p:animEffect transition="in" filter="fade">
                                      <p:cBhvr>
                                        <p:cTn id="12" dur="500"/>
                                        <p:tgtEl>
                                          <p:spTgt spid="6151"/>
                                        </p:tgtEl>
                                      </p:cBhvr>
                                    </p:animEffect>
                                  </p:childTnLst>
                                </p:cTn>
                              </p:par>
                              <p:par>
                                <p:cTn id="13" presetID="10" presetClass="entr" presetSubtype="0" fill="hold" nodeType="withEffect">
                                  <p:stCondLst>
                                    <p:cond delay="0"/>
                                  </p:stCondLst>
                                  <p:childTnLst>
                                    <p:set>
                                      <p:cBhvr>
                                        <p:cTn id="14" dur="1" fill="hold">
                                          <p:stCondLst>
                                            <p:cond delay="0"/>
                                          </p:stCondLst>
                                        </p:cTn>
                                        <p:tgtEl>
                                          <p:spTgt spid="6150"/>
                                        </p:tgtEl>
                                        <p:attrNameLst>
                                          <p:attrName>style.visibility</p:attrName>
                                        </p:attrNameLst>
                                      </p:cBhvr>
                                      <p:to>
                                        <p:strVal val="visible"/>
                                      </p:to>
                                    </p:set>
                                    <p:animEffect transition="in" filter="fade">
                                      <p:cBhvr>
                                        <p:cTn id="15" dur="500"/>
                                        <p:tgtEl>
                                          <p:spTgt spid="615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149"/>
                                        </p:tgtEl>
                                        <p:attrNameLst>
                                          <p:attrName>style.visibility</p:attrName>
                                        </p:attrNameLst>
                                      </p:cBhvr>
                                      <p:to>
                                        <p:strVal val="visible"/>
                                      </p:to>
                                    </p:set>
                                    <p:animEffect transition="in" filter="fade">
                                      <p:cBhvr>
                                        <p:cTn id="18" dur="500"/>
                                        <p:tgtEl>
                                          <p:spTgt spid="614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4" presetClass="entr" presetSubtype="1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randombar(horizont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dissolve">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149"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p:cNvSpPr txBox="1">
            <a:spLocks noChangeArrowheads="1"/>
          </p:cNvSpPr>
          <p:nvPr/>
        </p:nvSpPr>
        <p:spPr bwMode="auto">
          <a:xfrm>
            <a:off x="395536" y="174626"/>
            <a:ext cx="24495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zh-CN" altLang="en-US" sz="2800" b="1" dirty="0">
                <a:solidFill>
                  <a:schemeClr val="accent2">
                    <a:lumMod val="75000"/>
                  </a:schemeClr>
                </a:solidFill>
                <a:latin typeface="微软雅黑" pitchFamily="34" charset="-122"/>
                <a:ea typeface="微软雅黑" pitchFamily="34" charset="-122"/>
                <a:cs typeface="华文行楷" pitchFamily="2" charset="-122"/>
              </a:rPr>
              <a:t>新知探究</a:t>
            </a:r>
            <a:endParaRPr lang="en-US" altLang="zh-CN" sz="2800" b="1" dirty="0">
              <a:solidFill>
                <a:schemeClr val="accent2">
                  <a:lumMod val="75000"/>
                </a:schemeClr>
              </a:solidFill>
              <a:latin typeface="微软雅黑" pitchFamily="34" charset="-122"/>
              <a:ea typeface="微软雅黑" pitchFamily="34" charset="-122"/>
              <a:cs typeface="华文行楷" pitchFamily="2" charset="-122"/>
            </a:endParaRPr>
          </a:p>
        </p:txBody>
      </p:sp>
      <p:sp>
        <p:nvSpPr>
          <p:cNvPr id="3" name="TextBox 8"/>
          <p:cNvSpPr txBox="1">
            <a:spLocks noChangeArrowheads="1"/>
          </p:cNvSpPr>
          <p:nvPr/>
        </p:nvSpPr>
        <p:spPr bwMode="auto">
          <a:xfrm>
            <a:off x="1201738" y="1511300"/>
            <a:ext cx="7119937" cy="2552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lnSpc>
                <a:spcPct val="150000"/>
              </a:lnSpc>
            </a:pPr>
            <a:r>
              <a:rPr lang="zh-CN" altLang="en-US" sz="2200" dirty="0">
                <a:solidFill>
                  <a:srgbClr val="000000"/>
                </a:solidFill>
                <a:latin typeface="黑体" pitchFamily="49" charset="-122"/>
                <a:ea typeface="黑体" pitchFamily="49" charset="-122"/>
              </a:rPr>
              <a:t>    “两点的所有连线中，</a:t>
            </a:r>
            <a:r>
              <a:rPr lang="zh-CN" altLang="en-US" sz="2200" dirty="0">
                <a:solidFill>
                  <a:srgbClr val="FF0000"/>
                </a:solidFill>
                <a:latin typeface="黑体" pitchFamily="49" charset="-122"/>
                <a:ea typeface="黑体" pitchFamily="49" charset="-122"/>
              </a:rPr>
              <a:t>线段最短</a:t>
            </a:r>
            <a:r>
              <a:rPr lang="zh-CN" altLang="en-US" sz="2200" dirty="0">
                <a:solidFill>
                  <a:srgbClr val="000000"/>
                </a:solidFill>
                <a:latin typeface="黑体" pitchFamily="49" charset="-122"/>
                <a:ea typeface="黑体" pitchFamily="49" charset="-122"/>
              </a:rPr>
              <a:t>”“连结直线外一点与直线上各点的所有线段中，</a:t>
            </a:r>
            <a:r>
              <a:rPr lang="zh-CN" altLang="en-US" sz="2200" dirty="0">
                <a:solidFill>
                  <a:srgbClr val="FF0000"/>
                </a:solidFill>
                <a:latin typeface="黑体" pitchFamily="49" charset="-122"/>
                <a:ea typeface="黑体" pitchFamily="49" charset="-122"/>
              </a:rPr>
              <a:t>垂线段最短</a:t>
            </a:r>
            <a:r>
              <a:rPr lang="zh-CN" altLang="en-US" sz="2200" dirty="0">
                <a:solidFill>
                  <a:srgbClr val="000000"/>
                </a:solidFill>
                <a:latin typeface="黑体" pitchFamily="49" charset="-122"/>
                <a:ea typeface="黑体" pitchFamily="49" charset="-122"/>
              </a:rPr>
              <a:t>”等的问题，我们称之为最短路径问题</a:t>
            </a:r>
            <a:r>
              <a:rPr lang="en-US" altLang="zh-CN" sz="2200" dirty="0">
                <a:solidFill>
                  <a:srgbClr val="000000"/>
                </a:solidFill>
                <a:latin typeface="黑体" pitchFamily="49" charset="-122"/>
                <a:ea typeface="黑体" pitchFamily="49" charset="-122"/>
              </a:rPr>
              <a:t>.</a:t>
            </a:r>
          </a:p>
          <a:p>
            <a:pPr eaLnBrk="1" hangingPunct="1">
              <a:lnSpc>
                <a:spcPct val="150000"/>
              </a:lnSpc>
            </a:pPr>
            <a:r>
              <a:rPr lang="en-US" altLang="zh-CN" sz="2200" dirty="0">
                <a:solidFill>
                  <a:srgbClr val="000000"/>
                </a:solidFill>
                <a:latin typeface="黑体" pitchFamily="49" charset="-122"/>
                <a:ea typeface="黑体" pitchFamily="49" charset="-122"/>
              </a:rPr>
              <a:t>    </a:t>
            </a:r>
            <a:r>
              <a:rPr lang="zh-CN" altLang="en-US" sz="2200" dirty="0">
                <a:solidFill>
                  <a:srgbClr val="000000"/>
                </a:solidFill>
                <a:latin typeface="黑体" pitchFamily="49" charset="-122"/>
                <a:ea typeface="黑体" pitchFamily="49" charset="-122"/>
              </a:rPr>
              <a:t>现实生活中经常涉及到选择最短路径问题，本节将利用数学知识探究数学史的著名的“牧马人饮马问题</a:t>
            </a:r>
            <a:r>
              <a:rPr lang="zh-CN" altLang="en-US" sz="2200" dirty="0" smtClean="0">
                <a:solidFill>
                  <a:srgbClr val="000000"/>
                </a:solidFill>
                <a:latin typeface="黑体" pitchFamily="49" charset="-122"/>
                <a:ea typeface="黑体" pitchFamily="49" charset="-122"/>
              </a:rPr>
              <a:t>”</a:t>
            </a:r>
            <a:r>
              <a:rPr lang="en-US" altLang="zh-CN" sz="2200" dirty="0" smtClean="0">
                <a:solidFill>
                  <a:srgbClr val="000000"/>
                </a:solidFill>
                <a:latin typeface="黑体" pitchFamily="49" charset="-122"/>
                <a:ea typeface="黑体" pitchFamily="49" charset="-122"/>
              </a:rPr>
              <a:t>.</a:t>
            </a:r>
            <a:endParaRPr lang="en-US" altLang="zh-CN" sz="2200" dirty="0">
              <a:solidFill>
                <a:srgbClr val="000000"/>
              </a:solidFill>
              <a:latin typeface="黑体" pitchFamily="49" charset="-122"/>
              <a:ea typeface="黑体" pitchFamily="49" charset="-122"/>
            </a:endParaRPr>
          </a:p>
        </p:txBody>
      </p:sp>
      <p:grpSp>
        <p:nvGrpSpPr>
          <p:cNvPr id="4" name="组合 29"/>
          <p:cNvGrpSpPr>
            <a:grpSpLocks/>
          </p:cNvGrpSpPr>
          <p:nvPr/>
        </p:nvGrpSpPr>
        <p:grpSpPr bwMode="auto">
          <a:xfrm>
            <a:off x="2384425" y="4868863"/>
            <a:ext cx="1762125" cy="1319212"/>
            <a:chOff x="899592" y="2132856"/>
            <a:chExt cx="2347988" cy="1758799"/>
          </a:xfrm>
        </p:grpSpPr>
        <p:grpSp>
          <p:nvGrpSpPr>
            <p:cNvPr id="20513" name="组合 14"/>
            <p:cNvGrpSpPr>
              <a:grpSpLocks/>
            </p:cNvGrpSpPr>
            <p:nvPr/>
          </p:nvGrpSpPr>
          <p:grpSpPr bwMode="auto">
            <a:xfrm>
              <a:off x="899592" y="3212976"/>
              <a:ext cx="451216" cy="636289"/>
              <a:chOff x="899592" y="3212976"/>
              <a:chExt cx="451216" cy="636289"/>
            </a:xfrm>
          </p:grpSpPr>
          <p:sp>
            <p:nvSpPr>
              <p:cNvPr id="15" name="椭圆 12"/>
              <p:cNvSpPr/>
              <p:nvPr/>
            </p:nvSpPr>
            <p:spPr>
              <a:xfrm>
                <a:off x="1043433" y="3212264"/>
                <a:ext cx="143841" cy="143921"/>
              </a:xfrm>
              <a:prstGeom prst="ellipse">
                <a:avLst/>
              </a:prstGeom>
              <a:solidFill>
                <a:sysClr val="windowText" lastClr="00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20524" name="TextBox 13"/>
              <p:cNvSpPr txBox="1">
                <a:spLocks noChangeArrowheads="1"/>
              </p:cNvSpPr>
              <p:nvPr/>
            </p:nvSpPr>
            <p:spPr bwMode="auto">
              <a:xfrm>
                <a:off x="899592" y="3356184"/>
                <a:ext cx="450560" cy="49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000000"/>
                    </a:solidFill>
                    <a:latin typeface="Times New Roman" pitchFamily="18" charset="0"/>
                  </a:rPr>
                  <a:t>A</a:t>
                </a:r>
                <a:endParaRPr lang="zh-CN" altLang="en-US" sz="1800" b="1" i="1">
                  <a:solidFill>
                    <a:srgbClr val="000000"/>
                  </a:solidFill>
                  <a:latin typeface="Times New Roman" pitchFamily="18" charset="0"/>
                  <a:cs typeface="Times New Roman" pitchFamily="18" charset="0"/>
                </a:endParaRPr>
              </a:p>
            </p:txBody>
          </p:sp>
        </p:grpSp>
        <p:grpSp>
          <p:nvGrpSpPr>
            <p:cNvPr id="20514" name="组合 15"/>
            <p:cNvGrpSpPr>
              <a:grpSpLocks/>
            </p:cNvGrpSpPr>
            <p:nvPr/>
          </p:nvGrpSpPr>
          <p:grpSpPr bwMode="auto">
            <a:xfrm>
              <a:off x="2796364" y="3212976"/>
              <a:ext cx="451216" cy="636289"/>
              <a:chOff x="899592" y="3212976"/>
              <a:chExt cx="451216" cy="636289"/>
            </a:xfrm>
          </p:grpSpPr>
          <p:sp>
            <p:nvSpPr>
              <p:cNvPr id="13" name="椭圆 16"/>
              <p:cNvSpPr/>
              <p:nvPr/>
            </p:nvSpPr>
            <p:spPr>
              <a:xfrm>
                <a:off x="1044090" y="3212264"/>
                <a:ext cx="143841" cy="143921"/>
              </a:xfrm>
              <a:prstGeom prst="ellipse">
                <a:avLst/>
              </a:prstGeom>
              <a:solidFill>
                <a:sysClr val="windowText" lastClr="00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20522" name="TextBox 17"/>
              <p:cNvSpPr txBox="1">
                <a:spLocks noChangeArrowheads="1"/>
              </p:cNvSpPr>
              <p:nvPr/>
            </p:nvSpPr>
            <p:spPr bwMode="auto">
              <a:xfrm>
                <a:off x="900249" y="3356184"/>
                <a:ext cx="450559" cy="49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000000"/>
                    </a:solidFill>
                    <a:latin typeface="Times New Roman" pitchFamily="18" charset="0"/>
                  </a:rPr>
                  <a:t>B</a:t>
                </a:r>
                <a:endParaRPr lang="zh-CN" altLang="en-US" sz="1800" b="1" i="1">
                  <a:solidFill>
                    <a:srgbClr val="000000"/>
                  </a:solidFill>
                  <a:latin typeface="Times New Roman" pitchFamily="18" charset="0"/>
                  <a:cs typeface="Times New Roman" pitchFamily="18" charset="0"/>
                </a:endParaRPr>
              </a:p>
            </p:txBody>
          </p:sp>
        </p:grpSp>
        <p:sp>
          <p:nvSpPr>
            <p:cNvPr id="7" name="任意多边形 6"/>
            <p:cNvSpPr/>
            <p:nvPr/>
          </p:nvSpPr>
          <p:spPr bwMode="auto">
            <a:xfrm>
              <a:off x="1117469" y="2532871"/>
              <a:ext cx="1931272" cy="761935"/>
            </a:xfrm>
            <a:custGeom>
              <a:avLst/>
              <a:gdLst>
                <a:gd name="connsiteX0" fmla="*/ 0 w 1930400"/>
                <a:gd name="connsiteY0" fmla="*/ 762000 h 762000"/>
                <a:gd name="connsiteX1" fmla="*/ 609600 w 1930400"/>
                <a:gd name="connsiteY1" fmla="*/ 7257 h 762000"/>
                <a:gd name="connsiteX2" fmla="*/ 1901371 w 1930400"/>
                <a:gd name="connsiteY2" fmla="*/ 718457 h 762000"/>
                <a:gd name="connsiteX3" fmla="*/ 1901371 w 1930400"/>
                <a:gd name="connsiteY3" fmla="*/ 718457 h 762000"/>
                <a:gd name="connsiteX4" fmla="*/ 1930400 w 1930400"/>
                <a:gd name="connsiteY4" fmla="*/ 732971 h 76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0400" h="762000">
                  <a:moveTo>
                    <a:pt x="0" y="762000"/>
                  </a:moveTo>
                  <a:cubicBezTo>
                    <a:pt x="146352" y="388257"/>
                    <a:pt x="292705" y="14514"/>
                    <a:pt x="609600" y="7257"/>
                  </a:cubicBezTo>
                  <a:cubicBezTo>
                    <a:pt x="926495" y="0"/>
                    <a:pt x="1901371" y="718457"/>
                    <a:pt x="1901371" y="718457"/>
                  </a:cubicBezTo>
                  <a:lnTo>
                    <a:pt x="1901371" y="718457"/>
                  </a:lnTo>
                  <a:lnTo>
                    <a:pt x="1930400" y="732971"/>
                  </a:lnTo>
                </a:path>
              </a:pathLst>
            </a:custGeom>
            <a:noFill/>
            <a:ln w="25400" cap="flat" cmpd="sng" algn="ctr">
              <a:solidFill>
                <a:sysClr val="windowText" lastClr="000000">
                  <a:lumMod val="95000"/>
                  <a:lumOff val="5000"/>
                </a:sysClr>
              </a:solidFill>
              <a:prstDash val="solid"/>
              <a:round/>
              <a:headEnd type="none" w="med" len="med"/>
              <a:tailEnd type="none" w="med" len="med"/>
            </a:ln>
          </p:spPr>
          <p:txBody>
            <a:bodyPr/>
            <a:lstStyle/>
            <a:p>
              <a:pPr defTabSz="685800" eaLnBrk="1" fontAlgn="auto" hangingPunct="1">
                <a:spcBef>
                  <a:spcPts val="0"/>
                </a:spcBef>
                <a:spcAft>
                  <a:spcPts val="0"/>
                </a:spcAft>
                <a:defRPr/>
              </a:pPr>
              <a:endParaRPr lang="zh-CN" altLang="en-US" sz="1350" kern="0">
                <a:solidFill>
                  <a:prstClr val="black"/>
                </a:solidFill>
                <a:latin typeface="Arial" panose="020B0604020202020204" pitchFamily="34" charset="0"/>
              </a:endParaRPr>
            </a:p>
          </p:txBody>
        </p:sp>
        <p:sp>
          <p:nvSpPr>
            <p:cNvPr id="8" name="任意多边形 22"/>
            <p:cNvSpPr/>
            <p:nvPr/>
          </p:nvSpPr>
          <p:spPr>
            <a:xfrm>
              <a:off x="1147083" y="3294806"/>
              <a:ext cx="1842430" cy="334405"/>
            </a:xfrm>
            <a:custGeom>
              <a:avLst/>
              <a:gdLst>
                <a:gd name="txL" fmla="*/ 0 w 1843314"/>
                <a:gd name="txT" fmla="*/ 0 h 333828"/>
                <a:gd name="txR" fmla="*/ 1843314 w 1843314"/>
                <a:gd name="txB" fmla="*/ 333828 h 333828"/>
              </a:gdLst>
              <a:ahLst/>
              <a:cxnLst>
                <a:cxn ang="0">
                  <a:pos x="0" y="0"/>
                </a:cxn>
                <a:cxn ang="0">
                  <a:pos x="203200" y="14514"/>
                </a:cxn>
                <a:cxn ang="0">
                  <a:pos x="246742" y="29028"/>
                </a:cxn>
                <a:cxn ang="0">
                  <a:pos x="275771" y="72571"/>
                </a:cxn>
                <a:cxn ang="0">
                  <a:pos x="362857" y="116114"/>
                </a:cxn>
                <a:cxn ang="0">
                  <a:pos x="377371" y="159657"/>
                </a:cxn>
                <a:cxn ang="0">
                  <a:pos x="464457" y="188686"/>
                </a:cxn>
                <a:cxn ang="0">
                  <a:pos x="798285" y="174171"/>
                </a:cxn>
                <a:cxn ang="0">
                  <a:pos x="885371" y="145143"/>
                </a:cxn>
                <a:cxn ang="0">
                  <a:pos x="928914" y="130628"/>
                </a:cxn>
                <a:cxn ang="0">
                  <a:pos x="1074057" y="232228"/>
                </a:cxn>
                <a:cxn ang="0">
                  <a:pos x="1117600" y="275771"/>
                </a:cxn>
                <a:cxn ang="0">
                  <a:pos x="1248228" y="319314"/>
                </a:cxn>
                <a:cxn ang="0">
                  <a:pos x="1291771" y="333828"/>
                </a:cxn>
                <a:cxn ang="0">
                  <a:pos x="1436914" y="304800"/>
                </a:cxn>
                <a:cxn ang="0">
                  <a:pos x="1480457" y="275771"/>
                </a:cxn>
                <a:cxn ang="0">
                  <a:pos x="1567542" y="246743"/>
                </a:cxn>
                <a:cxn ang="0">
                  <a:pos x="1611085" y="217714"/>
                </a:cxn>
                <a:cxn ang="0">
                  <a:pos x="1654628" y="203200"/>
                </a:cxn>
                <a:cxn ang="0">
                  <a:pos x="1741714" y="145143"/>
                </a:cxn>
                <a:cxn ang="0">
                  <a:pos x="1756228" y="101600"/>
                </a:cxn>
                <a:cxn ang="0">
                  <a:pos x="1843314" y="14514"/>
                </a:cxn>
              </a:cxnLst>
              <a:rect l="txL" t="txT" r="txR" b="txB"/>
              <a:pathLst>
                <a:path w="1843314" h="333828">
                  <a:moveTo>
                    <a:pt x="0" y="0"/>
                  </a:moveTo>
                  <a:cubicBezTo>
                    <a:pt x="67733" y="4838"/>
                    <a:pt x="135759" y="6580"/>
                    <a:pt x="203200" y="14514"/>
                  </a:cubicBezTo>
                  <a:cubicBezTo>
                    <a:pt x="218394" y="16302"/>
                    <a:pt x="234795" y="19471"/>
                    <a:pt x="246742" y="29028"/>
                  </a:cubicBezTo>
                  <a:cubicBezTo>
                    <a:pt x="260364" y="39925"/>
                    <a:pt x="263436" y="60236"/>
                    <a:pt x="275771" y="72571"/>
                  </a:cubicBezTo>
                  <a:cubicBezTo>
                    <a:pt x="303908" y="100708"/>
                    <a:pt x="327441" y="104309"/>
                    <a:pt x="362857" y="116114"/>
                  </a:cubicBezTo>
                  <a:cubicBezTo>
                    <a:pt x="367695" y="130628"/>
                    <a:pt x="364921" y="150764"/>
                    <a:pt x="377371" y="159657"/>
                  </a:cubicBezTo>
                  <a:cubicBezTo>
                    <a:pt x="402270" y="177442"/>
                    <a:pt x="464457" y="188686"/>
                    <a:pt x="464457" y="188686"/>
                  </a:cubicBezTo>
                  <a:cubicBezTo>
                    <a:pt x="575733" y="183848"/>
                    <a:pt x="687495" y="185632"/>
                    <a:pt x="798285" y="174171"/>
                  </a:cubicBezTo>
                  <a:cubicBezTo>
                    <a:pt x="828721" y="171022"/>
                    <a:pt x="856342" y="154819"/>
                    <a:pt x="885371" y="145143"/>
                  </a:cubicBezTo>
                  <a:lnTo>
                    <a:pt x="928914" y="130628"/>
                  </a:lnTo>
                  <a:cubicBezTo>
                    <a:pt x="1026797" y="155100"/>
                    <a:pt x="972866" y="131038"/>
                    <a:pt x="1074057" y="232228"/>
                  </a:cubicBezTo>
                  <a:cubicBezTo>
                    <a:pt x="1088571" y="246742"/>
                    <a:pt x="1098127" y="269280"/>
                    <a:pt x="1117600" y="275771"/>
                  </a:cubicBezTo>
                  <a:lnTo>
                    <a:pt x="1248228" y="319314"/>
                  </a:lnTo>
                  <a:lnTo>
                    <a:pt x="1291771" y="333828"/>
                  </a:lnTo>
                  <a:cubicBezTo>
                    <a:pt x="1311416" y="330554"/>
                    <a:pt x="1409358" y="316610"/>
                    <a:pt x="1436914" y="304800"/>
                  </a:cubicBezTo>
                  <a:cubicBezTo>
                    <a:pt x="1452948" y="297928"/>
                    <a:pt x="1464516" y="282856"/>
                    <a:pt x="1480457" y="275771"/>
                  </a:cubicBezTo>
                  <a:cubicBezTo>
                    <a:pt x="1508418" y="263344"/>
                    <a:pt x="1567542" y="246743"/>
                    <a:pt x="1567542" y="246743"/>
                  </a:cubicBezTo>
                  <a:cubicBezTo>
                    <a:pt x="1582056" y="237067"/>
                    <a:pt x="1595483" y="225515"/>
                    <a:pt x="1611085" y="217714"/>
                  </a:cubicBezTo>
                  <a:cubicBezTo>
                    <a:pt x="1624769" y="210872"/>
                    <a:pt x="1641898" y="211687"/>
                    <a:pt x="1654628" y="203200"/>
                  </a:cubicBezTo>
                  <a:cubicBezTo>
                    <a:pt x="1763351" y="130719"/>
                    <a:pt x="1638179" y="179654"/>
                    <a:pt x="1741714" y="145143"/>
                  </a:cubicBezTo>
                  <a:cubicBezTo>
                    <a:pt x="1746552" y="130629"/>
                    <a:pt x="1746835" y="113677"/>
                    <a:pt x="1756228" y="101600"/>
                  </a:cubicBezTo>
                  <a:cubicBezTo>
                    <a:pt x="1781432" y="69195"/>
                    <a:pt x="1843314" y="14514"/>
                    <a:pt x="1843314" y="14514"/>
                  </a:cubicBezTo>
                </a:path>
              </a:pathLst>
            </a:custGeom>
            <a:solidFill>
              <a:srgbClr val="5B9BD5">
                <a:alpha val="100000"/>
              </a:srgbClr>
            </a:solidFill>
            <a:ln w="25400" cap="flat" cmpd="sng">
              <a:solidFill>
                <a:sysClr val="windowText" lastClr="000000">
                  <a:alpha val="100000"/>
                </a:sysClr>
              </a:solidFill>
              <a:prstDash val="solid"/>
              <a:round/>
              <a:headEnd type="none" w="med" len="med"/>
              <a:tailEnd type="none" w="med" len="med"/>
            </a:ln>
          </p:spPr>
          <p:txBody>
            <a:bodyPr/>
            <a:lstStyle/>
            <a:p>
              <a:pPr eaLnBrk="1" fontAlgn="auto" hangingPunct="1">
                <a:spcBef>
                  <a:spcPts val="0"/>
                </a:spcBef>
                <a:spcAft>
                  <a:spcPts val="0"/>
                </a:spcAft>
                <a:defRPr/>
              </a:pPr>
              <a:endParaRPr lang="zh-CN" altLang="en-US" sz="1350" kern="0">
                <a:solidFill>
                  <a:prstClr val="black"/>
                </a:solidFill>
                <a:latin typeface="Calibri" panose="020F0502020204030204"/>
              </a:endParaRPr>
            </a:p>
          </p:txBody>
        </p:sp>
        <p:cxnSp>
          <p:nvCxnSpPr>
            <p:cNvPr id="20517" name="直接连接符 24"/>
            <p:cNvCxnSpPr>
              <a:cxnSpLocks noChangeShapeType="1"/>
            </p:cNvCxnSpPr>
            <p:nvPr/>
          </p:nvCxnSpPr>
          <p:spPr bwMode="auto">
            <a:xfrm flipV="1">
              <a:off x="1117601" y="3270470"/>
              <a:ext cx="1966795" cy="9759"/>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cxnSp>
        <p:sp>
          <p:nvSpPr>
            <p:cNvPr id="20518" name="矩形 26"/>
            <p:cNvSpPr>
              <a:spLocks noChangeArrowheads="1"/>
            </p:cNvSpPr>
            <p:nvPr/>
          </p:nvSpPr>
          <p:spPr bwMode="auto">
            <a:xfrm>
              <a:off x="1618796" y="2132856"/>
              <a:ext cx="554210" cy="49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800" b="1">
                  <a:solidFill>
                    <a:srgbClr val="000000"/>
                  </a:solidFill>
                  <a:latin typeface="Times New Roman" pitchFamily="18" charset="0"/>
                </a:rPr>
                <a:t>①</a:t>
              </a:r>
              <a:endParaRPr lang="zh-CN" altLang="en-US" sz="1800" b="1">
                <a:solidFill>
                  <a:srgbClr val="000000"/>
                </a:solidFill>
                <a:latin typeface="Times New Roman" pitchFamily="18" charset="0"/>
                <a:cs typeface="Times New Roman" pitchFamily="18" charset="0"/>
              </a:endParaRPr>
            </a:p>
          </p:txBody>
        </p:sp>
        <p:sp>
          <p:nvSpPr>
            <p:cNvPr id="20519" name="矩形 27"/>
            <p:cNvSpPr>
              <a:spLocks noChangeArrowheads="1"/>
            </p:cNvSpPr>
            <p:nvPr/>
          </p:nvSpPr>
          <p:spPr bwMode="auto">
            <a:xfrm>
              <a:off x="1690716" y="2822830"/>
              <a:ext cx="554210" cy="49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800" b="1">
                  <a:solidFill>
                    <a:srgbClr val="000000"/>
                  </a:solidFill>
                  <a:latin typeface="Times New Roman" pitchFamily="18" charset="0"/>
                </a:rPr>
                <a:t>②</a:t>
              </a:r>
              <a:endParaRPr lang="zh-CN" altLang="en-US" sz="1800" b="1">
                <a:solidFill>
                  <a:srgbClr val="000000"/>
                </a:solidFill>
                <a:latin typeface="Times New Roman" pitchFamily="18" charset="0"/>
                <a:cs typeface="Times New Roman" pitchFamily="18" charset="0"/>
              </a:endParaRPr>
            </a:p>
          </p:txBody>
        </p:sp>
        <p:sp>
          <p:nvSpPr>
            <p:cNvPr id="20520" name="矩形 28"/>
            <p:cNvSpPr>
              <a:spLocks noChangeArrowheads="1"/>
            </p:cNvSpPr>
            <p:nvPr/>
          </p:nvSpPr>
          <p:spPr bwMode="auto">
            <a:xfrm>
              <a:off x="1845134" y="3398514"/>
              <a:ext cx="552094" cy="49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800" b="1">
                  <a:solidFill>
                    <a:srgbClr val="000000"/>
                  </a:solidFill>
                  <a:latin typeface="Times New Roman" pitchFamily="18" charset="0"/>
                </a:rPr>
                <a:t>③</a:t>
              </a:r>
              <a:endParaRPr lang="zh-CN" altLang="en-US" sz="1800" b="1">
                <a:solidFill>
                  <a:srgbClr val="000000"/>
                </a:solidFill>
                <a:latin typeface="Times New Roman" pitchFamily="18" charset="0"/>
                <a:cs typeface="Times New Roman" pitchFamily="18" charset="0"/>
              </a:endParaRPr>
            </a:p>
          </p:txBody>
        </p:sp>
      </p:grpSp>
      <p:grpSp>
        <p:nvGrpSpPr>
          <p:cNvPr id="17" name="组合 68"/>
          <p:cNvGrpSpPr>
            <a:grpSpLocks/>
          </p:cNvGrpSpPr>
          <p:nvPr/>
        </p:nvGrpSpPr>
        <p:grpSpPr bwMode="auto">
          <a:xfrm>
            <a:off x="5284788" y="4749800"/>
            <a:ext cx="2355850" cy="1449388"/>
            <a:chOff x="5796136" y="4509120"/>
            <a:chExt cx="3140002" cy="1932603"/>
          </a:xfrm>
        </p:grpSpPr>
        <p:cxnSp>
          <p:nvCxnSpPr>
            <p:cNvPr id="20490" name="直接连接符 62"/>
            <p:cNvCxnSpPr>
              <a:cxnSpLocks noChangeShapeType="1"/>
              <a:stCxn id="39" idx="7"/>
            </p:cNvCxnSpPr>
            <p:nvPr/>
          </p:nvCxnSpPr>
          <p:spPr bwMode="auto">
            <a:xfrm>
              <a:off x="7113665" y="4745658"/>
              <a:ext cx="1244509" cy="1173162"/>
            </a:xfrm>
            <a:prstGeom prst="line">
              <a:avLst/>
            </a:prstGeom>
            <a:noFill/>
            <a:ln w="25400">
              <a:solidFill>
                <a:srgbClr val="0070C0"/>
              </a:solidFill>
              <a:round/>
              <a:headEnd/>
              <a:tailEnd/>
            </a:ln>
            <a:extLst>
              <a:ext uri="{909E8E84-426E-40DD-AFC4-6F175D3DCCD1}">
                <a14:hiddenFill xmlns:a14="http://schemas.microsoft.com/office/drawing/2010/main">
                  <a:noFill/>
                </a14:hiddenFill>
              </a:ext>
            </a:extLst>
          </p:spPr>
        </p:cxnSp>
        <p:grpSp>
          <p:nvGrpSpPr>
            <p:cNvPr id="20491" name="组合 35"/>
            <p:cNvGrpSpPr>
              <a:grpSpLocks/>
            </p:cNvGrpSpPr>
            <p:nvPr/>
          </p:nvGrpSpPr>
          <p:grpSpPr bwMode="auto">
            <a:xfrm>
              <a:off x="7020272" y="4509120"/>
              <a:ext cx="650168" cy="492443"/>
              <a:chOff x="7020272" y="4509120"/>
              <a:chExt cx="650168" cy="492443"/>
            </a:xfrm>
          </p:grpSpPr>
          <p:sp>
            <p:nvSpPr>
              <p:cNvPr id="39" name="椭圆 33"/>
              <p:cNvSpPr/>
              <p:nvPr/>
            </p:nvSpPr>
            <p:spPr>
              <a:xfrm>
                <a:off x="7021244" y="4653060"/>
                <a:ext cx="143881" cy="143940"/>
              </a:xfrm>
              <a:prstGeom prst="ellipse">
                <a:avLst/>
              </a:prstGeom>
              <a:solidFill>
                <a:sysClr val="windowText" lastClr="00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40" name="TextBox 34"/>
              <p:cNvSpPr txBox="1"/>
              <p:nvPr/>
            </p:nvSpPr>
            <p:spPr>
              <a:xfrm>
                <a:off x="7237066" y="4509120"/>
                <a:ext cx="433761" cy="493206"/>
              </a:xfrm>
              <a:prstGeom prst="rect">
                <a:avLst/>
              </a:prstGeom>
              <a:noFill/>
              <a:ln w="9525">
                <a:noFill/>
              </a:ln>
            </p:spPr>
            <p:txBody>
              <a:bodyPr wrap="none">
                <a:spAutoFit/>
              </a:bodyPr>
              <a:lstStyle/>
              <a:p>
                <a:pPr eaLnBrk="1" fontAlgn="auto" hangingPunct="1">
                  <a:spcBef>
                    <a:spcPts val="0"/>
                  </a:spcBef>
                  <a:spcAft>
                    <a:spcPts val="0"/>
                  </a:spcAft>
                  <a:defRPr/>
                </a:pPr>
                <a:r>
                  <a:rPr lang="en-US" altLang="zh-CN" sz="1800" b="1" i="1" kern="0" dirty="0">
                    <a:solidFill>
                      <a:prstClr val="black"/>
                    </a:solidFill>
                    <a:latin typeface="Times New Roman" panose="02020603050405020304" pitchFamily="18" charset="0"/>
                    <a:ea typeface="黑体" panose="02010609060101010101" pitchFamily="49" charset="-122"/>
                  </a:rPr>
                  <a:t>P</a:t>
                </a:r>
                <a:endParaRPr lang="zh-CN" altLang="en-US" sz="1800" b="1" i="1" kern="0" dirty="0">
                  <a:solidFill>
                    <a:prstClr val="black"/>
                  </a:solidFill>
                  <a:latin typeface="Times New Roman" panose="02020603050405020304" pitchFamily="18" charset="0"/>
                  <a:ea typeface="黑体" panose="02010609060101010101" pitchFamily="49" charset="-122"/>
                </a:endParaRPr>
              </a:p>
            </p:txBody>
          </p:sp>
        </p:grpSp>
        <p:grpSp>
          <p:nvGrpSpPr>
            <p:cNvPr id="20492" name="组合 39"/>
            <p:cNvGrpSpPr>
              <a:grpSpLocks/>
            </p:cNvGrpSpPr>
            <p:nvPr/>
          </p:nvGrpSpPr>
          <p:grpSpPr bwMode="auto">
            <a:xfrm>
              <a:off x="5868144" y="5949280"/>
              <a:ext cx="3067994" cy="492443"/>
              <a:chOff x="5868144" y="5949280"/>
              <a:chExt cx="3067994" cy="492443"/>
            </a:xfrm>
          </p:grpSpPr>
          <p:cxnSp>
            <p:nvCxnSpPr>
              <p:cNvPr id="20509" name="直接连接符 37"/>
              <p:cNvCxnSpPr>
                <a:cxnSpLocks noChangeShapeType="1"/>
              </p:cNvCxnSpPr>
              <p:nvPr/>
            </p:nvCxnSpPr>
            <p:spPr bwMode="auto">
              <a:xfrm>
                <a:off x="5868144" y="5949280"/>
                <a:ext cx="2664296"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cxnSp>
          <p:sp>
            <p:nvSpPr>
              <p:cNvPr id="20510" name="TextBox 38"/>
              <p:cNvSpPr txBox="1">
                <a:spLocks noChangeArrowheads="1"/>
              </p:cNvSpPr>
              <p:nvPr/>
            </p:nvSpPr>
            <p:spPr bwMode="auto">
              <a:xfrm>
                <a:off x="8603940" y="5948519"/>
                <a:ext cx="332198" cy="493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000000"/>
                    </a:solidFill>
                    <a:latin typeface="Times New Roman" pitchFamily="18" charset="0"/>
                  </a:rPr>
                  <a:t>l</a:t>
                </a:r>
                <a:endParaRPr lang="zh-CN" altLang="en-US" sz="1800" b="1" i="1">
                  <a:solidFill>
                    <a:srgbClr val="000000"/>
                  </a:solidFill>
                  <a:latin typeface="Times New Roman" pitchFamily="18" charset="0"/>
                  <a:cs typeface="Times New Roman" pitchFamily="18" charset="0"/>
                </a:endParaRPr>
              </a:p>
            </p:txBody>
          </p:sp>
        </p:grpSp>
        <p:cxnSp>
          <p:nvCxnSpPr>
            <p:cNvPr id="20493" name="直接连接符 41"/>
            <p:cNvCxnSpPr>
              <a:cxnSpLocks noChangeShapeType="1"/>
              <a:stCxn id="39" idx="7"/>
            </p:cNvCxnSpPr>
            <p:nvPr/>
          </p:nvCxnSpPr>
          <p:spPr bwMode="auto">
            <a:xfrm flipH="1">
              <a:off x="6012161" y="4674227"/>
              <a:ext cx="1131036" cy="1275053"/>
            </a:xfrm>
            <a:prstGeom prst="line">
              <a:avLst/>
            </a:prstGeom>
            <a:noFill/>
            <a:ln w="25400">
              <a:solidFill>
                <a:srgbClr val="002060"/>
              </a:solidFill>
              <a:round/>
              <a:headEnd/>
              <a:tailEnd/>
            </a:ln>
            <a:extLst>
              <a:ext uri="{909E8E84-426E-40DD-AFC4-6F175D3DCCD1}">
                <a14:hiddenFill xmlns:a14="http://schemas.microsoft.com/office/drawing/2010/main">
                  <a:noFill/>
                </a14:hiddenFill>
              </a:ext>
            </a:extLst>
          </p:spPr>
        </p:cxnSp>
        <p:grpSp>
          <p:nvGrpSpPr>
            <p:cNvPr id="20494" name="组合 43"/>
            <p:cNvGrpSpPr>
              <a:grpSpLocks/>
            </p:cNvGrpSpPr>
            <p:nvPr/>
          </p:nvGrpSpPr>
          <p:grpSpPr bwMode="auto">
            <a:xfrm>
              <a:off x="5796136" y="5877272"/>
              <a:ext cx="451373" cy="564451"/>
              <a:chOff x="6876256" y="4653136"/>
              <a:chExt cx="451373" cy="564451"/>
            </a:xfrm>
          </p:grpSpPr>
          <p:sp>
            <p:nvSpPr>
              <p:cNvPr id="35" name="椭圆 44"/>
              <p:cNvSpPr/>
              <p:nvPr/>
            </p:nvSpPr>
            <p:spPr>
              <a:xfrm>
                <a:off x="7020137" y="4652411"/>
                <a:ext cx="143881" cy="143940"/>
              </a:xfrm>
              <a:prstGeom prst="ellipse">
                <a:avLst/>
              </a:prstGeom>
              <a:solidFill>
                <a:sysClr val="windowText" lastClr="00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36" name="TextBox 45"/>
              <p:cNvSpPr txBox="1"/>
              <p:nvPr/>
            </p:nvSpPr>
            <p:spPr>
              <a:xfrm>
                <a:off x="6876256" y="4724381"/>
                <a:ext cx="450687" cy="493206"/>
              </a:xfrm>
              <a:prstGeom prst="rect">
                <a:avLst/>
              </a:prstGeom>
              <a:noFill/>
              <a:ln w="9525">
                <a:noFill/>
              </a:ln>
            </p:spPr>
            <p:txBody>
              <a:bodyPr wrap="none">
                <a:spAutoFit/>
              </a:bodyPr>
              <a:lstStyle/>
              <a:p>
                <a:pPr eaLnBrk="1" fontAlgn="auto" hangingPunct="1">
                  <a:spcBef>
                    <a:spcPts val="0"/>
                  </a:spcBef>
                  <a:spcAft>
                    <a:spcPts val="0"/>
                  </a:spcAft>
                  <a:defRPr/>
                </a:pPr>
                <a:r>
                  <a:rPr lang="en-US" altLang="zh-CN" sz="1800" b="1" i="1" kern="0" dirty="0">
                    <a:solidFill>
                      <a:prstClr val="black"/>
                    </a:solidFill>
                    <a:latin typeface="Times New Roman" panose="02020603050405020304" pitchFamily="18" charset="0"/>
                    <a:ea typeface="黑体" panose="02010609060101010101" pitchFamily="49" charset="-122"/>
                  </a:rPr>
                  <a:t>A</a:t>
                </a:r>
                <a:endParaRPr lang="zh-CN" altLang="en-US" sz="1800" b="1" i="1" kern="0" dirty="0">
                  <a:solidFill>
                    <a:prstClr val="black"/>
                  </a:solidFill>
                  <a:latin typeface="Times New Roman" panose="02020603050405020304" pitchFamily="18" charset="0"/>
                  <a:ea typeface="黑体" panose="02010609060101010101" pitchFamily="49" charset="-122"/>
                </a:endParaRPr>
              </a:p>
            </p:txBody>
          </p:sp>
        </p:grpSp>
        <p:cxnSp>
          <p:nvCxnSpPr>
            <p:cNvPr id="20495" name="直接连接符 47"/>
            <p:cNvCxnSpPr>
              <a:cxnSpLocks noChangeShapeType="1"/>
              <a:stCxn id="39" idx="7"/>
            </p:cNvCxnSpPr>
            <p:nvPr/>
          </p:nvCxnSpPr>
          <p:spPr bwMode="auto">
            <a:xfrm flipH="1">
              <a:off x="6615263" y="4674227"/>
              <a:ext cx="482964" cy="1275053"/>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cxnSp>
        <p:grpSp>
          <p:nvGrpSpPr>
            <p:cNvPr id="20496" name="组合 49"/>
            <p:cNvGrpSpPr>
              <a:grpSpLocks/>
            </p:cNvGrpSpPr>
            <p:nvPr/>
          </p:nvGrpSpPr>
          <p:grpSpPr bwMode="auto">
            <a:xfrm>
              <a:off x="6384716" y="5877272"/>
              <a:ext cx="451373" cy="564451"/>
              <a:chOff x="6876256" y="4653136"/>
              <a:chExt cx="451373" cy="564451"/>
            </a:xfrm>
          </p:grpSpPr>
          <p:sp>
            <p:nvSpPr>
              <p:cNvPr id="33" name="椭圆 50"/>
              <p:cNvSpPr/>
              <p:nvPr/>
            </p:nvSpPr>
            <p:spPr>
              <a:xfrm>
                <a:off x="7019779" y="4652411"/>
                <a:ext cx="143881" cy="143940"/>
              </a:xfrm>
              <a:prstGeom prst="ellipse">
                <a:avLst/>
              </a:prstGeom>
              <a:solidFill>
                <a:sysClr val="windowText" lastClr="00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34" name="TextBox 51"/>
              <p:cNvSpPr txBox="1"/>
              <p:nvPr/>
            </p:nvSpPr>
            <p:spPr>
              <a:xfrm>
                <a:off x="6875897" y="4724381"/>
                <a:ext cx="450687" cy="493206"/>
              </a:xfrm>
              <a:prstGeom prst="rect">
                <a:avLst/>
              </a:prstGeom>
              <a:noFill/>
              <a:ln w="9525">
                <a:noFill/>
              </a:ln>
            </p:spPr>
            <p:txBody>
              <a:bodyPr wrap="none">
                <a:spAutoFit/>
              </a:bodyPr>
              <a:lstStyle/>
              <a:p>
                <a:pPr eaLnBrk="1" fontAlgn="auto" hangingPunct="1">
                  <a:spcBef>
                    <a:spcPts val="0"/>
                  </a:spcBef>
                  <a:spcAft>
                    <a:spcPts val="0"/>
                  </a:spcAft>
                  <a:defRPr/>
                </a:pPr>
                <a:r>
                  <a:rPr lang="en-US" altLang="zh-CN" sz="1800" b="1" i="1" kern="0" dirty="0">
                    <a:solidFill>
                      <a:prstClr val="black"/>
                    </a:solidFill>
                    <a:latin typeface="Times New Roman" panose="02020603050405020304" pitchFamily="18" charset="0"/>
                    <a:ea typeface="黑体" panose="02010609060101010101" pitchFamily="49" charset="-122"/>
                  </a:rPr>
                  <a:t>B</a:t>
                </a:r>
                <a:endParaRPr lang="zh-CN" altLang="en-US" sz="1800" b="1" i="1" kern="0" dirty="0">
                  <a:solidFill>
                    <a:prstClr val="black"/>
                  </a:solidFill>
                  <a:latin typeface="Times New Roman" panose="02020603050405020304" pitchFamily="18" charset="0"/>
                  <a:ea typeface="黑体" panose="02010609060101010101" pitchFamily="49" charset="-122"/>
                </a:endParaRPr>
              </a:p>
            </p:txBody>
          </p:sp>
        </p:grpSp>
        <p:cxnSp>
          <p:nvCxnSpPr>
            <p:cNvPr id="20497" name="直接连接符 56"/>
            <p:cNvCxnSpPr>
              <a:cxnSpLocks noChangeShapeType="1"/>
              <a:stCxn id="39" idx="7"/>
            </p:cNvCxnSpPr>
            <p:nvPr/>
          </p:nvCxnSpPr>
          <p:spPr bwMode="auto">
            <a:xfrm>
              <a:off x="7107270" y="4725144"/>
              <a:ext cx="0" cy="1224136"/>
            </a:xfrm>
            <a:prstGeom prst="line">
              <a:avLst/>
            </a:prstGeom>
            <a:noFill/>
            <a:ln w="25400">
              <a:solidFill>
                <a:srgbClr val="002060"/>
              </a:solidFill>
              <a:round/>
              <a:headEnd/>
              <a:tailEnd/>
            </a:ln>
            <a:extLst>
              <a:ext uri="{909E8E84-426E-40DD-AFC4-6F175D3DCCD1}">
                <a14:hiddenFill xmlns:a14="http://schemas.microsoft.com/office/drawing/2010/main">
                  <a:noFill/>
                </a14:hiddenFill>
              </a:ext>
            </a:extLst>
          </p:spPr>
        </p:cxnSp>
        <p:sp>
          <p:nvSpPr>
            <p:cNvPr id="25" name="矩形 57"/>
            <p:cNvSpPr/>
            <p:nvPr/>
          </p:nvSpPr>
          <p:spPr>
            <a:xfrm>
              <a:off x="7107997" y="5732608"/>
              <a:ext cx="215822" cy="215910"/>
            </a:xfrm>
            <a:prstGeom prst="rect">
              <a:avLst/>
            </a:prstGeom>
            <a:solidFill>
              <a:srgbClr val="5B9BD5"/>
            </a:solidFill>
            <a:ln w="25400" cap="flat" cmpd="sng">
              <a:solidFill>
                <a:srgbClr val="002060"/>
              </a:solidFill>
              <a:prstDash val="solid"/>
              <a:roun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grpSp>
          <p:nvGrpSpPr>
            <p:cNvPr id="20499" name="组合 58"/>
            <p:cNvGrpSpPr>
              <a:grpSpLocks/>
            </p:cNvGrpSpPr>
            <p:nvPr/>
          </p:nvGrpSpPr>
          <p:grpSpPr bwMode="auto">
            <a:xfrm>
              <a:off x="6876256" y="5877272"/>
              <a:ext cx="451373" cy="564451"/>
              <a:chOff x="6876256" y="4653136"/>
              <a:chExt cx="451373" cy="564451"/>
            </a:xfrm>
          </p:grpSpPr>
          <p:sp>
            <p:nvSpPr>
              <p:cNvPr id="31" name="椭圆 59"/>
              <p:cNvSpPr/>
              <p:nvPr/>
            </p:nvSpPr>
            <p:spPr>
              <a:xfrm>
                <a:off x="7019128" y="4652411"/>
                <a:ext cx="145997" cy="143940"/>
              </a:xfrm>
              <a:prstGeom prst="ellipse">
                <a:avLst/>
              </a:prstGeom>
              <a:solidFill>
                <a:sysClr val="windowText" lastClr="00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32" name="TextBox 60"/>
              <p:cNvSpPr txBox="1"/>
              <p:nvPr/>
            </p:nvSpPr>
            <p:spPr>
              <a:xfrm>
                <a:off x="6875247" y="4724381"/>
                <a:ext cx="452803" cy="493206"/>
              </a:xfrm>
              <a:prstGeom prst="rect">
                <a:avLst/>
              </a:prstGeom>
              <a:noFill/>
              <a:ln w="9525">
                <a:noFill/>
              </a:ln>
            </p:spPr>
            <p:txBody>
              <a:bodyPr wrap="none">
                <a:spAutoFit/>
              </a:bodyPr>
              <a:lstStyle/>
              <a:p>
                <a:pPr eaLnBrk="1" fontAlgn="auto" hangingPunct="1">
                  <a:spcBef>
                    <a:spcPts val="0"/>
                  </a:spcBef>
                  <a:spcAft>
                    <a:spcPts val="0"/>
                  </a:spcAft>
                  <a:defRPr/>
                </a:pPr>
                <a:r>
                  <a:rPr lang="en-US" altLang="zh-CN" sz="1800" b="1" i="1" kern="0" dirty="0">
                    <a:solidFill>
                      <a:prstClr val="black"/>
                    </a:solidFill>
                    <a:latin typeface="Times New Roman" panose="02020603050405020304" pitchFamily="18" charset="0"/>
                    <a:ea typeface="黑体" panose="02010609060101010101" pitchFamily="49" charset="-122"/>
                  </a:rPr>
                  <a:t>C</a:t>
                </a:r>
                <a:endParaRPr lang="zh-CN" altLang="en-US" sz="1800" b="1" i="1" kern="0" dirty="0">
                  <a:solidFill>
                    <a:prstClr val="black"/>
                  </a:solidFill>
                  <a:latin typeface="Times New Roman" panose="02020603050405020304" pitchFamily="18" charset="0"/>
                  <a:ea typeface="黑体" panose="02010609060101010101" pitchFamily="49" charset="-122"/>
                </a:endParaRPr>
              </a:p>
            </p:txBody>
          </p:sp>
        </p:grpSp>
        <p:grpSp>
          <p:nvGrpSpPr>
            <p:cNvPr id="20500" name="组合 65"/>
            <p:cNvGrpSpPr>
              <a:grpSpLocks/>
            </p:cNvGrpSpPr>
            <p:nvPr/>
          </p:nvGrpSpPr>
          <p:grpSpPr bwMode="auto">
            <a:xfrm>
              <a:off x="8124956" y="5862282"/>
              <a:ext cx="468470" cy="564451"/>
              <a:chOff x="6876256" y="4653136"/>
              <a:chExt cx="468470" cy="564451"/>
            </a:xfrm>
          </p:grpSpPr>
          <p:sp>
            <p:nvSpPr>
              <p:cNvPr id="29" name="椭圆 66"/>
              <p:cNvSpPr/>
              <p:nvPr/>
            </p:nvSpPr>
            <p:spPr>
              <a:xfrm>
                <a:off x="7020928" y="4652584"/>
                <a:ext cx="143882" cy="143940"/>
              </a:xfrm>
              <a:prstGeom prst="ellipse">
                <a:avLst/>
              </a:prstGeom>
              <a:solidFill>
                <a:sysClr val="windowText" lastClr="00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30" name="TextBox 67"/>
              <p:cNvSpPr txBox="1"/>
              <p:nvPr/>
            </p:nvSpPr>
            <p:spPr>
              <a:xfrm>
                <a:off x="6877046" y="4724554"/>
                <a:ext cx="467616" cy="493205"/>
              </a:xfrm>
              <a:prstGeom prst="rect">
                <a:avLst/>
              </a:prstGeom>
              <a:noFill/>
              <a:ln w="9525">
                <a:noFill/>
              </a:ln>
            </p:spPr>
            <p:txBody>
              <a:bodyPr wrap="none">
                <a:spAutoFit/>
              </a:bodyPr>
              <a:lstStyle/>
              <a:p>
                <a:pPr eaLnBrk="1" fontAlgn="auto" hangingPunct="1">
                  <a:spcBef>
                    <a:spcPts val="0"/>
                  </a:spcBef>
                  <a:spcAft>
                    <a:spcPts val="0"/>
                  </a:spcAft>
                  <a:defRPr/>
                </a:pPr>
                <a:r>
                  <a:rPr lang="en-US" altLang="zh-CN" sz="1800" b="1" i="1" kern="0" dirty="0">
                    <a:solidFill>
                      <a:prstClr val="black"/>
                    </a:solidFill>
                    <a:latin typeface="Times New Roman" panose="02020603050405020304" pitchFamily="18" charset="0"/>
                    <a:ea typeface="黑体" panose="02010609060101010101" pitchFamily="49" charset="-122"/>
                  </a:rPr>
                  <a:t>D</a:t>
                </a:r>
                <a:endParaRPr lang="zh-CN" altLang="en-US" sz="1800" b="1" i="1" kern="0" dirty="0">
                  <a:solidFill>
                    <a:prstClr val="black"/>
                  </a:solidFill>
                  <a:latin typeface="Times New Roman" panose="02020603050405020304" pitchFamily="18" charset="0"/>
                  <a:ea typeface="黑体" panose="02010609060101010101" pitchFamily="49" charset="-122"/>
                </a:endParaRPr>
              </a:p>
            </p:txBody>
          </p:sp>
        </p:grpSp>
      </p:grpSp>
      <p:sp>
        <p:nvSpPr>
          <p:cNvPr id="20486" name="文本框 6151"/>
          <p:cNvSpPr txBox="1">
            <a:spLocks noChangeArrowheads="1"/>
          </p:cNvSpPr>
          <p:nvPr/>
        </p:nvSpPr>
        <p:spPr bwMode="auto">
          <a:xfrm>
            <a:off x="1322388" y="973138"/>
            <a:ext cx="23399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zh-CN" altLang="en-US" b="1">
                <a:solidFill>
                  <a:srgbClr val="0070C0"/>
                </a:solidFill>
                <a:latin typeface="微软雅黑" pitchFamily="34" charset="-122"/>
                <a:ea typeface="微软雅黑" pitchFamily="34" charset="-122"/>
                <a:sym typeface="宋体" pitchFamily="2" charset="-122"/>
              </a:rPr>
              <a:t>牧马人饮马问题</a:t>
            </a:r>
          </a:p>
        </p:txBody>
      </p:sp>
      <p:grpSp>
        <p:nvGrpSpPr>
          <p:cNvPr id="20487" name="组合 31"/>
          <p:cNvGrpSpPr>
            <a:grpSpLocks/>
          </p:cNvGrpSpPr>
          <p:nvPr/>
        </p:nvGrpSpPr>
        <p:grpSpPr bwMode="auto">
          <a:xfrm>
            <a:off x="827088" y="936625"/>
            <a:ext cx="2809875" cy="552450"/>
            <a:chOff x="10173" y="2552"/>
            <a:chExt cx="5901" cy="1160"/>
          </a:xfrm>
        </p:grpSpPr>
        <p:grpSp>
          <p:nvGrpSpPr>
            <p:cNvPr id="49" name="组合 19"/>
            <p:cNvGrpSpPr/>
            <p:nvPr/>
          </p:nvGrpSpPr>
          <p:grpSpPr>
            <a:xfrm>
              <a:off x="10173" y="2677"/>
              <a:ext cx="5901" cy="871"/>
              <a:chOff x="3497" y="2414"/>
              <a:chExt cx="5901" cy="871"/>
            </a:xfrm>
            <a:solidFill>
              <a:srgbClr val="0070C0"/>
            </a:solidFill>
          </p:grpSpPr>
          <p:sp>
            <p:nvSpPr>
              <p:cNvPr id="51" name="直接连接符 50"/>
              <p:cNvSpPr/>
              <p:nvPr/>
            </p:nvSpPr>
            <p:spPr>
              <a:xfrm>
                <a:off x="4274" y="3248"/>
                <a:ext cx="5124" cy="11"/>
              </a:xfrm>
              <a:prstGeom prst="line">
                <a:avLst/>
              </a:prstGeom>
              <a:ln w="38100">
                <a:solidFill>
                  <a:srgbClr val="0070C0"/>
                </a:solidFill>
              </a:ln>
            </p:spPr>
            <p:style>
              <a:lnRef idx="2">
                <a:schemeClr val="accent6"/>
              </a:lnRef>
              <a:fillRef idx="0">
                <a:schemeClr val="accent6"/>
              </a:fillRef>
              <a:effectRef idx="1">
                <a:schemeClr val="accent6"/>
              </a:effectRef>
              <a:fontRef idx="minor">
                <a:schemeClr val="tx1"/>
              </a:fontRef>
            </p:style>
          </p:sp>
          <p:sp>
            <p:nvSpPr>
              <p:cNvPr id="52" name="圆角矩形 51"/>
              <p:cNvSpPr/>
              <p:nvPr/>
            </p:nvSpPr>
            <p:spPr>
              <a:xfrm>
                <a:off x="3497" y="2414"/>
                <a:ext cx="863" cy="871"/>
              </a:xfrm>
              <a:prstGeom prst="roundRect">
                <a:avLst/>
              </a:prstGeom>
              <a:grpFill/>
            </p:spPr>
            <p:style>
              <a:lnRef idx="1">
                <a:schemeClr val="accent2"/>
              </a:lnRef>
              <a:fillRef idx="2">
                <a:schemeClr val="accent2"/>
              </a:fillRef>
              <a:effectRef idx="1">
                <a:schemeClr val="accent2"/>
              </a:effectRef>
              <a:fontRef idx="minor">
                <a:schemeClr val="dk1"/>
              </a:fontRef>
            </p:style>
            <p:txBody>
              <a:bodyPr anchor="ctr"/>
              <a:lstStyle/>
              <a:p>
                <a:pPr algn="ctr" eaLnBrk="1" hangingPunct="1">
                  <a:buFont typeface="Arial" panose="020B0604020202020204" pitchFamily="34" charset="0"/>
                  <a:buNone/>
                  <a:defRPr/>
                </a:pPr>
                <a:endParaRPr lang="zh-CN" altLang="en-US" sz="100" noProof="1"/>
              </a:p>
            </p:txBody>
          </p:sp>
        </p:grpSp>
        <p:sp>
          <p:nvSpPr>
            <p:cNvPr id="20489" name="文本框 10"/>
            <p:cNvSpPr txBox="1">
              <a:spLocks noChangeArrowheads="1"/>
            </p:cNvSpPr>
            <p:nvPr/>
          </p:nvSpPr>
          <p:spPr bwMode="auto">
            <a:xfrm>
              <a:off x="10216" y="2552"/>
              <a:ext cx="591" cy="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r>
                <a:rPr lang="en-US" altLang="zh-CN" sz="3000" b="1">
                  <a:solidFill>
                    <a:schemeClr val="bg1"/>
                  </a:solidFill>
                  <a:latin typeface="微软雅黑" pitchFamily="34" charset="-122"/>
                  <a:ea typeface="微软雅黑" pitchFamily="34" charset="-122"/>
                </a:rPr>
                <a:t>1</a:t>
              </a:r>
            </a:p>
          </p:txBody>
        </p:sp>
      </p:grpSp>
    </p:spTree>
    <p:extLst>
      <p:ext uri="{BB962C8B-B14F-4D97-AF65-F5344CB8AC3E}">
        <p14:creationId xmlns:p14="http://schemas.microsoft.com/office/powerpoint/2010/main" val="12037043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3"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plus(in)">
                                      <p:cBhvr>
                                        <p:cTn id="14" dur="2000"/>
                                        <p:tgtEl>
                                          <p:spTgt spid="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3" presetClass="entr" presetSubtype="16"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plus(in)">
                                      <p:cBhvr>
                                        <p:cTn id="19"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27585" y="2100263"/>
            <a:ext cx="8049716" cy="2677656"/>
          </a:xfrm>
          <a:prstGeom prst="rect">
            <a:avLst/>
          </a:prstGeom>
        </p:spPr>
        <p:txBody>
          <a:bodyPr wrap="square">
            <a:spAutoFit/>
          </a:bodyPr>
          <a:lstStyle/>
          <a:p>
            <a:pPr>
              <a:lnSpc>
                <a:spcPct val="150000"/>
              </a:lnSpc>
              <a:spcAft>
                <a:spcPts val="600"/>
              </a:spcAft>
              <a:defRPr/>
            </a:pPr>
            <a:r>
              <a:rPr lang="zh-CN" altLang="zh-CN" sz="2800" kern="100" dirty="0" smtClean="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问题</a:t>
            </a:r>
            <a:r>
              <a:rPr lang="en-US" altLang="zh-CN" sz="2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1. </a:t>
            </a:r>
            <a:r>
              <a:rPr lang="zh-CN" altLang="zh-CN" sz="2800" kern="100" dirty="0">
                <a:latin typeface="Times New Roman" panose="02020603050405020304" pitchFamily="18" charset="0"/>
                <a:ea typeface="微软雅黑" panose="020B0503020204020204" pitchFamily="34" charset="-122"/>
                <a:cs typeface="Times New Roman" panose="02020603050405020304" pitchFamily="18" charset="0"/>
              </a:rPr>
              <a:t>如图</a:t>
            </a:r>
            <a:r>
              <a:rPr lang="zh-CN" altLang="zh-CN" sz="2800" kern="100" dirty="0">
                <a:latin typeface="Calibri" panose="020F0502020204030204" pitchFamily="34" charset="0"/>
                <a:ea typeface="微软雅黑" panose="020B0503020204020204" pitchFamily="34" charset="-122"/>
                <a:cs typeface="Times New Roman" panose="02020603050405020304" pitchFamily="18" charset="0"/>
              </a:rPr>
              <a:t>，</a:t>
            </a:r>
            <a:r>
              <a:rPr lang="en-US" altLang="zh-CN" sz="2800" i="1" kern="1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800" kern="100" dirty="0">
                <a:latin typeface="Times New Roman" panose="02020603050405020304" pitchFamily="18" charset="0"/>
                <a:ea typeface="微软雅黑" panose="020B0503020204020204" pitchFamily="34" charset="-122"/>
                <a:cs typeface="Times New Roman" panose="02020603050405020304" pitchFamily="18" charset="0"/>
              </a:rPr>
              <a:t>为马厩</a:t>
            </a:r>
            <a:r>
              <a:rPr lang="zh-CN" altLang="zh-CN" sz="2800" kern="100" dirty="0">
                <a:latin typeface="Calibri" panose="020F0502020204030204" pitchFamily="34" charset="0"/>
                <a:ea typeface="微软雅黑" panose="020B0503020204020204" pitchFamily="34" charset="-122"/>
                <a:cs typeface="Times New Roman" panose="02020603050405020304" pitchFamily="18" charset="0"/>
              </a:rPr>
              <a:t>，</a:t>
            </a:r>
            <a:r>
              <a:rPr lang="en-US" altLang="zh-CN" sz="2800" i="1" kern="100"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800" kern="100" dirty="0">
                <a:latin typeface="Times New Roman" panose="02020603050405020304" pitchFamily="18" charset="0"/>
                <a:ea typeface="微软雅黑" panose="020B0503020204020204" pitchFamily="34" charset="-122"/>
                <a:cs typeface="Times New Roman" panose="02020603050405020304" pitchFamily="18" charset="0"/>
              </a:rPr>
              <a:t>为帐篷</a:t>
            </a:r>
            <a:r>
              <a:rPr lang="en-US" altLang="zh-CN" sz="2800" kern="1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800" kern="100" dirty="0">
                <a:latin typeface="Times New Roman" panose="02020603050405020304" pitchFamily="18" charset="0"/>
                <a:ea typeface="微软雅黑" panose="020B0503020204020204" pitchFamily="34" charset="-122"/>
                <a:cs typeface="Times New Roman" panose="02020603050405020304" pitchFamily="18" charset="0"/>
              </a:rPr>
              <a:t>某一天牧马人要从马厩</a:t>
            </a:r>
            <a:r>
              <a:rPr lang="en-US" altLang="zh-CN" sz="2800" i="1" kern="1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800" kern="100" dirty="0">
                <a:latin typeface="Times New Roman" panose="02020603050405020304" pitchFamily="18" charset="0"/>
                <a:ea typeface="微软雅黑" panose="020B0503020204020204" pitchFamily="34" charset="-122"/>
                <a:cs typeface="Times New Roman" panose="02020603050405020304" pitchFamily="18" charset="0"/>
              </a:rPr>
              <a:t>出发</a:t>
            </a:r>
            <a:r>
              <a:rPr lang="zh-CN" altLang="zh-CN" sz="28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800" kern="100" dirty="0">
                <a:latin typeface="Times New Roman" panose="02020603050405020304" pitchFamily="18" charset="0"/>
                <a:ea typeface="微软雅黑" panose="020B0503020204020204" pitchFamily="34" charset="-122"/>
                <a:cs typeface="Times New Roman" panose="02020603050405020304" pitchFamily="18" charset="0"/>
              </a:rPr>
              <a:t>牵出马到一条笔直的河边</a:t>
            </a:r>
            <a:r>
              <a:rPr lang="en-US" altLang="zh-CN" sz="2800" i="1" kern="100" dirty="0">
                <a:latin typeface="Times New Roman" panose="02020603050405020304" pitchFamily="18" charset="0"/>
                <a:ea typeface="微软雅黑" panose="020B0503020204020204" pitchFamily="34" charset="-122"/>
                <a:cs typeface="Times New Roman" panose="02020603050405020304" pitchFamily="18" charset="0"/>
              </a:rPr>
              <a:t>l </a:t>
            </a:r>
            <a:r>
              <a:rPr lang="zh-CN" altLang="zh-CN" sz="2800" kern="100" dirty="0">
                <a:latin typeface="Times New Roman" panose="02020603050405020304" pitchFamily="18" charset="0"/>
                <a:ea typeface="微软雅黑" panose="020B0503020204020204" pitchFamily="34" charset="-122"/>
                <a:cs typeface="Times New Roman" panose="02020603050405020304" pitchFamily="18" charset="0"/>
              </a:rPr>
              <a:t>饮马</a:t>
            </a:r>
            <a:r>
              <a:rPr lang="zh-CN" altLang="zh-CN" sz="28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800" kern="100" dirty="0">
                <a:latin typeface="Times New Roman" panose="02020603050405020304" pitchFamily="18" charset="0"/>
                <a:ea typeface="微软雅黑" panose="020B0503020204020204" pitchFamily="34" charset="-122"/>
                <a:cs typeface="Times New Roman" panose="02020603050405020304" pitchFamily="18" charset="0"/>
              </a:rPr>
              <a:t>然后蹚水过河，回到对岸的帐篷</a:t>
            </a:r>
            <a:r>
              <a:rPr lang="en-US" altLang="zh-CN" sz="2800" i="1" kern="100"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800" kern="100" dirty="0">
                <a:latin typeface="Times New Roman" panose="02020603050405020304" pitchFamily="18" charset="0"/>
                <a:ea typeface="微软雅黑" panose="020B0503020204020204" pitchFamily="34" charset="-122"/>
                <a:cs typeface="Times New Roman" panose="02020603050405020304" pitchFamily="18" charset="0"/>
              </a:rPr>
              <a:t>．牧马人到河边什么地方饮马，可使马所走的路线全程最短？</a:t>
            </a:r>
            <a:r>
              <a:rPr lang="en-US" altLang="zh-CN" sz="2800" kern="100" dirty="0">
                <a:latin typeface="Times New Roman" panose="02020603050405020304" pitchFamily="18" charset="0"/>
                <a:ea typeface="微软雅黑" panose="020B0503020204020204" pitchFamily="34" charset="-122"/>
                <a:cs typeface="Times New Roman" panose="02020603050405020304" pitchFamily="18" charset="0"/>
              </a:rPr>
              <a:t> </a:t>
            </a:r>
            <a:endParaRPr lang="zh-CN" altLang="zh-CN" sz="2800" kern="100" dirty="0">
              <a:latin typeface="Calibri" panose="020F0502020204030204" pitchFamily="34" charset="0"/>
              <a:ea typeface="微软雅黑" panose="020B0503020204020204" pitchFamily="34" charset="-122"/>
              <a:cs typeface="Times New Roman" panose="02020603050405020304" pitchFamily="18" charset="0"/>
            </a:endParaRPr>
          </a:p>
        </p:txBody>
      </p:sp>
      <p:sp>
        <p:nvSpPr>
          <p:cNvPr id="3" name="矩形 6"/>
          <p:cNvSpPr>
            <a:spLocks noChangeArrowheads="1"/>
          </p:cNvSpPr>
          <p:nvPr/>
        </p:nvSpPr>
        <p:spPr bwMode="auto">
          <a:xfrm>
            <a:off x="179512" y="352723"/>
            <a:ext cx="51212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dirty="0" smtClean="0">
                <a:solidFill>
                  <a:srgbClr val="C00000"/>
                </a:solidFill>
                <a:latin typeface="微软雅黑" panose="020B0503020204020204" pitchFamily="34" charset="-122"/>
                <a:ea typeface="微软雅黑" panose="020B0503020204020204" pitchFamily="34" charset="-122"/>
              </a:rPr>
              <a:t>探究一：</a:t>
            </a:r>
            <a:r>
              <a:rPr lang="en-US" altLang="zh-CN" sz="24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4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两点一线</a:t>
            </a:r>
            <a:r>
              <a:rPr lang="en-US" altLang="zh-CN" sz="24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4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的最短路径问题</a:t>
            </a:r>
            <a:endParaRPr lang="zh-CN" altLang="en-US" sz="2400" b="1" dirty="0">
              <a:solidFill>
                <a:srgbClr val="C00000"/>
              </a:solidFill>
            </a:endParaRPr>
          </a:p>
        </p:txBody>
      </p:sp>
      <p:sp>
        <p:nvSpPr>
          <p:cNvPr id="6" name="矩形 5"/>
          <p:cNvSpPr/>
          <p:nvPr/>
        </p:nvSpPr>
        <p:spPr>
          <a:xfrm>
            <a:off x="1584992" y="1342807"/>
            <a:ext cx="2954655" cy="646331"/>
          </a:xfrm>
          <a:prstGeom prst="rect">
            <a:avLst/>
          </a:prstGeom>
        </p:spPr>
        <p:txBody>
          <a:bodyPr wrap="none">
            <a:spAutoFit/>
          </a:bodyPr>
          <a:lstStyle/>
          <a:p>
            <a:pPr>
              <a:lnSpc>
                <a:spcPct val="150000"/>
              </a:lnSpc>
              <a:spcAft>
                <a:spcPts val="0"/>
              </a:spcAft>
              <a:defRPr/>
            </a:pPr>
            <a:r>
              <a:rPr lang="zh-CN" altLang="zh-CN" sz="2400" kern="100" dirty="0">
                <a:latin typeface="Times New Roman" panose="02020603050405020304" pitchFamily="18" charset="0"/>
                <a:ea typeface="微软雅黑" panose="020B0503020204020204" pitchFamily="34" charset="-122"/>
                <a:cs typeface="Times New Roman" panose="02020603050405020304" pitchFamily="18" charset="0"/>
              </a:rPr>
              <a:t>创设情境</a:t>
            </a:r>
            <a:r>
              <a:rPr lang="zh-CN" altLang="zh-CN" sz="24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400" kern="100" dirty="0">
                <a:latin typeface="Times New Roman" panose="02020603050405020304" pitchFamily="18" charset="0"/>
                <a:ea typeface="微软雅黑" panose="020B0503020204020204" pitchFamily="34" charset="-122"/>
                <a:cs typeface="Times New Roman" panose="02020603050405020304" pitchFamily="18" charset="0"/>
              </a:rPr>
              <a:t>引入新知</a:t>
            </a:r>
            <a:endParaRPr lang="zh-CN" altLang="zh-CN" sz="2400" kern="100" dirty="0">
              <a:latin typeface="Calibri" panose="020F0502020204030204" pitchFamily="34" charset="0"/>
              <a:ea typeface="微软雅黑" panose="020B0503020204020204" pitchFamily="34" charset="-122"/>
              <a:cs typeface="Times New Roman" panose="02020603050405020304" pitchFamily="18" charset="0"/>
            </a:endParaRPr>
          </a:p>
        </p:txBody>
      </p:sp>
      <p:pic>
        <p:nvPicPr>
          <p:cNvPr id="12295" name="图片 1" descr="无标题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48470" y="4581128"/>
            <a:ext cx="2993879" cy="2150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36035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1"/>
          <p:cNvSpPr txBox="1">
            <a:spLocks noChangeArrowheads="1"/>
          </p:cNvSpPr>
          <p:nvPr/>
        </p:nvSpPr>
        <p:spPr bwMode="auto">
          <a:xfrm>
            <a:off x="817563" y="1154113"/>
            <a:ext cx="785812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defRPr sz="2400">
                <a:solidFill>
                  <a:schemeClr val="tx1"/>
                </a:solidFill>
                <a:latin typeface="Calibri" pitchFamily="34" charset="0"/>
                <a:ea typeface="宋体" pitchFamily="2" charset="-122"/>
              </a:defRPr>
            </a:lvl1pPr>
            <a:lvl2pPr marL="742950" indent="-285750" defTabSz="685800">
              <a:defRPr sz="2400">
                <a:solidFill>
                  <a:schemeClr val="tx1"/>
                </a:solidFill>
                <a:latin typeface="Calibri" pitchFamily="34" charset="0"/>
                <a:ea typeface="宋体" pitchFamily="2" charset="-122"/>
              </a:defRPr>
            </a:lvl2pPr>
            <a:lvl3pPr marL="1143000" indent="-228600" defTabSz="685800">
              <a:defRPr sz="2400">
                <a:solidFill>
                  <a:schemeClr val="tx1"/>
                </a:solidFill>
                <a:latin typeface="Calibri" pitchFamily="34" charset="0"/>
                <a:ea typeface="宋体" pitchFamily="2" charset="-122"/>
              </a:defRPr>
            </a:lvl3pPr>
            <a:lvl4pPr marL="1600200" indent="-228600" defTabSz="685800">
              <a:defRPr sz="2400">
                <a:solidFill>
                  <a:schemeClr val="tx1"/>
                </a:solidFill>
                <a:latin typeface="Calibri" pitchFamily="34" charset="0"/>
                <a:ea typeface="宋体" pitchFamily="2" charset="-122"/>
              </a:defRPr>
            </a:lvl4pPr>
            <a:lvl5pPr marL="2057400" indent="-228600" defTabSz="685800">
              <a:defRPr sz="24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lnSpc>
                <a:spcPct val="150000"/>
              </a:lnSpc>
            </a:pPr>
            <a:r>
              <a:rPr lang="zh-CN" altLang="en-US" sz="2200" dirty="0">
                <a:solidFill>
                  <a:srgbClr val="0070C0"/>
                </a:solidFill>
                <a:latin typeface="黑体" pitchFamily="49" charset="-122"/>
                <a:ea typeface="黑体" pitchFamily="49" charset="-122"/>
              </a:rPr>
              <a:t>问题</a:t>
            </a:r>
            <a:r>
              <a:rPr lang="en-US" altLang="zh-CN" sz="2200" b="1" dirty="0">
                <a:solidFill>
                  <a:srgbClr val="0070C0"/>
                </a:solidFill>
                <a:latin typeface="Times New Roman" pitchFamily="18" charset="0"/>
                <a:ea typeface="黑体" pitchFamily="49" charset="-122"/>
                <a:cs typeface="Times New Roman" pitchFamily="18" charset="0"/>
              </a:rPr>
              <a:t>1</a:t>
            </a:r>
            <a:r>
              <a:rPr lang="en-US" altLang="zh-CN" sz="2200" dirty="0">
                <a:solidFill>
                  <a:srgbClr val="0070C0"/>
                </a:solidFill>
                <a:latin typeface="Times New Roman" pitchFamily="18" charset="0"/>
                <a:ea typeface="黑体" pitchFamily="49" charset="-122"/>
                <a:cs typeface="Times New Roman" pitchFamily="18" charset="0"/>
              </a:rPr>
              <a:t> </a:t>
            </a:r>
            <a:r>
              <a:rPr lang="en-US" altLang="zh-CN" sz="2200" dirty="0">
                <a:solidFill>
                  <a:srgbClr val="385723"/>
                </a:solidFill>
                <a:latin typeface="Times New Roman" pitchFamily="18" charset="0"/>
                <a:ea typeface="黑体" pitchFamily="49" charset="-122"/>
                <a:cs typeface="Times New Roman" pitchFamily="18" charset="0"/>
              </a:rPr>
              <a:t>   </a:t>
            </a:r>
            <a:r>
              <a:rPr lang="zh-CN" altLang="en-US" sz="2200" dirty="0">
                <a:solidFill>
                  <a:srgbClr val="000000"/>
                </a:solidFill>
                <a:latin typeface="Times New Roman" pitchFamily="18" charset="0"/>
                <a:ea typeface="黑体" pitchFamily="49" charset="-122"/>
                <a:cs typeface="Times New Roman" pitchFamily="18" charset="0"/>
              </a:rPr>
              <a:t>现在假设点</a:t>
            </a:r>
            <a:r>
              <a:rPr lang="en-US" altLang="zh-CN" sz="2200" b="1" i="1" dirty="0">
                <a:solidFill>
                  <a:srgbClr val="000000"/>
                </a:solidFill>
                <a:latin typeface="Times New Roman" pitchFamily="18" charset="0"/>
                <a:ea typeface="黑体" pitchFamily="49" charset="-122"/>
                <a:cs typeface="Times New Roman" pitchFamily="18" charset="0"/>
              </a:rPr>
              <a:t>A</a:t>
            </a:r>
            <a:r>
              <a:rPr lang="zh-CN" altLang="en-US" sz="2200" b="1" i="1" dirty="0">
                <a:solidFill>
                  <a:srgbClr val="000000"/>
                </a:solidFill>
                <a:latin typeface="Times New Roman" pitchFamily="18" charset="0"/>
                <a:ea typeface="黑体" pitchFamily="49" charset="-122"/>
                <a:cs typeface="Times New Roman" pitchFamily="18" charset="0"/>
              </a:rPr>
              <a:t>、</a:t>
            </a:r>
            <a:r>
              <a:rPr lang="en-US" altLang="zh-CN" sz="2200" b="1" i="1" dirty="0">
                <a:solidFill>
                  <a:srgbClr val="000000"/>
                </a:solidFill>
                <a:latin typeface="Times New Roman" pitchFamily="18" charset="0"/>
                <a:ea typeface="黑体" pitchFamily="49" charset="-122"/>
                <a:cs typeface="Times New Roman" pitchFamily="18" charset="0"/>
              </a:rPr>
              <a:t>B</a:t>
            </a:r>
            <a:r>
              <a:rPr lang="zh-CN" altLang="en-US" sz="2200" dirty="0">
                <a:solidFill>
                  <a:srgbClr val="000000"/>
                </a:solidFill>
                <a:latin typeface="Times New Roman" pitchFamily="18" charset="0"/>
                <a:ea typeface="黑体" pitchFamily="49" charset="-122"/>
                <a:cs typeface="Times New Roman" pitchFamily="18" charset="0"/>
              </a:rPr>
              <a:t>分别是直线</a:t>
            </a:r>
            <a:r>
              <a:rPr lang="en-US" altLang="zh-CN" sz="2200" b="1" i="1" dirty="0">
                <a:solidFill>
                  <a:srgbClr val="000000"/>
                </a:solidFill>
                <a:latin typeface="Times New Roman" pitchFamily="18" charset="0"/>
                <a:ea typeface="黑体" pitchFamily="49" charset="-122"/>
                <a:cs typeface="Times New Roman" pitchFamily="18" charset="0"/>
              </a:rPr>
              <a:t>l</a:t>
            </a:r>
            <a:r>
              <a:rPr lang="zh-CN" altLang="en-US" sz="2200" dirty="0">
                <a:solidFill>
                  <a:srgbClr val="FF0000"/>
                </a:solidFill>
                <a:latin typeface="Times New Roman" pitchFamily="18" charset="0"/>
                <a:ea typeface="黑体" pitchFamily="49" charset="-122"/>
                <a:cs typeface="Times New Roman" pitchFamily="18" charset="0"/>
              </a:rPr>
              <a:t>异侧</a:t>
            </a:r>
            <a:r>
              <a:rPr lang="zh-CN" altLang="en-US" sz="2200" dirty="0">
                <a:solidFill>
                  <a:srgbClr val="000000"/>
                </a:solidFill>
                <a:latin typeface="Times New Roman" pitchFamily="18" charset="0"/>
                <a:ea typeface="黑体" pitchFamily="49" charset="-122"/>
                <a:cs typeface="Times New Roman" pitchFamily="18" charset="0"/>
              </a:rPr>
              <a:t>的两个点，如何在</a:t>
            </a:r>
            <a:r>
              <a:rPr lang="en-US" altLang="zh-CN" sz="2200" b="1" i="1" dirty="0">
                <a:solidFill>
                  <a:srgbClr val="000000"/>
                </a:solidFill>
                <a:latin typeface="Times New Roman" pitchFamily="18" charset="0"/>
                <a:ea typeface="黑体" pitchFamily="49" charset="-122"/>
                <a:cs typeface="Times New Roman" pitchFamily="18" charset="0"/>
              </a:rPr>
              <a:t>l</a:t>
            </a:r>
            <a:r>
              <a:rPr lang="zh-CN" altLang="en-US" sz="2200" dirty="0">
                <a:solidFill>
                  <a:srgbClr val="000000"/>
                </a:solidFill>
                <a:latin typeface="Times New Roman" pitchFamily="18" charset="0"/>
                <a:ea typeface="黑体" pitchFamily="49" charset="-122"/>
                <a:cs typeface="Times New Roman" pitchFamily="18" charset="0"/>
              </a:rPr>
              <a:t>上找到一个点，使得这个点到点</a:t>
            </a:r>
            <a:r>
              <a:rPr lang="en-US" altLang="zh-CN" sz="2200" b="1" i="1" dirty="0">
                <a:solidFill>
                  <a:srgbClr val="000000"/>
                </a:solidFill>
                <a:latin typeface="Times New Roman" pitchFamily="18" charset="0"/>
                <a:ea typeface="黑体" pitchFamily="49" charset="-122"/>
                <a:cs typeface="Times New Roman" pitchFamily="18" charset="0"/>
              </a:rPr>
              <a:t>A</a:t>
            </a:r>
            <a:r>
              <a:rPr lang="zh-CN" altLang="en-US" sz="2200" b="1" i="1" dirty="0">
                <a:solidFill>
                  <a:srgbClr val="000000"/>
                </a:solidFill>
                <a:latin typeface="Times New Roman" pitchFamily="18" charset="0"/>
                <a:ea typeface="黑体" pitchFamily="49" charset="-122"/>
                <a:cs typeface="Times New Roman" pitchFamily="18" charset="0"/>
              </a:rPr>
              <a:t>、</a:t>
            </a:r>
            <a:r>
              <a:rPr lang="zh-CN" altLang="en-US" sz="2200" dirty="0">
                <a:solidFill>
                  <a:srgbClr val="000000"/>
                </a:solidFill>
                <a:latin typeface="Times New Roman" pitchFamily="18" charset="0"/>
                <a:ea typeface="黑体" pitchFamily="49" charset="-122"/>
                <a:cs typeface="Times New Roman" pitchFamily="18" charset="0"/>
              </a:rPr>
              <a:t>点</a:t>
            </a:r>
            <a:r>
              <a:rPr lang="en-US" altLang="zh-CN" sz="2200" b="1" i="1" dirty="0">
                <a:solidFill>
                  <a:srgbClr val="000000"/>
                </a:solidFill>
                <a:latin typeface="Times New Roman" pitchFamily="18" charset="0"/>
                <a:ea typeface="黑体" pitchFamily="49" charset="-122"/>
                <a:cs typeface="Times New Roman" pitchFamily="18" charset="0"/>
              </a:rPr>
              <a:t>B</a:t>
            </a:r>
            <a:r>
              <a:rPr lang="zh-CN" altLang="en-US" sz="2200" dirty="0">
                <a:solidFill>
                  <a:srgbClr val="000000"/>
                </a:solidFill>
                <a:latin typeface="Times New Roman" pitchFamily="18" charset="0"/>
                <a:ea typeface="黑体" pitchFamily="49" charset="-122"/>
                <a:cs typeface="Times New Roman" pitchFamily="18" charset="0"/>
              </a:rPr>
              <a:t>的距离的和最短？</a:t>
            </a:r>
          </a:p>
        </p:txBody>
      </p:sp>
      <p:cxnSp>
        <p:nvCxnSpPr>
          <p:cNvPr id="22531" name="直接连接符 5"/>
          <p:cNvCxnSpPr>
            <a:cxnSpLocks noChangeShapeType="1"/>
          </p:cNvCxnSpPr>
          <p:nvPr/>
        </p:nvCxnSpPr>
        <p:spPr bwMode="auto">
          <a:xfrm>
            <a:off x="5400675" y="3527425"/>
            <a:ext cx="2916238"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cxnSp>
      <p:grpSp>
        <p:nvGrpSpPr>
          <p:cNvPr id="22532" name="组合 9"/>
          <p:cNvGrpSpPr>
            <a:grpSpLocks/>
          </p:cNvGrpSpPr>
          <p:nvPr/>
        </p:nvGrpSpPr>
        <p:grpSpPr bwMode="auto">
          <a:xfrm>
            <a:off x="6011863" y="2717800"/>
            <a:ext cx="446087" cy="368300"/>
            <a:chOff x="4932040" y="3573016"/>
            <a:chExt cx="595943" cy="492127"/>
          </a:xfrm>
        </p:grpSpPr>
        <p:sp>
          <p:nvSpPr>
            <p:cNvPr id="5" name="椭圆 11"/>
            <p:cNvSpPr/>
            <p:nvPr/>
          </p:nvSpPr>
          <p:spPr>
            <a:xfrm>
              <a:off x="4932040" y="3789382"/>
              <a:ext cx="144214" cy="144244"/>
            </a:xfrm>
            <a:prstGeom prst="ellipse">
              <a:avLst/>
            </a:prstGeom>
            <a:solidFill>
              <a:sysClr val="windowText" lastClr="00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22545" name="TextBox 12"/>
            <p:cNvSpPr txBox="1">
              <a:spLocks noChangeArrowheads="1"/>
            </p:cNvSpPr>
            <p:nvPr/>
          </p:nvSpPr>
          <p:spPr bwMode="auto">
            <a:xfrm>
              <a:off x="5076254" y="3573016"/>
              <a:ext cx="451729" cy="492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000000"/>
                  </a:solidFill>
                  <a:latin typeface="Times New Roman" pitchFamily="18" charset="0"/>
                </a:rPr>
                <a:t>A</a:t>
              </a:r>
              <a:endParaRPr lang="zh-CN" altLang="en-US" sz="1800" b="1" i="1">
                <a:solidFill>
                  <a:srgbClr val="000000"/>
                </a:solidFill>
                <a:latin typeface="Times New Roman" pitchFamily="18" charset="0"/>
                <a:cs typeface="Times New Roman" pitchFamily="18" charset="0"/>
              </a:endParaRPr>
            </a:p>
          </p:txBody>
        </p:sp>
      </p:grpSp>
      <p:sp>
        <p:nvSpPr>
          <p:cNvPr id="22533" name="TextBox 8"/>
          <p:cNvSpPr txBox="1">
            <a:spLocks noChangeArrowheads="1"/>
          </p:cNvSpPr>
          <p:nvPr/>
        </p:nvSpPr>
        <p:spPr bwMode="auto">
          <a:xfrm>
            <a:off x="7993063" y="3527425"/>
            <a:ext cx="161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000000"/>
                </a:solidFill>
                <a:latin typeface="Times New Roman" pitchFamily="18" charset="0"/>
              </a:rPr>
              <a:t>l</a:t>
            </a:r>
            <a:endParaRPr lang="zh-CN" altLang="en-US" sz="1800" b="1" i="1">
              <a:solidFill>
                <a:srgbClr val="000000"/>
              </a:solidFill>
              <a:latin typeface="Times New Roman" pitchFamily="18" charset="0"/>
              <a:cs typeface="Times New Roman" pitchFamily="18" charset="0"/>
            </a:endParaRPr>
          </a:p>
        </p:txBody>
      </p:sp>
      <p:grpSp>
        <p:nvGrpSpPr>
          <p:cNvPr id="22534" name="组合 12"/>
          <p:cNvGrpSpPr>
            <a:grpSpLocks/>
          </p:cNvGrpSpPr>
          <p:nvPr/>
        </p:nvGrpSpPr>
        <p:grpSpPr bwMode="auto">
          <a:xfrm>
            <a:off x="6696075" y="4208463"/>
            <a:ext cx="447675" cy="368300"/>
            <a:chOff x="4932040" y="3573016"/>
            <a:chExt cx="595815" cy="493823"/>
          </a:xfrm>
        </p:grpSpPr>
        <p:sp>
          <p:nvSpPr>
            <p:cNvPr id="9" name="椭圆 14"/>
            <p:cNvSpPr/>
            <p:nvPr/>
          </p:nvSpPr>
          <p:spPr>
            <a:xfrm>
              <a:off x="4932040" y="3787999"/>
              <a:ext cx="143672" cy="144741"/>
            </a:xfrm>
            <a:prstGeom prst="ellipse">
              <a:avLst/>
            </a:prstGeom>
            <a:solidFill>
              <a:sysClr val="windowText" lastClr="00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22543" name="TextBox 15"/>
            <p:cNvSpPr txBox="1">
              <a:spLocks noChangeArrowheads="1"/>
            </p:cNvSpPr>
            <p:nvPr/>
          </p:nvSpPr>
          <p:spPr bwMode="auto">
            <a:xfrm>
              <a:off x="5075712" y="3573016"/>
              <a:ext cx="452143" cy="49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000000"/>
                  </a:solidFill>
                  <a:latin typeface="Times New Roman" pitchFamily="18" charset="0"/>
                </a:rPr>
                <a:t>B</a:t>
              </a:r>
              <a:endParaRPr lang="en-US" altLang="zh-CN" sz="1800" b="1" i="1">
                <a:solidFill>
                  <a:srgbClr val="000000"/>
                </a:solidFill>
                <a:latin typeface="Times New Roman" pitchFamily="18" charset="0"/>
                <a:cs typeface="Times New Roman" pitchFamily="18" charset="0"/>
              </a:endParaRPr>
            </a:p>
          </p:txBody>
        </p:sp>
      </p:grpSp>
      <p:cxnSp>
        <p:nvCxnSpPr>
          <p:cNvPr id="11" name="直接连接符 10"/>
          <p:cNvCxnSpPr>
            <a:cxnSpLocks noChangeShapeType="1"/>
          </p:cNvCxnSpPr>
          <p:nvPr/>
        </p:nvCxnSpPr>
        <p:spPr bwMode="auto">
          <a:xfrm>
            <a:off x="6061075" y="2916238"/>
            <a:ext cx="685800" cy="1490662"/>
          </a:xfrm>
          <a:prstGeom prst="line">
            <a:avLst/>
          </a:prstGeom>
          <a:noFill/>
          <a:ln w="25400">
            <a:solidFill>
              <a:srgbClr val="0070C0"/>
            </a:solidFill>
            <a:round/>
            <a:headEnd/>
            <a:tailEnd/>
          </a:ln>
          <a:extLst>
            <a:ext uri="{909E8E84-426E-40DD-AFC4-6F175D3DCCD1}">
              <a14:hiddenFill xmlns:a14="http://schemas.microsoft.com/office/drawing/2010/main">
                <a:noFill/>
              </a14:hiddenFill>
            </a:ext>
          </a:extLst>
        </p:spPr>
      </p:cxnSp>
      <p:grpSp>
        <p:nvGrpSpPr>
          <p:cNvPr id="12" name="组合 12"/>
          <p:cNvGrpSpPr>
            <a:grpSpLocks/>
          </p:cNvGrpSpPr>
          <p:nvPr/>
        </p:nvGrpSpPr>
        <p:grpSpPr bwMode="auto">
          <a:xfrm>
            <a:off x="6296025" y="3213100"/>
            <a:ext cx="361950" cy="379413"/>
            <a:chOff x="4932040" y="3429000"/>
            <a:chExt cx="480332" cy="504056"/>
          </a:xfrm>
        </p:grpSpPr>
        <p:sp>
          <p:nvSpPr>
            <p:cNvPr id="13" name="椭圆 19"/>
            <p:cNvSpPr/>
            <p:nvPr/>
          </p:nvSpPr>
          <p:spPr>
            <a:xfrm>
              <a:off x="4932040" y="3789643"/>
              <a:ext cx="143257" cy="143413"/>
            </a:xfrm>
            <a:prstGeom prst="ellipse">
              <a:avLst/>
            </a:prstGeom>
            <a:solidFill>
              <a:srgbClr val="FF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22541" name="TextBox 20"/>
            <p:cNvSpPr txBox="1">
              <a:spLocks noChangeArrowheads="1"/>
            </p:cNvSpPr>
            <p:nvPr/>
          </p:nvSpPr>
          <p:spPr bwMode="auto">
            <a:xfrm>
              <a:off x="4961534" y="3429000"/>
              <a:ext cx="450838" cy="491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FF0000"/>
                  </a:solidFill>
                  <a:latin typeface="Times New Roman" pitchFamily="18" charset="0"/>
                </a:rPr>
                <a:t>C</a:t>
              </a:r>
              <a:endParaRPr lang="zh-CN" altLang="en-US" sz="1800" b="1" i="1">
                <a:solidFill>
                  <a:srgbClr val="FF0000"/>
                </a:solidFill>
                <a:latin typeface="Times New Roman" pitchFamily="18" charset="0"/>
                <a:cs typeface="Times New Roman" pitchFamily="18" charset="0"/>
              </a:endParaRPr>
            </a:p>
          </p:txBody>
        </p:sp>
      </p:grpSp>
      <p:sp>
        <p:nvSpPr>
          <p:cNvPr id="15" name="TextBox 21"/>
          <p:cNvSpPr txBox="1">
            <a:spLocks noChangeArrowheads="1"/>
          </p:cNvSpPr>
          <p:nvPr/>
        </p:nvSpPr>
        <p:spPr bwMode="auto">
          <a:xfrm>
            <a:off x="811213" y="3398838"/>
            <a:ext cx="408305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lnSpc>
                <a:spcPct val="150000"/>
              </a:lnSpc>
            </a:pPr>
            <a:r>
              <a:rPr lang="zh-CN" altLang="en-US" sz="2200">
                <a:solidFill>
                  <a:srgbClr val="FF0000"/>
                </a:solidFill>
                <a:latin typeface="黑体" pitchFamily="49" charset="-122"/>
                <a:ea typeface="黑体" pitchFamily="49" charset="-122"/>
              </a:rPr>
              <a:t>根据“两点之间，线段最短”，可知这个交点即为所求</a:t>
            </a:r>
            <a:r>
              <a:rPr lang="en-US" altLang="zh-CN" sz="2200">
                <a:solidFill>
                  <a:srgbClr val="FF0000"/>
                </a:solidFill>
                <a:latin typeface="黑体" pitchFamily="49" charset="-122"/>
                <a:ea typeface="黑体" pitchFamily="49" charset="-122"/>
              </a:rPr>
              <a:t>.</a:t>
            </a:r>
          </a:p>
        </p:txBody>
      </p:sp>
      <p:sp>
        <p:nvSpPr>
          <p:cNvPr id="16" name="TextBox 22"/>
          <p:cNvSpPr txBox="1">
            <a:spLocks noChangeArrowheads="1"/>
          </p:cNvSpPr>
          <p:nvPr/>
        </p:nvSpPr>
        <p:spPr bwMode="auto">
          <a:xfrm>
            <a:off x="817563" y="2655888"/>
            <a:ext cx="37877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zh-CN" altLang="en-US" sz="2200">
                <a:solidFill>
                  <a:srgbClr val="FF0000"/>
                </a:solidFill>
                <a:latin typeface="黑体" pitchFamily="49" charset="-122"/>
                <a:ea typeface="黑体" pitchFamily="49" charset="-122"/>
              </a:rPr>
              <a:t>连结</a:t>
            </a:r>
            <a:r>
              <a:rPr lang="en-US" altLang="zh-CN" sz="2200" b="1" i="1">
                <a:solidFill>
                  <a:srgbClr val="FF0000"/>
                </a:solidFill>
                <a:latin typeface="Times New Roman" pitchFamily="18" charset="0"/>
                <a:ea typeface="黑体" pitchFamily="49" charset="-122"/>
              </a:rPr>
              <a:t>AB</a:t>
            </a:r>
            <a:r>
              <a:rPr lang="en-US" altLang="zh-CN" sz="2200" b="1">
                <a:solidFill>
                  <a:srgbClr val="FF0000"/>
                </a:solidFill>
                <a:latin typeface="Times New Roman" pitchFamily="18" charset="0"/>
                <a:ea typeface="黑体" pitchFamily="49" charset="-122"/>
              </a:rPr>
              <a:t>,</a:t>
            </a:r>
            <a:r>
              <a:rPr lang="zh-CN" altLang="en-US" sz="2200">
                <a:solidFill>
                  <a:srgbClr val="FF0000"/>
                </a:solidFill>
                <a:latin typeface="黑体" pitchFamily="49" charset="-122"/>
                <a:ea typeface="黑体" pitchFamily="49" charset="-122"/>
              </a:rPr>
              <a:t>与直线</a:t>
            </a:r>
            <a:r>
              <a:rPr lang="en-US" altLang="zh-CN" sz="2200" b="1" i="1">
                <a:solidFill>
                  <a:srgbClr val="FF0000"/>
                </a:solidFill>
                <a:latin typeface="Times New Roman" pitchFamily="18" charset="0"/>
                <a:ea typeface="黑体" pitchFamily="49" charset="-122"/>
              </a:rPr>
              <a:t>l</a:t>
            </a:r>
            <a:r>
              <a:rPr lang="zh-CN" altLang="en-US" sz="2200">
                <a:solidFill>
                  <a:srgbClr val="FF0000"/>
                </a:solidFill>
                <a:latin typeface="黑体" pitchFamily="49" charset="-122"/>
                <a:ea typeface="黑体" pitchFamily="49" charset="-122"/>
              </a:rPr>
              <a:t>相交于一点</a:t>
            </a:r>
            <a:r>
              <a:rPr lang="en-US" altLang="zh-CN" sz="2200" b="1" i="1">
                <a:solidFill>
                  <a:srgbClr val="FF0000"/>
                </a:solidFill>
                <a:latin typeface="Times New Roman" pitchFamily="18" charset="0"/>
                <a:ea typeface="黑体" pitchFamily="49" charset="-122"/>
              </a:rPr>
              <a:t>C</a:t>
            </a:r>
            <a:r>
              <a:rPr lang="en-US" altLang="zh-CN" sz="2200" b="1">
                <a:solidFill>
                  <a:srgbClr val="FF0000"/>
                </a:solidFill>
                <a:latin typeface="Times New Roman" pitchFamily="18" charset="0"/>
                <a:ea typeface="黑体" pitchFamily="49" charset="-122"/>
              </a:rPr>
              <a:t>.</a:t>
            </a:r>
            <a:endParaRPr lang="zh-CN" altLang="en-US" sz="2200" b="1">
              <a:solidFill>
                <a:srgbClr val="FF0000"/>
              </a:solidFill>
              <a:latin typeface="Times New Roman" pitchFamily="18" charset="0"/>
              <a:ea typeface="黑体" pitchFamily="49" charset="-122"/>
            </a:endParaRPr>
          </a:p>
        </p:txBody>
      </p:sp>
      <p:sp>
        <p:nvSpPr>
          <p:cNvPr id="18" name="矩形 17"/>
          <p:cNvSpPr>
            <a:spLocks noChangeArrowheads="1"/>
          </p:cNvSpPr>
          <p:nvPr/>
        </p:nvSpPr>
        <p:spPr bwMode="auto">
          <a:xfrm>
            <a:off x="150812" y="174078"/>
            <a:ext cx="51212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dirty="0" smtClean="0">
                <a:solidFill>
                  <a:srgbClr val="C00000"/>
                </a:solidFill>
                <a:latin typeface="微软雅黑" panose="020B0503020204020204" pitchFamily="34" charset="-122"/>
                <a:ea typeface="微软雅黑" panose="020B0503020204020204" pitchFamily="34" charset="-122"/>
              </a:rPr>
              <a:t>探究一：</a:t>
            </a:r>
            <a:r>
              <a:rPr lang="en-US" altLang="zh-CN" sz="24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4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两点一线</a:t>
            </a:r>
            <a:r>
              <a:rPr lang="en-US" altLang="zh-CN" sz="24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4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的最短路径问题</a:t>
            </a:r>
            <a:endParaRPr lang="zh-CN" altLang="en-US" sz="2400" b="1" dirty="0">
              <a:solidFill>
                <a:srgbClr val="C00000"/>
              </a:solidFill>
            </a:endParaRPr>
          </a:p>
        </p:txBody>
      </p:sp>
    </p:spTree>
    <p:extLst>
      <p:ext uri="{BB962C8B-B14F-4D97-AF65-F5344CB8AC3E}">
        <p14:creationId xmlns:p14="http://schemas.microsoft.com/office/powerpoint/2010/main" val="19273201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checkerboard(across)">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5"/>
          <p:cNvSpPr txBox="1">
            <a:spLocks noChangeArrowheads="1"/>
          </p:cNvSpPr>
          <p:nvPr/>
        </p:nvSpPr>
        <p:spPr bwMode="auto">
          <a:xfrm>
            <a:off x="1098550" y="966788"/>
            <a:ext cx="71755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lnSpc>
                <a:spcPct val="150000"/>
              </a:lnSpc>
            </a:pPr>
            <a:r>
              <a:rPr lang="en-US" altLang="zh-CN" sz="2200">
                <a:solidFill>
                  <a:srgbClr val="000000"/>
                </a:solidFill>
                <a:latin typeface="黑体" pitchFamily="49" charset="-122"/>
                <a:ea typeface="黑体" pitchFamily="49" charset="-122"/>
              </a:rPr>
              <a:t>    </a:t>
            </a:r>
            <a:r>
              <a:rPr lang="zh-CN" altLang="en-US" sz="2200">
                <a:solidFill>
                  <a:srgbClr val="000000"/>
                </a:solidFill>
                <a:latin typeface="黑体" pitchFamily="49" charset="-122"/>
                <a:ea typeface="黑体" pitchFamily="49" charset="-122"/>
              </a:rPr>
              <a:t>如图，牧马人从</a:t>
            </a:r>
            <a:r>
              <a:rPr lang="en-US" altLang="zh-CN" sz="2200" b="1" i="1">
                <a:solidFill>
                  <a:srgbClr val="000000"/>
                </a:solidFill>
                <a:latin typeface="Times New Roman" pitchFamily="18" charset="0"/>
                <a:ea typeface="黑体" pitchFamily="49" charset="-122"/>
              </a:rPr>
              <a:t>A</a:t>
            </a:r>
            <a:r>
              <a:rPr lang="zh-CN" altLang="en-US" sz="2200">
                <a:solidFill>
                  <a:srgbClr val="000000"/>
                </a:solidFill>
                <a:latin typeface="黑体" pitchFamily="49" charset="-122"/>
                <a:ea typeface="黑体" pitchFamily="49" charset="-122"/>
              </a:rPr>
              <a:t>地出发，到一条笔直的河边</a:t>
            </a:r>
            <a:r>
              <a:rPr lang="en-US" altLang="zh-CN" sz="2200" b="1" i="1">
                <a:solidFill>
                  <a:srgbClr val="000000"/>
                </a:solidFill>
                <a:latin typeface="Times New Roman" pitchFamily="18" charset="0"/>
                <a:ea typeface="黑体" pitchFamily="49" charset="-122"/>
              </a:rPr>
              <a:t>l</a:t>
            </a:r>
            <a:r>
              <a:rPr lang="zh-CN" altLang="en-US" sz="2200">
                <a:solidFill>
                  <a:srgbClr val="000000"/>
                </a:solidFill>
                <a:latin typeface="黑体" pitchFamily="49" charset="-122"/>
                <a:ea typeface="黑体" pitchFamily="49" charset="-122"/>
              </a:rPr>
              <a:t>饮马，然后到</a:t>
            </a:r>
            <a:r>
              <a:rPr lang="en-US" altLang="zh-CN" sz="2200" b="1" i="1">
                <a:solidFill>
                  <a:srgbClr val="000000"/>
                </a:solidFill>
                <a:latin typeface="Times New Roman" pitchFamily="18" charset="0"/>
                <a:ea typeface="黑体" pitchFamily="49" charset="-122"/>
              </a:rPr>
              <a:t>B</a:t>
            </a:r>
            <a:r>
              <a:rPr lang="zh-CN" altLang="en-US" sz="2200">
                <a:solidFill>
                  <a:srgbClr val="000000"/>
                </a:solidFill>
                <a:latin typeface="黑体" pitchFamily="49" charset="-122"/>
                <a:ea typeface="黑体" pitchFamily="49" charset="-122"/>
              </a:rPr>
              <a:t>地，牧马人到河边的什么地方饮马，可使所走的路径最短？</a:t>
            </a:r>
          </a:p>
        </p:txBody>
      </p:sp>
      <p:cxnSp>
        <p:nvCxnSpPr>
          <p:cNvPr id="3" name="直接连接符 2"/>
          <p:cNvCxnSpPr>
            <a:cxnSpLocks noChangeShapeType="1"/>
          </p:cNvCxnSpPr>
          <p:nvPr/>
        </p:nvCxnSpPr>
        <p:spPr bwMode="auto">
          <a:xfrm>
            <a:off x="4962525" y="3397250"/>
            <a:ext cx="1114425" cy="541338"/>
          </a:xfrm>
          <a:prstGeom prst="line">
            <a:avLst/>
          </a:prstGeom>
          <a:noFill/>
          <a:ln w="25400">
            <a:solidFill>
              <a:srgbClr val="0070C0"/>
            </a:solidFill>
            <a:round/>
            <a:headEnd/>
            <a:tailEnd/>
          </a:ln>
          <a:extLst>
            <a:ext uri="{909E8E84-426E-40DD-AFC4-6F175D3DCCD1}">
              <a14:hiddenFill xmlns:a14="http://schemas.microsoft.com/office/drawing/2010/main">
                <a:noFill/>
              </a14:hiddenFill>
            </a:ext>
          </a:extLst>
        </p:spPr>
      </p:cxnSp>
      <p:cxnSp>
        <p:nvCxnSpPr>
          <p:cNvPr id="4" name="直接连接符 3"/>
          <p:cNvCxnSpPr>
            <a:cxnSpLocks noChangeShapeType="1"/>
          </p:cNvCxnSpPr>
          <p:nvPr/>
        </p:nvCxnSpPr>
        <p:spPr bwMode="auto">
          <a:xfrm flipV="1">
            <a:off x="6076950" y="2765425"/>
            <a:ext cx="736600" cy="1173163"/>
          </a:xfrm>
          <a:prstGeom prst="line">
            <a:avLst/>
          </a:prstGeom>
          <a:noFill/>
          <a:ln w="25400">
            <a:solidFill>
              <a:srgbClr val="0070C0"/>
            </a:solidFill>
            <a:round/>
            <a:headEnd/>
            <a:tailEnd/>
          </a:ln>
          <a:extLst>
            <a:ext uri="{909E8E84-426E-40DD-AFC4-6F175D3DCCD1}">
              <a14:hiddenFill xmlns:a14="http://schemas.microsoft.com/office/drawing/2010/main">
                <a:noFill/>
              </a14:hiddenFill>
            </a:ext>
          </a:extLst>
        </p:spPr>
      </p:cxnSp>
      <p:grpSp>
        <p:nvGrpSpPr>
          <p:cNvPr id="5" name="组合 29"/>
          <p:cNvGrpSpPr>
            <a:grpSpLocks/>
          </p:cNvGrpSpPr>
          <p:nvPr/>
        </p:nvGrpSpPr>
        <p:grpSpPr bwMode="auto">
          <a:xfrm>
            <a:off x="5969000" y="3862388"/>
            <a:ext cx="338138" cy="444500"/>
            <a:chOff x="4860991" y="3789040"/>
            <a:chExt cx="449100" cy="595708"/>
          </a:xfrm>
        </p:grpSpPr>
        <p:sp>
          <p:nvSpPr>
            <p:cNvPr id="6" name="椭圆 30"/>
            <p:cNvSpPr/>
            <p:nvPr/>
          </p:nvSpPr>
          <p:spPr>
            <a:xfrm>
              <a:off x="4932678" y="3789040"/>
              <a:ext cx="143374" cy="144672"/>
            </a:xfrm>
            <a:prstGeom prst="ellipse">
              <a:avLst/>
            </a:prstGeom>
            <a:solidFill>
              <a:sysClr val="windowText" lastClr="00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21539" name="TextBox 31"/>
            <p:cNvSpPr txBox="1">
              <a:spLocks noChangeArrowheads="1"/>
            </p:cNvSpPr>
            <p:nvPr/>
          </p:nvSpPr>
          <p:spPr bwMode="auto">
            <a:xfrm>
              <a:off x="4860991" y="3891161"/>
              <a:ext cx="449100" cy="49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000000"/>
                  </a:solidFill>
                  <a:latin typeface="Times New Roman" pitchFamily="18" charset="0"/>
                </a:rPr>
                <a:t>C</a:t>
              </a:r>
              <a:endParaRPr lang="zh-CN" altLang="en-US" sz="1800" b="1" i="1">
                <a:solidFill>
                  <a:srgbClr val="000000"/>
                </a:solidFill>
                <a:latin typeface="Times New Roman" pitchFamily="18" charset="0"/>
                <a:cs typeface="Times New Roman" pitchFamily="18" charset="0"/>
              </a:endParaRPr>
            </a:p>
          </p:txBody>
        </p:sp>
      </p:grpSp>
      <p:grpSp>
        <p:nvGrpSpPr>
          <p:cNvPr id="8" name="组合 37"/>
          <p:cNvGrpSpPr>
            <a:grpSpLocks/>
          </p:cNvGrpSpPr>
          <p:nvPr/>
        </p:nvGrpSpPr>
        <p:grpSpPr bwMode="auto">
          <a:xfrm>
            <a:off x="3810000" y="3073400"/>
            <a:ext cx="876300" cy="485775"/>
            <a:chOff x="3923928" y="3212976"/>
            <a:chExt cx="1169468" cy="648072"/>
          </a:xfrm>
        </p:grpSpPr>
        <p:sp>
          <p:nvSpPr>
            <p:cNvPr id="9" name="右箭头 8"/>
            <p:cNvSpPr/>
            <p:nvPr/>
          </p:nvSpPr>
          <p:spPr bwMode="auto">
            <a:xfrm>
              <a:off x="3995960" y="3573016"/>
              <a:ext cx="936422" cy="288032"/>
            </a:xfrm>
            <a:prstGeom prst="rightArrow">
              <a:avLst/>
            </a:prstGeom>
            <a:solidFill>
              <a:srgbClr val="ED7D31">
                <a:lumMod val="75000"/>
              </a:srgbClr>
            </a:solidFill>
            <a:ln w="9525" cap="flat" cmpd="sng" algn="ctr">
              <a:noFill/>
              <a:prstDash val="solid"/>
              <a:round/>
              <a:headEnd type="none" w="med" len="med"/>
              <a:tailEnd type="none" w="med" len="med"/>
            </a:ln>
          </p:spPr>
          <p:txBody>
            <a:bodyPr/>
            <a:lstStyle/>
            <a:p>
              <a:pPr defTabSz="685800" eaLnBrk="1" fontAlgn="auto" hangingPunct="1">
                <a:spcBef>
                  <a:spcPts val="0"/>
                </a:spcBef>
                <a:spcAft>
                  <a:spcPts val="0"/>
                </a:spcAft>
                <a:defRPr/>
              </a:pPr>
              <a:endParaRPr lang="zh-CN" altLang="en-US" sz="1350" kern="0">
                <a:solidFill>
                  <a:prstClr val="black"/>
                </a:solidFill>
                <a:latin typeface="Arial" panose="020B0604020202020204" pitchFamily="34" charset="0"/>
              </a:endParaRPr>
            </a:p>
          </p:txBody>
        </p:sp>
        <p:sp>
          <p:nvSpPr>
            <p:cNvPr id="10" name="TextBox 32"/>
            <p:cNvSpPr txBox="1"/>
            <p:nvPr/>
          </p:nvSpPr>
          <p:spPr>
            <a:xfrm>
              <a:off x="3923928" y="3212976"/>
              <a:ext cx="1169468" cy="493467"/>
            </a:xfrm>
            <a:prstGeom prst="rect">
              <a:avLst/>
            </a:prstGeom>
            <a:noFill/>
            <a:ln w="9525">
              <a:noFill/>
            </a:ln>
          </p:spPr>
          <p:txBody>
            <a:bodyPr wrap="none">
              <a:spAutoFit/>
            </a:bodyPr>
            <a:lstStyle/>
            <a:p>
              <a:pPr eaLnBrk="1" fontAlgn="auto" hangingPunct="1">
                <a:spcBef>
                  <a:spcPts val="0"/>
                </a:spcBef>
                <a:spcAft>
                  <a:spcPts val="0"/>
                </a:spcAft>
                <a:defRPr/>
              </a:pPr>
              <a:r>
                <a:rPr lang="zh-CN" altLang="en-US" sz="1800" kern="0" dirty="0">
                  <a:solidFill>
                    <a:prstClr val="black"/>
                  </a:solidFill>
                  <a:latin typeface="黑体" panose="02010609060101010101" pitchFamily="49" charset="-122"/>
                  <a:ea typeface="黑体" panose="02010609060101010101" pitchFamily="49" charset="-122"/>
                </a:rPr>
                <a:t>抽象成</a:t>
              </a:r>
            </a:p>
          </p:txBody>
        </p:sp>
      </p:grpSp>
      <p:grpSp>
        <p:nvGrpSpPr>
          <p:cNvPr id="11" name="组合 39"/>
          <p:cNvGrpSpPr>
            <a:grpSpLocks/>
          </p:cNvGrpSpPr>
          <p:nvPr/>
        </p:nvGrpSpPr>
        <p:grpSpPr bwMode="auto">
          <a:xfrm>
            <a:off x="4673600" y="2565400"/>
            <a:ext cx="2916238" cy="2065338"/>
            <a:chOff x="5076056" y="2535287"/>
            <a:chExt cx="3888432" cy="2754196"/>
          </a:xfrm>
        </p:grpSpPr>
        <p:grpSp>
          <p:nvGrpSpPr>
            <p:cNvPr id="21526" name="组合 38"/>
            <p:cNvGrpSpPr>
              <a:grpSpLocks/>
            </p:cNvGrpSpPr>
            <p:nvPr/>
          </p:nvGrpSpPr>
          <p:grpSpPr bwMode="auto">
            <a:xfrm>
              <a:off x="5076056" y="2535287"/>
              <a:ext cx="3888432" cy="2322148"/>
              <a:chOff x="5076056" y="2535287"/>
              <a:chExt cx="3888432" cy="2322148"/>
            </a:xfrm>
          </p:grpSpPr>
          <p:cxnSp>
            <p:nvCxnSpPr>
              <p:cNvPr id="21528" name="直接连接符 8"/>
              <p:cNvCxnSpPr>
                <a:cxnSpLocks noChangeShapeType="1"/>
              </p:cNvCxnSpPr>
              <p:nvPr/>
            </p:nvCxnSpPr>
            <p:spPr bwMode="auto">
              <a:xfrm>
                <a:off x="5076056" y="4365104"/>
                <a:ext cx="3888432"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cxnSp>
          <p:grpSp>
            <p:nvGrpSpPr>
              <p:cNvPr id="21529" name="组合 9"/>
              <p:cNvGrpSpPr>
                <a:grpSpLocks/>
              </p:cNvGrpSpPr>
              <p:nvPr/>
            </p:nvGrpSpPr>
            <p:grpSpPr bwMode="auto">
              <a:xfrm>
                <a:off x="5388652" y="3356992"/>
                <a:ext cx="595496" cy="492331"/>
                <a:chOff x="4932040" y="3573016"/>
                <a:chExt cx="595496" cy="492331"/>
              </a:xfrm>
            </p:grpSpPr>
            <p:sp>
              <p:nvSpPr>
                <p:cNvPr id="20" name="椭圆 10"/>
                <p:cNvSpPr/>
                <p:nvPr/>
              </p:nvSpPr>
              <p:spPr>
                <a:xfrm>
                  <a:off x="4932720" y="3788634"/>
                  <a:ext cx="143938" cy="143955"/>
                </a:xfrm>
                <a:prstGeom prst="ellipse">
                  <a:avLst/>
                </a:prstGeom>
                <a:solidFill>
                  <a:sysClr val="windowText" lastClr="00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21535" name="TextBox 11"/>
                <p:cNvSpPr txBox="1">
                  <a:spLocks noChangeArrowheads="1"/>
                </p:cNvSpPr>
                <p:nvPr/>
              </p:nvSpPr>
              <p:spPr bwMode="auto">
                <a:xfrm>
                  <a:off x="5076658" y="3572701"/>
                  <a:ext cx="450864" cy="493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000000"/>
                      </a:solidFill>
                      <a:latin typeface="Times New Roman" pitchFamily="18" charset="0"/>
                    </a:rPr>
                    <a:t>A</a:t>
                  </a:r>
                  <a:endParaRPr lang="zh-CN" altLang="en-US" sz="1800" b="1" i="1">
                    <a:solidFill>
                      <a:srgbClr val="000000"/>
                    </a:solidFill>
                    <a:latin typeface="Times New Roman" pitchFamily="18" charset="0"/>
                    <a:cs typeface="Times New Roman" pitchFamily="18" charset="0"/>
                  </a:endParaRPr>
                </a:p>
              </p:txBody>
            </p:sp>
          </p:grpSp>
          <p:grpSp>
            <p:nvGrpSpPr>
              <p:cNvPr id="21530" name="组合 12"/>
              <p:cNvGrpSpPr>
                <a:grpSpLocks/>
              </p:cNvGrpSpPr>
              <p:nvPr/>
            </p:nvGrpSpPr>
            <p:grpSpPr bwMode="auto">
              <a:xfrm>
                <a:off x="7836924" y="2535287"/>
                <a:ext cx="595496" cy="492331"/>
                <a:chOff x="4932040" y="3573016"/>
                <a:chExt cx="595496" cy="492331"/>
              </a:xfrm>
            </p:grpSpPr>
            <p:sp>
              <p:nvSpPr>
                <p:cNvPr id="18" name="椭圆 13"/>
                <p:cNvSpPr/>
                <p:nvPr/>
              </p:nvSpPr>
              <p:spPr>
                <a:xfrm>
                  <a:off x="4931387" y="3788948"/>
                  <a:ext cx="143938" cy="143955"/>
                </a:xfrm>
                <a:prstGeom prst="ellipse">
                  <a:avLst/>
                </a:prstGeom>
                <a:solidFill>
                  <a:sysClr val="windowText" lastClr="00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21533" name="TextBox 14"/>
                <p:cNvSpPr txBox="1">
                  <a:spLocks noChangeArrowheads="1"/>
                </p:cNvSpPr>
                <p:nvPr/>
              </p:nvSpPr>
              <p:spPr bwMode="auto">
                <a:xfrm>
                  <a:off x="5075324" y="3573016"/>
                  <a:ext cx="452980" cy="493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000000"/>
                      </a:solidFill>
                      <a:latin typeface="Times New Roman" pitchFamily="18" charset="0"/>
                    </a:rPr>
                    <a:t>B</a:t>
                  </a:r>
                  <a:endParaRPr lang="zh-CN" altLang="en-US" sz="1800" b="1" i="1">
                    <a:solidFill>
                      <a:srgbClr val="000000"/>
                    </a:solidFill>
                    <a:latin typeface="Times New Roman" pitchFamily="18" charset="0"/>
                    <a:cs typeface="Times New Roman" pitchFamily="18" charset="0"/>
                  </a:endParaRPr>
                </a:p>
              </p:txBody>
            </p:sp>
          </p:grpSp>
          <p:sp>
            <p:nvSpPr>
              <p:cNvPr id="21531" name="TextBox 15"/>
              <p:cNvSpPr txBox="1">
                <a:spLocks noChangeArrowheads="1"/>
              </p:cNvSpPr>
              <p:nvPr/>
            </p:nvSpPr>
            <p:spPr bwMode="auto">
              <a:xfrm>
                <a:off x="8532675" y="4364361"/>
                <a:ext cx="215906" cy="493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000000"/>
                    </a:solidFill>
                    <a:latin typeface="Times New Roman" pitchFamily="18" charset="0"/>
                  </a:rPr>
                  <a:t>l</a:t>
                </a:r>
                <a:endParaRPr lang="zh-CN" altLang="en-US" sz="1800" b="1" i="1">
                  <a:solidFill>
                    <a:srgbClr val="000000"/>
                  </a:solidFill>
                  <a:latin typeface="Times New Roman" pitchFamily="18" charset="0"/>
                  <a:cs typeface="Times New Roman" pitchFamily="18" charset="0"/>
                </a:endParaRPr>
              </a:p>
            </p:txBody>
          </p:sp>
        </p:grpSp>
        <p:sp>
          <p:nvSpPr>
            <p:cNvPr id="13" name="TextBox 35"/>
            <p:cNvSpPr txBox="1"/>
            <p:nvPr/>
          </p:nvSpPr>
          <p:spPr>
            <a:xfrm>
              <a:off x="6252957" y="4796225"/>
              <a:ext cx="1477477" cy="493258"/>
            </a:xfrm>
            <a:prstGeom prst="rect">
              <a:avLst/>
            </a:prstGeom>
            <a:noFill/>
            <a:ln w="9525">
              <a:noFill/>
            </a:ln>
          </p:spPr>
          <p:txBody>
            <a:bodyPr wrap="none">
              <a:spAutoFit/>
            </a:bodyPr>
            <a:lstStyle/>
            <a:p>
              <a:pPr eaLnBrk="1" fontAlgn="auto" hangingPunct="1">
                <a:spcBef>
                  <a:spcPts val="0"/>
                </a:spcBef>
                <a:spcAft>
                  <a:spcPts val="0"/>
                </a:spcAft>
                <a:defRPr/>
              </a:pPr>
              <a:r>
                <a:rPr lang="zh-CN" altLang="en-US" sz="1800" kern="0" dirty="0">
                  <a:solidFill>
                    <a:prstClr val="black"/>
                  </a:solidFill>
                  <a:latin typeface="黑体" panose="02010609060101010101" pitchFamily="49" charset="-122"/>
                  <a:ea typeface="黑体" panose="02010609060101010101" pitchFamily="49" charset="-122"/>
                </a:rPr>
                <a:t>数学问题</a:t>
              </a:r>
            </a:p>
          </p:txBody>
        </p:sp>
      </p:grpSp>
      <p:sp>
        <p:nvSpPr>
          <p:cNvPr id="22" name="TextBox 41"/>
          <p:cNvSpPr txBox="1">
            <a:spLocks noChangeArrowheads="1"/>
          </p:cNvSpPr>
          <p:nvPr/>
        </p:nvSpPr>
        <p:spPr bwMode="auto">
          <a:xfrm>
            <a:off x="1379538" y="5256213"/>
            <a:ext cx="66516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zh-CN" altLang="en-US" sz="2200">
                <a:solidFill>
                  <a:srgbClr val="FF0000"/>
                </a:solidFill>
                <a:latin typeface="黑体" pitchFamily="49" charset="-122"/>
                <a:ea typeface="黑体" pitchFamily="49" charset="-122"/>
              </a:rPr>
              <a:t>作图问题：</a:t>
            </a:r>
            <a:r>
              <a:rPr lang="zh-CN" altLang="en-US" sz="2200">
                <a:solidFill>
                  <a:srgbClr val="000000"/>
                </a:solidFill>
                <a:latin typeface="黑体" pitchFamily="49" charset="-122"/>
                <a:ea typeface="黑体" pitchFamily="49" charset="-122"/>
              </a:rPr>
              <a:t>在直线</a:t>
            </a:r>
            <a:r>
              <a:rPr lang="en-US" altLang="zh-CN" sz="2200" b="1" i="1">
                <a:solidFill>
                  <a:srgbClr val="000000"/>
                </a:solidFill>
                <a:latin typeface="Times New Roman" pitchFamily="18" charset="0"/>
                <a:ea typeface="黑体" pitchFamily="49" charset="-122"/>
              </a:rPr>
              <a:t>l</a:t>
            </a:r>
            <a:r>
              <a:rPr lang="zh-CN" altLang="en-US" sz="2200">
                <a:solidFill>
                  <a:srgbClr val="000000"/>
                </a:solidFill>
                <a:latin typeface="黑体" pitchFamily="49" charset="-122"/>
                <a:ea typeface="黑体" pitchFamily="49" charset="-122"/>
              </a:rPr>
              <a:t>上求作一点</a:t>
            </a:r>
            <a:r>
              <a:rPr lang="en-US" altLang="zh-CN" sz="2200" b="1" i="1">
                <a:solidFill>
                  <a:srgbClr val="000000"/>
                </a:solidFill>
                <a:latin typeface="Times New Roman" pitchFamily="18" charset="0"/>
                <a:ea typeface="黑体" pitchFamily="49" charset="-122"/>
              </a:rPr>
              <a:t>C</a:t>
            </a:r>
            <a:r>
              <a:rPr lang="en-US" altLang="zh-CN" sz="2200" b="1">
                <a:solidFill>
                  <a:srgbClr val="000000"/>
                </a:solidFill>
                <a:latin typeface="Times New Roman" pitchFamily="18" charset="0"/>
                <a:ea typeface="黑体" pitchFamily="49" charset="-122"/>
              </a:rPr>
              <a:t>,</a:t>
            </a:r>
            <a:r>
              <a:rPr lang="zh-CN" altLang="en-US" sz="2200">
                <a:solidFill>
                  <a:srgbClr val="000000"/>
                </a:solidFill>
                <a:latin typeface="黑体" pitchFamily="49" charset="-122"/>
                <a:ea typeface="黑体" pitchFamily="49" charset="-122"/>
              </a:rPr>
              <a:t>使</a:t>
            </a:r>
            <a:r>
              <a:rPr lang="en-US" altLang="zh-CN" sz="2200" b="1" i="1">
                <a:solidFill>
                  <a:srgbClr val="000000"/>
                </a:solidFill>
                <a:latin typeface="Times New Roman" pitchFamily="18" charset="0"/>
                <a:ea typeface="黑体" pitchFamily="49" charset="-122"/>
              </a:rPr>
              <a:t>AC</a:t>
            </a:r>
            <a:r>
              <a:rPr lang="en-US" altLang="zh-CN" sz="2200" b="1">
                <a:solidFill>
                  <a:srgbClr val="000000"/>
                </a:solidFill>
                <a:latin typeface="Times New Roman" pitchFamily="18" charset="0"/>
                <a:ea typeface="黑体" pitchFamily="49" charset="-122"/>
              </a:rPr>
              <a:t>+</a:t>
            </a:r>
            <a:r>
              <a:rPr lang="en-US" altLang="zh-CN" sz="2200" b="1" i="1">
                <a:solidFill>
                  <a:srgbClr val="000000"/>
                </a:solidFill>
                <a:latin typeface="Times New Roman" pitchFamily="18" charset="0"/>
                <a:ea typeface="黑体" pitchFamily="49" charset="-122"/>
              </a:rPr>
              <a:t>BC</a:t>
            </a:r>
            <a:r>
              <a:rPr lang="zh-CN" altLang="en-US" sz="2200">
                <a:solidFill>
                  <a:srgbClr val="000000"/>
                </a:solidFill>
                <a:latin typeface="黑体" pitchFamily="49" charset="-122"/>
                <a:ea typeface="黑体" pitchFamily="49" charset="-122"/>
              </a:rPr>
              <a:t>最短问题</a:t>
            </a:r>
            <a:r>
              <a:rPr lang="en-US" altLang="zh-CN" sz="2200">
                <a:solidFill>
                  <a:srgbClr val="000000"/>
                </a:solidFill>
                <a:latin typeface="黑体" pitchFamily="49" charset="-122"/>
                <a:ea typeface="黑体" pitchFamily="49" charset="-122"/>
              </a:rPr>
              <a:t>.</a:t>
            </a:r>
          </a:p>
        </p:txBody>
      </p:sp>
      <p:grpSp>
        <p:nvGrpSpPr>
          <p:cNvPr id="23" name="组合 53"/>
          <p:cNvGrpSpPr>
            <a:grpSpLocks/>
          </p:cNvGrpSpPr>
          <p:nvPr/>
        </p:nvGrpSpPr>
        <p:grpSpPr bwMode="auto">
          <a:xfrm>
            <a:off x="1379538" y="2749550"/>
            <a:ext cx="2320925" cy="1912938"/>
            <a:chOff x="683568" y="2780928"/>
            <a:chExt cx="3096344" cy="2551237"/>
          </a:xfrm>
        </p:grpSpPr>
        <p:grpSp>
          <p:nvGrpSpPr>
            <p:cNvPr id="21515" name="组合 36"/>
            <p:cNvGrpSpPr>
              <a:grpSpLocks/>
            </p:cNvGrpSpPr>
            <p:nvPr/>
          </p:nvGrpSpPr>
          <p:grpSpPr bwMode="auto">
            <a:xfrm>
              <a:off x="683568" y="2780928"/>
              <a:ext cx="3067050" cy="2551237"/>
              <a:chOff x="683568" y="2780928"/>
              <a:chExt cx="3067050" cy="2551237"/>
            </a:xfrm>
          </p:grpSpPr>
          <p:pic>
            <p:nvPicPr>
              <p:cNvPr id="2152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780928"/>
                <a:ext cx="3067050"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Box 34"/>
              <p:cNvSpPr txBox="1"/>
              <p:nvPr/>
            </p:nvSpPr>
            <p:spPr>
              <a:xfrm>
                <a:off x="1475656" y="4838855"/>
                <a:ext cx="1478282" cy="493310"/>
              </a:xfrm>
              <a:prstGeom prst="rect">
                <a:avLst/>
              </a:prstGeom>
              <a:noFill/>
              <a:ln w="9525">
                <a:noFill/>
              </a:ln>
            </p:spPr>
            <p:txBody>
              <a:bodyPr wrap="none">
                <a:spAutoFit/>
              </a:bodyPr>
              <a:lstStyle/>
              <a:p>
                <a:pPr eaLnBrk="1" fontAlgn="auto" hangingPunct="1">
                  <a:spcBef>
                    <a:spcPts val="0"/>
                  </a:spcBef>
                  <a:spcAft>
                    <a:spcPts val="0"/>
                  </a:spcAft>
                  <a:defRPr/>
                </a:pPr>
                <a:r>
                  <a:rPr lang="zh-CN" altLang="en-US" sz="1800" kern="0" dirty="0">
                    <a:solidFill>
                      <a:prstClr val="black"/>
                    </a:solidFill>
                    <a:latin typeface="黑体" panose="02010609060101010101" pitchFamily="49" charset="-122"/>
                    <a:ea typeface="黑体" panose="02010609060101010101" pitchFamily="49" charset="-122"/>
                  </a:rPr>
                  <a:t>实际问题</a:t>
                </a:r>
              </a:p>
            </p:txBody>
          </p:sp>
        </p:grpSp>
        <p:grpSp>
          <p:nvGrpSpPr>
            <p:cNvPr id="21516" name="组合 42"/>
            <p:cNvGrpSpPr>
              <a:grpSpLocks/>
            </p:cNvGrpSpPr>
            <p:nvPr/>
          </p:nvGrpSpPr>
          <p:grpSpPr bwMode="auto">
            <a:xfrm>
              <a:off x="899592" y="3645024"/>
              <a:ext cx="595526" cy="492623"/>
              <a:chOff x="4932040" y="3573016"/>
              <a:chExt cx="595526" cy="492623"/>
            </a:xfrm>
          </p:grpSpPr>
          <p:sp>
            <p:nvSpPr>
              <p:cNvPr id="31" name="椭圆 43"/>
              <p:cNvSpPr/>
              <p:nvPr/>
            </p:nvSpPr>
            <p:spPr>
              <a:xfrm>
                <a:off x="4932040" y="3788696"/>
                <a:ext cx="144016" cy="143970"/>
              </a:xfrm>
              <a:prstGeom prst="ellipse">
                <a:avLst/>
              </a:prstGeom>
              <a:solidFill>
                <a:srgbClr val="FF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srgbClr val="FF0000"/>
                  </a:solidFill>
                  <a:latin typeface="Arial" panose="020B0604020202020204" pitchFamily="34" charset="0"/>
                </a:endParaRPr>
              </a:p>
            </p:txBody>
          </p:sp>
          <p:sp>
            <p:nvSpPr>
              <p:cNvPr id="21523" name="TextBox 44"/>
              <p:cNvSpPr txBox="1">
                <a:spLocks noChangeArrowheads="1"/>
              </p:cNvSpPr>
              <p:nvPr/>
            </p:nvSpPr>
            <p:spPr bwMode="auto">
              <a:xfrm>
                <a:off x="5076056" y="3572741"/>
                <a:ext cx="451108" cy="493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FF0000"/>
                    </a:solidFill>
                    <a:latin typeface="Times New Roman" pitchFamily="18" charset="0"/>
                  </a:rPr>
                  <a:t>A</a:t>
                </a:r>
                <a:endParaRPr lang="zh-CN" altLang="en-US" sz="1800" b="1" i="1">
                  <a:solidFill>
                    <a:srgbClr val="FF0000"/>
                  </a:solidFill>
                  <a:latin typeface="Times New Roman" pitchFamily="18" charset="0"/>
                  <a:cs typeface="Times New Roman" pitchFamily="18" charset="0"/>
                </a:endParaRPr>
              </a:p>
            </p:txBody>
          </p:sp>
        </p:grpSp>
        <p:grpSp>
          <p:nvGrpSpPr>
            <p:cNvPr id="21517" name="组合 45"/>
            <p:cNvGrpSpPr>
              <a:grpSpLocks/>
            </p:cNvGrpSpPr>
            <p:nvPr/>
          </p:nvGrpSpPr>
          <p:grpSpPr bwMode="auto">
            <a:xfrm>
              <a:off x="3102030" y="3140968"/>
              <a:ext cx="595526" cy="492623"/>
              <a:chOff x="4932040" y="3573016"/>
              <a:chExt cx="595526" cy="492623"/>
            </a:xfrm>
          </p:grpSpPr>
          <p:sp>
            <p:nvSpPr>
              <p:cNvPr id="29" name="椭圆 46"/>
              <p:cNvSpPr/>
              <p:nvPr/>
            </p:nvSpPr>
            <p:spPr>
              <a:xfrm>
                <a:off x="4932200" y="3788856"/>
                <a:ext cx="144016" cy="143970"/>
              </a:xfrm>
              <a:prstGeom prst="ellipse">
                <a:avLst/>
              </a:prstGeom>
              <a:solidFill>
                <a:srgbClr val="FF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21521" name="TextBox 47"/>
              <p:cNvSpPr txBox="1">
                <a:spLocks noChangeArrowheads="1"/>
              </p:cNvSpPr>
              <p:nvPr/>
            </p:nvSpPr>
            <p:spPr bwMode="auto">
              <a:xfrm>
                <a:off x="5076216" y="3572901"/>
                <a:ext cx="451108" cy="493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FF0000"/>
                    </a:solidFill>
                    <a:latin typeface="Times New Roman" pitchFamily="18" charset="0"/>
                  </a:rPr>
                  <a:t>B</a:t>
                </a:r>
                <a:endParaRPr lang="zh-CN" altLang="en-US" sz="1800" b="1" i="1">
                  <a:solidFill>
                    <a:srgbClr val="FF0000"/>
                  </a:solidFill>
                  <a:latin typeface="Times New Roman" pitchFamily="18" charset="0"/>
                  <a:cs typeface="Times New Roman" pitchFamily="18" charset="0"/>
                </a:endParaRPr>
              </a:p>
            </p:txBody>
          </p:sp>
        </p:grpSp>
        <p:cxnSp>
          <p:nvCxnSpPr>
            <p:cNvPr id="21518" name="直接连接符 48"/>
            <p:cNvCxnSpPr>
              <a:cxnSpLocks noChangeShapeType="1"/>
            </p:cNvCxnSpPr>
            <p:nvPr/>
          </p:nvCxnSpPr>
          <p:spPr bwMode="auto">
            <a:xfrm>
              <a:off x="683568" y="4437112"/>
              <a:ext cx="3096344" cy="0"/>
            </a:xfrm>
            <a:prstGeom prst="line">
              <a:avLst/>
            </a:prstGeom>
            <a:noFill/>
            <a:ln w="50800">
              <a:solidFill>
                <a:srgbClr val="FF0000"/>
              </a:solidFill>
              <a:round/>
              <a:headEnd/>
              <a:tailEnd/>
            </a:ln>
            <a:extLst>
              <a:ext uri="{909E8E84-426E-40DD-AFC4-6F175D3DCCD1}">
                <a14:hiddenFill xmlns:a14="http://schemas.microsoft.com/office/drawing/2010/main">
                  <a:noFill/>
                </a14:hiddenFill>
              </a:ext>
            </a:extLst>
          </p:spPr>
        </p:cxnSp>
        <p:sp>
          <p:nvSpPr>
            <p:cNvPr id="21519" name="TextBox 52"/>
            <p:cNvSpPr txBox="1">
              <a:spLocks noChangeArrowheads="1"/>
            </p:cNvSpPr>
            <p:nvPr/>
          </p:nvSpPr>
          <p:spPr bwMode="auto">
            <a:xfrm>
              <a:off x="3419872" y="4364600"/>
              <a:ext cx="216024" cy="677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2700" b="1" i="1">
                  <a:solidFill>
                    <a:srgbClr val="FF0000"/>
                  </a:solidFill>
                  <a:latin typeface="Times New Roman" pitchFamily="18" charset="0"/>
                </a:rPr>
                <a:t>l</a:t>
              </a:r>
              <a:endParaRPr lang="zh-CN" altLang="en-US" sz="2700" b="1" i="1">
                <a:solidFill>
                  <a:srgbClr val="FF0000"/>
                </a:solidFill>
                <a:latin typeface="Times New Roman" pitchFamily="18" charset="0"/>
                <a:cs typeface="Times New Roman" pitchFamily="18" charset="0"/>
              </a:endParaRPr>
            </a:p>
          </p:txBody>
        </p:sp>
      </p:grpSp>
      <p:sp>
        <p:nvSpPr>
          <p:cNvPr id="21514" name="TextBox 1"/>
          <p:cNvSpPr txBox="1">
            <a:spLocks noChangeArrowheads="1"/>
          </p:cNvSpPr>
          <p:nvPr/>
        </p:nvSpPr>
        <p:spPr bwMode="auto">
          <a:xfrm>
            <a:off x="1590146" y="197204"/>
            <a:ext cx="24495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zh-CN" altLang="en-US" sz="2800" b="1" dirty="0">
                <a:solidFill>
                  <a:srgbClr val="0070C0"/>
                </a:solidFill>
                <a:latin typeface="微软雅黑" pitchFamily="34" charset="-122"/>
                <a:ea typeface="微软雅黑" pitchFamily="34" charset="-122"/>
                <a:cs typeface="华文行楷" pitchFamily="2" charset="-122"/>
              </a:rPr>
              <a:t>新知探究</a:t>
            </a:r>
            <a:endParaRPr lang="en-US" altLang="zh-CN" sz="2800" b="1" dirty="0">
              <a:solidFill>
                <a:srgbClr val="0070C0"/>
              </a:solidFill>
              <a:latin typeface="微软雅黑" pitchFamily="34" charset="-122"/>
              <a:ea typeface="微软雅黑" pitchFamily="34" charset="-122"/>
              <a:cs typeface="华文行楷" pitchFamily="2" charset="-122"/>
            </a:endParaRPr>
          </a:p>
        </p:txBody>
      </p:sp>
      <p:sp>
        <p:nvSpPr>
          <p:cNvPr id="36" name="矩形 35"/>
          <p:cNvSpPr/>
          <p:nvPr/>
        </p:nvSpPr>
        <p:spPr>
          <a:xfrm>
            <a:off x="259290" y="197204"/>
            <a:ext cx="1023937" cy="549275"/>
          </a:xfrm>
          <a:prstGeom prst="rect">
            <a:avLst/>
          </a:prstGeom>
          <a:solidFill>
            <a:srgbClr val="425624"/>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smtClean="0">
                <a:latin typeface="微软雅黑" pitchFamily="34" charset="-122"/>
                <a:ea typeface="微软雅黑" pitchFamily="34" charset="-122"/>
              </a:rPr>
              <a:t>活动</a:t>
            </a:r>
            <a:r>
              <a:rPr lang="en-US" altLang="zh-CN" sz="2400" dirty="0" smtClean="0">
                <a:latin typeface="微软雅黑" pitchFamily="34" charset="-122"/>
                <a:ea typeface="微软雅黑" pitchFamily="34" charset="-122"/>
              </a:rPr>
              <a:t>2</a:t>
            </a:r>
            <a:endParaRPr lang="zh-CN" altLang="en-US" sz="2400" dirty="0">
              <a:latin typeface="微软雅黑" pitchFamily="34" charset="-122"/>
              <a:ea typeface="微软雅黑" pitchFamily="34" charset="-122"/>
            </a:endParaRPr>
          </a:p>
        </p:txBody>
      </p:sp>
    </p:spTree>
    <p:extLst>
      <p:ext uri="{BB962C8B-B14F-4D97-AF65-F5344CB8AC3E}">
        <p14:creationId xmlns:p14="http://schemas.microsoft.com/office/powerpoint/2010/main" val="4448327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heckerboard(across)">
                                      <p:cBhvr>
                                        <p:cTn id="7" dur="500"/>
                                        <p:tgtEl>
                                          <p:spTgt spid="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randombar(horizontal)">
                                      <p:cBhvr>
                                        <p:cTn id="22" dur="500"/>
                                        <p:tgtEl>
                                          <p:spTgt spid="5"/>
                                        </p:tgtEl>
                                      </p:cBhvr>
                                    </p:animEffect>
                                  </p:childTnLst>
                                </p:cTn>
                              </p:par>
                              <p:par>
                                <p:cTn id="23" presetID="14" presetClass="entr" presetSubtype="1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randombar(horizontal)">
                                      <p:cBhvr>
                                        <p:cTn id="25" dur="500"/>
                                        <p:tgtEl>
                                          <p:spTgt spid="3"/>
                                        </p:tgtEl>
                                      </p:cBhvr>
                                    </p:animEffect>
                                  </p:childTnLst>
                                </p:cTn>
                              </p:par>
                              <p:par>
                                <p:cTn id="26" presetID="14" presetClass="entr" presetSubtype="1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randombar(horizontal)">
                                      <p:cBhvr>
                                        <p:cTn id="28" dur="500"/>
                                        <p:tgtEl>
                                          <p:spTgt spid="4"/>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dissolve">
                                      <p:cBhvr>
                                        <p:cTn id="3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a:spLocks noChangeArrowheads="1"/>
          </p:cNvSpPr>
          <p:nvPr/>
        </p:nvSpPr>
        <p:spPr bwMode="auto">
          <a:xfrm>
            <a:off x="539551" y="926341"/>
            <a:ext cx="7058025" cy="10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defRPr sz="2400">
                <a:solidFill>
                  <a:schemeClr val="tx1"/>
                </a:solidFill>
                <a:latin typeface="Calibri" pitchFamily="34" charset="0"/>
                <a:ea typeface="宋体" pitchFamily="2" charset="-122"/>
              </a:defRPr>
            </a:lvl1pPr>
            <a:lvl2pPr marL="742950" indent="-285750" defTabSz="685800">
              <a:defRPr sz="2400">
                <a:solidFill>
                  <a:schemeClr val="tx1"/>
                </a:solidFill>
                <a:latin typeface="Calibri" pitchFamily="34" charset="0"/>
                <a:ea typeface="宋体" pitchFamily="2" charset="-122"/>
              </a:defRPr>
            </a:lvl2pPr>
            <a:lvl3pPr marL="1143000" indent="-228600" defTabSz="685800">
              <a:defRPr sz="2400">
                <a:solidFill>
                  <a:schemeClr val="tx1"/>
                </a:solidFill>
                <a:latin typeface="Calibri" pitchFamily="34" charset="0"/>
                <a:ea typeface="宋体" pitchFamily="2" charset="-122"/>
              </a:defRPr>
            </a:lvl3pPr>
            <a:lvl4pPr marL="1600200" indent="-228600" defTabSz="685800">
              <a:defRPr sz="2400">
                <a:solidFill>
                  <a:schemeClr val="tx1"/>
                </a:solidFill>
                <a:latin typeface="Calibri" pitchFamily="34" charset="0"/>
                <a:ea typeface="宋体" pitchFamily="2" charset="-122"/>
              </a:defRPr>
            </a:lvl4pPr>
            <a:lvl5pPr marL="2057400" indent="-228600" defTabSz="685800">
              <a:defRPr sz="24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2400">
                <a:solidFill>
                  <a:schemeClr val="tx1"/>
                </a:solidFill>
                <a:latin typeface="Calibri" pitchFamily="34" charset="0"/>
                <a:ea typeface="宋体" pitchFamily="2" charset="-122"/>
              </a:defRPr>
            </a:lvl9pPr>
          </a:lstStyle>
          <a:p>
            <a:pPr>
              <a:lnSpc>
                <a:spcPct val="150000"/>
              </a:lnSpc>
            </a:pPr>
            <a:r>
              <a:rPr lang="zh-CN" altLang="en-US" sz="2200" dirty="0">
                <a:solidFill>
                  <a:srgbClr val="0070C0"/>
                </a:solidFill>
                <a:latin typeface="黑体" pitchFamily="49" charset="-122"/>
                <a:ea typeface="黑体" pitchFamily="49" charset="-122"/>
              </a:rPr>
              <a:t>问题</a:t>
            </a:r>
            <a:r>
              <a:rPr lang="en-US" altLang="zh-CN" sz="2200" b="1" dirty="0">
                <a:solidFill>
                  <a:srgbClr val="0070C0"/>
                </a:solidFill>
                <a:latin typeface="Times New Roman" pitchFamily="18" charset="0"/>
                <a:ea typeface="黑体" pitchFamily="49" charset="-122"/>
                <a:cs typeface="Times New Roman" pitchFamily="18" charset="0"/>
              </a:rPr>
              <a:t>2</a:t>
            </a:r>
            <a:r>
              <a:rPr lang="en-US" altLang="zh-CN" sz="2200" dirty="0">
                <a:solidFill>
                  <a:srgbClr val="0070C0"/>
                </a:solidFill>
                <a:latin typeface="Times New Roman" pitchFamily="18" charset="0"/>
                <a:ea typeface="黑体" pitchFamily="49" charset="-122"/>
                <a:cs typeface="Times New Roman" pitchFamily="18" charset="0"/>
              </a:rPr>
              <a:t>  </a:t>
            </a:r>
            <a:r>
              <a:rPr lang="en-US" altLang="zh-CN" sz="2200" dirty="0">
                <a:solidFill>
                  <a:srgbClr val="385723"/>
                </a:solidFill>
                <a:latin typeface="Times New Roman" pitchFamily="18" charset="0"/>
                <a:ea typeface="黑体" pitchFamily="49" charset="-122"/>
                <a:cs typeface="Times New Roman" pitchFamily="18" charset="0"/>
              </a:rPr>
              <a:t>  </a:t>
            </a:r>
            <a:r>
              <a:rPr lang="zh-CN" altLang="en-US" sz="2200" dirty="0">
                <a:solidFill>
                  <a:srgbClr val="000000"/>
                </a:solidFill>
                <a:latin typeface="Times New Roman" pitchFamily="18" charset="0"/>
                <a:ea typeface="黑体" pitchFamily="49" charset="-122"/>
                <a:cs typeface="Times New Roman" pitchFamily="18" charset="0"/>
              </a:rPr>
              <a:t>如果点</a:t>
            </a:r>
            <a:r>
              <a:rPr lang="en-US" altLang="zh-CN" sz="2200" b="1" i="1" dirty="0">
                <a:solidFill>
                  <a:srgbClr val="000000"/>
                </a:solidFill>
                <a:latin typeface="Times New Roman" pitchFamily="18" charset="0"/>
                <a:ea typeface="黑体" pitchFamily="49" charset="-122"/>
                <a:cs typeface="Times New Roman" pitchFamily="18" charset="0"/>
              </a:rPr>
              <a:t>A</a:t>
            </a:r>
            <a:r>
              <a:rPr lang="zh-CN" altLang="en-US" sz="2200" b="1" i="1" dirty="0">
                <a:solidFill>
                  <a:srgbClr val="000000"/>
                </a:solidFill>
                <a:latin typeface="Times New Roman" pitchFamily="18" charset="0"/>
                <a:ea typeface="黑体" pitchFamily="49" charset="-122"/>
                <a:cs typeface="Times New Roman" pitchFamily="18" charset="0"/>
              </a:rPr>
              <a:t>、</a:t>
            </a:r>
            <a:r>
              <a:rPr lang="en-US" altLang="zh-CN" sz="2200" b="1" i="1" dirty="0">
                <a:solidFill>
                  <a:srgbClr val="000000"/>
                </a:solidFill>
                <a:latin typeface="Times New Roman" pitchFamily="18" charset="0"/>
                <a:ea typeface="黑体" pitchFamily="49" charset="-122"/>
                <a:cs typeface="Times New Roman" pitchFamily="18" charset="0"/>
              </a:rPr>
              <a:t>B</a:t>
            </a:r>
            <a:r>
              <a:rPr lang="zh-CN" altLang="en-US" sz="2200" dirty="0">
                <a:solidFill>
                  <a:srgbClr val="000000"/>
                </a:solidFill>
                <a:latin typeface="Times New Roman" pitchFamily="18" charset="0"/>
                <a:ea typeface="黑体" pitchFamily="49" charset="-122"/>
                <a:cs typeface="Times New Roman" pitchFamily="18" charset="0"/>
              </a:rPr>
              <a:t>分别是直线</a:t>
            </a:r>
            <a:r>
              <a:rPr lang="en-US" altLang="zh-CN" sz="2200" b="1" i="1" dirty="0">
                <a:solidFill>
                  <a:srgbClr val="000000"/>
                </a:solidFill>
                <a:latin typeface="Times New Roman" pitchFamily="18" charset="0"/>
                <a:ea typeface="黑体" pitchFamily="49" charset="-122"/>
                <a:cs typeface="Times New Roman" pitchFamily="18" charset="0"/>
              </a:rPr>
              <a:t>l</a:t>
            </a:r>
            <a:r>
              <a:rPr lang="zh-CN" altLang="en-US" sz="2200" dirty="0">
                <a:solidFill>
                  <a:srgbClr val="FF0000"/>
                </a:solidFill>
                <a:latin typeface="Times New Roman" pitchFamily="18" charset="0"/>
                <a:ea typeface="黑体" pitchFamily="49" charset="-122"/>
                <a:cs typeface="Times New Roman" pitchFamily="18" charset="0"/>
              </a:rPr>
              <a:t>同侧</a:t>
            </a:r>
            <a:r>
              <a:rPr lang="zh-CN" altLang="en-US" sz="2200" dirty="0">
                <a:solidFill>
                  <a:srgbClr val="000000"/>
                </a:solidFill>
                <a:latin typeface="Times New Roman" pitchFamily="18" charset="0"/>
                <a:ea typeface="黑体" pitchFamily="49" charset="-122"/>
                <a:cs typeface="Times New Roman" pitchFamily="18" charset="0"/>
              </a:rPr>
              <a:t>的两个点</a:t>
            </a:r>
            <a:r>
              <a:rPr lang="zh-CN" altLang="en-US" sz="2200" dirty="0" smtClean="0">
                <a:solidFill>
                  <a:srgbClr val="000000"/>
                </a:solidFill>
                <a:latin typeface="Times New Roman" pitchFamily="18" charset="0"/>
                <a:ea typeface="黑体" pitchFamily="49" charset="-122"/>
                <a:cs typeface="Times New Roman" pitchFamily="18" charset="0"/>
              </a:rPr>
              <a:t>，</a:t>
            </a:r>
            <a:r>
              <a:rPr lang="zh-CN" altLang="en-US" sz="2200" dirty="0">
                <a:solidFill>
                  <a:srgbClr val="000000"/>
                </a:solidFill>
                <a:latin typeface="Times New Roman" pitchFamily="18" charset="0"/>
                <a:ea typeface="黑体" pitchFamily="49" charset="-122"/>
                <a:cs typeface="Times New Roman" pitchFamily="18" charset="0"/>
              </a:rPr>
              <a:t>如何在</a:t>
            </a:r>
            <a:r>
              <a:rPr lang="en-US" altLang="zh-CN" sz="2200" b="1" i="1" dirty="0">
                <a:solidFill>
                  <a:srgbClr val="000000"/>
                </a:solidFill>
                <a:latin typeface="Times New Roman" pitchFamily="18" charset="0"/>
                <a:ea typeface="黑体" pitchFamily="49" charset="-122"/>
                <a:cs typeface="Times New Roman" pitchFamily="18" charset="0"/>
              </a:rPr>
              <a:t>l</a:t>
            </a:r>
            <a:r>
              <a:rPr lang="zh-CN" altLang="en-US" sz="2200" dirty="0">
                <a:solidFill>
                  <a:srgbClr val="000000"/>
                </a:solidFill>
                <a:latin typeface="Times New Roman" pitchFamily="18" charset="0"/>
                <a:ea typeface="黑体" pitchFamily="49" charset="-122"/>
                <a:cs typeface="Times New Roman" pitchFamily="18" charset="0"/>
              </a:rPr>
              <a:t>上找到一个点，使得这个点到点</a:t>
            </a:r>
            <a:r>
              <a:rPr lang="en-US" altLang="zh-CN" sz="2200" b="1" i="1" dirty="0">
                <a:solidFill>
                  <a:srgbClr val="000000"/>
                </a:solidFill>
                <a:latin typeface="Times New Roman" pitchFamily="18" charset="0"/>
                <a:ea typeface="黑体" pitchFamily="49" charset="-122"/>
                <a:cs typeface="Times New Roman" pitchFamily="18" charset="0"/>
              </a:rPr>
              <a:t>A</a:t>
            </a:r>
            <a:r>
              <a:rPr lang="zh-CN" altLang="en-US" sz="2200" b="1" i="1" dirty="0">
                <a:solidFill>
                  <a:srgbClr val="000000"/>
                </a:solidFill>
                <a:latin typeface="Times New Roman" pitchFamily="18" charset="0"/>
                <a:ea typeface="黑体" pitchFamily="49" charset="-122"/>
                <a:cs typeface="Times New Roman" pitchFamily="18" charset="0"/>
              </a:rPr>
              <a:t>、</a:t>
            </a:r>
            <a:r>
              <a:rPr lang="zh-CN" altLang="en-US" sz="2200" dirty="0">
                <a:solidFill>
                  <a:srgbClr val="000000"/>
                </a:solidFill>
                <a:latin typeface="Times New Roman" pitchFamily="18" charset="0"/>
                <a:ea typeface="黑体" pitchFamily="49" charset="-122"/>
                <a:cs typeface="Times New Roman" pitchFamily="18" charset="0"/>
              </a:rPr>
              <a:t>点</a:t>
            </a:r>
            <a:r>
              <a:rPr lang="en-US" altLang="zh-CN" sz="2200" b="1" i="1" dirty="0">
                <a:solidFill>
                  <a:srgbClr val="000000"/>
                </a:solidFill>
                <a:latin typeface="Times New Roman" pitchFamily="18" charset="0"/>
                <a:ea typeface="黑体" pitchFamily="49" charset="-122"/>
                <a:cs typeface="Times New Roman" pitchFamily="18" charset="0"/>
              </a:rPr>
              <a:t>B</a:t>
            </a:r>
            <a:r>
              <a:rPr lang="zh-CN" altLang="en-US" sz="2200" dirty="0">
                <a:solidFill>
                  <a:srgbClr val="000000"/>
                </a:solidFill>
                <a:latin typeface="Times New Roman" pitchFamily="18" charset="0"/>
                <a:ea typeface="黑体" pitchFamily="49" charset="-122"/>
                <a:cs typeface="Times New Roman" pitchFamily="18" charset="0"/>
              </a:rPr>
              <a:t>的距离的和最短？</a:t>
            </a:r>
          </a:p>
        </p:txBody>
      </p:sp>
      <p:sp>
        <p:nvSpPr>
          <p:cNvPr id="3" name="Text Box 4"/>
          <p:cNvSpPr txBox="1">
            <a:spLocks noChangeArrowheads="1"/>
          </p:cNvSpPr>
          <p:nvPr/>
        </p:nvSpPr>
        <p:spPr bwMode="auto">
          <a:xfrm>
            <a:off x="827088" y="3568700"/>
            <a:ext cx="54737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lnSpc>
                <a:spcPct val="150000"/>
              </a:lnSpc>
              <a:spcBef>
                <a:spcPct val="20000"/>
              </a:spcBef>
            </a:pPr>
            <a:r>
              <a:rPr lang="zh-CN" altLang="en-US" sz="2200">
                <a:solidFill>
                  <a:srgbClr val="0070C0"/>
                </a:solidFill>
                <a:latin typeface="黑体" pitchFamily="49" charset="-122"/>
                <a:ea typeface="黑体" pitchFamily="49" charset="-122"/>
              </a:rPr>
              <a:t>想一想：</a:t>
            </a:r>
            <a:r>
              <a:rPr lang="zh-CN" altLang="en-US" sz="2200">
                <a:solidFill>
                  <a:srgbClr val="000000"/>
                </a:solidFill>
                <a:latin typeface="黑体" pitchFamily="49" charset="-122"/>
                <a:ea typeface="黑体" pitchFamily="49" charset="-122"/>
              </a:rPr>
              <a:t>对于问题</a:t>
            </a:r>
            <a:r>
              <a:rPr lang="en-US" altLang="zh-CN" sz="2200" b="1">
                <a:solidFill>
                  <a:srgbClr val="000000"/>
                </a:solidFill>
                <a:latin typeface="Times New Roman" pitchFamily="18" charset="0"/>
                <a:ea typeface="黑体" pitchFamily="49" charset="-122"/>
              </a:rPr>
              <a:t>2</a:t>
            </a:r>
            <a:r>
              <a:rPr lang="zh-CN" altLang="en-US" sz="2200">
                <a:solidFill>
                  <a:srgbClr val="000000"/>
                </a:solidFill>
                <a:latin typeface="黑体" pitchFamily="49" charset="-122"/>
                <a:ea typeface="黑体" pitchFamily="49" charset="-122"/>
              </a:rPr>
              <a:t>，如何将点</a:t>
            </a:r>
            <a:r>
              <a:rPr lang="en-US" altLang="zh-CN" sz="2200" b="1" i="1">
                <a:solidFill>
                  <a:srgbClr val="000000"/>
                </a:solidFill>
                <a:latin typeface="Times New Roman" pitchFamily="18" charset="0"/>
                <a:ea typeface="黑体" pitchFamily="49" charset="-122"/>
              </a:rPr>
              <a:t>B</a:t>
            </a:r>
            <a:r>
              <a:rPr lang="en-US" altLang="zh-CN" sz="2200">
                <a:solidFill>
                  <a:srgbClr val="000000"/>
                </a:solidFill>
                <a:latin typeface="黑体" pitchFamily="49" charset="-122"/>
                <a:ea typeface="黑体" pitchFamily="49" charset="-122"/>
              </a:rPr>
              <a:t>“</a:t>
            </a:r>
            <a:r>
              <a:rPr lang="zh-CN" altLang="en-US" sz="2200">
                <a:solidFill>
                  <a:srgbClr val="FF0000"/>
                </a:solidFill>
                <a:latin typeface="黑体" pitchFamily="49" charset="-122"/>
                <a:ea typeface="黑体" pitchFamily="49" charset="-122"/>
              </a:rPr>
              <a:t>移</a:t>
            </a:r>
            <a:r>
              <a:rPr lang="zh-CN" altLang="en-US" sz="2200">
                <a:solidFill>
                  <a:srgbClr val="000000"/>
                </a:solidFill>
                <a:latin typeface="黑体" pitchFamily="49" charset="-122"/>
                <a:ea typeface="黑体" pitchFamily="49" charset="-122"/>
              </a:rPr>
              <a:t>”到</a:t>
            </a:r>
            <a:r>
              <a:rPr lang="en-US" altLang="zh-CN" sz="2200" b="1" i="1">
                <a:solidFill>
                  <a:srgbClr val="000000"/>
                </a:solidFill>
                <a:latin typeface="Times New Roman" pitchFamily="18" charset="0"/>
                <a:ea typeface="黑体" pitchFamily="49" charset="-122"/>
              </a:rPr>
              <a:t>l</a:t>
            </a:r>
            <a:r>
              <a:rPr lang="en-US" altLang="zh-CN" sz="2200" i="1">
                <a:solidFill>
                  <a:srgbClr val="000000"/>
                </a:solidFill>
                <a:latin typeface="黑体" pitchFamily="49" charset="-122"/>
                <a:ea typeface="黑体" pitchFamily="49" charset="-122"/>
              </a:rPr>
              <a:t> </a:t>
            </a:r>
            <a:r>
              <a:rPr lang="zh-CN" altLang="en-US" sz="2200">
                <a:solidFill>
                  <a:srgbClr val="000000"/>
                </a:solidFill>
                <a:latin typeface="黑体" pitchFamily="49" charset="-122"/>
                <a:ea typeface="黑体" pitchFamily="49" charset="-122"/>
              </a:rPr>
              <a:t>的另一侧</a:t>
            </a:r>
            <a:r>
              <a:rPr lang="en-US" altLang="zh-CN" sz="2200" b="1" i="1">
                <a:solidFill>
                  <a:srgbClr val="000000"/>
                </a:solidFill>
                <a:latin typeface="Times New Roman" pitchFamily="18" charset="0"/>
                <a:ea typeface="黑体" pitchFamily="49" charset="-122"/>
              </a:rPr>
              <a:t>B</a:t>
            </a:r>
            <a:r>
              <a:rPr lang="en-US" altLang="zh-CN" sz="2200" b="1">
                <a:solidFill>
                  <a:srgbClr val="000000"/>
                </a:solidFill>
                <a:latin typeface="Times New Roman" pitchFamily="18" charset="0"/>
                <a:ea typeface="黑体" pitchFamily="49" charset="-122"/>
              </a:rPr>
              <a:t>′</a:t>
            </a:r>
            <a:r>
              <a:rPr lang="zh-CN" altLang="en-US" sz="2200">
                <a:solidFill>
                  <a:srgbClr val="000000"/>
                </a:solidFill>
                <a:latin typeface="黑体" pitchFamily="49" charset="-122"/>
                <a:ea typeface="黑体" pitchFamily="49" charset="-122"/>
              </a:rPr>
              <a:t>处，满足直线</a:t>
            </a:r>
            <a:r>
              <a:rPr lang="en-US" altLang="zh-CN" sz="2200" b="1" i="1">
                <a:solidFill>
                  <a:srgbClr val="000000"/>
                </a:solidFill>
                <a:latin typeface="Times New Roman" pitchFamily="18" charset="0"/>
                <a:ea typeface="黑体" pitchFamily="49" charset="-122"/>
              </a:rPr>
              <a:t>l</a:t>
            </a:r>
            <a:r>
              <a:rPr lang="en-US" altLang="zh-CN" sz="2200" b="1" i="1">
                <a:solidFill>
                  <a:srgbClr val="000000"/>
                </a:solidFill>
                <a:latin typeface="黑体" pitchFamily="49" charset="-122"/>
                <a:ea typeface="黑体" pitchFamily="49" charset="-122"/>
              </a:rPr>
              <a:t> </a:t>
            </a:r>
            <a:r>
              <a:rPr lang="zh-CN" altLang="en-US" sz="2200">
                <a:solidFill>
                  <a:srgbClr val="000000"/>
                </a:solidFill>
                <a:latin typeface="黑体" pitchFamily="49" charset="-122"/>
                <a:ea typeface="黑体" pitchFamily="49" charset="-122"/>
              </a:rPr>
              <a:t>上的任意一点</a:t>
            </a:r>
            <a:r>
              <a:rPr lang="en-US" altLang="zh-CN" sz="2200" b="1" i="1">
                <a:solidFill>
                  <a:srgbClr val="000000"/>
                </a:solidFill>
                <a:latin typeface="Times New Roman" pitchFamily="18" charset="0"/>
                <a:ea typeface="黑体" pitchFamily="49" charset="-122"/>
              </a:rPr>
              <a:t>C</a:t>
            </a:r>
            <a:r>
              <a:rPr lang="zh-CN" altLang="en-US" sz="2200">
                <a:solidFill>
                  <a:srgbClr val="000000"/>
                </a:solidFill>
                <a:latin typeface="黑体" pitchFamily="49" charset="-122"/>
                <a:ea typeface="黑体" pitchFamily="49" charset="-122"/>
              </a:rPr>
              <a:t>，都</a:t>
            </a:r>
            <a:r>
              <a:rPr lang="zh-CN" altLang="en-US" sz="2200">
                <a:solidFill>
                  <a:srgbClr val="FF0000"/>
                </a:solidFill>
                <a:latin typeface="黑体" pitchFamily="49" charset="-122"/>
                <a:ea typeface="黑体" pitchFamily="49" charset="-122"/>
              </a:rPr>
              <a:t>保持</a:t>
            </a:r>
            <a:r>
              <a:rPr lang="en-US" altLang="zh-CN" sz="2200" b="1" i="1">
                <a:solidFill>
                  <a:srgbClr val="FF0000"/>
                </a:solidFill>
                <a:latin typeface="Times New Roman" pitchFamily="18" charset="0"/>
                <a:ea typeface="黑体" pitchFamily="49" charset="-122"/>
              </a:rPr>
              <a:t>CB </a:t>
            </a:r>
            <a:r>
              <a:rPr lang="zh-CN" altLang="en-US" sz="2200">
                <a:solidFill>
                  <a:srgbClr val="FF0000"/>
                </a:solidFill>
                <a:latin typeface="黑体" pitchFamily="49" charset="-122"/>
                <a:ea typeface="黑体" pitchFamily="49" charset="-122"/>
              </a:rPr>
              <a:t>与</a:t>
            </a:r>
            <a:r>
              <a:rPr lang="en-US" altLang="zh-CN" sz="2200" b="1" i="1">
                <a:solidFill>
                  <a:srgbClr val="FF0000"/>
                </a:solidFill>
                <a:latin typeface="Times New Roman" pitchFamily="18" charset="0"/>
                <a:ea typeface="黑体" pitchFamily="49" charset="-122"/>
              </a:rPr>
              <a:t>CB</a:t>
            </a:r>
            <a:r>
              <a:rPr lang="en-US" altLang="zh-CN" sz="2200" b="1">
                <a:solidFill>
                  <a:srgbClr val="FF0000"/>
                </a:solidFill>
                <a:latin typeface="Times New Roman" pitchFamily="18" charset="0"/>
                <a:ea typeface="黑体" pitchFamily="49" charset="-122"/>
              </a:rPr>
              <a:t>′</a:t>
            </a:r>
            <a:r>
              <a:rPr lang="zh-CN" altLang="en-US" sz="2200">
                <a:solidFill>
                  <a:srgbClr val="FF0000"/>
                </a:solidFill>
                <a:latin typeface="黑体" pitchFamily="49" charset="-122"/>
                <a:ea typeface="黑体" pitchFamily="49" charset="-122"/>
              </a:rPr>
              <a:t>的长度相等</a:t>
            </a:r>
            <a:r>
              <a:rPr lang="zh-CN" altLang="en-US" sz="2200">
                <a:solidFill>
                  <a:srgbClr val="000000"/>
                </a:solidFill>
                <a:latin typeface="黑体" pitchFamily="49" charset="-122"/>
                <a:ea typeface="黑体" pitchFamily="49" charset="-122"/>
              </a:rPr>
              <a:t>？ </a:t>
            </a:r>
          </a:p>
        </p:txBody>
      </p:sp>
      <p:cxnSp>
        <p:nvCxnSpPr>
          <p:cNvPr id="23556" name="直接连接符 9"/>
          <p:cNvCxnSpPr>
            <a:cxnSpLocks noChangeShapeType="1"/>
          </p:cNvCxnSpPr>
          <p:nvPr/>
        </p:nvCxnSpPr>
        <p:spPr bwMode="auto">
          <a:xfrm>
            <a:off x="5770563" y="3181350"/>
            <a:ext cx="29162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cxnSp>
      <p:grpSp>
        <p:nvGrpSpPr>
          <p:cNvPr id="23557" name="组合 9"/>
          <p:cNvGrpSpPr>
            <a:grpSpLocks/>
          </p:cNvGrpSpPr>
          <p:nvPr/>
        </p:nvGrpSpPr>
        <p:grpSpPr bwMode="auto">
          <a:xfrm>
            <a:off x="6003925" y="2424113"/>
            <a:ext cx="447675" cy="369887"/>
            <a:chOff x="4932040" y="3573016"/>
            <a:chExt cx="594645" cy="492125"/>
          </a:xfrm>
        </p:grpSpPr>
        <p:sp>
          <p:nvSpPr>
            <p:cNvPr id="6" name="椭圆 15"/>
            <p:cNvSpPr/>
            <p:nvPr/>
          </p:nvSpPr>
          <p:spPr>
            <a:xfrm>
              <a:off x="4932040" y="3788453"/>
              <a:ext cx="143390" cy="143625"/>
            </a:xfrm>
            <a:prstGeom prst="ellipse">
              <a:avLst/>
            </a:prstGeom>
            <a:solidFill>
              <a:sysClr val="windowText" lastClr="00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23566" name="TextBox 16"/>
            <p:cNvSpPr txBox="1">
              <a:spLocks noChangeArrowheads="1"/>
            </p:cNvSpPr>
            <p:nvPr/>
          </p:nvSpPr>
          <p:spPr bwMode="auto">
            <a:xfrm>
              <a:off x="5075430" y="3573016"/>
              <a:ext cx="45125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000000"/>
                  </a:solidFill>
                  <a:latin typeface="Times New Roman" pitchFamily="18" charset="0"/>
                </a:rPr>
                <a:t>A</a:t>
              </a:r>
              <a:endParaRPr lang="zh-CN" altLang="en-US" sz="1800" b="1" i="1">
                <a:solidFill>
                  <a:srgbClr val="000000"/>
                </a:solidFill>
                <a:latin typeface="Times New Roman" pitchFamily="18" charset="0"/>
                <a:cs typeface="Times New Roman" pitchFamily="18" charset="0"/>
              </a:endParaRPr>
            </a:p>
          </p:txBody>
        </p:sp>
      </p:grpSp>
      <p:grpSp>
        <p:nvGrpSpPr>
          <p:cNvPr id="8" name="组合 12"/>
          <p:cNvGrpSpPr>
            <a:grpSpLocks/>
          </p:cNvGrpSpPr>
          <p:nvPr/>
        </p:nvGrpSpPr>
        <p:grpSpPr bwMode="auto">
          <a:xfrm>
            <a:off x="7885113" y="1809750"/>
            <a:ext cx="446087" cy="368300"/>
            <a:chOff x="4932040" y="3573016"/>
            <a:chExt cx="594477" cy="493823"/>
          </a:xfrm>
        </p:grpSpPr>
        <p:sp>
          <p:nvSpPr>
            <p:cNvPr id="9" name="椭圆 13"/>
            <p:cNvSpPr/>
            <p:nvPr/>
          </p:nvSpPr>
          <p:spPr>
            <a:xfrm>
              <a:off x="4932040" y="3788000"/>
              <a:ext cx="143859" cy="144741"/>
            </a:xfrm>
            <a:prstGeom prst="ellipse">
              <a:avLst/>
            </a:prstGeom>
            <a:solidFill>
              <a:srgbClr val="FF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23564" name="TextBox 14"/>
            <p:cNvSpPr txBox="1">
              <a:spLocks noChangeArrowheads="1"/>
            </p:cNvSpPr>
            <p:nvPr/>
          </p:nvSpPr>
          <p:spPr bwMode="auto">
            <a:xfrm>
              <a:off x="5075899" y="3573016"/>
              <a:ext cx="450618" cy="49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000000"/>
                  </a:solidFill>
                  <a:latin typeface="Times New Roman" pitchFamily="18" charset="0"/>
                </a:rPr>
                <a:t>B</a:t>
              </a:r>
              <a:endParaRPr lang="zh-CN" altLang="en-US" sz="1800" b="1" i="1">
                <a:solidFill>
                  <a:srgbClr val="000000"/>
                </a:solidFill>
                <a:latin typeface="Times New Roman" pitchFamily="18" charset="0"/>
                <a:cs typeface="Times New Roman" pitchFamily="18" charset="0"/>
              </a:endParaRPr>
            </a:p>
          </p:txBody>
        </p:sp>
      </p:grpSp>
      <p:sp>
        <p:nvSpPr>
          <p:cNvPr id="23559" name="TextBox 12"/>
          <p:cNvSpPr txBox="1">
            <a:spLocks noChangeArrowheads="1"/>
          </p:cNvSpPr>
          <p:nvPr/>
        </p:nvSpPr>
        <p:spPr bwMode="auto">
          <a:xfrm>
            <a:off x="8362950" y="3181350"/>
            <a:ext cx="1619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000000"/>
                </a:solidFill>
                <a:latin typeface="Times New Roman" pitchFamily="18" charset="0"/>
              </a:rPr>
              <a:t>l</a:t>
            </a:r>
            <a:endParaRPr lang="zh-CN" altLang="en-US" sz="1800" b="1" i="1">
              <a:solidFill>
                <a:srgbClr val="000000"/>
              </a:solidFill>
              <a:latin typeface="Times New Roman" pitchFamily="18" charset="0"/>
              <a:cs typeface="Times New Roman" pitchFamily="18" charset="0"/>
            </a:endParaRPr>
          </a:p>
        </p:txBody>
      </p:sp>
      <p:cxnSp>
        <p:nvCxnSpPr>
          <p:cNvPr id="12" name="直接连接符 11"/>
          <p:cNvCxnSpPr>
            <a:cxnSpLocks noChangeShapeType="1"/>
          </p:cNvCxnSpPr>
          <p:nvPr/>
        </p:nvCxnSpPr>
        <p:spPr bwMode="auto">
          <a:xfrm>
            <a:off x="6064250" y="2646363"/>
            <a:ext cx="1862138" cy="2438400"/>
          </a:xfrm>
          <a:prstGeom prst="line">
            <a:avLst/>
          </a:prstGeom>
          <a:noFill/>
          <a:ln w="25400">
            <a:solidFill>
              <a:srgbClr val="0070C0"/>
            </a:solidFill>
            <a:round/>
            <a:headEnd/>
            <a:tailEnd/>
          </a:ln>
          <a:extLst>
            <a:ext uri="{909E8E84-426E-40DD-AFC4-6F175D3DCCD1}">
              <a14:hiddenFill xmlns:a14="http://schemas.microsoft.com/office/drawing/2010/main">
                <a:noFill/>
              </a14:hiddenFill>
            </a:ext>
          </a:extLst>
        </p:spPr>
      </p:cxnSp>
      <p:sp>
        <p:nvSpPr>
          <p:cNvPr id="13" name="TextBox 14"/>
          <p:cNvSpPr txBox="1">
            <a:spLocks noChangeArrowheads="1"/>
          </p:cNvSpPr>
          <p:nvPr/>
        </p:nvSpPr>
        <p:spPr bwMode="auto">
          <a:xfrm>
            <a:off x="827088" y="5434013"/>
            <a:ext cx="56562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zh-CN" altLang="en-US" sz="2200">
                <a:solidFill>
                  <a:srgbClr val="FF0000"/>
                </a:solidFill>
                <a:latin typeface="黑体" pitchFamily="49" charset="-122"/>
                <a:ea typeface="黑体" pitchFamily="49" charset="-122"/>
              </a:rPr>
              <a:t>利用轴对称，作出点</a:t>
            </a:r>
            <a:r>
              <a:rPr lang="en-US" altLang="zh-CN" sz="2200" b="1" i="1">
                <a:solidFill>
                  <a:srgbClr val="FF0000"/>
                </a:solidFill>
                <a:latin typeface="Times New Roman" pitchFamily="18" charset="0"/>
                <a:ea typeface="黑体" pitchFamily="49" charset="-122"/>
              </a:rPr>
              <a:t>B</a:t>
            </a:r>
            <a:r>
              <a:rPr lang="zh-CN" altLang="en-US" sz="2200">
                <a:solidFill>
                  <a:srgbClr val="FF0000"/>
                </a:solidFill>
                <a:latin typeface="黑体" pitchFamily="49" charset="-122"/>
                <a:ea typeface="黑体" pitchFamily="49" charset="-122"/>
              </a:rPr>
              <a:t>关于直线</a:t>
            </a:r>
            <a:r>
              <a:rPr lang="en-US" altLang="zh-CN" sz="2200" b="1" i="1">
                <a:solidFill>
                  <a:srgbClr val="FF0000"/>
                </a:solidFill>
                <a:latin typeface="Times New Roman" pitchFamily="18" charset="0"/>
                <a:ea typeface="黑体" pitchFamily="49" charset="-122"/>
              </a:rPr>
              <a:t>l</a:t>
            </a:r>
            <a:r>
              <a:rPr lang="zh-CN" altLang="en-US" sz="2200">
                <a:solidFill>
                  <a:srgbClr val="FF0000"/>
                </a:solidFill>
                <a:latin typeface="黑体" pitchFamily="49" charset="-122"/>
                <a:ea typeface="黑体" pitchFamily="49" charset="-122"/>
              </a:rPr>
              <a:t>的对称点</a:t>
            </a:r>
            <a:r>
              <a:rPr lang="en-US" altLang="zh-CN" sz="2200" b="1" i="1">
                <a:solidFill>
                  <a:srgbClr val="FF0000"/>
                </a:solidFill>
                <a:latin typeface="Times New Roman" pitchFamily="18" charset="0"/>
                <a:ea typeface="黑体" pitchFamily="49" charset="-122"/>
              </a:rPr>
              <a:t>B</a:t>
            </a:r>
            <a:r>
              <a:rPr lang="en-US" altLang="zh-CN" sz="2200" b="1">
                <a:solidFill>
                  <a:srgbClr val="FF0000"/>
                </a:solidFill>
                <a:latin typeface="Times New Roman" pitchFamily="18" charset="0"/>
                <a:ea typeface="黑体" pitchFamily="49" charset="-122"/>
              </a:rPr>
              <a:t>′</a:t>
            </a:r>
            <a:r>
              <a:rPr lang="en-US" altLang="zh-CN" sz="2200">
                <a:solidFill>
                  <a:srgbClr val="FF0000"/>
                </a:solidFill>
                <a:latin typeface="黑体" pitchFamily="49" charset="-122"/>
                <a:ea typeface="黑体" pitchFamily="49" charset="-122"/>
              </a:rPr>
              <a:t>.</a:t>
            </a:r>
            <a:endParaRPr lang="zh-CN" altLang="en-US" sz="2200">
              <a:solidFill>
                <a:srgbClr val="FF0000"/>
              </a:solidFill>
              <a:latin typeface="黑体" pitchFamily="49" charset="-122"/>
              <a:ea typeface="黑体" pitchFamily="49" charset="-122"/>
            </a:endParaRPr>
          </a:p>
        </p:txBody>
      </p:sp>
      <p:sp>
        <p:nvSpPr>
          <p:cNvPr id="23562" name="TextBox 1"/>
          <p:cNvSpPr txBox="1">
            <a:spLocks noChangeArrowheads="1"/>
          </p:cNvSpPr>
          <p:nvPr/>
        </p:nvSpPr>
        <p:spPr bwMode="auto">
          <a:xfrm>
            <a:off x="179512" y="188912"/>
            <a:ext cx="24495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zh-CN" altLang="en-US" sz="2800" b="1" dirty="0">
                <a:solidFill>
                  <a:srgbClr val="0070C0"/>
                </a:solidFill>
                <a:latin typeface="微软雅黑" pitchFamily="34" charset="-122"/>
                <a:ea typeface="微软雅黑" pitchFamily="34" charset="-122"/>
                <a:cs typeface="华文行楷" pitchFamily="2" charset="-122"/>
              </a:rPr>
              <a:t>新知探究</a:t>
            </a:r>
            <a:endParaRPr lang="en-US" altLang="zh-CN" sz="2800" b="1" dirty="0">
              <a:solidFill>
                <a:srgbClr val="0070C0"/>
              </a:solidFill>
              <a:latin typeface="微软雅黑" pitchFamily="34" charset="-122"/>
              <a:ea typeface="微软雅黑" pitchFamily="34" charset="-122"/>
              <a:cs typeface="华文行楷" pitchFamily="2" charset="-122"/>
            </a:endParaRPr>
          </a:p>
        </p:txBody>
      </p:sp>
    </p:spTree>
    <p:extLst>
      <p:ext uri="{BB962C8B-B14F-4D97-AF65-F5344CB8AC3E}">
        <p14:creationId xmlns:p14="http://schemas.microsoft.com/office/powerpoint/2010/main" val="31381983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42" presetClass="path" presetSubtype="0" accel="50000" decel="50000" fill="hold" nodeType="clickEffect">
                                  <p:stCondLst>
                                    <p:cond delay="0"/>
                                  </p:stCondLst>
                                  <p:childTnLst>
                                    <p:animMotion origin="layout" path="M -1.94444E-6 -7.40741E-7 L 0.00122 0.44954 " pathEditMode="relative" rAng="0" ptsTypes="AA">
                                      <p:cBhvr>
                                        <p:cTn id="15" dur="2000" fill="hold"/>
                                        <p:tgtEl>
                                          <p:spTgt spid="8"/>
                                        </p:tgtEl>
                                        <p:attrNameLst>
                                          <p:attrName>ppt_x</p:attrName>
                                          <p:attrName>ppt_y</p:attrName>
                                        </p:attrNameLst>
                                      </p:cBhvr>
                                      <p:rCtr x="52" y="22477"/>
                                    </p:animMotion>
                                  </p:childTnLst>
                                </p:cTn>
                              </p:par>
                            </p:childTnLst>
                          </p:cTn>
                        </p:par>
                      </p:childTnLst>
                    </p:cTn>
                  </p:par>
                  <p:par>
                    <p:cTn id="16" fill="hold" nodeType="clickPar">
                      <p:stCondLst>
                        <p:cond delay="indefinite"/>
                      </p:stCondLst>
                      <p:childTnLst>
                        <p:par>
                          <p:cTn id="17" fill="hold" nodeType="withGroup">
                            <p:stCondLst>
                              <p:cond delay="0"/>
                            </p:stCondLst>
                            <p:childTnLst>
                              <p:par>
                                <p:cTn id="18" presetID="14" presetClass="entr" presetSubtype="1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randombar(horizontal)">
                                      <p:cBhvr>
                                        <p:cTn id="20" dur="500"/>
                                        <p:tgtEl>
                                          <p:spTgt spid="1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up)">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直接连接符 18"/>
          <p:cNvCxnSpPr>
            <a:cxnSpLocks noChangeShapeType="1"/>
          </p:cNvCxnSpPr>
          <p:nvPr/>
        </p:nvCxnSpPr>
        <p:spPr bwMode="auto">
          <a:xfrm>
            <a:off x="4878388" y="3617913"/>
            <a:ext cx="1789112" cy="1585912"/>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cxnSp>
      <p:sp>
        <p:nvSpPr>
          <p:cNvPr id="2" name="Text Box 16"/>
          <p:cNvSpPr txBox="1">
            <a:spLocks noChangeArrowheads="1"/>
          </p:cNvSpPr>
          <p:nvPr/>
        </p:nvSpPr>
        <p:spPr bwMode="auto">
          <a:xfrm>
            <a:off x="348802" y="912812"/>
            <a:ext cx="8446396"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spcBef>
                <a:spcPct val="20000"/>
              </a:spcBef>
            </a:pPr>
            <a:r>
              <a:rPr lang="zh-CN" altLang="en-US" sz="2800" dirty="0">
                <a:solidFill>
                  <a:srgbClr val="FF0000"/>
                </a:solidFill>
                <a:latin typeface="黑体" pitchFamily="49" charset="-122"/>
                <a:ea typeface="黑体" pitchFamily="49" charset="-122"/>
              </a:rPr>
              <a:t>作法：</a:t>
            </a:r>
          </a:p>
          <a:p>
            <a:pPr eaLnBrk="1" hangingPunct="1">
              <a:lnSpc>
                <a:spcPct val="150000"/>
              </a:lnSpc>
            </a:pPr>
            <a:r>
              <a:rPr lang="zh-CN" altLang="en-US" sz="2800" b="1" dirty="0">
                <a:latin typeface="Times New Roman" pitchFamily="18" charset="0"/>
                <a:ea typeface="黑体" pitchFamily="49" charset="-122"/>
              </a:rPr>
              <a:t>（</a:t>
            </a:r>
            <a:r>
              <a:rPr lang="en-US" altLang="zh-CN" sz="2800" b="1" dirty="0">
                <a:latin typeface="Times New Roman" pitchFamily="18" charset="0"/>
                <a:ea typeface="黑体" pitchFamily="49" charset="-122"/>
              </a:rPr>
              <a:t>1</a:t>
            </a:r>
            <a:r>
              <a:rPr lang="zh-CN" altLang="en-US" sz="2800" b="1" dirty="0">
                <a:latin typeface="Times New Roman" pitchFamily="18" charset="0"/>
                <a:ea typeface="黑体" pitchFamily="49" charset="-122"/>
              </a:rPr>
              <a:t>）</a:t>
            </a:r>
            <a:r>
              <a:rPr lang="zh-CN" altLang="en-US" sz="2800" dirty="0">
                <a:latin typeface="黑体" pitchFamily="49" charset="-122"/>
                <a:ea typeface="黑体" pitchFamily="49" charset="-122"/>
              </a:rPr>
              <a:t>作点</a:t>
            </a:r>
            <a:r>
              <a:rPr lang="en-US" altLang="zh-CN" sz="2800" b="1" i="1" dirty="0">
                <a:latin typeface="Times New Roman" pitchFamily="18" charset="0"/>
                <a:ea typeface="黑体" pitchFamily="49" charset="-122"/>
              </a:rPr>
              <a:t>B</a:t>
            </a:r>
            <a:r>
              <a:rPr lang="en-US" altLang="zh-CN" sz="2800" b="1" dirty="0">
                <a:latin typeface="Times New Roman" pitchFamily="18" charset="0"/>
                <a:ea typeface="黑体" pitchFamily="49" charset="-122"/>
              </a:rPr>
              <a:t> </a:t>
            </a:r>
            <a:r>
              <a:rPr lang="zh-CN" altLang="en-US" sz="2800" dirty="0">
                <a:latin typeface="黑体" pitchFamily="49" charset="-122"/>
                <a:ea typeface="黑体" pitchFamily="49" charset="-122"/>
              </a:rPr>
              <a:t>关于直线</a:t>
            </a:r>
            <a:r>
              <a:rPr lang="en-US" altLang="zh-CN" sz="2800" b="1" i="1" dirty="0">
                <a:latin typeface="Times New Roman" pitchFamily="18" charset="0"/>
                <a:ea typeface="黑体" pitchFamily="49" charset="-122"/>
              </a:rPr>
              <a:t>l </a:t>
            </a:r>
            <a:r>
              <a:rPr lang="zh-CN" altLang="en-US" sz="2800" dirty="0">
                <a:latin typeface="黑体" pitchFamily="49" charset="-122"/>
                <a:ea typeface="黑体" pitchFamily="49" charset="-122"/>
              </a:rPr>
              <a:t>的对称点</a:t>
            </a:r>
            <a:r>
              <a:rPr lang="en-US" altLang="zh-CN" sz="2800" b="1" i="1" dirty="0">
                <a:latin typeface="Times New Roman" pitchFamily="18" charset="0"/>
                <a:ea typeface="黑体" pitchFamily="49" charset="-122"/>
              </a:rPr>
              <a:t>B</a:t>
            </a:r>
            <a:r>
              <a:rPr lang="en-US" altLang="zh-CN" sz="2800" b="1" dirty="0">
                <a:latin typeface="Times New Roman" pitchFamily="18" charset="0"/>
                <a:ea typeface="黑体" pitchFamily="49" charset="-122"/>
              </a:rPr>
              <a:t>′</a:t>
            </a:r>
            <a:r>
              <a:rPr lang="zh-CN" altLang="en-US" sz="2800" dirty="0">
                <a:latin typeface="黑体" pitchFamily="49" charset="-122"/>
                <a:ea typeface="黑体" pitchFamily="49" charset="-122"/>
              </a:rPr>
              <a:t>；</a:t>
            </a:r>
          </a:p>
          <a:p>
            <a:pPr eaLnBrk="1" hangingPunct="1">
              <a:lnSpc>
                <a:spcPct val="150000"/>
              </a:lnSpc>
            </a:pPr>
            <a:r>
              <a:rPr lang="zh-CN" altLang="en-US" sz="2800" b="1" dirty="0">
                <a:latin typeface="Times New Roman" pitchFamily="18" charset="0"/>
                <a:ea typeface="黑体" pitchFamily="49" charset="-122"/>
              </a:rPr>
              <a:t>（</a:t>
            </a:r>
            <a:r>
              <a:rPr lang="en-US" altLang="zh-CN" sz="2800" b="1" dirty="0">
                <a:latin typeface="Times New Roman" pitchFamily="18" charset="0"/>
                <a:ea typeface="黑体" pitchFamily="49" charset="-122"/>
              </a:rPr>
              <a:t>2</a:t>
            </a:r>
            <a:r>
              <a:rPr lang="zh-CN" altLang="en-US" sz="2800" b="1" dirty="0">
                <a:latin typeface="Times New Roman" pitchFamily="18" charset="0"/>
                <a:ea typeface="黑体" pitchFamily="49" charset="-122"/>
              </a:rPr>
              <a:t>）</a:t>
            </a:r>
            <a:r>
              <a:rPr lang="zh-CN" altLang="en-US" sz="2800" dirty="0">
                <a:latin typeface="黑体" pitchFamily="49" charset="-122"/>
                <a:ea typeface="黑体" pitchFamily="49" charset="-122"/>
              </a:rPr>
              <a:t>连结</a:t>
            </a:r>
            <a:r>
              <a:rPr lang="en-US" altLang="zh-CN" sz="2800" b="1" i="1" dirty="0">
                <a:latin typeface="Times New Roman" pitchFamily="18" charset="0"/>
                <a:ea typeface="黑体" pitchFamily="49" charset="-122"/>
              </a:rPr>
              <a:t>AB</a:t>
            </a:r>
            <a:r>
              <a:rPr lang="en-US" altLang="zh-CN" sz="2800" b="1" dirty="0">
                <a:latin typeface="Times New Roman" pitchFamily="18" charset="0"/>
                <a:ea typeface="黑体" pitchFamily="49" charset="-122"/>
              </a:rPr>
              <a:t>′</a:t>
            </a:r>
            <a:r>
              <a:rPr lang="zh-CN" altLang="en-US" sz="2800" dirty="0">
                <a:latin typeface="黑体" pitchFamily="49" charset="-122"/>
                <a:ea typeface="黑体" pitchFamily="49" charset="-122"/>
              </a:rPr>
              <a:t>，与直线</a:t>
            </a:r>
            <a:r>
              <a:rPr lang="en-US" altLang="zh-CN" sz="2800" b="1" i="1" dirty="0">
                <a:latin typeface="Times New Roman" pitchFamily="18" charset="0"/>
                <a:ea typeface="黑体" pitchFamily="49" charset="-122"/>
              </a:rPr>
              <a:t>l</a:t>
            </a:r>
            <a:r>
              <a:rPr lang="en-US" altLang="zh-CN" sz="2800" i="1" dirty="0">
                <a:latin typeface="黑体" pitchFamily="49" charset="-122"/>
                <a:ea typeface="黑体" pitchFamily="49" charset="-122"/>
              </a:rPr>
              <a:t> </a:t>
            </a:r>
            <a:r>
              <a:rPr lang="zh-CN" altLang="en-US" sz="2800" dirty="0">
                <a:latin typeface="黑体" pitchFamily="49" charset="-122"/>
                <a:ea typeface="黑体" pitchFamily="49" charset="-122"/>
              </a:rPr>
              <a:t>相交于点</a:t>
            </a:r>
            <a:r>
              <a:rPr lang="en-US" altLang="zh-CN" sz="2800" b="1" i="1" dirty="0">
                <a:latin typeface="Times New Roman" pitchFamily="18" charset="0"/>
                <a:ea typeface="黑体" pitchFamily="49" charset="-122"/>
              </a:rPr>
              <a:t>C</a:t>
            </a:r>
            <a:r>
              <a:rPr lang="zh-CN" altLang="en-US" sz="2800" b="1" dirty="0">
                <a:latin typeface="Times New Roman" pitchFamily="18" charset="0"/>
                <a:ea typeface="黑体" pitchFamily="49" charset="-122"/>
              </a:rPr>
              <a:t>．</a:t>
            </a:r>
          </a:p>
          <a:p>
            <a:pPr eaLnBrk="1" hangingPunct="1">
              <a:lnSpc>
                <a:spcPct val="150000"/>
              </a:lnSpc>
            </a:pPr>
            <a:r>
              <a:rPr lang="zh-CN" altLang="en-US" sz="2800" dirty="0">
                <a:latin typeface="黑体" pitchFamily="49" charset="-122"/>
                <a:ea typeface="黑体" pitchFamily="49" charset="-122"/>
              </a:rPr>
              <a:t>     则点</a:t>
            </a:r>
            <a:r>
              <a:rPr lang="en-US" altLang="zh-CN" sz="2800" b="1" i="1" dirty="0">
                <a:latin typeface="Times New Roman" pitchFamily="18" charset="0"/>
                <a:ea typeface="黑体" pitchFamily="49" charset="-122"/>
              </a:rPr>
              <a:t>C </a:t>
            </a:r>
            <a:r>
              <a:rPr lang="zh-CN" altLang="en-US" sz="2800" dirty="0">
                <a:latin typeface="黑体" pitchFamily="49" charset="-122"/>
                <a:ea typeface="黑体" pitchFamily="49" charset="-122"/>
              </a:rPr>
              <a:t>即为所求．</a:t>
            </a:r>
            <a:r>
              <a:rPr lang="zh-CN" altLang="en-US" sz="2800" dirty="0">
                <a:solidFill>
                  <a:srgbClr val="FF0000"/>
                </a:solidFill>
                <a:latin typeface="黑体" pitchFamily="49" charset="-122"/>
                <a:ea typeface="黑体" pitchFamily="49" charset="-122"/>
              </a:rPr>
              <a:t> </a:t>
            </a:r>
            <a:endParaRPr lang="en-US" altLang="zh-CN" sz="2800" dirty="0">
              <a:solidFill>
                <a:srgbClr val="FF0000"/>
              </a:solidFill>
              <a:latin typeface="黑体" pitchFamily="49" charset="-122"/>
              <a:ea typeface="黑体" pitchFamily="49" charset="-122"/>
            </a:endParaRPr>
          </a:p>
        </p:txBody>
      </p:sp>
      <p:grpSp>
        <p:nvGrpSpPr>
          <p:cNvPr id="24580" name="组合 38"/>
          <p:cNvGrpSpPr>
            <a:grpSpLocks/>
          </p:cNvGrpSpPr>
          <p:nvPr/>
        </p:nvGrpSpPr>
        <p:grpSpPr bwMode="auto">
          <a:xfrm>
            <a:off x="4572000" y="2759075"/>
            <a:ext cx="2916238" cy="1741488"/>
            <a:chOff x="5076056" y="2535287"/>
            <a:chExt cx="3888432" cy="2322073"/>
          </a:xfrm>
        </p:grpSpPr>
        <p:cxnSp>
          <p:nvCxnSpPr>
            <p:cNvPr id="24594" name="直接连接符 6"/>
            <p:cNvCxnSpPr>
              <a:cxnSpLocks noChangeShapeType="1"/>
            </p:cNvCxnSpPr>
            <p:nvPr/>
          </p:nvCxnSpPr>
          <p:spPr bwMode="auto">
            <a:xfrm>
              <a:off x="5076056" y="4365104"/>
              <a:ext cx="3888432"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cxnSp>
        <p:grpSp>
          <p:nvGrpSpPr>
            <p:cNvPr id="24595" name="组合 9"/>
            <p:cNvGrpSpPr>
              <a:grpSpLocks/>
            </p:cNvGrpSpPr>
            <p:nvPr/>
          </p:nvGrpSpPr>
          <p:grpSpPr bwMode="auto">
            <a:xfrm>
              <a:off x="5388652" y="3356992"/>
              <a:ext cx="595496" cy="492256"/>
              <a:chOff x="4932040" y="3573016"/>
              <a:chExt cx="595496" cy="492256"/>
            </a:xfrm>
          </p:grpSpPr>
          <p:sp>
            <p:nvSpPr>
              <p:cNvPr id="10" name="椭圆 12"/>
              <p:cNvSpPr/>
              <p:nvPr/>
            </p:nvSpPr>
            <p:spPr>
              <a:xfrm>
                <a:off x="4932720" y="3788518"/>
                <a:ext cx="143938" cy="143939"/>
              </a:xfrm>
              <a:prstGeom prst="ellipse">
                <a:avLst/>
              </a:prstGeom>
              <a:solidFill>
                <a:sysClr val="windowText" lastClr="00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24601" name="TextBox 13"/>
              <p:cNvSpPr txBox="1">
                <a:spLocks noChangeArrowheads="1"/>
              </p:cNvSpPr>
              <p:nvPr/>
            </p:nvSpPr>
            <p:spPr bwMode="auto">
              <a:xfrm>
                <a:off x="5076658" y="3572609"/>
                <a:ext cx="450864" cy="49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000000"/>
                    </a:solidFill>
                    <a:latin typeface="Times New Roman" pitchFamily="18" charset="0"/>
                  </a:rPr>
                  <a:t>A</a:t>
                </a:r>
                <a:endParaRPr lang="en-US" altLang="zh-CN" sz="1800" b="1" i="1">
                  <a:solidFill>
                    <a:srgbClr val="000000"/>
                  </a:solidFill>
                  <a:latin typeface="Times New Roman" pitchFamily="18" charset="0"/>
                  <a:cs typeface="Times New Roman" pitchFamily="18" charset="0"/>
                </a:endParaRPr>
              </a:p>
            </p:txBody>
          </p:sp>
        </p:grpSp>
        <p:grpSp>
          <p:nvGrpSpPr>
            <p:cNvPr id="24596" name="组合 12"/>
            <p:cNvGrpSpPr>
              <a:grpSpLocks/>
            </p:cNvGrpSpPr>
            <p:nvPr/>
          </p:nvGrpSpPr>
          <p:grpSpPr bwMode="auto">
            <a:xfrm>
              <a:off x="7836924" y="2535287"/>
              <a:ext cx="595496" cy="492256"/>
              <a:chOff x="4932040" y="3573016"/>
              <a:chExt cx="595496" cy="492256"/>
            </a:xfrm>
          </p:grpSpPr>
          <p:sp>
            <p:nvSpPr>
              <p:cNvPr id="8" name="椭圆 10"/>
              <p:cNvSpPr/>
              <p:nvPr/>
            </p:nvSpPr>
            <p:spPr>
              <a:xfrm>
                <a:off x="4931387" y="3788924"/>
                <a:ext cx="143938" cy="143939"/>
              </a:xfrm>
              <a:prstGeom prst="ellipse">
                <a:avLst/>
              </a:prstGeom>
              <a:solidFill>
                <a:sysClr val="windowText" lastClr="00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24599" name="TextBox 11"/>
              <p:cNvSpPr txBox="1">
                <a:spLocks noChangeArrowheads="1"/>
              </p:cNvSpPr>
              <p:nvPr/>
            </p:nvSpPr>
            <p:spPr bwMode="auto">
              <a:xfrm>
                <a:off x="5075324" y="3573016"/>
                <a:ext cx="452980" cy="49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000000"/>
                    </a:solidFill>
                    <a:latin typeface="Times New Roman" pitchFamily="18" charset="0"/>
                  </a:rPr>
                  <a:t>B</a:t>
                </a:r>
                <a:endParaRPr lang="zh-CN" altLang="en-US" sz="1800" b="1" i="1">
                  <a:solidFill>
                    <a:srgbClr val="000000"/>
                  </a:solidFill>
                  <a:latin typeface="Times New Roman" pitchFamily="18" charset="0"/>
                  <a:cs typeface="Times New Roman" pitchFamily="18" charset="0"/>
                </a:endParaRPr>
              </a:p>
            </p:txBody>
          </p:sp>
        </p:grpSp>
        <p:sp>
          <p:nvSpPr>
            <p:cNvPr id="24597" name="TextBox 9"/>
            <p:cNvSpPr txBox="1">
              <a:spLocks noChangeArrowheads="1"/>
            </p:cNvSpPr>
            <p:nvPr/>
          </p:nvSpPr>
          <p:spPr bwMode="auto">
            <a:xfrm>
              <a:off x="8532675" y="4364157"/>
              <a:ext cx="215906" cy="49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000000"/>
                  </a:solidFill>
                  <a:latin typeface="Times New Roman" pitchFamily="18" charset="0"/>
                </a:rPr>
                <a:t>l</a:t>
              </a:r>
              <a:endParaRPr lang="zh-CN" altLang="en-US" sz="1800" b="1" i="1">
                <a:solidFill>
                  <a:srgbClr val="000000"/>
                </a:solidFill>
                <a:latin typeface="Times New Roman" pitchFamily="18" charset="0"/>
                <a:cs typeface="Times New Roman" pitchFamily="18" charset="0"/>
              </a:endParaRPr>
            </a:p>
          </p:txBody>
        </p:sp>
      </p:grpSp>
      <p:grpSp>
        <p:nvGrpSpPr>
          <p:cNvPr id="12" name="组合 14"/>
          <p:cNvGrpSpPr>
            <a:grpSpLocks/>
          </p:cNvGrpSpPr>
          <p:nvPr/>
        </p:nvGrpSpPr>
        <p:grpSpPr bwMode="auto">
          <a:xfrm>
            <a:off x="6691313" y="3028950"/>
            <a:ext cx="169862" cy="1090613"/>
            <a:chOff x="4993178" y="3356677"/>
            <a:chExt cx="226894" cy="1454427"/>
          </a:xfrm>
        </p:grpSpPr>
        <p:sp>
          <p:nvSpPr>
            <p:cNvPr id="14" name="矩形 16"/>
            <p:cNvSpPr/>
            <p:nvPr/>
          </p:nvSpPr>
          <p:spPr>
            <a:xfrm>
              <a:off x="5003780" y="4595163"/>
              <a:ext cx="216292" cy="215941"/>
            </a:xfrm>
            <a:prstGeom prst="rect">
              <a:avLst/>
            </a:prstGeom>
            <a:solidFill>
              <a:srgbClr val="5B9BD5"/>
            </a:solidFill>
            <a:ln w="25400" cap="flat" cmpd="sng">
              <a:solidFill>
                <a:srgbClr val="FF0000"/>
              </a:solidFill>
              <a:prstDash val="solid"/>
              <a:roun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cxnSp>
          <p:nvCxnSpPr>
            <p:cNvPr id="24593" name="直接连接符 15"/>
            <p:cNvCxnSpPr>
              <a:cxnSpLocks noChangeShapeType="1"/>
            </p:cNvCxnSpPr>
            <p:nvPr/>
          </p:nvCxnSpPr>
          <p:spPr bwMode="auto">
            <a:xfrm>
              <a:off x="4993178" y="3356677"/>
              <a:ext cx="4464" cy="1440159"/>
            </a:xfrm>
            <a:prstGeom prst="line">
              <a:avLst/>
            </a:prstGeom>
            <a:noFill/>
            <a:ln w="25400">
              <a:solidFill>
                <a:srgbClr val="FF0000"/>
              </a:solidFill>
              <a:prstDash val="sysDash"/>
              <a:round/>
              <a:headEnd/>
              <a:tailEnd/>
            </a:ln>
            <a:extLst>
              <a:ext uri="{909E8E84-426E-40DD-AFC4-6F175D3DCCD1}">
                <a14:hiddenFill xmlns:a14="http://schemas.microsoft.com/office/drawing/2010/main">
                  <a:noFill/>
                </a14:hiddenFill>
              </a:ext>
            </a:extLst>
          </p:spPr>
        </p:cxnSp>
      </p:grpSp>
      <p:cxnSp>
        <p:nvCxnSpPr>
          <p:cNvPr id="15" name="直接连接符 14"/>
          <p:cNvCxnSpPr>
            <a:cxnSpLocks noChangeShapeType="1"/>
          </p:cNvCxnSpPr>
          <p:nvPr/>
        </p:nvCxnSpPr>
        <p:spPr bwMode="auto">
          <a:xfrm>
            <a:off x="6699250" y="4119563"/>
            <a:ext cx="3175" cy="1081087"/>
          </a:xfrm>
          <a:prstGeom prst="line">
            <a:avLst/>
          </a:prstGeom>
          <a:noFill/>
          <a:ln w="25400">
            <a:solidFill>
              <a:srgbClr val="FF0000"/>
            </a:solidFill>
            <a:prstDash val="sysDash"/>
            <a:round/>
            <a:headEnd/>
            <a:tailEnd/>
          </a:ln>
          <a:extLst>
            <a:ext uri="{909E8E84-426E-40DD-AFC4-6F175D3DCCD1}">
              <a14:hiddenFill xmlns:a14="http://schemas.microsoft.com/office/drawing/2010/main">
                <a:noFill/>
              </a14:hiddenFill>
            </a:ext>
          </a:extLst>
        </p:spPr>
      </p:cxnSp>
      <p:grpSp>
        <p:nvGrpSpPr>
          <p:cNvPr id="16" name="组合 19"/>
          <p:cNvGrpSpPr>
            <a:grpSpLocks/>
          </p:cNvGrpSpPr>
          <p:nvPr/>
        </p:nvGrpSpPr>
        <p:grpSpPr bwMode="auto">
          <a:xfrm>
            <a:off x="6640513" y="5003800"/>
            <a:ext cx="571500" cy="369888"/>
            <a:chOff x="4932040" y="3573016"/>
            <a:chExt cx="760404" cy="492127"/>
          </a:xfrm>
        </p:grpSpPr>
        <p:sp>
          <p:nvSpPr>
            <p:cNvPr id="17" name="椭圆 20"/>
            <p:cNvSpPr/>
            <p:nvPr/>
          </p:nvSpPr>
          <p:spPr>
            <a:xfrm>
              <a:off x="4932040" y="3788453"/>
              <a:ext cx="143632" cy="143625"/>
            </a:xfrm>
            <a:prstGeom prst="ellipse">
              <a:avLst/>
            </a:prstGeom>
            <a:solidFill>
              <a:srgbClr val="FF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24591" name="TextBox 21"/>
            <p:cNvSpPr txBox="1">
              <a:spLocks noChangeArrowheads="1"/>
            </p:cNvSpPr>
            <p:nvPr/>
          </p:nvSpPr>
          <p:spPr bwMode="auto">
            <a:xfrm>
              <a:off x="5075672" y="3573016"/>
              <a:ext cx="616772" cy="492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FF0000"/>
                  </a:solidFill>
                  <a:latin typeface="Times New Roman" pitchFamily="18" charset="0"/>
                </a:rPr>
                <a:t>B ′</a:t>
              </a:r>
              <a:endParaRPr lang="en-US" altLang="zh-CN" sz="1800" b="1" i="1">
                <a:solidFill>
                  <a:srgbClr val="FF0000"/>
                </a:solidFill>
                <a:latin typeface="Times New Roman" pitchFamily="18" charset="0"/>
                <a:cs typeface="Times New Roman" pitchFamily="18" charset="0"/>
              </a:endParaRPr>
            </a:p>
          </p:txBody>
        </p:sp>
      </p:grpSp>
      <p:grpSp>
        <p:nvGrpSpPr>
          <p:cNvPr id="20" name="组合 24"/>
          <p:cNvGrpSpPr>
            <a:grpSpLocks/>
          </p:cNvGrpSpPr>
          <p:nvPr/>
        </p:nvGrpSpPr>
        <p:grpSpPr bwMode="auto">
          <a:xfrm>
            <a:off x="5410200" y="3914775"/>
            <a:ext cx="446088" cy="368300"/>
            <a:chOff x="4932040" y="3573016"/>
            <a:chExt cx="595943" cy="492125"/>
          </a:xfrm>
        </p:grpSpPr>
        <p:sp>
          <p:nvSpPr>
            <p:cNvPr id="21" name="椭圆 25"/>
            <p:cNvSpPr/>
            <p:nvPr/>
          </p:nvSpPr>
          <p:spPr>
            <a:xfrm>
              <a:off x="4932040" y="3789381"/>
              <a:ext cx="144214" cy="144244"/>
            </a:xfrm>
            <a:prstGeom prst="ellipse">
              <a:avLst/>
            </a:prstGeom>
            <a:solidFill>
              <a:srgbClr val="FF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24589" name="TextBox 26"/>
            <p:cNvSpPr txBox="1">
              <a:spLocks noChangeArrowheads="1"/>
            </p:cNvSpPr>
            <p:nvPr/>
          </p:nvSpPr>
          <p:spPr bwMode="auto">
            <a:xfrm>
              <a:off x="5076254" y="3573016"/>
              <a:ext cx="451729"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FF0000"/>
                  </a:solidFill>
                  <a:latin typeface="Times New Roman" pitchFamily="18" charset="0"/>
                </a:rPr>
                <a:t>C</a:t>
              </a:r>
              <a:endParaRPr lang="zh-CN" altLang="en-US" sz="1800" b="1" i="1">
                <a:solidFill>
                  <a:srgbClr val="FF0000"/>
                </a:solidFill>
                <a:latin typeface="Times New Roman" pitchFamily="18" charset="0"/>
                <a:cs typeface="Times New Roman" pitchFamily="18" charset="0"/>
              </a:endParaRPr>
            </a:p>
          </p:txBody>
        </p:sp>
      </p:grpSp>
      <p:cxnSp>
        <p:nvCxnSpPr>
          <p:cNvPr id="23" name="直接连接符 22"/>
          <p:cNvCxnSpPr>
            <a:cxnSpLocks noChangeShapeType="1"/>
            <a:stCxn id="21" idx="5"/>
            <a:endCxn id="21" idx="1"/>
          </p:cNvCxnSpPr>
          <p:nvPr/>
        </p:nvCxnSpPr>
        <p:spPr bwMode="auto">
          <a:xfrm flipH="1" flipV="1">
            <a:off x="6569075" y="4092575"/>
            <a:ext cx="76200" cy="76200"/>
          </a:xfrm>
          <a:prstGeom prst="line">
            <a:avLst/>
          </a:prstGeom>
          <a:noFill/>
          <a:ln w="25400">
            <a:solidFill>
              <a:srgbClr val="FF0000"/>
            </a:solidFill>
            <a:prstDash val="sysDash"/>
            <a:round/>
            <a:headEnd/>
            <a:tailEnd/>
          </a:ln>
          <a:extLst>
            <a:ext uri="{909E8E84-426E-40DD-AFC4-6F175D3DCCD1}">
              <a14:hiddenFill xmlns:a14="http://schemas.microsoft.com/office/drawing/2010/main">
                <a:noFill/>
              </a14:hiddenFill>
            </a:ext>
          </a:extLst>
        </p:spPr>
      </p:cxnSp>
      <p:cxnSp>
        <p:nvCxnSpPr>
          <p:cNvPr id="24" name="直接连接符 23"/>
          <p:cNvCxnSpPr>
            <a:cxnSpLocks noChangeShapeType="1"/>
            <a:stCxn id="21" idx="5"/>
            <a:endCxn id="21" idx="1"/>
          </p:cNvCxnSpPr>
          <p:nvPr/>
        </p:nvCxnSpPr>
        <p:spPr bwMode="auto">
          <a:xfrm flipH="1" flipV="1">
            <a:off x="6569075" y="4092575"/>
            <a:ext cx="76200" cy="7620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cxnSp>
      <p:sp>
        <p:nvSpPr>
          <p:cNvPr id="24587" name="TextBox 1"/>
          <p:cNvSpPr txBox="1">
            <a:spLocks noChangeArrowheads="1"/>
          </p:cNvSpPr>
          <p:nvPr/>
        </p:nvSpPr>
        <p:spPr bwMode="auto">
          <a:xfrm>
            <a:off x="251520" y="188912"/>
            <a:ext cx="24495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zh-CN" altLang="en-US" sz="2800" b="1" dirty="0">
                <a:solidFill>
                  <a:srgbClr val="0070C0"/>
                </a:solidFill>
                <a:latin typeface="微软雅黑" pitchFamily="34" charset="-122"/>
                <a:ea typeface="微软雅黑" pitchFamily="34" charset="-122"/>
                <a:cs typeface="华文行楷" pitchFamily="2" charset="-122"/>
              </a:rPr>
              <a:t>新知探究</a:t>
            </a:r>
            <a:endParaRPr lang="en-US" altLang="zh-CN" sz="2800" b="1" dirty="0">
              <a:solidFill>
                <a:srgbClr val="0070C0"/>
              </a:solidFill>
              <a:latin typeface="微软雅黑" pitchFamily="34" charset="-122"/>
              <a:ea typeface="微软雅黑" pitchFamily="34" charset="-122"/>
              <a:cs typeface="华文行楷" pitchFamily="2" charset="-122"/>
            </a:endParaRPr>
          </a:p>
        </p:txBody>
      </p:sp>
    </p:spTree>
    <p:extLst>
      <p:ext uri="{BB962C8B-B14F-4D97-AF65-F5344CB8AC3E}">
        <p14:creationId xmlns:p14="http://schemas.microsoft.com/office/powerpoint/2010/main" val="16628000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4" presetClass="entr" presetSubtype="1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randombar(horizontal)">
                                      <p:cBhvr>
                                        <p:cTn id="15" dur="500"/>
                                        <p:tgtEl>
                                          <p:spTgt spid="1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4" presetClass="entr" presetSubtype="10"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randombar(horizontal)">
                                      <p:cBhvr>
                                        <p:cTn id="20" dur="500"/>
                                        <p:tgtEl>
                                          <p:spTgt spid="15"/>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dissolve">
                                      <p:cBhvr>
                                        <p:cTn id="25" dur="500"/>
                                        <p:tgtEl>
                                          <p:spTgt spid="1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4" presetClass="entr" presetSubtype="10"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randombar(horizontal)">
                                      <p:cBhvr>
                                        <p:cTn id="30" dur="500"/>
                                        <p:tgtEl>
                                          <p:spTgt spid="1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9"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dissolve">
                                      <p:cBhvr>
                                        <p:cTn id="35" dur="500"/>
                                        <p:tgtEl>
                                          <p:spTgt spid="2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4" presetClass="entr" presetSubtype="10" fill="hold" nodeType="click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randombar(horizontal)">
                                      <p:cBhvr>
                                        <p:cTn id="48" dur="500"/>
                                        <p:tgtEl>
                                          <p:spTgt spid="23"/>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4" presetClass="entr" presetSubtype="10" fill="hold" nodeType="click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randombar(horizontal)">
                                      <p:cBhvr>
                                        <p:cTn id="5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直接连接符 30"/>
          <p:cNvCxnSpPr>
            <a:cxnSpLocks noChangeShapeType="1"/>
            <a:endCxn id="22" idx="7"/>
          </p:cNvCxnSpPr>
          <p:nvPr/>
        </p:nvCxnSpPr>
        <p:spPr bwMode="auto">
          <a:xfrm flipV="1">
            <a:off x="5394325" y="2905125"/>
            <a:ext cx="1771650" cy="1203325"/>
          </a:xfrm>
          <a:prstGeom prst="line">
            <a:avLst/>
          </a:prstGeom>
          <a:noFill/>
          <a:ln w="25400">
            <a:solidFill>
              <a:srgbClr val="0070C0"/>
            </a:solidFill>
            <a:prstDash val="sysDash"/>
            <a:round/>
            <a:headEnd/>
            <a:tailEnd/>
          </a:ln>
          <a:extLst>
            <a:ext uri="{909E8E84-426E-40DD-AFC4-6F175D3DCCD1}">
              <a14:hiddenFill xmlns:a14="http://schemas.microsoft.com/office/drawing/2010/main">
                <a:noFill/>
              </a14:hiddenFill>
            </a:ext>
          </a:extLst>
        </p:spPr>
      </p:cxnSp>
      <p:cxnSp>
        <p:nvCxnSpPr>
          <p:cNvPr id="32" name="直接连接符 31"/>
          <p:cNvCxnSpPr>
            <a:cxnSpLocks noChangeShapeType="1"/>
          </p:cNvCxnSpPr>
          <p:nvPr/>
        </p:nvCxnSpPr>
        <p:spPr bwMode="auto">
          <a:xfrm>
            <a:off x="5413375" y="4111625"/>
            <a:ext cx="1706563" cy="1106488"/>
          </a:xfrm>
          <a:prstGeom prst="line">
            <a:avLst/>
          </a:prstGeom>
          <a:noFill/>
          <a:ln w="25400">
            <a:solidFill>
              <a:srgbClr val="0070C0"/>
            </a:solidFill>
            <a:prstDash val="sysDash"/>
            <a:round/>
            <a:headEnd/>
            <a:tailEnd/>
          </a:ln>
          <a:extLst>
            <a:ext uri="{909E8E84-426E-40DD-AFC4-6F175D3DCCD1}">
              <a14:hiddenFill xmlns:a14="http://schemas.microsoft.com/office/drawing/2010/main">
                <a:noFill/>
              </a14:hiddenFill>
            </a:ext>
          </a:extLst>
        </p:spPr>
      </p:cxnSp>
      <p:cxnSp>
        <p:nvCxnSpPr>
          <p:cNvPr id="30" name="直接连接符 29"/>
          <p:cNvCxnSpPr>
            <a:cxnSpLocks noChangeShapeType="1"/>
          </p:cNvCxnSpPr>
          <p:nvPr/>
        </p:nvCxnSpPr>
        <p:spPr bwMode="auto">
          <a:xfrm>
            <a:off x="5305425" y="3570288"/>
            <a:ext cx="95250" cy="534987"/>
          </a:xfrm>
          <a:prstGeom prst="line">
            <a:avLst/>
          </a:prstGeom>
          <a:noFill/>
          <a:ln w="25400">
            <a:solidFill>
              <a:srgbClr val="0070C0"/>
            </a:solidFill>
            <a:prstDash val="sysDash"/>
            <a:round/>
            <a:headEnd/>
            <a:tailEnd/>
          </a:ln>
          <a:extLst>
            <a:ext uri="{909E8E84-426E-40DD-AFC4-6F175D3DCCD1}">
              <a14:hiddenFill xmlns:a14="http://schemas.microsoft.com/office/drawing/2010/main">
                <a:noFill/>
              </a14:hiddenFill>
            </a:ext>
          </a:extLst>
        </p:spPr>
      </p:cxnSp>
      <p:cxnSp>
        <p:nvCxnSpPr>
          <p:cNvPr id="25605" name="直接连接符 21"/>
          <p:cNvCxnSpPr>
            <a:cxnSpLocks noChangeShapeType="1"/>
          </p:cNvCxnSpPr>
          <p:nvPr/>
        </p:nvCxnSpPr>
        <p:spPr bwMode="auto">
          <a:xfrm>
            <a:off x="5283200" y="3546475"/>
            <a:ext cx="636588" cy="588963"/>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cxnSp>
      <p:sp>
        <p:nvSpPr>
          <p:cNvPr id="25606" name="Rectangle 15"/>
          <p:cNvSpPr>
            <a:spLocks noChangeArrowheads="1"/>
          </p:cNvSpPr>
          <p:nvPr/>
        </p:nvSpPr>
        <p:spPr bwMode="auto">
          <a:xfrm>
            <a:off x="684213" y="1135063"/>
            <a:ext cx="59690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spcBef>
                <a:spcPct val="20000"/>
              </a:spcBef>
            </a:pPr>
            <a:r>
              <a:rPr lang="zh-CN" altLang="en-US" sz="2200">
                <a:solidFill>
                  <a:srgbClr val="0070C0"/>
                </a:solidFill>
                <a:latin typeface="黑体" pitchFamily="49" charset="-122"/>
                <a:ea typeface="黑体" pitchFamily="49" charset="-122"/>
              </a:rPr>
              <a:t>问题</a:t>
            </a:r>
            <a:r>
              <a:rPr lang="en-US" altLang="zh-CN" sz="2200" b="1">
                <a:solidFill>
                  <a:srgbClr val="0070C0"/>
                </a:solidFill>
                <a:latin typeface="Times New Roman" pitchFamily="18" charset="0"/>
                <a:ea typeface="黑体" pitchFamily="49" charset="-122"/>
              </a:rPr>
              <a:t>3</a:t>
            </a:r>
            <a:r>
              <a:rPr lang="zh-CN" altLang="en-US" sz="2200">
                <a:solidFill>
                  <a:srgbClr val="000000"/>
                </a:solidFill>
                <a:latin typeface="黑体" pitchFamily="49" charset="-122"/>
                <a:ea typeface="黑体" pitchFamily="49" charset="-122"/>
              </a:rPr>
              <a:t>　你能用所学的知识证明</a:t>
            </a:r>
            <a:r>
              <a:rPr lang="en-US" altLang="zh-CN" sz="2200" b="1" i="1">
                <a:solidFill>
                  <a:srgbClr val="000000"/>
                </a:solidFill>
                <a:latin typeface="Times New Roman" pitchFamily="18" charset="0"/>
                <a:ea typeface="黑体" pitchFamily="49" charset="-122"/>
              </a:rPr>
              <a:t>AC +BC</a:t>
            </a:r>
            <a:r>
              <a:rPr lang="zh-CN" altLang="en-US" sz="2200">
                <a:solidFill>
                  <a:srgbClr val="000000"/>
                </a:solidFill>
                <a:latin typeface="黑体" pitchFamily="49" charset="-122"/>
                <a:ea typeface="黑体" pitchFamily="49" charset="-122"/>
              </a:rPr>
              <a:t>最短吗？ </a:t>
            </a:r>
          </a:p>
        </p:txBody>
      </p:sp>
      <p:sp>
        <p:nvSpPr>
          <p:cNvPr id="3" name="Text Box 41"/>
          <p:cNvSpPr txBox="1">
            <a:spLocks noChangeArrowheads="1"/>
          </p:cNvSpPr>
          <p:nvPr/>
        </p:nvSpPr>
        <p:spPr bwMode="auto">
          <a:xfrm>
            <a:off x="727075" y="1825625"/>
            <a:ext cx="6192838" cy="240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lnSpc>
                <a:spcPct val="150000"/>
              </a:lnSpc>
            </a:pPr>
            <a:r>
              <a:rPr lang="zh-CN" altLang="en-US" sz="2000" dirty="0">
                <a:solidFill>
                  <a:srgbClr val="0070C0"/>
                </a:solidFill>
                <a:latin typeface="黑体" pitchFamily="49" charset="-122"/>
                <a:ea typeface="黑体" pitchFamily="49" charset="-122"/>
              </a:rPr>
              <a:t>证明：</a:t>
            </a:r>
            <a:r>
              <a:rPr lang="zh-CN" altLang="en-US" sz="2000" dirty="0">
                <a:latin typeface="黑体" pitchFamily="49" charset="-122"/>
                <a:ea typeface="黑体" pitchFamily="49" charset="-122"/>
              </a:rPr>
              <a:t>如图，在直线</a:t>
            </a:r>
            <a:r>
              <a:rPr lang="en-US" altLang="zh-CN" sz="2000" b="1" i="1" dirty="0">
                <a:latin typeface="Times New Roman" pitchFamily="18" charset="0"/>
                <a:ea typeface="黑体" pitchFamily="49" charset="-122"/>
              </a:rPr>
              <a:t>l </a:t>
            </a:r>
            <a:r>
              <a:rPr lang="zh-CN" altLang="en-US" sz="2000" dirty="0">
                <a:latin typeface="黑体" pitchFamily="49" charset="-122"/>
                <a:ea typeface="黑体" pitchFamily="49" charset="-122"/>
              </a:rPr>
              <a:t>上任取一点</a:t>
            </a:r>
            <a:r>
              <a:rPr lang="en-US" altLang="zh-CN" sz="2000" b="1" i="1" dirty="0">
                <a:latin typeface="Times New Roman" pitchFamily="18" charset="0"/>
                <a:ea typeface="黑体" pitchFamily="49" charset="-122"/>
              </a:rPr>
              <a:t>C</a:t>
            </a:r>
            <a:r>
              <a:rPr lang="en-US" altLang="zh-CN" sz="2000" b="1" dirty="0">
                <a:latin typeface="Times New Roman" pitchFamily="18" charset="0"/>
                <a:ea typeface="黑体" pitchFamily="49" charset="-122"/>
              </a:rPr>
              <a:t>′</a:t>
            </a:r>
            <a:r>
              <a:rPr lang="zh-CN" altLang="en-US" sz="2000" dirty="0">
                <a:latin typeface="黑体" pitchFamily="49" charset="-122"/>
                <a:ea typeface="黑体" pitchFamily="49" charset="-122"/>
              </a:rPr>
              <a:t>（与点</a:t>
            </a:r>
            <a:r>
              <a:rPr lang="en-US" altLang="zh-CN" sz="2000" b="1" i="1" dirty="0">
                <a:latin typeface="Times New Roman" pitchFamily="18" charset="0"/>
                <a:ea typeface="黑体" pitchFamily="49" charset="-122"/>
              </a:rPr>
              <a:t>C</a:t>
            </a:r>
            <a:r>
              <a:rPr lang="en-US" altLang="zh-CN" sz="2000" b="1" dirty="0">
                <a:latin typeface="Times New Roman" pitchFamily="18" charset="0"/>
                <a:ea typeface="黑体" pitchFamily="49" charset="-122"/>
              </a:rPr>
              <a:t> </a:t>
            </a:r>
            <a:r>
              <a:rPr lang="zh-CN" altLang="en-US" sz="2000" dirty="0">
                <a:latin typeface="黑体" pitchFamily="49" charset="-122"/>
                <a:ea typeface="黑体" pitchFamily="49" charset="-122"/>
              </a:rPr>
              <a:t>不重合），连结</a:t>
            </a:r>
            <a:r>
              <a:rPr lang="en-US" altLang="zh-CN" sz="2000" b="1" i="1" dirty="0">
                <a:latin typeface="Times New Roman" pitchFamily="18" charset="0"/>
                <a:ea typeface="黑体" pitchFamily="49" charset="-122"/>
              </a:rPr>
              <a:t>AC′</a:t>
            </a:r>
            <a:r>
              <a:rPr lang="zh-CN" altLang="en-US" sz="2000" b="1" i="1" dirty="0">
                <a:latin typeface="Times New Roman" pitchFamily="18" charset="0"/>
                <a:ea typeface="黑体" pitchFamily="49" charset="-122"/>
              </a:rPr>
              <a:t>、</a:t>
            </a:r>
            <a:r>
              <a:rPr lang="en-US" altLang="zh-CN" sz="2000" b="1" i="1" dirty="0">
                <a:latin typeface="Times New Roman" pitchFamily="18" charset="0"/>
                <a:ea typeface="黑体" pitchFamily="49" charset="-122"/>
              </a:rPr>
              <a:t>BC′</a:t>
            </a:r>
            <a:r>
              <a:rPr lang="zh-CN" altLang="en-US" sz="2000" b="1" i="1" dirty="0">
                <a:latin typeface="Times New Roman" pitchFamily="18" charset="0"/>
                <a:ea typeface="黑体" pitchFamily="49" charset="-122"/>
              </a:rPr>
              <a:t>、</a:t>
            </a:r>
            <a:r>
              <a:rPr lang="en-US" altLang="zh-CN" sz="2000" b="1" i="1" dirty="0">
                <a:latin typeface="Times New Roman" pitchFamily="18" charset="0"/>
                <a:ea typeface="黑体" pitchFamily="49" charset="-122"/>
              </a:rPr>
              <a:t>B′C′</a:t>
            </a:r>
            <a:r>
              <a:rPr lang="zh-CN" altLang="en-US" sz="2000" b="1" dirty="0">
                <a:latin typeface="Times New Roman" pitchFamily="18" charset="0"/>
                <a:ea typeface="黑体" pitchFamily="49" charset="-122"/>
              </a:rPr>
              <a:t>．</a:t>
            </a:r>
            <a:r>
              <a:rPr lang="zh-CN" altLang="en-US" sz="2000" dirty="0">
                <a:latin typeface="黑体" pitchFamily="49" charset="-122"/>
                <a:ea typeface="黑体" pitchFamily="49" charset="-122"/>
              </a:rPr>
              <a:t>由轴对称的性质知，</a:t>
            </a:r>
          </a:p>
          <a:p>
            <a:pPr eaLnBrk="1" hangingPunct="1">
              <a:lnSpc>
                <a:spcPct val="150000"/>
              </a:lnSpc>
            </a:pPr>
            <a:r>
              <a:rPr lang="en-US" altLang="zh-CN" sz="2000" dirty="0">
                <a:latin typeface="黑体" pitchFamily="49" charset="-122"/>
                <a:ea typeface="黑体" pitchFamily="49" charset="-122"/>
              </a:rPr>
              <a:t>   </a:t>
            </a:r>
            <a:r>
              <a:rPr lang="en-US" altLang="zh-CN" sz="2000" i="1" dirty="0">
                <a:latin typeface="黑体" pitchFamily="49" charset="-122"/>
                <a:ea typeface="黑体" pitchFamily="49" charset="-122"/>
              </a:rPr>
              <a:t> </a:t>
            </a:r>
            <a:r>
              <a:rPr lang="en-US" altLang="zh-CN" sz="2000" b="1" i="1" dirty="0">
                <a:latin typeface="Times New Roman" pitchFamily="18" charset="0"/>
                <a:ea typeface="黑体" pitchFamily="49" charset="-122"/>
              </a:rPr>
              <a:t>BC =B′C</a:t>
            </a:r>
            <a:r>
              <a:rPr lang="zh-CN" altLang="en-US" sz="2000" b="1" i="1" dirty="0">
                <a:latin typeface="Times New Roman" pitchFamily="18" charset="0"/>
                <a:ea typeface="黑体" pitchFamily="49" charset="-122"/>
              </a:rPr>
              <a:t>，</a:t>
            </a:r>
            <a:r>
              <a:rPr lang="en-US" altLang="zh-CN" sz="2000" b="1" i="1" dirty="0">
                <a:latin typeface="Times New Roman" pitchFamily="18" charset="0"/>
                <a:ea typeface="黑体" pitchFamily="49" charset="-122"/>
              </a:rPr>
              <a:t>BC′=B′C′</a:t>
            </a:r>
            <a:r>
              <a:rPr lang="zh-CN" altLang="en-US" sz="2000" b="1" dirty="0">
                <a:latin typeface="Times New Roman" pitchFamily="18" charset="0"/>
                <a:ea typeface="黑体" pitchFamily="49" charset="-122"/>
              </a:rPr>
              <a:t>．</a:t>
            </a:r>
          </a:p>
          <a:p>
            <a:pPr eaLnBrk="1" hangingPunct="1">
              <a:lnSpc>
                <a:spcPct val="150000"/>
              </a:lnSpc>
            </a:pPr>
            <a:r>
              <a:rPr lang="zh-CN" altLang="en-US" sz="2000" b="1" dirty="0">
                <a:latin typeface="Times New Roman" pitchFamily="18" charset="0"/>
                <a:ea typeface="黑体" pitchFamily="49" charset="-122"/>
              </a:rPr>
              <a:t>    ∴</a:t>
            </a:r>
            <a:r>
              <a:rPr lang="zh-CN" altLang="en-US" sz="2000" b="1" i="1" dirty="0">
                <a:latin typeface="Times New Roman" pitchFamily="18" charset="0"/>
                <a:ea typeface="黑体" pitchFamily="49" charset="-122"/>
              </a:rPr>
              <a:t>  </a:t>
            </a:r>
            <a:r>
              <a:rPr lang="en-US" altLang="zh-CN" sz="2000" b="1" i="1" dirty="0">
                <a:latin typeface="Times New Roman" pitchFamily="18" charset="0"/>
                <a:ea typeface="黑体" pitchFamily="49" charset="-122"/>
              </a:rPr>
              <a:t>AC +BC</a:t>
            </a:r>
            <a:r>
              <a:rPr lang="en-US" altLang="zh-CN" sz="2000" b="1" dirty="0">
                <a:latin typeface="Times New Roman" pitchFamily="18" charset="0"/>
                <a:ea typeface="黑体" pitchFamily="49" charset="-122"/>
              </a:rPr>
              <a:t>= </a:t>
            </a:r>
            <a:r>
              <a:rPr lang="en-US" altLang="zh-CN" sz="2000" b="1" i="1" dirty="0">
                <a:latin typeface="Times New Roman" pitchFamily="18" charset="0"/>
                <a:ea typeface="黑体" pitchFamily="49" charset="-122"/>
              </a:rPr>
              <a:t>AC +B′C = AB′</a:t>
            </a:r>
            <a:r>
              <a:rPr lang="zh-CN" altLang="en-US" sz="2000" b="1" i="1" dirty="0">
                <a:latin typeface="Times New Roman" pitchFamily="18" charset="0"/>
                <a:ea typeface="黑体" pitchFamily="49" charset="-122"/>
              </a:rPr>
              <a:t>，</a:t>
            </a:r>
          </a:p>
          <a:p>
            <a:pPr eaLnBrk="1" hangingPunct="1">
              <a:lnSpc>
                <a:spcPct val="150000"/>
              </a:lnSpc>
            </a:pPr>
            <a:r>
              <a:rPr lang="en-US" altLang="zh-CN" sz="2000" b="1" dirty="0">
                <a:latin typeface="Times New Roman" pitchFamily="18" charset="0"/>
                <a:ea typeface="黑体" pitchFamily="49" charset="-122"/>
              </a:rPr>
              <a:t>    </a:t>
            </a:r>
            <a:r>
              <a:rPr lang="zh-CN" altLang="en-US" sz="2000" b="1" dirty="0">
                <a:latin typeface="Times New Roman" pitchFamily="18" charset="0"/>
                <a:ea typeface="黑体" pitchFamily="49" charset="-122"/>
              </a:rPr>
              <a:t>∴</a:t>
            </a:r>
            <a:r>
              <a:rPr lang="en-US" altLang="zh-CN" sz="2000" b="1" dirty="0">
                <a:latin typeface="Times New Roman" pitchFamily="18" charset="0"/>
                <a:ea typeface="黑体" pitchFamily="49" charset="-122"/>
              </a:rPr>
              <a:t> </a:t>
            </a:r>
            <a:r>
              <a:rPr lang="en-US" altLang="zh-CN" sz="2000" b="1" i="1" dirty="0">
                <a:latin typeface="Times New Roman" pitchFamily="18" charset="0"/>
                <a:ea typeface="黑体" pitchFamily="49" charset="-122"/>
              </a:rPr>
              <a:t>AC′+BC′= AC′+B′C′</a:t>
            </a:r>
            <a:r>
              <a:rPr lang="zh-CN" altLang="en-US" sz="2000" dirty="0">
                <a:latin typeface="黑体" pitchFamily="49" charset="-122"/>
                <a:ea typeface="黑体" pitchFamily="49" charset="-122"/>
              </a:rPr>
              <a:t>．</a:t>
            </a:r>
          </a:p>
        </p:txBody>
      </p:sp>
      <p:sp>
        <p:nvSpPr>
          <p:cNvPr id="4" name="矩形 3"/>
          <p:cNvSpPr>
            <a:spLocks noChangeArrowheads="1"/>
          </p:cNvSpPr>
          <p:nvPr/>
        </p:nvSpPr>
        <p:spPr bwMode="auto">
          <a:xfrm>
            <a:off x="1028700" y="4225925"/>
            <a:ext cx="39243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50000"/>
              </a:lnSpc>
            </a:pPr>
            <a:r>
              <a:rPr lang="zh-CN" altLang="en-US" sz="2000">
                <a:latin typeface="黑体" pitchFamily="49" charset="-122"/>
                <a:ea typeface="黑体" pitchFamily="49" charset="-122"/>
              </a:rPr>
              <a:t>在</a:t>
            </a:r>
            <a:r>
              <a:rPr lang="zh-CN" altLang="en-US" sz="2000" b="1">
                <a:latin typeface="Times New Roman" pitchFamily="18" charset="0"/>
                <a:ea typeface="黑体" pitchFamily="49" charset="-122"/>
              </a:rPr>
              <a:t>△</a:t>
            </a:r>
            <a:r>
              <a:rPr lang="en-US" altLang="zh-CN" sz="2000" b="1" i="1">
                <a:latin typeface="Times New Roman" pitchFamily="18" charset="0"/>
                <a:ea typeface="黑体" pitchFamily="49" charset="-122"/>
              </a:rPr>
              <a:t>AB′C′</a:t>
            </a:r>
            <a:r>
              <a:rPr lang="zh-CN" altLang="en-US" sz="2000">
                <a:latin typeface="黑体" pitchFamily="49" charset="-122"/>
                <a:ea typeface="黑体" pitchFamily="49" charset="-122"/>
              </a:rPr>
              <a:t>中</a:t>
            </a:r>
            <a:r>
              <a:rPr lang="zh-CN" altLang="en-US" sz="2000" b="1">
                <a:latin typeface="Times New Roman" pitchFamily="18" charset="0"/>
                <a:ea typeface="黑体" pitchFamily="49" charset="-122"/>
              </a:rPr>
              <a:t>，</a:t>
            </a:r>
            <a:r>
              <a:rPr lang="en-US" altLang="zh-CN" sz="2000" b="1" i="1">
                <a:latin typeface="Times New Roman" pitchFamily="18" charset="0"/>
                <a:ea typeface="黑体" pitchFamily="49" charset="-122"/>
              </a:rPr>
              <a:t>AB′</a:t>
            </a:r>
            <a:r>
              <a:rPr lang="zh-CN" altLang="en-US" sz="2000" b="1">
                <a:latin typeface="Times New Roman" pitchFamily="18" charset="0"/>
                <a:ea typeface="黑体" pitchFamily="49" charset="-122"/>
              </a:rPr>
              <a:t>＜</a:t>
            </a:r>
            <a:r>
              <a:rPr lang="en-US" altLang="zh-CN" sz="2000" b="1" i="1">
                <a:latin typeface="Times New Roman" pitchFamily="18" charset="0"/>
                <a:ea typeface="黑体" pitchFamily="49" charset="-122"/>
              </a:rPr>
              <a:t>AC′+B′C′</a:t>
            </a:r>
            <a:r>
              <a:rPr lang="zh-CN" altLang="en-US" sz="2000" b="1">
                <a:latin typeface="Times New Roman" pitchFamily="18" charset="0"/>
                <a:ea typeface="黑体" pitchFamily="49" charset="-122"/>
              </a:rPr>
              <a:t>，</a:t>
            </a:r>
          </a:p>
          <a:p>
            <a:pPr eaLnBrk="1" hangingPunct="1">
              <a:lnSpc>
                <a:spcPct val="150000"/>
              </a:lnSpc>
            </a:pPr>
            <a:r>
              <a:rPr lang="zh-CN" altLang="en-US" sz="2000" b="1">
                <a:latin typeface="Times New Roman" pitchFamily="18" charset="0"/>
                <a:ea typeface="黑体" pitchFamily="49" charset="-122"/>
              </a:rPr>
              <a:t>∴　</a:t>
            </a:r>
            <a:r>
              <a:rPr lang="en-US" altLang="zh-CN" sz="2000" b="1" i="1">
                <a:latin typeface="Times New Roman" pitchFamily="18" charset="0"/>
                <a:ea typeface="黑体" pitchFamily="49" charset="-122"/>
              </a:rPr>
              <a:t>AC +BC</a:t>
            </a:r>
            <a:r>
              <a:rPr lang="zh-CN" altLang="en-US" sz="2000" b="1">
                <a:latin typeface="Times New Roman" pitchFamily="18" charset="0"/>
                <a:ea typeface="黑体" pitchFamily="49" charset="-122"/>
              </a:rPr>
              <a:t>＜</a:t>
            </a:r>
            <a:r>
              <a:rPr lang="en-US" altLang="zh-CN" sz="2000" b="1" i="1">
                <a:latin typeface="Times New Roman" pitchFamily="18" charset="0"/>
                <a:ea typeface="黑体" pitchFamily="49" charset="-122"/>
              </a:rPr>
              <a:t>AC′+BC′</a:t>
            </a:r>
            <a:r>
              <a:rPr lang="zh-CN" altLang="en-US" sz="2000" b="1">
                <a:latin typeface="Times New Roman" pitchFamily="18" charset="0"/>
                <a:ea typeface="黑体" pitchFamily="49" charset="-122"/>
              </a:rPr>
              <a:t>．</a:t>
            </a:r>
          </a:p>
          <a:p>
            <a:pPr eaLnBrk="1" hangingPunct="1">
              <a:lnSpc>
                <a:spcPct val="150000"/>
              </a:lnSpc>
            </a:pPr>
            <a:r>
              <a:rPr lang="zh-CN" altLang="en-US" sz="2000" b="1">
                <a:latin typeface="Times New Roman" pitchFamily="18" charset="0"/>
                <a:ea typeface="黑体" pitchFamily="49" charset="-122"/>
              </a:rPr>
              <a:t> </a:t>
            </a:r>
            <a:r>
              <a:rPr lang="zh-CN" altLang="en-US" sz="2000">
                <a:latin typeface="黑体" pitchFamily="49" charset="-122"/>
                <a:ea typeface="黑体" pitchFamily="49" charset="-122"/>
              </a:rPr>
              <a:t>即</a:t>
            </a:r>
            <a:r>
              <a:rPr lang="zh-CN" altLang="en-US" sz="2000" b="1">
                <a:latin typeface="Times New Roman" pitchFamily="18" charset="0"/>
                <a:ea typeface="黑体" pitchFamily="49" charset="-122"/>
              </a:rPr>
              <a:t>　</a:t>
            </a:r>
            <a:r>
              <a:rPr lang="en-US" altLang="zh-CN" sz="2000" b="1" i="1">
                <a:latin typeface="Times New Roman" pitchFamily="18" charset="0"/>
                <a:ea typeface="黑体" pitchFamily="49" charset="-122"/>
              </a:rPr>
              <a:t>AC +BC</a:t>
            </a:r>
            <a:r>
              <a:rPr lang="en-US" altLang="zh-CN" sz="2000" b="1">
                <a:latin typeface="Times New Roman" pitchFamily="18" charset="0"/>
                <a:ea typeface="黑体" pitchFamily="49" charset="-122"/>
              </a:rPr>
              <a:t> </a:t>
            </a:r>
            <a:r>
              <a:rPr lang="zh-CN" altLang="en-US" sz="2000">
                <a:latin typeface="黑体" pitchFamily="49" charset="-122"/>
                <a:ea typeface="黑体" pitchFamily="49" charset="-122"/>
              </a:rPr>
              <a:t>最短．</a:t>
            </a:r>
          </a:p>
        </p:txBody>
      </p:sp>
      <p:grpSp>
        <p:nvGrpSpPr>
          <p:cNvPr id="25609" name="组合 25"/>
          <p:cNvGrpSpPr>
            <a:grpSpLocks/>
          </p:cNvGrpSpPr>
          <p:nvPr/>
        </p:nvGrpSpPr>
        <p:grpSpPr bwMode="auto">
          <a:xfrm>
            <a:off x="5003800" y="2727325"/>
            <a:ext cx="2916238" cy="2616200"/>
            <a:chOff x="4572000" y="2636912"/>
            <a:chExt cx="3888432" cy="3487219"/>
          </a:xfrm>
        </p:grpSpPr>
        <p:grpSp>
          <p:nvGrpSpPr>
            <p:cNvPr id="25615" name="组合 38"/>
            <p:cNvGrpSpPr>
              <a:grpSpLocks/>
            </p:cNvGrpSpPr>
            <p:nvPr/>
          </p:nvGrpSpPr>
          <p:grpSpPr bwMode="auto">
            <a:xfrm>
              <a:off x="4572000" y="2636912"/>
              <a:ext cx="3888432" cy="2322315"/>
              <a:chOff x="5076056" y="2535287"/>
              <a:chExt cx="3888432" cy="2322315"/>
            </a:xfrm>
          </p:grpSpPr>
          <p:cxnSp>
            <p:nvCxnSpPr>
              <p:cNvPr id="25627" name="直接连接符 6"/>
              <p:cNvCxnSpPr>
                <a:cxnSpLocks noChangeShapeType="1"/>
              </p:cNvCxnSpPr>
              <p:nvPr/>
            </p:nvCxnSpPr>
            <p:spPr bwMode="auto">
              <a:xfrm>
                <a:off x="5076056" y="4365104"/>
                <a:ext cx="3888432"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cxnSp>
          <p:grpSp>
            <p:nvGrpSpPr>
              <p:cNvPr id="25628" name="组合 9"/>
              <p:cNvGrpSpPr>
                <a:grpSpLocks/>
              </p:cNvGrpSpPr>
              <p:nvPr/>
            </p:nvGrpSpPr>
            <p:grpSpPr bwMode="auto">
              <a:xfrm>
                <a:off x="5388652" y="3356992"/>
                <a:ext cx="595497" cy="492500"/>
                <a:chOff x="4932040" y="3573016"/>
                <a:chExt cx="595497" cy="492500"/>
              </a:xfrm>
            </p:grpSpPr>
            <p:sp>
              <p:nvSpPr>
                <p:cNvPr id="24" name="椭圆 12"/>
                <p:cNvSpPr/>
                <p:nvPr/>
              </p:nvSpPr>
              <p:spPr>
                <a:xfrm>
                  <a:off x="4932720" y="3788166"/>
                  <a:ext cx="143937" cy="143890"/>
                </a:xfrm>
                <a:prstGeom prst="ellipse">
                  <a:avLst/>
                </a:prstGeom>
                <a:solidFill>
                  <a:sysClr val="windowText" lastClr="00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25634" name="TextBox 13"/>
                <p:cNvSpPr txBox="1">
                  <a:spLocks noChangeArrowheads="1"/>
                </p:cNvSpPr>
                <p:nvPr/>
              </p:nvSpPr>
              <p:spPr bwMode="auto">
                <a:xfrm>
                  <a:off x="5076657" y="3572331"/>
                  <a:ext cx="450864" cy="493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000000"/>
                      </a:solidFill>
                      <a:latin typeface="Times New Roman" pitchFamily="18" charset="0"/>
                    </a:rPr>
                    <a:t>A</a:t>
                  </a:r>
                  <a:endParaRPr lang="zh-CN" altLang="en-US" sz="1800" b="1" i="1">
                    <a:solidFill>
                      <a:srgbClr val="000000"/>
                    </a:solidFill>
                    <a:latin typeface="Times New Roman" pitchFamily="18" charset="0"/>
                    <a:cs typeface="Times New Roman" pitchFamily="18" charset="0"/>
                  </a:endParaRPr>
                </a:p>
              </p:txBody>
            </p:sp>
          </p:grpSp>
          <p:grpSp>
            <p:nvGrpSpPr>
              <p:cNvPr id="25629" name="组合 12"/>
              <p:cNvGrpSpPr>
                <a:grpSpLocks/>
              </p:cNvGrpSpPr>
              <p:nvPr/>
            </p:nvGrpSpPr>
            <p:grpSpPr bwMode="auto">
              <a:xfrm>
                <a:off x="7836924" y="2535287"/>
                <a:ext cx="595497" cy="492500"/>
                <a:chOff x="4932040" y="3573016"/>
                <a:chExt cx="595497" cy="492500"/>
              </a:xfrm>
            </p:grpSpPr>
            <p:sp>
              <p:nvSpPr>
                <p:cNvPr id="22" name="椭圆 10"/>
                <p:cNvSpPr/>
                <p:nvPr/>
              </p:nvSpPr>
              <p:spPr>
                <a:xfrm>
                  <a:off x="4931387" y="3788851"/>
                  <a:ext cx="143937" cy="143890"/>
                </a:xfrm>
                <a:prstGeom prst="ellipse">
                  <a:avLst/>
                </a:prstGeom>
                <a:solidFill>
                  <a:sysClr val="windowText" lastClr="00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25632" name="TextBox 11"/>
                <p:cNvSpPr txBox="1">
                  <a:spLocks noChangeArrowheads="1"/>
                </p:cNvSpPr>
                <p:nvPr/>
              </p:nvSpPr>
              <p:spPr bwMode="auto">
                <a:xfrm>
                  <a:off x="5075324" y="3573016"/>
                  <a:ext cx="452980" cy="493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000000"/>
                      </a:solidFill>
                      <a:latin typeface="Times New Roman" pitchFamily="18" charset="0"/>
                    </a:rPr>
                    <a:t>B</a:t>
                  </a:r>
                  <a:endParaRPr lang="en-US" altLang="zh-CN" sz="1800" b="1" i="1">
                    <a:solidFill>
                      <a:srgbClr val="000000"/>
                    </a:solidFill>
                    <a:latin typeface="Times New Roman" pitchFamily="18" charset="0"/>
                    <a:cs typeface="Times New Roman" pitchFamily="18" charset="0"/>
                  </a:endParaRPr>
                </a:p>
              </p:txBody>
            </p:sp>
          </p:grpSp>
          <p:sp>
            <p:nvSpPr>
              <p:cNvPr id="25630" name="TextBox 9"/>
              <p:cNvSpPr txBox="1">
                <a:spLocks noChangeArrowheads="1"/>
              </p:cNvSpPr>
              <p:nvPr/>
            </p:nvSpPr>
            <p:spPr bwMode="auto">
              <a:xfrm>
                <a:off x="8532675" y="4363537"/>
                <a:ext cx="215906" cy="493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000000"/>
                    </a:solidFill>
                    <a:latin typeface="Times New Roman" pitchFamily="18" charset="0"/>
                  </a:rPr>
                  <a:t>l</a:t>
                </a:r>
                <a:endParaRPr lang="zh-CN" altLang="en-US" sz="1800" b="1" i="1">
                  <a:solidFill>
                    <a:srgbClr val="000000"/>
                  </a:solidFill>
                  <a:latin typeface="Times New Roman" pitchFamily="18" charset="0"/>
                  <a:cs typeface="Times New Roman" pitchFamily="18" charset="0"/>
                </a:endParaRPr>
              </a:p>
            </p:txBody>
          </p:sp>
        </p:grpSp>
        <p:grpSp>
          <p:nvGrpSpPr>
            <p:cNvPr id="25616" name="组合 14"/>
            <p:cNvGrpSpPr>
              <a:grpSpLocks/>
            </p:cNvGrpSpPr>
            <p:nvPr/>
          </p:nvGrpSpPr>
          <p:grpSpPr bwMode="auto">
            <a:xfrm>
              <a:off x="7404876" y="2996952"/>
              <a:ext cx="220488" cy="1454112"/>
              <a:chOff x="4999584" y="3356992"/>
              <a:chExt cx="220488" cy="1454112"/>
            </a:xfrm>
          </p:grpSpPr>
          <p:cxnSp>
            <p:nvCxnSpPr>
              <p:cNvPr id="25625" name="直接连接符 15"/>
              <p:cNvCxnSpPr>
                <a:cxnSpLocks noChangeShapeType="1"/>
                <a:stCxn id="22" idx="4"/>
              </p:cNvCxnSpPr>
              <p:nvPr/>
            </p:nvCxnSpPr>
            <p:spPr bwMode="auto">
              <a:xfrm>
                <a:off x="4999584" y="3356992"/>
                <a:ext cx="4464" cy="1440160"/>
              </a:xfrm>
              <a:prstGeom prst="line">
                <a:avLst/>
              </a:prstGeom>
              <a:noFill/>
              <a:ln w="25400">
                <a:solidFill>
                  <a:srgbClr val="FF0000"/>
                </a:solidFill>
                <a:prstDash val="sysDash"/>
                <a:round/>
                <a:headEnd/>
                <a:tailEnd/>
              </a:ln>
              <a:extLst>
                <a:ext uri="{909E8E84-426E-40DD-AFC4-6F175D3DCCD1}">
                  <a14:hiddenFill xmlns:a14="http://schemas.microsoft.com/office/drawing/2010/main">
                    <a:noFill/>
                  </a14:hiddenFill>
                </a:ext>
              </a:extLst>
            </p:spPr>
          </p:cxnSp>
          <p:sp>
            <p:nvSpPr>
              <p:cNvPr id="17" name="矩形 16"/>
              <p:cNvSpPr/>
              <p:nvPr/>
            </p:nvSpPr>
            <p:spPr>
              <a:xfrm>
                <a:off x="5003125" y="4594556"/>
                <a:ext cx="215907" cy="215835"/>
              </a:xfrm>
              <a:prstGeom prst="rect">
                <a:avLst/>
              </a:prstGeom>
              <a:solidFill>
                <a:srgbClr val="5B9BD5"/>
              </a:solidFill>
              <a:ln w="25400" cap="flat" cmpd="sng">
                <a:solidFill>
                  <a:srgbClr val="FF0000"/>
                </a:solidFill>
                <a:prstDash val="solid"/>
                <a:roun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grpSp>
        <p:cxnSp>
          <p:nvCxnSpPr>
            <p:cNvPr id="25617" name="直接连接符 17"/>
            <p:cNvCxnSpPr>
              <a:cxnSpLocks noChangeShapeType="1"/>
              <a:stCxn id="22" idx="4"/>
            </p:cNvCxnSpPr>
            <p:nvPr/>
          </p:nvCxnSpPr>
          <p:spPr bwMode="auto">
            <a:xfrm>
              <a:off x="7409340" y="4466140"/>
              <a:ext cx="4464" cy="1440160"/>
            </a:xfrm>
            <a:prstGeom prst="line">
              <a:avLst/>
            </a:prstGeom>
            <a:noFill/>
            <a:ln w="25400">
              <a:solidFill>
                <a:srgbClr val="FF0000"/>
              </a:solidFill>
              <a:prstDash val="sysDash"/>
              <a:round/>
              <a:headEnd/>
              <a:tailEnd/>
            </a:ln>
            <a:extLst>
              <a:ext uri="{909E8E84-426E-40DD-AFC4-6F175D3DCCD1}">
                <a14:hiddenFill xmlns:a14="http://schemas.microsoft.com/office/drawing/2010/main">
                  <a:noFill/>
                </a14:hiddenFill>
              </a:ext>
            </a:extLst>
          </p:spPr>
        </p:cxnSp>
        <p:grpSp>
          <p:nvGrpSpPr>
            <p:cNvPr id="25618" name="组合 18"/>
            <p:cNvGrpSpPr>
              <a:grpSpLocks/>
            </p:cNvGrpSpPr>
            <p:nvPr/>
          </p:nvGrpSpPr>
          <p:grpSpPr bwMode="auto">
            <a:xfrm>
              <a:off x="7330370" y="5631631"/>
              <a:ext cx="760099" cy="492500"/>
              <a:chOff x="4932040" y="3573016"/>
              <a:chExt cx="760099" cy="492500"/>
            </a:xfrm>
          </p:grpSpPr>
          <p:sp>
            <p:nvSpPr>
              <p:cNvPr id="14" name="椭圆 19"/>
              <p:cNvSpPr/>
              <p:nvPr/>
            </p:nvSpPr>
            <p:spPr>
              <a:xfrm>
                <a:off x="4931769" y="3788317"/>
                <a:ext cx="143938" cy="143890"/>
              </a:xfrm>
              <a:prstGeom prst="ellipse">
                <a:avLst/>
              </a:prstGeom>
              <a:solidFill>
                <a:srgbClr val="FF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25624" name="TextBox 20"/>
              <p:cNvSpPr txBox="1">
                <a:spLocks noChangeArrowheads="1"/>
              </p:cNvSpPr>
              <p:nvPr/>
            </p:nvSpPr>
            <p:spPr bwMode="auto">
              <a:xfrm>
                <a:off x="5075707" y="3572481"/>
                <a:ext cx="615968" cy="493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FF0000"/>
                    </a:solidFill>
                    <a:latin typeface="Times New Roman" pitchFamily="18" charset="0"/>
                  </a:rPr>
                  <a:t>B</a:t>
                </a:r>
                <a:r>
                  <a:rPr lang="en-US" altLang="zh-CN" sz="1800" b="1">
                    <a:solidFill>
                      <a:srgbClr val="FF0000"/>
                    </a:solidFill>
                    <a:latin typeface="Times New Roman" pitchFamily="18" charset="0"/>
                  </a:rPr>
                  <a:t> ′</a:t>
                </a:r>
                <a:endParaRPr lang="zh-CN" altLang="en-US" sz="1800" b="1">
                  <a:solidFill>
                    <a:srgbClr val="FF0000"/>
                  </a:solidFill>
                  <a:latin typeface="Times New Roman" pitchFamily="18" charset="0"/>
                  <a:cs typeface="Times New Roman" pitchFamily="18" charset="0"/>
                </a:endParaRPr>
              </a:p>
            </p:txBody>
          </p:sp>
        </p:grpSp>
        <p:cxnSp>
          <p:nvCxnSpPr>
            <p:cNvPr id="25619" name="直接连接符 21"/>
            <p:cNvCxnSpPr>
              <a:cxnSpLocks noChangeShapeType="1"/>
              <a:stCxn id="22" idx="4"/>
            </p:cNvCxnSpPr>
            <p:nvPr/>
          </p:nvCxnSpPr>
          <p:spPr bwMode="auto">
            <a:xfrm>
              <a:off x="5796339" y="4509409"/>
              <a:ext cx="1562497" cy="1416242"/>
            </a:xfrm>
            <a:prstGeom prst="line">
              <a:avLst/>
            </a:prstGeom>
            <a:noFill/>
            <a:ln w="25400">
              <a:solidFill>
                <a:srgbClr val="FF0000"/>
              </a:solidFill>
              <a:prstDash val="sysDash"/>
              <a:round/>
              <a:headEnd/>
              <a:tailEnd/>
            </a:ln>
            <a:extLst>
              <a:ext uri="{909E8E84-426E-40DD-AFC4-6F175D3DCCD1}">
                <a14:hiddenFill xmlns:a14="http://schemas.microsoft.com/office/drawing/2010/main">
                  <a:noFill/>
                </a14:hiddenFill>
              </a:ext>
            </a:extLst>
          </p:spPr>
        </p:cxnSp>
        <p:grpSp>
          <p:nvGrpSpPr>
            <p:cNvPr id="25620" name="组合 22"/>
            <p:cNvGrpSpPr>
              <a:grpSpLocks/>
            </p:cNvGrpSpPr>
            <p:nvPr/>
          </p:nvGrpSpPr>
          <p:grpSpPr bwMode="auto">
            <a:xfrm>
              <a:off x="5689341" y="4178108"/>
              <a:ext cx="595497" cy="492500"/>
              <a:chOff x="4932040" y="3573016"/>
              <a:chExt cx="595497" cy="492500"/>
            </a:xfrm>
          </p:grpSpPr>
          <p:sp>
            <p:nvSpPr>
              <p:cNvPr id="12" name="椭圆 23"/>
              <p:cNvSpPr/>
              <p:nvPr/>
            </p:nvSpPr>
            <p:spPr>
              <a:xfrm>
                <a:off x="4932332" y="3788126"/>
                <a:ext cx="143937" cy="143890"/>
              </a:xfrm>
              <a:prstGeom prst="ellipse">
                <a:avLst/>
              </a:prstGeom>
              <a:solidFill>
                <a:srgbClr val="FF0000"/>
              </a:solidFill>
              <a:ln w="9525" cap="flat" cmpd="sng">
                <a:solidFill>
                  <a:sysClr val="windowText" lastClr="000000"/>
                </a:solidFill>
                <a:prstDash val="solid"/>
                <a:headEnd type="none" w="med" len="med"/>
                <a:tailEnd type="none" w="med" len="med"/>
              </a:ln>
            </p:spPr>
            <p:txBody>
              <a:bodyPr/>
              <a:lstStyle/>
              <a:p>
                <a:pPr eaLnBrk="1" fontAlgn="auto" hangingPunct="1">
                  <a:spcBef>
                    <a:spcPts val="0"/>
                  </a:spcBef>
                  <a:spcAft>
                    <a:spcPts val="0"/>
                  </a:spcAft>
                  <a:defRPr/>
                </a:pPr>
                <a:endParaRPr lang="zh-CN" altLang="en-US" sz="1350" kern="0" dirty="0">
                  <a:solidFill>
                    <a:prstClr val="black"/>
                  </a:solidFill>
                  <a:latin typeface="Arial" panose="020B0604020202020204" pitchFamily="34" charset="0"/>
                </a:endParaRPr>
              </a:p>
            </p:txBody>
          </p:sp>
          <p:sp>
            <p:nvSpPr>
              <p:cNvPr id="25622" name="TextBox 24"/>
              <p:cNvSpPr txBox="1">
                <a:spLocks noChangeArrowheads="1"/>
              </p:cNvSpPr>
              <p:nvPr/>
            </p:nvSpPr>
            <p:spPr bwMode="auto">
              <a:xfrm>
                <a:off x="5076269" y="3572291"/>
                <a:ext cx="450864" cy="493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sz="1800" b="1" i="1">
                    <a:solidFill>
                      <a:srgbClr val="FF0000"/>
                    </a:solidFill>
                    <a:latin typeface="Times New Roman" pitchFamily="18" charset="0"/>
                  </a:rPr>
                  <a:t>C</a:t>
                </a:r>
                <a:endParaRPr lang="zh-CN" altLang="en-US" sz="1800" b="1" i="1">
                  <a:solidFill>
                    <a:srgbClr val="FF0000"/>
                  </a:solidFill>
                  <a:latin typeface="Times New Roman" pitchFamily="18" charset="0"/>
                  <a:cs typeface="Times New Roman" pitchFamily="18" charset="0"/>
                </a:endParaRPr>
              </a:p>
            </p:txBody>
          </p:sp>
        </p:grpSp>
      </p:grpSp>
      <p:cxnSp>
        <p:nvCxnSpPr>
          <p:cNvPr id="25610" name="直接连接符 27"/>
          <p:cNvCxnSpPr>
            <a:cxnSpLocks noChangeShapeType="1"/>
            <a:endCxn id="22" idx="3"/>
          </p:cNvCxnSpPr>
          <p:nvPr/>
        </p:nvCxnSpPr>
        <p:spPr bwMode="auto">
          <a:xfrm flipV="1">
            <a:off x="5903913" y="2981325"/>
            <a:ext cx="1185862" cy="109855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cxnSp>
      <p:grpSp>
        <p:nvGrpSpPr>
          <p:cNvPr id="27" name="组合 12"/>
          <p:cNvGrpSpPr>
            <a:grpSpLocks/>
          </p:cNvGrpSpPr>
          <p:nvPr/>
        </p:nvGrpSpPr>
        <p:grpSpPr bwMode="auto">
          <a:xfrm>
            <a:off x="5130800" y="4046538"/>
            <a:ext cx="461963" cy="485775"/>
            <a:chOff x="4644008" y="3789040"/>
            <a:chExt cx="617146" cy="649520"/>
          </a:xfrm>
        </p:grpSpPr>
        <p:sp>
          <p:nvSpPr>
            <p:cNvPr id="28" name="椭圆 27"/>
            <p:cNvSpPr/>
            <p:nvPr/>
          </p:nvSpPr>
          <p:spPr bwMode="auto">
            <a:xfrm>
              <a:off x="4932433" y="3789040"/>
              <a:ext cx="144213" cy="144338"/>
            </a:xfrm>
            <a:prstGeom prst="ellipse">
              <a:avLst/>
            </a:prstGeom>
            <a:solidFill>
              <a:srgbClr val="70AD47">
                <a:lumMod val="75000"/>
              </a:srgbClr>
            </a:solidFill>
            <a:ln w="9525" cap="flat" cmpd="sng" algn="ctr">
              <a:solidFill>
                <a:sysClr val="windowText" lastClr="000000"/>
              </a:solidFill>
              <a:prstDash val="solid"/>
              <a:round/>
              <a:headEnd type="none" w="med" len="med"/>
              <a:tailEnd type="none" w="med" len="med"/>
            </a:ln>
          </p:spPr>
          <p:txBody>
            <a:bodyPr/>
            <a:lstStyle/>
            <a:p>
              <a:pPr defTabSz="685800" eaLnBrk="1" fontAlgn="auto" hangingPunct="1">
                <a:spcBef>
                  <a:spcPts val="0"/>
                </a:spcBef>
                <a:spcAft>
                  <a:spcPts val="0"/>
                </a:spcAft>
                <a:defRPr/>
              </a:pPr>
              <a:endParaRPr lang="zh-CN" altLang="en-US" sz="1350" kern="0">
                <a:solidFill>
                  <a:prstClr val="black"/>
                </a:solidFill>
                <a:latin typeface="Arial" panose="020B0604020202020204" pitchFamily="34" charset="0"/>
              </a:endParaRPr>
            </a:p>
          </p:txBody>
        </p:sp>
        <p:sp>
          <p:nvSpPr>
            <p:cNvPr id="29" name="TextBox 30"/>
            <p:cNvSpPr txBox="1"/>
            <p:nvPr/>
          </p:nvSpPr>
          <p:spPr>
            <a:xfrm>
              <a:off x="4644008" y="3946113"/>
              <a:ext cx="617146" cy="492447"/>
            </a:xfrm>
            <a:prstGeom prst="rect">
              <a:avLst/>
            </a:prstGeom>
            <a:noFill/>
          </p:spPr>
          <p:txBody>
            <a:bodyPr wrap="none">
              <a:spAutoFit/>
            </a:bodyPr>
            <a:lstStyle/>
            <a:p>
              <a:pPr defTabSz="685800" eaLnBrk="1" fontAlgn="auto" hangingPunct="1">
                <a:spcBef>
                  <a:spcPts val="0"/>
                </a:spcBef>
                <a:spcAft>
                  <a:spcPts val="0"/>
                </a:spcAft>
                <a:defRPr/>
              </a:pPr>
              <a:r>
                <a:rPr lang="en-US" altLang="zh-CN" sz="1800" b="1" i="1" kern="0" dirty="0">
                  <a:solidFill>
                    <a:srgbClr val="70AD47">
                      <a:lumMod val="75000"/>
                    </a:srgbClr>
                  </a:solidFill>
                  <a:latin typeface="Times New Roman" panose="02020603050405020304" pitchFamily="18" charset="0"/>
                  <a:cs typeface="Times New Roman" panose="02020603050405020304" pitchFamily="18" charset="0"/>
                </a:rPr>
                <a:t>C</a:t>
              </a:r>
              <a:r>
                <a:rPr lang="en-US" altLang="zh-CN" sz="1800" b="1" kern="0" dirty="0">
                  <a:solidFill>
                    <a:srgbClr val="70AD47">
                      <a:lumMod val="75000"/>
                    </a:srgbClr>
                  </a:solidFill>
                  <a:latin typeface="Times New Roman" panose="02020603050405020304" pitchFamily="18" charset="0"/>
                  <a:cs typeface="Times New Roman" panose="02020603050405020304" pitchFamily="18" charset="0"/>
                </a:rPr>
                <a:t> ′</a:t>
              </a:r>
              <a:endParaRPr lang="zh-CN" altLang="en-US" sz="1800" b="1" kern="0" dirty="0">
                <a:solidFill>
                  <a:srgbClr val="70AD47">
                    <a:lumMod val="75000"/>
                  </a:srgbClr>
                </a:solidFill>
                <a:latin typeface="Times New Roman" panose="02020603050405020304" pitchFamily="18" charset="0"/>
                <a:cs typeface="Times New Roman" panose="02020603050405020304" pitchFamily="18" charset="0"/>
              </a:endParaRPr>
            </a:p>
          </p:txBody>
        </p:sp>
      </p:grpSp>
      <p:sp>
        <p:nvSpPr>
          <p:cNvPr id="25612" name="TextBox 1"/>
          <p:cNvSpPr txBox="1">
            <a:spLocks noChangeArrowheads="1"/>
          </p:cNvSpPr>
          <p:nvPr/>
        </p:nvSpPr>
        <p:spPr bwMode="auto">
          <a:xfrm>
            <a:off x="1276070" y="188912"/>
            <a:ext cx="24495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zh-CN" altLang="en-US" sz="2800" b="1" dirty="0" smtClean="0">
                <a:solidFill>
                  <a:srgbClr val="0070C0"/>
                </a:solidFill>
                <a:latin typeface="微软雅黑" pitchFamily="34" charset="-122"/>
                <a:ea typeface="微软雅黑" pitchFamily="34" charset="-122"/>
                <a:cs typeface="华文行楷" pitchFamily="2" charset="-122"/>
              </a:rPr>
              <a:t>验证新知</a:t>
            </a:r>
            <a:endParaRPr lang="en-US" altLang="zh-CN" sz="2800" b="1" dirty="0">
              <a:solidFill>
                <a:srgbClr val="0070C0"/>
              </a:solidFill>
              <a:latin typeface="微软雅黑" pitchFamily="34" charset="-122"/>
              <a:ea typeface="微软雅黑" pitchFamily="34" charset="-122"/>
              <a:cs typeface="华文行楷" pitchFamily="2" charset="-122"/>
            </a:endParaRPr>
          </a:p>
        </p:txBody>
      </p:sp>
      <p:sp>
        <p:nvSpPr>
          <p:cNvPr id="36" name="矩形 35"/>
          <p:cNvSpPr/>
          <p:nvPr/>
        </p:nvSpPr>
        <p:spPr>
          <a:xfrm>
            <a:off x="259290" y="197204"/>
            <a:ext cx="1023937" cy="549275"/>
          </a:xfrm>
          <a:prstGeom prst="rect">
            <a:avLst/>
          </a:prstGeom>
          <a:solidFill>
            <a:srgbClr val="425624"/>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smtClean="0">
                <a:latin typeface="微软雅黑" pitchFamily="34" charset="-122"/>
                <a:ea typeface="微软雅黑" pitchFamily="34" charset="-122"/>
              </a:rPr>
              <a:t>活动</a:t>
            </a:r>
            <a:r>
              <a:rPr lang="en-US" altLang="zh-CN" sz="2400" dirty="0" smtClean="0">
                <a:latin typeface="微软雅黑" pitchFamily="34" charset="-122"/>
                <a:ea typeface="微软雅黑" pitchFamily="34" charset="-122"/>
              </a:rPr>
              <a:t>3</a:t>
            </a:r>
            <a:endParaRPr lang="zh-CN" altLang="en-US" sz="2400" dirty="0">
              <a:latin typeface="微软雅黑" pitchFamily="34" charset="-122"/>
              <a:ea typeface="微软雅黑" pitchFamily="34" charset="-122"/>
            </a:endParaRPr>
          </a:p>
        </p:txBody>
      </p:sp>
    </p:spTree>
    <p:extLst>
      <p:ext uri="{BB962C8B-B14F-4D97-AF65-F5344CB8AC3E}">
        <p14:creationId xmlns:p14="http://schemas.microsoft.com/office/powerpoint/2010/main" val="29505915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dissolve">
                                      <p:cBhvr>
                                        <p:cTn id="12" dur="500"/>
                                        <p:tgtEl>
                                          <p:spTgt spid="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randombar(horizontal)">
                                      <p:cBhvr>
                                        <p:cTn id="17" dur="500"/>
                                        <p:tgtEl>
                                          <p:spTgt spid="3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randombar(horizontal)">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randombar(horizontal)">
                                      <p:cBhvr>
                                        <p:cTn id="27" dur="500"/>
                                        <p:tgtEl>
                                          <p:spTgt spid="3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blinds(horizontal)">
                                      <p:cBhvr>
                                        <p:cTn id="32" dur="500"/>
                                        <p:tgtEl>
                                          <p:spTgt spid="3">
                                            <p:txEl>
                                              <p:pRg st="1" end="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blinds(horizontal)">
                                      <p:cBhvr>
                                        <p:cTn id="37" dur="500"/>
                                        <p:tgtEl>
                                          <p:spTgt spid="3">
                                            <p:txEl>
                                              <p:pRg st="2" end="2"/>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blinds(horizontal)">
                                      <p:cBhvr>
                                        <p:cTn id="42" dur="500"/>
                                        <p:tgtEl>
                                          <p:spTgt spid="3">
                                            <p:txEl>
                                              <p:pRg st="3" end="3"/>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Effect transition="in" filter="blinds(horizontal)">
                                      <p:cBhvr>
                                        <p:cTn id="47" dur="500"/>
                                        <p:tgtEl>
                                          <p:spTgt spid="4">
                                            <p:txEl>
                                              <p:pRg st="0" end="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4">
                                            <p:txEl>
                                              <p:pRg st="1" end="1"/>
                                            </p:txEl>
                                          </p:spTgt>
                                        </p:tgtEl>
                                        <p:attrNameLst>
                                          <p:attrName>style.visibility</p:attrName>
                                        </p:attrNameLst>
                                      </p:cBhvr>
                                      <p:to>
                                        <p:strVal val="visible"/>
                                      </p:to>
                                    </p:set>
                                    <p:animEffect transition="in" filter="blinds(horizontal)">
                                      <p:cBhvr>
                                        <p:cTn id="52" dur="500"/>
                                        <p:tgtEl>
                                          <p:spTgt spid="4">
                                            <p:txEl>
                                              <p:pRg st="1" end="1"/>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nodeType="clickEffect">
                                  <p:stCondLst>
                                    <p:cond delay="0"/>
                                  </p:stCondLst>
                                  <p:childTnLst>
                                    <p:set>
                                      <p:cBhvr>
                                        <p:cTn id="56" dur="1" fill="hold">
                                          <p:stCondLst>
                                            <p:cond delay="0"/>
                                          </p:stCondLst>
                                        </p:cTn>
                                        <p:tgtEl>
                                          <p:spTgt spid="4">
                                            <p:txEl>
                                              <p:pRg st="2" end="2"/>
                                            </p:txEl>
                                          </p:spTgt>
                                        </p:tgtEl>
                                        <p:attrNameLst>
                                          <p:attrName>style.visibility</p:attrName>
                                        </p:attrNameLst>
                                      </p:cBhvr>
                                      <p:to>
                                        <p:strVal val="visible"/>
                                      </p:to>
                                    </p:set>
                                    <p:animEffect transition="in" filter="blinds(horizontal)">
                                      <p:cBhvr>
                                        <p:cTn id="5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1600" y="1772816"/>
            <a:ext cx="7200900" cy="3785652"/>
          </a:xfrm>
          <a:prstGeom prst="rect">
            <a:avLst/>
          </a:prstGeom>
        </p:spPr>
        <p:txBody>
          <a:bodyPr>
            <a:spAutoFit/>
          </a:bodyPr>
          <a:lstStyle/>
          <a:p>
            <a:pPr>
              <a:lnSpc>
                <a:spcPct val="150000"/>
              </a:lnSpc>
              <a:spcAft>
                <a:spcPts val="0"/>
              </a:spcAft>
              <a:defRPr/>
            </a:pPr>
            <a:r>
              <a:rPr lang="zh-CN" altLang="zh-CN" sz="2400" kern="100" dirty="0">
                <a:latin typeface="Times New Roman" panose="02020603050405020304" pitchFamily="18" charset="0"/>
                <a:ea typeface="微软雅黑" panose="020B0503020204020204" pitchFamily="34" charset="-122"/>
                <a:cs typeface="Times New Roman" panose="02020603050405020304" pitchFamily="18" charset="0"/>
              </a:rPr>
              <a:t>【方法归纳】</a:t>
            </a:r>
            <a:endParaRPr lang="zh-CN" altLang="zh-CN" sz="2400" kern="100" dirty="0">
              <a:latin typeface="Calibri" panose="020F0502020204030204" pitchFamily="34" charset="0"/>
              <a:ea typeface="微软雅黑" panose="020B0503020204020204" pitchFamily="34" charset="-122"/>
              <a:cs typeface="Times New Roman" panose="02020603050405020304" pitchFamily="18" charset="0"/>
            </a:endParaRPr>
          </a:p>
          <a:p>
            <a:pPr>
              <a:lnSpc>
                <a:spcPct val="150000"/>
              </a:lnSpc>
              <a:spcAft>
                <a:spcPts val="0"/>
              </a:spcAft>
              <a:defRPr/>
            </a:pPr>
            <a:r>
              <a:rPr lang="en-US" altLang="zh-CN" sz="2400" kern="100" dirty="0">
                <a:latin typeface="Times New Roman" panose="02020603050405020304" pitchFamily="18" charset="0"/>
                <a:ea typeface="微软雅黑" panose="020B0503020204020204" pitchFamily="34" charset="-122"/>
                <a:cs typeface="Times New Roman" panose="02020603050405020304" pitchFamily="18" charset="0"/>
              </a:rPr>
              <a:t> 1</a:t>
            </a:r>
            <a:r>
              <a:rPr lang="zh-CN" altLang="zh-CN" sz="24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400" kern="100" dirty="0">
                <a:latin typeface="Times New Roman" panose="02020603050405020304" pitchFamily="18" charset="0"/>
                <a:ea typeface="微软雅黑" panose="020B0503020204020204" pitchFamily="34" charset="-122"/>
                <a:cs typeface="Times New Roman" panose="02020603050405020304" pitchFamily="18" charset="0"/>
              </a:rPr>
              <a:t>两点</a:t>
            </a:r>
            <a:r>
              <a:rPr lang="en-US" altLang="zh-CN" sz="2400"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400" kern="100" dirty="0">
                <a:latin typeface="Times New Roman" panose="02020603050405020304" pitchFamily="18" charset="0"/>
                <a:ea typeface="微软雅黑" panose="020B0503020204020204" pitchFamily="34" charset="-122"/>
                <a:cs typeface="Times New Roman" panose="02020603050405020304" pitchFamily="18" charset="0"/>
              </a:rPr>
              <a:t>直线同侧</a:t>
            </a:r>
            <a:r>
              <a:rPr lang="en-US" altLang="zh-CN" sz="2400"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400" kern="100" dirty="0">
                <a:latin typeface="Times New Roman" panose="02020603050405020304" pitchFamily="18" charset="0"/>
                <a:ea typeface="微软雅黑" panose="020B0503020204020204" pitchFamily="34" charset="-122"/>
                <a:cs typeface="Times New Roman" panose="02020603050405020304" pitchFamily="18" charset="0"/>
              </a:rPr>
              <a:t>一线型</a:t>
            </a:r>
            <a:r>
              <a:rPr lang="en-US" altLang="zh-CN" sz="2400"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400" kern="100" dirty="0">
                <a:latin typeface="Times New Roman" panose="02020603050405020304" pitchFamily="18" charset="0"/>
                <a:ea typeface="微软雅黑" panose="020B0503020204020204" pitchFamily="34" charset="-122"/>
                <a:cs typeface="Times New Roman" panose="02020603050405020304" pitchFamily="18" charset="0"/>
              </a:rPr>
              <a:t>在直线上求一点到两点和最短时</a:t>
            </a:r>
            <a:r>
              <a:rPr lang="zh-CN" altLang="zh-CN" sz="24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400" kern="100" dirty="0">
                <a:latin typeface="Times New Roman" panose="02020603050405020304" pitchFamily="18" charset="0"/>
                <a:ea typeface="微软雅黑" panose="020B0503020204020204" pitchFamily="34" charset="-122"/>
                <a:cs typeface="Times New Roman" panose="02020603050405020304" pitchFamily="18" charset="0"/>
              </a:rPr>
              <a:t>利用轴对称的知识作一点关于直线的对称点</a:t>
            </a:r>
            <a:r>
              <a:rPr lang="zh-CN" altLang="zh-CN" sz="24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400" kern="100" dirty="0">
                <a:latin typeface="Times New Roman" panose="02020603050405020304" pitchFamily="18" charset="0"/>
                <a:ea typeface="微软雅黑" panose="020B0503020204020204" pitchFamily="34" charset="-122"/>
                <a:cs typeface="Times New Roman" panose="02020603050405020304" pitchFamily="18" charset="0"/>
              </a:rPr>
              <a:t>连接对称点和另一点与直线的交点就是所求的点</a:t>
            </a:r>
            <a:r>
              <a:rPr lang="en-US" altLang="zh-CN" sz="2400" kern="100" dirty="0">
                <a:latin typeface="Times New Roman" panose="02020603050405020304" pitchFamily="18" charset="0"/>
                <a:ea typeface="微软雅黑" panose="020B0503020204020204" pitchFamily="34" charset="-122"/>
                <a:cs typeface="Times New Roman" panose="02020603050405020304" pitchFamily="18" charset="0"/>
              </a:rPr>
              <a:t>.</a:t>
            </a:r>
          </a:p>
          <a:p>
            <a:pPr>
              <a:spcAft>
                <a:spcPts val="0"/>
              </a:spcAft>
              <a:defRPr/>
            </a:pPr>
            <a:endParaRPr lang="zh-CN" altLang="zh-CN" sz="2400" kern="100" dirty="0">
              <a:latin typeface="Calibri" panose="020F0502020204030204" pitchFamily="34" charset="0"/>
              <a:ea typeface="微软雅黑" panose="020B0503020204020204" pitchFamily="34" charset="-122"/>
              <a:cs typeface="Times New Roman" panose="02020603050405020304" pitchFamily="18" charset="0"/>
            </a:endParaRPr>
          </a:p>
          <a:p>
            <a:pPr indent="76200">
              <a:lnSpc>
                <a:spcPct val="150000"/>
              </a:lnSpc>
              <a:spcAft>
                <a:spcPts val="0"/>
              </a:spcAft>
              <a:defRPr/>
            </a:pPr>
            <a:r>
              <a:rPr lang="en-US" altLang="zh-CN" sz="2400" dirty="0">
                <a:latin typeface="Times New Roman" panose="02020603050405020304" pitchFamily="18" charset="0"/>
                <a:ea typeface="微软雅黑" panose="020B0503020204020204" pitchFamily="34" charset="-122"/>
                <a:cs typeface="Courier New" panose="02070309020205020404" pitchFamily="49" charset="0"/>
              </a:rPr>
              <a:t>2</a:t>
            </a: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rPr>
              <a:t>、求两条线段和最小</a:t>
            </a:r>
            <a:r>
              <a:rPr lang="zh-CN" altLang="zh-CN" sz="24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400" dirty="0">
                <a:latin typeface="Times New Roman" panose="02020603050405020304" pitchFamily="18" charset="0"/>
                <a:ea typeface="微软雅黑" panose="020B0503020204020204" pitchFamily="34" charset="-122"/>
                <a:cs typeface="Times New Roman" panose="02020603050405020304" pitchFamily="18" charset="0"/>
              </a:rPr>
              <a:t>关键是运用轴对称的知识将不在同一条直线上的两条线段转化到同一条直线上</a:t>
            </a:r>
            <a:r>
              <a:rPr lang="en-US" altLang="zh-CN" sz="2400" dirty="0">
                <a:latin typeface="Times New Roman" panose="02020603050405020304" pitchFamily="18" charset="0"/>
                <a:ea typeface="微软雅黑" panose="020B0503020204020204" pitchFamily="34" charset="-122"/>
                <a:cs typeface="Courier New" panose="02070309020205020404" pitchFamily="49" charset="0"/>
              </a:rPr>
              <a:t>.</a:t>
            </a:r>
            <a:endParaRPr lang="zh-CN" altLang="zh-CN" sz="2400" dirty="0">
              <a:latin typeface="微软雅黑" panose="020B0503020204020204" pitchFamily="34" charset="-122"/>
              <a:ea typeface="微软雅黑" panose="020B0503020204020204" pitchFamily="34" charset="-122"/>
              <a:cs typeface="Courier New" panose="02070309020205020404" pitchFamily="49" charset="0"/>
            </a:endParaRPr>
          </a:p>
        </p:txBody>
      </p:sp>
      <p:sp>
        <p:nvSpPr>
          <p:cNvPr id="3" name="矩形 6"/>
          <p:cNvSpPr>
            <a:spLocks noChangeArrowheads="1"/>
          </p:cNvSpPr>
          <p:nvPr/>
        </p:nvSpPr>
        <p:spPr bwMode="auto">
          <a:xfrm>
            <a:off x="179512" y="188640"/>
            <a:ext cx="512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rgbClr val="C00000"/>
                </a:solidFill>
                <a:latin typeface="微软雅黑" panose="020B0503020204020204" pitchFamily="34" charset="-122"/>
                <a:ea typeface="微软雅黑" panose="020B0503020204020204" pitchFamily="34" charset="-122"/>
              </a:rPr>
              <a:t>探究一：</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两点一线</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的最短路径问题</a:t>
            </a:r>
            <a:endParaRPr lang="zh-CN" altLang="en-US" sz="2000" b="1" dirty="0">
              <a:solidFill>
                <a:srgbClr val="C00000"/>
              </a:solidFill>
            </a:endParaRPr>
          </a:p>
        </p:txBody>
      </p:sp>
      <p:sp>
        <p:nvSpPr>
          <p:cNvPr id="4" name="矩形 3"/>
          <p:cNvSpPr/>
          <p:nvPr/>
        </p:nvSpPr>
        <p:spPr>
          <a:xfrm>
            <a:off x="323528" y="847725"/>
            <a:ext cx="1023937" cy="549275"/>
          </a:xfrm>
          <a:prstGeom prst="rect">
            <a:avLst/>
          </a:prstGeom>
          <a:solidFill>
            <a:srgbClr val="425624"/>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smtClean="0">
                <a:latin typeface="微软雅黑" pitchFamily="34" charset="-122"/>
                <a:ea typeface="微软雅黑" pitchFamily="34" charset="-122"/>
              </a:rPr>
              <a:t>活动</a:t>
            </a:r>
            <a:r>
              <a:rPr lang="en-US" altLang="zh-CN" sz="2400" dirty="0" smtClean="0">
                <a:latin typeface="微软雅黑" pitchFamily="34" charset="-122"/>
                <a:ea typeface="微软雅黑" pitchFamily="34" charset="-122"/>
              </a:rPr>
              <a:t>4</a:t>
            </a:r>
            <a:endParaRPr lang="zh-CN" altLang="en-US" sz="2400" dirty="0">
              <a:latin typeface="微软雅黑" pitchFamily="34" charset="-122"/>
              <a:ea typeface="微软雅黑" pitchFamily="34" charset="-122"/>
            </a:endParaRPr>
          </a:p>
        </p:txBody>
      </p:sp>
      <p:sp>
        <p:nvSpPr>
          <p:cNvPr id="5" name="矩形 4"/>
          <p:cNvSpPr/>
          <p:nvPr/>
        </p:nvSpPr>
        <p:spPr>
          <a:xfrm>
            <a:off x="1492250" y="850900"/>
            <a:ext cx="1313180" cy="546112"/>
          </a:xfrm>
          <a:prstGeom prst="rect">
            <a:avLst/>
          </a:prstGeom>
        </p:spPr>
        <p:txBody>
          <a:bodyPr wrap="none">
            <a:spAutoFit/>
          </a:bodyPr>
          <a:lstStyle/>
          <a:p>
            <a:pPr>
              <a:lnSpc>
                <a:spcPct val="150000"/>
              </a:lnSpc>
              <a:spcAft>
                <a:spcPts val="0"/>
              </a:spcAft>
              <a:defRPr/>
            </a:pPr>
            <a:r>
              <a:rPr lang="zh-CN" altLang="zh-CN" sz="2200" kern="100"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反思</a:t>
            </a:r>
            <a:r>
              <a:rPr lang="zh-CN" altLang="zh-CN" sz="2200" kern="100" dirty="0" smtClean="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总结</a:t>
            </a:r>
            <a:endParaRPr lang="zh-CN" altLang="zh-CN" sz="2200" kern="100" dirty="0">
              <a:solidFill>
                <a:srgbClr val="0070C0"/>
              </a:solidFill>
              <a:latin typeface="Calibri" panose="020F0502020204030204" pitchFamily="34"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0393632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图片 2"/>
          <p:cNvPicPr>
            <a:picLocks noChangeAspect="1"/>
          </p:cNvPicPr>
          <p:nvPr/>
        </p:nvPicPr>
        <p:blipFill>
          <a:blip r:embed="rId2">
            <a:extLst>
              <a:ext uri="{28A0092B-C50C-407E-A947-70E740481C1C}">
                <a14:useLocalDpi xmlns:a14="http://schemas.microsoft.com/office/drawing/2010/main" val="0"/>
              </a:ext>
            </a:extLst>
          </a:blip>
          <a:srcRect b="74074"/>
          <a:stretch>
            <a:fillRect/>
          </a:stretch>
        </p:blipFill>
        <p:spPr bwMode="auto">
          <a:xfrm>
            <a:off x="1354138" y="3084513"/>
            <a:ext cx="2320925"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图片 3"/>
          <p:cNvPicPr>
            <a:picLocks noChangeAspect="1"/>
          </p:cNvPicPr>
          <p:nvPr/>
        </p:nvPicPr>
        <p:blipFill>
          <a:blip r:embed="rId2">
            <a:extLst>
              <a:ext uri="{28A0092B-C50C-407E-A947-70E740481C1C}">
                <a14:useLocalDpi xmlns:a14="http://schemas.microsoft.com/office/drawing/2010/main" val="0"/>
              </a:ext>
            </a:extLst>
          </a:blip>
          <a:srcRect t="73190"/>
          <a:stretch>
            <a:fillRect/>
          </a:stretch>
        </p:blipFill>
        <p:spPr bwMode="auto">
          <a:xfrm>
            <a:off x="4643438" y="4506913"/>
            <a:ext cx="244157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图片 4"/>
          <p:cNvPicPr>
            <a:picLocks noChangeAspect="1"/>
          </p:cNvPicPr>
          <p:nvPr/>
        </p:nvPicPr>
        <p:blipFill>
          <a:blip r:embed="rId2">
            <a:extLst>
              <a:ext uri="{28A0092B-C50C-407E-A947-70E740481C1C}">
                <a14:useLocalDpi xmlns:a14="http://schemas.microsoft.com/office/drawing/2010/main" val="0"/>
              </a:ext>
            </a:extLst>
          </a:blip>
          <a:srcRect t="25926" b="50000"/>
          <a:stretch>
            <a:fillRect/>
          </a:stretch>
        </p:blipFill>
        <p:spPr bwMode="auto">
          <a:xfrm>
            <a:off x="4643438" y="3170238"/>
            <a:ext cx="2324100"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图片 5"/>
          <p:cNvPicPr>
            <a:picLocks noChangeAspect="1"/>
          </p:cNvPicPr>
          <p:nvPr/>
        </p:nvPicPr>
        <p:blipFill>
          <a:blip r:embed="rId2">
            <a:extLst>
              <a:ext uri="{28A0092B-C50C-407E-A947-70E740481C1C}">
                <a14:useLocalDpi xmlns:a14="http://schemas.microsoft.com/office/drawing/2010/main" val="0"/>
              </a:ext>
            </a:extLst>
          </a:blip>
          <a:srcRect t="50000" b="27779"/>
          <a:stretch>
            <a:fillRect/>
          </a:stretch>
        </p:blipFill>
        <p:spPr bwMode="auto">
          <a:xfrm>
            <a:off x="1354138" y="4613275"/>
            <a:ext cx="2320925"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TextBox 3"/>
          <p:cNvSpPr txBox="1">
            <a:spLocks noChangeArrowheads="1"/>
          </p:cNvSpPr>
          <p:nvPr/>
        </p:nvSpPr>
        <p:spPr bwMode="auto">
          <a:xfrm>
            <a:off x="611188" y="1089025"/>
            <a:ext cx="7921625"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lnSpc>
                <a:spcPct val="150000"/>
              </a:lnSpc>
            </a:pPr>
            <a:r>
              <a:rPr lang="zh-CN" altLang="en-US" sz="2200" dirty="0" smtClean="0">
                <a:solidFill>
                  <a:srgbClr val="000000"/>
                </a:solidFill>
                <a:latin typeface="黑体" pitchFamily="49" charset="-122"/>
                <a:ea typeface="黑体" pitchFamily="49" charset="-122"/>
              </a:rPr>
              <a:t>     如</a:t>
            </a:r>
            <a:r>
              <a:rPr lang="zh-CN" altLang="en-US" sz="2200" dirty="0">
                <a:solidFill>
                  <a:srgbClr val="000000"/>
                </a:solidFill>
                <a:latin typeface="黑体" pitchFamily="49" charset="-122"/>
                <a:ea typeface="黑体" pitchFamily="49" charset="-122"/>
              </a:rPr>
              <a:t>图，直线</a:t>
            </a:r>
            <a:r>
              <a:rPr lang="en-US" altLang="zh-CN" sz="2200" b="1" i="1" dirty="0">
                <a:solidFill>
                  <a:srgbClr val="000000"/>
                </a:solidFill>
                <a:latin typeface="Times New Roman" pitchFamily="18" charset="0"/>
                <a:ea typeface="黑体" pitchFamily="49" charset="-122"/>
              </a:rPr>
              <a:t>l</a:t>
            </a:r>
            <a:r>
              <a:rPr lang="zh-CN" altLang="en-US" sz="2200" dirty="0">
                <a:solidFill>
                  <a:srgbClr val="000000"/>
                </a:solidFill>
                <a:latin typeface="黑体" pitchFamily="49" charset="-122"/>
                <a:ea typeface="黑体" pitchFamily="49" charset="-122"/>
              </a:rPr>
              <a:t>是一条河，</a:t>
            </a:r>
            <a:r>
              <a:rPr lang="en-US" altLang="zh-CN" sz="2200" b="1" i="1" dirty="0">
                <a:solidFill>
                  <a:srgbClr val="000000"/>
                </a:solidFill>
                <a:latin typeface="Times New Roman" pitchFamily="18" charset="0"/>
                <a:ea typeface="黑体" pitchFamily="49" charset="-122"/>
              </a:rPr>
              <a:t>P</a:t>
            </a:r>
            <a:r>
              <a:rPr lang="zh-CN" altLang="en-US" sz="2200" b="1" i="1" dirty="0">
                <a:solidFill>
                  <a:srgbClr val="000000"/>
                </a:solidFill>
                <a:latin typeface="Times New Roman" pitchFamily="18" charset="0"/>
                <a:ea typeface="黑体" pitchFamily="49" charset="-122"/>
              </a:rPr>
              <a:t>、</a:t>
            </a:r>
            <a:r>
              <a:rPr lang="en-US" altLang="zh-CN" sz="2200" b="1" i="1" dirty="0">
                <a:solidFill>
                  <a:srgbClr val="000000"/>
                </a:solidFill>
                <a:latin typeface="Times New Roman" pitchFamily="18" charset="0"/>
                <a:ea typeface="黑体" pitchFamily="49" charset="-122"/>
              </a:rPr>
              <a:t>Q</a:t>
            </a:r>
            <a:r>
              <a:rPr lang="zh-CN" altLang="en-US" sz="2200" b="1" dirty="0">
                <a:solidFill>
                  <a:srgbClr val="000000"/>
                </a:solidFill>
                <a:latin typeface="Times New Roman" pitchFamily="18" charset="0"/>
                <a:ea typeface="黑体" pitchFamily="49" charset="-122"/>
              </a:rPr>
              <a:t>是</a:t>
            </a:r>
            <a:r>
              <a:rPr lang="zh-CN" altLang="en-US" sz="2200" dirty="0">
                <a:solidFill>
                  <a:srgbClr val="000000"/>
                </a:solidFill>
                <a:latin typeface="黑体" pitchFamily="49" charset="-122"/>
                <a:ea typeface="黑体" pitchFamily="49" charset="-122"/>
              </a:rPr>
              <a:t>两个村庄</a:t>
            </a:r>
            <a:r>
              <a:rPr lang="en-US" altLang="zh-CN" sz="2200" dirty="0">
                <a:solidFill>
                  <a:srgbClr val="000000"/>
                </a:solidFill>
                <a:latin typeface="黑体" pitchFamily="49" charset="-122"/>
                <a:ea typeface="黑体" pitchFamily="49" charset="-122"/>
              </a:rPr>
              <a:t>.</a:t>
            </a:r>
            <a:r>
              <a:rPr lang="zh-CN" altLang="en-US" sz="2200" dirty="0">
                <a:solidFill>
                  <a:srgbClr val="000000"/>
                </a:solidFill>
                <a:latin typeface="黑体" pitchFamily="49" charset="-122"/>
                <a:ea typeface="黑体" pitchFamily="49" charset="-122"/>
              </a:rPr>
              <a:t>欲在</a:t>
            </a:r>
            <a:r>
              <a:rPr lang="en-US" altLang="zh-CN" sz="2200" b="1" i="1" dirty="0">
                <a:solidFill>
                  <a:srgbClr val="000000"/>
                </a:solidFill>
                <a:latin typeface="Times New Roman" pitchFamily="18" charset="0"/>
                <a:ea typeface="黑体" pitchFamily="49" charset="-122"/>
              </a:rPr>
              <a:t>l</a:t>
            </a:r>
            <a:r>
              <a:rPr lang="zh-CN" altLang="en-US" sz="2200" dirty="0">
                <a:solidFill>
                  <a:srgbClr val="000000"/>
                </a:solidFill>
                <a:latin typeface="黑体" pitchFamily="49" charset="-122"/>
                <a:ea typeface="黑体" pitchFamily="49" charset="-122"/>
              </a:rPr>
              <a:t>上的某处修建一个水泵站，向</a:t>
            </a:r>
            <a:r>
              <a:rPr lang="en-US" altLang="zh-CN" sz="2200" b="1" i="1" dirty="0">
                <a:solidFill>
                  <a:srgbClr val="000000"/>
                </a:solidFill>
                <a:latin typeface="Times New Roman" pitchFamily="18" charset="0"/>
                <a:ea typeface="黑体" pitchFamily="49" charset="-122"/>
              </a:rPr>
              <a:t>P</a:t>
            </a:r>
            <a:r>
              <a:rPr lang="zh-CN" altLang="en-US" sz="2200" b="1" i="1" dirty="0">
                <a:solidFill>
                  <a:srgbClr val="000000"/>
                </a:solidFill>
                <a:latin typeface="Times New Roman" pitchFamily="18" charset="0"/>
                <a:ea typeface="黑体" pitchFamily="49" charset="-122"/>
              </a:rPr>
              <a:t>、</a:t>
            </a:r>
            <a:r>
              <a:rPr lang="en-US" altLang="zh-CN" sz="2200" b="1" i="1" dirty="0">
                <a:solidFill>
                  <a:srgbClr val="000000"/>
                </a:solidFill>
                <a:latin typeface="Times New Roman" pitchFamily="18" charset="0"/>
                <a:ea typeface="黑体" pitchFamily="49" charset="-122"/>
              </a:rPr>
              <a:t>Q</a:t>
            </a:r>
            <a:r>
              <a:rPr lang="zh-CN" altLang="en-US" sz="2200" dirty="0">
                <a:solidFill>
                  <a:srgbClr val="000000"/>
                </a:solidFill>
                <a:latin typeface="黑体" pitchFamily="49" charset="-122"/>
                <a:ea typeface="黑体" pitchFamily="49" charset="-122"/>
              </a:rPr>
              <a:t>两地供水，现有如下四种铺设方案，图中实线表示铺设的管道，则所需要管道最短的是（    ）</a:t>
            </a:r>
          </a:p>
        </p:txBody>
      </p:sp>
      <p:sp>
        <p:nvSpPr>
          <p:cNvPr id="8" name="TextBox 113"/>
          <p:cNvSpPr txBox="1">
            <a:spLocks noChangeArrowheads="1"/>
          </p:cNvSpPr>
          <p:nvPr/>
        </p:nvSpPr>
        <p:spPr bwMode="auto">
          <a:xfrm>
            <a:off x="7202488" y="2174875"/>
            <a:ext cx="4079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en-US" altLang="zh-CN" b="1">
                <a:solidFill>
                  <a:srgbClr val="FF0000"/>
                </a:solidFill>
                <a:latin typeface="Times New Roman" pitchFamily="18" charset="0"/>
              </a:rPr>
              <a:t>D</a:t>
            </a:r>
            <a:endParaRPr lang="zh-CN" altLang="en-US" b="1">
              <a:solidFill>
                <a:srgbClr val="FF0000"/>
              </a:solidFill>
              <a:latin typeface="Times New Roman" pitchFamily="18" charset="0"/>
              <a:cs typeface="Times New Roman" pitchFamily="18" charset="0"/>
            </a:endParaRPr>
          </a:p>
        </p:txBody>
      </p:sp>
      <p:sp>
        <p:nvSpPr>
          <p:cNvPr id="26632" name="TextBox 1"/>
          <p:cNvSpPr txBox="1">
            <a:spLocks noChangeArrowheads="1"/>
          </p:cNvSpPr>
          <p:nvPr/>
        </p:nvSpPr>
        <p:spPr bwMode="auto">
          <a:xfrm>
            <a:off x="1619672" y="323850"/>
            <a:ext cx="24495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zh-CN" altLang="en-US" sz="2800" b="1" dirty="0" smtClean="0">
                <a:solidFill>
                  <a:srgbClr val="0070C0"/>
                </a:solidFill>
                <a:latin typeface="微软雅黑" pitchFamily="34" charset="-122"/>
                <a:ea typeface="微软雅黑" pitchFamily="34" charset="-122"/>
                <a:cs typeface="华文行楷" pitchFamily="2" charset="-122"/>
              </a:rPr>
              <a:t>新知应用</a:t>
            </a:r>
            <a:endParaRPr lang="en-US" altLang="zh-CN" sz="2800" b="1" dirty="0">
              <a:solidFill>
                <a:srgbClr val="0070C0"/>
              </a:solidFill>
              <a:latin typeface="微软雅黑" pitchFamily="34" charset="-122"/>
              <a:ea typeface="微软雅黑" pitchFamily="34" charset="-122"/>
              <a:cs typeface="华文行楷" pitchFamily="2" charset="-122"/>
            </a:endParaRPr>
          </a:p>
        </p:txBody>
      </p:sp>
      <p:sp>
        <p:nvSpPr>
          <p:cNvPr id="9" name="矩形 8"/>
          <p:cNvSpPr/>
          <p:nvPr/>
        </p:nvSpPr>
        <p:spPr>
          <a:xfrm>
            <a:off x="342245" y="298450"/>
            <a:ext cx="1023937" cy="549275"/>
          </a:xfrm>
          <a:prstGeom prst="rect">
            <a:avLst/>
          </a:prstGeom>
          <a:solidFill>
            <a:srgbClr val="425624"/>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smtClean="0">
                <a:latin typeface="微软雅黑" pitchFamily="34" charset="-122"/>
                <a:ea typeface="微软雅黑" pitchFamily="34" charset="-122"/>
              </a:rPr>
              <a:t>活动</a:t>
            </a:r>
            <a:r>
              <a:rPr lang="en-US" altLang="zh-CN" sz="2400" dirty="0">
                <a:latin typeface="微软雅黑" pitchFamily="34" charset="-122"/>
                <a:ea typeface="微软雅黑" pitchFamily="34" charset="-122"/>
              </a:rPr>
              <a:t>5</a:t>
            </a:r>
            <a:endParaRPr lang="zh-CN" altLang="en-US" sz="2400" dirty="0">
              <a:latin typeface="微软雅黑" pitchFamily="34" charset="-122"/>
              <a:ea typeface="微软雅黑" pitchFamily="34" charset="-122"/>
            </a:endParaRPr>
          </a:p>
        </p:txBody>
      </p:sp>
      <p:sp>
        <p:nvSpPr>
          <p:cNvPr id="10" name="文本框 10"/>
          <p:cNvSpPr txBox="1"/>
          <p:nvPr/>
        </p:nvSpPr>
        <p:spPr>
          <a:xfrm>
            <a:off x="625222" y="1129148"/>
            <a:ext cx="744538" cy="522288"/>
          </a:xfrm>
          <a:prstGeom prst="rect">
            <a:avLst/>
          </a:prstGeom>
          <a:solidFill>
            <a:schemeClr val="bg1"/>
          </a:solidFill>
        </p:spPr>
        <p:style>
          <a:lnRef idx="1">
            <a:schemeClr val="accent5"/>
          </a:lnRef>
          <a:fillRef idx="2">
            <a:schemeClr val="accent5"/>
          </a:fillRef>
          <a:effectRef idx="1">
            <a:schemeClr val="accent5"/>
          </a:effectRef>
          <a:fontRef idx="minor">
            <a:schemeClr val="dk1"/>
          </a:fontRef>
        </p:style>
        <p:txBody>
          <a:bodyPr>
            <a:spAutoFit/>
          </a:bodyPr>
          <a:lstStyle/>
          <a:p>
            <a:pPr eaLnBrk="1" hangingPunct="1">
              <a:buFont typeface="Arial" panose="020B0604020202020204" pitchFamily="34" charset="0"/>
              <a:buNone/>
              <a:defRPr/>
            </a:pPr>
            <a:r>
              <a:rPr lang="zh-CN" altLang="en-US" sz="2800" noProof="1">
                <a:solidFill>
                  <a:srgbClr val="0070C0"/>
                </a:solidFill>
                <a:latin typeface="黑体" panose="02010609060101010101" pitchFamily="49" charset="-122"/>
                <a:ea typeface="黑体" panose="02010609060101010101" pitchFamily="49" charset="-122"/>
                <a:cs typeface="+mn-ea"/>
                <a:sym typeface="+mn-ea"/>
              </a:rPr>
              <a:t>例</a:t>
            </a:r>
            <a:r>
              <a:rPr lang="en-US" sz="2800" b="1" noProof="1">
                <a:solidFill>
                  <a:srgbClr val="0070C0"/>
                </a:solidFill>
                <a:latin typeface="Times New Roman" panose="02020603050405020304" pitchFamily="18" charset="0"/>
                <a:ea typeface="黑体" panose="02010609060101010101" pitchFamily="49" charset="-122"/>
                <a:cs typeface="+mn-ea"/>
                <a:sym typeface="+mn-ea"/>
              </a:rPr>
              <a:t>1</a:t>
            </a:r>
          </a:p>
        </p:txBody>
      </p:sp>
    </p:spTree>
    <p:extLst>
      <p:ext uri="{BB962C8B-B14F-4D97-AF65-F5344CB8AC3E}">
        <p14:creationId xmlns:p14="http://schemas.microsoft.com/office/powerpoint/2010/main" val="27060133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本框 1"/>
          <p:cNvSpPr txBox="1">
            <a:spLocks noChangeArrowheads="1"/>
          </p:cNvSpPr>
          <p:nvPr/>
        </p:nvSpPr>
        <p:spPr bwMode="auto">
          <a:xfrm>
            <a:off x="795338" y="998538"/>
            <a:ext cx="7664450" cy="249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a:lnSpc>
                <a:spcPct val="130000"/>
              </a:lnSpc>
            </a:pPr>
            <a:r>
              <a:rPr lang="zh-CN" altLang="en-US" dirty="0" smtClean="0">
                <a:latin typeface="Times New Roman" pitchFamily="18" charset="0"/>
                <a:ea typeface="黑体" pitchFamily="49" charset="-122"/>
              </a:rPr>
              <a:t>        如</a:t>
            </a:r>
            <a:r>
              <a:rPr lang="zh-CN" altLang="en-US" dirty="0">
                <a:latin typeface="Times New Roman" pitchFamily="18" charset="0"/>
                <a:ea typeface="黑体" pitchFamily="49" charset="-122"/>
              </a:rPr>
              <a:t>图，已知点</a:t>
            </a:r>
            <a:r>
              <a:rPr lang="zh-CN" altLang="en-US" i="1" dirty="0">
                <a:latin typeface="Times New Roman" pitchFamily="18" charset="0"/>
                <a:ea typeface="黑体" pitchFamily="49" charset="-122"/>
              </a:rPr>
              <a:t>D</a:t>
            </a:r>
            <a:r>
              <a:rPr lang="zh-CN" altLang="en-US" dirty="0">
                <a:latin typeface="Times New Roman" pitchFamily="18" charset="0"/>
                <a:ea typeface="黑体" pitchFamily="49" charset="-122"/>
              </a:rPr>
              <a:t>、点</a:t>
            </a:r>
            <a:r>
              <a:rPr lang="zh-CN" altLang="en-US" i="1" dirty="0">
                <a:latin typeface="Times New Roman" pitchFamily="18" charset="0"/>
                <a:ea typeface="黑体" pitchFamily="49" charset="-122"/>
              </a:rPr>
              <a:t>E</a:t>
            </a:r>
            <a:r>
              <a:rPr lang="zh-CN" altLang="en-US" dirty="0">
                <a:latin typeface="Times New Roman" pitchFamily="18" charset="0"/>
                <a:ea typeface="黑体" pitchFamily="49" charset="-122"/>
              </a:rPr>
              <a:t>分别是等边三角形</a:t>
            </a:r>
            <a:r>
              <a:rPr lang="zh-CN" altLang="en-US" i="1" dirty="0">
                <a:latin typeface="Times New Roman" pitchFamily="18" charset="0"/>
                <a:ea typeface="黑体" pitchFamily="49" charset="-122"/>
              </a:rPr>
              <a:t>ABC</a:t>
            </a:r>
            <a:r>
              <a:rPr lang="zh-CN" altLang="en-US" dirty="0">
                <a:latin typeface="Times New Roman" pitchFamily="18" charset="0"/>
                <a:ea typeface="黑体" pitchFamily="49" charset="-122"/>
              </a:rPr>
              <a:t>中</a:t>
            </a:r>
            <a:r>
              <a:rPr lang="zh-CN" altLang="en-US" i="1" dirty="0">
                <a:latin typeface="Times New Roman" pitchFamily="18" charset="0"/>
                <a:ea typeface="黑体" pitchFamily="49" charset="-122"/>
              </a:rPr>
              <a:t>BC</a:t>
            </a:r>
            <a:r>
              <a:rPr lang="zh-CN" altLang="en-US" dirty="0">
                <a:latin typeface="Times New Roman" pitchFamily="18" charset="0"/>
                <a:ea typeface="黑体" pitchFamily="49" charset="-122"/>
              </a:rPr>
              <a:t>、</a:t>
            </a:r>
            <a:r>
              <a:rPr lang="zh-CN" altLang="en-US" i="1" dirty="0">
                <a:latin typeface="Times New Roman" pitchFamily="18" charset="0"/>
                <a:ea typeface="黑体" pitchFamily="49" charset="-122"/>
              </a:rPr>
              <a:t>AB</a:t>
            </a:r>
            <a:r>
              <a:rPr lang="zh-CN" altLang="en-US" dirty="0">
                <a:latin typeface="Times New Roman" pitchFamily="18" charset="0"/>
                <a:ea typeface="黑体" pitchFamily="49" charset="-122"/>
              </a:rPr>
              <a:t>边的中点，</a:t>
            </a:r>
            <a:r>
              <a:rPr lang="zh-CN" altLang="en-US" i="1" dirty="0">
                <a:latin typeface="Times New Roman" pitchFamily="18" charset="0"/>
                <a:ea typeface="黑体" pitchFamily="49" charset="-122"/>
              </a:rPr>
              <a:t>AD</a:t>
            </a:r>
            <a:r>
              <a:rPr lang="zh-CN" altLang="en-US" dirty="0">
                <a:latin typeface="Times New Roman" pitchFamily="18" charset="0"/>
                <a:ea typeface="黑体" pitchFamily="49" charset="-122"/>
              </a:rPr>
              <a:t>=5，点</a:t>
            </a:r>
            <a:r>
              <a:rPr lang="zh-CN" altLang="en-US" i="1" dirty="0">
                <a:latin typeface="Times New Roman" pitchFamily="18" charset="0"/>
                <a:ea typeface="黑体" pitchFamily="49" charset="-122"/>
              </a:rPr>
              <a:t>F</a:t>
            </a:r>
            <a:r>
              <a:rPr lang="zh-CN" altLang="en-US" dirty="0">
                <a:latin typeface="Times New Roman" pitchFamily="18" charset="0"/>
                <a:ea typeface="黑体" pitchFamily="49" charset="-122"/>
              </a:rPr>
              <a:t>是</a:t>
            </a:r>
            <a:r>
              <a:rPr lang="zh-CN" altLang="en-US" i="1" dirty="0">
                <a:latin typeface="Times New Roman" pitchFamily="18" charset="0"/>
                <a:ea typeface="黑体" pitchFamily="49" charset="-122"/>
              </a:rPr>
              <a:t>AD</a:t>
            </a:r>
            <a:r>
              <a:rPr lang="zh-CN" altLang="en-US" dirty="0">
                <a:latin typeface="Times New Roman" pitchFamily="18" charset="0"/>
                <a:ea typeface="黑体" pitchFamily="49" charset="-122"/>
              </a:rPr>
              <a:t>边上的动点，则</a:t>
            </a:r>
            <a:r>
              <a:rPr lang="zh-CN" altLang="en-US" i="1" dirty="0">
                <a:latin typeface="Times New Roman" pitchFamily="18" charset="0"/>
                <a:ea typeface="黑体" pitchFamily="49" charset="-122"/>
              </a:rPr>
              <a:t>BF</a:t>
            </a:r>
            <a:r>
              <a:rPr lang="zh-CN" altLang="en-US" dirty="0">
                <a:latin typeface="Times New Roman" pitchFamily="18" charset="0"/>
                <a:ea typeface="黑体" pitchFamily="49" charset="-122"/>
              </a:rPr>
              <a:t>+</a:t>
            </a:r>
            <a:r>
              <a:rPr lang="zh-CN" altLang="en-US" i="1" dirty="0">
                <a:latin typeface="Times New Roman" pitchFamily="18" charset="0"/>
                <a:ea typeface="黑体" pitchFamily="49" charset="-122"/>
              </a:rPr>
              <a:t>EF</a:t>
            </a:r>
            <a:r>
              <a:rPr lang="zh-CN" altLang="en-US" dirty="0">
                <a:latin typeface="Times New Roman" pitchFamily="18" charset="0"/>
                <a:ea typeface="黑体" pitchFamily="49" charset="-122"/>
              </a:rPr>
              <a:t>的最小值为（　　）</a:t>
            </a:r>
          </a:p>
          <a:p>
            <a:pPr>
              <a:lnSpc>
                <a:spcPct val="130000"/>
              </a:lnSpc>
            </a:pPr>
            <a:r>
              <a:rPr lang="zh-CN" altLang="en-US" dirty="0">
                <a:latin typeface="Times New Roman" pitchFamily="18" charset="0"/>
                <a:ea typeface="黑体" pitchFamily="49" charset="-122"/>
              </a:rPr>
              <a:t>A．7.5            B．5    </a:t>
            </a:r>
          </a:p>
          <a:p>
            <a:pPr>
              <a:lnSpc>
                <a:spcPct val="130000"/>
              </a:lnSpc>
            </a:pPr>
            <a:r>
              <a:rPr lang="zh-CN" altLang="en-US" dirty="0">
                <a:latin typeface="Times New Roman" pitchFamily="18" charset="0"/>
                <a:ea typeface="黑体" pitchFamily="49" charset="-122"/>
              </a:rPr>
              <a:t>C．4               D．不能确定 </a:t>
            </a:r>
          </a:p>
        </p:txBody>
      </p:sp>
      <p:pic>
        <p:nvPicPr>
          <p:cNvPr id="27651" name="图片 2" descr="[0{{BIWR@R4Z8L$FERG}1OC"/>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24525" y="2133600"/>
            <a:ext cx="2295525"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a:spLocks noChangeArrowheads="1"/>
          </p:cNvSpPr>
          <p:nvPr/>
        </p:nvSpPr>
        <p:spPr bwMode="auto">
          <a:xfrm>
            <a:off x="701675" y="4410075"/>
            <a:ext cx="7758113"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a:lnSpc>
                <a:spcPct val="130000"/>
              </a:lnSpc>
            </a:pPr>
            <a:r>
              <a:rPr lang="zh-CN" altLang="en-US" sz="2000">
                <a:solidFill>
                  <a:srgbClr val="0070C0"/>
                </a:solidFill>
                <a:latin typeface="Times New Roman" pitchFamily="18" charset="0"/>
                <a:ea typeface="黑体" pitchFamily="49" charset="-122"/>
              </a:rPr>
              <a:t>点拨：</a:t>
            </a:r>
            <a:r>
              <a:rPr lang="zh-CN" altLang="en-US" sz="2000">
                <a:latin typeface="Times New Roman" pitchFamily="18" charset="0"/>
                <a:ea typeface="黑体" pitchFamily="49" charset="-122"/>
              </a:rPr>
              <a:t>△</a:t>
            </a:r>
            <a:r>
              <a:rPr lang="en-US" altLang="zh-CN" sz="2000" i="1">
                <a:latin typeface="Times New Roman" pitchFamily="18" charset="0"/>
                <a:ea typeface="黑体" pitchFamily="49" charset="-122"/>
              </a:rPr>
              <a:t>ABC</a:t>
            </a:r>
            <a:r>
              <a:rPr lang="zh-CN" altLang="en-US" sz="2000">
                <a:latin typeface="Times New Roman" pitchFamily="18" charset="0"/>
                <a:ea typeface="黑体" pitchFamily="49" charset="-122"/>
              </a:rPr>
              <a:t>为等边三角形，点</a:t>
            </a:r>
            <a:r>
              <a:rPr lang="en-US" altLang="zh-CN" sz="2000" i="1">
                <a:latin typeface="Times New Roman" pitchFamily="18" charset="0"/>
                <a:ea typeface="黑体" pitchFamily="49" charset="-122"/>
              </a:rPr>
              <a:t>D</a:t>
            </a:r>
            <a:r>
              <a:rPr lang="zh-CN" altLang="en-US" sz="2000">
                <a:latin typeface="Times New Roman" pitchFamily="18" charset="0"/>
                <a:ea typeface="黑体" pitchFamily="49" charset="-122"/>
              </a:rPr>
              <a:t>是</a:t>
            </a:r>
            <a:r>
              <a:rPr lang="en-US" altLang="zh-CN" sz="2000" i="1">
                <a:latin typeface="Times New Roman" pitchFamily="18" charset="0"/>
                <a:ea typeface="黑体" pitchFamily="49" charset="-122"/>
              </a:rPr>
              <a:t>BC</a:t>
            </a:r>
            <a:r>
              <a:rPr lang="zh-CN" altLang="en-US" sz="2000">
                <a:latin typeface="Times New Roman" pitchFamily="18" charset="0"/>
                <a:ea typeface="黑体" pitchFamily="49" charset="-122"/>
              </a:rPr>
              <a:t>边的中点，即点</a:t>
            </a:r>
            <a:r>
              <a:rPr lang="en-US" altLang="zh-CN" sz="2000" i="1">
                <a:latin typeface="Times New Roman" pitchFamily="18" charset="0"/>
                <a:ea typeface="黑体" pitchFamily="49" charset="-122"/>
              </a:rPr>
              <a:t>B</a:t>
            </a:r>
            <a:r>
              <a:rPr lang="zh-CN" altLang="en-US" sz="2000">
                <a:latin typeface="Times New Roman" pitchFamily="18" charset="0"/>
                <a:ea typeface="黑体" pitchFamily="49" charset="-122"/>
              </a:rPr>
              <a:t>与点</a:t>
            </a:r>
            <a:r>
              <a:rPr lang="en-US" altLang="zh-CN" sz="2000" i="1">
                <a:latin typeface="Times New Roman" pitchFamily="18" charset="0"/>
                <a:ea typeface="黑体" pitchFamily="49" charset="-122"/>
              </a:rPr>
              <a:t>C</a:t>
            </a:r>
            <a:r>
              <a:rPr lang="zh-CN" altLang="en-US" sz="2000">
                <a:latin typeface="Times New Roman" pitchFamily="18" charset="0"/>
                <a:ea typeface="黑体" pitchFamily="49" charset="-122"/>
              </a:rPr>
              <a:t>关于直线</a:t>
            </a:r>
            <a:r>
              <a:rPr lang="en-US" altLang="zh-CN" sz="2000" i="1">
                <a:latin typeface="Times New Roman" pitchFamily="18" charset="0"/>
                <a:ea typeface="黑体" pitchFamily="49" charset="-122"/>
              </a:rPr>
              <a:t>AD</a:t>
            </a:r>
            <a:r>
              <a:rPr lang="zh-CN" altLang="en-US" sz="2000">
                <a:latin typeface="Times New Roman" pitchFamily="18" charset="0"/>
                <a:ea typeface="黑体" pitchFamily="49" charset="-122"/>
              </a:rPr>
              <a:t>对称</a:t>
            </a:r>
            <a:r>
              <a:rPr lang="en-US" altLang="zh-CN" sz="2000">
                <a:latin typeface="Times New Roman" pitchFamily="18" charset="0"/>
                <a:ea typeface="黑体" pitchFamily="49" charset="-122"/>
              </a:rPr>
              <a:t>.</a:t>
            </a:r>
          </a:p>
          <a:p>
            <a:pPr>
              <a:lnSpc>
                <a:spcPct val="130000"/>
              </a:lnSpc>
            </a:pPr>
            <a:r>
              <a:rPr lang="en-US" altLang="zh-CN" sz="2000">
                <a:latin typeface="Times New Roman" pitchFamily="18" charset="0"/>
                <a:ea typeface="黑体" pitchFamily="49" charset="-122"/>
              </a:rPr>
              <a:t>∵</a:t>
            </a:r>
            <a:r>
              <a:rPr lang="zh-CN" altLang="en-US" sz="2000">
                <a:latin typeface="Times New Roman" pitchFamily="18" charset="0"/>
                <a:ea typeface="黑体" pitchFamily="49" charset="-122"/>
              </a:rPr>
              <a:t>点</a:t>
            </a:r>
            <a:r>
              <a:rPr lang="en-US" altLang="zh-CN" sz="2000" i="1">
                <a:latin typeface="Times New Roman" pitchFamily="18" charset="0"/>
                <a:ea typeface="黑体" pitchFamily="49" charset="-122"/>
              </a:rPr>
              <a:t>F</a:t>
            </a:r>
            <a:r>
              <a:rPr lang="zh-CN" altLang="en-US" sz="2000">
                <a:latin typeface="Times New Roman" pitchFamily="18" charset="0"/>
                <a:ea typeface="黑体" pitchFamily="49" charset="-122"/>
              </a:rPr>
              <a:t>在</a:t>
            </a:r>
            <a:r>
              <a:rPr lang="en-US" altLang="zh-CN" sz="2000" i="1">
                <a:latin typeface="Times New Roman" pitchFamily="18" charset="0"/>
                <a:ea typeface="黑体" pitchFamily="49" charset="-122"/>
              </a:rPr>
              <a:t>AD</a:t>
            </a:r>
            <a:r>
              <a:rPr lang="zh-CN" altLang="en-US" sz="2000">
                <a:latin typeface="Times New Roman" pitchFamily="18" charset="0"/>
                <a:ea typeface="黑体" pitchFamily="49" charset="-122"/>
              </a:rPr>
              <a:t>上，故</a:t>
            </a:r>
            <a:r>
              <a:rPr lang="en-US" altLang="zh-CN" sz="2000" i="1">
                <a:latin typeface="Times New Roman" pitchFamily="18" charset="0"/>
                <a:ea typeface="黑体" pitchFamily="49" charset="-122"/>
              </a:rPr>
              <a:t>BF</a:t>
            </a:r>
            <a:r>
              <a:rPr lang="en-US" altLang="zh-CN" sz="2000">
                <a:latin typeface="Times New Roman" pitchFamily="18" charset="0"/>
                <a:ea typeface="黑体" pitchFamily="49" charset="-122"/>
              </a:rPr>
              <a:t>=</a:t>
            </a:r>
            <a:r>
              <a:rPr lang="en-US" altLang="zh-CN" sz="2000" i="1">
                <a:latin typeface="Times New Roman" pitchFamily="18" charset="0"/>
                <a:ea typeface="黑体" pitchFamily="49" charset="-122"/>
              </a:rPr>
              <a:t>CF</a:t>
            </a:r>
            <a:r>
              <a:rPr lang="en-US" altLang="zh-CN" sz="2000">
                <a:latin typeface="Times New Roman" pitchFamily="18" charset="0"/>
                <a:ea typeface="黑体" pitchFamily="49" charset="-122"/>
              </a:rPr>
              <a:t>.</a:t>
            </a:r>
          </a:p>
          <a:p>
            <a:pPr>
              <a:lnSpc>
                <a:spcPct val="130000"/>
              </a:lnSpc>
            </a:pPr>
            <a:r>
              <a:rPr lang="zh-CN" altLang="en-US" sz="2000">
                <a:latin typeface="Times New Roman" pitchFamily="18" charset="0"/>
                <a:ea typeface="黑体" pitchFamily="49" charset="-122"/>
              </a:rPr>
              <a:t>即</a:t>
            </a:r>
            <a:r>
              <a:rPr lang="en-US" altLang="zh-CN" sz="2000" i="1">
                <a:latin typeface="Times New Roman" pitchFamily="18" charset="0"/>
                <a:ea typeface="黑体" pitchFamily="49" charset="-122"/>
              </a:rPr>
              <a:t>BF</a:t>
            </a:r>
            <a:r>
              <a:rPr lang="en-US" altLang="zh-CN" sz="2000">
                <a:latin typeface="Times New Roman" pitchFamily="18" charset="0"/>
                <a:ea typeface="黑体" pitchFamily="49" charset="-122"/>
              </a:rPr>
              <a:t>+</a:t>
            </a:r>
            <a:r>
              <a:rPr lang="en-US" altLang="zh-CN" sz="2000" i="1">
                <a:latin typeface="Times New Roman" pitchFamily="18" charset="0"/>
                <a:ea typeface="黑体" pitchFamily="49" charset="-122"/>
              </a:rPr>
              <a:t>EF</a:t>
            </a:r>
            <a:r>
              <a:rPr lang="zh-CN" altLang="en-US" sz="2000">
                <a:latin typeface="Times New Roman" pitchFamily="18" charset="0"/>
                <a:ea typeface="黑体" pitchFamily="49" charset="-122"/>
              </a:rPr>
              <a:t>的最小值可转化为求</a:t>
            </a:r>
            <a:r>
              <a:rPr lang="en-US" altLang="zh-CN" sz="2000" i="1">
                <a:latin typeface="Times New Roman" pitchFamily="18" charset="0"/>
                <a:ea typeface="黑体" pitchFamily="49" charset="-122"/>
              </a:rPr>
              <a:t>CF</a:t>
            </a:r>
            <a:r>
              <a:rPr lang="en-US" altLang="zh-CN" sz="2000">
                <a:latin typeface="Times New Roman" pitchFamily="18" charset="0"/>
                <a:ea typeface="黑体" pitchFamily="49" charset="-122"/>
              </a:rPr>
              <a:t>+</a:t>
            </a:r>
            <a:r>
              <a:rPr lang="en-US" altLang="zh-CN" sz="2000" i="1">
                <a:latin typeface="Times New Roman" pitchFamily="18" charset="0"/>
                <a:ea typeface="黑体" pitchFamily="49" charset="-122"/>
              </a:rPr>
              <a:t>EF</a:t>
            </a:r>
            <a:r>
              <a:rPr lang="zh-CN" altLang="en-US" sz="2000">
                <a:latin typeface="Times New Roman" pitchFamily="18" charset="0"/>
                <a:ea typeface="黑体" pitchFamily="49" charset="-122"/>
              </a:rPr>
              <a:t>的最小值，故连结</a:t>
            </a:r>
            <a:r>
              <a:rPr lang="en-US" altLang="zh-CN" sz="2000" i="1">
                <a:latin typeface="Times New Roman" pitchFamily="18" charset="0"/>
                <a:ea typeface="黑体" pitchFamily="49" charset="-122"/>
              </a:rPr>
              <a:t>CE</a:t>
            </a:r>
            <a:r>
              <a:rPr lang="zh-CN" altLang="en-US" sz="2000">
                <a:latin typeface="Times New Roman" pitchFamily="18" charset="0"/>
                <a:ea typeface="黑体" pitchFamily="49" charset="-122"/>
              </a:rPr>
              <a:t>即可，线段</a:t>
            </a:r>
            <a:r>
              <a:rPr lang="en-US" altLang="zh-CN" sz="2000" i="1">
                <a:latin typeface="Times New Roman" pitchFamily="18" charset="0"/>
                <a:ea typeface="黑体" pitchFamily="49" charset="-122"/>
              </a:rPr>
              <a:t>CE</a:t>
            </a:r>
            <a:r>
              <a:rPr lang="zh-CN" altLang="en-US" sz="2000">
                <a:latin typeface="Times New Roman" pitchFamily="18" charset="0"/>
                <a:ea typeface="黑体" pitchFamily="49" charset="-122"/>
              </a:rPr>
              <a:t>的长即为</a:t>
            </a:r>
            <a:r>
              <a:rPr lang="en-US" altLang="zh-CN" sz="2000" i="1">
                <a:latin typeface="Times New Roman" pitchFamily="18" charset="0"/>
                <a:ea typeface="黑体" pitchFamily="49" charset="-122"/>
              </a:rPr>
              <a:t>BF</a:t>
            </a:r>
            <a:r>
              <a:rPr lang="en-US" altLang="zh-CN" sz="2000">
                <a:latin typeface="Times New Roman" pitchFamily="18" charset="0"/>
                <a:ea typeface="黑体" pitchFamily="49" charset="-122"/>
              </a:rPr>
              <a:t>+</a:t>
            </a:r>
            <a:r>
              <a:rPr lang="en-US" altLang="zh-CN" sz="2000" i="1">
                <a:latin typeface="Times New Roman" pitchFamily="18" charset="0"/>
                <a:ea typeface="黑体" pitchFamily="49" charset="-122"/>
              </a:rPr>
              <a:t>EF</a:t>
            </a:r>
            <a:r>
              <a:rPr lang="zh-CN" altLang="en-US" sz="2000">
                <a:latin typeface="Times New Roman" pitchFamily="18" charset="0"/>
                <a:ea typeface="黑体" pitchFamily="49" charset="-122"/>
              </a:rPr>
              <a:t>的最小值</a:t>
            </a:r>
            <a:r>
              <a:rPr lang="en-US" altLang="zh-CN" sz="2000">
                <a:latin typeface="Times New Roman" pitchFamily="18" charset="0"/>
                <a:ea typeface="黑体" pitchFamily="49" charset="-122"/>
              </a:rPr>
              <a:t>.</a:t>
            </a:r>
          </a:p>
        </p:txBody>
      </p:sp>
      <p:cxnSp>
        <p:nvCxnSpPr>
          <p:cNvPr id="5" name="直接连接符 4"/>
          <p:cNvCxnSpPr>
            <a:cxnSpLocks noChangeShapeType="1"/>
          </p:cNvCxnSpPr>
          <p:nvPr/>
        </p:nvCxnSpPr>
        <p:spPr bwMode="auto">
          <a:xfrm flipH="1" flipV="1">
            <a:off x="6429375" y="3275013"/>
            <a:ext cx="1301750" cy="692150"/>
          </a:xfrm>
          <a:prstGeom prst="line">
            <a:avLst/>
          </a:prstGeom>
          <a:noFill/>
          <a:ln w="25400">
            <a:solidFill>
              <a:srgbClr val="FF0000"/>
            </a:solidFill>
            <a:prstDash val="dash"/>
            <a:round/>
            <a:headEnd/>
            <a:tailEnd/>
          </a:ln>
          <a:extLst>
            <a:ext uri="{909E8E84-426E-40DD-AFC4-6F175D3DCCD1}">
              <a14:hiddenFill xmlns:a14="http://schemas.microsoft.com/office/drawing/2010/main">
                <a:noFill/>
              </a14:hiddenFill>
            </a:ext>
          </a:extLst>
        </p:spPr>
      </p:cxnSp>
      <p:cxnSp>
        <p:nvCxnSpPr>
          <p:cNvPr id="6" name="直接连接符 5"/>
          <p:cNvCxnSpPr>
            <a:cxnSpLocks noChangeShapeType="1"/>
          </p:cNvCxnSpPr>
          <p:nvPr/>
        </p:nvCxnSpPr>
        <p:spPr bwMode="auto">
          <a:xfrm flipH="1">
            <a:off x="6046788" y="3563938"/>
            <a:ext cx="742950" cy="376237"/>
          </a:xfrm>
          <a:prstGeom prst="line">
            <a:avLst/>
          </a:prstGeom>
          <a:noFill/>
          <a:ln w="25400">
            <a:solidFill>
              <a:srgbClr val="FF0000"/>
            </a:solidFill>
            <a:prstDash val="dash"/>
            <a:round/>
            <a:headEnd/>
            <a:tailEnd/>
          </a:ln>
          <a:extLst>
            <a:ext uri="{909E8E84-426E-40DD-AFC4-6F175D3DCCD1}">
              <a14:hiddenFill xmlns:a14="http://schemas.microsoft.com/office/drawing/2010/main">
                <a:noFill/>
              </a14:hiddenFill>
            </a:ext>
          </a:extLst>
        </p:spPr>
      </p:cxnSp>
      <p:sp>
        <p:nvSpPr>
          <p:cNvPr id="7" name="文本框 6"/>
          <p:cNvSpPr txBox="1">
            <a:spLocks noChangeArrowheads="1"/>
          </p:cNvSpPr>
          <p:nvPr/>
        </p:nvSpPr>
        <p:spPr bwMode="auto">
          <a:xfrm>
            <a:off x="2805113" y="1999456"/>
            <a:ext cx="40798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r>
              <a:rPr lang="zh-CN" altLang="en-US" sz="2600" b="1" dirty="0">
                <a:solidFill>
                  <a:srgbClr val="FF0000"/>
                </a:solidFill>
                <a:latin typeface="Times New Roman" pitchFamily="18" charset="0"/>
                <a:ea typeface="黑体" pitchFamily="49" charset="-122"/>
                <a:sym typeface="宋体" pitchFamily="2" charset="-122"/>
              </a:rPr>
              <a:t>B</a:t>
            </a:r>
          </a:p>
        </p:txBody>
      </p:sp>
      <p:sp>
        <p:nvSpPr>
          <p:cNvPr id="11" name="文本框 10"/>
          <p:cNvSpPr txBox="1"/>
          <p:nvPr/>
        </p:nvSpPr>
        <p:spPr>
          <a:xfrm>
            <a:off x="763762" y="998538"/>
            <a:ext cx="744538" cy="522288"/>
          </a:xfrm>
          <a:prstGeom prst="rect">
            <a:avLst/>
          </a:prstGeom>
          <a:solidFill>
            <a:schemeClr val="bg1"/>
          </a:solidFill>
        </p:spPr>
        <p:style>
          <a:lnRef idx="1">
            <a:schemeClr val="accent5"/>
          </a:lnRef>
          <a:fillRef idx="2">
            <a:schemeClr val="accent5"/>
          </a:fillRef>
          <a:effectRef idx="1">
            <a:schemeClr val="accent5"/>
          </a:effectRef>
          <a:fontRef idx="minor">
            <a:schemeClr val="dk1"/>
          </a:fontRef>
        </p:style>
        <p:txBody>
          <a:bodyPr>
            <a:spAutoFit/>
          </a:bodyPr>
          <a:lstStyle/>
          <a:p>
            <a:pPr eaLnBrk="1" hangingPunct="1">
              <a:buFont typeface="Arial" panose="020B0604020202020204" pitchFamily="34" charset="0"/>
              <a:buNone/>
              <a:defRPr/>
            </a:pPr>
            <a:r>
              <a:rPr lang="zh-CN" altLang="en-US" sz="2800" noProof="1" smtClean="0">
                <a:solidFill>
                  <a:srgbClr val="0070C0"/>
                </a:solidFill>
                <a:latin typeface="黑体" panose="02010609060101010101" pitchFamily="49" charset="-122"/>
                <a:ea typeface="黑体" panose="02010609060101010101" pitchFamily="49" charset="-122"/>
                <a:cs typeface="+mn-ea"/>
                <a:sym typeface="+mn-ea"/>
              </a:rPr>
              <a:t>例</a:t>
            </a:r>
            <a:r>
              <a:rPr lang="en-US" altLang="zh-CN" sz="2800" noProof="1" smtClean="0">
                <a:solidFill>
                  <a:srgbClr val="0070C0"/>
                </a:solidFill>
                <a:latin typeface="黑体" panose="02010609060101010101" pitchFamily="49" charset="-122"/>
                <a:ea typeface="黑体" panose="02010609060101010101" pitchFamily="49" charset="-122"/>
                <a:cs typeface="+mn-ea"/>
                <a:sym typeface="+mn-ea"/>
              </a:rPr>
              <a:t>2</a:t>
            </a:r>
            <a:endParaRPr lang="en-US" sz="2800" b="1" noProof="1">
              <a:solidFill>
                <a:srgbClr val="0070C0"/>
              </a:solidFill>
              <a:latin typeface="Times New Roman" panose="02020603050405020304" pitchFamily="18" charset="0"/>
              <a:ea typeface="黑体" panose="02010609060101010101" pitchFamily="49" charset="-122"/>
              <a:cs typeface="+mn-ea"/>
              <a:sym typeface="+mn-ea"/>
            </a:endParaRPr>
          </a:p>
        </p:txBody>
      </p:sp>
    </p:spTree>
    <p:extLst>
      <p:ext uri="{BB962C8B-B14F-4D97-AF65-F5344CB8AC3E}">
        <p14:creationId xmlns:p14="http://schemas.microsoft.com/office/powerpoint/2010/main" val="36369917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本框 1"/>
          <p:cNvSpPr txBox="1">
            <a:spLocks noChangeArrowheads="1"/>
          </p:cNvSpPr>
          <p:nvPr/>
        </p:nvSpPr>
        <p:spPr bwMode="auto">
          <a:xfrm>
            <a:off x="815975" y="1044575"/>
            <a:ext cx="7666038"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a:lnSpc>
                <a:spcPct val="120000"/>
              </a:lnSpc>
            </a:pPr>
            <a:r>
              <a:rPr lang="zh-CN" altLang="en-US" dirty="0" smtClean="0">
                <a:latin typeface="Times New Roman" pitchFamily="18" charset="0"/>
                <a:ea typeface="黑体" pitchFamily="49" charset="-122"/>
              </a:rPr>
              <a:t>     如</a:t>
            </a:r>
            <a:r>
              <a:rPr lang="zh-CN" altLang="en-US" dirty="0">
                <a:latin typeface="Times New Roman" pitchFamily="18" charset="0"/>
                <a:ea typeface="黑体" pitchFamily="49" charset="-122"/>
              </a:rPr>
              <a:t>图，在直角坐标系中，点</a:t>
            </a:r>
            <a:r>
              <a:rPr lang="zh-CN" altLang="en-US" i="1" dirty="0">
                <a:latin typeface="Times New Roman" pitchFamily="18" charset="0"/>
                <a:ea typeface="黑体" pitchFamily="49" charset="-122"/>
              </a:rPr>
              <a:t>A、B</a:t>
            </a:r>
            <a:r>
              <a:rPr lang="zh-CN" altLang="en-US" dirty="0">
                <a:latin typeface="Times New Roman" pitchFamily="18" charset="0"/>
                <a:ea typeface="黑体" pitchFamily="49" charset="-122"/>
              </a:rPr>
              <a:t>的坐标分别为（1，4）和（3，0），点</a:t>
            </a:r>
            <a:r>
              <a:rPr lang="zh-CN" altLang="en-US" i="1" dirty="0">
                <a:latin typeface="Times New Roman" pitchFamily="18" charset="0"/>
                <a:ea typeface="黑体" pitchFamily="49" charset="-122"/>
              </a:rPr>
              <a:t>C</a:t>
            </a:r>
            <a:r>
              <a:rPr lang="zh-CN" altLang="en-US" dirty="0">
                <a:latin typeface="Times New Roman" pitchFamily="18" charset="0"/>
                <a:ea typeface="黑体" pitchFamily="49" charset="-122"/>
              </a:rPr>
              <a:t>是</a:t>
            </a:r>
            <a:r>
              <a:rPr lang="zh-CN" altLang="en-US" i="1" dirty="0">
                <a:latin typeface="Times New Roman" pitchFamily="18" charset="0"/>
                <a:ea typeface="黑体" pitchFamily="49" charset="-122"/>
              </a:rPr>
              <a:t>y</a:t>
            </a:r>
            <a:r>
              <a:rPr lang="zh-CN" altLang="en-US" dirty="0">
                <a:latin typeface="Times New Roman" pitchFamily="18" charset="0"/>
                <a:ea typeface="黑体" pitchFamily="49" charset="-122"/>
              </a:rPr>
              <a:t>轴上的一个动点，且</a:t>
            </a:r>
            <a:r>
              <a:rPr lang="zh-CN" altLang="en-US" i="1" dirty="0">
                <a:latin typeface="Times New Roman" pitchFamily="18" charset="0"/>
                <a:ea typeface="黑体" pitchFamily="49" charset="-122"/>
              </a:rPr>
              <a:t>A、B、C</a:t>
            </a:r>
            <a:r>
              <a:rPr lang="zh-CN" altLang="en-US" dirty="0">
                <a:latin typeface="Times New Roman" pitchFamily="18" charset="0"/>
                <a:ea typeface="黑体" pitchFamily="49" charset="-122"/>
              </a:rPr>
              <a:t>三点不在同一条直线上，当△</a:t>
            </a:r>
            <a:r>
              <a:rPr lang="zh-CN" altLang="en-US" i="1" dirty="0">
                <a:latin typeface="Times New Roman" pitchFamily="18" charset="0"/>
                <a:ea typeface="黑体" pitchFamily="49" charset="-122"/>
              </a:rPr>
              <a:t>ABC</a:t>
            </a:r>
            <a:r>
              <a:rPr lang="zh-CN" altLang="en-US" dirty="0">
                <a:latin typeface="Times New Roman" pitchFamily="18" charset="0"/>
                <a:ea typeface="黑体" pitchFamily="49" charset="-122"/>
              </a:rPr>
              <a:t>的周长最小时点</a:t>
            </a:r>
            <a:r>
              <a:rPr lang="zh-CN" altLang="en-US" i="1" dirty="0">
                <a:latin typeface="Times New Roman" pitchFamily="18" charset="0"/>
                <a:ea typeface="黑体" pitchFamily="49" charset="-122"/>
              </a:rPr>
              <a:t>C</a:t>
            </a:r>
            <a:r>
              <a:rPr lang="zh-CN" altLang="en-US" dirty="0">
                <a:latin typeface="Times New Roman" pitchFamily="18" charset="0"/>
                <a:ea typeface="黑体" pitchFamily="49" charset="-122"/>
              </a:rPr>
              <a:t>的坐标是（　　）</a:t>
            </a:r>
          </a:p>
          <a:p>
            <a:pPr>
              <a:lnSpc>
                <a:spcPct val="120000"/>
              </a:lnSpc>
            </a:pPr>
            <a:r>
              <a:rPr lang="zh-CN" altLang="en-US" dirty="0">
                <a:latin typeface="Times New Roman" pitchFamily="18" charset="0"/>
                <a:ea typeface="黑体" pitchFamily="49" charset="-122"/>
              </a:rPr>
              <a:t>A．（0，3）            B．（0，2） </a:t>
            </a:r>
          </a:p>
          <a:p>
            <a:pPr>
              <a:lnSpc>
                <a:spcPct val="120000"/>
              </a:lnSpc>
            </a:pPr>
            <a:r>
              <a:rPr lang="zh-CN" altLang="en-US" dirty="0">
                <a:latin typeface="Times New Roman" pitchFamily="18" charset="0"/>
                <a:ea typeface="黑体" pitchFamily="49" charset="-122"/>
              </a:rPr>
              <a:t>C．（0，1）            D．（0，0） </a:t>
            </a:r>
          </a:p>
        </p:txBody>
      </p:sp>
      <p:pic>
        <p:nvPicPr>
          <p:cNvPr id="29699" name="图片 2" descr="%3EZOOPD%AKQRU`)$U{ZK4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56325" y="2620963"/>
            <a:ext cx="2614613" cy="284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a:spLocks noChangeArrowheads="1"/>
          </p:cNvSpPr>
          <p:nvPr/>
        </p:nvSpPr>
        <p:spPr bwMode="auto">
          <a:xfrm>
            <a:off x="722313" y="4465638"/>
            <a:ext cx="573087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a:lnSpc>
                <a:spcPct val="150000"/>
              </a:lnSpc>
            </a:pPr>
            <a:r>
              <a:rPr lang="zh-CN" altLang="en-US" sz="2000">
                <a:solidFill>
                  <a:srgbClr val="0070C0"/>
                </a:solidFill>
                <a:latin typeface="Times New Roman" pitchFamily="18" charset="0"/>
                <a:ea typeface="黑体" pitchFamily="49" charset="-122"/>
              </a:rPr>
              <a:t>点拨：</a:t>
            </a:r>
            <a:r>
              <a:rPr lang="zh-CN" altLang="en-US" sz="2000">
                <a:latin typeface="Times New Roman" pitchFamily="18" charset="0"/>
                <a:ea typeface="黑体" pitchFamily="49" charset="-122"/>
              </a:rPr>
              <a:t>作</a:t>
            </a:r>
            <a:r>
              <a:rPr lang="zh-CN" altLang="en-US" sz="2000" i="1">
                <a:latin typeface="Times New Roman" pitchFamily="18" charset="0"/>
                <a:ea typeface="黑体" pitchFamily="49" charset="-122"/>
              </a:rPr>
              <a:t>B</a:t>
            </a:r>
            <a:r>
              <a:rPr lang="zh-CN" altLang="en-US" sz="2000">
                <a:latin typeface="Times New Roman" pitchFamily="18" charset="0"/>
                <a:ea typeface="黑体" pitchFamily="49" charset="-122"/>
              </a:rPr>
              <a:t>点关于</a:t>
            </a:r>
            <a:r>
              <a:rPr lang="zh-CN" altLang="en-US" sz="2000" i="1">
                <a:latin typeface="Times New Roman" pitchFamily="18" charset="0"/>
                <a:ea typeface="黑体" pitchFamily="49" charset="-122"/>
              </a:rPr>
              <a:t>y</a:t>
            </a:r>
            <a:r>
              <a:rPr lang="zh-CN" altLang="en-US" sz="2000">
                <a:latin typeface="Times New Roman" pitchFamily="18" charset="0"/>
                <a:ea typeface="黑体" pitchFamily="49" charset="-122"/>
              </a:rPr>
              <a:t>轴的对称点</a:t>
            </a:r>
            <a:r>
              <a:rPr lang="zh-CN" altLang="en-US" sz="2000" i="1">
                <a:latin typeface="Times New Roman" pitchFamily="18" charset="0"/>
                <a:ea typeface="黑体" pitchFamily="49" charset="-122"/>
              </a:rPr>
              <a:t>B</a:t>
            </a:r>
            <a:r>
              <a:rPr lang="zh-CN" altLang="en-US" sz="2000">
                <a:latin typeface="Times New Roman" pitchFamily="18" charset="0"/>
                <a:ea typeface="黑体" pitchFamily="49" charset="-122"/>
              </a:rPr>
              <a:t>′，连结</a:t>
            </a:r>
            <a:r>
              <a:rPr lang="zh-CN" altLang="en-US" sz="2000" i="1">
                <a:latin typeface="Times New Roman" pitchFamily="18" charset="0"/>
                <a:ea typeface="黑体" pitchFamily="49" charset="-122"/>
              </a:rPr>
              <a:t>AB</a:t>
            </a:r>
            <a:r>
              <a:rPr lang="zh-CN" altLang="en-US" sz="2000">
                <a:latin typeface="Times New Roman" pitchFamily="18" charset="0"/>
                <a:ea typeface="黑体" pitchFamily="49" charset="-122"/>
              </a:rPr>
              <a:t>′，交</a:t>
            </a:r>
            <a:r>
              <a:rPr lang="zh-CN" altLang="en-US" sz="2000" i="1">
                <a:latin typeface="Times New Roman" pitchFamily="18" charset="0"/>
                <a:ea typeface="黑体" pitchFamily="49" charset="-122"/>
              </a:rPr>
              <a:t>y</a:t>
            </a:r>
            <a:r>
              <a:rPr lang="zh-CN" altLang="en-US" sz="2000">
                <a:latin typeface="Times New Roman" pitchFamily="18" charset="0"/>
                <a:ea typeface="黑体" pitchFamily="49" charset="-122"/>
              </a:rPr>
              <a:t>轴于点</a:t>
            </a:r>
            <a:r>
              <a:rPr lang="zh-CN" altLang="en-US" sz="2000" i="1">
                <a:latin typeface="Times New Roman" pitchFamily="18" charset="0"/>
                <a:ea typeface="黑体" pitchFamily="49" charset="-122"/>
              </a:rPr>
              <a:t>C</a:t>
            </a:r>
            <a:r>
              <a:rPr lang="zh-CN" altLang="en-US" sz="2000">
                <a:latin typeface="Times New Roman" pitchFamily="18" charset="0"/>
                <a:ea typeface="黑体" pitchFamily="49" charset="-122"/>
              </a:rPr>
              <a:t>′，此时△</a:t>
            </a:r>
            <a:r>
              <a:rPr lang="zh-CN" altLang="en-US" sz="2000" i="1">
                <a:latin typeface="Times New Roman" pitchFamily="18" charset="0"/>
                <a:ea typeface="黑体" pitchFamily="49" charset="-122"/>
              </a:rPr>
              <a:t>ABC</a:t>
            </a:r>
            <a:r>
              <a:rPr lang="zh-CN" altLang="en-US" sz="2000">
                <a:latin typeface="Times New Roman" pitchFamily="18" charset="0"/>
                <a:ea typeface="黑体" pitchFamily="49" charset="-122"/>
              </a:rPr>
              <a:t>的周长最小，然后依据点</a:t>
            </a:r>
            <a:r>
              <a:rPr lang="zh-CN" altLang="en-US" sz="2000" i="1">
                <a:latin typeface="Times New Roman" pitchFamily="18" charset="0"/>
                <a:ea typeface="黑体" pitchFamily="49" charset="-122"/>
              </a:rPr>
              <a:t>A</a:t>
            </a:r>
            <a:r>
              <a:rPr lang="zh-CN" altLang="en-US" sz="2000">
                <a:latin typeface="Times New Roman" pitchFamily="18" charset="0"/>
                <a:ea typeface="黑体" pitchFamily="49" charset="-122"/>
              </a:rPr>
              <a:t>与点</a:t>
            </a:r>
            <a:r>
              <a:rPr lang="zh-CN" altLang="en-US" sz="2000" i="1">
                <a:latin typeface="Times New Roman" pitchFamily="18" charset="0"/>
                <a:ea typeface="黑体" pitchFamily="49" charset="-122"/>
              </a:rPr>
              <a:t>B</a:t>
            </a:r>
            <a:r>
              <a:rPr lang="zh-CN" altLang="en-US" sz="2000">
                <a:latin typeface="Times New Roman" pitchFamily="18" charset="0"/>
                <a:ea typeface="黑体" pitchFamily="49" charset="-122"/>
              </a:rPr>
              <a:t>′的坐标可得到</a:t>
            </a:r>
            <a:r>
              <a:rPr lang="zh-CN" altLang="en-US" sz="2000" i="1">
                <a:latin typeface="Times New Roman" pitchFamily="18" charset="0"/>
                <a:ea typeface="黑体" pitchFamily="49" charset="-122"/>
              </a:rPr>
              <a:t>BE</a:t>
            </a:r>
            <a:r>
              <a:rPr lang="zh-CN" altLang="en-US" sz="2000">
                <a:latin typeface="Times New Roman" pitchFamily="18" charset="0"/>
                <a:ea typeface="黑体" pitchFamily="49" charset="-122"/>
              </a:rPr>
              <a:t>、</a:t>
            </a:r>
            <a:r>
              <a:rPr lang="zh-CN" altLang="en-US" sz="2000" i="1">
                <a:latin typeface="Times New Roman" pitchFamily="18" charset="0"/>
                <a:ea typeface="黑体" pitchFamily="49" charset="-122"/>
              </a:rPr>
              <a:t>AE</a:t>
            </a:r>
            <a:r>
              <a:rPr lang="zh-CN" altLang="en-US" sz="2000">
                <a:latin typeface="Times New Roman" pitchFamily="18" charset="0"/>
                <a:ea typeface="黑体" pitchFamily="49" charset="-122"/>
              </a:rPr>
              <a:t>的长，然后证明△</a:t>
            </a:r>
            <a:r>
              <a:rPr lang="zh-CN" altLang="en-US" sz="2000" i="1">
                <a:latin typeface="Times New Roman" pitchFamily="18" charset="0"/>
                <a:ea typeface="黑体" pitchFamily="49" charset="-122"/>
              </a:rPr>
              <a:t>B′C′O</a:t>
            </a:r>
            <a:r>
              <a:rPr lang="zh-CN" altLang="en-US" sz="2000">
                <a:latin typeface="Times New Roman" pitchFamily="18" charset="0"/>
                <a:ea typeface="黑体" pitchFamily="49" charset="-122"/>
              </a:rPr>
              <a:t>为等腰直角三角形即可．</a:t>
            </a:r>
          </a:p>
        </p:txBody>
      </p:sp>
      <p:cxnSp>
        <p:nvCxnSpPr>
          <p:cNvPr id="5" name="直接连接符 4"/>
          <p:cNvCxnSpPr>
            <a:cxnSpLocks noChangeShapeType="1"/>
          </p:cNvCxnSpPr>
          <p:nvPr/>
        </p:nvCxnSpPr>
        <p:spPr bwMode="auto">
          <a:xfrm flipH="1">
            <a:off x="6197600" y="2968625"/>
            <a:ext cx="1125538" cy="1314450"/>
          </a:xfrm>
          <a:prstGeom prst="line">
            <a:avLst/>
          </a:prstGeom>
          <a:noFill/>
          <a:ln w="25400">
            <a:solidFill>
              <a:srgbClr val="FF0000"/>
            </a:solidFill>
            <a:prstDash val="dash"/>
            <a:round/>
            <a:headEnd/>
            <a:tailEnd/>
          </a:ln>
          <a:extLst>
            <a:ext uri="{909E8E84-426E-40DD-AFC4-6F175D3DCCD1}">
              <a14:hiddenFill xmlns:a14="http://schemas.microsoft.com/office/drawing/2010/main">
                <a:noFill/>
              </a14:hiddenFill>
            </a:ext>
          </a:extLst>
        </p:spPr>
      </p:cxnSp>
      <p:cxnSp>
        <p:nvCxnSpPr>
          <p:cNvPr id="6" name="直接连接符 5"/>
          <p:cNvCxnSpPr>
            <a:cxnSpLocks noChangeShapeType="1"/>
          </p:cNvCxnSpPr>
          <p:nvPr/>
        </p:nvCxnSpPr>
        <p:spPr bwMode="auto">
          <a:xfrm>
            <a:off x="7062788" y="3276600"/>
            <a:ext cx="719137" cy="1006475"/>
          </a:xfrm>
          <a:prstGeom prst="line">
            <a:avLst/>
          </a:prstGeom>
          <a:noFill/>
          <a:ln w="25400">
            <a:solidFill>
              <a:srgbClr val="FF0000"/>
            </a:solidFill>
            <a:prstDash val="dash"/>
            <a:round/>
            <a:headEnd/>
            <a:tailEnd/>
          </a:ln>
          <a:extLst>
            <a:ext uri="{909E8E84-426E-40DD-AFC4-6F175D3DCCD1}">
              <a14:hiddenFill xmlns:a14="http://schemas.microsoft.com/office/drawing/2010/main">
                <a:noFill/>
              </a14:hiddenFill>
            </a:ext>
          </a:extLst>
        </p:spPr>
      </p:cxnSp>
      <p:cxnSp>
        <p:nvCxnSpPr>
          <p:cNvPr id="7" name="直接连接符 6"/>
          <p:cNvCxnSpPr>
            <a:cxnSpLocks noChangeShapeType="1"/>
          </p:cNvCxnSpPr>
          <p:nvPr/>
        </p:nvCxnSpPr>
        <p:spPr bwMode="auto">
          <a:xfrm>
            <a:off x="7323138" y="2968625"/>
            <a:ext cx="26987" cy="1314450"/>
          </a:xfrm>
          <a:prstGeom prst="line">
            <a:avLst/>
          </a:prstGeom>
          <a:noFill/>
          <a:ln w="25400">
            <a:solidFill>
              <a:srgbClr val="FF0000"/>
            </a:solidFill>
            <a:prstDash val="dash"/>
            <a:round/>
            <a:headEnd/>
            <a:tailEnd/>
          </a:ln>
          <a:extLst>
            <a:ext uri="{909E8E84-426E-40DD-AFC4-6F175D3DCCD1}">
              <a14:hiddenFill xmlns:a14="http://schemas.microsoft.com/office/drawing/2010/main">
                <a:noFill/>
              </a14:hiddenFill>
            </a:ext>
          </a:extLst>
        </p:spPr>
      </p:cxnSp>
      <p:sp>
        <p:nvSpPr>
          <p:cNvPr id="8" name="文本框 7"/>
          <p:cNvSpPr txBox="1">
            <a:spLocks noChangeArrowheads="1"/>
          </p:cNvSpPr>
          <p:nvPr/>
        </p:nvSpPr>
        <p:spPr bwMode="auto">
          <a:xfrm>
            <a:off x="5953125" y="4006850"/>
            <a:ext cx="3937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r>
              <a:rPr lang="zh-CN" altLang="en-US" sz="2000" i="1">
                <a:solidFill>
                  <a:srgbClr val="FF0000"/>
                </a:solidFill>
                <a:latin typeface="Times New Roman" pitchFamily="18" charset="0"/>
                <a:ea typeface="黑体" pitchFamily="49" charset="-122"/>
                <a:sym typeface="宋体" pitchFamily="2" charset="-122"/>
              </a:rPr>
              <a:t>B′</a:t>
            </a:r>
          </a:p>
        </p:txBody>
      </p:sp>
      <p:sp>
        <p:nvSpPr>
          <p:cNvPr id="9" name="文本框 8"/>
          <p:cNvSpPr txBox="1">
            <a:spLocks noChangeArrowheads="1"/>
          </p:cNvSpPr>
          <p:nvPr/>
        </p:nvSpPr>
        <p:spPr bwMode="auto">
          <a:xfrm>
            <a:off x="6699250" y="3033713"/>
            <a:ext cx="407988"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r>
              <a:rPr lang="en-US" altLang="zh-CN" sz="2000" i="1">
                <a:solidFill>
                  <a:srgbClr val="FF0000"/>
                </a:solidFill>
                <a:latin typeface="Times New Roman" pitchFamily="18" charset="0"/>
                <a:ea typeface="黑体" pitchFamily="49" charset="-122"/>
                <a:sym typeface="宋体" pitchFamily="2" charset="-122"/>
              </a:rPr>
              <a:t>C</a:t>
            </a:r>
            <a:r>
              <a:rPr lang="zh-CN" altLang="en-US" sz="2000" i="1">
                <a:solidFill>
                  <a:srgbClr val="FF0000"/>
                </a:solidFill>
                <a:latin typeface="Times New Roman" pitchFamily="18" charset="0"/>
                <a:ea typeface="黑体" pitchFamily="49" charset="-122"/>
                <a:sym typeface="宋体" pitchFamily="2" charset="-122"/>
              </a:rPr>
              <a:t>′</a:t>
            </a:r>
          </a:p>
        </p:txBody>
      </p:sp>
      <p:sp>
        <p:nvSpPr>
          <p:cNvPr id="10" name="文本框 9"/>
          <p:cNvSpPr txBox="1">
            <a:spLocks noChangeArrowheads="1"/>
          </p:cNvSpPr>
          <p:nvPr/>
        </p:nvSpPr>
        <p:spPr bwMode="auto">
          <a:xfrm>
            <a:off x="7218363" y="4230688"/>
            <a:ext cx="338137"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r>
              <a:rPr lang="en-US" altLang="zh-CN" sz="2000" i="1">
                <a:solidFill>
                  <a:srgbClr val="FF0000"/>
                </a:solidFill>
                <a:latin typeface="Times New Roman" pitchFamily="18" charset="0"/>
                <a:ea typeface="黑体" pitchFamily="49" charset="-122"/>
                <a:sym typeface="宋体" pitchFamily="2" charset="-122"/>
              </a:rPr>
              <a:t>E</a:t>
            </a:r>
          </a:p>
        </p:txBody>
      </p:sp>
      <p:sp>
        <p:nvSpPr>
          <p:cNvPr id="11" name="文本框 10"/>
          <p:cNvSpPr txBox="1">
            <a:spLocks noChangeArrowheads="1"/>
          </p:cNvSpPr>
          <p:nvPr/>
        </p:nvSpPr>
        <p:spPr bwMode="auto">
          <a:xfrm>
            <a:off x="1641475" y="2373313"/>
            <a:ext cx="4397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r>
              <a:rPr lang="zh-CN" altLang="en-US" sz="2600" b="1">
                <a:solidFill>
                  <a:srgbClr val="FF0000"/>
                </a:solidFill>
                <a:latin typeface="Times New Roman" pitchFamily="18" charset="0"/>
                <a:ea typeface="黑体" pitchFamily="49" charset="-122"/>
                <a:sym typeface="宋体" pitchFamily="2" charset="-122"/>
              </a:rPr>
              <a:t>A</a:t>
            </a:r>
          </a:p>
        </p:txBody>
      </p:sp>
      <p:sp>
        <p:nvSpPr>
          <p:cNvPr id="12" name="文本框 11"/>
          <p:cNvSpPr txBox="1"/>
          <p:nvPr/>
        </p:nvSpPr>
        <p:spPr>
          <a:xfrm>
            <a:off x="539552" y="1044575"/>
            <a:ext cx="744538" cy="522288"/>
          </a:xfrm>
          <a:prstGeom prst="rect">
            <a:avLst/>
          </a:prstGeom>
          <a:solidFill>
            <a:schemeClr val="bg1"/>
          </a:solidFill>
        </p:spPr>
        <p:style>
          <a:lnRef idx="1">
            <a:schemeClr val="accent5"/>
          </a:lnRef>
          <a:fillRef idx="2">
            <a:schemeClr val="accent5"/>
          </a:fillRef>
          <a:effectRef idx="1">
            <a:schemeClr val="accent5"/>
          </a:effectRef>
          <a:fontRef idx="minor">
            <a:schemeClr val="dk1"/>
          </a:fontRef>
        </p:style>
        <p:txBody>
          <a:bodyPr>
            <a:spAutoFit/>
          </a:bodyPr>
          <a:lstStyle/>
          <a:p>
            <a:pPr eaLnBrk="1" hangingPunct="1">
              <a:buFont typeface="Arial" panose="020B0604020202020204" pitchFamily="34" charset="0"/>
              <a:buNone/>
              <a:defRPr/>
            </a:pPr>
            <a:r>
              <a:rPr lang="zh-CN" altLang="en-US" sz="2800" noProof="1" smtClean="0">
                <a:solidFill>
                  <a:srgbClr val="0070C0"/>
                </a:solidFill>
                <a:latin typeface="黑体" panose="02010609060101010101" pitchFamily="49" charset="-122"/>
                <a:ea typeface="黑体" panose="02010609060101010101" pitchFamily="49" charset="-122"/>
                <a:cs typeface="+mn-ea"/>
                <a:sym typeface="+mn-ea"/>
              </a:rPr>
              <a:t>例</a:t>
            </a:r>
            <a:r>
              <a:rPr lang="en-US" altLang="zh-CN" sz="2800" noProof="1" smtClean="0">
                <a:solidFill>
                  <a:srgbClr val="0070C0"/>
                </a:solidFill>
                <a:latin typeface="黑体" panose="02010609060101010101" pitchFamily="49" charset="-122"/>
                <a:ea typeface="黑体" panose="02010609060101010101" pitchFamily="49" charset="-122"/>
                <a:cs typeface="+mn-ea"/>
                <a:sym typeface="+mn-ea"/>
              </a:rPr>
              <a:t>3</a:t>
            </a:r>
            <a:endParaRPr lang="en-US" sz="2800" b="1" noProof="1">
              <a:solidFill>
                <a:srgbClr val="0070C0"/>
              </a:solidFill>
              <a:latin typeface="Times New Roman" panose="02020603050405020304" pitchFamily="18" charset="0"/>
              <a:ea typeface="黑体" panose="02010609060101010101" pitchFamily="49" charset="-122"/>
              <a:cs typeface="+mn-ea"/>
              <a:sym typeface="+mn-ea"/>
            </a:endParaRPr>
          </a:p>
        </p:txBody>
      </p:sp>
    </p:spTree>
    <p:extLst>
      <p:ext uri="{BB962C8B-B14F-4D97-AF65-F5344CB8AC3E}">
        <p14:creationId xmlns:p14="http://schemas.microsoft.com/office/powerpoint/2010/main" val="17407681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par>
                          <p:cTn id="13" fill="hold" nodeType="afterGroup">
                            <p:stCondLst>
                              <p:cond delay="500"/>
                            </p:stCondLst>
                            <p:childTnLst>
                              <p:par>
                                <p:cTn id="14" presetID="22" presetClass="entr" presetSubtype="4"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par>
                          <p:cTn id="22" fill="hold" nodeType="afterGroup">
                            <p:stCondLst>
                              <p:cond delay="500"/>
                            </p:stCondLst>
                            <p:childTnLst>
                              <p:par>
                                <p:cTn id="23" presetID="2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up)">
                                      <p:cBhvr>
                                        <p:cTn id="30" dur="500"/>
                                        <p:tgtEl>
                                          <p:spTgt spid="7"/>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44765" y="1556792"/>
            <a:ext cx="7410450" cy="1938338"/>
          </a:xfrm>
          <a:prstGeom prst="rect">
            <a:avLst/>
          </a:prstGeom>
        </p:spPr>
        <p:txBody>
          <a:bodyPr>
            <a:spAutoFit/>
          </a:bodyPr>
          <a:lstStyle/>
          <a:p>
            <a:pPr algn="just">
              <a:lnSpc>
                <a:spcPct val="150000"/>
              </a:lnSpc>
              <a:spcAft>
                <a:spcPts val="0"/>
              </a:spcAft>
              <a:defRPr/>
            </a:pPr>
            <a:r>
              <a:rPr lang="zh-CN" altLang="zh-CN" sz="20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问题</a:t>
            </a:r>
            <a:r>
              <a:rPr lang="en-US" altLang="zh-CN" sz="20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3. </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如图</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有一条河流和一块草地</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马厩</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建在河流和草地所成的</a:t>
            </a:r>
            <a:r>
              <a:rPr lang="en-US" altLang="zh-CN" sz="2000" kern="1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MON</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内部</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牧马人某一天要从</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牵出马</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先到笔直的草地边牧马</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再到笔直的河边饮马</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然后回到马厩</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请你帮他确定马这一天行走的最短路线</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2000" kern="100" dirty="0">
              <a:latin typeface="Calibri" panose="020F0502020204030204" pitchFamily="34" charset="0"/>
              <a:ea typeface="微软雅黑" panose="020B0503020204020204" pitchFamily="34" charset="-122"/>
              <a:cs typeface="Times New Roman" panose="02020603050405020304" pitchFamily="18" charset="0"/>
            </a:endParaRPr>
          </a:p>
        </p:txBody>
      </p:sp>
      <p:pic>
        <p:nvPicPr>
          <p:cNvPr id="22531" name="图片 3" descr="E:\2015.孩子与自己资料\2017.7编写教辅\饮马3.pn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93721" y="3717032"/>
            <a:ext cx="2881313"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6"/>
          <p:cNvSpPr>
            <a:spLocks noChangeArrowheads="1"/>
          </p:cNvSpPr>
          <p:nvPr/>
        </p:nvSpPr>
        <p:spPr bwMode="auto">
          <a:xfrm>
            <a:off x="107504" y="188640"/>
            <a:ext cx="512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rgbClr val="C00000"/>
                </a:solidFill>
                <a:latin typeface="微软雅黑" panose="020B0503020204020204" pitchFamily="34" charset="-122"/>
                <a:ea typeface="微软雅黑" panose="020B0503020204020204" pitchFamily="34" charset="-122"/>
              </a:rPr>
              <a:t>探究二：</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一点两线型</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的最短</a:t>
            </a:r>
            <a:r>
              <a:rPr lang="zh-CN" altLang="en-US"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周长</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问题</a:t>
            </a:r>
            <a:endParaRPr lang="zh-CN" altLang="en-US" sz="2000" b="1" dirty="0">
              <a:solidFill>
                <a:srgbClr val="C00000"/>
              </a:solidFill>
            </a:endParaRPr>
          </a:p>
        </p:txBody>
      </p:sp>
      <p:sp>
        <p:nvSpPr>
          <p:cNvPr id="3" name="矩形 2"/>
          <p:cNvSpPr/>
          <p:nvPr/>
        </p:nvSpPr>
        <p:spPr>
          <a:xfrm>
            <a:off x="611560" y="836711"/>
            <a:ext cx="8245636" cy="504625"/>
          </a:xfrm>
          <a:prstGeom prst="rect">
            <a:avLst/>
          </a:prstGeom>
        </p:spPr>
        <p:txBody>
          <a:bodyPr wrap="square">
            <a:spAutoFit/>
          </a:bodyPr>
          <a:lstStyle/>
          <a:p>
            <a:pPr>
              <a:lnSpc>
                <a:spcPct val="150000"/>
              </a:lnSpc>
              <a:spcAft>
                <a:spcPts val="0"/>
              </a:spcAft>
              <a:defRPr/>
            </a:pPr>
            <a:r>
              <a:rPr lang="zh-CN" altLang="zh-CN" sz="2000" kern="100" dirty="0" smtClean="0">
                <a:latin typeface="Times New Roman" panose="02020603050405020304" pitchFamily="18" charset="0"/>
                <a:ea typeface="微软雅黑" panose="020B0503020204020204" pitchFamily="34" charset="-122"/>
                <a:cs typeface="Times New Roman" panose="02020603050405020304" pitchFamily="18" charset="0"/>
              </a:rPr>
              <a:t>一</a:t>
            </a:r>
            <a:r>
              <a:rPr lang="zh-CN" altLang="en-US" sz="2000" kern="100" dirty="0" smtClean="0">
                <a:latin typeface="Times New Roman" panose="02020603050405020304" pitchFamily="18" charset="0"/>
                <a:ea typeface="微软雅黑" panose="020B0503020204020204" pitchFamily="34" charset="-122"/>
                <a:cs typeface="Times New Roman" panose="02020603050405020304" pitchFamily="18" charset="0"/>
              </a:rPr>
              <a:t>天牧马人</a:t>
            </a:r>
            <a:r>
              <a:rPr lang="zh-CN" altLang="zh-CN" sz="2000" kern="100" dirty="0" smtClean="0">
                <a:latin typeface="Times New Roman" panose="02020603050405020304" pitchFamily="18" charset="0"/>
                <a:ea typeface="微软雅黑" panose="020B0503020204020204" pitchFamily="34" charset="-122"/>
                <a:cs typeface="Times New Roman" panose="02020603050405020304" pitchFamily="18" charset="0"/>
              </a:rPr>
              <a:t>在</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旅游途中遇到了一个不同情景</a:t>
            </a:r>
            <a:r>
              <a:rPr lang="zh-CN" altLang="zh-CN" sz="2000" kern="100" dirty="0" smtClean="0">
                <a:latin typeface="Times New Roman" panose="02020603050405020304" pitchFamily="18" charset="0"/>
                <a:ea typeface="微软雅黑" panose="020B0503020204020204" pitchFamily="34" charset="-122"/>
                <a:cs typeface="Times New Roman" panose="02020603050405020304" pitchFamily="18" charset="0"/>
              </a:rPr>
              <a:t>的</a:t>
            </a:r>
            <a:r>
              <a:rPr lang="en-US" altLang="zh-CN" sz="2000" kern="1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kern="100" dirty="0" smtClean="0">
                <a:latin typeface="Times New Roman" panose="02020603050405020304" pitchFamily="18" charset="0"/>
                <a:ea typeface="微软雅黑" panose="020B0503020204020204" pitchFamily="34" charset="-122"/>
                <a:cs typeface="Times New Roman" panose="02020603050405020304" pitchFamily="18" charset="0"/>
              </a:rPr>
              <a:t>饮马</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问题</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2000" kern="100" dirty="0">
              <a:latin typeface="Calibri" panose="020F0502020204030204" pitchFamily="34"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42848330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a:off x="3563938" y="2511425"/>
            <a:ext cx="666750" cy="1925638"/>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6387" name="矩形 1"/>
          <p:cNvSpPr>
            <a:spLocks noChangeArrowheads="1"/>
          </p:cNvSpPr>
          <p:nvPr/>
        </p:nvSpPr>
        <p:spPr bwMode="auto">
          <a:xfrm>
            <a:off x="746124" y="732775"/>
            <a:ext cx="771430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zh-CN" sz="2400" dirty="0" smtClean="0"/>
              <a:t>在∠</a:t>
            </a:r>
            <a:r>
              <a:rPr lang="en-US" altLang="zh-CN" sz="2400" dirty="0" smtClean="0"/>
              <a:t>MON</a:t>
            </a:r>
            <a:r>
              <a:rPr lang="zh-CN" altLang="zh-CN" sz="2400" dirty="0" smtClean="0"/>
              <a:t>内部</a:t>
            </a:r>
            <a:r>
              <a:rPr lang="zh-CN" altLang="zh-CN" sz="2400" dirty="0"/>
              <a:t>有</a:t>
            </a:r>
            <a:r>
              <a:rPr lang="zh-CN" altLang="zh-CN" sz="2400" dirty="0" smtClean="0"/>
              <a:t>一点</a:t>
            </a:r>
            <a:r>
              <a:rPr lang="en-US" altLang="zh-CN" sz="2400" dirty="0"/>
              <a:t>A</a:t>
            </a:r>
            <a:r>
              <a:rPr lang="zh-CN" altLang="zh-CN" sz="2400" dirty="0" smtClean="0"/>
              <a:t>，</a:t>
            </a:r>
            <a:r>
              <a:rPr lang="zh-CN" altLang="zh-CN" sz="2400" dirty="0"/>
              <a:t>是否在</a:t>
            </a:r>
            <a:r>
              <a:rPr lang="en-US" altLang="zh-CN" sz="2400" dirty="0" smtClean="0"/>
              <a:t>OM</a:t>
            </a:r>
            <a:r>
              <a:rPr lang="zh-CN" altLang="zh-CN" sz="2400" dirty="0" smtClean="0"/>
              <a:t>、</a:t>
            </a:r>
            <a:r>
              <a:rPr lang="en-US" altLang="zh-CN" sz="2400" dirty="0" smtClean="0"/>
              <a:t>ON</a:t>
            </a:r>
            <a:r>
              <a:rPr lang="zh-CN" altLang="zh-CN" sz="2400" dirty="0" smtClean="0"/>
              <a:t>上</a:t>
            </a:r>
            <a:r>
              <a:rPr lang="zh-CN" altLang="zh-CN" sz="2400" dirty="0"/>
              <a:t>分别存在点</a:t>
            </a:r>
            <a:r>
              <a:rPr lang="en-US" altLang="zh-CN" sz="2400" dirty="0"/>
              <a:t>E</a:t>
            </a:r>
            <a:r>
              <a:rPr lang="zh-CN" altLang="zh-CN" sz="2400" dirty="0"/>
              <a:t>、</a:t>
            </a:r>
            <a:r>
              <a:rPr lang="en-US" altLang="zh-CN" sz="2400" dirty="0"/>
              <a:t>F</a:t>
            </a:r>
            <a:r>
              <a:rPr lang="zh-CN" altLang="zh-CN" sz="2400" dirty="0"/>
              <a:t>，使得</a:t>
            </a:r>
            <a:r>
              <a:rPr lang="en-US" altLang="zh-CN" sz="2400" dirty="0"/>
              <a:t>E</a:t>
            </a:r>
            <a:r>
              <a:rPr lang="zh-CN" altLang="zh-CN" sz="2400" dirty="0"/>
              <a:t>、</a:t>
            </a:r>
            <a:r>
              <a:rPr lang="en-US" altLang="zh-CN" sz="2400" dirty="0"/>
              <a:t>F</a:t>
            </a:r>
            <a:r>
              <a:rPr lang="zh-CN" altLang="zh-CN" sz="2400" dirty="0" smtClean="0"/>
              <a:t>、</a:t>
            </a:r>
            <a:r>
              <a:rPr lang="en-US" altLang="zh-CN" sz="2400" dirty="0" smtClean="0"/>
              <a:t>A</a:t>
            </a:r>
            <a:r>
              <a:rPr lang="zh-CN" altLang="zh-CN" sz="2400" dirty="0" smtClean="0"/>
              <a:t>三</a:t>
            </a:r>
            <a:r>
              <a:rPr lang="zh-CN" altLang="zh-CN" sz="2400" dirty="0"/>
              <a:t>点组成的三角形的周长最短，找出</a:t>
            </a:r>
            <a:r>
              <a:rPr lang="en-US" altLang="zh-CN" sz="2400" dirty="0"/>
              <a:t>E</a:t>
            </a:r>
            <a:r>
              <a:rPr lang="zh-CN" altLang="zh-CN" sz="2400" dirty="0"/>
              <a:t>、</a:t>
            </a:r>
            <a:r>
              <a:rPr lang="en-US" altLang="zh-CN" sz="2400" dirty="0"/>
              <a:t>F</a:t>
            </a:r>
            <a:r>
              <a:rPr lang="zh-CN" altLang="zh-CN" sz="2400" dirty="0"/>
              <a:t>两点．</a:t>
            </a:r>
          </a:p>
        </p:txBody>
      </p:sp>
      <p:cxnSp>
        <p:nvCxnSpPr>
          <p:cNvPr id="4" name="直接连接符 3"/>
          <p:cNvCxnSpPr/>
          <p:nvPr/>
        </p:nvCxnSpPr>
        <p:spPr>
          <a:xfrm flipH="1">
            <a:off x="2916238" y="2708275"/>
            <a:ext cx="1295400" cy="1152525"/>
          </a:xfrm>
          <a:prstGeom prst="line">
            <a:avLst/>
          </a:prstGeom>
        </p:spPr>
        <p:style>
          <a:lnRef idx="2">
            <a:schemeClr val="dk1"/>
          </a:lnRef>
          <a:fillRef idx="0">
            <a:schemeClr val="dk1"/>
          </a:fillRef>
          <a:effectRef idx="1">
            <a:schemeClr val="dk1"/>
          </a:effectRef>
          <a:fontRef idx="minor">
            <a:schemeClr val="tx1"/>
          </a:fontRef>
        </p:style>
      </p:cxnSp>
      <p:cxnSp>
        <p:nvCxnSpPr>
          <p:cNvPr id="6" name="直接连接符 5"/>
          <p:cNvCxnSpPr/>
          <p:nvPr/>
        </p:nvCxnSpPr>
        <p:spPr>
          <a:xfrm>
            <a:off x="2916238" y="3860800"/>
            <a:ext cx="1871662" cy="0"/>
          </a:xfrm>
          <a:prstGeom prst="line">
            <a:avLst/>
          </a:prstGeom>
        </p:spPr>
        <p:style>
          <a:lnRef idx="2">
            <a:schemeClr val="dk1"/>
          </a:lnRef>
          <a:fillRef idx="0">
            <a:schemeClr val="dk1"/>
          </a:fillRef>
          <a:effectRef idx="1">
            <a:schemeClr val="dk1"/>
          </a:effectRef>
          <a:fontRef idx="minor">
            <a:schemeClr val="tx1"/>
          </a:fontRef>
        </p:style>
      </p:cxnSp>
      <p:sp>
        <p:nvSpPr>
          <p:cNvPr id="11" name="椭圆 25"/>
          <p:cNvSpPr/>
          <p:nvPr/>
        </p:nvSpPr>
        <p:spPr bwMode="auto">
          <a:xfrm>
            <a:off x="4179888" y="3303588"/>
            <a:ext cx="107950" cy="107950"/>
          </a:xfrm>
          <a:prstGeom prst="ellipse">
            <a:avLst/>
          </a:prstGeom>
          <a:solidFill>
            <a:schemeClr val="tx1"/>
          </a:solidFill>
          <a:ln w="9525" cap="flat" cmpd="sng">
            <a:solidFill>
              <a:sysClr val="windowText" lastClr="000000"/>
            </a:solidFill>
            <a:prstDash val="solid"/>
            <a:headEnd type="none" w="med" len="med"/>
            <a:tailEnd type="none" w="med" len="med"/>
          </a:ln>
        </p:spPr>
        <p:txBody>
          <a:bodyPr/>
          <a:lstStyle/>
          <a:p>
            <a:pPr fontAlgn="auto">
              <a:spcBef>
                <a:spcPts val="0"/>
              </a:spcBef>
              <a:spcAft>
                <a:spcPts val="0"/>
              </a:spcAft>
              <a:buFontTx/>
              <a:buNone/>
              <a:defRPr/>
            </a:pPr>
            <a:endParaRPr lang="zh-CN" altLang="en-US" sz="1350" kern="0" dirty="0">
              <a:solidFill>
                <a:prstClr val="black"/>
              </a:solidFill>
              <a:latin typeface="Arial" panose="020B0604020202020204" pitchFamily="34" charset="0"/>
            </a:endParaRPr>
          </a:p>
        </p:txBody>
      </p:sp>
      <p:sp>
        <p:nvSpPr>
          <p:cNvPr id="16393" name="TextBox 8"/>
          <p:cNvSpPr txBox="1">
            <a:spLocks noChangeArrowheads="1"/>
          </p:cNvSpPr>
          <p:nvPr/>
        </p:nvSpPr>
        <p:spPr bwMode="auto">
          <a:xfrm>
            <a:off x="3895725" y="2478088"/>
            <a:ext cx="31511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itchFamily="34" charset="0"/>
                <a:ea typeface="宋体" pitchFamily="2" charset="-122"/>
              </a:defRPr>
            </a:lvl1pPr>
            <a:lvl2pPr marL="742950" indent="-285750" eaLnBrk="0" hangingPunct="0">
              <a:defRPr sz="2400">
                <a:solidFill>
                  <a:schemeClr val="tx1"/>
                </a:solidFill>
                <a:latin typeface="Calibri" pitchFamily="34" charset="0"/>
                <a:ea typeface="宋体" pitchFamily="2" charset="-122"/>
              </a:defRPr>
            </a:lvl2pPr>
            <a:lvl3pPr marL="1143000" indent="-228600" eaLnBrk="0" hangingPunct="0">
              <a:defRPr sz="2400">
                <a:solidFill>
                  <a:schemeClr val="tx1"/>
                </a:solidFill>
                <a:latin typeface="Calibri" pitchFamily="34" charset="0"/>
                <a:ea typeface="宋体" pitchFamily="2" charset="-122"/>
              </a:defRPr>
            </a:lvl3pPr>
            <a:lvl4pPr marL="1600200" indent="-228600" eaLnBrk="0" hangingPunct="0">
              <a:defRPr sz="2400">
                <a:solidFill>
                  <a:schemeClr val="tx1"/>
                </a:solidFill>
                <a:latin typeface="Calibri" pitchFamily="34" charset="0"/>
                <a:ea typeface="宋体" pitchFamily="2" charset="-122"/>
              </a:defRPr>
            </a:lvl4pPr>
            <a:lvl5pPr marL="2057400" indent="-228600" eaLnBrk="0" hangingPunct="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9pPr>
          </a:lstStyle>
          <a:p>
            <a:r>
              <a:rPr lang="en-US" altLang="zh-CN" dirty="0">
                <a:latin typeface="宋体" pitchFamily="2" charset="-122"/>
              </a:rPr>
              <a:t>M</a:t>
            </a:r>
            <a:endParaRPr lang="zh-CN" altLang="en-US" dirty="0">
              <a:latin typeface="宋体" pitchFamily="2" charset="-122"/>
            </a:endParaRPr>
          </a:p>
        </p:txBody>
      </p:sp>
      <p:sp>
        <p:nvSpPr>
          <p:cNvPr id="16394" name="TextBox 9"/>
          <p:cNvSpPr txBox="1">
            <a:spLocks noChangeArrowheads="1"/>
          </p:cNvSpPr>
          <p:nvPr/>
        </p:nvSpPr>
        <p:spPr bwMode="auto">
          <a:xfrm>
            <a:off x="2700338" y="3602038"/>
            <a:ext cx="2159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宋体" pitchFamily="2" charset="-122"/>
              </a:defRPr>
            </a:lvl1pPr>
            <a:lvl2pPr marL="742950" indent="-285750" eaLnBrk="0" hangingPunct="0">
              <a:defRPr sz="2400">
                <a:solidFill>
                  <a:schemeClr val="tx1"/>
                </a:solidFill>
                <a:latin typeface="Calibri" pitchFamily="34" charset="0"/>
                <a:ea typeface="宋体" pitchFamily="2" charset="-122"/>
              </a:defRPr>
            </a:lvl2pPr>
            <a:lvl3pPr marL="1143000" indent="-228600" eaLnBrk="0" hangingPunct="0">
              <a:defRPr sz="2400">
                <a:solidFill>
                  <a:schemeClr val="tx1"/>
                </a:solidFill>
                <a:latin typeface="Calibri" pitchFamily="34" charset="0"/>
                <a:ea typeface="宋体" pitchFamily="2" charset="-122"/>
              </a:defRPr>
            </a:lvl3pPr>
            <a:lvl4pPr marL="1600200" indent="-228600" eaLnBrk="0" hangingPunct="0">
              <a:defRPr sz="2400">
                <a:solidFill>
                  <a:schemeClr val="tx1"/>
                </a:solidFill>
                <a:latin typeface="Calibri" pitchFamily="34" charset="0"/>
                <a:ea typeface="宋体" pitchFamily="2" charset="-122"/>
              </a:defRPr>
            </a:lvl4pPr>
            <a:lvl5pPr marL="2057400" indent="-228600" eaLnBrk="0" hangingPunct="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9pPr>
          </a:lstStyle>
          <a:p>
            <a:r>
              <a:rPr lang="en-US" altLang="zh-CN">
                <a:latin typeface="宋体" pitchFamily="2" charset="-122"/>
              </a:rPr>
              <a:t>O</a:t>
            </a:r>
            <a:endParaRPr lang="zh-CN" altLang="en-US">
              <a:latin typeface="宋体" pitchFamily="2" charset="-122"/>
            </a:endParaRPr>
          </a:p>
        </p:txBody>
      </p:sp>
      <p:sp>
        <p:nvSpPr>
          <p:cNvPr id="16395" name="TextBox 11"/>
          <p:cNvSpPr txBox="1">
            <a:spLocks noChangeArrowheads="1"/>
          </p:cNvSpPr>
          <p:nvPr/>
        </p:nvSpPr>
        <p:spPr bwMode="auto">
          <a:xfrm>
            <a:off x="4460874" y="3698875"/>
            <a:ext cx="3270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itchFamily="34" charset="0"/>
                <a:ea typeface="宋体" pitchFamily="2" charset="-122"/>
              </a:defRPr>
            </a:lvl1pPr>
            <a:lvl2pPr marL="742950" indent="-285750" eaLnBrk="0" hangingPunct="0">
              <a:defRPr sz="2400">
                <a:solidFill>
                  <a:schemeClr val="tx1"/>
                </a:solidFill>
                <a:latin typeface="Calibri" pitchFamily="34" charset="0"/>
                <a:ea typeface="宋体" pitchFamily="2" charset="-122"/>
              </a:defRPr>
            </a:lvl2pPr>
            <a:lvl3pPr marL="1143000" indent="-228600" eaLnBrk="0" hangingPunct="0">
              <a:defRPr sz="2400">
                <a:solidFill>
                  <a:schemeClr val="tx1"/>
                </a:solidFill>
                <a:latin typeface="Calibri" pitchFamily="34" charset="0"/>
                <a:ea typeface="宋体" pitchFamily="2" charset="-122"/>
              </a:defRPr>
            </a:lvl3pPr>
            <a:lvl4pPr marL="1600200" indent="-228600" eaLnBrk="0" hangingPunct="0">
              <a:defRPr sz="2400">
                <a:solidFill>
                  <a:schemeClr val="tx1"/>
                </a:solidFill>
                <a:latin typeface="Calibri" pitchFamily="34" charset="0"/>
                <a:ea typeface="宋体" pitchFamily="2" charset="-122"/>
              </a:defRPr>
            </a:lvl4pPr>
            <a:lvl5pPr marL="2057400" indent="-228600" eaLnBrk="0" hangingPunct="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9pPr>
          </a:lstStyle>
          <a:p>
            <a:r>
              <a:rPr lang="en-US" altLang="zh-CN" dirty="0" smtClean="0">
                <a:latin typeface="宋体" pitchFamily="2" charset="-122"/>
              </a:rPr>
              <a:t>N</a:t>
            </a:r>
            <a:endParaRPr lang="zh-CN" altLang="en-US" dirty="0">
              <a:latin typeface="宋体" pitchFamily="2" charset="-122"/>
            </a:endParaRPr>
          </a:p>
        </p:txBody>
      </p:sp>
      <p:sp>
        <p:nvSpPr>
          <p:cNvPr id="16396" name="TextBox 12"/>
          <p:cNvSpPr txBox="1">
            <a:spLocks noChangeArrowheads="1"/>
          </p:cNvSpPr>
          <p:nvPr/>
        </p:nvSpPr>
        <p:spPr bwMode="auto">
          <a:xfrm>
            <a:off x="4211638" y="3056731"/>
            <a:ext cx="4127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itchFamily="34" charset="0"/>
                <a:ea typeface="宋体" pitchFamily="2" charset="-122"/>
              </a:defRPr>
            </a:lvl1pPr>
            <a:lvl2pPr marL="742950" indent="-285750" eaLnBrk="0" hangingPunct="0">
              <a:defRPr sz="2400">
                <a:solidFill>
                  <a:schemeClr val="tx1"/>
                </a:solidFill>
                <a:latin typeface="Calibri" pitchFamily="34" charset="0"/>
                <a:ea typeface="宋体" pitchFamily="2" charset="-122"/>
              </a:defRPr>
            </a:lvl2pPr>
            <a:lvl3pPr marL="1143000" indent="-228600" eaLnBrk="0" hangingPunct="0">
              <a:defRPr sz="2400">
                <a:solidFill>
                  <a:schemeClr val="tx1"/>
                </a:solidFill>
                <a:latin typeface="Calibri" pitchFamily="34" charset="0"/>
                <a:ea typeface="宋体" pitchFamily="2" charset="-122"/>
              </a:defRPr>
            </a:lvl3pPr>
            <a:lvl4pPr marL="1600200" indent="-228600" eaLnBrk="0" hangingPunct="0">
              <a:defRPr sz="2400">
                <a:solidFill>
                  <a:schemeClr val="tx1"/>
                </a:solidFill>
                <a:latin typeface="Calibri" pitchFamily="34" charset="0"/>
                <a:ea typeface="宋体" pitchFamily="2" charset="-122"/>
              </a:defRPr>
            </a:lvl4pPr>
            <a:lvl5pPr marL="2057400" indent="-228600" eaLnBrk="0" hangingPunct="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9pPr>
          </a:lstStyle>
          <a:p>
            <a:r>
              <a:rPr lang="en-US" altLang="zh-CN" dirty="0" smtClean="0">
                <a:latin typeface="宋体" pitchFamily="2" charset="-122"/>
              </a:rPr>
              <a:t>A</a:t>
            </a:r>
            <a:endParaRPr lang="zh-CN" altLang="en-US" dirty="0">
              <a:latin typeface="宋体" pitchFamily="2" charset="-122"/>
            </a:endParaRPr>
          </a:p>
        </p:txBody>
      </p:sp>
      <p:cxnSp>
        <p:nvCxnSpPr>
          <p:cNvPr id="15" name="直接连接符 14"/>
          <p:cNvCxnSpPr/>
          <p:nvPr/>
        </p:nvCxnSpPr>
        <p:spPr>
          <a:xfrm flipH="1" flipV="1">
            <a:off x="3895725" y="2940050"/>
            <a:ext cx="315913" cy="395288"/>
          </a:xfrm>
          <a:prstGeom prst="line">
            <a:avLst/>
          </a:prstGeom>
          <a:ln>
            <a:solidFill>
              <a:srgbClr val="FF0000"/>
            </a:solidFill>
            <a:prstDash val="dash"/>
          </a:ln>
        </p:spPr>
        <p:style>
          <a:lnRef idx="2">
            <a:schemeClr val="accent2"/>
          </a:lnRef>
          <a:fillRef idx="0">
            <a:schemeClr val="accent2"/>
          </a:fillRef>
          <a:effectRef idx="1">
            <a:schemeClr val="accent2"/>
          </a:effectRef>
          <a:fontRef idx="minor">
            <a:schemeClr val="tx1"/>
          </a:fontRef>
        </p:style>
      </p:cxnSp>
      <p:cxnSp>
        <p:nvCxnSpPr>
          <p:cNvPr id="19" name="直接连接符 18"/>
          <p:cNvCxnSpPr/>
          <p:nvPr/>
        </p:nvCxnSpPr>
        <p:spPr>
          <a:xfrm flipH="1" flipV="1">
            <a:off x="3563938" y="2511425"/>
            <a:ext cx="368300" cy="461963"/>
          </a:xfrm>
          <a:prstGeom prst="line">
            <a:avLst/>
          </a:prstGeom>
          <a:ln>
            <a:solidFill>
              <a:srgbClr val="FF0000"/>
            </a:solidFill>
            <a:prstDash val="dash"/>
          </a:ln>
        </p:spPr>
        <p:style>
          <a:lnRef idx="2">
            <a:schemeClr val="accent2"/>
          </a:lnRef>
          <a:fillRef idx="0">
            <a:schemeClr val="accent2"/>
          </a:fillRef>
          <a:effectRef idx="1">
            <a:schemeClr val="accent2"/>
          </a:effectRef>
          <a:fontRef idx="minor">
            <a:schemeClr val="tx1"/>
          </a:fontRef>
        </p:style>
      </p:cxnSp>
      <p:sp>
        <p:nvSpPr>
          <p:cNvPr id="24" name="矩形 16"/>
          <p:cNvSpPr/>
          <p:nvPr/>
        </p:nvSpPr>
        <p:spPr bwMode="auto">
          <a:xfrm rot="8260603">
            <a:off x="3843338" y="2998788"/>
            <a:ext cx="109537" cy="115887"/>
          </a:xfrm>
          <a:prstGeom prst="rect">
            <a:avLst/>
          </a:prstGeom>
          <a:solidFill>
            <a:srgbClr val="5B9BD5"/>
          </a:solidFill>
          <a:ln w="25400" cap="flat" cmpd="sng">
            <a:solidFill>
              <a:srgbClr val="FF0000"/>
            </a:solidFill>
            <a:prstDash val="solid"/>
            <a:round/>
            <a:headEnd type="none" w="med" len="med"/>
            <a:tailEnd type="none" w="med" len="med"/>
          </a:ln>
        </p:spPr>
        <p:txBody>
          <a:bodyPr/>
          <a:lstStyle/>
          <a:p>
            <a:pPr fontAlgn="auto">
              <a:spcBef>
                <a:spcPts val="0"/>
              </a:spcBef>
              <a:spcAft>
                <a:spcPts val="0"/>
              </a:spcAft>
              <a:buFontTx/>
              <a:buNone/>
              <a:defRPr/>
            </a:pPr>
            <a:endParaRPr lang="zh-CN" altLang="en-US" sz="1350" kern="0" dirty="0">
              <a:solidFill>
                <a:prstClr val="black"/>
              </a:solidFill>
              <a:latin typeface="Arial" panose="020B0604020202020204" pitchFamily="34" charset="0"/>
            </a:endParaRPr>
          </a:p>
        </p:txBody>
      </p:sp>
      <p:sp>
        <p:nvSpPr>
          <p:cNvPr id="20" name="TextBox 19"/>
          <p:cNvSpPr txBox="1">
            <a:spLocks noChangeArrowheads="1"/>
          </p:cNvSpPr>
          <p:nvPr/>
        </p:nvSpPr>
        <p:spPr bwMode="auto">
          <a:xfrm>
            <a:off x="3209925" y="2252663"/>
            <a:ext cx="7064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宋体" pitchFamily="2" charset="-122"/>
              </a:defRPr>
            </a:lvl1pPr>
            <a:lvl2pPr marL="742950" indent="-285750" eaLnBrk="0" hangingPunct="0">
              <a:defRPr sz="2400">
                <a:solidFill>
                  <a:schemeClr val="tx1"/>
                </a:solidFill>
                <a:latin typeface="Calibri" pitchFamily="34" charset="0"/>
                <a:ea typeface="宋体" pitchFamily="2" charset="-122"/>
              </a:defRPr>
            </a:lvl2pPr>
            <a:lvl3pPr marL="1143000" indent="-228600" eaLnBrk="0" hangingPunct="0">
              <a:defRPr sz="2400">
                <a:solidFill>
                  <a:schemeClr val="tx1"/>
                </a:solidFill>
                <a:latin typeface="Calibri" pitchFamily="34" charset="0"/>
                <a:ea typeface="宋体" pitchFamily="2" charset="-122"/>
              </a:defRPr>
            </a:lvl3pPr>
            <a:lvl4pPr marL="1600200" indent="-228600" eaLnBrk="0" hangingPunct="0">
              <a:defRPr sz="2400">
                <a:solidFill>
                  <a:schemeClr val="tx1"/>
                </a:solidFill>
                <a:latin typeface="Calibri" pitchFamily="34" charset="0"/>
                <a:ea typeface="宋体" pitchFamily="2" charset="-122"/>
              </a:defRPr>
            </a:lvl4pPr>
            <a:lvl5pPr marL="2057400" indent="-228600" eaLnBrk="0" hangingPunct="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9pPr>
          </a:lstStyle>
          <a:p>
            <a:r>
              <a:rPr lang="en-US" altLang="zh-CN" dirty="0" smtClean="0">
                <a:latin typeface="宋体" pitchFamily="2" charset="-122"/>
              </a:rPr>
              <a:t>A</a:t>
            </a:r>
            <a:r>
              <a:rPr lang="en-US" altLang="zh-CN" baseline="-25000" dirty="0" smtClean="0">
                <a:latin typeface="宋体" pitchFamily="2" charset="-122"/>
              </a:rPr>
              <a:t>1</a:t>
            </a:r>
            <a:endParaRPr lang="zh-CN" altLang="en-US" sz="1400" baseline="-25000" dirty="0">
              <a:latin typeface="宋体" pitchFamily="2" charset="-122"/>
            </a:endParaRPr>
          </a:p>
        </p:txBody>
      </p:sp>
      <p:cxnSp>
        <p:nvCxnSpPr>
          <p:cNvPr id="22" name="直接连接符 21"/>
          <p:cNvCxnSpPr/>
          <p:nvPr/>
        </p:nvCxnSpPr>
        <p:spPr>
          <a:xfrm>
            <a:off x="4271963" y="3376613"/>
            <a:ext cx="0" cy="45085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9" name="矩形 16"/>
          <p:cNvSpPr/>
          <p:nvPr/>
        </p:nvSpPr>
        <p:spPr bwMode="auto">
          <a:xfrm rot="10800000">
            <a:off x="4149725" y="3698875"/>
            <a:ext cx="122238" cy="133350"/>
          </a:xfrm>
          <a:prstGeom prst="rect">
            <a:avLst/>
          </a:prstGeom>
          <a:solidFill>
            <a:srgbClr val="5B9BD5"/>
          </a:solidFill>
          <a:ln w="25400" cap="flat" cmpd="sng">
            <a:solidFill>
              <a:srgbClr val="FF0000"/>
            </a:solidFill>
            <a:prstDash val="solid"/>
            <a:round/>
            <a:headEnd type="none" w="med" len="med"/>
            <a:tailEnd type="none" w="med" len="med"/>
          </a:ln>
        </p:spPr>
        <p:txBody>
          <a:bodyPr/>
          <a:lstStyle/>
          <a:p>
            <a:pPr fontAlgn="auto">
              <a:spcBef>
                <a:spcPts val="0"/>
              </a:spcBef>
              <a:spcAft>
                <a:spcPts val="0"/>
              </a:spcAft>
              <a:buFontTx/>
              <a:buNone/>
              <a:defRPr/>
            </a:pPr>
            <a:endParaRPr lang="zh-CN" altLang="en-US" sz="1350" kern="0" dirty="0">
              <a:solidFill>
                <a:prstClr val="black"/>
              </a:solidFill>
              <a:latin typeface="Arial" panose="020B0604020202020204" pitchFamily="34" charset="0"/>
            </a:endParaRPr>
          </a:p>
        </p:txBody>
      </p:sp>
      <p:cxnSp>
        <p:nvCxnSpPr>
          <p:cNvPr id="25" name="直接连接符 24"/>
          <p:cNvCxnSpPr/>
          <p:nvPr/>
        </p:nvCxnSpPr>
        <p:spPr>
          <a:xfrm>
            <a:off x="4271963" y="3827463"/>
            <a:ext cx="1587" cy="604837"/>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32" name="TextBox 31"/>
          <p:cNvSpPr txBox="1">
            <a:spLocks noChangeArrowheads="1"/>
          </p:cNvSpPr>
          <p:nvPr/>
        </p:nvSpPr>
        <p:spPr bwMode="auto">
          <a:xfrm>
            <a:off x="3944938" y="4235450"/>
            <a:ext cx="4397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宋体" pitchFamily="2" charset="-122"/>
              </a:defRPr>
            </a:lvl1pPr>
            <a:lvl2pPr marL="742950" indent="-285750" eaLnBrk="0" hangingPunct="0">
              <a:defRPr sz="2400">
                <a:solidFill>
                  <a:schemeClr val="tx1"/>
                </a:solidFill>
                <a:latin typeface="Calibri" pitchFamily="34" charset="0"/>
                <a:ea typeface="宋体" pitchFamily="2" charset="-122"/>
              </a:defRPr>
            </a:lvl2pPr>
            <a:lvl3pPr marL="1143000" indent="-228600" eaLnBrk="0" hangingPunct="0">
              <a:defRPr sz="2400">
                <a:solidFill>
                  <a:schemeClr val="tx1"/>
                </a:solidFill>
                <a:latin typeface="Calibri" pitchFamily="34" charset="0"/>
                <a:ea typeface="宋体" pitchFamily="2" charset="-122"/>
              </a:defRPr>
            </a:lvl3pPr>
            <a:lvl4pPr marL="1600200" indent="-228600" eaLnBrk="0" hangingPunct="0">
              <a:defRPr sz="2400">
                <a:solidFill>
                  <a:schemeClr val="tx1"/>
                </a:solidFill>
                <a:latin typeface="Calibri" pitchFamily="34" charset="0"/>
                <a:ea typeface="宋体" pitchFamily="2" charset="-122"/>
              </a:defRPr>
            </a:lvl4pPr>
            <a:lvl5pPr marL="2057400" indent="-228600" eaLnBrk="0" hangingPunct="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9pPr>
          </a:lstStyle>
          <a:p>
            <a:r>
              <a:rPr lang="en-US" altLang="zh-CN" dirty="0" smtClean="0">
                <a:latin typeface="宋体" pitchFamily="2" charset="-122"/>
              </a:rPr>
              <a:t>A</a:t>
            </a:r>
            <a:r>
              <a:rPr lang="en-US" altLang="zh-CN" baseline="-25000" dirty="0" smtClean="0">
                <a:latin typeface="宋体" pitchFamily="2" charset="-122"/>
              </a:rPr>
              <a:t>2</a:t>
            </a:r>
            <a:endParaRPr lang="zh-CN" altLang="en-US" sz="1400" baseline="-25000" dirty="0">
              <a:latin typeface="宋体" pitchFamily="2" charset="-122"/>
            </a:endParaRPr>
          </a:p>
        </p:txBody>
      </p:sp>
      <p:sp>
        <p:nvSpPr>
          <p:cNvPr id="27" name="流程图: 联系 26"/>
          <p:cNvSpPr/>
          <p:nvPr/>
        </p:nvSpPr>
        <p:spPr>
          <a:xfrm>
            <a:off x="4230688" y="4408488"/>
            <a:ext cx="71437" cy="5873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34" name="流程图: 联系 33"/>
          <p:cNvSpPr/>
          <p:nvPr/>
        </p:nvSpPr>
        <p:spPr>
          <a:xfrm>
            <a:off x="3527425" y="2511425"/>
            <a:ext cx="73025" cy="587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37" name="流程图: 联系 36"/>
          <p:cNvSpPr/>
          <p:nvPr/>
        </p:nvSpPr>
        <p:spPr>
          <a:xfrm>
            <a:off x="3736975" y="3076575"/>
            <a:ext cx="71438" cy="587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38" name="流程图: 联系 37"/>
          <p:cNvSpPr/>
          <p:nvPr/>
        </p:nvSpPr>
        <p:spPr>
          <a:xfrm>
            <a:off x="4003675" y="3830638"/>
            <a:ext cx="71438" cy="5873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31" name="TextBox 30"/>
          <p:cNvSpPr txBox="1">
            <a:spLocks noChangeArrowheads="1"/>
          </p:cNvSpPr>
          <p:nvPr/>
        </p:nvSpPr>
        <p:spPr bwMode="auto">
          <a:xfrm>
            <a:off x="3362325" y="2906713"/>
            <a:ext cx="3587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宋体" pitchFamily="2" charset="-122"/>
              </a:defRPr>
            </a:lvl1pPr>
            <a:lvl2pPr marL="742950" indent="-285750" eaLnBrk="0" hangingPunct="0">
              <a:defRPr sz="2400">
                <a:solidFill>
                  <a:schemeClr val="tx1"/>
                </a:solidFill>
                <a:latin typeface="Calibri" pitchFamily="34" charset="0"/>
                <a:ea typeface="宋体" pitchFamily="2" charset="-122"/>
              </a:defRPr>
            </a:lvl2pPr>
            <a:lvl3pPr marL="1143000" indent="-228600" eaLnBrk="0" hangingPunct="0">
              <a:defRPr sz="2400">
                <a:solidFill>
                  <a:schemeClr val="tx1"/>
                </a:solidFill>
                <a:latin typeface="Calibri" pitchFamily="34" charset="0"/>
                <a:ea typeface="宋体" pitchFamily="2" charset="-122"/>
              </a:defRPr>
            </a:lvl3pPr>
            <a:lvl4pPr marL="1600200" indent="-228600" eaLnBrk="0" hangingPunct="0">
              <a:defRPr sz="2400">
                <a:solidFill>
                  <a:schemeClr val="tx1"/>
                </a:solidFill>
                <a:latin typeface="Calibri" pitchFamily="34" charset="0"/>
                <a:ea typeface="宋体" pitchFamily="2" charset="-122"/>
              </a:defRPr>
            </a:lvl4pPr>
            <a:lvl5pPr marL="2057400" indent="-228600" eaLnBrk="0" hangingPunct="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9pPr>
          </a:lstStyle>
          <a:p>
            <a:r>
              <a:rPr lang="en-US" altLang="zh-CN">
                <a:latin typeface="宋体" pitchFamily="2" charset="-122"/>
              </a:rPr>
              <a:t>E</a:t>
            </a:r>
            <a:endParaRPr lang="zh-CN" altLang="en-US">
              <a:latin typeface="宋体" pitchFamily="2" charset="-122"/>
            </a:endParaRPr>
          </a:p>
        </p:txBody>
      </p:sp>
      <p:sp>
        <p:nvSpPr>
          <p:cNvPr id="33" name="TextBox 32"/>
          <p:cNvSpPr txBox="1">
            <a:spLocks noChangeArrowheads="1"/>
          </p:cNvSpPr>
          <p:nvPr/>
        </p:nvSpPr>
        <p:spPr bwMode="auto">
          <a:xfrm>
            <a:off x="3789363" y="3832225"/>
            <a:ext cx="3603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宋体" pitchFamily="2" charset="-122"/>
              </a:defRPr>
            </a:lvl1pPr>
            <a:lvl2pPr marL="742950" indent="-285750" eaLnBrk="0" hangingPunct="0">
              <a:defRPr sz="2400">
                <a:solidFill>
                  <a:schemeClr val="tx1"/>
                </a:solidFill>
                <a:latin typeface="Calibri" pitchFamily="34" charset="0"/>
                <a:ea typeface="宋体" pitchFamily="2" charset="-122"/>
              </a:defRPr>
            </a:lvl2pPr>
            <a:lvl3pPr marL="1143000" indent="-228600" eaLnBrk="0" hangingPunct="0">
              <a:defRPr sz="2400">
                <a:solidFill>
                  <a:schemeClr val="tx1"/>
                </a:solidFill>
                <a:latin typeface="Calibri" pitchFamily="34" charset="0"/>
                <a:ea typeface="宋体" pitchFamily="2" charset="-122"/>
              </a:defRPr>
            </a:lvl3pPr>
            <a:lvl4pPr marL="1600200" indent="-228600" eaLnBrk="0" hangingPunct="0">
              <a:defRPr sz="2400">
                <a:solidFill>
                  <a:schemeClr val="tx1"/>
                </a:solidFill>
                <a:latin typeface="Calibri" pitchFamily="34" charset="0"/>
                <a:ea typeface="宋体" pitchFamily="2" charset="-122"/>
              </a:defRPr>
            </a:lvl4pPr>
            <a:lvl5pPr marL="2057400" indent="-228600" eaLnBrk="0" hangingPunct="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9pPr>
          </a:lstStyle>
          <a:p>
            <a:r>
              <a:rPr lang="en-US" altLang="zh-CN">
                <a:latin typeface="宋体" pitchFamily="2" charset="-122"/>
              </a:rPr>
              <a:t>F</a:t>
            </a:r>
            <a:endParaRPr lang="zh-CN" altLang="en-US">
              <a:latin typeface="宋体" pitchFamily="2" charset="-122"/>
            </a:endParaRPr>
          </a:p>
        </p:txBody>
      </p:sp>
      <p:cxnSp>
        <p:nvCxnSpPr>
          <p:cNvPr id="14" name="直接连接符 13"/>
          <p:cNvCxnSpPr/>
          <p:nvPr/>
        </p:nvCxnSpPr>
        <p:spPr>
          <a:xfrm flipV="1">
            <a:off x="4075113" y="3357563"/>
            <a:ext cx="136525" cy="458787"/>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endCxn id="16396" idx="1"/>
          </p:cNvCxnSpPr>
          <p:nvPr/>
        </p:nvCxnSpPr>
        <p:spPr>
          <a:xfrm>
            <a:off x="3803650" y="3113088"/>
            <a:ext cx="407988" cy="174476"/>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36" name="矩形 1"/>
          <p:cNvSpPr>
            <a:spLocks noChangeArrowheads="1"/>
          </p:cNvSpPr>
          <p:nvPr/>
        </p:nvSpPr>
        <p:spPr bwMode="auto">
          <a:xfrm>
            <a:off x="874887" y="5085184"/>
            <a:ext cx="7183438"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zh-CN" sz="2000" dirty="0">
                <a:latin typeface="Times New Roman" pitchFamily="18" charset="0"/>
                <a:ea typeface="微软雅黑" pitchFamily="34" charset="-122"/>
                <a:cs typeface="Times New Roman" pitchFamily="18" charset="0"/>
              </a:rPr>
              <a:t>解</a:t>
            </a:r>
            <a:r>
              <a:rPr lang="zh-CN" altLang="en-US" sz="2000" dirty="0">
                <a:latin typeface="Times New Roman" pitchFamily="18" charset="0"/>
                <a:ea typeface="微软雅黑" pitchFamily="34" charset="-122"/>
                <a:cs typeface="Times New Roman" pitchFamily="18" charset="0"/>
              </a:rPr>
              <a:t>：</a:t>
            </a:r>
            <a:r>
              <a:rPr lang="zh-CN" altLang="zh-CN" sz="2000" dirty="0">
                <a:latin typeface="Times New Roman" pitchFamily="18" charset="0"/>
                <a:ea typeface="微软雅黑" pitchFamily="34" charset="-122"/>
                <a:cs typeface="Times New Roman" pitchFamily="18" charset="0"/>
              </a:rPr>
              <a:t>分别作点</a:t>
            </a:r>
            <a:r>
              <a:rPr lang="en-US" altLang="zh-CN" sz="2000" i="1" dirty="0">
                <a:latin typeface="Times New Roman" pitchFamily="18" charset="0"/>
                <a:ea typeface="微软雅黑" pitchFamily="34" charset="-122"/>
                <a:cs typeface="Courier New" pitchFamily="49" charset="0"/>
              </a:rPr>
              <a:t>A</a:t>
            </a:r>
            <a:r>
              <a:rPr lang="zh-CN" altLang="zh-CN" sz="2000" dirty="0">
                <a:latin typeface="Times New Roman" pitchFamily="18" charset="0"/>
                <a:ea typeface="微软雅黑" pitchFamily="34" charset="-122"/>
                <a:cs typeface="Times New Roman" pitchFamily="18" charset="0"/>
              </a:rPr>
              <a:t>关于</a:t>
            </a:r>
            <a:r>
              <a:rPr lang="en-US" altLang="zh-CN" sz="2000" i="1" dirty="0">
                <a:latin typeface="Times New Roman" pitchFamily="18" charset="0"/>
                <a:ea typeface="微软雅黑" pitchFamily="34" charset="-122"/>
                <a:cs typeface="Courier New" pitchFamily="49" charset="0"/>
              </a:rPr>
              <a:t>OM</a:t>
            </a:r>
            <a:r>
              <a:rPr lang="zh-CN" altLang="zh-CN" sz="2000" dirty="0">
                <a:latin typeface="Times New Roman" pitchFamily="18" charset="0"/>
                <a:ea typeface="微软雅黑" pitchFamily="34" charset="-122"/>
                <a:cs typeface="Times New Roman" pitchFamily="18" charset="0"/>
              </a:rPr>
              <a:t>、</a:t>
            </a:r>
            <a:r>
              <a:rPr lang="en-US" altLang="zh-CN" sz="2000" i="1" dirty="0">
                <a:latin typeface="Times New Roman" pitchFamily="18" charset="0"/>
                <a:ea typeface="微软雅黑" pitchFamily="34" charset="-122"/>
                <a:cs typeface="Courier New" pitchFamily="49" charset="0"/>
              </a:rPr>
              <a:t>ON</a:t>
            </a:r>
            <a:r>
              <a:rPr lang="zh-CN" altLang="zh-CN" sz="2000" dirty="0">
                <a:latin typeface="Times New Roman" pitchFamily="18" charset="0"/>
                <a:ea typeface="微软雅黑" pitchFamily="34" charset="-122"/>
                <a:cs typeface="Times New Roman" pitchFamily="18" charset="0"/>
              </a:rPr>
              <a:t>的对称点</a:t>
            </a:r>
            <a:r>
              <a:rPr lang="en-US" altLang="zh-CN" sz="2000" i="1" dirty="0">
                <a:latin typeface="Times New Roman" pitchFamily="18" charset="0"/>
                <a:ea typeface="微软雅黑" pitchFamily="34" charset="-122"/>
                <a:cs typeface="Courier New" pitchFamily="49" charset="0"/>
              </a:rPr>
              <a:t>A′</a:t>
            </a:r>
            <a:r>
              <a:rPr lang="zh-CN" altLang="zh-CN" sz="2000" dirty="0">
                <a:latin typeface="Times New Roman" pitchFamily="18" charset="0"/>
                <a:ea typeface="微软雅黑" pitchFamily="34" charset="-122"/>
                <a:cs typeface="Times New Roman" pitchFamily="18" charset="0"/>
              </a:rPr>
              <a:t>、</a:t>
            </a:r>
            <a:r>
              <a:rPr lang="en-US" altLang="zh-CN" sz="2000" i="1" dirty="0">
                <a:latin typeface="Times New Roman" pitchFamily="18" charset="0"/>
                <a:ea typeface="微软雅黑" pitchFamily="34" charset="-122"/>
                <a:cs typeface="Courier New" pitchFamily="49" charset="0"/>
              </a:rPr>
              <a:t>A′′</a:t>
            </a:r>
            <a:r>
              <a:rPr lang="zh-CN" altLang="zh-CN" sz="2000" dirty="0">
                <a:latin typeface="Calibri" pitchFamily="34" charset="0"/>
                <a:ea typeface="微软雅黑" pitchFamily="34" charset="-122"/>
                <a:cs typeface="Times New Roman" pitchFamily="18" charset="0"/>
              </a:rPr>
              <a:t>，</a:t>
            </a:r>
            <a:r>
              <a:rPr lang="zh-CN" altLang="zh-CN" sz="2000" dirty="0">
                <a:latin typeface="Times New Roman" pitchFamily="18" charset="0"/>
                <a:ea typeface="微软雅黑" pitchFamily="34" charset="-122"/>
                <a:cs typeface="Times New Roman" pitchFamily="18" charset="0"/>
              </a:rPr>
              <a:t>连接</a:t>
            </a:r>
            <a:r>
              <a:rPr lang="en-US" altLang="zh-CN" sz="2000" i="1" dirty="0">
                <a:latin typeface="Times New Roman" pitchFamily="18" charset="0"/>
                <a:ea typeface="微软雅黑" pitchFamily="34" charset="-122"/>
                <a:cs typeface="Courier New" pitchFamily="49" charset="0"/>
              </a:rPr>
              <a:t>A′A′′</a:t>
            </a:r>
            <a:r>
              <a:rPr lang="zh-CN" altLang="zh-CN" sz="2000" dirty="0">
                <a:latin typeface="Times New Roman" pitchFamily="18" charset="0"/>
                <a:ea typeface="微软雅黑" pitchFamily="34" charset="-122"/>
                <a:cs typeface="Times New Roman" pitchFamily="18" charset="0"/>
              </a:rPr>
              <a:t>分别交</a:t>
            </a:r>
            <a:r>
              <a:rPr lang="en-US" altLang="zh-CN" sz="2000" i="1" dirty="0">
                <a:latin typeface="Times New Roman" pitchFamily="18" charset="0"/>
                <a:ea typeface="微软雅黑" pitchFamily="34" charset="-122"/>
                <a:cs typeface="Courier New" pitchFamily="49" charset="0"/>
              </a:rPr>
              <a:t>OM</a:t>
            </a:r>
            <a:r>
              <a:rPr lang="zh-CN" altLang="zh-CN" sz="2000" dirty="0">
                <a:latin typeface="Times New Roman" pitchFamily="18" charset="0"/>
                <a:ea typeface="微软雅黑" pitchFamily="34" charset="-122"/>
                <a:cs typeface="Times New Roman" pitchFamily="18" charset="0"/>
              </a:rPr>
              <a:t>、</a:t>
            </a:r>
            <a:r>
              <a:rPr lang="en-US" altLang="zh-CN" sz="2000" i="1" dirty="0">
                <a:latin typeface="Times New Roman" pitchFamily="18" charset="0"/>
                <a:ea typeface="微软雅黑" pitchFamily="34" charset="-122"/>
                <a:cs typeface="Courier New" pitchFamily="49" charset="0"/>
              </a:rPr>
              <a:t>ON</a:t>
            </a:r>
            <a:r>
              <a:rPr lang="zh-CN" altLang="zh-CN" sz="2000" dirty="0">
                <a:latin typeface="Times New Roman" pitchFamily="18" charset="0"/>
                <a:ea typeface="微软雅黑" pitchFamily="34" charset="-122"/>
                <a:cs typeface="Times New Roman" pitchFamily="18" charset="0"/>
              </a:rPr>
              <a:t>于</a:t>
            </a:r>
            <a:r>
              <a:rPr lang="en-US" altLang="zh-CN" sz="2000" i="1" dirty="0">
                <a:latin typeface="Times New Roman" pitchFamily="18" charset="0"/>
                <a:ea typeface="微软雅黑" pitchFamily="34" charset="-122"/>
                <a:cs typeface="Courier New" pitchFamily="49" charset="0"/>
              </a:rPr>
              <a:t>E</a:t>
            </a:r>
            <a:r>
              <a:rPr lang="zh-CN" altLang="zh-CN" sz="2000" dirty="0">
                <a:latin typeface="Times New Roman" pitchFamily="18" charset="0"/>
                <a:ea typeface="微软雅黑" pitchFamily="34" charset="-122"/>
                <a:cs typeface="Times New Roman" pitchFamily="18" charset="0"/>
              </a:rPr>
              <a:t>、</a:t>
            </a:r>
            <a:r>
              <a:rPr lang="en-US" altLang="zh-CN" sz="2000" i="1" dirty="0">
                <a:latin typeface="Times New Roman" pitchFamily="18" charset="0"/>
                <a:ea typeface="微软雅黑" pitchFamily="34" charset="-122"/>
                <a:cs typeface="Courier New" pitchFamily="49" charset="0"/>
              </a:rPr>
              <a:t>F</a:t>
            </a:r>
            <a:r>
              <a:rPr lang="zh-CN" altLang="zh-CN" sz="2000" dirty="0">
                <a:latin typeface="Calibri" pitchFamily="34" charset="0"/>
                <a:ea typeface="微软雅黑" pitchFamily="34" charset="-122"/>
                <a:cs typeface="Times New Roman" pitchFamily="18" charset="0"/>
              </a:rPr>
              <a:t>，</a:t>
            </a:r>
            <a:r>
              <a:rPr lang="zh-CN" altLang="zh-CN" sz="2000" dirty="0">
                <a:latin typeface="Times New Roman" pitchFamily="18" charset="0"/>
                <a:ea typeface="微软雅黑" pitchFamily="34" charset="-122"/>
                <a:cs typeface="Times New Roman" pitchFamily="18" charset="0"/>
              </a:rPr>
              <a:t>此时</a:t>
            </a:r>
            <a:r>
              <a:rPr lang="en-US" altLang="zh-CN" sz="2000" dirty="0">
                <a:latin typeface="新宋体" pitchFamily="49" charset="-122"/>
                <a:ea typeface="新宋体" pitchFamily="49" charset="-122"/>
                <a:cs typeface="Times New Roman" pitchFamily="18" charset="0"/>
              </a:rPr>
              <a:t>△</a:t>
            </a:r>
            <a:r>
              <a:rPr lang="en-US" altLang="zh-CN" sz="2000" i="1" dirty="0">
                <a:latin typeface="Times New Roman" pitchFamily="18" charset="0"/>
                <a:ea typeface="微软雅黑" pitchFamily="34" charset="-122"/>
                <a:cs typeface="Courier New" pitchFamily="49" charset="0"/>
              </a:rPr>
              <a:t>AEF</a:t>
            </a:r>
            <a:r>
              <a:rPr lang="zh-CN" altLang="zh-CN" sz="2000" dirty="0">
                <a:latin typeface="Times New Roman" pitchFamily="18" charset="0"/>
                <a:ea typeface="微软雅黑" pitchFamily="34" charset="-122"/>
                <a:cs typeface="Times New Roman" pitchFamily="18" charset="0"/>
              </a:rPr>
              <a:t>周长有最小值</a:t>
            </a:r>
            <a:r>
              <a:rPr lang="en-US" altLang="zh-CN" sz="2000" dirty="0">
                <a:latin typeface="Times New Roman" pitchFamily="18" charset="0"/>
                <a:ea typeface="微软雅黑" pitchFamily="34" charset="-122"/>
                <a:cs typeface="Times New Roman" pitchFamily="18" charset="0"/>
              </a:rPr>
              <a:t>.</a:t>
            </a:r>
          </a:p>
        </p:txBody>
      </p:sp>
    </p:spTree>
    <p:extLst>
      <p:ext uri="{BB962C8B-B14F-4D97-AF65-F5344CB8AC3E}">
        <p14:creationId xmlns:p14="http://schemas.microsoft.com/office/powerpoint/2010/main" val="10660410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8"/>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18"/>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1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grpId="0" nodeType="click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0" grpId="0"/>
      <p:bldP spid="29" grpId="0" animBg="1"/>
      <p:bldP spid="32" grpId="0"/>
      <p:bldP spid="27" grpId="0" animBg="1"/>
      <p:bldP spid="34" grpId="0" animBg="1"/>
      <p:bldP spid="37" grpId="0" animBg="1"/>
      <p:bldP spid="38" grpId="0" animBg="1"/>
      <p:bldP spid="31" grpId="0"/>
      <p:bldP spid="33" grpId="0"/>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图片 1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44938" y="2119313"/>
            <a:ext cx="1873250" cy="211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1258888" y="1446213"/>
            <a:ext cx="7129462" cy="576262"/>
          </a:xfrm>
          <a:prstGeom prst="rect">
            <a:avLst/>
          </a:prstGeom>
        </p:spPr>
        <p:txBody>
          <a:bodyPr>
            <a:spAutoFit/>
          </a:bodyPr>
          <a:lstStyle/>
          <a:p>
            <a:pPr>
              <a:lnSpc>
                <a:spcPct val="150000"/>
              </a:lnSpc>
              <a:spcAft>
                <a:spcPts val="0"/>
              </a:spcAft>
              <a:defRPr/>
            </a:pPr>
            <a:r>
              <a:rPr lang="zh-CN" altLang="zh-CN" sz="2100" kern="100" dirty="0">
                <a:latin typeface="Times New Roman" panose="02020603050405020304" pitchFamily="18" charset="0"/>
                <a:ea typeface="微软雅黑" panose="020B0503020204020204" pitchFamily="34" charset="-122"/>
                <a:cs typeface="Times New Roman" panose="02020603050405020304" pitchFamily="18" charset="0"/>
              </a:rPr>
              <a:t>能不能类比探究一</a:t>
            </a:r>
            <a:r>
              <a:rPr lang="zh-CN" altLang="zh-CN" sz="21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100" kern="100" dirty="0">
                <a:latin typeface="Times New Roman" panose="02020603050405020304" pitchFamily="18" charset="0"/>
                <a:ea typeface="微软雅黑" panose="020B0503020204020204" pitchFamily="34" charset="-122"/>
                <a:cs typeface="Times New Roman" panose="02020603050405020304" pitchFamily="18" charset="0"/>
              </a:rPr>
              <a:t>证明一下</a:t>
            </a:r>
            <a:r>
              <a:rPr lang="en-US" altLang="zh-CN" sz="2100"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100" kern="100" dirty="0">
                <a:latin typeface="Times New Roman" panose="02020603050405020304" pitchFamily="18" charset="0"/>
                <a:ea typeface="微软雅黑" panose="020B0503020204020204" pitchFamily="34" charset="-122"/>
                <a:cs typeface="Times New Roman" panose="02020603050405020304" pitchFamily="18" charset="0"/>
              </a:rPr>
              <a:t>周长最短作图</a:t>
            </a:r>
            <a:r>
              <a:rPr lang="en-US" altLang="zh-CN" sz="2100"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100" kern="100" dirty="0">
                <a:latin typeface="Times New Roman" panose="02020603050405020304" pitchFamily="18" charset="0"/>
                <a:ea typeface="微软雅黑" panose="020B0503020204020204" pitchFamily="34" charset="-122"/>
                <a:cs typeface="Times New Roman" panose="02020603050405020304" pitchFamily="18" charset="0"/>
              </a:rPr>
              <a:t>的正确性</a:t>
            </a:r>
            <a:r>
              <a:rPr lang="zh-CN" altLang="en-US" sz="2100" kern="1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2100" kern="100" dirty="0">
              <a:latin typeface="Calibri" panose="020F0502020204030204" pitchFamily="34" charset="0"/>
              <a:ea typeface="微软雅黑" panose="020B0503020204020204" pitchFamily="34" charset="-122"/>
              <a:cs typeface="Times New Roman" panose="02020603050405020304" pitchFamily="18" charset="0"/>
            </a:endParaRPr>
          </a:p>
        </p:txBody>
      </p:sp>
      <p:sp>
        <p:nvSpPr>
          <p:cNvPr id="27652" name="矩形 3"/>
          <p:cNvSpPr>
            <a:spLocks noChangeArrowheads="1"/>
          </p:cNvSpPr>
          <p:nvPr/>
        </p:nvSpPr>
        <p:spPr bwMode="auto">
          <a:xfrm>
            <a:off x="1209675" y="3951288"/>
            <a:ext cx="748823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zh-CN" sz="1900" dirty="0">
                <a:latin typeface="Times New Roman" pitchFamily="18" charset="0"/>
                <a:ea typeface="微软雅黑" pitchFamily="34" charset="-122"/>
                <a:cs typeface="Times New Roman" pitchFamily="18" charset="0"/>
              </a:rPr>
              <a:t>【</a:t>
            </a:r>
            <a:r>
              <a:rPr lang="zh-CN" altLang="zh-CN" sz="1900" dirty="0">
                <a:solidFill>
                  <a:srgbClr val="000000"/>
                </a:solidFill>
                <a:latin typeface="Times New Roman" pitchFamily="18" charset="0"/>
                <a:ea typeface="微软雅黑" pitchFamily="34" charset="-122"/>
                <a:cs typeface="Times New Roman" pitchFamily="18" charset="0"/>
              </a:rPr>
              <a:t>理由简要分析</a:t>
            </a:r>
            <a:r>
              <a:rPr lang="zh-CN" altLang="zh-CN" sz="1900" dirty="0">
                <a:latin typeface="Times New Roman" pitchFamily="18" charset="0"/>
                <a:ea typeface="微软雅黑" pitchFamily="34" charset="-122"/>
                <a:cs typeface="Times New Roman" pitchFamily="18" charset="0"/>
              </a:rPr>
              <a:t>】</a:t>
            </a:r>
            <a:endParaRPr lang="en-US" altLang="zh-CN" sz="1900" dirty="0">
              <a:latin typeface="Times New Roman" pitchFamily="18" charset="0"/>
              <a:ea typeface="微软雅黑" pitchFamily="34" charset="-122"/>
              <a:cs typeface="Times New Roman" pitchFamily="18" charset="0"/>
            </a:endParaRPr>
          </a:p>
          <a:p>
            <a:pPr algn="just">
              <a:lnSpc>
                <a:spcPct val="150000"/>
              </a:lnSpc>
            </a:pPr>
            <a:r>
              <a:rPr lang="zh-CN" altLang="zh-CN" sz="1900" dirty="0">
                <a:solidFill>
                  <a:srgbClr val="000000"/>
                </a:solidFill>
                <a:latin typeface="Times New Roman" pitchFamily="18" charset="0"/>
                <a:ea typeface="微软雅黑" pitchFamily="34" charset="-122"/>
                <a:cs typeface="Times New Roman" pitchFamily="18" charset="0"/>
              </a:rPr>
              <a:t>如图</a:t>
            </a:r>
            <a:r>
              <a:rPr lang="en-US" altLang="zh-CN" sz="1900" dirty="0">
                <a:solidFill>
                  <a:srgbClr val="000000"/>
                </a:solidFill>
                <a:latin typeface="Times New Roman" pitchFamily="18" charset="0"/>
                <a:ea typeface="微软雅黑" pitchFamily="34" charset="-122"/>
                <a:cs typeface="Courier New" pitchFamily="49" charset="0"/>
              </a:rPr>
              <a:t>2</a:t>
            </a:r>
            <a:r>
              <a:rPr lang="zh-CN" altLang="zh-CN" sz="1900" dirty="0">
                <a:solidFill>
                  <a:srgbClr val="000000"/>
                </a:solidFill>
                <a:latin typeface="Calibri" pitchFamily="34" charset="0"/>
                <a:ea typeface="微软雅黑" pitchFamily="34" charset="-122"/>
                <a:cs typeface="Times New Roman" pitchFamily="18" charset="0"/>
              </a:rPr>
              <a:t>，</a:t>
            </a:r>
            <a:r>
              <a:rPr lang="zh-CN" altLang="zh-CN" sz="1900" dirty="0">
                <a:solidFill>
                  <a:srgbClr val="000000"/>
                </a:solidFill>
                <a:latin typeface="Times New Roman" pitchFamily="18" charset="0"/>
                <a:ea typeface="微软雅黑" pitchFamily="34" charset="-122"/>
                <a:cs typeface="Times New Roman" pitchFamily="18" charset="0"/>
              </a:rPr>
              <a:t>在</a:t>
            </a:r>
            <a:r>
              <a:rPr lang="en-US" altLang="zh-CN" sz="1900" i="1" dirty="0">
                <a:solidFill>
                  <a:srgbClr val="000000"/>
                </a:solidFill>
                <a:latin typeface="Times New Roman" pitchFamily="18" charset="0"/>
                <a:ea typeface="微软雅黑" pitchFamily="34" charset="-122"/>
                <a:cs typeface="Courier New" pitchFamily="49" charset="0"/>
              </a:rPr>
              <a:t>OM</a:t>
            </a:r>
            <a:r>
              <a:rPr lang="zh-CN" altLang="zh-CN" sz="1900" dirty="0">
                <a:solidFill>
                  <a:srgbClr val="000000"/>
                </a:solidFill>
                <a:latin typeface="Times New Roman" pitchFamily="18" charset="0"/>
                <a:ea typeface="微软雅黑" pitchFamily="34" charset="-122"/>
                <a:cs typeface="Times New Roman" pitchFamily="18" charset="0"/>
              </a:rPr>
              <a:t>上任取一个异于</a:t>
            </a:r>
            <a:r>
              <a:rPr lang="en-US" altLang="zh-CN" sz="1900" i="1" dirty="0">
                <a:solidFill>
                  <a:srgbClr val="000000"/>
                </a:solidFill>
                <a:latin typeface="Times New Roman" pitchFamily="18" charset="0"/>
                <a:ea typeface="微软雅黑" pitchFamily="34" charset="-122"/>
                <a:cs typeface="Courier New" pitchFamily="49" charset="0"/>
              </a:rPr>
              <a:t>E</a:t>
            </a:r>
            <a:r>
              <a:rPr lang="zh-CN" altLang="zh-CN" sz="1900" dirty="0">
                <a:solidFill>
                  <a:srgbClr val="000000"/>
                </a:solidFill>
                <a:latin typeface="Times New Roman" pitchFamily="18" charset="0"/>
                <a:ea typeface="微软雅黑" pitchFamily="34" charset="-122"/>
                <a:cs typeface="Times New Roman" pitchFamily="18" charset="0"/>
              </a:rPr>
              <a:t>的点</a:t>
            </a:r>
            <a:r>
              <a:rPr lang="en-US" altLang="zh-CN" sz="1900" i="1" dirty="0">
                <a:solidFill>
                  <a:srgbClr val="000000"/>
                </a:solidFill>
                <a:latin typeface="Times New Roman" pitchFamily="18" charset="0"/>
                <a:ea typeface="微软雅黑" pitchFamily="34" charset="-122"/>
                <a:cs typeface="Courier New" pitchFamily="49" charset="0"/>
              </a:rPr>
              <a:t>E′</a:t>
            </a:r>
            <a:r>
              <a:rPr lang="zh-CN" altLang="zh-CN" sz="1900" dirty="0">
                <a:solidFill>
                  <a:srgbClr val="000000"/>
                </a:solidFill>
                <a:latin typeface="Calibri" pitchFamily="34" charset="0"/>
                <a:ea typeface="微软雅黑" pitchFamily="34" charset="-122"/>
                <a:cs typeface="Times New Roman" pitchFamily="18" charset="0"/>
              </a:rPr>
              <a:t>，</a:t>
            </a:r>
            <a:r>
              <a:rPr lang="zh-CN" altLang="zh-CN" sz="1900" dirty="0">
                <a:solidFill>
                  <a:srgbClr val="000000"/>
                </a:solidFill>
                <a:latin typeface="Times New Roman" pitchFamily="18" charset="0"/>
                <a:ea typeface="微软雅黑" pitchFamily="34" charset="-122"/>
                <a:cs typeface="Times New Roman" pitchFamily="18" charset="0"/>
              </a:rPr>
              <a:t>在</a:t>
            </a:r>
            <a:r>
              <a:rPr lang="en-US" altLang="zh-CN" sz="1900" i="1" dirty="0">
                <a:solidFill>
                  <a:srgbClr val="000000"/>
                </a:solidFill>
                <a:latin typeface="Times New Roman" pitchFamily="18" charset="0"/>
                <a:ea typeface="微软雅黑" pitchFamily="34" charset="-122"/>
                <a:cs typeface="Courier New" pitchFamily="49" charset="0"/>
              </a:rPr>
              <a:t>ON</a:t>
            </a:r>
            <a:r>
              <a:rPr lang="zh-CN" altLang="zh-CN" sz="1900" dirty="0">
                <a:solidFill>
                  <a:srgbClr val="000000"/>
                </a:solidFill>
                <a:latin typeface="Times New Roman" pitchFamily="18" charset="0"/>
                <a:ea typeface="微软雅黑" pitchFamily="34" charset="-122"/>
                <a:cs typeface="Times New Roman" pitchFamily="18" charset="0"/>
              </a:rPr>
              <a:t>上任取一个异于</a:t>
            </a:r>
            <a:r>
              <a:rPr lang="en-US" altLang="zh-CN" sz="1900" i="1" dirty="0">
                <a:solidFill>
                  <a:srgbClr val="000000"/>
                </a:solidFill>
                <a:latin typeface="Times New Roman" pitchFamily="18" charset="0"/>
                <a:ea typeface="微软雅黑" pitchFamily="34" charset="-122"/>
                <a:cs typeface="Courier New" pitchFamily="49" charset="0"/>
              </a:rPr>
              <a:t>F</a:t>
            </a:r>
            <a:r>
              <a:rPr lang="zh-CN" altLang="zh-CN" sz="1900" dirty="0">
                <a:solidFill>
                  <a:srgbClr val="000000"/>
                </a:solidFill>
                <a:latin typeface="Times New Roman" pitchFamily="18" charset="0"/>
                <a:ea typeface="微软雅黑" pitchFamily="34" charset="-122"/>
                <a:cs typeface="Times New Roman" pitchFamily="18" charset="0"/>
              </a:rPr>
              <a:t>的点</a:t>
            </a:r>
            <a:r>
              <a:rPr lang="en-US" altLang="zh-CN" sz="1900" i="1" dirty="0">
                <a:solidFill>
                  <a:srgbClr val="000000"/>
                </a:solidFill>
                <a:latin typeface="Times New Roman" pitchFamily="18" charset="0"/>
                <a:ea typeface="微软雅黑" pitchFamily="34" charset="-122"/>
                <a:cs typeface="Courier New" pitchFamily="49" charset="0"/>
              </a:rPr>
              <a:t>F′</a:t>
            </a:r>
            <a:r>
              <a:rPr lang="zh-CN" altLang="zh-CN" sz="1900" dirty="0">
                <a:solidFill>
                  <a:srgbClr val="000000"/>
                </a:solidFill>
                <a:latin typeface="Calibri" pitchFamily="34" charset="0"/>
                <a:ea typeface="微软雅黑" pitchFamily="34" charset="-122"/>
                <a:cs typeface="Times New Roman" pitchFamily="18" charset="0"/>
              </a:rPr>
              <a:t>，</a:t>
            </a:r>
            <a:r>
              <a:rPr lang="zh-CN" altLang="zh-CN" sz="1900" dirty="0">
                <a:solidFill>
                  <a:srgbClr val="000000"/>
                </a:solidFill>
                <a:latin typeface="Times New Roman" pitchFamily="18" charset="0"/>
                <a:ea typeface="微软雅黑" pitchFamily="34" charset="-122"/>
                <a:cs typeface="Times New Roman" pitchFamily="18" charset="0"/>
              </a:rPr>
              <a:t>连接</a:t>
            </a:r>
            <a:r>
              <a:rPr lang="en-US" altLang="zh-CN" sz="1900" i="1" dirty="0">
                <a:solidFill>
                  <a:srgbClr val="000000"/>
                </a:solidFill>
                <a:latin typeface="Times New Roman" pitchFamily="18" charset="0"/>
                <a:ea typeface="微软雅黑" pitchFamily="34" charset="-122"/>
                <a:cs typeface="Courier New" pitchFamily="49" charset="0"/>
              </a:rPr>
              <a:t>AE′</a:t>
            </a:r>
            <a:r>
              <a:rPr lang="zh-CN" altLang="zh-CN" sz="1900" dirty="0">
                <a:solidFill>
                  <a:srgbClr val="000000"/>
                </a:solidFill>
                <a:latin typeface="Calibri" pitchFamily="34" charset="0"/>
                <a:ea typeface="微软雅黑" pitchFamily="34" charset="-122"/>
                <a:cs typeface="Times New Roman" pitchFamily="18" charset="0"/>
              </a:rPr>
              <a:t>，</a:t>
            </a:r>
            <a:r>
              <a:rPr lang="en-US" altLang="zh-CN" sz="1900" i="1" dirty="0">
                <a:solidFill>
                  <a:srgbClr val="000000"/>
                </a:solidFill>
                <a:latin typeface="Times New Roman" pitchFamily="18" charset="0"/>
                <a:ea typeface="微软雅黑" pitchFamily="34" charset="-122"/>
                <a:cs typeface="Courier New" pitchFamily="49" charset="0"/>
              </a:rPr>
              <a:t>A′E′</a:t>
            </a:r>
            <a:r>
              <a:rPr lang="zh-CN" altLang="zh-CN" sz="1900" dirty="0">
                <a:solidFill>
                  <a:srgbClr val="000000"/>
                </a:solidFill>
                <a:latin typeface="Calibri" pitchFamily="34" charset="0"/>
                <a:ea typeface="微软雅黑" pitchFamily="34" charset="-122"/>
                <a:cs typeface="Times New Roman" pitchFamily="18" charset="0"/>
              </a:rPr>
              <a:t>，</a:t>
            </a:r>
            <a:r>
              <a:rPr lang="en-US" altLang="zh-CN" sz="1900" i="1" dirty="0">
                <a:solidFill>
                  <a:srgbClr val="000000"/>
                </a:solidFill>
                <a:latin typeface="Times New Roman" pitchFamily="18" charset="0"/>
                <a:ea typeface="微软雅黑" pitchFamily="34" charset="-122"/>
                <a:cs typeface="Courier New" pitchFamily="49" charset="0"/>
              </a:rPr>
              <a:t>E′F′</a:t>
            </a:r>
            <a:r>
              <a:rPr lang="zh-CN" altLang="zh-CN" sz="1900" dirty="0">
                <a:solidFill>
                  <a:srgbClr val="000000"/>
                </a:solidFill>
                <a:latin typeface="Calibri" pitchFamily="34" charset="0"/>
                <a:ea typeface="微软雅黑" pitchFamily="34" charset="-122"/>
                <a:cs typeface="Times New Roman" pitchFamily="18" charset="0"/>
              </a:rPr>
              <a:t>，</a:t>
            </a:r>
            <a:r>
              <a:rPr lang="en-US" altLang="zh-CN" sz="1900" i="1" dirty="0">
                <a:solidFill>
                  <a:srgbClr val="000000"/>
                </a:solidFill>
                <a:latin typeface="Times New Roman" pitchFamily="18" charset="0"/>
                <a:ea typeface="微软雅黑" pitchFamily="34" charset="-122"/>
                <a:cs typeface="Courier New" pitchFamily="49" charset="0"/>
              </a:rPr>
              <a:t>A″F′</a:t>
            </a:r>
            <a:r>
              <a:rPr lang="zh-CN" altLang="zh-CN" sz="1900" dirty="0">
                <a:solidFill>
                  <a:srgbClr val="000000"/>
                </a:solidFill>
                <a:latin typeface="Calibri" pitchFamily="34" charset="0"/>
                <a:ea typeface="微软雅黑" pitchFamily="34" charset="-122"/>
                <a:cs typeface="Times New Roman" pitchFamily="18" charset="0"/>
              </a:rPr>
              <a:t>，</a:t>
            </a:r>
            <a:r>
              <a:rPr lang="en-US" altLang="zh-CN" sz="1900" i="1" dirty="0">
                <a:solidFill>
                  <a:srgbClr val="000000"/>
                </a:solidFill>
                <a:latin typeface="Times New Roman" pitchFamily="18" charset="0"/>
                <a:ea typeface="微软雅黑" pitchFamily="34" charset="-122"/>
                <a:cs typeface="Courier New" pitchFamily="49" charset="0"/>
              </a:rPr>
              <a:t>AF′</a:t>
            </a:r>
            <a:r>
              <a:rPr lang="zh-CN" altLang="zh-CN" sz="1900" dirty="0">
                <a:solidFill>
                  <a:srgbClr val="000000"/>
                </a:solidFill>
                <a:latin typeface="Calibri" pitchFamily="34" charset="0"/>
                <a:ea typeface="微软雅黑" pitchFamily="34" charset="-122"/>
                <a:cs typeface="Times New Roman" pitchFamily="18" charset="0"/>
              </a:rPr>
              <a:t>，</a:t>
            </a:r>
            <a:r>
              <a:rPr lang="zh-CN" altLang="zh-CN" sz="1900" dirty="0">
                <a:solidFill>
                  <a:srgbClr val="000000"/>
                </a:solidFill>
                <a:latin typeface="Times New Roman" pitchFamily="18" charset="0"/>
                <a:ea typeface="微软雅黑" pitchFamily="34" charset="-122"/>
                <a:cs typeface="Times New Roman" pitchFamily="18" charset="0"/>
              </a:rPr>
              <a:t>则</a:t>
            </a:r>
            <a:r>
              <a:rPr lang="en-US" altLang="zh-CN" sz="1900" i="1" dirty="0">
                <a:solidFill>
                  <a:srgbClr val="000000"/>
                </a:solidFill>
                <a:latin typeface="Times New Roman" pitchFamily="18" charset="0"/>
                <a:ea typeface="微软雅黑" pitchFamily="34" charset="-122"/>
                <a:cs typeface="Courier New" pitchFamily="49" charset="0"/>
              </a:rPr>
              <a:t>AE′</a:t>
            </a:r>
            <a:r>
              <a:rPr lang="zh-CN" altLang="zh-CN" sz="1900" i="1" dirty="0">
                <a:solidFill>
                  <a:srgbClr val="000000"/>
                </a:solidFill>
                <a:latin typeface="Times New Roman" pitchFamily="18" charset="0"/>
                <a:ea typeface="微软雅黑" pitchFamily="34" charset="-122"/>
                <a:cs typeface="Times New Roman" pitchFamily="18" charset="0"/>
              </a:rPr>
              <a:t>＝</a:t>
            </a:r>
            <a:r>
              <a:rPr lang="en-US" altLang="zh-CN" sz="1900" i="1" dirty="0">
                <a:solidFill>
                  <a:srgbClr val="000000"/>
                </a:solidFill>
                <a:latin typeface="Times New Roman" pitchFamily="18" charset="0"/>
                <a:ea typeface="微软雅黑" pitchFamily="34" charset="-122"/>
                <a:cs typeface="Courier New" pitchFamily="49" charset="0"/>
              </a:rPr>
              <a:t>A′E′</a:t>
            </a:r>
            <a:r>
              <a:rPr lang="zh-CN" altLang="zh-CN" sz="1900" dirty="0">
                <a:solidFill>
                  <a:srgbClr val="000000"/>
                </a:solidFill>
                <a:latin typeface="Calibri" pitchFamily="34" charset="0"/>
                <a:ea typeface="微软雅黑" pitchFamily="34" charset="-122"/>
                <a:cs typeface="Times New Roman" pitchFamily="18" charset="0"/>
              </a:rPr>
              <a:t>，</a:t>
            </a:r>
            <a:r>
              <a:rPr lang="en-US" altLang="zh-CN" sz="1900" i="1" dirty="0">
                <a:solidFill>
                  <a:srgbClr val="000000"/>
                </a:solidFill>
                <a:latin typeface="Times New Roman" pitchFamily="18" charset="0"/>
                <a:ea typeface="微软雅黑" pitchFamily="34" charset="-122"/>
                <a:cs typeface="Courier New" pitchFamily="49" charset="0"/>
              </a:rPr>
              <a:t>AF′</a:t>
            </a:r>
            <a:r>
              <a:rPr lang="zh-CN" altLang="zh-CN" sz="1900" i="1" dirty="0">
                <a:solidFill>
                  <a:srgbClr val="000000"/>
                </a:solidFill>
                <a:latin typeface="Times New Roman" pitchFamily="18" charset="0"/>
                <a:ea typeface="微软雅黑" pitchFamily="34" charset="-122"/>
                <a:cs typeface="Times New Roman" pitchFamily="18" charset="0"/>
              </a:rPr>
              <a:t>＝</a:t>
            </a:r>
            <a:r>
              <a:rPr lang="en-US" altLang="zh-CN" sz="1900" i="1" dirty="0">
                <a:solidFill>
                  <a:srgbClr val="000000"/>
                </a:solidFill>
                <a:latin typeface="Times New Roman" pitchFamily="18" charset="0"/>
                <a:ea typeface="微软雅黑" pitchFamily="34" charset="-122"/>
                <a:cs typeface="Courier New" pitchFamily="49" charset="0"/>
              </a:rPr>
              <a:t>A″F′</a:t>
            </a:r>
            <a:r>
              <a:rPr lang="zh-CN" altLang="zh-CN" sz="1900" dirty="0">
                <a:solidFill>
                  <a:srgbClr val="000000"/>
                </a:solidFill>
                <a:latin typeface="Calibri" pitchFamily="34" charset="0"/>
                <a:ea typeface="微软雅黑" pitchFamily="34" charset="-122"/>
                <a:cs typeface="Times New Roman" pitchFamily="18" charset="0"/>
              </a:rPr>
              <a:t>，</a:t>
            </a:r>
            <a:r>
              <a:rPr lang="zh-CN" altLang="zh-CN" sz="1900" dirty="0">
                <a:solidFill>
                  <a:srgbClr val="000000"/>
                </a:solidFill>
                <a:latin typeface="Times New Roman" pitchFamily="18" charset="0"/>
                <a:ea typeface="微软雅黑" pitchFamily="34" charset="-122"/>
                <a:cs typeface="Times New Roman" pitchFamily="18" charset="0"/>
              </a:rPr>
              <a:t>且</a:t>
            </a:r>
            <a:r>
              <a:rPr lang="en-US" altLang="zh-CN" sz="1900" i="1" dirty="0">
                <a:solidFill>
                  <a:srgbClr val="000000"/>
                </a:solidFill>
                <a:latin typeface="Times New Roman" pitchFamily="18" charset="0"/>
                <a:ea typeface="微软雅黑" pitchFamily="34" charset="-122"/>
                <a:cs typeface="Courier New" pitchFamily="49" charset="0"/>
              </a:rPr>
              <a:t>A′E′</a:t>
            </a:r>
            <a:r>
              <a:rPr lang="zh-CN" altLang="zh-CN" sz="1900" dirty="0">
                <a:solidFill>
                  <a:srgbClr val="000000"/>
                </a:solidFill>
                <a:latin typeface="Times New Roman" pitchFamily="18" charset="0"/>
                <a:ea typeface="微软雅黑" pitchFamily="34" charset="-122"/>
                <a:cs typeface="Times New Roman" pitchFamily="18" charset="0"/>
              </a:rPr>
              <a:t>＋</a:t>
            </a:r>
            <a:r>
              <a:rPr lang="en-US" altLang="zh-CN" sz="1900" i="1" dirty="0">
                <a:solidFill>
                  <a:srgbClr val="000000"/>
                </a:solidFill>
                <a:latin typeface="Times New Roman" pitchFamily="18" charset="0"/>
                <a:ea typeface="微软雅黑" pitchFamily="34" charset="-122"/>
                <a:cs typeface="Courier New" pitchFamily="49" charset="0"/>
              </a:rPr>
              <a:t>E′F′</a:t>
            </a:r>
            <a:r>
              <a:rPr lang="zh-CN" altLang="zh-CN" sz="1900" dirty="0">
                <a:solidFill>
                  <a:srgbClr val="000000"/>
                </a:solidFill>
                <a:latin typeface="Times New Roman" pitchFamily="18" charset="0"/>
                <a:ea typeface="微软雅黑" pitchFamily="34" charset="-122"/>
                <a:cs typeface="Times New Roman" pitchFamily="18" charset="0"/>
              </a:rPr>
              <a:t>＋</a:t>
            </a:r>
            <a:r>
              <a:rPr lang="en-US" altLang="zh-CN" sz="1900" i="1" dirty="0">
                <a:solidFill>
                  <a:srgbClr val="000000"/>
                </a:solidFill>
                <a:latin typeface="Times New Roman" pitchFamily="18" charset="0"/>
                <a:ea typeface="微软雅黑" pitchFamily="34" charset="-122"/>
                <a:cs typeface="Courier New" pitchFamily="49" charset="0"/>
              </a:rPr>
              <a:t>F′A″</a:t>
            </a:r>
            <a:r>
              <a:rPr lang="zh-CN" altLang="zh-CN" sz="1900" dirty="0">
                <a:solidFill>
                  <a:srgbClr val="000000"/>
                </a:solidFill>
                <a:latin typeface="Times New Roman" pitchFamily="18" charset="0"/>
                <a:ea typeface="微软雅黑" pitchFamily="34" charset="-122"/>
                <a:cs typeface="Times New Roman" pitchFamily="18" charset="0"/>
              </a:rPr>
              <a:t>＞</a:t>
            </a:r>
            <a:r>
              <a:rPr lang="en-US" altLang="zh-CN" sz="1900" i="1" dirty="0">
                <a:solidFill>
                  <a:srgbClr val="000000"/>
                </a:solidFill>
                <a:latin typeface="Times New Roman" pitchFamily="18" charset="0"/>
                <a:ea typeface="微软雅黑" pitchFamily="34" charset="-122"/>
                <a:cs typeface="Courier New" pitchFamily="49" charset="0"/>
              </a:rPr>
              <a:t>A′A″</a:t>
            </a:r>
            <a:r>
              <a:rPr lang="en-US" altLang="zh-CN" sz="1900" dirty="0">
                <a:solidFill>
                  <a:srgbClr val="000000"/>
                </a:solidFill>
                <a:latin typeface="Times New Roman" pitchFamily="18" charset="0"/>
                <a:ea typeface="微软雅黑" pitchFamily="34" charset="-122"/>
                <a:cs typeface="Courier New" pitchFamily="49" charset="0"/>
              </a:rPr>
              <a:t>=</a:t>
            </a:r>
            <a:r>
              <a:rPr lang="en-US" altLang="zh-CN" sz="1900" i="1" dirty="0">
                <a:solidFill>
                  <a:srgbClr val="000000"/>
                </a:solidFill>
                <a:latin typeface="Times New Roman" pitchFamily="18" charset="0"/>
                <a:ea typeface="微软雅黑" pitchFamily="34" charset="-122"/>
                <a:cs typeface="Courier New" pitchFamily="49" charset="0"/>
              </a:rPr>
              <a:t>A′E</a:t>
            </a:r>
            <a:r>
              <a:rPr lang="zh-CN" altLang="zh-CN" sz="1900" dirty="0">
                <a:solidFill>
                  <a:srgbClr val="000000"/>
                </a:solidFill>
                <a:latin typeface="Times New Roman" pitchFamily="18" charset="0"/>
                <a:ea typeface="微软雅黑" pitchFamily="34" charset="-122"/>
                <a:cs typeface="Times New Roman" pitchFamily="18" charset="0"/>
              </a:rPr>
              <a:t>＋</a:t>
            </a:r>
            <a:r>
              <a:rPr lang="en-US" altLang="zh-CN" sz="1900" i="1" dirty="0">
                <a:solidFill>
                  <a:srgbClr val="000000"/>
                </a:solidFill>
                <a:latin typeface="Times New Roman" pitchFamily="18" charset="0"/>
                <a:ea typeface="微软雅黑" pitchFamily="34" charset="-122"/>
                <a:cs typeface="Courier New" pitchFamily="49" charset="0"/>
              </a:rPr>
              <a:t>EF</a:t>
            </a:r>
            <a:r>
              <a:rPr lang="zh-CN" altLang="zh-CN" sz="1900" dirty="0">
                <a:solidFill>
                  <a:srgbClr val="000000"/>
                </a:solidFill>
                <a:latin typeface="Times New Roman" pitchFamily="18" charset="0"/>
                <a:ea typeface="微软雅黑" pitchFamily="34" charset="-122"/>
                <a:cs typeface="Times New Roman" pitchFamily="18" charset="0"/>
              </a:rPr>
              <a:t>＋</a:t>
            </a:r>
            <a:r>
              <a:rPr lang="en-US" altLang="zh-CN" sz="1900" i="1" dirty="0">
                <a:solidFill>
                  <a:srgbClr val="000000"/>
                </a:solidFill>
                <a:latin typeface="Times New Roman" pitchFamily="18" charset="0"/>
                <a:ea typeface="微软雅黑" pitchFamily="34" charset="-122"/>
                <a:cs typeface="Courier New" pitchFamily="49" charset="0"/>
              </a:rPr>
              <a:t>FA″</a:t>
            </a:r>
            <a:r>
              <a:rPr lang="en-US" altLang="zh-CN" sz="1900" dirty="0">
                <a:solidFill>
                  <a:srgbClr val="000000"/>
                </a:solidFill>
                <a:latin typeface="Times New Roman" pitchFamily="18" charset="0"/>
                <a:ea typeface="微软雅黑" pitchFamily="34" charset="-122"/>
                <a:cs typeface="Courier New" pitchFamily="49" charset="0"/>
              </a:rPr>
              <a:t>=</a:t>
            </a:r>
            <a:r>
              <a:rPr lang="en-US" altLang="zh-CN" sz="1900" i="1" dirty="0">
                <a:solidFill>
                  <a:srgbClr val="000000"/>
                </a:solidFill>
                <a:latin typeface="Times New Roman" pitchFamily="18" charset="0"/>
                <a:ea typeface="微软雅黑" pitchFamily="34" charset="-122"/>
                <a:cs typeface="Courier New" pitchFamily="49" charset="0"/>
              </a:rPr>
              <a:t> AE</a:t>
            </a:r>
            <a:r>
              <a:rPr lang="zh-CN" altLang="zh-CN" sz="1900" dirty="0">
                <a:solidFill>
                  <a:srgbClr val="000000"/>
                </a:solidFill>
                <a:latin typeface="Times New Roman" pitchFamily="18" charset="0"/>
                <a:ea typeface="微软雅黑" pitchFamily="34" charset="-122"/>
                <a:cs typeface="Times New Roman" pitchFamily="18" charset="0"/>
              </a:rPr>
              <a:t>＋</a:t>
            </a:r>
            <a:r>
              <a:rPr lang="en-US" altLang="zh-CN" sz="1900" i="1" dirty="0">
                <a:solidFill>
                  <a:srgbClr val="000000"/>
                </a:solidFill>
                <a:latin typeface="Times New Roman" pitchFamily="18" charset="0"/>
                <a:ea typeface="微软雅黑" pitchFamily="34" charset="-122"/>
                <a:cs typeface="Courier New" pitchFamily="49" charset="0"/>
              </a:rPr>
              <a:t>EF</a:t>
            </a:r>
            <a:r>
              <a:rPr lang="zh-CN" altLang="zh-CN" sz="1900" dirty="0">
                <a:solidFill>
                  <a:srgbClr val="000000"/>
                </a:solidFill>
                <a:latin typeface="Times New Roman" pitchFamily="18" charset="0"/>
                <a:ea typeface="微软雅黑" pitchFamily="34" charset="-122"/>
                <a:cs typeface="Times New Roman" pitchFamily="18" charset="0"/>
              </a:rPr>
              <a:t>＋</a:t>
            </a:r>
            <a:r>
              <a:rPr lang="en-US" altLang="zh-CN" sz="1900" i="1" dirty="0">
                <a:solidFill>
                  <a:srgbClr val="000000"/>
                </a:solidFill>
                <a:latin typeface="Times New Roman" pitchFamily="18" charset="0"/>
                <a:ea typeface="微软雅黑" pitchFamily="34" charset="-122"/>
                <a:cs typeface="Courier New" pitchFamily="49" charset="0"/>
              </a:rPr>
              <a:t>FA</a:t>
            </a:r>
            <a:r>
              <a:rPr lang="zh-CN" altLang="zh-CN" sz="1900" dirty="0">
                <a:solidFill>
                  <a:srgbClr val="000000"/>
                </a:solidFill>
                <a:latin typeface="Calibri" pitchFamily="34" charset="0"/>
                <a:ea typeface="微软雅黑" pitchFamily="34" charset="-122"/>
                <a:cs typeface="Times New Roman" pitchFamily="18" charset="0"/>
              </a:rPr>
              <a:t>，</a:t>
            </a:r>
            <a:r>
              <a:rPr lang="zh-CN" altLang="zh-CN" sz="1900" dirty="0">
                <a:solidFill>
                  <a:srgbClr val="000000"/>
                </a:solidFill>
                <a:latin typeface="Times New Roman" pitchFamily="18" charset="0"/>
                <a:ea typeface="微软雅黑" pitchFamily="34" charset="-122"/>
                <a:cs typeface="Times New Roman" pitchFamily="18" charset="0"/>
              </a:rPr>
              <a:t>所以</a:t>
            </a:r>
            <a:r>
              <a:rPr lang="en-US" altLang="zh-CN" sz="1900" dirty="0">
                <a:solidFill>
                  <a:srgbClr val="000000"/>
                </a:solidFill>
                <a:latin typeface="新宋体" pitchFamily="49" charset="-122"/>
                <a:ea typeface="新宋体" pitchFamily="49" charset="-122"/>
                <a:cs typeface="Times New Roman" pitchFamily="18" charset="0"/>
              </a:rPr>
              <a:t>△</a:t>
            </a:r>
            <a:r>
              <a:rPr lang="en-US" altLang="zh-CN" sz="1900" i="1" dirty="0">
                <a:solidFill>
                  <a:srgbClr val="000000"/>
                </a:solidFill>
                <a:latin typeface="Times New Roman" pitchFamily="18" charset="0"/>
                <a:ea typeface="微软雅黑" pitchFamily="34" charset="-122"/>
                <a:cs typeface="Courier New" pitchFamily="49" charset="0"/>
              </a:rPr>
              <a:t>AEF</a:t>
            </a:r>
            <a:r>
              <a:rPr lang="zh-CN" altLang="zh-CN" sz="1900" dirty="0">
                <a:solidFill>
                  <a:srgbClr val="000000"/>
                </a:solidFill>
                <a:latin typeface="Times New Roman" pitchFamily="18" charset="0"/>
                <a:ea typeface="微软雅黑" pitchFamily="34" charset="-122"/>
                <a:cs typeface="Times New Roman" pitchFamily="18" charset="0"/>
              </a:rPr>
              <a:t>的周长最小</a:t>
            </a:r>
            <a:r>
              <a:rPr lang="zh-CN" altLang="zh-CN" sz="1900" dirty="0">
                <a:solidFill>
                  <a:srgbClr val="000000"/>
                </a:solidFill>
                <a:latin typeface="Calibri" pitchFamily="34" charset="0"/>
                <a:ea typeface="微软雅黑" pitchFamily="34" charset="-122"/>
                <a:cs typeface="Times New Roman" pitchFamily="18" charset="0"/>
              </a:rPr>
              <a:t>，</a:t>
            </a:r>
            <a:r>
              <a:rPr lang="zh-CN" altLang="zh-CN" sz="1900" dirty="0">
                <a:solidFill>
                  <a:srgbClr val="000000"/>
                </a:solidFill>
                <a:latin typeface="Times New Roman" pitchFamily="18" charset="0"/>
                <a:ea typeface="微软雅黑" pitchFamily="34" charset="-122"/>
                <a:cs typeface="Times New Roman" pitchFamily="18" charset="0"/>
              </a:rPr>
              <a:t>故</a:t>
            </a:r>
            <a:r>
              <a:rPr lang="en-US" altLang="zh-CN" sz="1900" i="1" dirty="0">
                <a:solidFill>
                  <a:srgbClr val="000000"/>
                </a:solidFill>
                <a:latin typeface="Times New Roman" pitchFamily="18" charset="0"/>
                <a:ea typeface="微软雅黑" pitchFamily="34" charset="-122"/>
                <a:cs typeface="Courier New" pitchFamily="49" charset="0"/>
              </a:rPr>
              <a:t>E</a:t>
            </a:r>
            <a:r>
              <a:rPr lang="zh-CN" altLang="zh-CN" sz="1900" dirty="0">
                <a:solidFill>
                  <a:srgbClr val="000000"/>
                </a:solidFill>
                <a:latin typeface="Calibri" pitchFamily="34" charset="0"/>
                <a:ea typeface="微软雅黑" pitchFamily="34" charset="-122"/>
                <a:cs typeface="Times New Roman" pitchFamily="18" charset="0"/>
              </a:rPr>
              <a:t>，</a:t>
            </a:r>
            <a:r>
              <a:rPr lang="en-US" altLang="zh-CN" sz="1900" i="1" dirty="0">
                <a:solidFill>
                  <a:srgbClr val="000000"/>
                </a:solidFill>
                <a:latin typeface="Times New Roman" pitchFamily="18" charset="0"/>
                <a:ea typeface="微软雅黑" pitchFamily="34" charset="-122"/>
                <a:cs typeface="Courier New" pitchFamily="49" charset="0"/>
              </a:rPr>
              <a:t>F</a:t>
            </a:r>
            <a:r>
              <a:rPr lang="zh-CN" altLang="zh-CN" sz="1900" dirty="0">
                <a:solidFill>
                  <a:srgbClr val="000000"/>
                </a:solidFill>
                <a:latin typeface="Times New Roman" pitchFamily="18" charset="0"/>
                <a:ea typeface="微软雅黑" pitchFamily="34" charset="-122"/>
                <a:cs typeface="Times New Roman" pitchFamily="18" charset="0"/>
              </a:rPr>
              <a:t>就是我们所求使</a:t>
            </a:r>
            <a:r>
              <a:rPr lang="en-US" altLang="zh-CN" sz="1900" dirty="0">
                <a:latin typeface="新宋体" pitchFamily="49" charset="-122"/>
                <a:ea typeface="新宋体" pitchFamily="49" charset="-122"/>
                <a:cs typeface="Times New Roman" pitchFamily="18" charset="0"/>
              </a:rPr>
              <a:t>△</a:t>
            </a:r>
            <a:r>
              <a:rPr lang="en-US" altLang="zh-CN" sz="1900" i="1" dirty="0">
                <a:latin typeface="Times New Roman" pitchFamily="18" charset="0"/>
                <a:ea typeface="微软雅黑" pitchFamily="34" charset="-122"/>
                <a:cs typeface="Courier New" pitchFamily="49" charset="0"/>
              </a:rPr>
              <a:t>AEF</a:t>
            </a:r>
            <a:r>
              <a:rPr lang="zh-CN" altLang="zh-CN" sz="1900" dirty="0">
                <a:latin typeface="Times New Roman" pitchFamily="18" charset="0"/>
                <a:ea typeface="微软雅黑" pitchFamily="34" charset="-122"/>
                <a:cs typeface="Times New Roman" pitchFamily="18" charset="0"/>
              </a:rPr>
              <a:t>周长最短的点</a:t>
            </a:r>
            <a:r>
              <a:rPr lang="zh-CN" altLang="zh-CN" sz="1900" dirty="0">
                <a:solidFill>
                  <a:srgbClr val="000000"/>
                </a:solidFill>
                <a:latin typeface="Times New Roman" pitchFamily="18" charset="0"/>
                <a:ea typeface="微软雅黑" pitchFamily="34" charset="-122"/>
                <a:cs typeface="Times New Roman" pitchFamily="18" charset="0"/>
              </a:rPr>
              <a:t>．</a:t>
            </a:r>
            <a:endParaRPr lang="zh-CN" altLang="zh-CN" sz="1900" dirty="0">
              <a:latin typeface="微软雅黑" pitchFamily="34" charset="-122"/>
              <a:ea typeface="微软雅黑" pitchFamily="34" charset="-122"/>
              <a:cs typeface="Courier New" pitchFamily="49" charset="0"/>
            </a:endParaRPr>
          </a:p>
        </p:txBody>
      </p:sp>
      <p:sp>
        <p:nvSpPr>
          <p:cNvPr id="7" name="矩形 6"/>
          <p:cNvSpPr>
            <a:spLocks noChangeArrowheads="1"/>
          </p:cNvSpPr>
          <p:nvPr/>
        </p:nvSpPr>
        <p:spPr bwMode="auto">
          <a:xfrm>
            <a:off x="484188" y="814388"/>
            <a:ext cx="512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rgbClr val="C00000"/>
                </a:solidFill>
                <a:latin typeface="微软雅黑" panose="020B0503020204020204" pitchFamily="34" charset="-122"/>
                <a:ea typeface="微软雅黑" panose="020B0503020204020204" pitchFamily="34" charset="-122"/>
              </a:rPr>
              <a:t>探究二：</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一点两线型</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的最短</a:t>
            </a:r>
            <a:r>
              <a:rPr lang="zh-CN" altLang="en-US"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周长</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问题</a:t>
            </a:r>
            <a:endParaRPr lang="zh-CN" altLang="en-US" sz="2000" b="1" dirty="0">
              <a:solidFill>
                <a:srgbClr val="C00000"/>
              </a:solidFill>
            </a:endParaRPr>
          </a:p>
        </p:txBody>
      </p:sp>
      <p:cxnSp>
        <p:nvCxnSpPr>
          <p:cNvPr id="4" name="直接连接符 3"/>
          <p:cNvCxnSpPr/>
          <p:nvPr/>
        </p:nvCxnSpPr>
        <p:spPr>
          <a:xfrm flipH="1">
            <a:off x="4427984" y="2420888"/>
            <a:ext cx="288032" cy="72008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4499992" y="2924944"/>
            <a:ext cx="576064" cy="21602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4572000" y="2924944"/>
            <a:ext cx="576064" cy="504056"/>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4572000" y="3429000"/>
            <a:ext cx="504056" cy="522288"/>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411066" y="3176972"/>
            <a:ext cx="160934" cy="26114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38152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27652"/>
                                        </p:tgtEl>
                                        <p:attrNameLst>
                                          <p:attrName>style.visibility</p:attrName>
                                        </p:attrNameLst>
                                      </p:cBhvr>
                                      <p:to>
                                        <p:strVal val="visible"/>
                                      </p:to>
                                    </p:set>
                                    <p:animEffect transition="in" filter="wipe(up)">
                                      <p:cBhvr>
                                        <p:cTn id="29" dur="1000"/>
                                        <p:tgtEl>
                                          <p:spTgt spid="2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16013" y="1484313"/>
            <a:ext cx="7559675" cy="2401887"/>
          </a:xfrm>
          <a:prstGeom prst="rect">
            <a:avLst/>
          </a:prstGeom>
        </p:spPr>
        <p:txBody>
          <a:bodyPr>
            <a:spAutoFit/>
          </a:bodyPr>
          <a:lstStyle/>
          <a:p>
            <a:pPr algn="just">
              <a:lnSpc>
                <a:spcPct val="150000"/>
              </a:lnSpc>
              <a:spcAft>
                <a:spcPts val="0"/>
              </a:spcAft>
              <a:defRPr/>
            </a:pP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练习</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如图所示</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点</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P</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为</a:t>
            </a:r>
            <a:r>
              <a:rPr lang="zh-CN" altLang="en-US" sz="20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AOB</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内一点</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P</a:t>
            </a:r>
            <a:r>
              <a:rPr lang="en-US" altLang="zh-CN" sz="2000" i="1" kern="100" baseline="-25000"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P</a:t>
            </a:r>
            <a:r>
              <a:rPr lang="en-US" altLang="zh-CN" sz="2000" i="1" kern="100" baseline="-25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分别是点</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P</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关于</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OA</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OB</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的对称点</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P</a:t>
            </a:r>
            <a:r>
              <a:rPr lang="en-US" altLang="zh-CN" sz="2000" i="1" kern="100" baseline="-25000" dirty="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P</a:t>
            </a:r>
            <a:r>
              <a:rPr lang="en-US" altLang="zh-CN" sz="2000" i="1" kern="100" baseline="-25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交</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OA</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于点</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E</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交</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OB</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于点</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若</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P</a:t>
            </a:r>
            <a:r>
              <a:rPr lang="en-US" altLang="zh-CN" sz="2000" i="1" kern="100" baseline="-25000" dirty="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P</a:t>
            </a:r>
            <a:r>
              <a:rPr lang="en-US" altLang="zh-CN" sz="2000" i="1" kern="100" baseline="-25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=9</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则</a:t>
            </a:r>
            <a:r>
              <a:rPr lang="en-US" altLang="zh-CN" sz="2000" kern="100" dirty="0">
                <a:latin typeface="新宋体" panose="02010609030101010101" pitchFamily="49" charset="-122"/>
                <a:ea typeface="新宋体" panose="02010609030101010101" pitchFamily="49" charset="-122"/>
                <a:cs typeface="Times New Roman" panose="02020603050405020304" pitchFamily="18" charset="0"/>
              </a:rPr>
              <a:t>△</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PEF</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的周长是（</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2000" kern="100" dirty="0">
              <a:latin typeface="Calibri" panose="020F0502020204030204" pitchFamily="34" charset="0"/>
              <a:ea typeface="微软雅黑" panose="020B0503020204020204" pitchFamily="34" charset="-122"/>
              <a:cs typeface="Times New Roman" panose="02020603050405020304" pitchFamily="18" charset="0"/>
            </a:endParaRPr>
          </a:p>
          <a:p>
            <a:pPr algn="just">
              <a:lnSpc>
                <a:spcPct val="150000"/>
              </a:lnSpc>
              <a:spcAft>
                <a:spcPts val="0"/>
              </a:spcAft>
              <a:defRPr/>
            </a:pP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A.7                B.8            </a:t>
            </a:r>
          </a:p>
          <a:p>
            <a:pPr algn="just">
              <a:lnSpc>
                <a:spcPct val="150000"/>
              </a:lnSpc>
              <a:spcAft>
                <a:spcPts val="0"/>
              </a:spcAft>
              <a:defRPr/>
            </a:pP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C.9                D.10</a:t>
            </a:r>
            <a:endParaRPr lang="zh-CN" altLang="zh-CN" sz="2000" kern="100" dirty="0">
              <a:latin typeface="Calibri" panose="020F0502020204030204" pitchFamily="34" charset="0"/>
              <a:ea typeface="微软雅黑" panose="020B0503020204020204" pitchFamily="34" charset="-122"/>
              <a:cs typeface="Times New Roman" panose="02020603050405020304" pitchFamily="18" charset="0"/>
            </a:endParaRPr>
          </a:p>
        </p:txBody>
      </p:sp>
      <p:pic>
        <p:nvPicPr>
          <p:cNvPr id="26627" name="图片 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60938" y="2660650"/>
            <a:ext cx="1800225" cy="213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矩形 2"/>
          <p:cNvSpPr>
            <a:spLocks noChangeArrowheads="1"/>
          </p:cNvSpPr>
          <p:nvPr/>
        </p:nvSpPr>
        <p:spPr bwMode="auto">
          <a:xfrm>
            <a:off x="1116013" y="4792663"/>
            <a:ext cx="7434262" cy="14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zh-CN" sz="2000">
                <a:latin typeface="Times New Roman" pitchFamily="18" charset="0"/>
                <a:ea typeface="微软雅黑" pitchFamily="34" charset="-122"/>
                <a:cs typeface="Times New Roman" pitchFamily="18" charset="0"/>
              </a:rPr>
              <a:t>解</a:t>
            </a:r>
            <a:r>
              <a:rPr lang="zh-CN" altLang="en-US" sz="2000">
                <a:latin typeface="Times New Roman" pitchFamily="18" charset="0"/>
                <a:ea typeface="微软雅黑" pitchFamily="34" charset="-122"/>
                <a:cs typeface="Times New Roman" pitchFamily="18" charset="0"/>
              </a:rPr>
              <a:t>：</a:t>
            </a:r>
            <a:r>
              <a:rPr lang="zh-CN" altLang="zh-CN" sz="2000">
                <a:latin typeface="Times New Roman" pitchFamily="18" charset="0"/>
                <a:ea typeface="微软雅黑" pitchFamily="34" charset="-122"/>
                <a:cs typeface="Times New Roman" pitchFamily="18" charset="0"/>
              </a:rPr>
              <a:t>因为</a:t>
            </a:r>
            <a:r>
              <a:rPr lang="en-US" altLang="zh-CN" sz="2000" i="1">
                <a:latin typeface="Times New Roman" pitchFamily="18" charset="0"/>
                <a:ea typeface="微软雅黑" pitchFamily="34" charset="-122"/>
                <a:cs typeface="Courier New" pitchFamily="49" charset="0"/>
              </a:rPr>
              <a:t>P</a:t>
            </a:r>
            <a:r>
              <a:rPr lang="en-US" altLang="zh-CN" sz="2000" i="1" baseline="-25000">
                <a:latin typeface="Times New Roman" pitchFamily="18" charset="0"/>
                <a:ea typeface="微软雅黑" pitchFamily="34" charset="-122"/>
                <a:cs typeface="Courier New" pitchFamily="49" charset="0"/>
              </a:rPr>
              <a:t>1</a:t>
            </a:r>
            <a:r>
              <a:rPr lang="zh-CN" altLang="zh-CN" sz="2000" i="1">
                <a:latin typeface="Times New Roman" pitchFamily="18" charset="0"/>
                <a:ea typeface="微软雅黑" pitchFamily="34" charset="-122"/>
                <a:cs typeface="Times New Roman" pitchFamily="18" charset="0"/>
              </a:rPr>
              <a:t>、</a:t>
            </a:r>
            <a:r>
              <a:rPr lang="en-US" altLang="zh-CN" sz="2000" i="1">
                <a:latin typeface="Times New Roman" pitchFamily="18" charset="0"/>
                <a:ea typeface="微软雅黑" pitchFamily="34" charset="-122"/>
                <a:cs typeface="Courier New" pitchFamily="49" charset="0"/>
              </a:rPr>
              <a:t>P</a:t>
            </a:r>
            <a:r>
              <a:rPr lang="en-US" altLang="zh-CN" sz="2000" i="1" baseline="-25000">
                <a:latin typeface="Times New Roman" pitchFamily="18" charset="0"/>
                <a:ea typeface="微软雅黑" pitchFamily="34" charset="-122"/>
                <a:cs typeface="Courier New" pitchFamily="49" charset="0"/>
              </a:rPr>
              <a:t>2</a:t>
            </a:r>
            <a:r>
              <a:rPr lang="zh-CN" altLang="zh-CN" sz="2000">
                <a:latin typeface="Times New Roman" pitchFamily="18" charset="0"/>
                <a:ea typeface="微软雅黑" pitchFamily="34" charset="-122"/>
                <a:cs typeface="Times New Roman" pitchFamily="18" charset="0"/>
              </a:rPr>
              <a:t>分别是点</a:t>
            </a:r>
            <a:r>
              <a:rPr lang="en-US" altLang="zh-CN" sz="2000" i="1">
                <a:latin typeface="Times New Roman" pitchFamily="18" charset="0"/>
                <a:ea typeface="微软雅黑" pitchFamily="34" charset="-122"/>
                <a:cs typeface="Courier New" pitchFamily="49" charset="0"/>
              </a:rPr>
              <a:t>P</a:t>
            </a:r>
            <a:r>
              <a:rPr lang="zh-CN" altLang="zh-CN" sz="2000">
                <a:latin typeface="Times New Roman" pitchFamily="18" charset="0"/>
                <a:ea typeface="微软雅黑" pitchFamily="34" charset="-122"/>
                <a:cs typeface="Times New Roman" pitchFamily="18" charset="0"/>
              </a:rPr>
              <a:t>关于</a:t>
            </a:r>
            <a:r>
              <a:rPr lang="en-US" altLang="zh-CN" sz="2000" i="1">
                <a:latin typeface="Times New Roman" pitchFamily="18" charset="0"/>
                <a:ea typeface="微软雅黑" pitchFamily="34" charset="-122"/>
                <a:cs typeface="Courier New" pitchFamily="49" charset="0"/>
              </a:rPr>
              <a:t>OA</a:t>
            </a:r>
            <a:r>
              <a:rPr lang="zh-CN" altLang="zh-CN" sz="2000">
                <a:latin typeface="Times New Roman" pitchFamily="18" charset="0"/>
                <a:ea typeface="微软雅黑" pitchFamily="34" charset="-122"/>
                <a:cs typeface="Times New Roman" pitchFamily="18" charset="0"/>
              </a:rPr>
              <a:t>、</a:t>
            </a:r>
            <a:r>
              <a:rPr lang="en-US" altLang="zh-CN" sz="2000" i="1">
                <a:latin typeface="Times New Roman" pitchFamily="18" charset="0"/>
                <a:ea typeface="微软雅黑" pitchFamily="34" charset="-122"/>
                <a:cs typeface="Courier New" pitchFamily="49" charset="0"/>
              </a:rPr>
              <a:t>OB</a:t>
            </a:r>
            <a:r>
              <a:rPr lang="zh-CN" altLang="zh-CN" sz="2000">
                <a:latin typeface="Times New Roman" pitchFamily="18" charset="0"/>
                <a:ea typeface="微软雅黑" pitchFamily="34" charset="-122"/>
                <a:cs typeface="Times New Roman" pitchFamily="18" charset="0"/>
              </a:rPr>
              <a:t>的对称点</a:t>
            </a:r>
            <a:r>
              <a:rPr lang="zh-CN" altLang="zh-CN" sz="2000">
                <a:latin typeface="Calibri" pitchFamily="34" charset="0"/>
                <a:ea typeface="微软雅黑" pitchFamily="34" charset="-122"/>
                <a:cs typeface="Times New Roman" pitchFamily="18" charset="0"/>
              </a:rPr>
              <a:t>，</a:t>
            </a:r>
            <a:endParaRPr lang="en-US" altLang="zh-CN" sz="2000">
              <a:latin typeface="Calibri" pitchFamily="34" charset="0"/>
              <a:ea typeface="微软雅黑" pitchFamily="34" charset="-122"/>
              <a:cs typeface="Times New Roman" pitchFamily="18" charset="0"/>
            </a:endParaRPr>
          </a:p>
          <a:p>
            <a:pPr>
              <a:lnSpc>
                <a:spcPct val="150000"/>
              </a:lnSpc>
            </a:pPr>
            <a:r>
              <a:rPr lang="en-US" altLang="zh-CN" sz="2000">
                <a:latin typeface="Calibri" pitchFamily="34" charset="0"/>
                <a:ea typeface="微软雅黑" pitchFamily="34" charset="-122"/>
                <a:cs typeface="Times New Roman" pitchFamily="18" charset="0"/>
              </a:rPr>
              <a:t>         </a:t>
            </a:r>
            <a:r>
              <a:rPr lang="zh-CN" altLang="zh-CN" sz="2000">
                <a:latin typeface="Times New Roman" pitchFamily="18" charset="0"/>
                <a:ea typeface="微软雅黑" pitchFamily="34" charset="-122"/>
                <a:cs typeface="Times New Roman" pitchFamily="18" charset="0"/>
              </a:rPr>
              <a:t>根据轴对称的性质得</a:t>
            </a:r>
            <a:r>
              <a:rPr lang="en-US" altLang="zh-CN" sz="2000" i="1">
                <a:latin typeface="Times New Roman" pitchFamily="18" charset="0"/>
                <a:ea typeface="微软雅黑" pitchFamily="34" charset="-122"/>
                <a:cs typeface="Courier New" pitchFamily="49" charset="0"/>
              </a:rPr>
              <a:t>PE</a:t>
            </a:r>
            <a:r>
              <a:rPr lang="en-US" altLang="zh-CN" sz="2000">
                <a:latin typeface="Times New Roman" pitchFamily="18" charset="0"/>
                <a:ea typeface="微软雅黑" pitchFamily="34" charset="-122"/>
                <a:cs typeface="Courier New" pitchFamily="49" charset="0"/>
              </a:rPr>
              <a:t>=</a:t>
            </a:r>
            <a:r>
              <a:rPr lang="en-US" altLang="zh-CN" sz="2000" i="1">
                <a:latin typeface="Times New Roman" pitchFamily="18" charset="0"/>
                <a:ea typeface="微软雅黑" pitchFamily="34" charset="-122"/>
                <a:cs typeface="Courier New" pitchFamily="49" charset="0"/>
              </a:rPr>
              <a:t> P</a:t>
            </a:r>
            <a:r>
              <a:rPr lang="en-US" altLang="zh-CN" sz="2000" i="1" baseline="-25000">
                <a:latin typeface="Times New Roman" pitchFamily="18" charset="0"/>
                <a:ea typeface="微软雅黑" pitchFamily="34" charset="-122"/>
                <a:cs typeface="Courier New" pitchFamily="49" charset="0"/>
              </a:rPr>
              <a:t>1</a:t>
            </a:r>
            <a:r>
              <a:rPr lang="en-US" altLang="zh-CN" sz="2000" i="1">
                <a:latin typeface="Times New Roman" pitchFamily="18" charset="0"/>
                <a:ea typeface="微软雅黑" pitchFamily="34" charset="-122"/>
                <a:cs typeface="Courier New" pitchFamily="49" charset="0"/>
              </a:rPr>
              <a:t>E</a:t>
            </a:r>
            <a:r>
              <a:rPr lang="zh-CN" altLang="zh-CN" sz="2000">
                <a:latin typeface="Calibri" pitchFamily="34" charset="0"/>
                <a:ea typeface="微软雅黑" pitchFamily="34" charset="-122"/>
                <a:cs typeface="Times New Roman" pitchFamily="18" charset="0"/>
              </a:rPr>
              <a:t>，</a:t>
            </a:r>
            <a:r>
              <a:rPr lang="en-US" altLang="zh-CN" sz="2000" i="1">
                <a:latin typeface="Times New Roman" pitchFamily="18" charset="0"/>
                <a:ea typeface="微软雅黑" pitchFamily="34" charset="-122"/>
                <a:cs typeface="Courier New" pitchFamily="49" charset="0"/>
              </a:rPr>
              <a:t>PF</a:t>
            </a:r>
            <a:r>
              <a:rPr lang="en-US" altLang="zh-CN" sz="2000">
                <a:latin typeface="Times New Roman" pitchFamily="18" charset="0"/>
                <a:ea typeface="微软雅黑" pitchFamily="34" charset="-122"/>
                <a:cs typeface="Courier New" pitchFamily="49" charset="0"/>
              </a:rPr>
              <a:t>=</a:t>
            </a:r>
            <a:r>
              <a:rPr lang="en-US" altLang="zh-CN" sz="2000" i="1">
                <a:latin typeface="Times New Roman" pitchFamily="18" charset="0"/>
                <a:ea typeface="微软雅黑" pitchFamily="34" charset="-122"/>
                <a:cs typeface="Courier New" pitchFamily="49" charset="0"/>
              </a:rPr>
              <a:t>FP</a:t>
            </a:r>
            <a:r>
              <a:rPr lang="en-US" altLang="zh-CN" sz="2000" i="1" baseline="-25000">
                <a:latin typeface="Times New Roman" pitchFamily="18" charset="0"/>
                <a:ea typeface="微软雅黑" pitchFamily="34" charset="-122"/>
                <a:cs typeface="Courier New" pitchFamily="49" charset="0"/>
              </a:rPr>
              <a:t>2</a:t>
            </a:r>
            <a:r>
              <a:rPr lang="zh-CN" altLang="zh-CN" sz="2000">
                <a:latin typeface="Calibri" pitchFamily="34" charset="0"/>
                <a:ea typeface="微软雅黑" pitchFamily="34" charset="-122"/>
                <a:cs typeface="Times New Roman" pitchFamily="18" charset="0"/>
              </a:rPr>
              <a:t>，</a:t>
            </a:r>
            <a:r>
              <a:rPr lang="zh-CN" altLang="zh-CN" sz="2000">
                <a:latin typeface="微软雅黑" pitchFamily="34" charset="-122"/>
                <a:ea typeface="Times New Roman" pitchFamily="18" charset="0"/>
                <a:cs typeface="Courier New" pitchFamily="49" charset="0"/>
              </a:rPr>
              <a:t> </a:t>
            </a:r>
            <a:r>
              <a:rPr lang="zh-CN" altLang="zh-CN" sz="2000">
                <a:latin typeface="Times New Roman" pitchFamily="18" charset="0"/>
                <a:ea typeface="微软雅黑" pitchFamily="34" charset="-122"/>
                <a:cs typeface="Times New Roman" pitchFamily="18" charset="0"/>
              </a:rPr>
              <a:t>所以</a:t>
            </a:r>
            <a:r>
              <a:rPr lang="en-US" altLang="zh-CN" sz="2000" i="1">
                <a:latin typeface="Times New Roman" pitchFamily="18" charset="0"/>
                <a:ea typeface="微软雅黑" pitchFamily="34" charset="-122"/>
                <a:cs typeface="Courier New" pitchFamily="49" charset="0"/>
              </a:rPr>
              <a:t>PE</a:t>
            </a:r>
            <a:r>
              <a:rPr lang="en-US" altLang="zh-CN" sz="2000">
                <a:latin typeface="Times New Roman" pitchFamily="18" charset="0"/>
                <a:ea typeface="微软雅黑" pitchFamily="34" charset="-122"/>
                <a:cs typeface="Courier New" pitchFamily="49" charset="0"/>
              </a:rPr>
              <a:t>+</a:t>
            </a:r>
            <a:r>
              <a:rPr lang="en-US" altLang="zh-CN" sz="2000" i="1">
                <a:latin typeface="Times New Roman" pitchFamily="18" charset="0"/>
                <a:ea typeface="微软雅黑" pitchFamily="34" charset="-122"/>
                <a:cs typeface="Courier New" pitchFamily="49" charset="0"/>
              </a:rPr>
              <a:t>EF</a:t>
            </a:r>
            <a:r>
              <a:rPr lang="en-US" altLang="zh-CN" sz="2000">
                <a:latin typeface="Times New Roman" pitchFamily="18" charset="0"/>
                <a:ea typeface="微软雅黑" pitchFamily="34" charset="-122"/>
                <a:cs typeface="Courier New" pitchFamily="49" charset="0"/>
              </a:rPr>
              <a:t>+</a:t>
            </a:r>
            <a:r>
              <a:rPr lang="en-US" altLang="zh-CN" sz="2000" i="1">
                <a:latin typeface="Times New Roman" pitchFamily="18" charset="0"/>
                <a:ea typeface="微软雅黑" pitchFamily="34" charset="-122"/>
                <a:cs typeface="Courier New" pitchFamily="49" charset="0"/>
              </a:rPr>
              <a:t>PF</a:t>
            </a:r>
            <a:r>
              <a:rPr lang="en-US" altLang="zh-CN" sz="2000">
                <a:latin typeface="Times New Roman" pitchFamily="18" charset="0"/>
                <a:ea typeface="微软雅黑" pitchFamily="34" charset="-122"/>
                <a:cs typeface="Courier New" pitchFamily="49" charset="0"/>
              </a:rPr>
              <a:t>= </a:t>
            </a:r>
            <a:r>
              <a:rPr lang="en-US" altLang="zh-CN" sz="2000" i="1">
                <a:latin typeface="Times New Roman" pitchFamily="18" charset="0"/>
                <a:ea typeface="微软雅黑" pitchFamily="34" charset="-122"/>
                <a:cs typeface="Courier New" pitchFamily="49" charset="0"/>
              </a:rPr>
              <a:t>P</a:t>
            </a:r>
            <a:r>
              <a:rPr lang="en-US" altLang="zh-CN" sz="2000" i="1" baseline="-25000">
                <a:latin typeface="Times New Roman" pitchFamily="18" charset="0"/>
                <a:ea typeface="微软雅黑" pitchFamily="34" charset="-122"/>
                <a:cs typeface="Courier New" pitchFamily="49" charset="0"/>
              </a:rPr>
              <a:t>1</a:t>
            </a:r>
            <a:r>
              <a:rPr lang="en-US" altLang="zh-CN" sz="2000" i="1">
                <a:latin typeface="Times New Roman" pitchFamily="18" charset="0"/>
                <a:ea typeface="微软雅黑" pitchFamily="34" charset="-122"/>
                <a:cs typeface="Courier New" pitchFamily="49" charset="0"/>
              </a:rPr>
              <a:t>E</a:t>
            </a:r>
            <a:r>
              <a:rPr lang="en-US" altLang="zh-CN" sz="2000">
                <a:latin typeface="Times New Roman" pitchFamily="18" charset="0"/>
                <a:ea typeface="微软雅黑" pitchFamily="34" charset="-122"/>
                <a:cs typeface="Courier New" pitchFamily="49" charset="0"/>
              </a:rPr>
              <a:t>+</a:t>
            </a:r>
            <a:r>
              <a:rPr lang="en-US" altLang="zh-CN" sz="2000" i="1">
                <a:latin typeface="Times New Roman" pitchFamily="18" charset="0"/>
                <a:ea typeface="微软雅黑" pitchFamily="34" charset="-122"/>
                <a:cs typeface="Courier New" pitchFamily="49" charset="0"/>
              </a:rPr>
              <a:t>EF</a:t>
            </a:r>
            <a:r>
              <a:rPr lang="en-US" altLang="zh-CN" sz="2000">
                <a:latin typeface="Times New Roman" pitchFamily="18" charset="0"/>
                <a:ea typeface="微软雅黑" pitchFamily="34" charset="-122"/>
                <a:cs typeface="Courier New" pitchFamily="49" charset="0"/>
              </a:rPr>
              <a:t>+ </a:t>
            </a:r>
            <a:r>
              <a:rPr lang="en-US" altLang="zh-CN" sz="2000" i="1">
                <a:latin typeface="Times New Roman" pitchFamily="18" charset="0"/>
                <a:ea typeface="微软雅黑" pitchFamily="34" charset="-122"/>
                <a:cs typeface="Courier New" pitchFamily="49" charset="0"/>
              </a:rPr>
              <a:t>P</a:t>
            </a:r>
            <a:r>
              <a:rPr lang="en-US" altLang="zh-CN" sz="2000" i="1" baseline="-25000">
                <a:latin typeface="Times New Roman" pitchFamily="18" charset="0"/>
                <a:ea typeface="微软雅黑" pitchFamily="34" charset="-122"/>
                <a:cs typeface="Courier New" pitchFamily="49" charset="0"/>
              </a:rPr>
              <a:t>2</a:t>
            </a:r>
            <a:r>
              <a:rPr lang="en-US" altLang="zh-CN" sz="2000" i="1">
                <a:latin typeface="Times New Roman" pitchFamily="18" charset="0"/>
                <a:ea typeface="微软雅黑" pitchFamily="34" charset="-122"/>
                <a:cs typeface="Courier New" pitchFamily="49" charset="0"/>
              </a:rPr>
              <a:t>F</a:t>
            </a:r>
            <a:r>
              <a:rPr lang="en-US" altLang="zh-CN" sz="2000">
                <a:latin typeface="Times New Roman" pitchFamily="18" charset="0"/>
                <a:ea typeface="微软雅黑" pitchFamily="34" charset="-122"/>
                <a:cs typeface="Courier New" pitchFamily="49" charset="0"/>
              </a:rPr>
              <a:t>=</a:t>
            </a:r>
            <a:r>
              <a:rPr lang="en-US" altLang="zh-CN" sz="2000" i="1">
                <a:latin typeface="Times New Roman" pitchFamily="18" charset="0"/>
                <a:ea typeface="微软雅黑" pitchFamily="34" charset="-122"/>
                <a:cs typeface="Courier New" pitchFamily="49" charset="0"/>
              </a:rPr>
              <a:t>P</a:t>
            </a:r>
            <a:r>
              <a:rPr lang="en-US" altLang="zh-CN" sz="2000" i="1" baseline="-25000">
                <a:latin typeface="Times New Roman" pitchFamily="18" charset="0"/>
                <a:ea typeface="微软雅黑" pitchFamily="34" charset="-122"/>
                <a:cs typeface="Courier New" pitchFamily="49" charset="0"/>
              </a:rPr>
              <a:t>1</a:t>
            </a:r>
            <a:r>
              <a:rPr lang="en-US" altLang="zh-CN" sz="2000" i="1">
                <a:latin typeface="Times New Roman" pitchFamily="18" charset="0"/>
                <a:ea typeface="微软雅黑" pitchFamily="34" charset="-122"/>
                <a:cs typeface="Courier New" pitchFamily="49" charset="0"/>
              </a:rPr>
              <a:t> P</a:t>
            </a:r>
            <a:r>
              <a:rPr lang="en-US" altLang="zh-CN" sz="2000" i="1" baseline="-25000">
                <a:latin typeface="Times New Roman" pitchFamily="18" charset="0"/>
                <a:ea typeface="微软雅黑" pitchFamily="34" charset="-122"/>
                <a:cs typeface="Courier New" pitchFamily="49" charset="0"/>
              </a:rPr>
              <a:t>2</a:t>
            </a:r>
            <a:r>
              <a:rPr lang="en-US" altLang="zh-CN" sz="2000">
                <a:latin typeface="Times New Roman" pitchFamily="18" charset="0"/>
                <a:ea typeface="微软雅黑" pitchFamily="34" charset="-122"/>
                <a:cs typeface="Courier New" pitchFamily="49" charset="0"/>
              </a:rPr>
              <a:t>=9 </a:t>
            </a:r>
            <a:r>
              <a:rPr lang="en-US" altLang="zh-CN" sz="2000" i="1" baseline="-25000">
                <a:latin typeface="Times New Roman" pitchFamily="18" charset="0"/>
                <a:ea typeface="微软雅黑" pitchFamily="34" charset="-122"/>
                <a:cs typeface="Courier New" pitchFamily="49" charset="0"/>
              </a:rPr>
              <a:t>.</a:t>
            </a:r>
            <a:endParaRPr lang="zh-CN" altLang="zh-CN" sz="2000">
              <a:latin typeface="微软雅黑" pitchFamily="34" charset="-122"/>
              <a:ea typeface="微软雅黑" pitchFamily="34" charset="-122"/>
              <a:cs typeface="Courier New" pitchFamily="49" charset="0"/>
            </a:endParaRPr>
          </a:p>
        </p:txBody>
      </p:sp>
      <p:sp>
        <p:nvSpPr>
          <p:cNvPr id="4" name="矩形 3"/>
          <p:cNvSpPr>
            <a:spLocks noChangeArrowheads="1"/>
          </p:cNvSpPr>
          <p:nvPr/>
        </p:nvSpPr>
        <p:spPr bwMode="auto">
          <a:xfrm>
            <a:off x="2451100" y="2476500"/>
            <a:ext cx="3889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FF0000"/>
                </a:solidFill>
                <a:latin typeface="Times New Roman" pitchFamily="18" charset="0"/>
                <a:ea typeface="微软雅黑" pitchFamily="34" charset="-122"/>
                <a:cs typeface="Courier New" pitchFamily="49" charset="0"/>
              </a:rPr>
              <a:t>C</a:t>
            </a:r>
            <a:endParaRPr lang="zh-CN" altLang="en-US" sz="2400">
              <a:solidFill>
                <a:srgbClr val="FF0000"/>
              </a:solidFill>
              <a:ea typeface="微软雅黑" pitchFamily="34" charset="-122"/>
              <a:cs typeface="Courier New" pitchFamily="49" charset="0"/>
            </a:endParaRPr>
          </a:p>
        </p:txBody>
      </p:sp>
      <p:sp>
        <p:nvSpPr>
          <p:cNvPr id="6" name="矩形 6"/>
          <p:cNvSpPr>
            <a:spLocks noChangeArrowheads="1"/>
          </p:cNvSpPr>
          <p:nvPr/>
        </p:nvSpPr>
        <p:spPr bwMode="auto">
          <a:xfrm>
            <a:off x="279400" y="188640"/>
            <a:ext cx="512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rgbClr val="C00000"/>
                </a:solidFill>
                <a:latin typeface="微软雅黑" panose="020B0503020204020204" pitchFamily="34" charset="-122"/>
                <a:ea typeface="微软雅黑" panose="020B0503020204020204" pitchFamily="34" charset="-122"/>
              </a:rPr>
              <a:t>探究二：</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一点两线型</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的最短</a:t>
            </a:r>
            <a:r>
              <a:rPr lang="zh-CN" altLang="en-US"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周长</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问题</a:t>
            </a:r>
            <a:endParaRPr lang="zh-CN" altLang="en-US" sz="2000" b="1" dirty="0">
              <a:solidFill>
                <a:srgbClr val="C00000"/>
              </a:solidFill>
            </a:endParaRPr>
          </a:p>
        </p:txBody>
      </p:sp>
    </p:spTree>
    <p:extLst>
      <p:ext uri="{BB962C8B-B14F-4D97-AF65-F5344CB8AC3E}">
        <p14:creationId xmlns:p14="http://schemas.microsoft.com/office/powerpoint/2010/main" val="3880188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animEffect transition="in" filter="wipe(up)">
                                      <p:cBhvr>
                                        <p:cTn id="7" dur="500"/>
                                        <p:tgtEl>
                                          <p:spTgt spid="2867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28676">
                                            <p:txEl>
                                              <p:pRg st="1" end="1"/>
                                            </p:txEl>
                                          </p:spTgt>
                                        </p:tgtEl>
                                        <p:attrNameLst>
                                          <p:attrName>style.visibility</p:attrName>
                                        </p:attrNameLst>
                                      </p:cBhvr>
                                      <p:to>
                                        <p:strVal val="visible"/>
                                      </p:to>
                                    </p:set>
                                    <p:animEffect transition="in" filter="wipe(up)">
                                      <p:cBhvr>
                                        <p:cTn id="12" dur="500"/>
                                        <p:tgtEl>
                                          <p:spTgt spid="2867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1550" y="1547813"/>
            <a:ext cx="7561263" cy="1938992"/>
          </a:xfrm>
          <a:prstGeom prst="rect">
            <a:avLst/>
          </a:prstGeom>
        </p:spPr>
        <p:txBody>
          <a:bodyPr>
            <a:spAutoFit/>
          </a:bodyPr>
          <a:lstStyle/>
          <a:p>
            <a:pPr algn="just">
              <a:lnSpc>
                <a:spcPct val="150000"/>
              </a:lnSpc>
              <a:spcAft>
                <a:spcPts val="0"/>
              </a:spcAft>
              <a:defRPr/>
            </a:pPr>
            <a:r>
              <a:rPr lang="zh-CN" altLang="zh-CN" sz="2000" kern="100" dirty="0" smtClean="0">
                <a:latin typeface="Times New Roman" panose="02020603050405020304" pitchFamily="18" charset="0"/>
                <a:ea typeface="微软雅黑" panose="020B0503020204020204" pitchFamily="34" charset="-122"/>
                <a:cs typeface="Times New Roman" panose="02020603050405020304" pitchFamily="18" charset="0"/>
              </a:rPr>
              <a:t>八</a:t>
            </a:r>
            <a:r>
              <a:rPr lang="en-US" altLang="zh-CN" sz="2000" kern="100" dirty="0" smtClean="0">
                <a:latin typeface="Times New Roman" panose="02020603050405020304" pitchFamily="18" charset="0"/>
                <a:ea typeface="微软雅黑" panose="020B0503020204020204" pitchFamily="34" charset="-122"/>
                <a:cs typeface="Times New Roman" panose="02020603050405020304" pitchFamily="18" charset="0"/>
              </a:rPr>
              <a:t>(4)</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班举行文艺晚会</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桌子摆成如图所示</a:t>
            </a:r>
            <a:r>
              <a:rPr lang="zh-CN" altLang="zh-CN" sz="2000" kern="100" dirty="0" smtClean="0">
                <a:latin typeface="Times New Roman" panose="02020603050405020304" pitchFamily="18" charset="0"/>
                <a:ea typeface="微软雅黑" panose="020B0503020204020204" pitchFamily="34" charset="-122"/>
                <a:cs typeface="Times New Roman" panose="02020603050405020304" pitchFamily="18" charset="0"/>
              </a:rPr>
              <a:t>两排</a:t>
            </a:r>
            <a:r>
              <a:rPr lang="en-US" altLang="zh-CN" sz="2000" kern="100"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图中的</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AO</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BO</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AO</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桌面上摆满了橘子</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OB</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桌面上摆满了糖果</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站在</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处的学生小明先拿橘子再去拿糖果</a:t>
            </a:r>
            <a:r>
              <a:rPr lang="zh-CN" altLang="zh-CN" sz="2000" kern="100" dirty="0" smtClean="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smtClean="0">
                <a:latin typeface="Times New Roman" panose="02020603050405020304" pitchFamily="18" charset="0"/>
                <a:ea typeface="微软雅黑" panose="020B0503020204020204" pitchFamily="34" charset="-122"/>
                <a:cs typeface="Times New Roman" panose="02020603050405020304" pitchFamily="18" charset="0"/>
              </a:rPr>
              <a:t>请</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你帮他设计一条行走路线</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使其所走的总路程最短</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保留作图痕迹，不写作法</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600" kern="100" dirty="0">
              <a:latin typeface="Calibri" panose="020F0502020204030204" pitchFamily="34" charset="0"/>
              <a:ea typeface="微软雅黑" panose="020B0503020204020204" pitchFamily="34" charset="-122"/>
              <a:cs typeface="Times New Roman" panose="02020603050405020304" pitchFamily="18" charset="0"/>
            </a:endParaRPr>
          </a:p>
        </p:txBody>
      </p:sp>
      <p:sp>
        <p:nvSpPr>
          <p:cNvPr id="6" name="矩形 6"/>
          <p:cNvSpPr>
            <a:spLocks noChangeArrowheads="1"/>
          </p:cNvSpPr>
          <p:nvPr/>
        </p:nvSpPr>
        <p:spPr bwMode="auto">
          <a:xfrm>
            <a:off x="279400" y="188640"/>
            <a:ext cx="512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rgbClr val="C00000"/>
                </a:solidFill>
                <a:latin typeface="微软雅黑" panose="020B0503020204020204" pitchFamily="34" charset="-122"/>
                <a:ea typeface="微软雅黑" panose="020B0503020204020204" pitchFamily="34" charset="-122"/>
              </a:rPr>
              <a:t>探究二：</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一点两线型</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的最短</a:t>
            </a:r>
            <a:r>
              <a:rPr lang="zh-CN" altLang="en-US"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周长</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问题</a:t>
            </a:r>
            <a:endParaRPr lang="zh-CN" altLang="en-US" sz="2000" b="1" dirty="0">
              <a:solidFill>
                <a:srgbClr val="C00000"/>
              </a:solidFill>
            </a:endParaRPr>
          </a:p>
        </p:txBody>
      </p:sp>
      <p:cxnSp>
        <p:nvCxnSpPr>
          <p:cNvPr id="4" name="直接连接符 3"/>
          <p:cNvCxnSpPr/>
          <p:nvPr/>
        </p:nvCxnSpPr>
        <p:spPr>
          <a:xfrm>
            <a:off x="4067944" y="4221088"/>
            <a:ext cx="22322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5400675" y="4234019"/>
            <a:ext cx="899517" cy="1404367"/>
          </a:xfrm>
          <a:prstGeom prst="line">
            <a:avLst/>
          </a:prstGeom>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5328667" y="4653136"/>
            <a:ext cx="72008"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762493" y="4036422"/>
            <a:ext cx="360040" cy="369332"/>
          </a:xfrm>
          <a:prstGeom prst="rect">
            <a:avLst/>
          </a:prstGeom>
          <a:noFill/>
        </p:spPr>
        <p:txBody>
          <a:bodyPr wrap="square" rtlCol="0">
            <a:spAutoFit/>
          </a:bodyPr>
          <a:lstStyle/>
          <a:p>
            <a:r>
              <a:rPr lang="en-US" altLang="zh-CN" dirty="0" smtClean="0"/>
              <a:t>A</a:t>
            </a:r>
            <a:endParaRPr lang="zh-CN" altLang="en-US" dirty="0"/>
          </a:p>
        </p:txBody>
      </p:sp>
      <p:sp>
        <p:nvSpPr>
          <p:cNvPr id="7" name="文本框 6"/>
          <p:cNvSpPr txBox="1"/>
          <p:nvPr/>
        </p:nvSpPr>
        <p:spPr>
          <a:xfrm>
            <a:off x="6264188" y="4040322"/>
            <a:ext cx="216024" cy="369332"/>
          </a:xfrm>
          <a:prstGeom prst="rect">
            <a:avLst/>
          </a:prstGeom>
          <a:noFill/>
        </p:spPr>
        <p:txBody>
          <a:bodyPr wrap="square" rtlCol="0">
            <a:spAutoFit/>
          </a:bodyPr>
          <a:lstStyle/>
          <a:p>
            <a:r>
              <a:rPr lang="en-US" altLang="zh-CN" dirty="0" smtClean="0"/>
              <a:t>O</a:t>
            </a:r>
            <a:endParaRPr lang="zh-CN" altLang="en-US" dirty="0"/>
          </a:p>
        </p:txBody>
      </p:sp>
      <p:sp>
        <p:nvSpPr>
          <p:cNvPr id="10" name="文本框 9"/>
          <p:cNvSpPr txBox="1"/>
          <p:nvPr/>
        </p:nvSpPr>
        <p:spPr>
          <a:xfrm>
            <a:off x="5290679" y="5638386"/>
            <a:ext cx="288032" cy="369332"/>
          </a:xfrm>
          <a:prstGeom prst="rect">
            <a:avLst/>
          </a:prstGeom>
          <a:noFill/>
        </p:spPr>
        <p:txBody>
          <a:bodyPr wrap="square" rtlCol="0">
            <a:spAutoFit/>
          </a:bodyPr>
          <a:lstStyle/>
          <a:p>
            <a:r>
              <a:rPr lang="en-US" altLang="zh-CN" dirty="0" smtClean="0"/>
              <a:t>B</a:t>
            </a:r>
            <a:endParaRPr lang="zh-CN" altLang="en-US" dirty="0"/>
          </a:p>
        </p:txBody>
      </p:sp>
      <p:sp>
        <p:nvSpPr>
          <p:cNvPr id="11" name="文本框 10"/>
          <p:cNvSpPr txBox="1"/>
          <p:nvPr/>
        </p:nvSpPr>
        <p:spPr>
          <a:xfrm>
            <a:off x="5053874" y="4491329"/>
            <a:ext cx="219795" cy="369332"/>
          </a:xfrm>
          <a:prstGeom prst="rect">
            <a:avLst/>
          </a:prstGeom>
          <a:noFill/>
        </p:spPr>
        <p:txBody>
          <a:bodyPr wrap="square" rtlCol="0">
            <a:spAutoFit/>
          </a:bodyPr>
          <a:lstStyle/>
          <a:p>
            <a:r>
              <a:rPr lang="en-US" altLang="zh-CN" dirty="0" smtClean="0"/>
              <a:t>C</a:t>
            </a:r>
            <a:endParaRPr lang="zh-CN" altLang="en-US" dirty="0"/>
          </a:p>
        </p:txBody>
      </p:sp>
      <p:cxnSp>
        <p:nvCxnSpPr>
          <p:cNvPr id="15" name="直接连接符 14"/>
          <p:cNvCxnSpPr>
            <a:stCxn id="9" idx="0"/>
            <a:endCxn id="19" idx="0"/>
          </p:cNvCxnSpPr>
          <p:nvPr/>
        </p:nvCxnSpPr>
        <p:spPr>
          <a:xfrm flipH="1" flipV="1">
            <a:off x="5351527" y="3789040"/>
            <a:ext cx="13144" cy="864096"/>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9" idx="4"/>
          </p:cNvCxnSpPr>
          <p:nvPr/>
        </p:nvCxnSpPr>
        <p:spPr>
          <a:xfrm flipH="1" flipV="1">
            <a:off x="5364671" y="4698855"/>
            <a:ext cx="935521" cy="602353"/>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5328667" y="3789040"/>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6228184" y="5255489"/>
            <a:ext cx="72008"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p:cNvCxnSpPr>
            <a:stCxn id="19" idx="0"/>
            <a:endCxn id="23" idx="6"/>
          </p:cNvCxnSpPr>
          <p:nvPr/>
        </p:nvCxnSpPr>
        <p:spPr>
          <a:xfrm>
            <a:off x="5351527" y="3789040"/>
            <a:ext cx="948665" cy="1489309"/>
          </a:xfrm>
          <a:prstGeom prst="line">
            <a:avLst/>
          </a:prstGeom>
          <a:ln>
            <a:prstDash val="sysDot"/>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5122872" y="3392281"/>
            <a:ext cx="411590" cy="378251"/>
            <a:chOff x="5122872" y="3392281"/>
            <a:chExt cx="411590" cy="378251"/>
          </a:xfrm>
        </p:grpSpPr>
        <p:sp>
          <p:nvSpPr>
            <p:cNvPr id="25" name="文本框 24"/>
            <p:cNvSpPr txBox="1"/>
            <p:nvPr/>
          </p:nvSpPr>
          <p:spPr>
            <a:xfrm>
              <a:off x="5122872" y="3392281"/>
              <a:ext cx="411590" cy="369332"/>
            </a:xfrm>
            <a:prstGeom prst="rect">
              <a:avLst/>
            </a:prstGeom>
            <a:noFill/>
          </p:spPr>
          <p:txBody>
            <a:bodyPr wrap="square" rtlCol="0">
              <a:spAutoFit/>
            </a:bodyPr>
            <a:lstStyle/>
            <a:p>
              <a:r>
                <a:rPr lang="en-US" altLang="zh-CN" dirty="0" smtClean="0"/>
                <a:t>C</a:t>
              </a:r>
              <a:endParaRPr lang="zh-CN" altLang="en-US" dirty="0"/>
            </a:p>
          </p:txBody>
        </p:sp>
        <p:sp>
          <p:nvSpPr>
            <p:cNvPr id="26" name="文本框 25"/>
            <p:cNvSpPr txBox="1"/>
            <p:nvPr/>
          </p:nvSpPr>
          <p:spPr>
            <a:xfrm>
              <a:off x="5273669" y="3524311"/>
              <a:ext cx="216024" cy="246221"/>
            </a:xfrm>
            <a:prstGeom prst="rect">
              <a:avLst/>
            </a:prstGeom>
            <a:noFill/>
          </p:spPr>
          <p:txBody>
            <a:bodyPr wrap="square" rtlCol="0">
              <a:spAutoFit/>
            </a:bodyPr>
            <a:lstStyle/>
            <a:p>
              <a:r>
                <a:rPr lang="en-US" altLang="zh-CN" sz="1000" dirty="0"/>
                <a:t>1</a:t>
              </a:r>
              <a:endParaRPr lang="zh-CN" altLang="en-US" sz="1000" dirty="0"/>
            </a:p>
          </p:txBody>
        </p:sp>
      </p:grpSp>
      <p:grpSp>
        <p:nvGrpSpPr>
          <p:cNvPr id="42" name="组合 41"/>
          <p:cNvGrpSpPr/>
          <p:nvPr/>
        </p:nvGrpSpPr>
        <p:grpSpPr>
          <a:xfrm>
            <a:off x="6290082" y="5116542"/>
            <a:ext cx="658181" cy="410959"/>
            <a:chOff x="6290082" y="5116542"/>
            <a:chExt cx="658181" cy="410959"/>
          </a:xfrm>
        </p:grpSpPr>
        <p:sp>
          <p:nvSpPr>
            <p:cNvPr id="28" name="文本框 27"/>
            <p:cNvSpPr txBox="1"/>
            <p:nvPr/>
          </p:nvSpPr>
          <p:spPr>
            <a:xfrm>
              <a:off x="6290082" y="5116542"/>
              <a:ext cx="658181" cy="369332"/>
            </a:xfrm>
            <a:prstGeom prst="rect">
              <a:avLst/>
            </a:prstGeom>
            <a:noFill/>
          </p:spPr>
          <p:txBody>
            <a:bodyPr wrap="square" rtlCol="0">
              <a:spAutoFit/>
            </a:bodyPr>
            <a:lstStyle/>
            <a:p>
              <a:r>
                <a:rPr lang="en-US" altLang="zh-CN" dirty="0" smtClean="0"/>
                <a:t>C</a:t>
              </a:r>
              <a:endParaRPr lang="zh-CN" altLang="en-US" dirty="0"/>
            </a:p>
          </p:txBody>
        </p:sp>
        <p:sp>
          <p:nvSpPr>
            <p:cNvPr id="29" name="文本框 28"/>
            <p:cNvSpPr txBox="1"/>
            <p:nvPr/>
          </p:nvSpPr>
          <p:spPr>
            <a:xfrm>
              <a:off x="6420631" y="5281280"/>
              <a:ext cx="473108" cy="246221"/>
            </a:xfrm>
            <a:prstGeom prst="rect">
              <a:avLst/>
            </a:prstGeom>
            <a:noFill/>
          </p:spPr>
          <p:txBody>
            <a:bodyPr wrap="square" rtlCol="0">
              <a:spAutoFit/>
            </a:bodyPr>
            <a:lstStyle/>
            <a:p>
              <a:r>
                <a:rPr lang="en-US" altLang="zh-CN" sz="1000" dirty="0" smtClean="0"/>
                <a:t>2</a:t>
              </a:r>
              <a:endParaRPr lang="zh-CN" altLang="en-US" sz="1000" dirty="0"/>
            </a:p>
          </p:txBody>
        </p:sp>
      </p:grpSp>
      <p:cxnSp>
        <p:nvCxnSpPr>
          <p:cNvPr id="32" name="直接连接符 31"/>
          <p:cNvCxnSpPr/>
          <p:nvPr/>
        </p:nvCxnSpPr>
        <p:spPr>
          <a:xfrm>
            <a:off x="5358099" y="4659904"/>
            <a:ext cx="582053" cy="8467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5364671" y="4235368"/>
            <a:ext cx="284454" cy="436408"/>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5577187" y="3842038"/>
            <a:ext cx="432048" cy="369332"/>
          </a:xfrm>
          <a:prstGeom prst="rect">
            <a:avLst/>
          </a:prstGeom>
          <a:noFill/>
        </p:spPr>
        <p:txBody>
          <a:bodyPr wrap="square" rtlCol="0">
            <a:spAutoFit/>
          </a:bodyPr>
          <a:lstStyle/>
          <a:p>
            <a:r>
              <a:rPr lang="en-US" altLang="zh-CN" dirty="0" smtClean="0"/>
              <a:t>E</a:t>
            </a:r>
            <a:endParaRPr lang="zh-CN" altLang="en-US" dirty="0"/>
          </a:p>
        </p:txBody>
      </p:sp>
      <p:sp>
        <p:nvSpPr>
          <p:cNvPr id="40" name="文本框 39"/>
          <p:cNvSpPr txBox="1"/>
          <p:nvPr/>
        </p:nvSpPr>
        <p:spPr>
          <a:xfrm>
            <a:off x="5971071" y="4548601"/>
            <a:ext cx="360040" cy="369332"/>
          </a:xfrm>
          <a:prstGeom prst="rect">
            <a:avLst/>
          </a:prstGeom>
          <a:noFill/>
        </p:spPr>
        <p:txBody>
          <a:bodyPr wrap="square" rtlCol="0">
            <a:spAutoFit/>
          </a:bodyPr>
          <a:lstStyle/>
          <a:p>
            <a:r>
              <a:rPr lang="en-US" altLang="zh-CN" dirty="0" smtClean="0"/>
              <a:t>F</a:t>
            </a:r>
            <a:endParaRPr lang="zh-CN" altLang="en-US" dirty="0"/>
          </a:p>
        </p:txBody>
      </p:sp>
      <p:cxnSp>
        <p:nvCxnSpPr>
          <p:cNvPr id="44" name="直接连接符 43"/>
          <p:cNvCxnSpPr>
            <a:endCxn id="40" idx="1"/>
          </p:cNvCxnSpPr>
          <p:nvPr/>
        </p:nvCxnSpPr>
        <p:spPr>
          <a:xfrm>
            <a:off x="5649125" y="4251541"/>
            <a:ext cx="321946" cy="48172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45254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3" grpId="0" animBg="1"/>
      <p:bldP spid="39" grpId="0"/>
      <p:bldP spid="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16013" y="2420888"/>
            <a:ext cx="7396162" cy="1476375"/>
          </a:xfrm>
          <a:prstGeom prst="rect">
            <a:avLst/>
          </a:prstGeom>
        </p:spPr>
        <p:txBody>
          <a:bodyPr>
            <a:spAutoFit/>
          </a:bodyPr>
          <a:lstStyle/>
          <a:p>
            <a:pPr>
              <a:lnSpc>
                <a:spcPct val="150000"/>
              </a:lnSpc>
              <a:spcAft>
                <a:spcPts val="0"/>
              </a:spcAft>
              <a:defRPr/>
            </a:pPr>
            <a:r>
              <a:rPr lang="zh-CN" altLang="zh-CN" sz="20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问题</a:t>
            </a:r>
            <a:r>
              <a:rPr lang="en-US" altLang="zh-CN" sz="20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4.  </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如图</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为马厩</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为帐篷</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牧马人某一天要从马厩</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牵出马</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先到草地边</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MN</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的某一处牧马</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再到河边</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l </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饮马</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然后回到帐篷</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B. </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请你帮他确定马这一天行走的最短路线</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600" kern="100" dirty="0">
              <a:latin typeface="Calibri" panose="020F0502020204030204" pitchFamily="34" charset="0"/>
              <a:ea typeface="微软雅黑" panose="020B0503020204020204" pitchFamily="34" charset="-122"/>
              <a:cs typeface="Times New Roman" panose="02020603050405020304" pitchFamily="18" charset="0"/>
            </a:endParaRPr>
          </a:p>
        </p:txBody>
      </p:sp>
      <p:pic>
        <p:nvPicPr>
          <p:cNvPr id="27651" name="图片 18" descr="牧马饮水（2）"/>
          <p:cNvPicPr>
            <a:picLocks noChangeAspect="1" noChangeArrowheads="1"/>
          </p:cNvPicPr>
          <p:nvPr/>
        </p:nvPicPr>
        <p:blipFill>
          <a:blip r:embed="rId2">
            <a:clrChange>
              <a:clrFrom>
                <a:srgbClr val="FEF2D8"/>
              </a:clrFrom>
              <a:clrTo>
                <a:srgbClr val="FEF2D8">
                  <a:alpha val="0"/>
                </a:srgbClr>
              </a:clrTo>
            </a:clrChange>
            <a:extLst>
              <a:ext uri="{28A0092B-C50C-407E-A947-70E740481C1C}">
                <a14:useLocalDpi xmlns:a14="http://schemas.microsoft.com/office/drawing/2010/main" val="0"/>
              </a:ext>
            </a:extLst>
          </a:blip>
          <a:srcRect/>
          <a:stretch>
            <a:fillRect/>
          </a:stretch>
        </p:blipFill>
        <p:spPr bwMode="auto">
          <a:xfrm>
            <a:off x="3044825" y="4437063"/>
            <a:ext cx="316865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6"/>
          <p:cNvSpPr>
            <a:spLocks noChangeArrowheads="1"/>
          </p:cNvSpPr>
          <p:nvPr/>
        </p:nvSpPr>
        <p:spPr bwMode="auto">
          <a:xfrm>
            <a:off x="251520" y="188640"/>
            <a:ext cx="512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rgbClr val="C00000"/>
                </a:solidFill>
                <a:latin typeface="微软雅黑" panose="020B0503020204020204" pitchFamily="34" charset="-122"/>
                <a:ea typeface="微软雅黑" panose="020B0503020204020204" pitchFamily="34" charset="-122"/>
              </a:rPr>
              <a:t>探究三：</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0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两</a:t>
            </a:r>
            <a:r>
              <a:rPr lang="zh-CN" altLang="en-US"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点两线型</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的最短</a:t>
            </a:r>
            <a:r>
              <a:rPr lang="zh-CN" altLang="en-US" sz="20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路径</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问题</a:t>
            </a:r>
            <a:endParaRPr lang="zh-CN" altLang="en-US" sz="2000" b="1" dirty="0">
              <a:solidFill>
                <a:srgbClr val="C00000"/>
              </a:solidFill>
            </a:endParaRPr>
          </a:p>
        </p:txBody>
      </p:sp>
      <p:sp>
        <p:nvSpPr>
          <p:cNvPr id="5" name="矩形 4"/>
          <p:cNvSpPr/>
          <p:nvPr/>
        </p:nvSpPr>
        <p:spPr>
          <a:xfrm>
            <a:off x="923925" y="1037688"/>
            <a:ext cx="7410450" cy="1015663"/>
          </a:xfrm>
          <a:prstGeom prst="rect">
            <a:avLst/>
          </a:prstGeom>
        </p:spPr>
        <p:txBody>
          <a:bodyPr>
            <a:spAutoFit/>
          </a:bodyPr>
          <a:lstStyle/>
          <a:p>
            <a:pPr>
              <a:lnSpc>
                <a:spcPct val="150000"/>
              </a:lnSpc>
              <a:spcAft>
                <a:spcPts val="0"/>
              </a:spcAft>
              <a:defRPr/>
            </a:pPr>
            <a:r>
              <a:rPr lang="zh-CN" altLang="zh-CN" sz="2000" kern="100" dirty="0" smtClean="0">
                <a:latin typeface="Times New Roman" panose="02020603050405020304" pitchFamily="18" charset="0"/>
                <a:ea typeface="微软雅黑" panose="020B0503020204020204" pitchFamily="34" charset="-122"/>
                <a:cs typeface="Times New Roman" panose="02020603050405020304" pitchFamily="18" charset="0"/>
              </a:rPr>
              <a:t>继续</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思考：如果在草地和河流所成的区域里有马厩和帐篷</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又怎样设计行走的最短路线呢？</a:t>
            </a:r>
            <a:endParaRPr lang="zh-CN" altLang="zh-CN" sz="1600" kern="100" dirty="0">
              <a:latin typeface="Calibri" panose="020F0502020204030204" pitchFamily="34"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1214289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77838" y="874713"/>
            <a:ext cx="1897062" cy="547687"/>
          </a:xfrm>
          <a:prstGeom prst="rect">
            <a:avLst/>
          </a:prstGeom>
          <a:solidFill>
            <a:srgbClr val="425624"/>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dirty="0">
                <a:latin typeface="微软雅黑" pitchFamily="34" charset="-122"/>
                <a:ea typeface="微软雅黑" pitchFamily="34" charset="-122"/>
              </a:rPr>
              <a:t>重难点归纳</a:t>
            </a:r>
          </a:p>
        </p:txBody>
      </p:sp>
      <p:cxnSp>
        <p:nvCxnSpPr>
          <p:cNvPr id="3" name="直接连接符 2"/>
          <p:cNvCxnSpPr/>
          <p:nvPr/>
        </p:nvCxnSpPr>
        <p:spPr>
          <a:xfrm flipH="1">
            <a:off x="1473200" y="908050"/>
            <a:ext cx="7670800" cy="0"/>
          </a:xfrm>
          <a:prstGeom prst="line">
            <a:avLst/>
          </a:prstGeom>
          <a:solidFill>
            <a:schemeClr val="bg1">
              <a:lumMod val="95000"/>
              <a:alpha val="54000"/>
            </a:schemeClr>
          </a:solidFill>
          <a:ln w="76200">
            <a:solidFill>
              <a:srgbClr val="425624"/>
            </a:solidFill>
          </a:ln>
        </p:spPr>
        <p:style>
          <a:lnRef idx="2">
            <a:schemeClr val="accent1">
              <a:shade val="50000"/>
            </a:schemeClr>
          </a:lnRef>
          <a:fillRef idx="1">
            <a:schemeClr val="accent1"/>
          </a:fillRef>
          <a:effectRef idx="0">
            <a:schemeClr val="accent1"/>
          </a:effectRef>
          <a:fontRef idx="minor">
            <a:schemeClr val="lt1"/>
          </a:fontRef>
        </p:style>
      </p:cxnSp>
      <p:sp>
        <p:nvSpPr>
          <p:cNvPr id="32772" name="矩形 14"/>
          <p:cNvSpPr>
            <a:spLocks noChangeArrowheads="1"/>
          </p:cNvSpPr>
          <p:nvPr/>
        </p:nvSpPr>
        <p:spPr bwMode="auto">
          <a:xfrm>
            <a:off x="2876550" y="1016000"/>
            <a:ext cx="3567113"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zh-CN" sz="2200" dirty="0">
                <a:solidFill>
                  <a:srgbClr val="FF0000"/>
                </a:solidFill>
                <a:latin typeface="微软雅黑" pitchFamily="34" charset="-122"/>
                <a:ea typeface="微软雅黑" pitchFamily="34" charset="-122"/>
                <a:cs typeface="Times New Roman" pitchFamily="18" charset="0"/>
              </a:rPr>
              <a:t>最短路径问题的主要类型</a:t>
            </a:r>
            <a:r>
              <a:rPr lang="en-US" altLang="zh-CN" sz="2200" dirty="0">
                <a:solidFill>
                  <a:srgbClr val="FF0000"/>
                </a:solidFill>
                <a:latin typeface="微软雅黑" pitchFamily="34" charset="-122"/>
                <a:ea typeface="微软雅黑" pitchFamily="34" charset="-122"/>
                <a:cs typeface="Courier New" pitchFamily="49" charset="0"/>
              </a:rPr>
              <a:t>▲</a:t>
            </a:r>
            <a:endParaRPr lang="zh-CN" altLang="zh-CN" sz="2200" dirty="0">
              <a:solidFill>
                <a:srgbClr val="FF0000"/>
              </a:solidFill>
              <a:latin typeface="微软雅黑" pitchFamily="34" charset="-122"/>
              <a:ea typeface="微软雅黑" pitchFamily="34" charset="-122"/>
              <a:cs typeface="Courier New" pitchFamily="49" charset="0"/>
            </a:endParaRPr>
          </a:p>
        </p:txBody>
      </p:sp>
      <p:graphicFrame>
        <p:nvGraphicFramePr>
          <p:cNvPr id="16" name="表格 15"/>
          <p:cNvGraphicFramePr>
            <a:graphicFrameLocks noGrp="1"/>
          </p:cNvGraphicFramePr>
          <p:nvPr/>
        </p:nvGraphicFramePr>
        <p:xfrm>
          <a:off x="1042988" y="1762125"/>
          <a:ext cx="7607301" cy="4843463"/>
        </p:xfrm>
        <a:graphic>
          <a:graphicData uri="http://schemas.openxmlformats.org/drawingml/2006/table">
            <a:tbl>
              <a:tblPr/>
              <a:tblGrid>
                <a:gridCol w="838129"/>
                <a:gridCol w="2093210"/>
                <a:gridCol w="1899082"/>
                <a:gridCol w="1450899"/>
                <a:gridCol w="1325981"/>
              </a:tblGrid>
              <a:tr h="365764">
                <a:tc>
                  <a:txBody>
                    <a:bodyPr/>
                    <a:lstStyle/>
                    <a:p>
                      <a:pPr indent="266700" algn="l">
                        <a:lnSpc>
                          <a:spcPct val="150000"/>
                        </a:lnSpc>
                        <a:spcAft>
                          <a:spcPts val="0"/>
                        </a:spcAft>
                      </a:pP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ctr">
                        <a:lnSpc>
                          <a:spcPct val="150000"/>
                        </a:lnSpc>
                        <a:spcAft>
                          <a:spcPts val="0"/>
                        </a:spcAft>
                      </a:pP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问题</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l">
                        <a:lnSpc>
                          <a:spcPct val="150000"/>
                        </a:lnSpc>
                        <a:spcAft>
                          <a:spcPts val="0"/>
                        </a:spcAft>
                      </a:pP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作法</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l">
                        <a:lnSpc>
                          <a:spcPct val="150000"/>
                        </a:lnSpc>
                        <a:spcAft>
                          <a:spcPts val="0"/>
                        </a:spcAft>
                      </a:pP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图形</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l">
                        <a:lnSpc>
                          <a:spcPct val="150000"/>
                        </a:lnSpc>
                        <a:spcAft>
                          <a:spcPts val="0"/>
                        </a:spcAft>
                      </a:pP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原理</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7350">
                <a:tc>
                  <a:txBody>
                    <a:bodyPr/>
                    <a:lstStyle/>
                    <a:p>
                      <a:pPr indent="0" algn="l">
                        <a:lnSpc>
                          <a:spcPct val="150000"/>
                        </a:lnSpc>
                        <a:spcAft>
                          <a:spcPts val="0"/>
                        </a:spcAft>
                      </a:pPr>
                      <a:endParaRPr lang="en-US" alt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endParaRPr>
                    </a:p>
                    <a:p>
                      <a:pPr indent="0" algn="l">
                        <a:lnSpc>
                          <a:spcPct val="150000"/>
                        </a:lnSpc>
                        <a:spcAft>
                          <a:spcPts val="0"/>
                        </a:spcAft>
                      </a:pPr>
                      <a:endParaRPr lang="en-US" alt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endParaRPr>
                    </a:p>
                    <a:p>
                      <a:pPr indent="0" algn="l">
                        <a:lnSpc>
                          <a:spcPct val="150000"/>
                        </a:lnSpc>
                        <a:spcAft>
                          <a:spcPts val="0"/>
                        </a:spcAft>
                      </a:pPr>
                      <a:r>
                        <a:rPr 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类型</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一</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l">
                        <a:lnSpc>
                          <a:spcPct val="150000"/>
                        </a:lnSpc>
                        <a:spcAft>
                          <a:spcPts val="0"/>
                        </a:spcAft>
                      </a:pPr>
                      <a:endParaRPr lang="en-US" alt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endParaRPr>
                    </a:p>
                    <a:p>
                      <a:pPr indent="266700" algn="l">
                        <a:lnSpc>
                          <a:spcPct val="150000"/>
                        </a:lnSpc>
                        <a:spcAft>
                          <a:spcPts val="0"/>
                        </a:spcAft>
                      </a:pPr>
                      <a:endParaRPr lang="en-US" alt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endParaRPr>
                    </a:p>
                    <a:p>
                      <a:pPr marL="0" marR="0" indent="266700" algn="l" defTabSz="914400" rtl="0" eaLnBrk="1" fontAlgn="auto" latinLnBrk="0" hangingPunct="1">
                        <a:lnSpc>
                          <a:spcPct val="150000"/>
                        </a:lnSpc>
                        <a:spcBef>
                          <a:spcPts val="0"/>
                        </a:spcBef>
                        <a:spcAft>
                          <a:spcPts val="0"/>
                        </a:spcAft>
                        <a:buClrTx/>
                        <a:buSzTx/>
                        <a:buFontTx/>
                        <a:buNone/>
                        <a:tabLst/>
                        <a:defRPr/>
                      </a:pPr>
                      <a:r>
                        <a:rPr 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直线</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异侧有两点：在</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l</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上求一点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r>
                        <a:rPr lang="zh-CN" sz="1600" kern="100" dirty="0">
                          <a:effectLst/>
                          <a:latin typeface="Calibri" panose="020F0502020204030204" pitchFamily="34"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使得</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PB</a:t>
                      </a:r>
                      <a:r>
                        <a:rPr 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最小</a:t>
                      </a:r>
                      <a:r>
                        <a:rPr lang="zh-CN" alt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600" kern="100" dirty="0" smtClean="0">
                        <a:effectLst/>
                        <a:latin typeface="Calibri" panose="020F0502020204030204" pitchFamily="34" charset="0"/>
                        <a:ea typeface="微软雅黑" panose="020B0503020204020204" pitchFamily="34" charset="-122"/>
                        <a:cs typeface="Times New Roman" panose="02020603050405020304" pitchFamily="18"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l">
                        <a:lnSpc>
                          <a:spcPct val="150000"/>
                        </a:lnSpc>
                        <a:spcAft>
                          <a:spcPts val="0"/>
                        </a:spcAft>
                      </a:pP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endParaRPr lang="en-US"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endParaRPr>
                    </a:p>
                    <a:p>
                      <a:pPr indent="266700" algn="l">
                        <a:lnSpc>
                          <a:spcPct val="150000"/>
                        </a:lnSpc>
                        <a:spcAft>
                          <a:spcPts val="0"/>
                        </a:spcAft>
                      </a:pPr>
                      <a:r>
                        <a:rPr 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连接</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AB</a:t>
                      </a:r>
                      <a:r>
                        <a:rPr lang="zh-CN" sz="1600" kern="100" dirty="0">
                          <a:effectLst/>
                          <a:latin typeface="Calibri" panose="020F0502020204030204" pitchFamily="34"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线段</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AB</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与直线</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l</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的交点就是点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l">
                        <a:lnSpc>
                          <a:spcPct val="150000"/>
                        </a:lnSpc>
                        <a:spcAft>
                          <a:spcPts val="0"/>
                        </a:spcAft>
                      </a:pP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266700" algn="l" defTabSz="914400" rtl="0" eaLnBrk="1" fontAlgn="auto" latinLnBrk="0" hangingPunct="1">
                        <a:lnSpc>
                          <a:spcPct val="150000"/>
                        </a:lnSpc>
                        <a:spcBef>
                          <a:spcPts val="0"/>
                        </a:spcBef>
                        <a:spcAft>
                          <a:spcPts val="0"/>
                        </a:spcAft>
                        <a:buClrTx/>
                        <a:buSzTx/>
                        <a:buFontTx/>
                        <a:buNone/>
                        <a:tabLst/>
                        <a:defRPr/>
                      </a:pP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en-US" sz="1600" i="1"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PA</a:t>
                      </a:r>
                      <a:r>
                        <a:rPr lang="en-US"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PB</a:t>
                      </a:r>
                      <a:r>
                        <a:rPr 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的最小值为</a:t>
                      </a:r>
                      <a:r>
                        <a:rPr lang="en-US" sz="1600" i="1"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AB</a:t>
                      </a:r>
                      <a:r>
                        <a:rPr 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的值</a:t>
                      </a:r>
                      <a:r>
                        <a:rPr lang="zh-CN" sz="1600" kern="100" dirty="0" smtClean="0">
                          <a:effectLst/>
                          <a:latin typeface="Calibri" panose="020F0502020204030204" pitchFamily="34" charset="0"/>
                          <a:ea typeface="微软雅黑" panose="020B0503020204020204" pitchFamily="34" charset="-122"/>
                          <a:cs typeface="Times New Roman" panose="02020603050405020304" pitchFamily="18" charset="0"/>
                        </a:rPr>
                        <a:t>，</a:t>
                      </a:r>
                      <a:r>
                        <a:rPr 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两点之间</a:t>
                      </a:r>
                      <a:r>
                        <a:rPr lang="zh-CN" sz="1600" kern="100" dirty="0" smtClean="0">
                          <a:effectLst/>
                          <a:latin typeface="Calibri" panose="020F0502020204030204" pitchFamily="34" charset="0"/>
                          <a:ea typeface="微软雅黑" panose="020B0503020204020204" pitchFamily="34" charset="-122"/>
                          <a:cs typeface="Times New Roman" panose="02020603050405020304" pitchFamily="18" charset="0"/>
                        </a:rPr>
                        <a:t>，</a:t>
                      </a:r>
                      <a:r>
                        <a:rPr 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线段最短</a:t>
                      </a:r>
                      <a:r>
                        <a:rPr lang="zh-CN" alt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600" kern="100" dirty="0" smtClean="0">
                        <a:effectLst/>
                        <a:latin typeface="Calibri" panose="020F0502020204030204" pitchFamily="34" charset="0"/>
                        <a:ea typeface="微软雅黑" panose="020B0503020204020204" pitchFamily="34" charset="-122"/>
                        <a:cs typeface="Times New Roman" panose="02020603050405020304" pitchFamily="18"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0349">
                <a:tc>
                  <a:txBody>
                    <a:bodyPr/>
                    <a:lstStyle/>
                    <a:p>
                      <a:pPr indent="0" algn="l">
                        <a:lnSpc>
                          <a:spcPct val="150000"/>
                        </a:lnSpc>
                        <a:spcAft>
                          <a:spcPts val="0"/>
                        </a:spcAft>
                      </a:pP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p>
                      <a:pPr indent="0" algn="l">
                        <a:lnSpc>
                          <a:spcPct val="150000"/>
                        </a:lnSpc>
                        <a:spcAft>
                          <a:spcPts val="0"/>
                        </a:spcAft>
                      </a:pPr>
                      <a:endParaRPr lang="en-US" alt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endParaRPr>
                    </a:p>
                    <a:p>
                      <a:pPr indent="0" algn="l">
                        <a:lnSpc>
                          <a:spcPct val="150000"/>
                        </a:lnSpc>
                        <a:spcAft>
                          <a:spcPts val="0"/>
                        </a:spcAft>
                      </a:pPr>
                      <a:endParaRPr lang="en-US" alt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endParaRPr>
                    </a:p>
                    <a:p>
                      <a:pPr indent="0" algn="l">
                        <a:lnSpc>
                          <a:spcPct val="150000"/>
                        </a:lnSpc>
                        <a:spcAft>
                          <a:spcPts val="0"/>
                        </a:spcAft>
                      </a:pPr>
                      <a:r>
                        <a:rPr 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类型</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二</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l">
                        <a:lnSpc>
                          <a:spcPct val="150000"/>
                        </a:lnSpc>
                        <a:spcAft>
                          <a:spcPts val="0"/>
                        </a:spcAft>
                      </a:pPr>
                      <a:endParaRPr lang="en-US" alt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endParaRPr>
                    </a:p>
                    <a:p>
                      <a:pPr indent="266700" algn="l">
                        <a:lnSpc>
                          <a:spcPct val="150000"/>
                        </a:lnSpc>
                        <a:spcAft>
                          <a:spcPts val="0"/>
                        </a:spcAft>
                      </a:pPr>
                      <a:endParaRPr lang="en-US" alt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endParaRPr>
                    </a:p>
                    <a:p>
                      <a:pPr indent="266700" algn="l">
                        <a:lnSpc>
                          <a:spcPct val="150000"/>
                        </a:lnSpc>
                        <a:spcAft>
                          <a:spcPts val="0"/>
                        </a:spcAft>
                      </a:pPr>
                      <a:r>
                        <a:rPr 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直线</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同侧有两点：在</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l</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上求一点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r>
                        <a:rPr lang="zh-CN" sz="1600" kern="100" dirty="0">
                          <a:effectLst/>
                          <a:latin typeface="Calibri" panose="020F0502020204030204" pitchFamily="34"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使得</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PB</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最小</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en-US" sz="1600" kern="100" dirty="0">
                          <a:effectLst/>
                          <a:latin typeface="微软雅黑" panose="020B0503020204020204" pitchFamily="34" charset="-122"/>
                          <a:ea typeface="微软雅黑" panose="020B0503020204020204" pitchFamily="34" charset="-122"/>
                          <a:cs typeface="Times New Roman" panose="02020603050405020304" pitchFamily="18" charset="0"/>
                        </a:rPr>
                        <a:t>⑴</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作点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B</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关于直线</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l </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的对称点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B</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p>
                      <a:pPr algn="l">
                        <a:lnSpc>
                          <a:spcPct val="150000"/>
                        </a:lnSpc>
                        <a:spcAft>
                          <a:spcPts val="0"/>
                        </a:spcAft>
                      </a:pPr>
                      <a:r>
                        <a:rPr lang="en-US" sz="1600" kern="100" dirty="0">
                          <a:effectLst/>
                          <a:latin typeface="微软雅黑" panose="020B0503020204020204" pitchFamily="34" charset="-122"/>
                          <a:ea typeface="微软雅黑" panose="020B0503020204020204" pitchFamily="34" charset="-122"/>
                          <a:cs typeface="Times New Roman" panose="02020603050405020304" pitchFamily="18" charset="0"/>
                        </a:rPr>
                        <a:t>⑵</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连接</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AB</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1600" kern="100" dirty="0">
                          <a:effectLst/>
                          <a:latin typeface="Calibri" panose="020F0502020204030204" pitchFamily="34"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与直线</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l</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相交于点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p>
                      <a:pPr algn="l">
                        <a:lnSpc>
                          <a:spcPct val="150000"/>
                        </a:lnSpc>
                        <a:spcAft>
                          <a:spcPts val="0"/>
                        </a:spcAft>
                      </a:pP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则点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即为所求．</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p>
                      <a:pPr algn="l">
                        <a:lnSpc>
                          <a:spcPct val="150000"/>
                        </a:lnSpc>
                        <a:spcAft>
                          <a:spcPts val="0"/>
                        </a:spcAft>
                      </a:pP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（同样可作点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A</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的对称点）</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l">
                        <a:lnSpc>
                          <a:spcPct val="150000"/>
                        </a:lnSpc>
                        <a:spcAft>
                          <a:spcPts val="0"/>
                        </a:spcAft>
                      </a:pP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p>
                      <a:pPr indent="266700" algn="l">
                        <a:lnSpc>
                          <a:spcPct val="150000"/>
                        </a:lnSpc>
                        <a:spcAft>
                          <a:spcPts val="0"/>
                        </a:spcAft>
                      </a:pP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p>
                      <a:pPr indent="266700" algn="l">
                        <a:lnSpc>
                          <a:spcPct val="150000"/>
                        </a:lnSpc>
                        <a:spcAft>
                          <a:spcPts val="0"/>
                        </a:spcAft>
                      </a:pP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l">
                        <a:lnSpc>
                          <a:spcPct val="150000"/>
                        </a:lnSpc>
                        <a:spcAft>
                          <a:spcPts val="0"/>
                        </a:spcAft>
                      </a:pPr>
                      <a:r>
                        <a:rPr lang="en-US" sz="1600" i="1"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PA</a:t>
                      </a:r>
                      <a:r>
                        <a:rPr lang="en-US"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PB</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的最小值为</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AB</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的值</a:t>
                      </a:r>
                      <a:r>
                        <a:rPr lang="zh-CN" sz="1600" kern="100" dirty="0">
                          <a:effectLst/>
                          <a:latin typeface="Calibri" panose="020F0502020204030204" pitchFamily="34" charset="0"/>
                          <a:ea typeface="微软雅黑" panose="020B0503020204020204" pitchFamily="34" charset="-122"/>
                          <a:cs typeface="Times New Roman" panose="02020603050405020304" pitchFamily="18" charset="0"/>
                        </a:rPr>
                        <a:t>，</a:t>
                      </a:r>
                      <a:r>
                        <a:rPr lang="en-US" sz="1600" i="1"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PB</a:t>
                      </a:r>
                      <a:r>
                        <a:rPr lang="en-US"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PB</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1600" kern="100" dirty="0">
                          <a:effectLst/>
                          <a:latin typeface="Calibri" panose="020F0502020204030204" pitchFamily="34"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两点之间</a:t>
                      </a:r>
                      <a:r>
                        <a:rPr lang="zh-CN" sz="1600" kern="100" dirty="0">
                          <a:effectLst/>
                          <a:latin typeface="Calibri" panose="020F0502020204030204" pitchFamily="34"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线段最</a:t>
                      </a:r>
                      <a:r>
                        <a:rPr 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短</a:t>
                      </a:r>
                      <a:r>
                        <a:rPr lang="zh-CN" alt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600" kern="100" dirty="0" smtClean="0">
                        <a:effectLst/>
                        <a:latin typeface="Calibri" panose="020F0502020204030204" pitchFamily="34" charset="0"/>
                        <a:ea typeface="微软雅黑" panose="020B0503020204020204" pitchFamily="34" charset="-122"/>
                        <a:cs typeface="Times New Roman" panose="02020603050405020304" pitchFamily="18"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2799" name="图片 1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98700" y="2173288"/>
            <a:ext cx="126523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00" name="图片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92813" y="2733675"/>
            <a:ext cx="1330325" cy="7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01" name="图片 1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17750" y="4117975"/>
            <a:ext cx="11191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02" name="图片 5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73763" y="4691063"/>
            <a:ext cx="1292225"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69652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nvGraphicFramePr>
        <p:xfrm>
          <a:off x="671513" y="890588"/>
          <a:ext cx="8332788" cy="5708650"/>
        </p:xfrm>
        <a:graphic>
          <a:graphicData uri="http://schemas.openxmlformats.org/drawingml/2006/table">
            <a:tbl>
              <a:tblPr/>
              <a:tblGrid>
                <a:gridCol w="918059"/>
                <a:gridCol w="2292833"/>
                <a:gridCol w="2080193"/>
                <a:gridCol w="1589267"/>
                <a:gridCol w="1452436"/>
              </a:tblGrid>
              <a:tr h="2782547">
                <a:tc>
                  <a:txBody>
                    <a:bodyPr/>
                    <a:lstStyle/>
                    <a:p>
                      <a:pPr indent="0" algn="l">
                        <a:lnSpc>
                          <a:spcPct val="150000"/>
                        </a:lnSpc>
                        <a:spcAft>
                          <a:spcPts val="0"/>
                        </a:spcAft>
                      </a:pP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endParaRPr lang="en-US"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endParaRPr>
                    </a:p>
                    <a:p>
                      <a:pPr indent="0" algn="l">
                        <a:lnSpc>
                          <a:spcPct val="150000"/>
                        </a:lnSpc>
                        <a:spcAft>
                          <a:spcPts val="0"/>
                        </a:spcAft>
                      </a:pPr>
                      <a:endParaRPr lang="en-US" alt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endParaRPr>
                    </a:p>
                    <a:p>
                      <a:pPr indent="0" algn="l">
                        <a:lnSpc>
                          <a:spcPct val="150000"/>
                        </a:lnSpc>
                        <a:spcAft>
                          <a:spcPts val="0"/>
                        </a:spcAft>
                      </a:pPr>
                      <a:endParaRPr lang="en-US" alt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endParaRPr>
                    </a:p>
                    <a:p>
                      <a:pPr indent="0" algn="l">
                        <a:lnSpc>
                          <a:spcPct val="150000"/>
                        </a:lnSpc>
                        <a:spcAft>
                          <a:spcPts val="0"/>
                        </a:spcAft>
                      </a:pPr>
                      <a:r>
                        <a:rPr 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类型</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三</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0443" marR="60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l">
                        <a:lnSpc>
                          <a:spcPct val="150000"/>
                        </a:lnSpc>
                        <a:spcAft>
                          <a:spcPts val="0"/>
                        </a:spcAft>
                      </a:pPr>
                      <a:endParaRPr lang="en-US" alt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endParaRPr>
                    </a:p>
                    <a:p>
                      <a:pPr indent="266700" algn="l">
                        <a:lnSpc>
                          <a:spcPct val="150000"/>
                        </a:lnSpc>
                        <a:spcAft>
                          <a:spcPts val="0"/>
                        </a:spcAft>
                      </a:pPr>
                      <a:endParaRPr lang="en-US" alt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endParaRPr>
                    </a:p>
                    <a:p>
                      <a:pPr indent="266700" algn="l">
                        <a:lnSpc>
                          <a:spcPct val="150000"/>
                        </a:lnSpc>
                        <a:spcAft>
                          <a:spcPts val="0"/>
                        </a:spcAft>
                      </a:pPr>
                      <a:endParaRPr lang="en-US" alt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endParaRPr>
                    </a:p>
                    <a:p>
                      <a:pPr indent="0" algn="l">
                        <a:lnSpc>
                          <a:spcPct val="150000"/>
                        </a:lnSpc>
                        <a:spcAft>
                          <a:spcPts val="0"/>
                        </a:spcAft>
                      </a:pPr>
                      <a:r>
                        <a:rPr 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两</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条相交直线所成的角内有一点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：分别在边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OA</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OB</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上求一点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E</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F</a:t>
                      </a:r>
                      <a:r>
                        <a:rPr lang="zh-CN" sz="1600" kern="100" dirty="0">
                          <a:effectLst/>
                          <a:latin typeface="Calibri" panose="020F0502020204030204" pitchFamily="34"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使</a:t>
                      </a:r>
                      <a:r>
                        <a:rPr lang="en-US" sz="1600" kern="100" dirty="0">
                          <a:effectLst/>
                          <a:latin typeface="新宋体" panose="02010609030101010101" pitchFamily="49" charset="-122"/>
                          <a:ea typeface="新宋体" panose="02010609030101010101" pitchFamily="49"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EFP</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的周长最小</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0443" marR="60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en-US" sz="1600" kern="100" dirty="0" smtClean="0">
                          <a:effectLst/>
                          <a:latin typeface="微软雅黑" panose="020B0503020204020204" pitchFamily="34" charset="-122"/>
                          <a:ea typeface="微软雅黑" panose="020B0503020204020204" pitchFamily="34" charset="-122"/>
                          <a:cs typeface="Times New Roman" panose="02020603050405020304" pitchFamily="18" charset="0"/>
                        </a:rPr>
                        <a:t>    ⑴</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分别作点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关于直线</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OA</a:t>
                      </a:r>
                      <a:r>
                        <a:rPr lang="zh-CN"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OB </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的对称点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p>
                      <a:pPr indent="266700" algn="l">
                        <a:lnSpc>
                          <a:spcPct val="150000"/>
                        </a:lnSpc>
                        <a:spcAft>
                          <a:spcPts val="0"/>
                        </a:spcAft>
                      </a:pPr>
                      <a:r>
                        <a:rPr lang="en-US" sz="1600" kern="100" dirty="0">
                          <a:effectLst/>
                          <a:latin typeface="微软雅黑" panose="020B0503020204020204" pitchFamily="34" charset="-122"/>
                          <a:ea typeface="微软雅黑" panose="020B0503020204020204" pitchFamily="34" charset="-122"/>
                          <a:cs typeface="Times New Roman" panose="02020603050405020304" pitchFamily="18" charset="0"/>
                        </a:rPr>
                        <a:t>⑵</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连接</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1600" kern="100" dirty="0">
                          <a:effectLst/>
                          <a:latin typeface="Calibri" panose="020F0502020204030204" pitchFamily="34"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与直线</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OA</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OB</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分别交于点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E</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F</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．则点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E</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F</a:t>
                      </a:r>
                      <a:r>
                        <a:rPr 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为所</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求的点．</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0443" marR="60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l">
                        <a:lnSpc>
                          <a:spcPct val="150000"/>
                        </a:lnSpc>
                        <a:spcAft>
                          <a:spcPts val="0"/>
                        </a:spcAft>
                      </a:pP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p>
                      <a:pPr indent="266700" algn="l">
                        <a:lnSpc>
                          <a:spcPct val="150000"/>
                        </a:lnSpc>
                        <a:spcAft>
                          <a:spcPts val="0"/>
                        </a:spcAft>
                      </a:pP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0443" marR="60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l">
                        <a:lnSpc>
                          <a:spcPct val="150000"/>
                        </a:lnSpc>
                        <a:spcAft>
                          <a:spcPts val="0"/>
                        </a:spcAft>
                      </a:pPr>
                      <a:r>
                        <a:rPr lang="en-US" sz="1600" i="1"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PE</a:t>
                      </a:r>
                      <a:r>
                        <a:rPr lang="en-US"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EF</a:t>
                      </a:r>
                      <a:r>
                        <a:rPr lang="en-US"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PF</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的最小值为</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的值</a:t>
                      </a:r>
                      <a:r>
                        <a:rPr lang="zh-CN" sz="1600" kern="100" dirty="0">
                          <a:effectLst/>
                          <a:latin typeface="Calibri" panose="020F0502020204030204" pitchFamily="34"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PE</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E</a:t>
                      </a:r>
                      <a:r>
                        <a:rPr lang="zh-CN" sz="1600" kern="100" dirty="0" smtClean="0">
                          <a:effectLst/>
                          <a:latin typeface="Calibri" panose="020F0502020204030204" pitchFamily="34" charset="0"/>
                          <a:ea typeface="微软雅黑" panose="020B0503020204020204" pitchFamily="34" charset="-122"/>
                          <a:cs typeface="Times New Roman" panose="02020603050405020304" pitchFamily="18" charset="0"/>
                        </a:rPr>
                        <a:t>，</a:t>
                      </a:r>
                      <a:endParaRPr lang="en-US" altLang="zh-CN" sz="1600" kern="100" dirty="0" smtClean="0">
                        <a:effectLst/>
                        <a:latin typeface="Calibri" panose="020F0502020204030204" pitchFamily="34" charset="0"/>
                        <a:ea typeface="微软雅黑" panose="020B0503020204020204" pitchFamily="34" charset="-122"/>
                        <a:cs typeface="Times New Roman" panose="02020603050405020304" pitchFamily="18" charset="0"/>
                      </a:endParaRPr>
                    </a:p>
                    <a:p>
                      <a:pPr indent="0" algn="l">
                        <a:lnSpc>
                          <a:spcPct val="150000"/>
                        </a:lnSpc>
                        <a:spcAft>
                          <a:spcPts val="0"/>
                        </a:spcAft>
                      </a:pPr>
                      <a:r>
                        <a:rPr lang="en-US" sz="1600" i="1"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PF</a:t>
                      </a:r>
                      <a:r>
                        <a:rPr lang="en-US"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FP</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1600" kern="100" dirty="0">
                          <a:effectLst/>
                          <a:latin typeface="Calibri" panose="020F0502020204030204" pitchFamily="34"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两点之间</a:t>
                      </a:r>
                      <a:r>
                        <a:rPr lang="zh-CN" sz="1600" kern="100" dirty="0">
                          <a:effectLst/>
                          <a:latin typeface="Calibri" panose="020F0502020204030204" pitchFamily="34"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线段最短</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0443" marR="60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6103">
                <a:tc>
                  <a:txBody>
                    <a:bodyPr/>
                    <a:lstStyle/>
                    <a:p>
                      <a:pPr indent="266700" algn="l">
                        <a:lnSpc>
                          <a:spcPct val="150000"/>
                        </a:lnSpc>
                        <a:spcAft>
                          <a:spcPts val="0"/>
                        </a:spcAft>
                      </a:pP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p>
                      <a:pPr indent="266700" algn="l">
                        <a:lnSpc>
                          <a:spcPct val="150000"/>
                        </a:lnSpc>
                        <a:spcAft>
                          <a:spcPts val="0"/>
                        </a:spcAft>
                      </a:pP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p>
                      <a:pPr indent="0" algn="l">
                        <a:lnSpc>
                          <a:spcPct val="150000"/>
                        </a:lnSpc>
                        <a:spcAft>
                          <a:spcPts val="0"/>
                        </a:spcAft>
                      </a:pP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p>
                      <a:pPr indent="0" algn="l">
                        <a:lnSpc>
                          <a:spcPct val="150000"/>
                        </a:lnSpc>
                        <a:spcAft>
                          <a:spcPts val="0"/>
                        </a:spcAft>
                      </a:pP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类型四</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0443" marR="60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l">
                        <a:lnSpc>
                          <a:spcPct val="150000"/>
                        </a:lnSpc>
                        <a:spcAft>
                          <a:spcPts val="0"/>
                        </a:spcAft>
                      </a:pPr>
                      <a:endParaRPr lang="en-US" alt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endParaRPr>
                    </a:p>
                    <a:p>
                      <a:pPr indent="266700" algn="l">
                        <a:lnSpc>
                          <a:spcPct val="150000"/>
                        </a:lnSpc>
                        <a:spcAft>
                          <a:spcPts val="0"/>
                        </a:spcAft>
                      </a:pPr>
                      <a:endParaRPr lang="en-US" alt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endParaRPr>
                    </a:p>
                    <a:p>
                      <a:pPr indent="266700" algn="l">
                        <a:lnSpc>
                          <a:spcPct val="150000"/>
                        </a:lnSpc>
                        <a:spcAft>
                          <a:spcPts val="0"/>
                        </a:spcAft>
                      </a:pPr>
                      <a:endParaRPr lang="en-US" alt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endParaRPr>
                    </a:p>
                    <a:p>
                      <a:pPr indent="0" algn="l">
                        <a:lnSpc>
                          <a:spcPct val="150000"/>
                        </a:lnSpc>
                        <a:spcAft>
                          <a:spcPts val="0"/>
                        </a:spcAft>
                      </a:pPr>
                      <a:r>
                        <a:rPr 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两</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条相交直线所成的角内有两点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Q</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：分别在边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OA</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OB</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上求一点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M</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zh-CN" sz="1600" kern="100" dirty="0">
                          <a:effectLst/>
                          <a:latin typeface="Calibri" panose="020F0502020204030204" pitchFamily="34"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使得四边形</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MNPQ</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的周长最小</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0443" marR="60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en-US" sz="1600" kern="100" dirty="0" smtClean="0">
                          <a:effectLst/>
                          <a:latin typeface="微软雅黑" panose="020B0503020204020204" pitchFamily="34" charset="-122"/>
                          <a:ea typeface="微软雅黑" panose="020B0503020204020204" pitchFamily="34" charset="-122"/>
                          <a:cs typeface="Times New Roman" panose="02020603050405020304" pitchFamily="18" charset="0"/>
                        </a:rPr>
                        <a:t>    ⑴</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作点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Q</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分别关于直线</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OA</a:t>
                      </a:r>
                      <a:r>
                        <a:rPr lang="zh-CN"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OB </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的对称点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Q</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p>
                      <a:pPr indent="266700" algn="l">
                        <a:lnSpc>
                          <a:spcPct val="150000"/>
                        </a:lnSpc>
                        <a:spcAft>
                          <a:spcPts val="0"/>
                        </a:spcAft>
                      </a:pPr>
                      <a:r>
                        <a:rPr lang="en-US" sz="1600" kern="100" dirty="0">
                          <a:effectLst/>
                          <a:latin typeface="微软雅黑" panose="020B0503020204020204" pitchFamily="34" charset="-122"/>
                          <a:ea typeface="微软雅黑" panose="020B0503020204020204" pitchFamily="34" charset="-122"/>
                          <a:cs typeface="Times New Roman" panose="02020603050405020304" pitchFamily="18" charset="0"/>
                        </a:rPr>
                        <a:t>⑵</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连接</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Q</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1600" kern="100" dirty="0">
                          <a:effectLst/>
                          <a:latin typeface="Calibri" panose="020F0502020204030204" pitchFamily="34"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与直线</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OA</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OB</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分别交于点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M</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．则点</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M</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zh-CN"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为所</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求的点．</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0443" marR="60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l">
                        <a:lnSpc>
                          <a:spcPct val="150000"/>
                        </a:lnSpc>
                        <a:spcAft>
                          <a:spcPts val="0"/>
                        </a:spcAft>
                      </a:pP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p>
                      <a:pPr indent="266700" algn="l">
                        <a:lnSpc>
                          <a:spcPct val="150000"/>
                        </a:lnSpc>
                        <a:spcAft>
                          <a:spcPts val="0"/>
                        </a:spcAft>
                      </a:pP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0443" marR="60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l">
                        <a:lnSpc>
                          <a:spcPct val="150000"/>
                        </a:lnSpc>
                        <a:spcAft>
                          <a:spcPts val="0"/>
                        </a:spcAft>
                      </a:pPr>
                      <a:r>
                        <a:rPr lang="en-US" sz="1600" i="1"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PM</a:t>
                      </a:r>
                      <a:r>
                        <a:rPr lang="en-US"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MN</a:t>
                      </a:r>
                      <a:r>
                        <a:rPr lang="en-US" sz="1600"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smtClean="0">
                          <a:effectLst/>
                          <a:latin typeface="Times New Roman" panose="02020603050405020304" pitchFamily="18" charset="0"/>
                          <a:ea typeface="微软雅黑" panose="020B0503020204020204" pitchFamily="34" charset="-122"/>
                          <a:cs typeface="Times New Roman" panose="02020603050405020304" pitchFamily="18" charset="0"/>
                        </a:rPr>
                        <a:t>MQ</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的最小值为</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Q</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的值</a:t>
                      </a:r>
                      <a:r>
                        <a:rPr lang="zh-CN" sz="1600" kern="100" dirty="0">
                          <a:effectLst/>
                          <a:latin typeface="Calibri" panose="020F0502020204030204" pitchFamily="34"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PM</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P</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M</a:t>
                      </a:r>
                      <a:r>
                        <a:rPr lang="zh-CN" sz="1600" kern="100" dirty="0">
                          <a:effectLst/>
                          <a:latin typeface="Calibri" panose="020F0502020204030204" pitchFamily="34"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NQ</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NQ</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1600" kern="100" dirty="0">
                          <a:effectLst/>
                          <a:latin typeface="Calibri" panose="020F0502020204030204" pitchFamily="34"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两点之间</a:t>
                      </a:r>
                      <a:r>
                        <a:rPr lang="zh-CN" sz="1600" kern="100" dirty="0">
                          <a:effectLst/>
                          <a:latin typeface="Calibri" panose="020F0502020204030204" pitchFamily="34" charset="0"/>
                          <a:ea typeface="微软雅黑" panose="020B0503020204020204" pitchFamily="34" charset="-122"/>
                          <a:cs typeface="Times New Roman" panose="02020603050405020304" pitchFamily="18" charset="0"/>
                        </a:rPr>
                        <a:t>，</a:t>
                      </a:r>
                      <a:r>
                        <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线段最短</a:t>
                      </a:r>
                      <a:r>
                        <a:rPr 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1600" kern="100" dirty="0">
                        <a:effectLst/>
                        <a:latin typeface="Calibri" panose="020F0502020204030204" pitchFamily="34" charset="0"/>
                        <a:ea typeface="微软雅黑" panose="020B0503020204020204" pitchFamily="34" charset="-122"/>
                        <a:cs typeface="Times New Roman" panose="02020603050405020304" pitchFamily="18" charset="0"/>
                      </a:endParaRPr>
                    </a:p>
                  </a:txBody>
                  <a:tcPr marL="60443" marR="60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3814" name="图片 5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14550" y="1039813"/>
            <a:ext cx="107791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15" name="图片 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8663" y="3711575"/>
            <a:ext cx="1311275"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16" name="图片 3"/>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84888" y="1557338"/>
            <a:ext cx="1417637"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17" name="图片 4"/>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97575" y="4197350"/>
            <a:ext cx="1539875"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3136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39725" y="3730625"/>
            <a:ext cx="8547100" cy="1420813"/>
            <a:chOff x="0" y="0"/>
            <a:chExt cx="5384" cy="895"/>
          </a:xfrm>
        </p:grpSpPr>
        <p:pic>
          <p:nvPicPr>
            <p:cNvPr id="43029" name="椭圆 10"/>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384" cy="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30" name="Text Box 4"/>
            <p:cNvSpPr txBox="1">
              <a:spLocks noChangeArrowheads="1"/>
            </p:cNvSpPr>
            <p:nvPr/>
          </p:nvSpPr>
          <p:spPr bwMode="auto">
            <a:xfrm>
              <a:off x="838" y="181"/>
              <a:ext cx="3656" cy="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algn="ctr" eaLnBrk="1" hangingPunct="1"/>
              <a:endParaRPr lang="zh-CN" altLang="zh-CN" sz="1800">
                <a:solidFill>
                  <a:srgbClr val="000000"/>
                </a:solidFill>
                <a:latin typeface="微软雅黑" pitchFamily="34" charset="-122"/>
                <a:ea typeface="微软雅黑" pitchFamily="34" charset="-122"/>
              </a:endParaRPr>
            </a:p>
          </p:txBody>
        </p:sp>
      </p:grpSp>
      <p:pic>
        <p:nvPicPr>
          <p:cNvPr id="43011" name="组合 4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0863" y="1341438"/>
            <a:ext cx="2949575" cy="585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012" name="组合 2"/>
          <p:cNvGrpSpPr>
            <a:grpSpLocks/>
          </p:cNvGrpSpPr>
          <p:nvPr/>
        </p:nvGrpSpPr>
        <p:grpSpPr bwMode="auto">
          <a:xfrm>
            <a:off x="339725" y="1793875"/>
            <a:ext cx="3170238" cy="549275"/>
            <a:chOff x="334963" y="1793875"/>
            <a:chExt cx="3170237" cy="549275"/>
          </a:xfrm>
        </p:grpSpPr>
        <p:cxnSp>
          <p:nvCxnSpPr>
            <p:cNvPr id="43027" name="直接连接符 71"/>
            <p:cNvCxnSpPr>
              <a:cxnSpLocks noChangeShapeType="1"/>
            </p:cNvCxnSpPr>
            <p:nvPr/>
          </p:nvCxnSpPr>
          <p:spPr bwMode="auto">
            <a:xfrm flipH="1">
              <a:off x="539750" y="2343150"/>
              <a:ext cx="2767013" cy="0"/>
            </a:xfrm>
            <a:prstGeom prst="line">
              <a:avLst/>
            </a:prstGeom>
            <a:noFill/>
            <a:ln w="12700">
              <a:solidFill>
                <a:srgbClr val="005DDF"/>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43028" name="TextBox 3"/>
            <p:cNvSpPr txBox="1">
              <a:spLocks noChangeArrowheads="1"/>
            </p:cNvSpPr>
            <p:nvPr/>
          </p:nvSpPr>
          <p:spPr bwMode="auto">
            <a:xfrm>
              <a:off x="334963" y="1793875"/>
              <a:ext cx="31702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zh-CN" altLang="en-US">
                  <a:latin typeface="微软雅黑" pitchFamily="34" charset="-122"/>
                  <a:ea typeface="微软雅黑" pitchFamily="34" charset="-122"/>
                </a:rPr>
                <a:t>今天我们学了什么？</a:t>
              </a:r>
            </a:p>
          </p:txBody>
        </p:sp>
      </p:grpSp>
      <p:grpSp>
        <p:nvGrpSpPr>
          <p:cNvPr id="43013" name="组合 1"/>
          <p:cNvGrpSpPr>
            <a:grpSpLocks/>
          </p:cNvGrpSpPr>
          <p:nvPr/>
        </p:nvGrpSpPr>
        <p:grpSpPr bwMode="auto">
          <a:xfrm>
            <a:off x="438150" y="3500438"/>
            <a:ext cx="3222625" cy="517525"/>
            <a:chOff x="433388" y="3500438"/>
            <a:chExt cx="3222625" cy="517525"/>
          </a:xfrm>
        </p:grpSpPr>
        <p:cxnSp>
          <p:nvCxnSpPr>
            <p:cNvPr id="43025" name="直接连接符 72"/>
            <p:cNvCxnSpPr>
              <a:cxnSpLocks noChangeShapeType="1"/>
            </p:cNvCxnSpPr>
            <p:nvPr/>
          </p:nvCxnSpPr>
          <p:spPr bwMode="auto">
            <a:xfrm flipH="1">
              <a:off x="539750" y="3994150"/>
              <a:ext cx="3116263" cy="23813"/>
            </a:xfrm>
            <a:prstGeom prst="line">
              <a:avLst/>
            </a:prstGeom>
            <a:noFill/>
            <a:ln w="12700">
              <a:solidFill>
                <a:srgbClr val="119707"/>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43026" name="TextBox 4"/>
            <p:cNvSpPr txBox="1">
              <a:spLocks noChangeArrowheads="1"/>
            </p:cNvSpPr>
            <p:nvPr/>
          </p:nvSpPr>
          <p:spPr bwMode="auto">
            <a:xfrm>
              <a:off x="433388" y="3500438"/>
              <a:ext cx="32226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zh-CN" altLang="en-US">
                  <a:latin typeface="微软雅黑" pitchFamily="34" charset="-122"/>
                  <a:ea typeface="微软雅黑" pitchFamily="34" charset="-122"/>
                </a:rPr>
                <a:t>今天我们悟到什么？</a:t>
              </a:r>
            </a:p>
          </p:txBody>
        </p:sp>
      </p:grpSp>
      <p:grpSp>
        <p:nvGrpSpPr>
          <p:cNvPr id="43014" name="组合 2"/>
          <p:cNvGrpSpPr>
            <a:grpSpLocks/>
          </p:cNvGrpSpPr>
          <p:nvPr/>
        </p:nvGrpSpPr>
        <p:grpSpPr bwMode="auto">
          <a:xfrm>
            <a:off x="5826125" y="2420938"/>
            <a:ext cx="3354388" cy="530225"/>
            <a:chOff x="5880100" y="2420888"/>
            <a:chExt cx="3354784" cy="530275"/>
          </a:xfrm>
        </p:grpSpPr>
        <p:cxnSp>
          <p:nvCxnSpPr>
            <p:cNvPr id="43023" name="直接连接符 74"/>
            <p:cNvCxnSpPr>
              <a:cxnSpLocks noChangeShapeType="1"/>
            </p:cNvCxnSpPr>
            <p:nvPr/>
          </p:nvCxnSpPr>
          <p:spPr bwMode="auto">
            <a:xfrm flipH="1">
              <a:off x="5880100" y="2951163"/>
              <a:ext cx="2813050" cy="0"/>
            </a:xfrm>
            <a:prstGeom prst="line">
              <a:avLst/>
            </a:prstGeom>
            <a:noFill/>
            <a:ln w="12700">
              <a:solidFill>
                <a:srgbClr val="C73E01"/>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43024" name="TextBox 5"/>
            <p:cNvSpPr txBox="1">
              <a:spLocks noChangeArrowheads="1"/>
            </p:cNvSpPr>
            <p:nvPr/>
          </p:nvSpPr>
          <p:spPr bwMode="auto">
            <a:xfrm>
              <a:off x="6083696" y="2420888"/>
              <a:ext cx="31511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zh-CN" altLang="en-US">
                  <a:latin typeface="微软雅黑" pitchFamily="34" charset="-122"/>
                  <a:ea typeface="微软雅黑" pitchFamily="34" charset="-122"/>
                </a:rPr>
                <a:t>今天的质疑和发现？</a:t>
              </a:r>
            </a:p>
          </p:txBody>
        </p:sp>
      </p:grpSp>
      <p:sp>
        <p:nvSpPr>
          <p:cNvPr id="43015" name="TextBox 1"/>
          <p:cNvSpPr txBox="1">
            <a:spLocks noChangeArrowheads="1"/>
          </p:cNvSpPr>
          <p:nvPr/>
        </p:nvSpPr>
        <p:spPr bwMode="auto">
          <a:xfrm>
            <a:off x="362037" y="208493"/>
            <a:ext cx="24495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zh-CN" sz="2800" b="1" dirty="0">
                <a:solidFill>
                  <a:srgbClr val="0070C0"/>
                </a:solidFill>
                <a:latin typeface="微软雅黑" pitchFamily="34" charset="-122"/>
                <a:ea typeface="微软雅黑" pitchFamily="34" charset="-122"/>
                <a:cs typeface="华文行楷" pitchFamily="2" charset="-122"/>
              </a:rPr>
              <a:t>梳理反思</a:t>
            </a:r>
          </a:p>
        </p:txBody>
      </p:sp>
      <p:grpSp>
        <p:nvGrpSpPr>
          <p:cNvPr id="43016" name="组合 2"/>
          <p:cNvGrpSpPr>
            <a:grpSpLocks/>
          </p:cNvGrpSpPr>
          <p:nvPr/>
        </p:nvGrpSpPr>
        <p:grpSpPr bwMode="auto">
          <a:xfrm>
            <a:off x="339725" y="1789113"/>
            <a:ext cx="3170238" cy="549275"/>
            <a:chOff x="334963" y="1793875"/>
            <a:chExt cx="3170237" cy="549275"/>
          </a:xfrm>
        </p:grpSpPr>
        <p:cxnSp>
          <p:nvCxnSpPr>
            <p:cNvPr id="43021" name="直接连接符 71"/>
            <p:cNvCxnSpPr>
              <a:cxnSpLocks noChangeShapeType="1"/>
            </p:cNvCxnSpPr>
            <p:nvPr/>
          </p:nvCxnSpPr>
          <p:spPr bwMode="auto">
            <a:xfrm flipH="1">
              <a:off x="539750" y="2343150"/>
              <a:ext cx="2767013" cy="0"/>
            </a:xfrm>
            <a:prstGeom prst="line">
              <a:avLst/>
            </a:prstGeom>
            <a:noFill/>
            <a:ln w="12700">
              <a:solidFill>
                <a:srgbClr val="005DDF"/>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43022" name="TextBox 3"/>
            <p:cNvSpPr txBox="1">
              <a:spLocks noChangeArrowheads="1"/>
            </p:cNvSpPr>
            <p:nvPr/>
          </p:nvSpPr>
          <p:spPr bwMode="auto">
            <a:xfrm>
              <a:off x="334963" y="1793875"/>
              <a:ext cx="31702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zh-CN" altLang="en-US">
                  <a:latin typeface="微软雅黑" pitchFamily="34" charset="-122"/>
                  <a:ea typeface="微软雅黑" pitchFamily="34" charset="-122"/>
                </a:rPr>
                <a:t>今天我们学了什么？</a:t>
              </a:r>
            </a:p>
          </p:txBody>
        </p:sp>
      </p:grpSp>
      <p:grpSp>
        <p:nvGrpSpPr>
          <p:cNvPr id="43017" name="组合 1"/>
          <p:cNvGrpSpPr>
            <a:grpSpLocks/>
          </p:cNvGrpSpPr>
          <p:nvPr/>
        </p:nvGrpSpPr>
        <p:grpSpPr bwMode="auto">
          <a:xfrm>
            <a:off x="438150" y="3495675"/>
            <a:ext cx="3222625" cy="517525"/>
            <a:chOff x="433388" y="3500438"/>
            <a:chExt cx="3222625" cy="517525"/>
          </a:xfrm>
        </p:grpSpPr>
        <p:cxnSp>
          <p:nvCxnSpPr>
            <p:cNvPr id="43019" name="直接连接符 72"/>
            <p:cNvCxnSpPr>
              <a:cxnSpLocks noChangeShapeType="1"/>
            </p:cNvCxnSpPr>
            <p:nvPr/>
          </p:nvCxnSpPr>
          <p:spPr bwMode="auto">
            <a:xfrm flipH="1">
              <a:off x="539750" y="3994150"/>
              <a:ext cx="3116263" cy="23813"/>
            </a:xfrm>
            <a:prstGeom prst="line">
              <a:avLst/>
            </a:prstGeom>
            <a:noFill/>
            <a:ln w="12700">
              <a:solidFill>
                <a:srgbClr val="119707"/>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43020" name="TextBox 4"/>
            <p:cNvSpPr txBox="1">
              <a:spLocks noChangeArrowheads="1"/>
            </p:cNvSpPr>
            <p:nvPr/>
          </p:nvSpPr>
          <p:spPr bwMode="auto">
            <a:xfrm>
              <a:off x="433388" y="3500438"/>
              <a:ext cx="32226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eaLnBrk="1" hangingPunct="1"/>
              <a:r>
                <a:rPr lang="zh-CN" altLang="en-US">
                  <a:latin typeface="微软雅黑" pitchFamily="34" charset="-122"/>
                  <a:ea typeface="微软雅黑" pitchFamily="34" charset="-122"/>
                </a:rPr>
                <a:t>今天我们悟到什么？</a:t>
              </a:r>
            </a:p>
          </p:txBody>
        </p:sp>
      </p:grpSp>
      <p:sp>
        <p:nvSpPr>
          <p:cNvPr id="23" name="矩形 22"/>
          <p:cNvSpPr/>
          <p:nvPr/>
        </p:nvSpPr>
        <p:spPr>
          <a:xfrm>
            <a:off x="3284538" y="2185988"/>
            <a:ext cx="2560637" cy="1260475"/>
          </a:xfrm>
          <a:prstGeom prst="rect">
            <a:avLst/>
          </a:prstGeom>
        </p:spPr>
        <p:txBody>
          <a:bodyPr>
            <a:spAutoFit/>
          </a:bodyPr>
          <a:lstStyle/>
          <a:p>
            <a:pPr algn="ctr" eaLnBrk="1" fontAlgn="auto" hangingPunct="1">
              <a:spcBef>
                <a:spcPts val="0"/>
              </a:spcBef>
              <a:spcAft>
                <a:spcPts val="0"/>
              </a:spcAft>
              <a:defRPr/>
            </a:pPr>
            <a:r>
              <a:rPr lang="zh-CN" altLang="en-US" sz="3800" kern="0" dirty="0">
                <a:solidFill>
                  <a:srgbClr val="0000CC"/>
                </a:solidFill>
                <a:latin typeface="华文行楷" panose="02010800040101010101" charset="-122"/>
                <a:ea typeface="华文行楷" panose="02010800040101010101" charset="-122"/>
              </a:rPr>
              <a:t>最短路径问题</a:t>
            </a:r>
            <a:endParaRPr lang="zh-CN" altLang="en-US" sz="3600" kern="0" dirty="0">
              <a:solidFill>
                <a:srgbClr val="0000CC"/>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572197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77838" y="874713"/>
            <a:ext cx="1897062" cy="547687"/>
          </a:xfrm>
          <a:prstGeom prst="rect">
            <a:avLst/>
          </a:prstGeom>
          <a:solidFill>
            <a:srgbClr val="425624"/>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dirty="0">
                <a:latin typeface="微软雅黑" pitchFamily="34" charset="-122"/>
                <a:ea typeface="微软雅黑" pitchFamily="34" charset="-122"/>
              </a:rPr>
              <a:t>知识梳理</a:t>
            </a:r>
          </a:p>
        </p:txBody>
      </p:sp>
      <p:cxnSp>
        <p:nvCxnSpPr>
          <p:cNvPr id="3" name="直接连接符 2"/>
          <p:cNvCxnSpPr/>
          <p:nvPr/>
        </p:nvCxnSpPr>
        <p:spPr>
          <a:xfrm flipH="1">
            <a:off x="1473200" y="908050"/>
            <a:ext cx="7670800" cy="0"/>
          </a:xfrm>
          <a:prstGeom prst="line">
            <a:avLst/>
          </a:prstGeom>
          <a:solidFill>
            <a:schemeClr val="bg1">
              <a:lumMod val="95000"/>
              <a:alpha val="54000"/>
            </a:schemeClr>
          </a:solidFill>
          <a:ln w="76200">
            <a:solidFill>
              <a:srgbClr val="425624"/>
            </a:solidFill>
          </a:ln>
        </p:spPr>
        <p:style>
          <a:lnRef idx="2">
            <a:schemeClr val="accent1">
              <a:shade val="50000"/>
            </a:schemeClr>
          </a:lnRef>
          <a:fillRef idx="1">
            <a:schemeClr val="accent1"/>
          </a:fillRef>
          <a:effectRef idx="0">
            <a:schemeClr val="accent1"/>
          </a:effectRef>
          <a:fontRef idx="minor">
            <a:schemeClr val="lt1"/>
          </a:fontRef>
        </p:style>
      </p:cxnSp>
      <p:sp>
        <p:nvSpPr>
          <p:cNvPr id="31748" name="矩形 5"/>
          <p:cNvSpPr>
            <a:spLocks noChangeArrowheads="1"/>
          </p:cNvSpPr>
          <p:nvPr/>
        </p:nvSpPr>
        <p:spPr bwMode="auto">
          <a:xfrm>
            <a:off x="1427163" y="2060575"/>
            <a:ext cx="6767512"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en-US" altLang="zh-CN" sz="2000" dirty="0">
                <a:latin typeface="微软雅黑" pitchFamily="34" charset="-122"/>
                <a:ea typeface="微软雅黑" pitchFamily="34" charset="-122"/>
                <a:cs typeface="Courier New" pitchFamily="49" charset="0"/>
              </a:rPr>
              <a:t>1</a:t>
            </a:r>
            <a:r>
              <a:rPr lang="zh-CN" altLang="zh-CN" sz="2000" dirty="0">
                <a:latin typeface="微软雅黑" pitchFamily="34" charset="-122"/>
                <a:ea typeface="微软雅黑" pitchFamily="34" charset="-122"/>
                <a:cs typeface="Times New Roman" pitchFamily="18" charset="0"/>
              </a:rPr>
              <a:t>、利用轴对称知识解决最短路径问题，主要依据“两点之间线段最短”和“垂线段最短”；</a:t>
            </a:r>
            <a:endParaRPr lang="en-US" altLang="zh-CN" sz="2000" dirty="0">
              <a:latin typeface="微软雅黑" pitchFamily="34" charset="-122"/>
              <a:ea typeface="微软雅黑" pitchFamily="34" charset="-122"/>
              <a:cs typeface="Times New Roman" pitchFamily="18" charset="0"/>
            </a:endParaRPr>
          </a:p>
          <a:p>
            <a:pPr algn="just">
              <a:lnSpc>
                <a:spcPct val="150000"/>
              </a:lnSpc>
            </a:pPr>
            <a:endParaRPr lang="zh-CN" altLang="zh-CN" sz="2000" dirty="0">
              <a:latin typeface="微软雅黑" pitchFamily="34" charset="-122"/>
              <a:ea typeface="微软雅黑" pitchFamily="34" charset="-122"/>
              <a:cs typeface="Courier New" pitchFamily="49" charset="0"/>
            </a:endParaRPr>
          </a:p>
          <a:p>
            <a:pPr algn="just">
              <a:lnSpc>
                <a:spcPct val="150000"/>
              </a:lnSpc>
            </a:pPr>
            <a:r>
              <a:rPr lang="en-US" altLang="zh-CN" sz="2000" dirty="0">
                <a:latin typeface="微软雅黑" pitchFamily="34" charset="-122"/>
                <a:ea typeface="微软雅黑" pitchFamily="34" charset="-122"/>
                <a:cs typeface="Courier New" pitchFamily="49" charset="0"/>
              </a:rPr>
              <a:t>2</a:t>
            </a:r>
            <a:r>
              <a:rPr lang="zh-CN" altLang="zh-CN" sz="2000" dirty="0">
                <a:latin typeface="微软雅黑" pitchFamily="34" charset="-122"/>
                <a:ea typeface="微软雅黑" pitchFamily="34" charset="-122"/>
                <a:cs typeface="Times New Roman" pitchFamily="18" charset="0"/>
              </a:rPr>
              <a:t>、运用轴对称的知识将“不在同一条直线上的两条线段”转化到“同一条直线上”，然后用</a:t>
            </a:r>
            <a:r>
              <a:rPr lang="en-US" altLang="zh-CN" sz="2000" dirty="0">
                <a:latin typeface="微软雅黑" pitchFamily="34" charset="-122"/>
                <a:ea typeface="微软雅黑" pitchFamily="34" charset="-122"/>
                <a:cs typeface="Courier New" pitchFamily="49" charset="0"/>
              </a:rPr>
              <a:t>“</a:t>
            </a:r>
            <a:r>
              <a:rPr lang="zh-CN" altLang="zh-CN" sz="2000" dirty="0">
                <a:latin typeface="微软雅黑" pitchFamily="34" charset="-122"/>
                <a:ea typeface="微软雅黑" pitchFamily="34" charset="-122"/>
                <a:cs typeface="Times New Roman" pitchFamily="18" charset="0"/>
              </a:rPr>
              <a:t>两点之间线段最短</a:t>
            </a:r>
            <a:r>
              <a:rPr lang="en-US" altLang="zh-CN" sz="2000" dirty="0">
                <a:latin typeface="微软雅黑" pitchFamily="34" charset="-122"/>
                <a:ea typeface="微软雅黑" pitchFamily="34" charset="-122"/>
                <a:cs typeface="Courier New" pitchFamily="49" charset="0"/>
              </a:rPr>
              <a:t>”</a:t>
            </a:r>
            <a:r>
              <a:rPr lang="zh-CN" altLang="zh-CN" sz="2000" dirty="0">
                <a:latin typeface="微软雅黑" pitchFamily="34" charset="-122"/>
                <a:ea typeface="微软雅黑" pitchFamily="34" charset="-122"/>
                <a:cs typeface="Times New Roman" pitchFamily="18" charset="0"/>
              </a:rPr>
              <a:t>解决问题</a:t>
            </a:r>
            <a:r>
              <a:rPr lang="en-US" altLang="zh-CN" sz="2000" dirty="0">
                <a:latin typeface="微软雅黑" pitchFamily="34" charset="-122"/>
                <a:ea typeface="微软雅黑" pitchFamily="34" charset="-122"/>
                <a:cs typeface="Courier New" pitchFamily="49" charset="0"/>
              </a:rPr>
              <a:t>.</a:t>
            </a:r>
            <a:endParaRPr lang="zh-CN" altLang="zh-CN" sz="2000" dirty="0">
              <a:latin typeface="微软雅黑" pitchFamily="34" charset="-122"/>
              <a:ea typeface="微软雅黑" pitchFamily="34" charset="-122"/>
              <a:cs typeface="Courier New" pitchFamily="49" charset="0"/>
            </a:endParaRPr>
          </a:p>
        </p:txBody>
      </p:sp>
    </p:spTree>
    <p:extLst>
      <p:ext uri="{BB962C8B-B14F-4D97-AF65-F5344CB8AC3E}">
        <p14:creationId xmlns:p14="http://schemas.microsoft.com/office/powerpoint/2010/main" val="1289610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矩形 12"/>
          <p:cNvSpPr>
            <a:spLocks noChangeArrowheads="1"/>
          </p:cNvSpPr>
          <p:nvPr/>
        </p:nvSpPr>
        <p:spPr bwMode="auto">
          <a:xfrm>
            <a:off x="1692275" y="1700213"/>
            <a:ext cx="6173788"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200000"/>
              </a:lnSpc>
            </a:pPr>
            <a:r>
              <a:rPr lang="zh-CN" altLang="en-US" sz="3200" dirty="0">
                <a:latin typeface="微软雅黑" pitchFamily="34" charset="-122"/>
                <a:ea typeface="微软雅黑" pitchFamily="34" charset="-122"/>
              </a:rPr>
              <a:t>作业</a:t>
            </a:r>
            <a:endParaRPr lang="en-US" altLang="zh-CN" sz="3200" dirty="0">
              <a:latin typeface="微软雅黑" pitchFamily="34" charset="-122"/>
              <a:ea typeface="微软雅黑" pitchFamily="34" charset="-122"/>
            </a:endParaRPr>
          </a:p>
          <a:p>
            <a:pPr eaLnBrk="1" hangingPunct="1">
              <a:lnSpc>
                <a:spcPct val="200000"/>
              </a:lnSpc>
            </a:pPr>
            <a:r>
              <a:rPr lang="zh-CN" altLang="en-US" sz="2800" dirty="0">
                <a:latin typeface="微软雅黑" pitchFamily="34" charset="-122"/>
                <a:ea typeface="微软雅黑" pitchFamily="34" charset="-122"/>
              </a:rPr>
              <a:t>课本</a:t>
            </a:r>
            <a:r>
              <a:rPr lang="en-US" altLang="zh-CN" sz="2800" dirty="0">
                <a:latin typeface="微软雅黑" pitchFamily="34" charset="-122"/>
                <a:ea typeface="微软雅黑" pitchFamily="34" charset="-122"/>
              </a:rPr>
              <a:t>P93</a:t>
            </a:r>
            <a:r>
              <a:rPr lang="zh-CN" altLang="en-US" sz="2800" dirty="0">
                <a:latin typeface="微软雅黑" pitchFamily="34" charset="-122"/>
                <a:ea typeface="微软雅黑" pitchFamily="34" charset="-122"/>
              </a:rPr>
              <a:t>  第</a:t>
            </a:r>
            <a:r>
              <a:rPr lang="en-US" altLang="zh-CN" sz="2800" dirty="0">
                <a:latin typeface="微软雅黑" pitchFamily="34" charset="-122"/>
                <a:ea typeface="微软雅黑" pitchFamily="34" charset="-122"/>
              </a:rPr>
              <a:t>15</a:t>
            </a:r>
            <a:r>
              <a:rPr lang="zh-CN" altLang="en-US" sz="2800" dirty="0" smtClean="0">
                <a:latin typeface="微软雅黑" pitchFamily="34" charset="-122"/>
                <a:ea typeface="微软雅黑" pitchFamily="34" charset="-122"/>
              </a:rPr>
              <a:t>题  </a:t>
            </a:r>
            <a:endParaRPr lang="en-US" altLang="zh-CN" sz="2800" dirty="0" smtClean="0">
              <a:latin typeface="微软雅黑" pitchFamily="34" charset="-122"/>
              <a:ea typeface="微软雅黑" pitchFamily="34" charset="-122"/>
            </a:endParaRPr>
          </a:p>
          <a:p>
            <a:pPr eaLnBrk="1" hangingPunct="1">
              <a:lnSpc>
                <a:spcPct val="200000"/>
              </a:lnSpc>
            </a:pPr>
            <a:r>
              <a:rPr lang="zh-CN" altLang="en-US" sz="2800" dirty="0" smtClean="0">
                <a:latin typeface="微软雅黑" pitchFamily="34" charset="-122"/>
                <a:ea typeface="微软雅黑" pitchFamily="34" charset="-122"/>
              </a:rPr>
              <a:t>优化</a:t>
            </a:r>
            <a:endParaRPr lang="zh-CN" altLang="en-US" sz="2800" dirty="0"/>
          </a:p>
        </p:txBody>
      </p:sp>
    </p:spTree>
    <p:extLst>
      <p:ext uri="{BB962C8B-B14F-4D97-AF65-F5344CB8AC3E}">
        <p14:creationId xmlns:p14="http://schemas.microsoft.com/office/powerpoint/2010/main" val="27205129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843808" y="2636912"/>
            <a:ext cx="3600400"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zh-CN" alt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再见</a:t>
            </a:r>
          </a:p>
        </p:txBody>
      </p:sp>
    </p:spTree>
    <p:extLst>
      <p:ext uri="{BB962C8B-B14F-4D97-AF65-F5344CB8AC3E}">
        <p14:creationId xmlns:p14="http://schemas.microsoft.com/office/powerpoint/2010/main" val="28750999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58875" y="3397250"/>
            <a:ext cx="7489825" cy="3416300"/>
          </a:xfrm>
          <a:prstGeom prst="rect">
            <a:avLst/>
          </a:prstGeom>
        </p:spPr>
        <p:txBody>
          <a:bodyPr>
            <a:spAutoFit/>
          </a:bodyPr>
          <a:lstStyle/>
          <a:p>
            <a:pPr>
              <a:lnSpc>
                <a:spcPct val="150000"/>
              </a:lnSpc>
              <a:spcAft>
                <a:spcPts val="0"/>
              </a:spcAft>
              <a:defRPr/>
            </a:pPr>
            <a:r>
              <a:rPr lang="zh-CN" altLang="zh-CN" kern="1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【思路点拨】</a:t>
            </a:r>
            <a:endParaRPr lang="en-US" altLang="zh-CN" kern="1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spcAft>
                <a:spcPts val="0"/>
              </a:spcAft>
              <a:defRPr/>
            </a:pP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）将</a:t>
            </a:r>
            <a:r>
              <a:rPr lang="en-US" altLang="zh-CN" i="1" kern="100" dirty="0">
                <a:latin typeface="Times New Roman" panose="02020603050405020304" pitchFamily="18" charset="0"/>
                <a:ea typeface="微软雅黑" panose="020B0503020204020204" pitchFamily="34" charset="-122"/>
                <a:cs typeface="Times New Roman" panose="02020603050405020304" pitchFamily="18" charset="0"/>
              </a:rPr>
              <a:t>OM</a:t>
            </a:r>
            <a:r>
              <a:rPr lang="zh-CN" altLang="zh-CN" kern="100" dirty="0">
                <a:latin typeface="Calibri" panose="020F0502020204030204" pitchFamily="34" charset="0"/>
                <a:ea typeface="微软雅黑" panose="020B0503020204020204" pitchFamily="34" charset="-122"/>
                <a:cs typeface="Times New Roman" panose="02020603050405020304" pitchFamily="18" charset="0"/>
              </a:rPr>
              <a:t>，</a:t>
            </a:r>
            <a:r>
              <a:rPr lang="en-US" altLang="zh-CN" i="1" kern="100" dirty="0">
                <a:latin typeface="Times New Roman" panose="02020603050405020304" pitchFamily="18" charset="0"/>
                <a:ea typeface="微软雅黑" panose="020B0503020204020204" pitchFamily="34" charset="-122"/>
                <a:cs typeface="Times New Roman" panose="02020603050405020304" pitchFamily="18" charset="0"/>
              </a:rPr>
              <a:t>ON</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抽象为两条相交的直线</a:t>
            </a:r>
            <a:r>
              <a:rPr lang="zh-CN" altLang="zh-CN"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将马厩</a:t>
            </a:r>
            <a:r>
              <a:rPr lang="en-US" altLang="zh-CN" i="1" kern="100" dirty="0">
                <a:latin typeface="Times New Roman" panose="02020603050405020304" pitchFamily="18" charset="0"/>
                <a:ea typeface="微软雅黑" panose="020B0503020204020204" pitchFamily="34" charset="-122"/>
                <a:cs typeface="Times New Roman" panose="02020603050405020304" pitchFamily="18" charset="0"/>
              </a:rPr>
              <a:t>A </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抽象为一个点；</a:t>
            </a:r>
            <a:endParaRPr lang="en-US" altLang="zh-CN" kern="100"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spcAft>
                <a:spcPts val="0"/>
              </a:spcAft>
              <a:defRPr/>
            </a:pP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）抽象为数学问题：如图</a:t>
            </a:r>
            <a:r>
              <a:rPr lang="zh-CN" altLang="zh-CN"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点</a:t>
            </a:r>
            <a:r>
              <a:rPr lang="en-US" altLang="zh-CN" i="1" kern="1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在</a:t>
            </a: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i="1" kern="100" dirty="0">
                <a:latin typeface="Times New Roman" panose="02020603050405020304" pitchFamily="18" charset="0"/>
                <a:ea typeface="微软雅黑" panose="020B0503020204020204" pitchFamily="34" charset="-122"/>
                <a:cs typeface="Times New Roman" panose="02020603050405020304" pitchFamily="18" charset="0"/>
              </a:rPr>
              <a:t>MON</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内部</a:t>
            </a:r>
            <a:r>
              <a:rPr lang="zh-CN" altLang="zh-CN"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试在</a:t>
            </a:r>
            <a:r>
              <a:rPr lang="en-US" altLang="zh-CN" i="1" kern="100" dirty="0">
                <a:latin typeface="Times New Roman" panose="02020603050405020304" pitchFamily="18" charset="0"/>
                <a:ea typeface="微软雅黑" panose="020B0503020204020204" pitchFamily="34" charset="-122"/>
                <a:cs typeface="Times New Roman" panose="02020603050405020304" pitchFamily="18" charset="0"/>
              </a:rPr>
              <a:t>OM</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i="1" kern="100" dirty="0">
                <a:latin typeface="Times New Roman" panose="02020603050405020304" pitchFamily="18" charset="0"/>
                <a:ea typeface="微软雅黑" panose="020B0503020204020204" pitchFamily="34" charset="-122"/>
                <a:cs typeface="Times New Roman" panose="02020603050405020304" pitchFamily="18" charset="0"/>
              </a:rPr>
              <a:t>ON</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上分别找出两点</a:t>
            </a:r>
            <a:r>
              <a:rPr lang="en-US" altLang="zh-CN" i="1" kern="100" dirty="0">
                <a:latin typeface="Times New Roman" panose="02020603050405020304" pitchFamily="18" charset="0"/>
                <a:ea typeface="微软雅黑" panose="020B0503020204020204" pitchFamily="34" charset="-122"/>
                <a:cs typeface="Times New Roman" panose="02020603050405020304" pitchFamily="18" charset="0"/>
              </a:rPr>
              <a:t>E</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i="1" kern="100" dirty="0">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使</a:t>
            </a:r>
            <a:r>
              <a:rPr lang="en-US" altLang="zh-CN" kern="100" dirty="0">
                <a:latin typeface="新宋体" panose="02010609030101010101" pitchFamily="49" charset="-122"/>
                <a:ea typeface="新宋体" panose="02010609030101010101" pitchFamily="49" charset="-122"/>
                <a:cs typeface="Times New Roman" panose="02020603050405020304" pitchFamily="18" charset="0"/>
              </a:rPr>
              <a:t>△</a:t>
            </a:r>
            <a:r>
              <a:rPr lang="en-US" altLang="zh-CN" i="1" kern="100" dirty="0">
                <a:latin typeface="Times New Roman" panose="02020603050405020304" pitchFamily="18" charset="0"/>
                <a:ea typeface="微软雅黑" panose="020B0503020204020204" pitchFamily="34" charset="-122"/>
                <a:cs typeface="Times New Roman" panose="02020603050405020304" pitchFamily="18" charset="0"/>
              </a:rPr>
              <a:t>AEF</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周长最短；</a:t>
            </a:r>
            <a:endParaRPr lang="en-US" altLang="zh-CN" kern="100"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spcAft>
                <a:spcPts val="0"/>
              </a:spcAft>
              <a:defRPr/>
            </a:pP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kern="0" dirty="0">
                <a:latin typeface="Times New Roman" panose="02020603050405020304" pitchFamily="18" charset="0"/>
                <a:ea typeface="微软雅黑" panose="020B0503020204020204" pitchFamily="34" charset="-122"/>
                <a:cs typeface="Times New Roman" panose="02020603050405020304" pitchFamily="18" charset="0"/>
              </a:rPr>
              <a:t>当</a:t>
            </a:r>
            <a:r>
              <a:rPr lang="en-US" altLang="zh-CN" i="1" kern="0" dirty="0">
                <a:latin typeface="Times New Roman" panose="02020603050405020304" pitchFamily="18" charset="0"/>
                <a:ea typeface="微软雅黑" panose="020B0503020204020204" pitchFamily="34" charset="-122"/>
                <a:cs typeface="Times New Roman" panose="02020603050405020304" pitchFamily="18" charset="0"/>
              </a:rPr>
              <a:t>AE</a:t>
            </a:r>
            <a:r>
              <a:rPr lang="zh-CN" altLang="zh-CN" kern="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i="1" kern="0" dirty="0">
                <a:latin typeface="Times New Roman" panose="02020603050405020304" pitchFamily="18" charset="0"/>
                <a:ea typeface="微软雅黑" panose="020B0503020204020204" pitchFamily="34" charset="-122"/>
                <a:cs typeface="Times New Roman" panose="02020603050405020304" pitchFamily="18" charset="0"/>
              </a:rPr>
              <a:t>EF</a:t>
            </a:r>
            <a:r>
              <a:rPr lang="zh-CN" altLang="zh-CN" kern="0" dirty="0">
                <a:latin typeface="Times New Roman" panose="02020603050405020304" pitchFamily="18" charset="0"/>
                <a:ea typeface="微软雅黑" panose="020B0503020204020204" pitchFamily="34" charset="-122"/>
                <a:cs typeface="Times New Roman" panose="02020603050405020304" pitchFamily="18" charset="0"/>
              </a:rPr>
              <a:t>和</a:t>
            </a:r>
            <a:r>
              <a:rPr lang="en-US" altLang="zh-CN" i="1" kern="0" dirty="0">
                <a:latin typeface="Times New Roman" panose="02020603050405020304" pitchFamily="18" charset="0"/>
                <a:ea typeface="微软雅黑" panose="020B0503020204020204" pitchFamily="34" charset="-122"/>
                <a:cs typeface="Times New Roman" panose="02020603050405020304" pitchFamily="18" charset="0"/>
              </a:rPr>
              <a:t>AF</a:t>
            </a:r>
            <a:r>
              <a:rPr lang="zh-CN" altLang="zh-CN" kern="0" dirty="0">
                <a:latin typeface="Times New Roman" panose="02020603050405020304" pitchFamily="18" charset="0"/>
                <a:ea typeface="微软雅黑" panose="020B0503020204020204" pitchFamily="34" charset="-122"/>
                <a:cs typeface="Times New Roman" panose="02020603050405020304" pitchFamily="18" charset="0"/>
              </a:rPr>
              <a:t>三条边的长度恰好能够体现在一条直线上时</a:t>
            </a:r>
            <a:r>
              <a:rPr lang="zh-CN" altLang="zh-CN" kern="0" dirty="0">
                <a:latin typeface="Calibri" panose="020F0502020204030204" pitchFamily="34" charset="0"/>
                <a:ea typeface="微软雅黑" panose="020B0503020204020204" pitchFamily="34" charset="-122"/>
                <a:cs typeface="Times New Roman" panose="02020603050405020304" pitchFamily="18" charset="0"/>
              </a:rPr>
              <a:t>，</a:t>
            </a:r>
            <a:r>
              <a:rPr lang="zh-CN" altLang="zh-CN" kern="0" dirty="0">
                <a:latin typeface="Times New Roman" panose="02020603050405020304" pitchFamily="18" charset="0"/>
                <a:ea typeface="微软雅黑" panose="020B0503020204020204" pitchFamily="34" charset="-122"/>
                <a:cs typeface="Times New Roman" panose="02020603050405020304" pitchFamily="18" charset="0"/>
              </a:rPr>
              <a:t>三角形的周长最小</a:t>
            </a:r>
            <a:r>
              <a:rPr lang="zh-CN" altLang="zh-CN" kern="0" dirty="0">
                <a:latin typeface="Calibri" panose="020F0502020204030204" pitchFamily="34" charset="0"/>
                <a:ea typeface="微软雅黑" panose="020B0503020204020204" pitchFamily="34" charset="-122"/>
                <a:cs typeface="Times New Roman" panose="02020603050405020304" pitchFamily="18" charset="0"/>
              </a:rPr>
              <a:t>，</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类比</a:t>
            </a: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探究一</a:t>
            </a: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作图</a:t>
            </a: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求三角形周长最短</a:t>
            </a:r>
            <a:r>
              <a:rPr lang="zh-CN" altLang="zh-CN"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即求</a:t>
            </a:r>
            <a:r>
              <a:rPr lang="en-US" altLang="zh-CN" i="1" kern="100" dirty="0">
                <a:latin typeface="Times New Roman" panose="02020603050405020304" pitchFamily="18" charset="0"/>
                <a:ea typeface="微软雅黑" panose="020B0503020204020204" pitchFamily="34" charset="-122"/>
                <a:cs typeface="Times New Roman" panose="02020603050405020304" pitchFamily="18" charset="0"/>
              </a:rPr>
              <a:t>AE</a:t>
            </a: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i="1" kern="100" dirty="0">
                <a:latin typeface="Times New Roman" panose="02020603050405020304" pitchFamily="18" charset="0"/>
                <a:ea typeface="微软雅黑" panose="020B0503020204020204" pitchFamily="34" charset="-122"/>
                <a:cs typeface="Times New Roman" panose="02020603050405020304" pitchFamily="18" charset="0"/>
              </a:rPr>
              <a:t>EF</a:t>
            </a: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i="1" kern="100" dirty="0">
                <a:latin typeface="Times New Roman" panose="02020603050405020304" pitchFamily="18" charset="0"/>
                <a:ea typeface="微软雅黑" panose="020B0503020204020204" pitchFamily="34" charset="-122"/>
                <a:cs typeface="Times New Roman" panose="02020603050405020304" pitchFamily="18" charset="0"/>
              </a:rPr>
              <a:t>AF</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的最小值为</a:t>
            </a:r>
            <a:r>
              <a:rPr lang="en-US" altLang="zh-CN" i="1" kern="100" dirty="0">
                <a:latin typeface="Times New Roman" panose="02020603050405020304" pitchFamily="18" charset="0"/>
                <a:ea typeface="微软雅黑" panose="020B0503020204020204" pitchFamily="34" charset="-122"/>
                <a:cs typeface="Times New Roman" panose="02020603050405020304" pitchFamily="18" charset="0"/>
              </a:rPr>
              <a:t>A′A′′</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的值</a:t>
            </a:r>
            <a:r>
              <a:rPr lang="zh-CN" altLang="zh-CN"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根据轴对称的性质得</a:t>
            </a:r>
            <a:r>
              <a:rPr lang="en-US" altLang="zh-CN" i="1" kern="100" dirty="0">
                <a:latin typeface="Times New Roman" panose="02020603050405020304" pitchFamily="18" charset="0"/>
                <a:ea typeface="微软雅黑" panose="020B0503020204020204" pitchFamily="34" charset="-122"/>
                <a:cs typeface="Times New Roman" panose="02020603050405020304" pitchFamily="18" charset="0"/>
              </a:rPr>
              <a:t>AE</a:t>
            </a: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i="1" kern="100" dirty="0">
                <a:latin typeface="Times New Roman" panose="02020603050405020304" pitchFamily="18" charset="0"/>
                <a:ea typeface="微软雅黑" panose="020B0503020204020204" pitchFamily="34" charset="-122"/>
                <a:cs typeface="Times New Roman" panose="02020603050405020304" pitchFamily="18" charset="0"/>
              </a:rPr>
              <a:t>A′E</a:t>
            </a:r>
            <a:r>
              <a:rPr lang="zh-CN" altLang="zh-CN" kern="100" dirty="0">
                <a:latin typeface="Calibri" panose="020F0502020204030204" pitchFamily="34" charset="0"/>
                <a:ea typeface="微软雅黑" panose="020B0503020204020204" pitchFamily="34" charset="-122"/>
                <a:cs typeface="Times New Roman" panose="02020603050405020304" pitchFamily="18" charset="0"/>
              </a:rPr>
              <a:t>，</a:t>
            </a:r>
            <a:r>
              <a:rPr lang="en-US" altLang="zh-CN" i="1" kern="100" dirty="0">
                <a:latin typeface="Times New Roman" panose="02020603050405020304" pitchFamily="18" charset="0"/>
                <a:ea typeface="微软雅黑" panose="020B0503020204020204" pitchFamily="34" charset="-122"/>
                <a:cs typeface="Times New Roman" panose="02020603050405020304" pitchFamily="18" charset="0"/>
              </a:rPr>
              <a:t>AF</a:t>
            </a: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i="1"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A′′F</a:t>
            </a:r>
            <a:r>
              <a:rPr lang="zh-CN" altLang="zh-CN"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再由</a:t>
            </a: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两点之间</a:t>
            </a:r>
            <a:r>
              <a:rPr lang="zh-CN" altLang="zh-CN"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线段最短</a:t>
            </a: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解决</a:t>
            </a: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此情况简称为</a:t>
            </a: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一点两线型</a:t>
            </a: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400" kern="100" dirty="0">
              <a:latin typeface="Calibri" panose="020F0502020204030204" pitchFamily="34" charset="0"/>
              <a:ea typeface="微软雅黑" panose="020B0503020204020204" pitchFamily="34" charset="-122"/>
              <a:cs typeface="Times New Roman" panose="02020603050405020304" pitchFamily="18" charset="0"/>
            </a:endParaRPr>
          </a:p>
        </p:txBody>
      </p:sp>
      <p:pic>
        <p:nvPicPr>
          <p:cNvPr id="24579" name="图片 3" descr="E:\2015.孩子与自己资料\2017.7编写教辅\饮马3.pn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63713" y="1701800"/>
            <a:ext cx="287972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a:spLocks noChangeArrowheads="1"/>
          </p:cNvSpPr>
          <p:nvPr/>
        </p:nvSpPr>
        <p:spPr bwMode="auto">
          <a:xfrm>
            <a:off x="484188" y="814388"/>
            <a:ext cx="512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rgbClr val="C00000"/>
                </a:solidFill>
                <a:latin typeface="微软雅黑" panose="020B0503020204020204" pitchFamily="34" charset="-122"/>
                <a:ea typeface="微软雅黑" panose="020B0503020204020204" pitchFamily="34" charset="-122"/>
              </a:rPr>
              <a:t>探究二：</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一点两线型</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的最短</a:t>
            </a:r>
            <a:r>
              <a:rPr lang="zh-CN" altLang="en-US"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周长</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问题</a:t>
            </a:r>
            <a:endParaRPr lang="zh-CN" altLang="en-US" sz="2000" b="1" dirty="0">
              <a:solidFill>
                <a:srgbClr val="C00000"/>
              </a:solidFill>
            </a:endParaRPr>
          </a:p>
        </p:txBody>
      </p:sp>
      <p:grpSp>
        <p:nvGrpSpPr>
          <p:cNvPr id="24581" name="组合 5"/>
          <p:cNvGrpSpPr>
            <a:grpSpLocks/>
          </p:cNvGrpSpPr>
          <p:nvPr/>
        </p:nvGrpSpPr>
        <p:grpSpPr bwMode="auto">
          <a:xfrm>
            <a:off x="6051550" y="1379538"/>
            <a:ext cx="1905000" cy="2160587"/>
            <a:chOff x="3132138" y="3068638"/>
            <a:chExt cx="1905000" cy="2160587"/>
          </a:xfrm>
        </p:grpSpPr>
        <p:pic>
          <p:nvPicPr>
            <p:cNvPr id="24582" name="图片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2138" y="3068638"/>
              <a:ext cx="1905000"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3" name="矩形 8"/>
            <p:cNvSpPr>
              <a:spLocks noChangeArrowheads="1"/>
            </p:cNvSpPr>
            <p:nvPr/>
          </p:nvSpPr>
          <p:spPr bwMode="auto">
            <a:xfrm>
              <a:off x="3921773" y="4354218"/>
              <a:ext cx="325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i="1">
                  <a:latin typeface="Times New Roman" pitchFamily="18" charset="0"/>
                  <a:ea typeface="微软雅黑" pitchFamily="34" charset="-122"/>
                  <a:cs typeface="Courier New" pitchFamily="49" charset="0"/>
                </a:rPr>
                <a:t>F</a:t>
              </a:r>
              <a:endParaRPr lang="zh-CN" altLang="en-US">
                <a:ea typeface="微软雅黑" pitchFamily="34" charset="-122"/>
                <a:cs typeface="Courier New" pitchFamily="49" charset="0"/>
              </a:endParaRPr>
            </a:p>
          </p:txBody>
        </p:sp>
      </p:grpSp>
    </p:spTree>
    <p:extLst>
      <p:ext uri="{BB962C8B-B14F-4D97-AF65-F5344CB8AC3E}">
        <p14:creationId xmlns:p14="http://schemas.microsoft.com/office/powerpoint/2010/main" val="8303729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
                                        <p:tgtEl>
                                          <p:spTgt spid="4">
                                            <p:txEl>
                                              <p:pRg st="0" end="0"/>
                                            </p:txEl>
                                          </p:spTgt>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wipe(up)">
                                      <p:cBhvr>
                                        <p:cTn id="11" dur="500"/>
                                        <p:tgtEl>
                                          <p:spTgt spid="4">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wipe(up)">
                                      <p:cBhvr>
                                        <p:cTn id="16" dur="500"/>
                                        <p:tgtEl>
                                          <p:spTgt spid="4">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wipe(up)">
                                      <p:cBhvr>
                                        <p:cTn id="21"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直接连接符 20"/>
          <p:cNvCxnSpPr>
            <a:stCxn id="9" idx="2"/>
            <a:endCxn id="14" idx="1"/>
          </p:cNvCxnSpPr>
          <p:nvPr/>
        </p:nvCxnSpPr>
        <p:spPr>
          <a:xfrm>
            <a:off x="3708400" y="2819400"/>
            <a:ext cx="1590675" cy="2179638"/>
          </a:xfrm>
          <a:prstGeom prst="line">
            <a:avLst/>
          </a:prstGeom>
          <a:ln>
            <a:solidFill>
              <a:srgbClr val="FF0000"/>
            </a:solidFill>
            <a:prstDash val="dash"/>
          </a:ln>
        </p:spPr>
        <p:style>
          <a:lnRef idx="2">
            <a:schemeClr val="accent2"/>
          </a:lnRef>
          <a:fillRef idx="0">
            <a:schemeClr val="accent2"/>
          </a:fillRef>
          <a:effectRef idx="1">
            <a:schemeClr val="accent2"/>
          </a:effectRef>
          <a:fontRef idx="minor">
            <a:schemeClr val="tx1"/>
          </a:fontRef>
        </p:style>
      </p:cxnSp>
      <p:cxnSp>
        <p:nvCxnSpPr>
          <p:cNvPr id="20" name="直接连接符 19"/>
          <p:cNvCxnSpPr>
            <a:stCxn id="9" idx="2"/>
            <a:endCxn id="7" idx="6"/>
          </p:cNvCxnSpPr>
          <p:nvPr/>
        </p:nvCxnSpPr>
        <p:spPr>
          <a:xfrm>
            <a:off x="3708400" y="2819400"/>
            <a:ext cx="1157288" cy="501650"/>
          </a:xfrm>
          <a:prstGeom prst="line">
            <a:avLst/>
          </a:prstGeom>
          <a:ln>
            <a:solidFill>
              <a:srgbClr val="FF0000"/>
            </a:solidFill>
            <a:prstDash val="dash"/>
          </a:ln>
        </p:spPr>
        <p:style>
          <a:lnRef idx="3">
            <a:schemeClr val="accent2"/>
          </a:lnRef>
          <a:fillRef idx="0">
            <a:schemeClr val="accent2"/>
          </a:fillRef>
          <a:effectRef idx="2">
            <a:schemeClr val="accent2"/>
          </a:effectRef>
          <a:fontRef idx="minor">
            <a:schemeClr val="tx1"/>
          </a:fontRef>
        </p:style>
      </p:cxnSp>
      <p:cxnSp>
        <p:nvCxnSpPr>
          <p:cNvPr id="17" name="直接连接符 16"/>
          <p:cNvCxnSpPr>
            <a:stCxn id="9" idx="2"/>
            <a:endCxn id="7" idx="6"/>
          </p:cNvCxnSpPr>
          <p:nvPr/>
        </p:nvCxnSpPr>
        <p:spPr>
          <a:xfrm>
            <a:off x="5287963" y="3721100"/>
            <a:ext cx="4762" cy="1292225"/>
          </a:xfrm>
          <a:prstGeom prst="line">
            <a:avLst/>
          </a:prstGeom>
          <a:ln>
            <a:solidFill>
              <a:srgbClr val="FF0000"/>
            </a:solidFill>
            <a:prstDash val="dash"/>
          </a:ln>
        </p:spPr>
        <p:style>
          <a:lnRef idx="3">
            <a:schemeClr val="accent2"/>
          </a:lnRef>
          <a:fillRef idx="0">
            <a:schemeClr val="accent2"/>
          </a:fillRef>
          <a:effectRef idx="2">
            <a:schemeClr val="accent2"/>
          </a:effectRef>
          <a:fontRef idx="minor">
            <a:schemeClr val="tx1"/>
          </a:fontRef>
        </p:style>
      </p:cxnSp>
      <p:sp>
        <p:nvSpPr>
          <p:cNvPr id="17413" name="矩形 1"/>
          <p:cNvSpPr>
            <a:spLocks noChangeArrowheads="1"/>
          </p:cNvSpPr>
          <p:nvPr/>
        </p:nvSpPr>
        <p:spPr bwMode="auto">
          <a:xfrm>
            <a:off x="1476375" y="1052513"/>
            <a:ext cx="73437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zh-CN" altLang="zh-CN" dirty="0" smtClean="0"/>
              <a:t>在</a:t>
            </a:r>
            <a:r>
              <a:rPr lang="zh-CN" altLang="zh-CN" dirty="0"/>
              <a:t>∠</a:t>
            </a:r>
            <a:r>
              <a:rPr lang="en-US" altLang="zh-CN" dirty="0"/>
              <a:t>AOB</a:t>
            </a:r>
            <a:r>
              <a:rPr lang="zh-CN" altLang="zh-CN" dirty="0"/>
              <a:t>内部有两点</a:t>
            </a:r>
            <a:r>
              <a:rPr lang="en-US" altLang="zh-CN" dirty="0"/>
              <a:t>M</a:t>
            </a:r>
            <a:r>
              <a:rPr lang="zh-CN" altLang="zh-CN" dirty="0"/>
              <a:t>、</a:t>
            </a:r>
            <a:r>
              <a:rPr lang="en-US" altLang="zh-CN" dirty="0"/>
              <a:t>N</a:t>
            </a:r>
            <a:r>
              <a:rPr lang="zh-CN" altLang="zh-CN" dirty="0"/>
              <a:t>，是否在</a:t>
            </a:r>
            <a:r>
              <a:rPr lang="en-US" altLang="zh-CN" dirty="0"/>
              <a:t>OA</a:t>
            </a:r>
            <a:r>
              <a:rPr lang="zh-CN" altLang="zh-CN" dirty="0"/>
              <a:t>、</a:t>
            </a:r>
            <a:r>
              <a:rPr lang="en-US" altLang="zh-CN" dirty="0"/>
              <a:t>OB</a:t>
            </a:r>
            <a:r>
              <a:rPr lang="zh-CN" altLang="zh-CN" dirty="0"/>
              <a:t>上分别存在点</a:t>
            </a:r>
            <a:r>
              <a:rPr lang="en-US" altLang="zh-CN" dirty="0"/>
              <a:t>E</a:t>
            </a:r>
            <a:r>
              <a:rPr lang="zh-CN" altLang="zh-CN" dirty="0"/>
              <a:t>、</a:t>
            </a:r>
            <a:r>
              <a:rPr lang="en-US" altLang="zh-CN" dirty="0"/>
              <a:t>F</a:t>
            </a:r>
            <a:r>
              <a:rPr lang="zh-CN" altLang="zh-CN" dirty="0"/>
              <a:t>，使得</a:t>
            </a:r>
            <a:r>
              <a:rPr lang="en-US" altLang="zh-CN" dirty="0"/>
              <a:t>E</a:t>
            </a:r>
            <a:r>
              <a:rPr lang="zh-CN" altLang="zh-CN" dirty="0"/>
              <a:t>、</a:t>
            </a:r>
            <a:r>
              <a:rPr lang="en-US" altLang="zh-CN" dirty="0"/>
              <a:t>F</a:t>
            </a:r>
            <a:r>
              <a:rPr lang="zh-CN" altLang="zh-CN" dirty="0"/>
              <a:t>、</a:t>
            </a:r>
            <a:r>
              <a:rPr lang="en-US" altLang="zh-CN" dirty="0"/>
              <a:t>M</a:t>
            </a:r>
            <a:r>
              <a:rPr lang="zh-CN" altLang="zh-CN" dirty="0"/>
              <a:t>、</a:t>
            </a:r>
            <a:r>
              <a:rPr lang="en-US" altLang="zh-CN" dirty="0"/>
              <a:t>N</a:t>
            </a:r>
            <a:r>
              <a:rPr lang="zh-CN" altLang="zh-CN" dirty="0"/>
              <a:t>，四点组成的四边形的周长最短，找出</a:t>
            </a:r>
            <a:r>
              <a:rPr lang="en-US" altLang="zh-CN" dirty="0"/>
              <a:t>E</a:t>
            </a:r>
            <a:r>
              <a:rPr lang="zh-CN" altLang="zh-CN" dirty="0"/>
              <a:t>、</a:t>
            </a:r>
            <a:r>
              <a:rPr lang="en-US" altLang="zh-CN" dirty="0"/>
              <a:t>F</a:t>
            </a:r>
            <a:r>
              <a:rPr lang="zh-CN" altLang="zh-CN" dirty="0"/>
              <a:t>两点．</a:t>
            </a:r>
          </a:p>
        </p:txBody>
      </p:sp>
      <p:cxnSp>
        <p:nvCxnSpPr>
          <p:cNvPr id="3" name="直接连接符 2"/>
          <p:cNvCxnSpPr>
            <a:stCxn id="9" idx="2"/>
            <a:endCxn id="7" idx="6"/>
          </p:cNvCxnSpPr>
          <p:nvPr/>
        </p:nvCxnSpPr>
        <p:spPr>
          <a:xfrm flipH="1">
            <a:off x="3787775" y="2435225"/>
            <a:ext cx="742950" cy="1920875"/>
          </a:xfrm>
          <a:prstGeom prst="line">
            <a:avLst/>
          </a:prstGeom>
        </p:spPr>
        <p:style>
          <a:lnRef idx="2">
            <a:schemeClr val="dk1"/>
          </a:lnRef>
          <a:fillRef idx="0">
            <a:schemeClr val="dk1"/>
          </a:fillRef>
          <a:effectRef idx="1">
            <a:schemeClr val="dk1"/>
          </a:effectRef>
          <a:fontRef idx="minor">
            <a:schemeClr val="tx1"/>
          </a:fontRef>
        </p:style>
      </p:cxnSp>
      <p:cxnSp>
        <p:nvCxnSpPr>
          <p:cNvPr id="4" name="直接连接符 3"/>
          <p:cNvCxnSpPr>
            <a:stCxn id="9" idx="2"/>
            <a:endCxn id="7" idx="6"/>
          </p:cNvCxnSpPr>
          <p:nvPr/>
        </p:nvCxnSpPr>
        <p:spPr>
          <a:xfrm>
            <a:off x="3787775" y="4356100"/>
            <a:ext cx="2081213" cy="9525"/>
          </a:xfrm>
          <a:prstGeom prst="line">
            <a:avLst/>
          </a:prstGeom>
        </p:spPr>
        <p:style>
          <a:lnRef idx="2">
            <a:schemeClr val="dk1"/>
          </a:lnRef>
          <a:fillRef idx="0">
            <a:schemeClr val="dk1"/>
          </a:fillRef>
          <a:effectRef idx="1">
            <a:schemeClr val="dk1"/>
          </a:effectRef>
          <a:fontRef idx="minor">
            <a:schemeClr val="tx1"/>
          </a:fontRef>
        </p:style>
      </p:cxnSp>
      <p:sp>
        <p:nvSpPr>
          <p:cNvPr id="7" name="流程图: 联系 6"/>
          <p:cNvSpPr/>
          <p:nvPr/>
        </p:nvSpPr>
        <p:spPr>
          <a:xfrm>
            <a:off x="4791075" y="3282950"/>
            <a:ext cx="74613" cy="76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8" name="流程图: 联系 7"/>
          <p:cNvSpPr/>
          <p:nvPr/>
        </p:nvSpPr>
        <p:spPr>
          <a:xfrm>
            <a:off x="5256213" y="3721100"/>
            <a:ext cx="74612" cy="76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9" name="流程图: 联系 8"/>
          <p:cNvSpPr/>
          <p:nvPr/>
        </p:nvSpPr>
        <p:spPr>
          <a:xfrm>
            <a:off x="3708400" y="2781300"/>
            <a:ext cx="76200" cy="76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10" name="流程图: 联系 9"/>
          <p:cNvSpPr/>
          <p:nvPr/>
        </p:nvSpPr>
        <p:spPr>
          <a:xfrm>
            <a:off x="4791075" y="4322763"/>
            <a:ext cx="74613" cy="7461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14" name="流程图: 联系 13"/>
          <p:cNvSpPr/>
          <p:nvPr/>
        </p:nvSpPr>
        <p:spPr>
          <a:xfrm>
            <a:off x="5287963" y="4987925"/>
            <a:ext cx="74612" cy="76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15" name="流程图: 联系 14"/>
          <p:cNvSpPr/>
          <p:nvPr/>
        </p:nvSpPr>
        <p:spPr>
          <a:xfrm>
            <a:off x="4121150" y="3429000"/>
            <a:ext cx="76200" cy="76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18" name="矩形 16"/>
          <p:cNvSpPr/>
          <p:nvPr/>
        </p:nvSpPr>
        <p:spPr>
          <a:xfrm rot="6600000">
            <a:off x="4240213" y="3098800"/>
            <a:ext cx="161925" cy="161925"/>
          </a:xfrm>
          <a:prstGeom prst="rect">
            <a:avLst/>
          </a:prstGeom>
          <a:solidFill>
            <a:srgbClr val="5B9BD5"/>
          </a:solidFill>
          <a:ln w="25400" cap="flat" cmpd="sng">
            <a:solidFill>
              <a:srgbClr val="FF0000"/>
            </a:solidFill>
            <a:prstDash val="solid"/>
            <a:round/>
            <a:headEnd type="none" w="med" len="med"/>
            <a:tailEnd type="none" w="med" len="med"/>
          </a:ln>
        </p:spPr>
        <p:txBody>
          <a:bodyPr/>
          <a:lstStyle/>
          <a:p>
            <a:pPr fontAlgn="auto">
              <a:spcBef>
                <a:spcPts val="0"/>
              </a:spcBef>
              <a:spcAft>
                <a:spcPts val="0"/>
              </a:spcAft>
              <a:buFontTx/>
              <a:buNone/>
              <a:defRPr/>
            </a:pPr>
            <a:endParaRPr lang="zh-CN" altLang="en-US" sz="1350" kern="0" dirty="0">
              <a:solidFill>
                <a:prstClr val="black"/>
              </a:solidFill>
              <a:latin typeface="Arial" panose="020B0604020202020204" pitchFamily="34" charset="0"/>
            </a:endParaRPr>
          </a:p>
        </p:txBody>
      </p:sp>
      <p:sp>
        <p:nvSpPr>
          <p:cNvPr id="19" name="矩形 16"/>
          <p:cNvSpPr/>
          <p:nvPr/>
        </p:nvSpPr>
        <p:spPr>
          <a:xfrm>
            <a:off x="5126038" y="4192588"/>
            <a:ext cx="161925" cy="161925"/>
          </a:xfrm>
          <a:prstGeom prst="rect">
            <a:avLst/>
          </a:prstGeom>
          <a:solidFill>
            <a:srgbClr val="5B9BD5"/>
          </a:solidFill>
          <a:ln w="25400" cap="flat" cmpd="sng">
            <a:solidFill>
              <a:srgbClr val="FF0000"/>
            </a:solidFill>
            <a:prstDash val="solid"/>
            <a:round/>
            <a:headEnd type="none" w="med" len="med"/>
            <a:tailEnd type="none" w="med" len="med"/>
          </a:ln>
        </p:spPr>
        <p:txBody>
          <a:bodyPr/>
          <a:lstStyle/>
          <a:p>
            <a:pPr fontAlgn="auto">
              <a:spcBef>
                <a:spcPts val="0"/>
              </a:spcBef>
              <a:spcAft>
                <a:spcPts val="0"/>
              </a:spcAft>
              <a:buFontTx/>
              <a:buNone/>
              <a:defRPr/>
            </a:pPr>
            <a:endParaRPr lang="zh-CN" altLang="en-US" sz="1350" kern="0" dirty="0">
              <a:solidFill>
                <a:prstClr val="black"/>
              </a:solidFill>
              <a:latin typeface="Arial" panose="020B0604020202020204" pitchFamily="34" charset="0"/>
            </a:endParaRPr>
          </a:p>
        </p:txBody>
      </p:sp>
      <p:cxnSp>
        <p:nvCxnSpPr>
          <p:cNvPr id="22" name="直接连接符 21"/>
          <p:cNvCxnSpPr>
            <a:stCxn id="9" idx="2"/>
            <a:endCxn id="7" idx="6"/>
          </p:cNvCxnSpPr>
          <p:nvPr/>
        </p:nvCxnSpPr>
        <p:spPr>
          <a:xfrm flipV="1">
            <a:off x="4197350" y="3322638"/>
            <a:ext cx="668338" cy="14605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9" idx="2"/>
            <a:endCxn id="7" idx="6"/>
          </p:cNvCxnSpPr>
          <p:nvPr/>
        </p:nvCxnSpPr>
        <p:spPr>
          <a:xfrm flipV="1">
            <a:off x="4886325" y="3781425"/>
            <a:ext cx="401638" cy="574675"/>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9" idx="2"/>
            <a:endCxn id="7" idx="6"/>
          </p:cNvCxnSpPr>
          <p:nvPr/>
        </p:nvCxnSpPr>
        <p:spPr>
          <a:xfrm>
            <a:off x="4216400" y="3529013"/>
            <a:ext cx="688975" cy="896937"/>
          </a:xfrm>
          <a:prstGeom prst="line">
            <a:avLst/>
          </a:prstGeom>
          <a:ln w="76200">
            <a:solidFill>
              <a:srgbClr val="14AB63"/>
            </a:solidFill>
          </a:ln>
        </p:spPr>
        <p:style>
          <a:lnRef idx="1">
            <a:schemeClr val="accent1"/>
          </a:lnRef>
          <a:fillRef idx="0">
            <a:schemeClr val="accent1"/>
          </a:fillRef>
          <a:effectRef idx="0">
            <a:schemeClr val="accent1"/>
          </a:effectRef>
          <a:fontRef idx="minor">
            <a:schemeClr val="tx1"/>
          </a:fontRef>
        </p:style>
      </p:cxnSp>
      <p:sp>
        <p:nvSpPr>
          <p:cNvPr id="17429" name="文本框 25"/>
          <p:cNvSpPr txBox="1">
            <a:spLocks noChangeArrowheads="1"/>
          </p:cNvSpPr>
          <p:nvPr/>
        </p:nvSpPr>
        <p:spPr bwMode="auto">
          <a:xfrm>
            <a:off x="4216400" y="2320925"/>
            <a:ext cx="254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宋体" pitchFamily="2" charset="-122"/>
              </a:defRPr>
            </a:lvl1pPr>
            <a:lvl2pPr marL="742950" indent="-285750" eaLnBrk="0" hangingPunct="0">
              <a:defRPr sz="2400">
                <a:solidFill>
                  <a:schemeClr val="tx1"/>
                </a:solidFill>
                <a:latin typeface="Calibri" pitchFamily="34" charset="0"/>
                <a:ea typeface="宋体" pitchFamily="2" charset="-122"/>
              </a:defRPr>
            </a:lvl2pPr>
            <a:lvl3pPr marL="1143000" indent="-228600" eaLnBrk="0" hangingPunct="0">
              <a:defRPr sz="2400">
                <a:solidFill>
                  <a:schemeClr val="tx1"/>
                </a:solidFill>
                <a:latin typeface="Calibri" pitchFamily="34" charset="0"/>
                <a:ea typeface="宋体" pitchFamily="2" charset="-122"/>
              </a:defRPr>
            </a:lvl3pPr>
            <a:lvl4pPr marL="1600200" indent="-228600" eaLnBrk="0" hangingPunct="0">
              <a:defRPr sz="2400">
                <a:solidFill>
                  <a:schemeClr val="tx1"/>
                </a:solidFill>
                <a:latin typeface="Calibri" pitchFamily="34" charset="0"/>
                <a:ea typeface="宋体" pitchFamily="2" charset="-122"/>
              </a:defRPr>
            </a:lvl4pPr>
            <a:lvl5pPr marL="2057400" indent="-228600" eaLnBrk="0" hangingPunct="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9pPr>
          </a:lstStyle>
          <a:p>
            <a:r>
              <a:rPr lang="en-US" altLang="zh-CN">
                <a:latin typeface="宋体" pitchFamily="2" charset="-122"/>
              </a:rPr>
              <a:t>A</a:t>
            </a:r>
          </a:p>
        </p:txBody>
      </p:sp>
      <p:sp>
        <p:nvSpPr>
          <p:cNvPr id="17430" name="文本框 26"/>
          <p:cNvSpPr txBox="1">
            <a:spLocks noChangeArrowheads="1"/>
          </p:cNvSpPr>
          <p:nvPr/>
        </p:nvSpPr>
        <p:spPr bwMode="auto">
          <a:xfrm>
            <a:off x="5610225" y="4322763"/>
            <a:ext cx="152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宋体" pitchFamily="2" charset="-122"/>
              </a:defRPr>
            </a:lvl1pPr>
            <a:lvl2pPr marL="742950" indent="-285750" eaLnBrk="0" hangingPunct="0">
              <a:defRPr sz="2400">
                <a:solidFill>
                  <a:schemeClr val="tx1"/>
                </a:solidFill>
                <a:latin typeface="Calibri" pitchFamily="34" charset="0"/>
                <a:ea typeface="宋体" pitchFamily="2" charset="-122"/>
              </a:defRPr>
            </a:lvl2pPr>
            <a:lvl3pPr marL="1143000" indent="-228600" eaLnBrk="0" hangingPunct="0">
              <a:defRPr sz="2400">
                <a:solidFill>
                  <a:schemeClr val="tx1"/>
                </a:solidFill>
                <a:latin typeface="Calibri" pitchFamily="34" charset="0"/>
                <a:ea typeface="宋体" pitchFamily="2" charset="-122"/>
              </a:defRPr>
            </a:lvl3pPr>
            <a:lvl4pPr marL="1600200" indent="-228600" eaLnBrk="0" hangingPunct="0">
              <a:defRPr sz="2400">
                <a:solidFill>
                  <a:schemeClr val="tx1"/>
                </a:solidFill>
                <a:latin typeface="Calibri" pitchFamily="34" charset="0"/>
                <a:ea typeface="宋体" pitchFamily="2" charset="-122"/>
              </a:defRPr>
            </a:lvl4pPr>
            <a:lvl5pPr marL="2057400" indent="-228600" eaLnBrk="0" hangingPunct="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9pPr>
          </a:lstStyle>
          <a:p>
            <a:r>
              <a:rPr lang="en-US" altLang="zh-CN">
                <a:latin typeface="宋体" pitchFamily="2" charset="-122"/>
              </a:rPr>
              <a:t>B</a:t>
            </a:r>
          </a:p>
        </p:txBody>
      </p:sp>
      <p:sp>
        <p:nvSpPr>
          <p:cNvPr id="17431" name="文本框 27"/>
          <p:cNvSpPr txBox="1">
            <a:spLocks noChangeArrowheads="1"/>
          </p:cNvSpPr>
          <p:nvPr/>
        </p:nvSpPr>
        <p:spPr bwMode="auto">
          <a:xfrm>
            <a:off x="3556000" y="4194175"/>
            <a:ext cx="152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宋体" pitchFamily="2" charset="-122"/>
              </a:defRPr>
            </a:lvl1pPr>
            <a:lvl2pPr marL="742950" indent="-285750" eaLnBrk="0" hangingPunct="0">
              <a:defRPr sz="2400">
                <a:solidFill>
                  <a:schemeClr val="tx1"/>
                </a:solidFill>
                <a:latin typeface="Calibri" pitchFamily="34" charset="0"/>
                <a:ea typeface="宋体" pitchFamily="2" charset="-122"/>
              </a:defRPr>
            </a:lvl2pPr>
            <a:lvl3pPr marL="1143000" indent="-228600" eaLnBrk="0" hangingPunct="0">
              <a:defRPr sz="2400">
                <a:solidFill>
                  <a:schemeClr val="tx1"/>
                </a:solidFill>
                <a:latin typeface="Calibri" pitchFamily="34" charset="0"/>
                <a:ea typeface="宋体" pitchFamily="2" charset="-122"/>
              </a:defRPr>
            </a:lvl3pPr>
            <a:lvl4pPr marL="1600200" indent="-228600" eaLnBrk="0" hangingPunct="0">
              <a:defRPr sz="2400">
                <a:solidFill>
                  <a:schemeClr val="tx1"/>
                </a:solidFill>
                <a:latin typeface="Calibri" pitchFamily="34" charset="0"/>
                <a:ea typeface="宋体" pitchFamily="2" charset="-122"/>
              </a:defRPr>
            </a:lvl4pPr>
            <a:lvl5pPr marL="2057400" indent="-228600" eaLnBrk="0" hangingPunct="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9pPr>
          </a:lstStyle>
          <a:p>
            <a:r>
              <a:rPr lang="en-US" altLang="zh-CN">
                <a:latin typeface="宋体" pitchFamily="2" charset="-122"/>
              </a:rPr>
              <a:t>O</a:t>
            </a:r>
          </a:p>
        </p:txBody>
      </p:sp>
      <p:sp>
        <p:nvSpPr>
          <p:cNvPr id="17432" name="文本框 30"/>
          <p:cNvSpPr txBox="1">
            <a:spLocks noChangeArrowheads="1"/>
          </p:cNvSpPr>
          <p:nvPr/>
        </p:nvSpPr>
        <p:spPr bwMode="auto">
          <a:xfrm>
            <a:off x="4854575" y="3041650"/>
            <a:ext cx="231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宋体" pitchFamily="2" charset="-122"/>
              </a:defRPr>
            </a:lvl1pPr>
            <a:lvl2pPr marL="742950" indent="-285750" eaLnBrk="0" hangingPunct="0">
              <a:defRPr sz="2400">
                <a:solidFill>
                  <a:schemeClr val="tx1"/>
                </a:solidFill>
                <a:latin typeface="Calibri" pitchFamily="34" charset="0"/>
                <a:ea typeface="宋体" pitchFamily="2" charset="-122"/>
              </a:defRPr>
            </a:lvl2pPr>
            <a:lvl3pPr marL="1143000" indent="-228600" eaLnBrk="0" hangingPunct="0">
              <a:defRPr sz="2400">
                <a:solidFill>
                  <a:schemeClr val="tx1"/>
                </a:solidFill>
                <a:latin typeface="Calibri" pitchFamily="34" charset="0"/>
                <a:ea typeface="宋体" pitchFamily="2" charset="-122"/>
              </a:defRPr>
            </a:lvl3pPr>
            <a:lvl4pPr marL="1600200" indent="-228600" eaLnBrk="0" hangingPunct="0">
              <a:defRPr sz="2400">
                <a:solidFill>
                  <a:schemeClr val="tx1"/>
                </a:solidFill>
                <a:latin typeface="Calibri" pitchFamily="34" charset="0"/>
                <a:ea typeface="宋体" pitchFamily="2" charset="-122"/>
              </a:defRPr>
            </a:lvl4pPr>
            <a:lvl5pPr marL="2057400" indent="-228600" eaLnBrk="0" hangingPunct="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9pPr>
          </a:lstStyle>
          <a:p>
            <a:r>
              <a:rPr lang="en-US" altLang="zh-CN">
                <a:latin typeface="宋体" pitchFamily="2" charset="-122"/>
              </a:rPr>
              <a:t>M</a:t>
            </a:r>
          </a:p>
        </p:txBody>
      </p:sp>
      <p:sp>
        <p:nvSpPr>
          <p:cNvPr id="17433" name="文本框 31"/>
          <p:cNvSpPr txBox="1">
            <a:spLocks noChangeArrowheads="1"/>
          </p:cNvSpPr>
          <p:nvPr/>
        </p:nvSpPr>
        <p:spPr bwMode="auto">
          <a:xfrm>
            <a:off x="5299075" y="3529013"/>
            <a:ext cx="3190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宋体" pitchFamily="2" charset="-122"/>
              </a:defRPr>
            </a:lvl1pPr>
            <a:lvl2pPr marL="742950" indent="-285750" eaLnBrk="0" hangingPunct="0">
              <a:defRPr sz="2400">
                <a:solidFill>
                  <a:schemeClr val="tx1"/>
                </a:solidFill>
                <a:latin typeface="Calibri" pitchFamily="34" charset="0"/>
                <a:ea typeface="宋体" pitchFamily="2" charset="-122"/>
              </a:defRPr>
            </a:lvl2pPr>
            <a:lvl3pPr marL="1143000" indent="-228600" eaLnBrk="0" hangingPunct="0">
              <a:defRPr sz="2400">
                <a:solidFill>
                  <a:schemeClr val="tx1"/>
                </a:solidFill>
                <a:latin typeface="Calibri" pitchFamily="34" charset="0"/>
                <a:ea typeface="宋体" pitchFamily="2" charset="-122"/>
              </a:defRPr>
            </a:lvl3pPr>
            <a:lvl4pPr marL="1600200" indent="-228600" eaLnBrk="0" hangingPunct="0">
              <a:defRPr sz="2400">
                <a:solidFill>
                  <a:schemeClr val="tx1"/>
                </a:solidFill>
                <a:latin typeface="Calibri" pitchFamily="34" charset="0"/>
                <a:ea typeface="宋体" pitchFamily="2" charset="-122"/>
              </a:defRPr>
            </a:lvl4pPr>
            <a:lvl5pPr marL="2057400" indent="-228600" eaLnBrk="0" hangingPunct="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9pPr>
          </a:lstStyle>
          <a:p>
            <a:r>
              <a:rPr lang="en-US" altLang="zh-CN">
                <a:latin typeface="宋体" pitchFamily="2" charset="-122"/>
              </a:rPr>
              <a:t>N</a:t>
            </a:r>
          </a:p>
        </p:txBody>
      </p:sp>
      <p:sp>
        <p:nvSpPr>
          <p:cNvPr id="33" name="文本框 32"/>
          <p:cNvSpPr txBox="1">
            <a:spLocks noChangeArrowheads="1"/>
          </p:cNvSpPr>
          <p:nvPr/>
        </p:nvSpPr>
        <p:spPr bwMode="auto">
          <a:xfrm>
            <a:off x="3455988" y="2435225"/>
            <a:ext cx="5810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宋体" pitchFamily="2" charset="-122"/>
              </a:defRPr>
            </a:lvl1pPr>
            <a:lvl2pPr marL="742950" indent="-285750" eaLnBrk="0" hangingPunct="0">
              <a:defRPr sz="2400">
                <a:solidFill>
                  <a:schemeClr val="tx1"/>
                </a:solidFill>
                <a:latin typeface="Calibri" pitchFamily="34" charset="0"/>
                <a:ea typeface="宋体" pitchFamily="2" charset="-122"/>
              </a:defRPr>
            </a:lvl2pPr>
            <a:lvl3pPr marL="1143000" indent="-228600" eaLnBrk="0" hangingPunct="0">
              <a:defRPr sz="2400">
                <a:solidFill>
                  <a:schemeClr val="tx1"/>
                </a:solidFill>
                <a:latin typeface="Calibri" pitchFamily="34" charset="0"/>
                <a:ea typeface="宋体" pitchFamily="2" charset="-122"/>
              </a:defRPr>
            </a:lvl3pPr>
            <a:lvl4pPr marL="1600200" indent="-228600" eaLnBrk="0" hangingPunct="0">
              <a:defRPr sz="2400">
                <a:solidFill>
                  <a:schemeClr val="tx1"/>
                </a:solidFill>
                <a:latin typeface="Calibri" pitchFamily="34" charset="0"/>
                <a:ea typeface="宋体" pitchFamily="2" charset="-122"/>
              </a:defRPr>
            </a:lvl4pPr>
            <a:lvl5pPr marL="2057400" indent="-228600" eaLnBrk="0" hangingPunct="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9pPr>
          </a:lstStyle>
          <a:p>
            <a:r>
              <a:rPr lang="en-US" altLang="zh-CN">
                <a:latin typeface="宋体" pitchFamily="2" charset="-122"/>
              </a:rPr>
              <a:t>M</a:t>
            </a:r>
            <a:r>
              <a:rPr lang="en-US" altLang="zh-CN" baseline="-25000">
                <a:latin typeface="宋体" pitchFamily="2" charset="-122"/>
              </a:rPr>
              <a:t>1</a:t>
            </a:r>
          </a:p>
        </p:txBody>
      </p:sp>
      <p:sp>
        <p:nvSpPr>
          <p:cNvPr id="34" name="文本框 33"/>
          <p:cNvSpPr txBox="1">
            <a:spLocks noChangeArrowheads="1"/>
          </p:cNvSpPr>
          <p:nvPr/>
        </p:nvSpPr>
        <p:spPr bwMode="auto">
          <a:xfrm>
            <a:off x="5270500" y="4987925"/>
            <a:ext cx="4921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宋体" pitchFamily="2" charset="-122"/>
              </a:defRPr>
            </a:lvl1pPr>
            <a:lvl2pPr marL="742950" indent="-285750" eaLnBrk="0" hangingPunct="0">
              <a:defRPr sz="2400">
                <a:solidFill>
                  <a:schemeClr val="tx1"/>
                </a:solidFill>
                <a:latin typeface="Calibri" pitchFamily="34" charset="0"/>
                <a:ea typeface="宋体" pitchFamily="2" charset="-122"/>
              </a:defRPr>
            </a:lvl2pPr>
            <a:lvl3pPr marL="1143000" indent="-228600" eaLnBrk="0" hangingPunct="0">
              <a:defRPr sz="2400">
                <a:solidFill>
                  <a:schemeClr val="tx1"/>
                </a:solidFill>
                <a:latin typeface="Calibri" pitchFamily="34" charset="0"/>
                <a:ea typeface="宋体" pitchFamily="2" charset="-122"/>
              </a:defRPr>
            </a:lvl3pPr>
            <a:lvl4pPr marL="1600200" indent="-228600" eaLnBrk="0" hangingPunct="0">
              <a:defRPr sz="2400">
                <a:solidFill>
                  <a:schemeClr val="tx1"/>
                </a:solidFill>
                <a:latin typeface="Calibri" pitchFamily="34" charset="0"/>
                <a:ea typeface="宋体" pitchFamily="2" charset="-122"/>
              </a:defRPr>
            </a:lvl4pPr>
            <a:lvl5pPr marL="2057400" indent="-228600" eaLnBrk="0" hangingPunct="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9pPr>
          </a:lstStyle>
          <a:p>
            <a:r>
              <a:rPr lang="en-US" altLang="zh-CN">
                <a:latin typeface="宋体" pitchFamily="2" charset="-122"/>
              </a:rPr>
              <a:t>N</a:t>
            </a:r>
            <a:r>
              <a:rPr lang="en-US" altLang="zh-CN" baseline="-25000">
                <a:latin typeface="宋体" pitchFamily="2" charset="-122"/>
              </a:rPr>
              <a:t>1</a:t>
            </a:r>
          </a:p>
        </p:txBody>
      </p:sp>
      <p:sp>
        <p:nvSpPr>
          <p:cNvPr id="35" name="文本框 34"/>
          <p:cNvSpPr txBox="1">
            <a:spLocks noChangeArrowheads="1"/>
          </p:cNvSpPr>
          <p:nvPr/>
        </p:nvSpPr>
        <p:spPr bwMode="auto">
          <a:xfrm>
            <a:off x="3708400" y="3260725"/>
            <a:ext cx="306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宋体" pitchFamily="2" charset="-122"/>
              </a:defRPr>
            </a:lvl1pPr>
            <a:lvl2pPr marL="742950" indent="-285750" eaLnBrk="0" hangingPunct="0">
              <a:defRPr sz="2400">
                <a:solidFill>
                  <a:schemeClr val="tx1"/>
                </a:solidFill>
                <a:latin typeface="Calibri" pitchFamily="34" charset="0"/>
                <a:ea typeface="宋体" pitchFamily="2" charset="-122"/>
              </a:defRPr>
            </a:lvl2pPr>
            <a:lvl3pPr marL="1143000" indent="-228600" eaLnBrk="0" hangingPunct="0">
              <a:defRPr sz="2400">
                <a:solidFill>
                  <a:schemeClr val="tx1"/>
                </a:solidFill>
                <a:latin typeface="Calibri" pitchFamily="34" charset="0"/>
                <a:ea typeface="宋体" pitchFamily="2" charset="-122"/>
              </a:defRPr>
            </a:lvl3pPr>
            <a:lvl4pPr marL="1600200" indent="-228600" eaLnBrk="0" hangingPunct="0">
              <a:defRPr sz="2400">
                <a:solidFill>
                  <a:schemeClr val="tx1"/>
                </a:solidFill>
                <a:latin typeface="Calibri" pitchFamily="34" charset="0"/>
                <a:ea typeface="宋体" pitchFamily="2" charset="-122"/>
              </a:defRPr>
            </a:lvl4pPr>
            <a:lvl5pPr marL="2057400" indent="-228600" eaLnBrk="0" hangingPunct="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9pPr>
          </a:lstStyle>
          <a:p>
            <a:r>
              <a:rPr lang="en-US" altLang="zh-CN">
                <a:latin typeface="宋体" pitchFamily="2" charset="-122"/>
              </a:rPr>
              <a:t>E</a:t>
            </a:r>
          </a:p>
        </p:txBody>
      </p:sp>
      <p:sp>
        <p:nvSpPr>
          <p:cNvPr id="36" name="文本框 35"/>
          <p:cNvSpPr txBox="1">
            <a:spLocks noChangeArrowheads="1"/>
          </p:cNvSpPr>
          <p:nvPr/>
        </p:nvSpPr>
        <p:spPr bwMode="auto">
          <a:xfrm>
            <a:off x="4610100" y="4356100"/>
            <a:ext cx="6778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宋体" pitchFamily="2" charset="-122"/>
              </a:defRPr>
            </a:lvl1pPr>
            <a:lvl2pPr marL="742950" indent="-285750" eaLnBrk="0" hangingPunct="0">
              <a:defRPr sz="2400">
                <a:solidFill>
                  <a:schemeClr val="tx1"/>
                </a:solidFill>
                <a:latin typeface="Calibri" pitchFamily="34" charset="0"/>
                <a:ea typeface="宋体" pitchFamily="2" charset="-122"/>
              </a:defRPr>
            </a:lvl2pPr>
            <a:lvl3pPr marL="1143000" indent="-228600" eaLnBrk="0" hangingPunct="0">
              <a:defRPr sz="2400">
                <a:solidFill>
                  <a:schemeClr val="tx1"/>
                </a:solidFill>
                <a:latin typeface="Calibri" pitchFamily="34" charset="0"/>
                <a:ea typeface="宋体" pitchFamily="2" charset="-122"/>
              </a:defRPr>
            </a:lvl3pPr>
            <a:lvl4pPr marL="1600200" indent="-228600" eaLnBrk="0" hangingPunct="0">
              <a:defRPr sz="2400">
                <a:solidFill>
                  <a:schemeClr val="tx1"/>
                </a:solidFill>
                <a:latin typeface="Calibri" pitchFamily="34" charset="0"/>
                <a:ea typeface="宋体" pitchFamily="2" charset="-122"/>
              </a:defRPr>
            </a:lvl4pPr>
            <a:lvl5pPr marL="2057400" indent="-228600" eaLnBrk="0" hangingPunct="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2400">
                <a:solidFill>
                  <a:schemeClr val="tx1"/>
                </a:solidFill>
                <a:latin typeface="Calibri" pitchFamily="34" charset="0"/>
                <a:ea typeface="宋体" pitchFamily="2" charset="-122"/>
              </a:defRPr>
            </a:lvl9pPr>
          </a:lstStyle>
          <a:p>
            <a:r>
              <a:rPr lang="en-US" altLang="zh-CN">
                <a:latin typeface="宋体" pitchFamily="2" charset="-122"/>
              </a:rPr>
              <a:t>F</a:t>
            </a:r>
          </a:p>
        </p:txBody>
      </p:sp>
      <p:sp>
        <p:nvSpPr>
          <p:cNvPr id="31" name="TextBox 30"/>
          <p:cNvSpPr txBox="1"/>
          <p:nvPr/>
        </p:nvSpPr>
        <p:spPr>
          <a:xfrm>
            <a:off x="2195513" y="5165725"/>
            <a:ext cx="3241675" cy="461963"/>
          </a:xfrm>
          <a:prstGeom prst="rect">
            <a:avLst/>
          </a:prstGeom>
          <a:noFill/>
        </p:spPr>
        <p:txBody>
          <a:bodyPr>
            <a:spAutoFit/>
          </a:bodyPr>
          <a:lstStyle/>
          <a:p>
            <a:pPr>
              <a:defRPr/>
            </a:pPr>
            <a:r>
              <a:rPr lang="zh-CN" altLang="en-US" dirty="0">
                <a:latin typeface="+mn-ea"/>
                <a:ea typeface="+mn-ea"/>
              </a:rPr>
              <a:t>答：如图点</a:t>
            </a:r>
            <a:r>
              <a:rPr lang="en-US" altLang="zh-CN" dirty="0">
                <a:latin typeface="+mn-ea"/>
                <a:ea typeface="+mn-ea"/>
              </a:rPr>
              <a:t>E</a:t>
            </a:r>
            <a:r>
              <a:rPr lang="zh-CN" altLang="en-US" dirty="0">
                <a:latin typeface="+mn-ea"/>
                <a:ea typeface="+mn-ea"/>
              </a:rPr>
              <a:t>、</a:t>
            </a:r>
            <a:r>
              <a:rPr lang="en-US" altLang="zh-CN" dirty="0">
                <a:latin typeface="+mn-ea"/>
                <a:ea typeface="+mn-ea"/>
              </a:rPr>
              <a:t>F</a:t>
            </a:r>
            <a:r>
              <a:rPr lang="zh-CN" altLang="en-US" dirty="0">
                <a:latin typeface="+mn-ea"/>
                <a:ea typeface="+mn-ea"/>
              </a:rPr>
              <a:t>为所求</a:t>
            </a:r>
          </a:p>
        </p:txBody>
      </p:sp>
    </p:spTree>
    <p:extLst>
      <p:ext uri="{BB962C8B-B14F-4D97-AF65-F5344CB8AC3E}">
        <p14:creationId xmlns:p14="http://schemas.microsoft.com/office/powerpoint/2010/main" val="26548240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24"/>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23"/>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4" grpId="0" animBg="1"/>
      <p:bldP spid="15" grpId="0" animBg="1"/>
      <p:bldP spid="18" grpId="0" animBg="1"/>
      <p:bldP spid="19" grpId="0" animBg="1"/>
      <p:bldP spid="33" grpId="0"/>
      <p:bldP spid="34" grpId="0"/>
      <p:bldP spid="35" grpId="0"/>
      <p:bldP spid="36" grpId="0"/>
      <p:bldP spid="3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755650" y="2205038"/>
            <a:ext cx="7670800" cy="1887537"/>
          </a:xfrm>
          <a:prstGeom prst="rect">
            <a:avLst/>
          </a:prstGeom>
          <a:noFill/>
          <a:ln w="25400">
            <a:solidFill>
              <a:srgbClr val="0070C0"/>
            </a:solidFill>
            <a:prstDash val="dash"/>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a:lnSpc>
                <a:spcPct val="170000"/>
              </a:lnSpc>
            </a:pPr>
            <a:r>
              <a:rPr lang="zh-CN" altLang="en-US" dirty="0" smtClean="0">
                <a:latin typeface="Times New Roman" pitchFamily="18" charset="0"/>
                <a:ea typeface="黑体" pitchFamily="49" charset="-122"/>
              </a:rPr>
              <a:t>     此</a:t>
            </a:r>
            <a:r>
              <a:rPr lang="zh-CN" altLang="en-US" dirty="0">
                <a:latin typeface="Times New Roman" pitchFamily="18" charset="0"/>
                <a:ea typeface="黑体" pitchFamily="49" charset="-122"/>
              </a:rPr>
              <a:t>类求线段和的最小值问题，找准对称点是关键，而后将求线段长的和转化为求某一线段的长，而再根据已知条件求解</a:t>
            </a:r>
            <a:r>
              <a:rPr lang="en-US" altLang="zh-CN" dirty="0">
                <a:latin typeface="Times New Roman" pitchFamily="18" charset="0"/>
                <a:ea typeface="黑体" pitchFamily="49" charset="-122"/>
              </a:rPr>
              <a:t>.</a:t>
            </a:r>
          </a:p>
        </p:txBody>
      </p:sp>
    </p:spTree>
    <p:extLst>
      <p:ext uri="{BB962C8B-B14F-4D97-AF65-F5344CB8AC3E}">
        <p14:creationId xmlns:p14="http://schemas.microsoft.com/office/powerpoint/2010/main" val="38174779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755650" y="1989138"/>
            <a:ext cx="7670800" cy="2603500"/>
          </a:xfrm>
          <a:prstGeom prst="rect">
            <a:avLst/>
          </a:prstGeom>
          <a:noFill/>
          <a:ln w="25400">
            <a:solidFill>
              <a:srgbClr val="0070C0"/>
            </a:solidFill>
            <a:prstDash val="dash"/>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marL="1143000" indent="-228600">
              <a:defRPr sz="2400">
                <a:solidFill>
                  <a:schemeClr val="tx1"/>
                </a:solidFill>
                <a:latin typeface="Calibri" pitchFamily="34" charset="0"/>
                <a:ea typeface="宋体" pitchFamily="2" charset="-122"/>
              </a:defRPr>
            </a:lvl3pPr>
            <a:lvl4pPr marL="1600200" indent="-228600">
              <a:defRPr sz="2400">
                <a:solidFill>
                  <a:schemeClr val="tx1"/>
                </a:solidFill>
                <a:latin typeface="Calibri" pitchFamily="34" charset="0"/>
                <a:ea typeface="宋体" pitchFamily="2" charset="-122"/>
              </a:defRPr>
            </a:lvl4pPr>
            <a:lvl5pPr marL="2057400" indent="-228600">
              <a:defRPr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Calibri" pitchFamily="34" charset="0"/>
                <a:ea typeface="宋体" pitchFamily="2" charset="-122"/>
              </a:defRPr>
            </a:lvl9pPr>
          </a:lstStyle>
          <a:p>
            <a:pPr>
              <a:lnSpc>
                <a:spcPct val="170000"/>
              </a:lnSpc>
            </a:pPr>
            <a:r>
              <a:rPr lang="zh-CN" altLang="en-US">
                <a:solidFill>
                  <a:srgbClr val="0070C0"/>
                </a:solidFill>
                <a:latin typeface="Times New Roman" pitchFamily="18" charset="0"/>
                <a:ea typeface="黑体" pitchFamily="49" charset="-122"/>
              </a:rPr>
              <a:t>方法总结：</a:t>
            </a:r>
            <a:r>
              <a:rPr lang="zh-CN" altLang="en-US">
                <a:latin typeface="Times New Roman" pitchFamily="18" charset="0"/>
                <a:ea typeface="黑体" pitchFamily="49" charset="-122"/>
              </a:rPr>
              <a:t>求三角形周长的最小值，先确定动点所在的直线和固定点，而后作某一固定点关于动点所在直线的对称点，而后将其与另一固定点连线，连线与动点所在直线的交点即为三角形周长最小时动点的位置</a:t>
            </a:r>
            <a:r>
              <a:rPr lang="en-US" altLang="zh-CN">
                <a:latin typeface="Times New Roman" pitchFamily="18" charset="0"/>
                <a:ea typeface="黑体" pitchFamily="49" charset="-122"/>
              </a:rPr>
              <a:t>.</a:t>
            </a:r>
          </a:p>
        </p:txBody>
      </p:sp>
    </p:spTree>
    <p:extLst>
      <p:ext uri="{BB962C8B-B14F-4D97-AF65-F5344CB8AC3E}">
        <p14:creationId xmlns:p14="http://schemas.microsoft.com/office/powerpoint/2010/main" val="611187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1550" y="3122613"/>
            <a:ext cx="7831138" cy="1890712"/>
          </a:xfrm>
          <a:prstGeom prst="rect">
            <a:avLst/>
          </a:prstGeom>
        </p:spPr>
        <p:txBody>
          <a:bodyPr>
            <a:spAutoFit/>
          </a:bodyPr>
          <a:lstStyle/>
          <a:p>
            <a:pPr>
              <a:lnSpc>
                <a:spcPct val="150000"/>
              </a:lnSpc>
              <a:spcAft>
                <a:spcPts val="0"/>
              </a:spcAft>
              <a:defRPr/>
            </a:pP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解</a:t>
            </a:r>
            <a:r>
              <a:rPr lang="zh-CN" altLang="en-US" sz="2000" kern="100" dirty="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spcAft>
                <a:spcPts val="0"/>
              </a:spcAft>
              <a:defRPr/>
            </a:pPr>
            <a:r>
              <a:rPr lang="zh-CN" altLang="en-US" sz="20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en-US" sz="2000"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作点</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关于</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MN</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的对称点</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000" i="1"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作</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点关于</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l</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的对称点</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000" i="1"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2000" kern="100" dirty="0">
              <a:latin typeface="Calibri" panose="020F0502020204030204" pitchFamily="34" charset="0"/>
              <a:ea typeface="微软雅黑" panose="020B0503020204020204" pitchFamily="34" charset="-122"/>
              <a:cs typeface="Times New Roman" panose="02020603050405020304" pitchFamily="18" charset="0"/>
            </a:endParaRPr>
          </a:p>
          <a:p>
            <a:pPr>
              <a:lnSpc>
                <a:spcPct val="150000"/>
              </a:lnSpc>
              <a:spcAft>
                <a:spcPts val="0"/>
              </a:spcAft>
              <a:defRPr/>
            </a:pPr>
            <a:r>
              <a:rPr lang="zh-CN" altLang="en-US" sz="20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000"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连接</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0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000" i="1"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0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分别交</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MN</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于点</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、交</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l</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于点</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则沿</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D</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的路线行走</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马一天行走的路程最短．</a:t>
            </a:r>
            <a:endParaRPr lang="zh-CN" altLang="zh-CN" sz="2000" kern="100" dirty="0">
              <a:latin typeface="Calibri" panose="020F0502020204030204" pitchFamily="34" charset="0"/>
              <a:ea typeface="微软雅黑" panose="020B0503020204020204" pitchFamily="34" charset="-122"/>
              <a:cs typeface="Times New Roman" panose="02020603050405020304" pitchFamily="18" charset="0"/>
            </a:endParaRPr>
          </a:p>
        </p:txBody>
      </p:sp>
      <p:pic>
        <p:nvPicPr>
          <p:cNvPr id="30723" name="图片 3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59363" y="1528763"/>
            <a:ext cx="3008312"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矩形 3"/>
          <p:cNvSpPr>
            <a:spLocks noChangeArrowheads="1"/>
          </p:cNvSpPr>
          <p:nvPr/>
        </p:nvSpPr>
        <p:spPr bwMode="auto">
          <a:xfrm>
            <a:off x="962025" y="5230813"/>
            <a:ext cx="7869238"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zh-CN">
                <a:solidFill>
                  <a:srgbClr val="0000FF"/>
                </a:solidFill>
                <a:latin typeface="Times New Roman" pitchFamily="18" charset="0"/>
                <a:ea typeface="微软雅黑" pitchFamily="34" charset="-122"/>
                <a:cs typeface="Times New Roman" pitchFamily="18" charset="0"/>
              </a:rPr>
              <a:t>【思路点拨】</a:t>
            </a:r>
            <a:r>
              <a:rPr lang="zh-CN" altLang="zh-CN">
                <a:latin typeface="Times New Roman" pitchFamily="18" charset="0"/>
                <a:ea typeface="微软雅黑" pitchFamily="34" charset="-122"/>
                <a:cs typeface="Times New Roman" pitchFamily="18" charset="0"/>
              </a:rPr>
              <a:t>马一天行走的路程最短即求</a:t>
            </a:r>
            <a:r>
              <a:rPr lang="en-US" altLang="zh-CN" i="1">
                <a:latin typeface="Times New Roman" pitchFamily="18" charset="0"/>
                <a:ea typeface="微软雅黑" pitchFamily="34" charset="-122"/>
                <a:cs typeface="Courier New" pitchFamily="49" charset="0"/>
              </a:rPr>
              <a:t>AC</a:t>
            </a:r>
            <a:r>
              <a:rPr lang="en-US" altLang="zh-CN">
                <a:latin typeface="Times New Roman" pitchFamily="18" charset="0"/>
                <a:ea typeface="微软雅黑" pitchFamily="34" charset="-122"/>
                <a:cs typeface="Courier New" pitchFamily="49" charset="0"/>
              </a:rPr>
              <a:t>+</a:t>
            </a:r>
            <a:r>
              <a:rPr lang="en-US" altLang="zh-CN" i="1">
                <a:latin typeface="Times New Roman" pitchFamily="18" charset="0"/>
                <a:ea typeface="微软雅黑" pitchFamily="34" charset="-122"/>
                <a:cs typeface="Courier New" pitchFamily="49" charset="0"/>
              </a:rPr>
              <a:t>CD</a:t>
            </a:r>
            <a:r>
              <a:rPr lang="en-US" altLang="zh-CN">
                <a:latin typeface="Times New Roman" pitchFamily="18" charset="0"/>
                <a:ea typeface="微软雅黑" pitchFamily="34" charset="-122"/>
                <a:cs typeface="Courier New" pitchFamily="49" charset="0"/>
              </a:rPr>
              <a:t>+</a:t>
            </a:r>
            <a:r>
              <a:rPr lang="en-US" altLang="zh-CN" i="1">
                <a:latin typeface="Times New Roman" pitchFamily="18" charset="0"/>
                <a:ea typeface="微软雅黑" pitchFamily="34" charset="-122"/>
                <a:cs typeface="Courier New" pitchFamily="49" charset="0"/>
              </a:rPr>
              <a:t>DB</a:t>
            </a:r>
            <a:r>
              <a:rPr lang="zh-CN" altLang="zh-CN">
                <a:latin typeface="Times New Roman" pitchFamily="18" charset="0"/>
                <a:ea typeface="微软雅黑" pitchFamily="34" charset="-122"/>
                <a:cs typeface="Times New Roman" pitchFamily="18" charset="0"/>
              </a:rPr>
              <a:t>的最小值，</a:t>
            </a:r>
            <a:r>
              <a:rPr lang="en-US" altLang="zh-CN" i="1">
                <a:latin typeface="Times New Roman" pitchFamily="18" charset="0"/>
                <a:ea typeface="微软雅黑" pitchFamily="34" charset="-122"/>
                <a:cs typeface="Courier New" pitchFamily="49" charset="0"/>
              </a:rPr>
              <a:t>AC</a:t>
            </a:r>
            <a:r>
              <a:rPr lang="en-US" altLang="zh-CN">
                <a:latin typeface="Times New Roman" pitchFamily="18" charset="0"/>
                <a:ea typeface="微软雅黑" pitchFamily="34" charset="-122"/>
                <a:cs typeface="Courier New" pitchFamily="49" charset="0"/>
              </a:rPr>
              <a:t>+</a:t>
            </a:r>
            <a:r>
              <a:rPr lang="en-US" altLang="zh-CN" i="1">
                <a:latin typeface="Times New Roman" pitchFamily="18" charset="0"/>
                <a:ea typeface="微软雅黑" pitchFamily="34" charset="-122"/>
                <a:cs typeface="Courier New" pitchFamily="49" charset="0"/>
              </a:rPr>
              <a:t>CD</a:t>
            </a:r>
            <a:r>
              <a:rPr lang="en-US" altLang="zh-CN">
                <a:latin typeface="Times New Roman" pitchFamily="18" charset="0"/>
                <a:ea typeface="微软雅黑" pitchFamily="34" charset="-122"/>
                <a:cs typeface="Courier New" pitchFamily="49" charset="0"/>
              </a:rPr>
              <a:t>+</a:t>
            </a:r>
            <a:r>
              <a:rPr lang="en-US" altLang="zh-CN" i="1">
                <a:latin typeface="Times New Roman" pitchFamily="18" charset="0"/>
                <a:ea typeface="微软雅黑" pitchFamily="34" charset="-122"/>
                <a:cs typeface="Courier New" pitchFamily="49" charset="0"/>
              </a:rPr>
              <a:t>DB</a:t>
            </a:r>
            <a:r>
              <a:rPr lang="zh-CN" altLang="zh-CN">
                <a:latin typeface="Times New Roman" pitchFamily="18" charset="0"/>
                <a:ea typeface="微软雅黑" pitchFamily="34" charset="-122"/>
                <a:cs typeface="Times New Roman" pitchFamily="18" charset="0"/>
              </a:rPr>
              <a:t>的最小值为</a:t>
            </a:r>
            <a:r>
              <a:rPr lang="en-US" altLang="zh-CN" i="1">
                <a:latin typeface="Times New Roman" pitchFamily="18" charset="0"/>
                <a:ea typeface="微软雅黑" pitchFamily="34" charset="-122"/>
                <a:cs typeface="Courier New" pitchFamily="49" charset="0"/>
              </a:rPr>
              <a:t>A</a:t>
            </a:r>
            <a:r>
              <a:rPr lang="en-US" altLang="zh-CN">
                <a:solidFill>
                  <a:srgbClr val="000000"/>
                </a:solidFill>
                <a:latin typeface="Times New Roman" pitchFamily="18" charset="0"/>
                <a:ea typeface="微软雅黑" pitchFamily="34" charset="-122"/>
                <a:cs typeface="Courier New" pitchFamily="49" charset="0"/>
              </a:rPr>
              <a:t>′</a:t>
            </a:r>
            <a:r>
              <a:rPr lang="en-US" altLang="zh-CN" i="1">
                <a:latin typeface="Times New Roman" pitchFamily="18" charset="0"/>
                <a:ea typeface="微软雅黑" pitchFamily="34" charset="-122"/>
                <a:cs typeface="Courier New" pitchFamily="49" charset="0"/>
              </a:rPr>
              <a:t>B</a:t>
            </a:r>
            <a:r>
              <a:rPr lang="en-US" altLang="zh-CN">
                <a:solidFill>
                  <a:srgbClr val="000000"/>
                </a:solidFill>
                <a:latin typeface="Times New Roman" pitchFamily="18" charset="0"/>
                <a:ea typeface="微软雅黑" pitchFamily="34" charset="-122"/>
                <a:cs typeface="Courier New" pitchFamily="49" charset="0"/>
              </a:rPr>
              <a:t>′</a:t>
            </a:r>
            <a:r>
              <a:rPr lang="zh-CN" altLang="zh-CN">
                <a:latin typeface="Times New Roman" pitchFamily="18" charset="0"/>
                <a:ea typeface="微软雅黑" pitchFamily="34" charset="-122"/>
                <a:cs typeface="Times New Roman" pitchFamily="18" charset="0"/>
              </a:rPr>
              <a:t>的值</a:t>
            </a:r>
            <a:r>
              <a:rPr lang="zh-CN" altLang="zh-CN">
                <a:latin typeface="Calibri" pitchFamily="34" charset="0"/>
                <a:ea typeface="微软雅黑" pitchFamily="34" charset="-122"/>
                <a:cs typeface="Times New Roman" pitchFamily="18" charset="0"/>
              </a:rPr>
              <a:t>，</a:t>
            </a:r>
            <a:r>
              <a:rPr lang="zh-CN" altLang="zh-CN">
                <a:latin typeface="Times New Roman" pitchFamily="18" charset="0"/>
                <a:ea typeface="微软雅黑" pitchFamily="34" charset="-122"/>
                <a:cs typeface="Times New Roman" pitchFamily="18" charset="0"/>
              </a:rPr>
              <a:t>根据轴对称的性质得</a:t>
            </a:r>
            <a:r>
              <a:rPr lang="en-US" altLang="zh-CN" i="1">
                <a:latin typeface="Times New Roman" pitchFamily="18" charset="0"/>
                <a:ea typeface="微软雅黑" pitchFamily="34" charset="-122"/>
                <a:cs typeface="Courier New" pitchFamily="49" charset="0"/>
              </a:rPr>
              <a:t>CA</a:t>
            </a:r>
            <a:r>
              <a:rPr lang="en-US" altLang="zh-CN">
                <a:latin typeface="Times New Roman" pitchFamily="18" charset="0"/>
                <a:ea typeface="微软雅黑" pitchFamily="34" charset="-122"/>
                <a:cs typeface="Courier New" pitchFamily="49" charset="0"/>
              </a:rPr>
              <a:t>=</a:t>
            </a:r>
            <a:r>
              <a:rPr lang="en-US" altLang="zh-CN" i="1">
                <a:latin typeface="Times New Roman" pitchFamily="18" charset="0"/>
                <a:ea typeface="微软雅黑" pitchFamily="34" charset="-122"/>
                <a:cs typeface="Courier New" pitchFamily="49" charset="0"/>
              </a:rPr>
              <a:t>CA</a:t>
            </a:r>
            <a:r>
              <a:rPr lang="en-US" altLang="zh-CN">
                <a:solidFill>
                  <a:srgbClr val="000000"/>
                </a:solidFill>
                <a:latin typeface="Times New Roman" pitchFamily="18" charset="0"/>
                <a:ea typeface="微软雅黑" pitchFamily="34" charset="-122"/>
                <a:cs typeface="Courier New" pitchFamily="49" charset="0"/>
              </a:rPr>
              <a:t>′</a:t>
            </a:r>
            <a:r>
              <a:rPr lang="zh-CN" altLang="zh-CN">
                <a:latin typeface="Calibri" pitchFamily="34" charset="0"/>
                <a:ea typeface="微软雅黑" pitchFamily="34" charset="-122"/>
                <a:cs typeface="Times New Roman" pitchFamily="18" charset="0"/>
              </a:rPr>
              <a:t>，</a:t>
            </a:r>
            <a:r>
              <a:rPr lang="en-US" altLang="zh-CN" i="1">
                <a:latin typeface="Times New Roman" pitchFamily="18" charset="0"/>
                <a:ea typeface="微软雅黑" pitchFamily="34" charset="-122"/>
                <a:cs typeface="Courier New" pitchFamily="49" charset="0"/>
              </a:rPr>
              <a:t>DB</a:t>
            </a:r>
            <a:r>
              <a:rPr lang="en-US" altLang="zh-CN">
                <a:latin typeface="Times New Roman" pitchFamily="18" charset="0"/>
                <a:ea typeface="微软雅黑" pitchFamily="34" charset="-122"/>
                <a:cs typeface="Courier New" pitchFamily="49" charset="0"/>
              </a:rPr>
              <a:t>=</a:t>
            </a:r>
            <a:r>
              <a:rPr lang="en-US" altLang="zh-CN" i="1">
                <a:latin typeface="Times New Roman" pitchFamily="18" charset="0"/>
                <a:ea typeface="微软雅黑" pitchFamily="34" charset="-122"/>
                <a:cs typeface="Courier New" pitchFamily="49" charset="0"/>
              </a:rPr>
              <a:t>DB</a:t>
            </a:r>
            <a:r>
              <a:rPr lang="en-US" altLang="zh-CN">
                <a:solidFill>
                  <a:srgbClr val="000000"/>
                </a:solidFill>
                <a:latin typeface="Times New Roman" pitchFamily="18" charset="0"/>
                <a:ea typeface="微软雅黑" pitchFamily="34" charset="-122"/>
                <a:cs typeface="Courier New" pitchFamily="49" charset="0"/>
              </a:rPr>
              <a:t>′</a:t>
            </a:r>
            <a:r>
              <a:rPr lang="zh-CN" altLang="zh-CN">
                <a:latin typeface="Calibri" pitchFamily="34" charset="0"/>
                <a:ea typeface="微软雅黑" pitchFamily="34" charset="-122"/>
                <a:cs typeface="Times New Roman" pitchFamily="18" charset="0"/>
              </a:rPr>
              <a:t>，</a:t>
            </a:r>
            <a:r>
              <a:rPr lang="zh-CN" altLang="zh-CN">
                <a:latin typeface="Times New Roman" pitchFamily="18" charset="0"/>
                <a:ea typeface="微软雅黑" pitchFamily="34" charset="-122"/>
                <a:cs typeface="Times New Roman" pitchFamily="18" charset="0"/>
              </a:rPr>
              <a:t>再由</a:t>
            </a:r>
            <a:r>
              <a:rPr lang="en-US" altLang="zh-CN">
                <a:latin typeface="Times New Roman" pitchFamily="18" charset="0"/>
                <a:ea typeface="微软雅黑" pitchFamily="34" charset="-122"/>
                <a:cs typeface="Courier New" pitchFamily="49" charset="0"/>
              </a:rPr>
              <a:t>“</a:t>
            </a:r>
            <a:r>
              <a:rPr lang="zh-CN" altLang="zh-CN">
                <a:latin typeface="Times New Roman" pitchFamily="18" charset="0"/>
                <a:ea typeface="微软雅黑" pitchFamily="34" charset="-122"/>
                <a:cs typeface="Times New Roman" pitchFamily="18" charset="0"/>
              </a:rPr>
              <a:t>两点之间</a:t>
            </a:r>
            <a:r>
              <a:rPr lang="zh-CN" altLang="zh-CN">
                <a:latin typeface="Calibri" pitchFamily="34" charset="0"/>
                <a:ea typeface="微软雅黑" pitchFamily="34" charset="-122"/>
                <a:cs typeface="Times New Roman" pitchFamily="18" charset="0"/>
              </a:rPr>
              <a:t>，</a:t>
            </a:r>
            <a:r>
              <a:rPr lang="zh-CN" altLang="zh-CN">
                <a:latin typeface="Times New Roman" pitchFamily="18" charset="0"/>
                <a:ea typeface="微软雅黑" pitchFamily="34" charset="-122"/>
                <a:cs typeface="Times New Roman" pitchFamily="18" charset="0"/>
              </a:rPr>
              <a:t>线段最短</a:t>
            </a:r>
            <a:r>
              <a:rPr lang="en-US" altLang="zh-CN">
                <a:latin typeface="Times New Roman" pitchFamily="18" charset="0"/>
                <a:ea typeface="微软雅黑" pitchFamily="34" charset="-122"/>
                <a:cs typeface="Courier New" pitchFamily="49" charset="0"/>
              </a:rPr>
              <a:t>”</a:t>
            </a:r>
            <a:r>
              <a:rPr lang="zh-CN" altLang="zh-CN">
                <a:latin typeface="Times New Roman" pitchFamily="18" charset="0"/>
                <a:ea typeface="微软雅黑" pitchFamily="34" charset="-122"/>
                <a:cs typeface="Times New Roman" pitchFamily="18" charset="0"/>
              </a:rPr>
              <a:t>即可解决</a:t>
            </a:r>
            <a:r>
              <a:rPr lang="en-US" altLang="zh-CN">
                <a:latin typeface="Times New Roman" pitchFamily="18" charset="0"/>
                <a:ea typeface="微软雅黑" pitchFamily="34" charset="-122"/>
                <a:cs typeface="Courier New" pitchFamily="49" charset="0"/>
              </a:rPr>
              <a:t>.  </a:t>
            </a:r>
            <a:r>
              <a:rPr lang="zh-CN" altLang="zh-CN">
                <a:latin typeface="Times New Roman" pitchFamily="18" charset="0"/>
                <a:ea typeface="微软雅黑" pitchFamily="34" charset="-122"/>
                <a:cs typeface="Times New Roman" pitchFamily="18" charset="0"/>
              </a:rPr>
              <a:t>此情况简称为</a:t>
            </a:r>
            <a:r>
              <a:rPr lang="en-US" altLang="zh-CN">
                <a:latin typeface="Times New Roman" pitchFamily="18" charset="0"/>
                <a:ea typeface="微软雅黑" pitchFamily="34" charset="-122"/>
                <a:cs typeface="Courier New" pitchFamily="49" charset="0"/>
              </a:rPr>
              <a:t>“</a:t>
            </a:r>
            <a:r>
              <a:rPr lang="zh-CN" altLang="zh-CN">
                <a:latin typeface="Times New Roman" pitchFamily="18" charset="0"/>
                <a:ea typeface="微软雅黑" pitchFamily="34" charset="-122"/>
                <a:cs typeface="Times New Roman" pitchFamily="18" charset="0"/>
              </a:rPr>
              <a:t>两点两线型</a:t>
            </a:r>
            <a:r>
              <a:rPr lang="en-US" altLang="zh-CN">
                <a:latin typeface="Times New Roman" pitchFamily="18" charset="0"/>
                <a:ea typeface="微软雅黑" pitchFamily="34" charset="-122"/>
                <a:cs typeface="Courier New" pitchFamily="49" charset="0"/>
              </a:rPr>
              <a:t>”.</a:t>
            </a:r>
            <a:endParaRPr lang="zh-CN" altLang="zh-CN">
              <a:latin typeface="微软雅黑" pitchFamily="34" charset="-122"/>
              <a:ea typeface="微软雅黑" pitchFamily="34" charset="-122"/>
              <a:cs typeface="Courier New" pitchFamily="49" charset="0"/>
            </a:endParaRPr>
          </a:p>
        </p:txBody>
      </p:sp>
      <p:pic>
        <p:nvPicPr>
          <p:cNvPr id="28677" name="图片 18" descr="牧马饮水（2）"/>
          <p:cNvPicPr>
            <a:picLocks noChangeAspect="1" noChangeArrowheads="1"/>
          </p:cNvPicPr>
          <p:nvPr/>
        </p:nvPicPr>
        <p:blipFill>
          <a:blip r:embed="rId3">
            <a:clrChange>
              <a:clrFrom>
                <a:srgbClr val="FEF2D8"/>
              </a:clrFrom>
              <a:clrTo>
                <a:srgbClr val="FEF2D8">
                  <a:alpha val="0"/>
                </a:srgbClr>
              </a:clrTo>
            </a:clrChange>
            <a:extLst>
              <a:ext uri="{28A0092B-C50C-407E-A947-70E740481C1C}">
                <a14:useLocalDpi xmlns:a14="http://schemas.microsoft.com/office/drawing/2010/main" val="0"/>
              </a:ext>
            </a:extLst>
          </a:blip>
          <a:srcRect/>
          <a:stretch>
            <a:fillRect/>
          </a:stretch>
        </p:blipFill>
        <p:spPr bwMode="auto">
          <a:xfrm>
            <a:off x="1444625" y="1225550"/>
            <a:ext cx="316865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a:spLocks noChangeArrowheads="1"/>
          </p:cNvSpPr>
          <p:nvPr/>
        </p:nvSpPr>
        <p:spPr bwMode="auto">
          <a:xfrm>
            <a:off x="323528" y="188640"/>
            <a:ext cx="512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rgbClr val="C00000"/>
                </a:solidFill>
                <a:latin typeface="微软雅黑" panose="020B0503020204020204" pitchFamily="34" charset="-122"/>
                <a:ea typeface="微软雅黑" panose="020B0503020204020204" pitchFamily="34" charset="-122"/>
              </a:rPr>
              <a:t>探究三：</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0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两</a:t>
            </a:r>
            <a:r>
              <a:rPr lang="zh-CN" altLang="en-US"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点两线型</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的最短</a:t>
            </a:r>
            <a:r>
              <a:rPr lang="zh-CN" altLang="en-US" sz="20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路径</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问题</a:t>
            </a:r>
            <a:endParaRPr lang="zh-CN" altLang="en-US" sz="2000" b="1" dirty="0">
              <a:solidFill>
                <a:srgbClr val="C00000"/>
              </a:solidFill>
            </a:endParaRPr>
          </a:p>
        </p:txBody>
      </p:sp>
    </p:spTree>
    <p:extLst>
      <p:ext uri="{BB962C8B-B14F-4D97-AF65-F5344CB8AC3E}">
        <p14:creationId xmlns:p14="http://schemas.microsoft.com/office/powerpoint/2010/main" val="1428861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wipe(up)">
                                      <p:cBhvr>
                                        <p:cTn id="7" dur="1000"/>
                                        <p:tgtEl>
                                          <p:spTgt spid="307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up)">
                                      <p:cBhvr>
                                        <p:cTn id="12" dur="500"/>
                                        <p:tgtEl>
                                          <p:spTgt spid="2">
                                            <p:txEl>
                                              <p:pRg st="0" end="0"/>
                                            </p:txEl>
                                          </p:spTgt>
                                        </p:tgtEl>
                                      </p:cBhvr>
                                    </p:animEffect>
                                  </p:childTnLst>
                                </p:cTn>
                              </p:par>
                            </p:childTnLst>
                          </p:cTn>
                        </p:par>
                        <p:par>
                          <p:cTn id="13" fill="hold" nodeType="afterGroup">
                            <p:stCondLst>
                              <p:cond delay="500"/>
                            </p:stCondLst>
                            <p:childTnLst>
                              <p:par>
                                <p:cTn id="14" presetID="22" presetClass="entr" presetSubtype="1" fill="hold" nodeType="after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Effect transition="in" filter="wipe(up)">
                                      <p:cBhvr>
                                        <p:cTn id="16" dur="500"/>
                                        <p:tgtEl>
                                          <p:spTgt spid="2">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wipe(up)">
                                      <p:cBhvr>
                                        <p:cTn id="21" dur="500"/>
                                        <p:tgtEl>
                                          <p:spTgt spid="2">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30724"/>
                                        </p:tgtEl>
                                        <p:attrNameLst>
                                          <p:attrName>style.visibility</p:attrName>
                                        </p:attrNameLst>
                                      </p:cBhvr>
                                      <p:to>
                                        <p:strVal val="visible"/>
                                      </p:to>
                                    </p:set>
                                    <p:animEffect transition="in" filter="wipe(up)">
                                      <p:cBhvr>
                                        <p:cTn id="26" dur="10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1550" y="1547813"/>
            <a:ext cx="7561263" cy="1938992"/>
          </a:xfrm>
          <a:prstGeom prst="rect">
            <a:avLst/>
          </a:prstGeom>
        </p:spPr>
        <p:txBody>
          <a:bodyPr>
            <a:spAutoFit/>
          </a:bodyPr>
          <a:lstStyle/>
          <a:p>
            <a:pPr algn="just">
              <a:lnSpc>
                <a:spcPct val="150000"/>
              </a:lnSpc>
              <a:spcAft>
                <a:spcPts val="0"/>
              </a:spcAft>
              <a:defRPr/>
            </a:pPr>
            <a:r>
              <a:rPr lang="zh-CN" altLang="zh-CN" sz="2000" kern="100" dirty="0" smtClean="0">
                <a:latin typeface="Times New Roman" panose="02020603050405020304" pitchFamily="18" charset="0"/>
                <a:ea typeface="微软雅黑" panose="020B0503020204020204" pitchFamily="34" charset="-122"/>
                <a:cs typeface="Times New Roman" panose="02020603050405020304" pitchFamily="18" charset="0"/>
              </a:rPr>
              <a:t>八</a:t>
            </a:r>
            <a:r>
              <a:rPr lang="en-US" altLang="zh-CN" sz="2000" kern="100" dirty="0" smtClean="0">
                <a:latin typeface="Times New Roman" panose="02020603050405020304" pitchFamily="18" charset="0"/>
                <a:ea typeface="微软雅黑" panose="020B0503020204020204" pitchFamily="34" charset="-122"/>
                <a:cs typeface="Times New Roman" panose="02020603050405020304" pitchFamily="18" charset="0"/>
              </a:rPr>
              <a:t>(4)</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班举行文艺晚会</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桌子摆成如图所示两直排</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图中的</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AO</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BO</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AO</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桌面上摆满了橘子</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OB</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桌面上摆满了糖果</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站在</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处的学生小明先拿橘子再去拿糖果</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然后到</a:t>
            </a:r>
            <a:r>
              <a:rPr lang="en-US" altLang="zh-CN" sz="2000" i="1" kern="100" dirty="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处座位上</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请你帮他设计一条行走路线</a:t>
            </a:r>
            <a:r>
              <a:rPr lang="zh-CN" altLang="zh-CN" sz="2000" kern="100" dirty="0">
                <a:latin typeface="Calibri" panose="020F0502020204030204" pitchFamily="34" charset="0"/>
                <a:ea typeface="微软雅黑" panose="020B0503020204020204" pitchFamily="34" charset="-122"/>
                <a:cs typeface="Times New Roman" panose="02020603050405020304" pitchFamily="18" charset="0"/>
              </a:rPr>
              <a:t>，</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使其所走的总路程最短</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000" kern="100" dirty="0">
                <a:latin typeface="Times New Roman" panose="02020603050405020304" pitchFamily="18" charset="0"/>
                <a:ea typeface="微软雅黑" panose="020B0503020204020204" pitchFamily="34" charset="-122"/>
                <a:cs typeface="Times New Roman" panose="02020603050405020304" pitchFamily="18" charset="0"/>
              </a:rPr>
              <a:t>保留作图痕迹，不写作法</a:t>
            </a:r>
            <a:r>
              <a:rPr lang="en-US" altLang="zh-CN" sz="2000" kern="1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600" kern="100" dirty="0">
              <a:latin typeface="Calibri" panose="020F0502020204030204" pitchFamily="34" charset="0"/>
              <a:ea typeface="微软雅黑" panose="020B0503020204020204" pitchFamily="34" charset="-122"/>
              <a:cs typeface="Times New Roman" panose="02020603050405020304" pitchFamily="18" charset="0"/>
            </a:endParaRPr>
          </a:p>
        </p:txBody>
      </p:sp>
      <p:pic>
        <p:nvPicPr>
          <p:cNvPr id="29699" name="图片 20"/>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67175" y="4076700"/>
            <a:ext cx="16573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6"/>
          <p:cNvSpPr>
            <a:spLocks noChangeArrowheads="1"/>
          </p:cNvSpPr>
          <p:nvPr/>
        </p:nvSpPr>
        <p:spPr bwMode="auto">
          <a:xfrm>
            <a:off x="179512" y="188640"/>
            <a:ext cx="512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rgbClr val="C00000"/>
                </a:solidFill>
                <a:latin typeface="微软雅黑" panose="020B0503020204020204" pitchFamily="34" charset="-122"/>
                <a:ea typeface="微软雅黑" panose="020B0503020204020204" pitchFamily="34" charset="-122"/>
              </a:rPr>
              <a:t>探究三：</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0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两</a:t>
            </a:r>
            <a:r>
              <a:rPr lang="zh-CN" altLang="en-US"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点两线型</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的最短</a:t>
            </a:r>
            <a:r>
              <a:rPr lang="zh-CN" altLang="en-US" sz="20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路径</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问题</a:t>
            </a:r>
            <a:endParaRPr lang="zh-CN" altLang="en-US" sz="2000" b="1" dirty="0">
              <a:solidFill>
                <a:srgbClr val="C00000"/>
              </a:solidFill>
            </a:endParaRPr>
          </a:p>
        </p:txBody>
      </p:sp>
    </p:spTree>
    <p:extLst>
      <p:ext uri="{BB962C8B-B14F-4D97-AF65-F5344CB8AC3E}">
        <p14:creationId xmlns:p14="http://schemas.microsoft.com/office/powerpoint/2010/main" val="728630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矩形 1"/>
          <p:cNvSpPr>
            <a:spLocks noChangeArrowheads="1"/>
          </p:cNvSpPr>
          <p:nvPr/>
        </p:nvSpPr>
        <p:spPr bwMode="auto">
          <a:xfrm>
            <a:off x="996950" y="2425700"/>
            <a:ext cx="8027988"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zh-CN" sz="2000">
                <a:latin typeface="Times New Roman" pitchFamily="18" charset="0"/>
                <a:ea typeface="微软雅黑" pitchFamily="34" charset="-122"/>
                <a:cs typeface="Times New Roman" pitchFamily="18" charset="0"/>
              </a:rPr>
              <a:t>作法：</a:t>
            </a:r>
            <a:endParaRPr lang="en-US" altLang="zh-CN" sz="2000">
              <a:latin typeface="Times New Roman" pitchFamily="18" charset="0"/>
              <a:ea typeface="微软雅黑" pitchFamily="34" charset="-122"/>
              <a:cs typeface="Times New Roman" pitchFamily="18" charset="0"/>
            </a:endParaRPr>
          </a:p>
          <a:p>
            <a:pPr>
              <a:lnSpc>
                <a:spcPct val="150000"/>
              </a:lnSpc>
            </a:pPr>
            <a:r>
              <a:rPr lang="en-US" altLang="zh-CN" sz="2000">
                <a:latin typeface="Times New Roman" pitchFamily="18" charset="0"/>
                <a:ea typeface="微软雅黑" pitchFamily="34" charset="-122"/>
                <a:cs typeface="Courier New" pitchFamily="49" charset="0"/>
              </a:rPr>
              <a:t>(1)</a:t>
            </a:r>
            <a:r>
              <a:rPr lang="zh-CN" altLang="zh-CN" sz="2000">
                <a:latin typeface="Times New Roman" pitchFamily="18" charset="0"/>
                <a:ea typeface="微软雅黑" pitchFamily="34" charset="-122"/>
                <a:cs typeface="Times New Roman" pitchFamily="18" charset="0"/>
              </a:rPr>
              <a:t>作点</a:t>
            </a:r>
            <a:r>
              <a:rPr lang="en-US" altLang="zh-CN" sz="2000" i="1">
                <a:latin typeface="Times New Roman" pitchFamily="18" charset="0"/>
                <a:ea typeface="微软雅黑" pitchFamily="34" charset="-122"/>
                <a:cs typeface="Courier New" pitchFamily="49" charset="0"/>
              </a:rPr>
              <a:t>C</a:t>
            </a:r>
            <a:r>
              <a:rPr lang="zh-CN" altLang="zh-CN" sz="2000">
                <a:latin typeface="Times New Roman" pitchFamily="18" charset="0"/>
                <a:ea typeface="微软雅黑" pitchFamily="34" charset="-122"/>
                <a:cs typeface="Times New Roman" pitchFamily="18" charset="0"/>
              </a:rPr>
              <a:t>关于</a:t>
            </a:r>
            <a:r>
              <a:rPr lang="en-US" altLang="zh-CN" sz="2000" i="1">
                <a:latin typeface="Times New Roman" pitchFamily="18" charset="0"/>
                <a:ea typeface="微软雅黑" pitchFamily="34" charset="-122"/>
                <a:cs typeface="Courier New" pitchFamily="49" charset="0"/>
              </a:rPr>
              <a:t>OA</a:t>
            </a:r>
            <a:r>
              <a:rPr lang="zh-CN" altLang="zh-CN" sz="2000">
                <a:latin typeface="Times New Roman" pitchFamily="18" charset="0"/>
                <a:ea typeface="微软雅黑" pitchFamily="34" charset="-122"/>
                <a:cs typeface="Times New Roman" pitchFamily="18" charset="0"/>
              </a:rPr>
              <a:t>的对称点</a:t>
            </a:r>
            <a:r>
              <a:rPr lang="en-US" altLang="zh-CN" sz="2000" i="1">
                <a:latin typeface="Times New Roman" pitchFamily="18" charset="0"/>
                <a:ea typeface="微软雅黑" pitchFamily="34" charset="-122"/>
                <a:cs typeface="Courier New" pitchFamily="49" charset="0"/>
              </a:rPr>
              <a:t>C</a:t>
            </a:r>
            <a:r>
              <a:rPr lang="en-US" altLang="zh-CN" sz="2000" baseline="-25000">
                <a:latin typeface="Times New Roman" pitchFamily="18" charset="0"/>
                <a:ea typeface="微软雅黑" pitchFamily="34" charset="-122"/>
                <a:cs typeface="Courier New" pitchFamily="49" charset="0"/>
              </a:rPr>
              <a:t>1</a:t>
            </a:r>
            <a:r>
              <a:rPr lang="zh-CN" altLang="zh-CN" sz="2000">
                <a:latin typeface="Calibri" pitchFamily="34" charset="0"/>
                <a:ea typeface="微软雅黑" pitchFamily="34" charset="-122"/>
                <a:cs typeface="Times New Roman" pitchFamily="18" charset="0"/>
              </a:rPr>
              <a:t>，</a:t>
            </a:r>
            <a:r>
              <a:rPr lang="zh-CN" altLang="zh-CN" sz="2000">
                <a:latin typeface="Times New Roman" pitchFamily="18" charset="0"/>
                <a:ea typeface="微软雅黑" pitchFamily="34" charset="-122"/>
                <a:cs typeface="Times New Roman" pitchFamily="18" charset="0"/>
              </a:rPr>
              <a:t>作</a:t>
            </a:r>
            <a:r>
              <a:rPr lang="en-US" altLang="zh-CN" sz="2000" i="1">
                <a:latin typeface="Times New Roman" pitchFamily="18" charset="0"/>
                <a:ea typeface="微软雅黑" pitchFamily="34" charset="-122"/>
                <a:cs typeface="Courier New" pitchFamily="49" charset="0"/>
              </a:rPr>
              <a:t>D</a:t>
            </a:r>
            <a:r>
              <a:rPr lang="zh-CN" altLang="zh-CN" sz="2000">
                <a:latin typeface="Times New Roman" pitchFamily="18" charset="0"/>
                <a:ea typeface="微软雅黑" pitchFamily="34" charset="-122"/>
                <a:cs typeface="Times New Roman" pitchFamily="18" charset="0"/>
              </a:rPr>
              <a:t>点关于</a:t>
            </a:r>
            <a:r>
              <a:rPr lang="en-US" altLang="zh-CN" sz="2000" i="1">
                <a:latin typeface="Times New Roman" pitchFamily="18" charset="0"/>
                <a:ea typeface="微软雅黑" pitchFamily="34" charset="-122"/>
                <a:cs typeface="Courier New" pitchFamily="49" charset="0"/>
              </a:rPr>
              <a:t>OB</a:t>
            </a:r>
            <a:r>
              <a:rPr lang="zh-CN" altLang="zh-CN" sz="2000">
                <a:latin typeface="Times New Roman" pitchFamily="18" charset="0"/>
                <a:ea typeface="微软雅黑" pitchFamily="34" charset="-122"/>
                <a:cs typeface="Times New Roman" pitchFamily="18" charset="0"/>
              </a:rPr>
              <a:t>的对称点</a:t>
            </a:r>
            <a:r>
              <a:rPr lang="en-US" altLang="zh-CN" sz="2000" i="1">
                <a:latin typeface="Times New Roman" pitchFamily="18" charset="0"/>
                <a:ea typeface="微软雅黑" pitchFamily="34" charset="-122"/>
                <a:cs typeface="Courier New" pitchFamily="49" charset="0"/>
              </a:rPr>
              <a:t>D</a:t>
            </a:r>
            <a:r>
              <a:rPr lang="en-US" altLang="zh-CN" sz="2000" baseline="-25000">
                <a:latin typeface="Times New Roman" pitchFamily="18" charset="0"/>
                <a:ea typeface="微软雅黑" pitchFamily="34" charset="-122"/>
                <a:cs typeface="Courier New" pitchFamily="49" charset="0"/>
              </a:rPr>
              <a:t>1</a:t>
            </a:r>
            <a:r>
              <a:rPr lang="zh-CN" altLang="zh-CN" sz="2000">
                <a:latin typeface="Calibri" pitchFamily="34" charset="0"/>
                <a:ea typeface="微软雅黑" pitchFamily="34" charset="-122"/>
                <a:cs typeface="Times New Roman" pitchFamily="18" charset="0"/>
              </a:rPr>
              <a:t>，</a:t>
            </a:r>
            <a:endParaRPr lang="en-US" altLang="zh-CN" sz="2000">
              <a:latin typeface="Calibri" pitchFamily="34" charset="0"/>
              <a:ea typeface="微软雅黑" pitchFamily="34" charset="-122"/>
              <a:cs typeface="Times New Roman" pitchFamily="18" charset="0"/>
            </a:endParaRPr>
          </a:p>
          <a:p>
            <a:pPr>
              <a:lnSpc>
                <a:spcPct val="150000"/>
              </a:lnSpc>
            </a:pPr>
            <a:r>
              <a:rPr lang="en-US" altLang="zh-CN" sz="2000">
                <a:latin typeface="Times New Roman" pitchFamily="18" charset="0"/>
                <a:ea typeface="微软雅黑" pitchFamily="34" charset="-122"/>
                <a:cs typeface="Courier New" pitchFamily="49" charset="0"/>
              </a:rPr>
              <a:t>(2)</a:t>
            </a:r>
            <a:r>
              <a:rPr lang="zh-CN" altLang="zh-CN" sz="2000">
                <a:latin typeface="Times New Roman" pitchFamily="18" charset="0"/>
                <a:ea typeface="微软雅黑" pitchFamily="34" charset="-122"/>
                <a:cs typeface="Times New Roman" pitchFamily="18" charset="0"/>
              </a:rPr>
              <a:t>连接</a:t>
            </a:r>
            <a:r>
              <a:rPr lang="en-US" altLang="zh-CN" sz="2000" i="1">
                <a:latin typeface="Times New Roman" pitchFamily="18" charset="0"/>
                <a:ea typeface="微软雅黑" pitchFamily="34" charset="-122"/>
                <a:cs typeface="Courier New" pitchFamily="49" charset="0"/>
              </a:rPr>
              <a:t>C</a:t>
            </a:r>
            <a:r>
              <a:rPr lang="en-US" altLang="zh-CN" sz="2000" baseline="-25000">
                <a:latin typeface="Times New Roman" pitchFamily="18" charset="0"/>
                <a:ea typeface="微软雅黑" pitchFamily="34" charset="-122"/>
                <a:cs typeface="Courier New" pitchFamily="49" charset="0"/>
              </a:rPr>
              <a:t>1</a:t>
            </a:r>
            <a:r>
              <a:rPr lang="en-US" altLang="zh-CN" sz="2000" i="1">
                <a:latin typeface="Times New Roman" pitchFamily="18" charset="0"/>
                <a:ea typeface="微软雅黑" pitchFamily="34" charset="-122"/>
                <a:cs typeface="Courier New" pitchFamily="49" charset="0"/>
              </a:rPr>
              <a:t>D</a:t>
            </a:r>
            <a:r>
              <a:rPr lang="en-US" altLang="zh-CN" sz="2000" baseline="-25000">
                <a:latin typeface="Times New Roman" pitchFamily="18" charset="0"/>
                <a:ea typeface="微软雅黑" pitchFamily="34" charset="-122"/>
                <a:cs typeface="Courier New" pitchFamily="49" charset="0"/>
              </a:rPr>
              <a:t>1</a:t>
            </a:r>
            <a:r>
              <a:rPr lang="zh-CN" altLang="zh-CN" sz="2000">
                <a:latin typeface="Calibri" pitchFamily="34" charset="0"/>
                <a:ea typeface="微软雅黑" pitchFamily="34" charset="-122"/>
                <a:cs typeface="Times New Roman" pitchFamily="18" charset="0"/>
              </a:rPr>
              <a:t>，</a:t>
            </a:r>
            <a:r>
              <a:rPr lang="zh-CN" altLang="zh-CN" sz="2000">
                <a:latin typeface="Times New Roman" pitchFamily="18" charset="0"/>
                <a:ea typeface="微软雅黑" pitchFamily="34" charset="-122"/>
                <a:cs typeface="Times New Roman" pitchFamily="18" charset="0"/>
              </a:rPr>
              <a:t>分别交</a:t>
            </a:r>
            <a:r>
              <a:rPr lang="en-US" altLang="zh-CN" sz="2000" i="1">
                <a:latin typeface="Times New Roman" pitchFamily="18" charset="0"/>
                <a:ea typeface="微软雅黑" pitchFamily="34" charset="-122"/>
                <a:cs typeface="Courier New" pitchFamily="49" charset="0"/>
              </a:rPr>
              <a:t>OA</a:t>
            </a:r>
            <a:r>
              <a:rPr lang="zh-CN" altLang="zh-CN" sz="2000">
                <a:latin typeface="Times New Roman" pitchFamily="18" charset="0"/>
                <a:ea typeface="微软雅黑" pitchFamily="34" charset="-122"/>
                <a:cs typeface="Times New Roman" pitchFamily="18" charset="0"/>
              </a:rPr>
              <a:t>于</a:t>
            </a:r>
            <a:r>
              <a:rPr lang="en-US" altLang="zh-CN" sz="2000" i="1">
                <a:latin typeface="Times New Roman" pitchFamily="18" charset="0"/>
                <a:ea typeface="微软雅黑" pitchFamily="34" charset="-122"/>
                <a:cs typeface="Courier New" pitchFamily="49" charset="0"/>
              </a:rPr>
              <a:t>P</a:t>
            </a:r>
            <a:r>
              <a:rPr lang="zh-CN" altLang="zh-CN" sz="2000">
                <a:latin typeface="Calibri" pitchFamily="34" charset="0"/>
                <a:ea typeface="微软雅黑" pitchFamily="34" charset="-122"/>
                <a:cs typeface="Times New Roman" pitchFamily="18" charset="0"/>
              </a:rPr>
              <a:t>、</a:t>
            </a:r>
            <a:r>
              <a:rPr lang="zh-CN" altLang="zh-CN" sz="2000">
                <a:latin typeface="Times New Roman" pitchFamily="18" charset="0"/>
                <a:ea typeface="微软雅黑" pitchFamily="34" charset="-122"/>
                <a:cs typeface="Times New Roman" pitchFamily="18" charset="0"/>
              </a:rPr>
              <a:t>交</a:t>
            </a:r>
            <a:r>
              <a:rPr lang="en-US" altLang="zh-CN" sz="2000" i="1">
                <a:latin typeface="Times New Roman" pitchFamily="18" charset="0"/>
                <a:ea typeface="微软雅黑" pitchFamily="34" charset="-122"/>
                <a:cs typeface="Courier New" pitchFamily="49" charset="0"/>
              </a:rPr>
              <a:t>OB</a:t>
            </a:r>
            <a:r>
              <a:rPr lang="zh-CN" altLang="zh-CN" sz="2000">
                <a:latin typeface="Times New Roman" pitchFamily="18" charset="0"/>
                <a:ea typeface="微软雅黑" pitchFamily="34" charset="-122"/>
                <a:cs typeface="Times New Roman" pitchFamily="18" charset="0"/>
              </a:rPr>
              <a:t>于</a:t>
            </a:r>
            <a:r>
              <a:rPr lang="en-US" altLang="zh-CN" sz="2000" i="1">
                <a:latin typeface="Times New Roman" pitchFamily="18" charset="0"/>
                <a:ea typeface="微软雅黑" pitchFamily="34" charset="-122"/>
                <a:cs typeface="Courier New" pitchFamily="49" charset="0"/>
              </a:rPr>
              <a:t>Q</a:t>
            </a:r>
            <a:r>
              <a:rPr lang="zh-CN" altLang="zh-CN" sz="2000">
                <a:latin typeface="Calibri" pitchFamily="34" charset="0"/>
                <a:ea typeface="微软雅黑" pitchFamily="34" charset="-122"/>
                <a:cs typeface="Times New Roman" pitchFamily="18" charset="0"/>
              </a:rPr>
              <a:t>，</a:t>
            </a:r>
            <a:r>
              <a:rPr lang="zh-CN" altLang="zh-CN" sz="2000">
                <a:latin typeface="Times New Roman" pitchFamily="18" charset="0"/>
                <a:ea typeface="微软雅黑" pitchFamily="34" charset="-122"/>
                <a:cs typeface="Times New Roman" pitchFamily="18" charset="0"/>
              </a:rPr>
              <a:t>那么当小明沿</a:t>
            </a:r>
            <a:r>
              <a:rPr lang="en-US" altLang="zh-CN" sz="2000" i="1">
                <a:latin typeface="Times New Roman" pitchFamily="18" charset="0"/>
                <a:ea typeface="微软雅黑" pitchFamily="34" charset="-122"/>
                <a:cs typeface="Courier New" pitchFamily="49" charset="0"/>
              </a:rPr>
              <a:t>C</a:t>
            </a:r>
            <a:r>
              <a:rPr lang="en-US" altLang="zh-CN" sz="2000">
                <a:latin typeface="Times New Roman" pitchFamily="18" charset="0"/>
                <a:ea typeface="微软雅黑" pitchFamily="34" charset="-122"/>
                <a:cs typeface="Courier New" pitchFamily="49" charset="0"/>
              </a:rPr>
              <a:t>→</a:t>
            </a:r>
            <a:r>
              <a:rPr lang="en-US" altLang="zh-CN" sz="2000" i="1">
                <a:latin typeface="Times New Roman" pitchFamily="18" charset="0"/>
                <a:ea typeface="微软雅黑" pitchFamily="34" charset="-122"/>
                <a:cs typeface="Courier New" pitchFamily="49" charset="0"/>
              </a:rPr>
              <a:t>P</a:t>
            </a:r>
            <a:r>
              <a:rPr lang="en-US" altLang="zh-CN" sz="2000">
                <a:latin typeface="Times New Roman" pitchFamily="18" charset="0"/>
                <a:ea typeface="微软雅黑" pitchFamily="34" charset="-122"/>
                <a:cs typeface="Courier New" pitchFamily="49" charset="0"/>
              </a:rPr>
              <a:t>→</a:t>
            </a:r>
            <a:r>
              <a:rPr lang="en-US" altLang="zh-CN" sz="2000" i="1">
                <a:latin typeface="Times New Roman" pitchFamily="18" charset="0"/>
                <a:ea typeface="微软雅黑" pitchFamily="34" charset="-122"/>
                <a:cs typeface="Courier New" pitchFamily="49" charset="0"/>
              </a:rPr>
              <a:t>Q</a:t>
            </a:r>
            <a:r>
              <a:rPr lang="en-US" altLang="zh-CN" sz="2000">
                <a:latin typeface="Times New Roman" pitchFamily="18" charset="0"/>
                <a:ea typeface="微软雅黑" pitchFamily="34" charset="-122"/>
                <a:cs typeface="Courier New" pitchFamily="49" charset="0"/>
              </a:rPr>
              <a:t>→</a:t>
            </a:r>
            <a:r>
              <a:rPr lang="en-US" altLang="zh-CN" sz="2000" i="1">
                <a:latin typeface="Times New Roman" pitchFamily="18" charset="0"/>
                <a:ea typeface="微软雅黑" pitchFamily="34" charset="-122"/>
                <a:cs typeface="Courier New" pitchFamily="49" charset="0"/>
              </a:rPr>
              <a:t>D</a:t>
            </a:r>
            <a:r>
              <a:rPr lang="zh-CN" altLang="zh-CN" sz="2000">
                <a:latin typeface="Times New Roman" pitchFamily="18" charset="0"/>
                <a:ea typeface="微软雅黑" pitchFamily="34" charset="-122"/>
                <a:cs typeface="Times New Roman" pitchFamily="18" charset="0"/>
              </a:rPr>
              <a:t>的路线行走时</a:t>
            </a:r>
            <a:r>
              <a:rPr lang="zh-CN" altLang="zh-CN" sz="2000">
                <a:latin typeface="Calibri" pitchFamily="34" charset="0"/>
                <a:ea typeface="微软雅黑" pitchFamily="34" charset="-122"/>
                <a:cs typeface="Times New Roman" pitchFamily="18" charset="0"/>
              </a:rPr>
              <a:t>，</a:t>
            </a:r>
            <a:r>
              <a:rPr lang="zh-CN" altLang="zh-CN" sz="2000">
                <a:latin typeface="Times New Roman" pitchFamily="18" charset="0"/>
                <a:ea typeface="微软雅黑" pitchFamily="34" charset="-122"/>
                <a:cs typeface="Times New Roman" pitchFamily="18" charset="0"/>
              </a:rPr>
              <a:t>所走的总路程最短</a:t>
            </a:r>
            <a:r>
              <a:rPr lang="en-US" altLang="zh-CN" sz="2000">
                <a:latin typeface="Times New Roman" pitchFamily="18" charset="0"/>
                <a:ea typeface="微软雅黑" pitchFamily="34" charset="-122"/>
                <a:cs typeface="Courier New" pitchFamily="49" charset="0"/>
              </a:rPr>
              <a:t>.</a:t>
            </a:r>
            <a:endParaRPr lang="zh-CN" altLang="zh-CN" sz="2000">
              <a:latin typeface="微软雅黑" pitchFamily="34" charset="-122"/>
              <a:ea typeface="微软雅黑" pitchFamily="34" charset="-122"/>
              <a:cs typeface="Courier New" pitchFamily="49" charset="0"/>
            </a:endParaRPr>
          </a:p>
        </p:txBody>
      </p:sp>
      <p:pic>
        <p:nvPicPr>
          <p:cNvPr id="30723" name="图片 2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84438" y="1301750"/>
            <a:ext cx="1649412"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6"/>
          <p:cNvSpPr>
            <a:spLocks noChangeArrowheads="1"/>
          </p:cNvSpPr>
          <p:nvPr/>
        </p:nvSpPr>
        <p:spPr bwMode="auto">
          <a:xfrm>
            <a:off x="484188" y="814388"/>
            <a:ext cx="512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rgbClr val="C00000"/>
                </a:solidFill>
                <a:latin typeface="微软雅黑" panose="020B0503020204020204" pitchFamily="34" charset="-122"/>
                <a:ea typeface="微软雅黑" panose="020B0503020204020204" pitchFamily="34" charset="-122"/>
              </a:rPr>
              <a:t>探究三：</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0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两</a:t>
            </a:r>
            <a:r>
              <a:rPr lang="zh-CN" altLang="en-US"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点两线型</a:t>
            </a:r>
            <a:r>
              <a:rPr lang="en-US"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的最短</a:t>
            </a:r>
            <a:r>
              <a:rPr lang="zh-CN" altLang="en-US" sz="20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路径</a:t>
            </a:r>
            <a:r>
              <a:rPr lang="zh-CN" altLang="zh-CN" sz="2000" b="1" kern="1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问题</a:t>
            </a:r>
            <a:endParaRPr lang="zh-CN" altLang="en-US" sz="2000" b="1" dirty="0">
              <a:solidFill>
                <a:srgbClr val="C00000"/>
              </a:solidFill>
            </a:endParaRPr>
          </a:p>
        </p:txBody>
      </p:sp>
    </p:spTree>
    <p:extLst>
      <p:ext uri="{BB962C8B-B14F-4D97-AF65-F5344CB8AC3E}">
        <p14:creationId xmlns:p14="http://schemas.microsoft.com/office/powerpoint/2010/main" val="41331193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animEffect transition="in" filter="wipe(up)">
                                      <p:cBhvr>
                                        <p:cTn id="7" dur="500"/>
                                        <p:tgtEl>
                                          <p:spTgt spid="32770">
                                            <p:txEl>
                                              <p:pRg st="0" end="0"/>
                                            </p:txEl>
                                          </p:spTgt>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32770">
                                            <p:txEl>
                                              <p:pRg st="1" end="1"/>
                                            </p:txEl>
                                          </p:spTgt>
                                        </p:tgtEl>
                                        <p:attrNameLst>
                                          <p:attrName>style.visibility</p:attrName>
                                        </p:attrNameLst>
                                      </p:cBhvr>
                                      <p:to>
                                        <p:strVal val="visible"/>
                                      </p:to>
                                    </p:set>
                                    <p:animEffect transition="in" filter="wipe(up)">
                                      <p:cBhvr>
                                        <p:cTn id="11" dur="500"/>
                                        <p:tgtEl>
                                          <p:spTgt spid="32770">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32770">
                                            <p:txEl>
                                              <p:pRg st="2" end="2"/>
                                            </p:txEl>
                                          </p:spTgt>
                                        </p:tgtEl>
                                        <p:attrNameLst>
                                          <p:attrName>style.visibility</p:attrName>
                                        </p:attrNameLst>
                                      </p:cBhvr>
                                      <p:to>
                                        <p:strVal val="visible"/>
                                      </p:to>
                                    </p:set>
                                    <p:animEffect transition="in" filter="wipe(up)">
                                      <p:cBhvr>
                                        <p:cTn id="16" dur="500"/>
                                        <p:tgtEl>
                                          <p:spTgt spid="3277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凸显">
  <a:themeElements>
    <a:clrScheme name="凸显">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凸显">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凸显">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252</TotalTime>
  <Words>2871</Words>
  <Application>Microsoft Office PowerPoint</Application>
  <PresentationFormat>全屏显示(4:3)</PresentationFormat>
  <Paragraphs>274</Paragraphs>
  <Slides>33</Slides>
  <Notes>0</Notes>
  <HiddenSlides>0</HiddenSlides>
  <MMClips>0</MMClips>
  <ScaleCrop>false</ScaleCrop>
  <HeadingPairs>
    <vt:vector size="4" baseType="variant">
      <vt:variant>
        <vt:lpstr>主题</vt:lpstr>
      </vt:variant>
      <vt:variant>
        <vt:i4>1</vt:i4>
      </vt:variant>
      <vt:variant>
        <vt:lpstr>幻灯片标题</vt:lpstr>
      </vt:variant>
      <vt:variant>
        <vt:i4>33</vt:i4>
      </vt:variant>
    </vt:vector>
  </HeadingPairs>
  <TitlesOfParts>
    <vt:vector size="34" baseType="lpstr">
      <vt:lpstr>凸显</vt:lpstr>
      <vt:lpstr>13.4  课题学习 最短路径问题  第一课时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13.4  课题学习 最短路径问题  第一课时</dc:title>
  <dc:creator>Administrator</dc:creator>
  <cp:lastModifiedBy>admin</cp:lastModifiedBy>
  <cp:revision>27</cp:revision>
  <dcterms:created xsi:type="dcterms:W3CDTF">2018-09-29T05:30:26Z</dcterms:created>
  <dcterms:modified xsi:type="dcterms:W3CDTF">2018-09-30T05:46:22Z</dcterms:modified>
</cp:coreProperties>
</file>