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74" r:id="rId5"/>
    <p:sldId id="292" r:id="rId6"/>
    <p:sldId id="259" r:id="rId7"/>
    <p:sldId id="260" r:id="rId8"/>
    <p:sldId id="261" r:id="rId10"/>
    <p:sldId id="262" r:id="rId11"/>
    <p:sldId id="277" r:id="rId12"/>
    <p:sldId id="278" r:id="rId13"/>
    <p:sldId id="279" r:id="rId14"/>
    <p:sldId id="265" r:id="rId15"/>
    <p:sldId id="266" r:id="rId16"/>
    <p:sldId id="280" r:id="rId17"/>
    <p:sldId id="269" r:id="rId18"/>
    <p:sldId id="270" r:id="rId19"/>
    <p:sldId id="258" r:id="rId2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CC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en-US" altLang="zh-CN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92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zh-CN" dirty="0"/>
          </a:p>
        </p:txBody>
      </p:sp>
      <p:sp>
        <p:nvSpPr>
          <p:cNvPr id="1126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indent="0" algn="r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 algn="r" eaLnBrk="1" fontAlgn="base" hangingPunct="1"/>
            <a:fld id="{9A0DB2DC-4C9A-4742-B13C-FB6460FD3503}" type="slidenum">
              <a:rPr lang="en-US" altLang="zh-CN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sz="14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Rectangle 2"/>
          <p:cNvSpPr>
            <a:spLocks noGrp="1"/>
          </p:cNvSpPr>
          <p:nvPr>
            <p:ph type="ctrTitle"/>
          </p:nvPr>
        </p:nvSpPr>
        <p:spPr>
          <a:xfrm>
            <a:off x="534988" y="1298575"/>
            <a:ext cx="7772400" cy="1470025"/>
          </a:xfrm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第一单元 </a:t>
            </a:r>
            <a:r>
              <a:rPr lang="zh-CN" altLang="en-US" b="1" dirty="0">
                <a:solidFill>
                  <a:srgbClr val="FF0066"/>
                </a:solidFill>
                <a:latin typeface="Times New Roman" panose="02020603050405020304" pitchFamily="18" charset="0"/>
              </a:rPr>
              <a:t>原子核外电子排布</a:t>
            </a:r>
            <a:r>
              <a:rPr lang="zh-CN" altLang="en-US" b="1" dirty="0">
                <a:latin typeface="Times New Roman" panose="02020603050405020304" pitchFamily="18" charset="0"/>
              </a:rPr>
              <a:t>与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元素周期律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>
          <a:xfrm>
            <a:off x="616585" y="3054350"/>
            <a:ext cx="6400800" cy="1752600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3600" b="1" dirty="0">
                <a:solidFill>
                  <a:srgbClr val="FF0066"/>
                </a:solidFill>
                <a:latin typeface="Times New Roman" panose="02020603050405020304" pitchFamily="18" charset="0"/>
                <a:ea typeface="+mn-ea"/>
                <a:cs typeface="+mn-cs"/>
              </a:rPr>
              <a:t>原子核外电子的排布 </a:t>
            </a:r>
            <a:r>
              <a:rPr lang="en-US" altLang="zh-CN" sz="3600" b="1" dirty="0">
                <a:solidFill>
                  <a:srgbClr val="FF0066"/>
                </a:solidFill>
                <a:latin typeface="Times New Roman" panose="02020603050405020304" pitchFamily="18" charset="0"/>
                <a:ea typeface="+mn-ea"/>
                <a:cs typeface="+mn-cs"/>
              </a:rPr>
              <a:t>P2</a:t>
            </a:r>
            <a:endParaRPr lang="en-US" altLang="zh-CN" sz="3600" b="1" dirty="0">
              <a:solidFill>
                <a:srgbClr val="FF0066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eaLnBrk="1" hangingPunct="1"/>
            <a:endParaRPr lang="zh-CN" altLang="en-US" sz="3600" b="1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eaLnBrk="1" hangingPunct="1"/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+mn-cs"/>
              </a:rPr>
              <a:t>潘素娟</a:t>
            </a:r>
            <a:endParaRPr lang="zh-CN" altLang="en-US" sz="3600" b="1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eaLnBrk="1" hangingPunct="1"/>
            <a:endParaRPr lang="zh-CN" altLang="en-US" sz="1800" b="1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eaLnBrk="1" hangingPunct="1"/>
            <a:endParaRPr lang="zh-CN" altLang="en-US" sz="1800" b="1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eaLnBrk="1" hangingPunct="1"/>
            <a:endParaRPr lang="zh-CN" altLang="en-US" sz="2400" b="1" dirty="0">
              <a:solidFill>
                <a:srgbClr val="FF0066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07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2238" y="3206750"/>
            <a:ext cx="2620962" cy="360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Rectangle 2"/>
          <p:cNvSpPr>
            <a:spLocks noGrp="1"/>
          </p:cNvSpPr>
          <p:nvPr/>
        </p:nvSpPr>
        <p:spPr>
          <a:xfrm>
            <a:off x="11113" y="7938"/>
            <a:ext cx="9121775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p>
            <a:pPr algn="ctr"/>
            <a:r>
              <a:rPr lang="zh-CN" altLang="en-US" sz="4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专</a:t>
            </a:r>
            <a:r>
              <a:rPr lang="zh-CN" altLang="en-US" sz="4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4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zh-CN" altLang="en-US" sz="4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微观结构与物质的多样性</a:t>
            </a:r>
            <a:endParaRPr lang="zh-CN" altLang="en-US" sz="4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Rectangle 2"/>
          <p:cNvSpPr>
            <a:spLocks noGrp="1"/>
          </p:cNvSpPr>
          <p:nvPr>
            <p:ph type="title"/>
          </p:nvPr>
        </p:nvSpPr>
        <p:spPr>
          <a:xfrm>
            <a:off x="457200" y="229235"/>
            <a:ext cx="8229600" cy="1143000"/>
          </a:xfrm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b="1" dirty="0"/>
              <a:t>学习目标</a:t>
            </a:r>
            <a:endParaRPr lang="zh-CN" altLang="en-US" b="1" dirty="0"/>
          </a:p>
        </p:txBody>
      </p:sp>
      <p:sp>
        <p:nvSpPr>
          <p:cNvPr id="4098" name="Rectangle 3"/>
          <p:cNvSpPr>
            <a:spLocks noGrp="1"/>
          </p:cNvSpPr>
          <p:nvPr>
            <p:ph idx="1"/>
          </p:nvPr>
        </p:nvSpPr>
        <p:spPr>
          <a:xfrm>
            <a:off x="-73660" y="1449705"/>
            <a:ext cx="9243060" cy="4525645"/>
          </a:xfrm>
          <a:ln/>
        </p:spPr>
        <p:txBody>
          <a:bodyPr wrap="square" lIns="91440" tIns="45720" rIns="91440" bIns="45720" anchor="t"/>
          <a:p>
            <a:pPr eaLnBrk="1" hangingPunct="1">
              <a:lnSpc>
                <a:spcPct val="90000"/>
              </a:lnSpc>
            </a:pPr>
            <a:r>
              <a:rPr lang="zh-CN" altLang="en-US" b="1" dirty="0"/>
              <a:t>了解原子结构发展史；复习</a:t>
            </a:r>
            <a:r>
              <a:rPr lang="zh-CN" altLang="en-US" b="1" dirty="0">
                <a:solidFill>
                  <a:srgbClr val="FF0066"/>
                </a:solidFill>
              </a:rPr>
              <a:t>原子表示方法</a:t>
            </a:r>
            <a:r>
              <a:rPr lang="zh-CN" altLang="en-US" b="1" dirty="0"/>
              <a:t>和</a:t>
            </a:r>
            <a:r>
              <a:rPr lang="zh-CN" altLang="en-US" b="1" dirty="0">
                <a:solidFill>
                  <a:srgbClr val="FF0066"/>
                </a:solidFill>
              </a:rPr>
              <a:t>微粒数间的关系</a:t>
            </a:r>
            <a:r>
              <a:rPr lang="zh-CN" altLang="en-US" b="1" dirty="0"/>
              <a:t>。</a:t>
            </a:r>
            <a:endParaRPr lang="zh-CN" altLang="en-US" b="1" dirty="0"/>
          </a:p>
          <a:p>
            <a:pPr eaLnBrk="1" hangingPunct="1">
              <a:lnSpc>
                <a:spcPct val="90000"/>
              </a:lnSpc>
            </a:pPr>
            <a:endParaRPr lang="zh-CN" altLang="en-US" b="1" dirty="0"/>
          </a:p>
          <a:p>
            <a:pPr eaLnBrk="1" hangingPunct="1">
              <a:lnSpc>
                <a:spcPct val="90000"/>
              </a:lnSpc>
            </a:pPr>
            <a:r>
              <a:rPr lang="zh-CN" altLang="en-US" b="1" u="sng" dirty="0">
                <a:solidFill>
                  <a:schemeClr val="tx1"/>
                </a:solidFill>
              </a:rPr>
              <a:t>找</a:t>
            </a:r>
            <a:r>
              <a:rPr lang="zh-CN" altLang="en-US" b="1" u="sng" dirty="0">
                <a:solidFill>
                  <a:srgbClr val="FF0066"/>
                </a:solidFill>
              </a:rPr>
              <a:t>核外电子排布的基本规律</a:t>
            </a:r>
            <a:r>
              <a:rPr lang="zh-CN" altLang="en-US" b="1" dirty="0"/>
              <a:t>，利用规律正确排出</a:t>
            </a:r>
            <a:r>
              <a:rPr lang="en-US" altLang="zh-CN" b="1" dirty="0"/>
              <a:t>1-18</a:t>
            </a:r>
            <a:r>
              <a:rPr lang="zh-CN" altLang="en-US" b="1" dirty="0"/>
              <a:t>号及部分</a:t>
            </a:r>
            <a:r>
              <a:rPr lang="en-US" altLang="zh-CN" b="1" dirty="0"/>
              <a:t>&gt;18</a:t>
            </a:r>
            <a:r>
              <a:rPr lang="zh-CN" altLang="en-US" b="1" dirty="0"/>
              <a:t>号元素原子的核外电子排布，并用</a:t>
            </a:r>
            <a:r>
              <a:rPr lang="zh-CN" altLang="en-US" b="1" dirty="0">
                <a:solidFill>
                  <a:srgbClr val="FF0066"/>
                </a:solidFill>
              </a:rPr>
              <a:t>原子</a:t>
            </a:r>
            <a:r>
              <a:rPr lang="en-US" altLang="zh-CN" b="1" dirty="0">
                <a:solidFill>
                  <a:srgbClr val="FF0066"/>
                </a:solidFill>
              </a:rPr>
              <a:t>/</a:t>
            </a:r>
            <a:r>
              <a:rPr lang="zh-CN" altLang="en-US" b="1" dirty="0">
                <a:solidFill>
                  <a:srgbClr val="FF0066"/>
                </a:solidFill>
              </a:rPr>
              <a:t>离子结构示意图</a:t>
            </a:r>
            <a:r>
              <a:rPr lang="zh-CN" altLang="en-US" b="1" dirty="0"/>
              <a:t>表示。</a:t>
            </a:r>
            <a:endParaRPr lang="zh-CN" altLang="en-US" b="1" dirty="0"/>
          </a:p>
          <a:p>
            <a:pPr eaLnBrk="1" hangingPunct="1">
              <a:lnSpc>
                <a:spcPct val="90000"/>
              </a:lnSpc>
            </a:pPr>
            <a:endParaRPr lang="zh-CN" altLang="en-US" b="1" dirty="0"/>
          </a:p>
          <a:p>
            <a:pPr eaLnBrk="1" hangingPunct="1">
              <a:lnSpc>
                <a:spcPct val="90000"/>
              </a:lnSpc>
            </a:pPr>
            <a:r>
              <a:rPr lang="zh-CN" altLang="en-US" b="1" dirty="0"/>
              <a:t>初步感受</a:t>
            </a:r>
            <a:r>
              <a:rPr lang="zh-CN" altLang="en-US" b="1" dirty="0">
                <a:solidFill>
                  <a:srgbClr val="FF0066"/>
                </a:solidFill>
              </a:rPr>
              <a:t>结构决定性质</a:t>
            </a:r>
            <a:r>
              <a:rPr lang="zh-CN" altLang="en-US" b="1" dirty="0"/>
              <a:t>的规律。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dirty="0"/>
              <a:t>一、人类认识</a:t>
            </a:r>
            <a:r>
              <a:rPr lang="zh-CN" altLang="en-US" dirty="0">
                <a:solidFill>
                  <a:srgbClr val="FF0000"/>
                </a:solidFill>
              </a:rPr>
              <a:t>原子结构</a:t>
            </a:r>
            <a:r>
              <a:rPr lang="zh-CN" altLang="en-US" dirty="0"/>
              <a:t>的历程</a:t>
            </a:r>
            <a:endParaRPr lang="zh-CN" altLang="en-US" dirty="0"/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sz="2800" b="1" dirty="0"/>
              <a:t>道尔顿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原子学说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实心球体模型</a:t>
            </a:r>
            <a:endParaRPr lang="zh-CN" altLang="en-US" sz="2800" b="1" dirty="0"/>
          </a:p>
          <a:p>
            <a:pPr eaLnBrk="1" hangingPunct="1"/>
            <a:r>
              <a:rPr lang="zh-CN" altLang="en-US" sz="2800" b="1" dirty="0"/>
              <a:t>汤姆生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发现电子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葡萄干面包模型</a:t>
            </a:r>
            <a:endParaRPr lang="zh-CN" altLang="en-US" sz="2800" b="1" dirty="0"/>
          </a:p>
          <a:p>
            <a:pPr eaLnBrk="1" hangingPunct="1"/>
            <a:r>
              <a:rPr lang="zh-CN" altLang="en-US" sz="2800" b="1" dirty="0"/>
              <a:t>卢瑟福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α粒子散射实验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行星绕太阳模型</a:t>
            </a:r>
            <a:endParaRPr lang="zh-CN" altLang="en-US" sz="2800" b="1" dirty="0"/>
          </a:p>
          <a:p>
            <a:pPr eaLnBrk="1" hangingPunct="1"/>
            <a:r>
              <a:rPr lang="zh-CN" altLang="en-US" sz="2800" b="1" dirty="0"/>
              <a:t>玻尔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氢原子光谱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量子力学</a:t>
            </a:r>
            <a:r>
              <a:rPr lang="en-US" altLang="zh-CN" sz="2800" b="1" dirty="0"/>
              <a:t>/</a:t>
            </a:r>
            <a:r>
              <a:rPr lang="zh-CN" altLang="en-US" sz="2800" b="1" dirty="0"/>
              <a:t>轨道模型</a:t>
            </a:r>
            <a:endParaRPr lang="zh-CN" altLang="en-US" sz="2800" b="1" dirty="0"/>
          </a:p>
          <a:p>
            <a:pPr eaLnBrk="1" hangingPunct="1"/>
            <a:endParaRPr lang="en-US" altLang="zh-CN" sz="28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" y="3825875"/>
            <a:ext cx="1911350" cy="2730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25875"/>
            <a:ext cx="2447925" cy="2730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925" y="3825875"/>
            <a:ext cx="2279650" cy="2730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575" y="3825875"/>
            <a:ext cx="2238375" cy="2730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12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charRg st="12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45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charRg st="45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703" name="文本框 28702"/>
          <p:cNvSpPr txBox="1"/>
          <p:nvPr/>
        </p:nvSpPr>
        <p:spPr>
          <a:xfrm>
            <a:off x="6280150" y="374015"/>
            <a:ext cx="4071938" cy="12706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ts val="3065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m</a:t>
            </a:r>
            <a:r>
              <a:rPr lang="zh-CN" altLang="en-US" sz="2800" b="1" baseline="-25000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质子</a:t>
            </a:r>
            <a:r>
              <a:rPr lang="en-US" altLang="zh-CN" sz="2800" b="1" baseline="-25000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m</a:t>
            </a:r>
            <a:r>
              <a:rPr lang="zh-CN" altLang="en-US" sz="2800" b="1" baseline="-25000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中子   </a:t>
            </a:r>
            <a:endParaRPr lang="zh-CN" altLang="en-US" sz="2800" b="1" baseline="-25000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  <a:p>
            <a:pPr>
              <a:lnSpc>
                <a:spcPts val="3065"/>
              </a:lnSpc>
            </a:pPr>
            <a:endParaRPr lang="zh-CN" altLang="en-US" sz="2800" b="1" baseline="-25000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  <a:p>
            <a:pPr>
              <a:lnSpc>
                <a:spcPts val="3065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m</a:t>
            </a:r>
            <a:r>
              <a:rPr lang="zh-CN" altLang="en-US" sz="2800" b="1" baseline="-25000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电子</a:t>
            </a:r>
            <a:r>
              <a:rPr lang="en-US" altLang="zh-CN" sz="28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≈0</a:t>
            </a:r>
            <a:endParaRPr lang="en-US" altLang="zh-CN" sz="2800" b="1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6145" name="Rectangle 2"/>
          <p:cNvSpPr>
            <a:spLocks noGrp="1"/>
          </p:cNvSpPr>
          <p:nvPr/>
        </p:nvSpPr>
        <p:spPr>
          <a:xfrm>
            <a:off x="18415" y="60960"/>
            <a:ext cx="1881188" cy="635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cene3d>
              <a:camera prst="orthographicFront"/>
              <a:lightRig rig="threePt" dir="t"/>
            </a:scene3d>
          </a:bodyPr>
          <a:p>
            <a:pPr>
              <a:lnSpc>
                <a:spcPct val="90000"/>
              </a:lnSpc>
              <a:buClrTx/>
            </a:pPr>
            <a:r>
              <a:rPr lang="zh-CN" alt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</a:rPr>
              <a:t>原子结构</a:t>
            </a:r>
            <a:endParaRPr lang="zh-CN" alt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6629" name="Text Box 5"/>
          <p:cNvSpPr txBox="1"/>
          <p:nvPr/>
        </p:nvSpPr>
        <p:spPr>
          <a:xfrm>
            <a:off x="544195" y="1073150"/>
            <a:ext cx="14192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原子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(0)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0" name="Text Box 6"/>
          <p:cNvSpPr txBox="1"/>
          <p:nvPr/>
        </p:nvSpPr>
        <p:spPr>
          <a:xfrm>
            <a:off x="2117408" y="693738"/>
            <a:ext cx="18288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原子核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(+)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1" name="Text Box 7"/>
          <p:cNvSpPr txBox="1"/>
          <p:nvPr/>
        </p:nvSpPr>
        <p:spPr>
          <a:xfrm>
            <a:off x="2122170" y="1666875"/>
            <a:ext cx="21336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核外电子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(-)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2" name="AutoShape 8"/>
          <p:cNvSpPr/>
          <p:nvPr/>
        </p:nvSpPr>
        <p:spPr>
          <a:xfrm>
            <a:off x="1817370" y="922338"/>
            <a:ext cx="304800" cy="915987"/>
          </a:xfrm>
          <a:prstGeom prst="leftBrace">
            <a:avLst>
              <a:gd name="adj1" fmla="val 70622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3" name="AutoShape 9"/>
          <p:cNvSpPr/>
          <p:nvPr/>
        </p:nvSpPr>
        <p:spPr>
          <a:xfrm>
            <a:off x="3895408" y="538163"/>
            <a:ext cx="228600" cy="833437"/>
          </a:xfrm>
          <a:prstGeom prst="leftBrace">
            <a:avLst>
              <a:gd name="adj1" fmla="val 41538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Text Box 11"/>
          <p:cNvSpPr txBox="1"/>
          <p:nvPr/>
        </p:nvSpPr>
        <p:spPr>
          <a:xfrm>
            <a:off x="4124008" y="285750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质子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(+)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Text Box 12"/>
          <p:cNvSpPr txBox="1"/>
          <p:nvPr/>
        </p:nvSpPr>
        <p:spPr>
          <a:xfrm>
            <a:off x="4135120" y="1144588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中子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(0)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5425" y="1913890"/>
            <a:ext cx="5434965" cy="8775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ts val="3065"/>
              </a:lnSpc>
            </a:pPr>
            <a:r>
              <a:rPr lang="zh-CN" alt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原子：</a:t>
            </a:r>
            <a:endParaRPr lang="zh-CN" alt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  <a:p>
            <a:pPr>
              <a:lnSpc>
                <a:spcPts val="3065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原子序数</a:t>
            </a:r>
            <a:r>
              <a:rPr lang="en-US" altLang="zh-CN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核电荷数</a:t>
            </a:r>
            <a:r>
              <a:rPr lang="en-US" altLang="zh-CN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质子数</a:t>
            </a:r>
            <a:r>
              <a:rPr lang="en-US" altLang="zh-CN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电子数</a:t>
            </a:r>
            <a:endParaRPr lang="zh-CN" altLang="en-US" sz="2600" b="1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9733" name="文本框 29732"/>
          <p:cNvSpPr txBox="1"/>
          <p:nvPr/>
        </p:nvSpPr>
        <p:spPr>
          <a:xfrm>
            <a:off x="121920" y="6239510"/>
            <a:ext cx="94773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质量数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=质子数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Z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+中子数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)≈</a:t>
            </a:r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相对原子质量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9233" y="2805430"/>
            <a:ext cx="7372350" cy="8775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ts val="3065"/>
              </a:lnSpc>
            </a:pPr>
            <a:r>
              <a:rPr lang="zh-CN" alt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离子：</a:t>
            </a:r>
            <a:endParaRPr lang="zh-CN" alt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  <a:p>
            <a:pPr>
              <a:lnSpc>
                <a:spcPts val="3065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原子序数</a:t>
            </a:r>
            <a:r>
              <a:rPr lang="en-US" altLang="zh-CN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核电荷数</a:t>
            </a:r>
            <a:r>
              <a:rPr lang="en-US" altLang="zh-CN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质子数</a:t>
            </a: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zh-CN" altLang="en-US" sz="2600" b="1" dirty="0">
                <a:solidFill>
                  <a:srgbClr val="FF0000"/>
                </a:solidFill>
                <a:latin typeface="幼圆" panose="02010509060101010101" pitchFamily="1" charset="-122"/>
                <a:ea typeface="幼圆" panose="02010509060101010101" pitchFamily="1" charset="-122"/>
                <a:sym typeface="Arial" panose="020B0604020202020204" pitchFamily="34" charset="0"/>
              </a:rPr>
              <a:t>电子数</a:t>
            </a:r>
            <a:endParaRPr lang="zh-CN" altLang="en-US" sz="2600" b="1" dirty="0">
              <a:solidFill>
                <a:srgbClr val="FF0000"/>
              </a:solidFill>
              <a:latin typeface="幼圆" panose="02010509060101010101" pitchFamily="1" charset="-122"/>
              <a:ea typeface="幼圆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12297" name="内容占位符 12296"/>
          <p:cNvSpPr>
            <a:spLocks noGrp="1"/>
          </p:cNvSpPr>
          <p:nvPr>
            <p:ph idx="1"/>
          </p:nvPr>
        </p:nvSpPr>
        <p:spPr>
          <a:xfrm>
            <a:off x="4258945" y="3673158"/>
            <a:ext cx="5103813" cy="2230437"/>
          </a:xfrm>
        </p:spPr>
        <p:txBody>
          <a:bodyPr anchor="t"/>
          <a:p>
            <a:pPr>
              <a:buNone/>
            </a:pPr>
            <a:r>
              <a:rPr lang="en-US" altLang="x-none" sz="2800" b="1">
                <a:solidFill>
                  <a:srgbClr val="FD240D"/>
                </a:solidFill>
              </a:rPr>
              <a:t>a</a:t>
            </a:r>
            <a:r>
              <a:rPr lang="en-US" altLang="x-none" sz="2800" b="1">
                <a:solidFill>
                  <a:srgbClr val="040404"/>
                </a:solidFill>
              </a:rPr>
              <a:t>——</a:t>
            </a:r>
            <a:r>
              <a:rPr lang="zh-CN" altLang="en-US" sz="2800" b="1" dirty="0">
                <a:solidFill>
                  <a:srgbClr val="040404"/>
                </a:solidFill>
              </a:rPr>
              <a:t>代表</a:t>
            </a:r>
            <a:r>
              <a:rPr lang="zh-CN" altLang="en-US" sz="2800" b="1" dirty="0">
                <a:solidFill>
                  <a:srgbClr val="FD240D"/>
                </a:solidFill>
              </a:rPr>
              <a:t>质量数</a:t>
            </a:r>
            <a:r>
              <a:rPr lang="en-US" altLang="x-none" sz="2800" b="1">
                <a:solidFill>
                  <a:srgbClr val="FD240D"/>
                </a:solidFill>
              </a:rPr>
              <a:t>(A)</a:t>
            </a:r>
            <a:endParaRPr lang="zh-CN" altLang="en-US" sz="2800" b="1" dirty="0">
              <a:solidFill>
                <a:srgbClr val="040404"/>
              </a:solidFill>
            </a:endParaRPr>
          </a:p>
          <a:p>
            <a:pPr>
              <a:buNone/>
            </a:pPr>
            <a:r>
              <a:rPr lang="en-US" altLang="x-none" sz="2800" b="1">
                <a:solidFill>
                  <a:srgbClr val="1437E8"/>
                </a:solidFill>
              </a:rPr>
              <a:t>b</a:t>
            </a:r>
            <a:r>
              <a:rPr lang="en-US" altLang="x-none" sz="2800" b="1">
                <a:solidFill>
                  <a:srgbClr val="040404"/>
                </a:solidFill>
              </a:rPr>
              <a:t>——</a:t>
            </a:r>
            <a:r>
              <a:rPr lang="zh-CN" altLang="en-US" sz="2800" b="1" dirty="0">
                <a:solidFill>
                  <a:srgbClr val="040404"/>
                </a:solidFill>
              </a:rPr>
              <a:t>代表</a:t>
            </a:r>
            <a:r>
              <a:rPr lang="zh-CN" altLang="en-US" sz="2800" b="1" dirty="0">
                <a:solidFill>
                  <a:srgbClr val="0000FF"/>
                </a:solidFill>
              </a:rPr>
              <a:t>质子数</a:t>
            </a:r>
            <a:r>
              <a:rPr lang="en-US" altLang="x-none" sz="2800" b="1">
                <a:solidFill>
                  <a:srgbClr val="0000FF"/>
                </a:solidFill>
              </a:rPr>
              <a:t>(Z)</a:t>
            </a:r>
            <a:endParaRPr lang="zh-CN" altLang="en-US" sz="2800" b="1" dirty="0">
              <a:solidFill>
                <a:srgbClr val="040404"/>
              </a:solidFill>
            </a:endParaRPr>
          </a:p>
          <a:p>
            <a:pPr>
              <a:buNone/>
            </a:pPr>
            <a:r>
              <a:rPr lang="en-US" altLang="x-none" sz="2800" b="1">
                <a:solidFill>
                  <a:srgbClr val="009999"/>
                </a:solidFill>
              </a:rPr>
              <a:t>c</a:t>
            </a:r>
            <a:r>
              <a:rPr lang="en-US" altLang="x-none" sz="2800" b="1">
                <a:solidFill>
                  <a:srgbClr val="040404"/>
                </a:solidFill>
              </a:rPr>
              <a:t>——</a:t>
            </a:r>
            <a:r>
              <a:rPr lang="zh-CN" altLang="en-US" sz="2800" b="1" dirty="0">
                <a:solidFill>
                  <a:srgbClr val="040404"/>
                </a:solidFill>
              </a:rPr>
              <a:t>代表</a:t>
            </a:r>
            <a:r>
              <a:rPr lang="zh-CN" altLang="en-US" sz="2800" b="1" dirty="0">
                <a:solidFill>
                  <a:srgbClr val="009999"/>
                </a:solidFill>
              </a:rPr>
              <a:t>离子所带电荷数</a:t>
            </a:r>
            <a:endParaRPr lang="zh-CN" altLang="en-US" sz="2800" b="1" dirty="0">
              <a:solidFill>
                <a:srgbClr val="040404"/>
              </a:solidFill>
            </a:endParaRPr>
          </a:p>
          <a:p>
            <a:pPr>
              <a:buNone/>
            </a:pPr>
            <a:r>
              <a:rPr lang="en-US" altLang="x-none" sz="2800" b="1">
                <a:solidFill>
                  <a:srgbClr val="040404"/>
                </a:solidFill>
              </a:rPr>
              <a:t>  ——</a:t>
            </a:r>
            <a:r>
              <a:rPr lang="zh-CN" altLang="en-US" sz="2800" b="1" dirty="0">
                <a:solidFill>
                  <a:srgbClr val="040404"/>
                </a:solidFill>
              </a:rPr>
              <a:t>代表</a:t>
            </a:r>
            <a:r>
              <a:rPr lang="zh-CN" altLang="en-US" sz="2800" b="1" dirty="0">
                <a:solidFill>
                  <a:srgbClr val="FF3399"/>
                </a:solidFill>
              </a:rPr>
              <a:t>化合价</a:t>
            </a:r>
            <a:endParaRPr lang="zh-CN" altLang="en-US" sz="2800" b="1" dirty="0">
              <a:solidFill>
                <a:srgbClr val="FF3399"/>
              </a:solidFill>
            </a:endParaRPr>
          </a:p>
          <a:p>
            <a:pPr>
              <a:buNone/>
            </a:pPr>
            <a:r>
              <a:rPr lang="en-US" altLang="x-none" sz="2800" b="1">
                <a:solidFill>
                  <a:srgbClr val="A73597"/>
                </a:solidFill>
              </a:rPr>
              <a:t>e</a:t>
            </a:r>
            <a:r>
              <a:rPr lang="en-US" altLang="x-none" sz="2800" b="1">
                <a:solidFill>
                  <a:srgbClr val="040404"/>
                </a:solidFill>
                <a:sym typeface="+mn-ea"/>
              </a:rPr>
              <a:t>——</a:t>
            </a:r>
            <a:r>
              <a:rPr lang="zh-CN" altLang="en-US" sz="2800" b="1" dirty="0">
                <a:solidFill>
                  <a:srgbClr val="040404"/>
                </a:solidFill>
              </a:rPr>
              <a:t>代表</a:t>
            </a:r>
            <a:r>
              <a:rPr lang="zh-CN" altLang="en-US" sz="2800" b="1" dirty="0">
                <a:solidFill>
                  <a:srgbClr val="A73597"/>
                </a:solidFill>
              </a:rPr>
              <a:t>原子个数</a:t>
            </a:r>
            <a:endParaRPr lang="zh-CN" altLang="en-US" sz="2800" b="1" dirty="0">
              <a:solidFill>
                <a:srgbClr val="A73597"/>
              </a:solidFill>
            </a:endParaRPr>
          </a:p>
        </p:txBody>
      </p:sp>
      <p:sp>
        <p:nvSpPr>
          <p:cNvPr id="20490" name="文本框 12298"/>
          <p:cNvSpPr txBox="1"/>
          <p:nvPr/>
        </p:nvSpPr>
        <p:spPr>
          <a:xfrm>
            <a:off x="5154930" y="3956368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 sz="2400" b="0" dirty="0">
              <a:solidFill>
                <a:srgbClr val="040404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04" name="文本框 12303"/>
          <p:cNvSpPr txBox="1"/>
          <p:nvPr/>
        </p:nvSpPr>
        <p:spPr>
          <a:xfrm>
            <a:off x="680085" y="3985260"/>
            <a:ext cx="613410" cy="218757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</a:rPr>
              <a:t>元素符号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X</a:t>
            </a:r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12307" name="图片 123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5113" y="5170805"/>
            <a:ext cx="504825" cy="4508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1698625" y="4272915"/>
            <a:ext cx="1847850" cy="1221740"/>
            <a:chOff x="1983" y="2123"/>
            <a:chExt cx="2910" cy="1924"/>
          </a:xfrm>
        </p:grpSpPr>
        <p:sp>
          <p:nvSpPr>
            <p:cNvPr id="7" name="文本框 12289"/>
            <p:cNvSpPr txBox="1"/>
            <p:nvPr/>
          </p:nvSpPr>
          <p:spPr>
            <a:xfrm>
              <a:off x="1983" y="2463"/>
              <a:ext cx="450" cy="81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x-none" sz="2800">
                  <a:solidFill>
                    <a:srgbClr val="FD240D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x-none" sz="2800">
                <a:solidFill>
                  <a:srgbClr val="FD240D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文本框 12290"/>
            <p:cNvSpPr txBox="1"/>
            <p:nvPr/>
          </p:nvSpPr>
          <p:spPr>
            <a:xfrm>
              <a:off x="1983" y="3030"/>
              <a:ext cx="602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x-none" sz="2800">
                  <a:solidFill>
                    <a:srgbClr val="1437E8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x-none" sz="2800">
                <a:solidFill>
                  <a:srgbClr val="1437E8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12291"/>
            <p:cNvSpPr txBox="1"/>
            <p:nvPr/>
          </p:nvSpPr>
          <p:spPr>
            <a:xfrm>
              <a:off x="3480" y="2855"/>
              <a:ext cx="290" cy="5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endParaRPr lang="zh-CN" altLang="en-US" sz="2400" b="0" dirty="0">
                <a:solidFill>
                  <a:srgbClr val="040404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文本框 12292"/>
            <p:cNvSpPr txBox="1"/>
            <p:nvPr/>
          </p:nvSpPr>
          <p:spPr>
            <a:xfrm>
              <a:off x="2778" y="2123"/>
              <a:ext cx="56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x-none" sz="2400" b="0">
                  <a:solidFill>
                    <a:srgbClr val="040404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x-none" sz="2400" b="0">
                <a:solidFill>
                  <a:srgbClr val="040404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文本框 12293"/>
            <p:cNvSpPr txBox="1"/>
            <p:nvPr/>
          </p:nvSpPr>
          <p:spPr>
            <a:xfrm>
              <a:off x="3118" y="2123"/>
              <a:ext cx="602" cy="8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x-none" sz="2800">
                  <a:solidFill>
                    <a:srgbClr val="FF33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x-none" sz="2800">
                <a:solidFill>
                  <a:srgbClr val="FF3399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" name="文本框 12294"/>
            <p:cNvSpPr txBox="1"/>
            <p:nvPr/>
          </p:nvSpPr>
          <p:spPr>
            <a:xfrm>
              <a:off x="2665" y="2463"/>
              <a:ext cx="1158" cy="15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x-none" sz="6000" b="0">
                  <a:solidFill>
                    <a:srgbClr val="040404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endParaRPr lang="en-US" altLang="x-none" sz="6000" b="0">
                <a:solidFill>
                  <a:srgbClr val="040404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文本框 12295"/>
            <p:cNvSpPr txBox="1"/>
            <p:nvPr/>
          </p:nvSpPr>
          <p:spPr>
            <a:xfrm>
              <a:off x="3573" y="2350"/>
              <a:ext cx="1320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x-none" sz="2800">
                  <a:solidFill>
                    <a:srgbClr val="009999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  <a:r>
                <a:rPr lang="en-US" altLang="x-none" sz="28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x-none" sz="2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" name="文本框 12297"/>
            <p:cNvSpPr txBox="1"/>
            <p:nvPr/>
          </p:nvSpPr>
          <p:spPr>
            <a:xfrm>
              <a:off x="3458" y="3143"/>
              <a:ext cx="960" cy="81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solidFill>
                    <a:srgbClr val="A73597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x-none" sz="2800">
                  <a:solidFill>
                    <a:srgbClr val="A73597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endParaRPr lang="en-US" altLang="x-none" sz="2800">
                <a:solidFill>
                  <a:srgbClr val="A73597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" name="直接连接符 12304"/>
            <p:cNvSpPr/>
            <p:nvPr/>
          </p:nvSpPr>
          <p:spPr>
            <a:xfrm>
              <a:off x="4025" y="3030"/>
              <a:ext cx="340" cy="0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" name="直接连接符 12305"/>
            <p:cNvSpPr/>
            <p:nvPr/>
          </p:nvSpPr>
          <p:spPr>
            <a:xfrm>
              <a:off x="2890" y="2690"/>
              <a:ext cx="340" cy="0"/>
            </a:xfrm>
            <a:prstGeom prst="line">
              <a:avLst/>
            </a:prstGeom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29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charRg st="12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297">
                                            <p:txEl>
                                              <p:charRg st="12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charRg st="24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2297">
                                            <p:txEl>
                                              <p:charRg st="24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charRg st="3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2297">
                                            <p:txEl>
                                              <p:charRg st="3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charRg st="4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2297">
                                            <p:txEl>
                                              <p:charRg st="47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3" grpId="0" bldLvl="0"/>
      <p:bldP spid="26629" grpId="0"/>
      <p:bldP spid="26630" grpId="0"/>
      <p:bldP spid="26631" grpId="0"/>
      <p:bldP spid="26632" grpId="0" bldLvl="0" animBg="1"/>
      <p:bldP spid="26633" grpId="0" bldLvl="0" animBg="1"/>
      <p:bldP spid="26635" grpId="0"/>
      <p:bldP spid="26636" grpId="0"/>
      <p:bldP spid="6145" grpId="0"/>
      <p:bldP spid="8" grpId="0" bldLvl="0"/>
      <p:bldP spid="29733" grpId="0" bldLvl="0"/>
      <p:bldP spid="4" grpId="0" bldLvl="0"/>
      <p:bldP spid="12297" grpId="0" uiExpand="1" build="p"/>
      <p:bldP spid="12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Text Box 2"/>
          <p:cNvSpPr txBox="1"/>
          <p:nvPr/>
        </p:nvSpPr>
        <p:spPr>
          <a:xfrm>
            <a:off x="468313" y="120015"/>
            <a:ext cx="63373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40404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二、原子核外电子排布：</a:t>
            </a:r>
            <a:endParaRPr lang="zh-CN" altLang="en-US" sz="3600" b="1" dirty="0">
              <a:solidFill>
                <a:srgbClr val="040404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51268" name="Object 4"/>
          <p:cNvGraphicFramePr/>
          <p:nvPr/>
        </p:nvGraphicFramePr>
        <p:xfrm>
          <a:off x="1690370" y="848360"/>
          <a:ext cx="5915660" cy="4030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6600825" imgH="4524375" progId="Paint.Picture">
                  <p:embed/>
                </p:oleObj>
              </mc:Choice>
              <mc:Fallback>
                <p:oleObj name="" r:id="rId1" imgW="6600825" imgH="452437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90370" y="848360"/>
                        <a:ext cx="5915660" cy="4030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/>
          <p:nvPr/>
        </p:nvSpPr>
        <p:spPr>
          <a:xfrm>
            <a:off x="468630" y="5257165"/>
            <a:ext cx="8293735" cy="1168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思考</a:t>
            </a:r>
            <a:r>
              <a:rPr lang="en-US" altLang="zh-CN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28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原子核外电子如何排布，离核近的电子能量高或低？</a:t>
            </a:r>
            <a:endParaRPr lang="zh-CN" altLang="en-US" sz="2800" b="1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65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2"/>
          <p:cNvSpPr/>
          <p:nvPr/>
        </p:nvSpPr>
        <p:spPr>
          <a:xfrm>
            <a:off x="468313" y="201613"/>
            <a:ext cx="7772400" cy="70675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核外电子分层排布</a:t>
            </a:r>
            <a:r>
              <a:rPr lang="en-US" altLang="zh-CN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en-US" altLang="zh-CN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5" name="Rectangle 3"/>
          <p:cNvSpPr/>
          <p:nvPr/>
        </p:nvSpPr>
        <p:spPr>
          <a:xfrm>
            <a:off x="539750" y="1080453"/>
            <a:ext cx="8604250" cy="6064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457200" indent="-457200"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40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、电子按</a:t>
            </a:r>
            <a:r>
              <a:rPr lang="zh-CN" altLang="en-US" sz="4000" b="1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能量高低</a:t>
            </a:r>
            <a:r>
              <a:rPr lang="zh-CN" altLang="en-US" sz="40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在核外</a:t>
            </a:r>
            <a:r>
              <a:rPr lang="zh-CN" altLang="en-US" sz="4000" b="1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分层排布</a:t>
            </a:r>
            <a:r>
              <a:rPr lang="zh-CN" altLang="en-US" sz="40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4000" b="1" dirty="0">
              <a:solidFill>
                <a:srgbClr val="040404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52292" name="Picture 4" descr="dzc"/>
          <p:cNvPicPr>
            <a:picLocks noChangeAspect="1"/>
          </p:cNvPicPr>
          <p:nvPr/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5759450" y="2138045"/>
            <a:ext cx="3384550" cy="35814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FFCC00"/>
            </a:solidFill>
            <a:prstDash val="solid"/>
            <a:miter/>
            <a:headEnd type="none" w="med" len="med"/>
            <a:tailEnd type="none" w="med" len="med"/>
          </a:ln>
        </p:spPr>
      </p:pic>
      <p:graphicFrame>
        <p:nvGraphicFramePr>
          <p:cNvPr id="10245" name="表格 10244"/>
          <p:cNvGraphicFramePr/>
          <p:nvPr/>
        </p:nvGraphicFramePr>
        <p:xfrm>
          <a:off x="98425" y="2636838"/>
          <a:ext cx="5616575" cy="2578100"/>
        </p:xfrm>
        <a:graphic>
          <a:graphicData uri="http://schemas.openxmlformats.org/drawingml/2006/table">
            <a:tbl>
              <a:tblPr/>
              <a:tblGrid>
                <a:gridCol w="842963"/>
                <a:gridCol w="762000"/>
                <a:gridCol w="803275"/>
                <a:gridCol w="800100"/>
                <a:gridCol w="803275"/>
                <a:gridCol w="801687"/>
                <a:gridCol w="803275"/>
              </a:tblGrid>
              <a:tr h="758825"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1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2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3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4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5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6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</a:rPr>
                        <a:t>7</a:t>
                      </a: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57238"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1062037">
                <a:tc gridSpan="7">
                  <a:txBody>
                    <a:bodyPr/>
                    <a:lstStyle>
                      <a:lvl1pPr marL="342900" lvl="0" indent="-3429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en-US" sz="32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b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00"/>
                        </a:gs>
                        <a:gs pos="100000">
                          <a:srgbClr val="FF3300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25" name="Line 33"/>
          <p:cNvSpPr/>
          <p:nvPr/>
        </p:nvSpPr>
        <p:spPr>
          <a:xfrm>
            <a:off x="304800" y="4343400"/>
            <a:ext cx="4876800" cy="0"/>
          </a:xfrm>
          <a:prstGeom prst="line">
            <a:avLst/>
          </a:prstGeom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" name="矩形 13"/>
          <p:cNvSpPr/>
          <p:nvPr/>
        </p:nvSpPr>
        <p:spPr>
          <a:xfrm>
            <a:off x="231775" y="3440113"/>
            <a:ext cx="544513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6800" y="3429000"/>
            <a:ext cx="492125" cy="646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82775" y="3429000"/>
            <a:ext cx="403225" cy="646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59063" y="3429000"/>
            <a:ext cx="519112" cy="646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14713" y="3440113"/>
            <a:ext cx="544512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27525" y="3440113"/>
            <a:ext cx="466725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014913" y="3440113"/>
            <a:ext cx="544512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en-US" altLang="zh-CN" sz="36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</a:t>
            </a:r>
            <a:endParaRPr lang="en-US" altLang="zh-CN" sz="3600" b="1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8600" y="4459288"/>
            <a:ext cx="5280025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  <a:scene3d>
              <a:camera prst="orthographicFront"/>
              <a:lightRig rig="threePt" dir="t"/>
            </a:scene3d>
          </a:bodyPr>
          <a:p>
            <a:pPr algn="ctr">
              <a:spcBef>
                <a:spcPct val="20000"/>
              </a:spcBef>
              <a:buClr>
                <a:srgbClr val="A50021"/>
              </a:buClr>
              <a:buSzPct val="75000"/>
            </a:pPr>
            <a:r>
              <a:rPr lang="zh-CN" alt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由内到外，能量逐渐升高</a:t>
            </a:r>
            <a:endParaRPr lang="zh-CN" altLang="en-US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Rectangle 2"/>
          <p:cNvSpPr/>
          <p:nvPr/>
        </p:nvSpPr>
        <p:spPr>
          <a:xfrm>
            <a:off x="795338" y="33973"/>
            <a:ext cx="777240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zh-CN" altLang="en-US" sz="3600" b="1" dirty="0">
                <a:solidFill>
                  <a:srgbClr val="040404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稀有气体元素的原子核外电子排布 </a:t>
            </a:r>
            <a:r>
              <a:rPr lang="en-US" altLang="zh-CN" sz="3600" b="1" dirty="0">
                <a:solidFill>
                  <a:srgbClr val="040404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P3</a:t>
            </a:r>
            <a:endParaRPr lang="en-US" altLang="zh-CN" sz="3600" b="1" dirty="0">
              <a:solidFill>
                <a:srgbClr val="040404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242" name="表格 10241"/>
          <p:cNvGraphicFramePr/>
          <p:nvPr/>
        </p:nvGraphicFramePr>
        <p:xfrm>
          <a:off x="467360" y="603250"/>
          <a:ext cx="8293100" cy="5019675"/>
        </p:xfrm>
        <a:graphic>
          <a:graphicData uri="http://schemas.openxmlformats.org/drawingml/2006/table">
            <a:tbl>
              <a:tblPr/>
              <a:tblGrid>
                <a:gridCol w="762000"/>
                <a:gridCol w="763588"/>
                <a:gridCol w="763587"/>
                <a:gridCol w="762000"/>
                <a:gridCol w="762000"/>
                <a:gridCol w="763588"/>
                <a:gridCol w="760412"/>
                <a:gridCol w="744538"/>
                <a:gridCol w="782637"/>
                <a:gridCol w="1428750"/>
              </a:tblGrid>
              <a:tr h="544513">
                <a:tc rowSpan="2"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核电荷数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元素名称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元素符号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各电子层的电子数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cP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254125">
                <a:tc vMerge="1">
                  <a:tcPr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K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最外层电子数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565150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氦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He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  <a:tr h="523875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氖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Ne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  <a:tr h="523875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氩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Ar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  <a:tr h="519112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36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氪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Kr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  <a:tr h="539750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氙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Xe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800" b="1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  <a:tr h="549275"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86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氡</a:t>
                      </a:r>
                      <a:endParaRPr lang="zh-CN" altLang="en-US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Rn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  <a:tc>
                  <a:txBody>
                    <a:bodyPr/>
                    <a:p>
                      <a:pPr indent="0" algn="ctr">
                        <a:spcBef>
                          <a:spcPct val="20000"/>
                        </a:spcBef>
                        <a:buClr>
                          <a:srgbClr val="A50021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28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1"/>
                    </a:blipFill>
                  </a:tcPr>
                </a:tc>
              </a:tr>
            </a:tbl>
          </a:graphicData>
        </a:graphic>
      </p:graphicFrame>
      <p:sp>
        <p:nvSpPr>
          <p:cNvPr id="8232" name="Text Box 40"/>
          <p:cNvSpPr txBox="1"/>
          <p:nvPr/>
        </p:nvSpPr>
        <p:spPr>
          <a:xfrm>
            <a:off x="982980" y="5638800"/>
            <a:ext cx="7214235" cy="1168400"/>
          </a:xfrm>
          <a:prstGeom prst="rect">
            <a:avLst/>
          </a:prstGeom>
          <a:gradFill rotWithShape="1">
            <a:gsLst>
              <a:gs pos="0">
                <a:schemeClr val="folHlink">
                  <a:alpha val="96999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思考</a:t>
            </a:r>
            <a:r>
              <a:rPr lang="en-US" altLang="zh-CN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28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每个电子层中最多容纳的电子数量有规律吗？</a:t>
            </a:r>
            <a:endParaRPr lang="zh-CN" altLang="en-US" sz="2800" b="1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xfrm>
            <a:off x="468313" y="447675"/>
            <a:ext cx="8523287" cy="784225"/>
          </a:xfrm>
          <a:ln/>
        </p:spPr>
        <p:txBody>
          <a:bodyPr wrap="square" lIns="91440" tIns="45720" rIns="91440" bIns="45720" anchor="ctr"/>
          <a:p>
            <a:pPr eaLnBrk="1" hangingPunct="1"/>
            <a:r>
              <a:rPr lang="en-US" altLang="zh-CN" sz="3600" b="1" dirty="0">
                <a:latin typeface="宋体" panose="02010600030101010101" pitchFamily="2" charset="-122"/>
              </a:rPr>
              <a:t>2</a:t>
            </a:r>
            <a:r>
              <a:rPr lang="zh-CN" altLang="en-US" sz="3600" b="1" dirty="0">
                <a:latin typeface="宋体" panose="02010600030101010101" pitchFamily="2" charset="-122"/>
              </a:rPr>
              <a:t>、原子核外电子分层排布的一般规律：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658435" name="Rectangle 3"/>
          <p:cNvSpPr>
            <a:spLocks noGrp="1"/>
          </p:cNvSpPr>
          <p:nvPr>
            <p:ph type="body"/>
          </p:nvPr>
        </p:nvSpPr>
        <p:spPr>
          <a:xfrm>
            <a:off x="462280" y="1346200"/>
            <a:ext cx="8785225" cy="4064000"/>
          </a:xfrm>
          <a:ln/>
        </p:spPr>
        <p:txBody>
          <a:bodyPr wrap="square" lIns="91440" tIns="45720" rIns="91440" bIns="45720" anchor="t"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</a:rPr>
              <a:t>、能量最低原理（依次排</a:t>
            </a:r>
            <a:r>
              <a:rPr lang="en-US" altLang="zh-CN" sz="2800" b="1" dirty="0">
                <a:solidFill>
                  <a:srgbClr val="FF0000"/>
                </a:solidFill>
              </a:rPr>
              <a:t>K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L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N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O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P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Q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b</a:t>
            </a:r>
            <a:r>
              <a:rPr lang="zh-CN" altLang="en-US" sz="2800" b="1" dirty="0">
                <a:solidFill>
                  <a:srgbClr val="FF0000"/>
                </a:solidFill>
              </a:rPr>
              <a:t>、每层最多容纳电子数</a:t>
            </a:r>
            <a:r>
              <a:rPr lang="en-US" altLang="zh-CN" sz="2800" b="1" dirty="0">
                <a:solidFill>
                  <a:srgbClr val="FF0000"/>
                </a:solidFill>
              </a:rPr>
              <a:t>2n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n</a:t>
            </a:r>
            <a:r>
              <a:rPr lang="zh-CN" altLang="en-US" sz="2800" b="1" dirty="0">
                <a:solidFill>
                  <a:srgbClr val="FF0000"/>
                </a:solidFill>
              </a:rPr>
              <a:t>表示电子层数）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c</a:t>
            </a:r>
            <a:r>
              <a:rPr lang="zh-CN" altLang="en-US" sz="2800" b="1" dirty="0">
                <a:solidFill>
                  <a:srgbClr val="FF0000"/>
                </a:solidFill>
              </a:rPr>
              <a:t>、最外层电子数目不超过</a:t>
            </a:r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</a:rPr>
              <a:t>个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800" b="1" dirty="0"/>
              <a:t>（第一层</a:t>
            </a:r>
            <a:r>
              <a:rPr lang="zh-CN" altLang="en-US" sz="2800" b="1" dirty="0">
                <a:sym typeface="宋体" panose="02010600030101010101" pitchFamily="2" charset="-122"/>
              </a:rPr>
              <a:t>为最外层时，</a:t>
            </a:r>
            <a:r>
              <a:rPr lang="zh-CN" altLang="en-US" sz="2800" b="1" dirty="0"/>
              <a:t>电子数目不超过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个）</a:t>
            </a:r>
            <a:endParaRPr lang="zh-CN" altLang="en-US" sz="2800" b="1" dirty="0"/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d</a:t>
            </a:r>
            <a:r>
              <a:rPr lang="zh-CN" altLang="en-US" sz="2800" b="1" dirty="0">
                <a:solidFill>
                  <a:srgbClr val="FF0000"/>
                </a:solidFill>
              </a:rPr>
              <a:t>、次外层电子数目不超过</a:t>
            </a:r>
            <a:r>
              <a:rPr lang="en-US" altLang="zh-CN" sz="2800" b="1" dirty="0">
                <a:solidFill>
                  <a:srgbClr val="FF0000"/>
                </a:solidFill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</a:rPr>
              <a:t>个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800" b="1" dirty="0"/>
              <a:t>（第一层为次外层</a:t>
            </a:r>
            <a:r>
              <a:rPr lang="zh-CN" altLang="en-US" sz="2800" b="1" dirty="0">
                <a:sym typeface="宋体" panose="02010600030101010101" pitchFamily="2" charset="-122"/>
              </a:rPr>
              <a:t>时</a:t>
            </a:r>
            <a:r>
              <a:rPr lang="zh-CN" altLang="en-US" sz="2800" b="1" dirty="0"/>
              <a:t>，电子数目不超过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个）</a:t>
            </a:r>
            <a:endParaRPr lang="zh-CN" altLang="en-US" sz="2800" b="1" dirty="0"/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</a:rPr>
              <a:t>、倒数第三层电子数目不超过</a:t>
            </a:r>
            <a:r>
              <a:rPr lang="en-US" altLang="zh-CN" sz="2800" b="1" dirty="0">
                <a:solidFill>
                  <a:srgbClr val="FF0000"/>
                </a:solidFill>
              </a:rPr>
              <a:t>32</a:t>
            </a:r>
            <a:r>
              <a:rPr lang="zh-CN" altLang="en-US" sz="2800" b="1" dirty="0">
                <a:solidFill>
                  <a:srgbClr val="FF0000"/>
                </a:solidFill>
              </a:rPr>
              <a:t>个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800" b="1" dirty="0">
                <a:sym typeface="宋体" panose="02010600030101010101" pitchFamily="2" charset="-122"/>
              </a:rPr>
              <a:t>（第一层为</a:t>
            </a:r>
            <a:r>
              <a:rPr lang="zh-CN" altLang="en-US" sz="2800" b="1" dirty="0"/>
              <a:t>倒数第三层</a:t>
            </a:r>
            <a:r>
              <a:rPr lang="zh-CN" altLang="en-US" sz="2800" b="1" dirty="0">
                <a:sym typeface="宋体" panose="02010600030101010101" pitchFamily="2" charset="-122"/>
              </a:rPr>
              <a:t>时，电子数目不超过</a:t>
            </a:r>
            <a:r>
              <a:rPr lang="en-US" altLang="zh-CN" sz="2800" b="1" dirty="0"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sym typeface="宋体" panose="02010600030101010101" pitchFamily="2" charset="-122"/>
              </a:rPr>
              <a:t>个）</a:t>
            </a:r>
            <a:endParaRPr lang="zh-CN" altLang="en-US" sz="2800" b="1" dirty="0"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381000" y="6318250"/>
            <a:ext cx="82296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原子核外电子排布规律较复杂，上述规律必须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同时符合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！</a:t>
            </a:r>
            <a:endParaRPr lang="zh-CN" altLang="en-US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8435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24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8435">
                                            <p:txEl>
                                              <p:charRg st="24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48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58435">
                                            <p:txEl>
                                              <p:charRg st="48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63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58435">
                                            <p:txEl>
                                              <p:charRg st="63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84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58435">
                                            <p:txEl>
                                              <p:charRg st="84" end="10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100" end="1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8435">
                                            <p:txEl>
                                              <p:charRg st="100" end="1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121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58435">
                                            <p:txEl>
                                              <p:charRg st="121" end="1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charRg st="139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58435">
                                            <p:txEl>
                                              <p:charRg st="139" end="1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2"/>
          <p:cNvSpPr/>
          <p:nvPr/>
        </p:nvSpPr>
        <p:spPr>
          <a:xfrm>
            <a:off x="-107950" y="19827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8" name="Rectangle 3"/>
          <p:cNvSpPr/>
          <p:nvPr/>
        </p:nvSpPr>
        <p:spPr>
          <a:xfrm>
            <a:off x="381000" y="381000"/>
            <a:ext cx="8277225" cy="61198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algn="ctr"/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Text Box 8"/>
          <p:cNvSpPr txBox="1"/>
          <p:nvPr/>
        </p:nvSpPr>
        <p:spPr>
          <a:xfrm>
            <a:off x="2365375" y="1104900"/>
            <a:ext cx="4722813" cy="51752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r>
              <a:rPr lang="zh-CN" altLang="en-US" sz="2800" b="1" dirty="0">
                <a:solidFill>
                  <a:srgbClr val="006600"/>
                </a:solidFill>
                <a:latin typeface="Arial" panose="020B0604020202020204" pitchFamily="34" charset="0"/>
                <a:ea typeface="楷体_GB2312" pitchFamily="49" charset="-122"/>
              </a:rPr>
              <a:t>形象、简单</a:t>
            </a:r>
            <a:r>
              <a:rPr lang="zh-CN" altLang="en-US" sz="2800" b="1" dirty="0">
                <a:latin typeface="Arial" panose="020B0604020202020204" pitchFamily="34" charset="0"/>
                <a:ea typeface="楷体_GB2312" pitchFamily="49" charset="-122"/>
              </a:rPr>
              <a:t>表示原子的结构。</a:t>
            </a:r>
            <a:endParaRPr lang="zh-CN" altLang="en-US" sz="2800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52245" name="Text Box 21"/>
          <p:cNvSpPr txBox="1"/>
          <p:nvPr/>
        </p:nvSpPr>
        <p:spPr>
          <a:xfrm>
            <a:off x="228600" y="328613"/>
            <a:ext cx="4291013" cy="5794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en-US" altLang="zh-CN" sz="3600" b="1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600" b="1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、原子结构示意图</a:t>
            </a:r>
            <a:endParaRPr lang="zh-CN" altLang="en-US" sz="3600" b="1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Line 22"/>
          <p:cNvSpPr/>
          <p:nvPr/>
        </p:nvSpPr>
        <p:spPr>
          <a:xfrm>
            <a:off x="4643438" y="2058988"/>
            <a:ext cx="0" cy="40338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4342" name="Picture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3048000"/>
            <a:ext cx="2376488" cy="221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3" name="Line 24"/>
          <p:cNvSpPr/>
          <p:nvPr/>
        </p:nvSpPr>
        <p:spPr>
          <a:xfrm>
            <a:off x="1619250" y="2997200"/>
            <a:ext cx="1079500" cy="1008063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44" name="Text Box 25"/>
          <p:cNvSpPr txBox="1"/>
          <p:nvPr/>
        </p:nvSpPr>
        <p:spPr>
          <a:xfrm>
            <a:off x="1116013" y="2714625"/>
            <a:ext cx="87471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原子核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5" name="Text Box 26"/>
          <p:cNvSpPr txBox="1"/>
          <p:nvPr/>
        </p:nvSpPr>
        <p:spPr>
          <a:xfrm>
            <a:off x="2484438" y="2133600"/>
            <a:ext cx="2636837" cy="366713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质子数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6" name="Line 27"/>
          <p:cNvSpPr/>
          <p:nvPr/>
        </p:nvSpPr>
        <p:spPr>
          <a:xfrm flipH="1">
            <a:off x="2987675" y="2420938"/>
            <a:ext cx="0" cy="1655762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47" name="Line 28"/>
          <p:cNvSpPr/>
          <p:nvPr/>
        </p:nvSpPr>
        <p:spPr>
          <a:xfrm flipV="1">
            <a:off x="1692275" y="4797425"/>
            <a:ext cx="717550" cy="1008063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48" name="Text Box 29"/>
          <p:cNvSpPr txBox="1"/>
          <p:nvPr/>
        </p:nvSpPr>
        <p:spPr>
          <a:xfrm>
            <a:off x="890588" y="5799138"/>
            <a:ext cx="20256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该电子层上的电子</a:t>
            </a:r>
            <a:endParaRPr lang="zh-CN" altLang="en-US" b="1" dirty="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4349" name="Line 30"/>
          <p:cNvSpPr/>
          <p:nvPr/>
        </p:nvSpPr>
        <p:spPr>
          <a:xfrm flipH="1" flipV="1">
            <a:off x="3132138" y="4581525"/>
            <a:ext cx="1152525" cy="935038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50" name="Line 31"/>
          <p:cNvSpPr/>
          <p:nvPr/>
        </p:nvSpPr>
        <p:spPr>
          <a:xfrm flipH="1" flipV="1">
            <a:off x="3635375" y="4437063"/>
            <a:ext cx="649288" cy="1079500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51" name="Line 32"/>
          <p:cNvSpPr/>
          <p:nvPr/>
        </p:nvSpPr>
        <p:spPr>
          <a:xfrm flipH="1" flipV="1">
            <a:off x="3924300" y="4508500"/>
            <a:ext cx="360363" cy="1008063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352" name="Rectangle 33"/>
          <p:cNvSpPr/>
          <p:nvPr/>
        </p:nvSpPr>
        <p:spPr>
          <a:xfrm>
            <a:off x="3708400" y="5516563"/>
            <a:ext cx="874713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b="1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电子层</a:t>
            </a:r>
            <a:endParaRPr lang="zh-CN" altLang="en-US" b="1" dirty="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61"/>
          <p:cNvGrpSpPr/>
          <p:nvPr/>
        </p:nvGrpSpPr>
        <p:grpSpPr>
          <a:xfrm>
            <a:off x="4724400" y="2049463"/>
            <a:ext cx="4171950" cy="4351337"/>
            <a:chOff x="2976" y="1291"/>
            <a:chExt cx="2628" cy="2741"/>
          </a:xfrm>
        </p:grpSpPr>
        <p:sp>
          <p:nvSpPr>
            <p:cNvPr id="14354" name="Arc 11"/>
            <p:cNvSpPr/>
            <p:nvPr/>
          </p:nvSpPr>
          <p:spPr>
            <a:xfrm rot="2540198">
              <a:off x="3908" y="2034"/>
              <a:ext cx="1225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1" y="91"/>
                </a:cxn>
                <a:cxn ang="0">
                  <a:pos x="0" y="117"/>
                </a:cxn>
              </a:cxnLst>
              <a:pathLst>
                <a:path w="21052" h="21600" fill="none">
                  <a:moveTo>
                    <a:pt x="-1" y="0"/>
                  </a:moveTo>
                  <a:cubicBezTo>
                    <a:pt x="10066" y="0"/>
                    <a:pt x="18798" y="6953"/>
                    <a:pt x="21051" y="16765"/>
                  </a:cubicBezTo>
                </a:path>
                <a:path w="21052" h="21600" stroke="0">
                  <a:moveTo>
                    <a:pt x="-1" y="0"/>
                  </a:moveTo>
                  <a:cubicBezTo>
                    <a:pt x="10066" y="0"/>
                    <a:pt x="18798" y="6953"/>
                    <a:pt x="21051" y="1676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4355" name="Group 60"/>
            <p:cNvGrpSpPr/>
            <p:nvPr/>
          </p:nvGrpSpPr>
          <p:grpSpPr>
            <a:xfrm>
              <a:off x="2976" y="1291"/>
              <a:ext cx="2628" cy="2741"/>
              <a:chOff x="2976" y="1291"/>
              <a:chExt cx="2628" cy="2741"/>
            </a:xfrm>
          </p:grpSpPr>
          <p:grpSp>
            <p:nvGrpSpPr>
              <p:cNvPr id="14356" name="Group 59"/>
              <p:cNvGrpSpPr/>
              <p:nvPr/>
            </p:nvGrpSpPr>
            <p:grpSpPr>
              <a:xfrm>
                <a:off x="2976" y="1291"/>
                <a:ext cx="2628" cy="2741"/>
                <a:chOff x="2976" y="1291"/>
                <a:chExt cx="2628" cy="2741"/>
              </a:xfrm>
            </p:grpSpPr>
            <p:sp>
              <p:nvSpPr>
                <p:cNvPr id="14357" name="Text Box 19"/>
                <p:cNvSpPr txBox="1"/>
                <p:nvPr/>
              </p:nvSpPr>
              <p:spPr>
                <a:xfrm>
                  <a:off x="4827" y="2622"/>
                  <a:ext cx="288" cy="2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 anchor="t">
                  <a:spAutoFit/>
                </a:bodyPr>
                <a:p>
                  <a:r>
                    <a:rPr lang="en-US" altLang="zh-CN" b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8</a:t>
                  </a:r>
                  <a:endPara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14358" name="Group 58"/>
                <p:cNvGrpSpPr/>
                <p:nvPr/>
              </p:nvGrpSpPr>
              <p:grpSpPr>
                <a:xfrm>
                  <a:off x="2976" y="1291"/>
                  <a:ext cx="2628" cy="2741"/>
                  <a:chOff x="2976" y="1291"/>
                  <a:chExt cx="2628" cy="2741"/>
                </a:xfrm>
              </p:grpSpPr>
              <p:grpSp>
                <p:nvGrpSpPr>
                  <p:cNvPr id="14359" name="Group 53"/>
                  <p:cNvGrpSpPr/>
                  <p:nvPr/>
                </p:nvGrpSpPr>
                <p:grpSpPr>
                  <a:xfrm>
                    <a:off x="2976" y="1291"/>
                    <a:ext cx="2628" cy="2741"/>
                    <a:chOff x="3016" y="1282"/>
                    <a:chExt cx="2628" cy="2741"/>
                  </a:xfrm>
                </p:grpSpPr>
                <p:sp>
                  <p:nvSpPr>
                    <p:cNvPr id="14360" name="Text Box 17"/>
                    <p:cNvSpPr txBox="1"/>
                    <p:nvPr/>
                  </p:nvSpPr>
                  <p:spPr>
                    <a:xfrm>
                      <a:off x="4688" y="1282"/>
                      <a:ext cx="654" cy="294"/>
                    </a:xfrm>
                    <a:prstGeom prst="rect">
                      <a:avLst/>
                    </a:prstGeom>
                    <a:noFill/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anchor="t">
                      <a:spAutoFit/>
                    </a:bodyPr>
                    <a:p>
                      <a:r>
                        <a:rPr lang="zh-CN" altLang="en-US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第</a:t>
                      </a:r>
                      <a:r>
                        <a:rPr lang="en-US" altLang="zh-CN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层</a:t>
                      </a:r>
                      <a:endParaRPr lang="zh-CN" altLang="en-US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grpSp>
                  <p:nvGrpSpPr>
                    <p:cNvPr id="14361" name="Group 52"/>
                    <p:cNvGrpSpPr/>
                    <p:nvPr/>
                  </p:nvGrpSpPr>
                  <p:grpSpPr>
                    <a:xfrm>
                      <a:off x="3016" y="1509"/>
                      <a:ext cx="2628" cy="2514"/>
                      <a:chOff x="3016" y="1509"/>
                      <a:chExt cx="2628" cy="2514"/>
                    </a:xfrm>
                  </p:grpSpPr>
                  <p:sp>
                    <p:nvSpPr>
                      <p:cNvPr id="14362" name="Arc 12"/>
                      <p:cNvSpPr/>
                      <p:nvPr/>
                    </p:nvSpPr>
                    <p:spPr>
                      <a:xfrm rot="2114159">
                        <a:off x="4405" y="1856"/>
                        <a:ext cx="1239" cy="189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72" y="138"/>
                          </a:cxn>
                          <a:cxn ang="0">
                            <a:pos x="0" y="166"/>
                          </a:cxn>
                        </a:cxnLst>
                        <a:pathLst>
                          <a:path w="21307" h="21600" fill="none">
                            <a:moveTo>
                              <a:pt x="-1" y="0"/>
                            </a:moveTo>
                            <a:cubicBezTo>
                              <a:pt x="10561" y="0"/>
                              <a:pt x="19573" y="7636"/>
                              <a:pt x="21307" y="18054"/>
                            </a:cubicBezTo>
                          </a:path>
                          <a:path w="21307" h="21600" stroke="0">
                            <a:moveTo>
                              <a:pt x="-1" y="0"/>
                            </a:moveTo>
                            <a:cubicBezTo>
                              <a:pt x="10561" y="0"/>
                              <a:pt x="19573" y="7636"/>
                              <a:pt x="21307" y="18054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3810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14363" name="Group 51"/>
                      <p:cNvGrpSpPr/>
                      <p:nvPr/>
                    </p:nvGrpSpPr>
                    <p:grpSpPr>
                      <a:xfrm>
                        <a:off x="3016" y="1509"/>
                        <a:ext cx="2552" cy="2514"/>
                        <a:chOff x="3016" y="1509"/>
                        <a:chExt cx="2552" cy="2514"/>
                      </a:xfrm>
                    </p:grpSpPr>
                    <p:sp>
                      <p:nvSpPr>
                        <p:cNvPr id="14364" name="Text Box 16"/>
                        <p:cNvSpPr txBox="1"/>
                        <p:nvPr/>
                      </p:nvSpPr>
                      <p:spPr>
                        <a:xfrm>
                          <a:off x="3973" y="1509"/>
                          <a:ext cx="643" cy="294"/>
                        </a:xfrm>
                        <a:prstGeom prst="rect">
                          <a:avLst/>
                        </a:prstGeom>
                        <a:noFill/>
                        <a:ln w="9525" cap="flat" cmpd="sng">
                          <a:solidFill>
                            <a:schemeClr val="tx1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  <p:txBody>
                        <a:bodyPr anchor="t">
                          <a:spAutoFit/>
                        </a:bodyPr>
                        <a:p>
                          <a:r>
                            <a:rPr lang="zh-CN" altLang="en-US" b="1" dirty="0">
                              <a:latin typeface="Arial" panose="020B0604020202020204" pitchFamily="34" charset="0"/>
                              <a:ea typeface="宋体" panose="02010600030101010101" pitchFamily="2" charset="-122"/>
                            </a:rPr>
                            <a:t>第</a:t>
                          </a:r>
                          <a:r>
                            <a:rPr lang="en-US" altLang="zh-CN" b="1" dirty="0">
                              <a:latin typeface="Arial" panose="020B0604020202020204" pitchFamily="34" charset="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zh-CN" altLang="en-US" b="1" dirty="0">
                              <a:latin typeface="Arial" panose="020B0604020202020204" pitchFamily="34" charset="0"/>
                              <a:ea typeface="宋体" panose="02010600030101010101" pitchFamily="2" charset="-122"/>
                            </a:rPr>
                            <a:t>层</a:t>
                          </a:r>
                          <a:endParaRPr lang="zh-CN" altLang="en-US" b="1" dirty="0">
                            <a:latin typeface="Arial" panose="020B0604020202020204" pitchFamily="34" charset="0"/>
                            <a:ea typeface="宋体" panose="02010600030101010101" pitchFamily="2" charset="-122"/>
                          </a:endParaRPr>
                        </a:p>
                      </p:txBody>
                    </p:sp>
                    <p:grpSp>
                      <p:nvGrpSpPr>
                        <p:cNvPr id="14365" name="Group 50"/>
                        <p:cNvGrpSpPr/>
                        <p:nvPr/>
                      </p:nvGrpSpPr>
                      <p:grpSpPr>
                        <a:xfrm>
                          <a:off x="3016" y="1525"/>
                          <a:ext cx="2552" cy="2498"/>
                          <a:chOff x="3016" y="1525"/>
                          <a:chExt cx="2552" cy="2498"/>
                        </a:xfrm>
                      </p:grpSpPr>
                      <p:grpSp>
                        <p:nvGrpSpPr>
                          <p:cNvPr id="14366" name="Group 49"/>
                          <p:cNvGrpSpPr/>
                          <p:nvPr/>
                        </p:nvGrpSpPr>
                        <p:grpSpPr>
                          <a:xfrm>
                            <a:off x="3016" y="1525"/>
                            <a:ext cx="1600" cy="2314"/>
                            <a:chOff x="3016" y="1525"/>
                            <a:chExt cx="1600" cy="2314"/>
                          </a:xfrm>
                        </p:grpSpPr>
                        <p:sp>
                          <p:nvSpPr>
                            <p:cNvPr id="14367" name="Arc 10"/>
                            <p:cNvSpPr/>
                            <p:nvPr/>
                          </p:nvSpPr>
                          <p:spPr>
                            <a:xfrm rot="2478162">
                              <a:off x="3833" y="2336"/>
                              <a:ext cx="783" cy="913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29" y="32"/>
                                </a:cxn>
                                <a:cxn ang="0">
                                  <a:pos x="0" y="39"/>
                                </a:cxn>
                              </a:cxnLst>
                              <a:pathLst>
                                <a:path w="21290" h="21600" fill="none">
                                  <a:moveTo>
                                    <a:pt x="-1" y="0"/>
                                  </a:moveTo>
                                  <a:cubicBezTo>
                                    <a:pt x="10521" y="0"/>
                                    <a:pt x="19512" y="7581"/>
                                    <a:pt x="21289" y="17952"/>
                                  </a:cubicBezTo>
                                </a:path>
                                <a:path w="21290" h="21600" stroke="0">
                                  <a:moveTo>
                                    <a:pt x="-1" y="0"/>
                                  </a:moveTo>
                                  <a:cubicBezTo>
                                    <a:pt x="10521" y="0"/>
                                    <a:pt x="19512" y="7581"/>
                                    <a:pt x="21289" y="17952"/>
                                  </a:cubicBezTo>
                                  <a:lnTo>
                                    <a:pt x="0" y="21600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38100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 type="none" w="med" len="med"/>
                              <a:tailEnd type="none" w="med" len="med"/>
                            </a:ln>
                          </p:spPr>
                          <p:txBody>
                            <a:bodyPr/>
                            <a:p>
                              <a:endParaRPr lang="zh-CN" altLang="en-US"/>
                            </a:p>
                          </p:txBody>
                        </p:sp>
                        <p:grpSp>
                          <p:nvGrpSpPr>
                            <p:cNvPr id="14368" name="Group 48"/>
                            <p:cNvGrpSpPr/>
                            <p:nvPr/>
                          </p:nvGrpSpPr>
                          <p:grpSpPr>
                            <a:xfrm>
                              <a:off x="3016" y="1525"/>
                              <a:ext cx="1497" cy="2314"/>
                              <a:chOff x="3016" y="1525"/>
                              <a:chExt cx="1497" cy="2314"/>
                            </a:xfrm>
                          </p:grpSpPr>
                          <p:sp>
                            <p:nvSpPr>
                              <p:cNvPr id="14369" name="Text Box 15"/>
                              <p:cNvSpPr txBox="1"/>
                              <p:nvPr/>
                            </p:nvSpPr>
                            <p:spPr>
                              <a:xfrm>
                                <a:off x="3606" y="1872"/>
                                <a:ext cx="624" cy="294"/>
                              </a:xfrm>
                              <a:prstGeom prst="rect">
                                <a:avLst/>
                              </a:prstGeom>
                              <a:noFill/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miter/>
                                <a:headEnd type="none" w="med" len="med"/>
                                <a:tailEnd type="none" w="med" len="med"/>
                              </a:ln>
                            </p:spPr>
                            <p:txBody>
                              <a:bodyPr anchor="t">
                                <a:spAutoFit/>
                              </a:bodyPr>
                              <a:p>
                                <a:r>
                                  <a:rPr lang="zh-CN" altLang="en-US" b="1" dirty="0">
                                    <a:latin typeface="Arial" panose="020B0604020202020204" pitchFamily="34" charset="0"/>
                                    <a:ea typeface="宋体" panose="02010600030101010101" pitchFamily="2" charset="-122"/>
                                  </a:rPr>
                                  <a:t>第</a:t>
                                </a:r>
                                <a:r>
                                  <a:rPr lang="en-US" altLang="zh-CN" b="1" dirty="0">
                                    <a:latin typeface="Arial" panose="020B0604020202020204" pitchFamily="34" charset="0"/>
                                    <a:ea typeface="宋体" panose="02010600030101010101" pitchFamily="2" charset="-122"/>
                                  </a:rPr>
                                  <a:t>1</a:t>
                                </a:r>
                                <a:r>
                                  <a:rPr lang="zh-CN" altLang="en-US" b="1" dirty="0">
                                    <a:latin typeface="Arial" panose="020B0604020202020204" pitchFamily="34" charset="0"/>
                                    <a:ea typeface="宋体" panose="02010600030101010101" pitchFamily="2" charset="-122"/>
                                  </a:rPr>
                                  <a:t>层</a:t>
                                </a:r>
                                <a:endParaRPr lang="zh-CN" altLang="en-US" b="1" dirty="0"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14370" name="Group 47"/>
                              <p:cNvGrpSpPr/>
                              <p:nvPr/>
                            </p:nvGrpSpPr>
                            <p:grpSpPr>
                              <a:xfrm>
                                <a:off x="3016" y="1525"/>
                                <a:ext cx="1497" cy="2314"/>
                                <a:chOff x="3016" y="1525"/>
                                <a:chExt cx="1497" cy="2314"/>
                              </a:xfrm>
                            </p:grpSpPr>
                            <p:sp>
                              <p:nvSpPr>
                                <p:cNvPr id="14371" name="AutoShape 34"/>
                                <p:cNvSpPr/>
                                <p:nvPr/>
                              </p:nvSpPr>
                              <p:spPr>
                                <a:xfrm>
                                  <a:off x="3016" y="1525"/>
                                  <a:ext cx="590" cy="272"/>
                                </a:xfrm>
                                <a:prstGeom prst="wedgeRectCallout">
                                  <a:avLst>
                                    <a:gd name="adj1" fmla="val 55426"/>
                                    <a:gd name="adj2" fmla="val 316912"/>
                                  </a:avLst>
                                </a:prstGeom>
                                <a:noFill/>
                                <a:ln w="9525" cap="flat" cmpd="sng">
                                  <a:solidFill>
                                    <a:schemeClr val="tx1"/>
                                  </a:solidFill>
                                  <a:prstDash val="solid"/>
                                  <a:miter/>
                                  <a:headEnd type="none" w="med" len="med"/>
                                  <a:tailEnd type="none" w="med" len="med"/>
                                </a:ln>
                              </p:spPr>
                              <p:txBody>
                                <a:bodyPr anchor="t"/>
                                <a:p>
                                  <a:pPr algn="ctr"/>
                                  <a:r>
                                    <a:rPr lang="zh-CN" altLang="en-US" b="1" dirty="0"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rPr>
                                    <a:t>原子核</a:t>
                                  </a:r>
                                  <a:endParaRPr lang="zh-CN" altLang="en-US" b="1" dirty="0">
                                    <a:latin typeface="Arial" panose="020B0604020202020204" pitchFamily="34" charset="0"/>
                                    <a:ea typeface="宋体" panose="02010600030101010101" pitchFamily="2" charset="-122"/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14372" name="Group 46"/>
                                <p:cNvGrpSpPr/>
                                <p:nvPr/>
                              </p:nvGrpSpPr>
                              <p:grpSpPr>
                                <a:xfrm>
                                  <a:off x="3016" y="2507"/>
                                  <a:ext cx="1497" cy="1332"/>
                                  <a:chOff x="3016" y="2507"/>
                                  <a:chExt cx="1497" cy="1332"/>
                                </a:xfrm>
                              </p:grpSpPr>
                              <p:sp>
                                <p:nvSpPr>
                                  <p:cNvPr id="14373" name="Text Box 1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3541" y="2552"/>
                                    <a:ext cx="336" cy="365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57150">
                                    <a:noFill/>
                                  </a:ln>
                                </p:spPr>
                                <p:txBody>
                                  <a:bodyPr anchor="t">
                                    <a:spAutoFit/>
                                  </a:bodyPr>
                                  <a:p>
                                    <a:r>
                                      <a:rPr lang="en-US" altLang="zh-CN" sz="3200" b="1" dirty="0"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rPr>
                                      <a:t>+</a:t>
                                    </a:r>
                                    <a:endParaRPr lang="en-US" altLang="zh-CN" sz="3200" b="1" dirty="0"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14374" name="Group 45"/>
                                  <p:cNvGrpSpPr/>
                                  <p:nvPr/>
                                </p:nvGrpSpPr>
                                <p:grpSpPr>
                                  <a:xfrm>
                                    <a:off x="3016" y="2507"/>
                                    <a:ext cx="1497" cy="1332"/>
                                    <a:chOff x="3016" y="2507"/>
                                    <a:chExt cx="1497" cy="1332"/>
                                  </a:xfrm>
                                </p:grpSpPr>
                                <p:grpSp>
                                  <p:nvGrpSpPr>
                                    <p:cNvPr id="14375" name="Group 43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3016" y="2507"/>
                                      <a:ext cx="998" cy="1286"/>
                                      <a:chOff x="3016" y="2507"/>
                                      <a:chExt cx="998" cy="1286"/>
                                    </a:xfrm>
                                  </p:grpSpPr>
                                  <p:sp>
                                    <p:nvSpPr>
                                      <p:cNvPr id="14376" name="Oval 9"/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3536" y="2507"/>
                                        <a:ext cx="478" cy="499"/>
                                      </a:xfrm>
                                      <a:prstGeom prst="ellipse">
                                        <a:avLst/>
                                      </a:prstGeom>
                                      <a:noFill/>
                                      <a:ln w="38100" cap="flat" cmpd="sng">
                                        <a:solidFill>
                                          <a:schemeClr val="tx1"/>
                                        </a:solidFill>
                                        <a:prstDash val="solid"/>
                                        <a:round/>
                                        <a:headEnd type="none" w="med" len="med"/>
                                        <a:tailEnd type="none" w="med" len="med"/>
                                      </a:ln>
                                    </p:spPr>
                                    <p:txBody>
                                      <a:bodyPr wrap="none" anchor="ctr"/>
                                      <a:p>
                                        <a:endParaRPr lang="zh-CN" altLang="zh-CN" dirty="0">
                                          <a:latin typeface="Arial" panose="020B0604020202020204" pitchFamily="34" charset="0"/>
                                          <a:ea typeface="宋体" panose="02010600030101010101" pitchFamily="2" charset="-122"/>
                                        </a:endParaRPr>
                                      </a:p>
                                    </p:txBody>
                                  </p:sp>
                                  <p:sp>
                                    <p:nvSpPr>
                                      <p:cNvPr id="14377" name="AutoShape 35"/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3016" y="3339"/>
                                        <a:ext cx="590" cy="454"/>
                                      </a:xfrm>
                                      <a:prstGeom prst="wedgeRectCallout">
                                        <a:avLst>
                                          <a:gd name="adj1" fmla="val 58477"/>
                                          <a:gd name="adj2" fmla="val -172468"/>
                                        </a:avLst>
                                      </a:prstGeom>
                                      <a:noFill/>
                                      <a:ln w="9525" cap="flat" cmpd="sng">
                                        <a:solidFill>
                                          <a:schemeClr val="tx1"/>
                                        </a:solidFill>
                                        <a:prstDash val="solid"/>
                                        <a:miter/>
                                        <a:headEnd type="none" w="med" len="med"/>
                                        <a:tailEnd type="none" w="med" len="med"/>
                                      </a:ln>
                                    </p:spPr>
                                    <p:txBody>
                                      <a:bodyPr anchor="t"/>
                                      <a:p>
                                        <a:pPr algn="ctr"/>
                                        <a:r>
                                          <a:rPr lang="zh-CN" altLang="en-US" b="1" dirty="0">
                                            <a:latin typeface="Arial" panose="020B0604020202020204" pitchFamily="34" charset="0"/>
                                            <a:ea typeface="宋体" panose="02010600030101010101" pitchFamily="2" charset="-122"/>
                                          </a:rPr>
                                          <a:t>原子核带正电</a:t>
                                        </a:r>
                                        <a:endParaRPr lang="zh-CN" altLang="en-US" b="1" dirty="0">
                                          <a:latin typeface="Arial" panose="020B0604020202020204" pitchFamily="34" charset="0"/>
                                          <a:ea typeface="宋体" panose="02010600030101010101" pitchFamily="2" charset="-122"/>
                                        </a:endParaRPr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14378" name="Group 44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3682" y="2597"/>
                                      <a:ext cx="831" cy="1242"/>
                                      <a:chOff x="3682" y="2597"/>
                                      <a:chExt cx="831" cy="1242"/>
                                    </a:xfrm>
                                  </p:grpSpPr>
                                  <p:sp>
                                    <p:nvSpPr>
                                      <p:cNvPr id="14379" name="Text Box 14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3682" y="2597"/>
                                        <a:ext cx="480" cy="288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  <a:ln w="9525">
                                        <a:noFill/>
                                      </a:ln>
                                    </p:spPr>
                                    <p:txBody>
                                      <a:bodyPr anchor="t">
                                        <a:spAutoFit/>
                                      </a:bodyPr>
                                      <a:p>
                                        <a:r>
                                          <a:rPr lang="en-US" altLang="zh-CN" b="1" dirty="0">
                                            <a:latin typeface="Arial" panose="020B0604020202020204" pitchFamily="34" charset="0"/>
                                            <a:ea typeface="宋体" panose="02010600030101010101" pitchFamily="2" charset="-122"/>
                                          </a:rPr>
                                          <a:t>12</a:t>
                                        </a:r>
                                        <a:endParaRPr lang="en-US" altLang="zh-CN" b="1" dirty="0">
                                          <a:latin typeface="Arial" panose="020B0604020202020204" pitchFamily="34" charset="0"/>
                                          <a:ea typeface="宋体" panose="02010600030101010101" pitchFamily="2" charset="-122"/>
                                        </a:endParaRPr>
                                      </a:p>
                                    </p:txBody>
                                  </p:sp>
                                  <p:sp>
                                    <p:nvSpPr>
                                      <p:cNvPr id="14380" name="AutoShape 36"/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3923" y="3612"/>
                                        <a:ext cx="590" cy="227"/>
                                      </a:xfrm>
                                      <a:prstGeom prst="wedgeRectCallout">
                                        <a:avLst>
                                          <a:gd name="adj1" fmla="val -67458"/>
                                          <a:gd name="adj2" fmla="val -405949"/>
                                        </a:avLst>
                                      </a:prstGeom>
                                      <a:noFill/>
                                      <a:ln w="9525" cap="flat" cmpd="sng">
                                        <a:solidFill>
                                          <a:schemeClr val="tx1"/>
                                        </a:solidFill>
                                        <a:prstDash val="solid"/>
                                        <a:miter/>
                                        <a:headEnd type="none" w="med" len="med"/>
                                        <a:tailEnd type="none" w="med" len="med"/>
                                      </a:ln>
                                    </p:spPr>
                                    <p:txBody>
                                      <a:bodyPr anchor="t"/>
                                      <a:p>
                                        <a:pPr algn="ctr"/>
                                        <a:r>
                                          <a:rPr lang="zh-CN" altLang="en-US" b="1" dirty="0">
                                            <a:latin typeface="Arial" panose="020B0604020202020204" pitchFamily="34" charset="0"/>
                                            <a:ea typeface="宋体" panose="02010600030101010101" pitchFamily="2" charset="-122"/>
                                          </a:rPr>
                                          <a:t>质子数</a:t>
                                        </a:r>
                                        <a:endParaRPr lang="zh-CN" altLang="en-US" b="1" dirty="0">
                                          <a:latin typeface="Arial" panose="020B0604020202020204" pitchFamily="34" charset="0"/>
                                          <a:ea typeface="宋体" panose="02010600030101010101" pitchFamily="2" charset="-122"/>
                                        </a:endParaRPr>
                                      </a:p>
                                    </p:txBody>
                                  </p:sp>
                                </p:grpSp>
                              </p:grpSp>
                            </p:grpSp>
                          </p:grpSp>
                        </p:grpSp>
                      </p:grpSp>
                      <p:grpSp>
                        <p:nvGrpSpPr>
                          <p:cNvPr id="14381" name="Group 42"/>
                          <p:cNvGrpSpPr/>
                          <p:nvPr/>
                        </p:nvGrpSpPr>
                        <p:grpSpPr>
                          <a:xfrm>
                            <a:off x="4512" y="2736"/>
                            <a:ext cx="1056" cy="1287"/>
                            <a:chOff x="4512" y="2736"/>
                            <a:chExt cx="1056" cy="1287"/>
                          </a:xfrm>
                        </p:grpSpPr>
                        <p:sp>
                          <p:nvSpPr>
                            <p:cNvPr id="14382" name="Line 40"/>
                            <p:cNvSpPr/>
                            <p:nvPr/>
                          </p:nvSpPr>
                          <p:spPr>
                            <a:xfrm flipH="1" flipV="1">
                              <a:off x="4512" y="2736"/>
                              <a:ext cx="480" cy="1104"/>
                            </a:xfrm>
                            <a:prstGeom prst="line">
                              <a:avLst/>
                            </a:prstGeom>
                            <a:ln w="2857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 type="none" w="med" len="med"/>
                              <a:tailEnd type="triangle" w="med" len="med"/>
                            </a:ln>
                          </p:spPr>
                        </p:sp>
                        <p:sp>
                          <p:nvSpPr>
                            <p:cNvPr id="14383" name="Text Box 41"/>
                            <p:cNvSpPr txBox="1"/>
                            <p:nvPr/>
                          </p:nvSpPr>
                          <p:spPr>
                            <a:xfrm>
                              <a:off x="4583" y="3792"/>
                              <a:ext cx="985" cy="231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</a:ln>
                          </p:spPr>
                          <p:txBody>
                            <a:bodyPr anchor="t">
                              <a:spAutoFit/>
                            </a:bodyPr>
                            <a:p>
                              <a:r>
                                <a:rPr lang="zh-CN" altLang="en-US" b="1" dirty="0"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rPr>
                                <a:t>该层电子数</a:t>
                              </a:r>
                              <a:endParaRPr lang="zh-CN" altLang="en-US" b="1" dirty="0">
                                <a:latin typeface="Arial" panose="020B0604020202020204" pitchFamily="34" charset="0"/>
                                <a:ea typeface="宋体" panose="02010600030101010101" pitchFamily="2" charset="-122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sp>
                <p:nvSpPr>
                  <p:cNvPr id="14384" name="Text Box 18"/>
                  <p:cNvSpPr txBox="1"/>
                  <p:nvPr/>
                </p:nvSpPr>
                <p:spPr>
                  <a:xfrm>
                    <a:off x="4320" y="2592"/>
                    <a:ext cx="288" cy="28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</a:ln>
                </p:spPr>
                <p:txBody>
                  <a:bodyPr anchor="t">
                    <a:spAutoFit/>
                  </a:bodyPr>
                  <a:p>
                    <a:r>
                      <a:rPr lang="en-US" altLang="zh-CN" b="1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2</a:t>
                    </a:r>
                    <a:endParaRPr lang="en-US" altLang="zh-CN" b="1" dirty="0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  <p:sp>
            <p:nvSpPr>
              <p:cNvPr id="14385" name="Text Box 20"/>
              <p:cNvSpPr txBox="1"/>
              <p:nvPr/>
            </p:nvSpPr>
            <p:spPr>
              <a:xfrm>
                <a:off x="5301" y="2632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2" grpId="0" bldLvl="0" animBg="1"/>
      <p:bldP spid="52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dirty="0"/>
              <a:t>实战训练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sp>
        <p:nvSpPr>
          <p:cNvPr id="15362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b="1" dirty="0"/>
              <a:t>请写出</a:t>
            </a:r>
            <a:r>
              <a:rPr lang="en-US" altLang="zh-CN" b="1" dirty="0"/>
              <a:t>35</a:t>
            </a:r>
            <a:r>
              <a:rPr lang="zh-CN" altLang="en-US" b="1" dirty="0"/>
              <a:t>、</a:t>
            </a:r>
            <a:r>
              <a:rPr lang="en-US" altLang="zh-CN" b="1" dirty="0"/>
              <a:t>84</a:t>
            </a:r>
            <a:r>
              <a:rPr lang="zh-CN" altLang="en-US" b="1" dirty="0"/>
              <a:t>号元素的原子结构示意图。</a:t>
            </a:r>
            <a:endParaRPr lang="zh-CN" altLang="en-US" b="1" dirty="0"/>
          </a:p>
        </p:txBody>
      </p:sp>
      <p:grpSp>
        <p:nvGrpSpPr>
          <p:cNvPr id="2" name="Group 19"/>
          <p:cNvGrpSpPr/>
          <p:nvPr/>
        </p:nvGrpSpPr>
        <p:grpSpPr>
          <a:xfrm>
            <a:off x="762000" y="3733800"/>
            <a:ext cx="2819400" cy="1524000"/>
            <a:chOff x="816" y="2064"/>
            <a:chExt cx="1776" cy="960"/>
          </a:xfrm>
        </p:grpSpPr>
        <p:sp>
          <p:nvSpPr>
            <p:cNvPr id="15364" name="Oval 4"/>
            <p:cNvSpPr/>
            <p:nvPr/>
          </p:nvSpPr>
          <p:spPr>
            <a:xfrm>
              <a:off x="816" y="2208"/>
              <a:ext cx="576" cy="57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5" name="Text Box 5"/>
            <p:cNvSpPr txBox="1"/>
            <p:nvPr/>
          </p:nvSpPr>
          <p:spPr>
            <a:xfrm>
              <a:off x="912" y="2400"/>
              <a:ext cx="43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000" b="1" dirty="0">
                  <a:latin typeface="Arial" panose="020B0604020202020204" pitchFamily="34" charset="0"/>
                  <a:ea typeface="宋体" panose="02010600030101010101" pitchFamily="2" charset="-122"/>
                </a:rPr>
                <a:t>+35</a:t>
              </a:r>
              <a:endPara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6" name="Arc 11"/>
            <p:cNvSpPr/>
            <p:nvPr/>
          </p:nvSpPr>
          <p:spPr>
            <a:xfrm rot="2228399">
              <a:off x="1440" y="2352"/>
              <a:ext cx="240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88"/>
                </a:cxn>
                <a:cxn ang="0">
                  <a:pos x="0" y="288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67" name="Arc 12"/>
            <p:cNvSpPr/>
            <p:nvPr/>
          </p:nvSpPr>
          <p:spPr>
            <a:xfrm rot="2850949">
              <a:off x="1392" y="2256"/>
              <a:ext cx="576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576"/>
                </a:cxn>
                <a:cxn ang="0">
                  <a:pos x="0" y="576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68" name="Arc 13"/>
            <p:cNvSpPr/>
            <p:nvPr/>
          </p:nvSpPr>
          <p:spPr>
            <a:xfrm rot="2850949">
              <a:off x="1512" y="2184"/>
              <a:ext cx="705" cy="6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05" y="672"/>
                </a:cxn>
                <a:cxn ang="0">
                  <a:pos x="0" y="672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69" name="Arc 14"/>
            <p:cNvSpPr/>
            <p:nvPr/>
          </p:nvSpPr>
          <p:spPr>
            <a:xfrm rot="2850949">
              <a:off x="1608" y="2088"/>
              <a:ext cx="960" cy="9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912"/>
                </a:cxn>
                <a:cxn ang="0">
                  <a:pos x="0" y="912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70" name="Text Box 15"/>
            <p:cNvSpPr txBox="1"/>
            <p:nvPr/>
          </p:nvSpPr>
          <p:spPr>
            <a:xfrm>
              <a:off x="1536" y="2380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1" name="Text Box 16"/>
            <p:cNvSpPr txBox="1"/>
            <p:nvPr/>
          </p:nvSpPr>
          <p:spPr>
            <a:xfrm>
              <a:off x="1728" y="2361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2" name="Text Box 17"/>
            <p:cNvSpPr txBox="1"/>
            <p:nvPr/>
          </p:nvSpPr>
          <p:spPr>
            <a:xfrm>
              <a:off x="1920" y="2361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18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3" name="Text Box 18"/>
            <p:cNvSpPr txBox="1"/>
            <p:nvPr/>
          </p:nvSpPr>
          <p:spPr>
            <a:xfrm>
              <a:off x="2256" y="2361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7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35"/>
          <p:cNvGrpSpPr/>
          <p:nvPr/>
        </p:nvGrpSpPr>
        <p:grpSpPr>
          <a:xfrm>
            <a:off x="4191000" y="2971800"/>
            <a:ext cx="4648200" cy="2667000"/>
            <a:chOff x="1536" y="2160"/>
            <a:chExt cx="2928" cy="1680"/>
          </a:xfrm>
        </p:grpSpPr>
        <p:grpSp>
          <p:nvGrpSpPr>
            <p:cNvPr id="15375" name="Group 20"/>
            <p:cNvGrpSpPr/>
            <p:nvPr/>
          </p:nvGrpSpPr>
          <p:grpSpPr>
            <a:xfrm>
              <a:off x="1536" y="2352"/>
              <a:ext cx="2459" cy="1392"/>
              <a:chOff x="1536" y="1968"/>
              <a:chExt cx="2459" cy="1392"/>
            </a:xfrm>
          </p:grpSpPr>
          <p:sp>
            <p:nvSpPr>
              <p:cNvPr id="15376" name="Oval 21"/>
              <p:cNvSpPr/>
              <p:nvPr/>
            </p:nvSpPr>
            <p:spPr>
              <a:xfrm>
                <a:off x="1536" y="2448"/>
                <a:ext cx="480" cy="48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7" name="Text Box 22"/>
              <p:cNvSpPr txBox="1"/>
              <p:nvPr/>
            </p:nvSpPr>
            <p:spPr>
              <a:xfrm>
                <a:off x="1564" y="2592"/>
                <a:ext cx="48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+84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8" name="Arc 23"/>
              <p:cNvSpPr/>
              <p:nvPr/>
            </p:nvSpPr>
            <p:spPr>
              <a:xfrm rot="2620621">
                <a:off x="1968" y="2496"/>
                <a:ext cx="384" cy="3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4" y="384"/>
                  </a:cxn>
                  <a:cxn ang="0">
                    <a:pos x="0" y="384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79" name="Arc 24"/>
              <p:cNvSpPr/>
              <p:nvPr/>
            </p:nvSpPr>
            <p:spPr>
              <a:xfrm rot="2620621">
                <a:off x="2113" y="2352"/>
                <a:ext cx="624" cy="6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24" y="624"/>
                  </a:cxn>
                  <a:cxn ang="0">
                    <a:pos x="0" y="624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80" name="Arc 25"/>
              <p:cNvSpPr/>
              <p:nvPr/>
            </p:nvSpPr>
            <p:spPr>
              <a:xfrm rot="2620639">
                <a:off x="2256" y="2256"/>
                <a:ext cx="863" cy="8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63" y="863"/>
                  </a:cxn>
                  <a:cxn ang="0">
                    <a:pos x="0" y="863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81" name="Arc 26"/>
              <p:cNvSpPr/>
              <p:nvPr/>
            </p:nvSpPr>
            <p:spPr>
              <a:xfrm rot="2620639">
                <a:off x="2448" y="2112"/>
                <a:ext cx="1104" cy="11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04" y="1104"/>
                  </a:cxn>
                  <a:cxn ang="0">
                    <a:pos x="0" y="1104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82" name="Text Box 27"/>
              <p:cNvSpPr txBox="1"/>
              <p:nvPr/>
            </p:nvSpPr>
            <p:spPr>
              <a:xfrm>
                <a:off x="2160" y="2592"/>
                <a:ext cx="336" cy="231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3" name="Text Box 28"/>
              <p:cNvSpPr txBox="1"/>
              <p:nvPr/>
            </p:nvSpPr>
            <p:spPr>
              <a:xfrm>
                <a:off x="2496" y="2592"/>
                <a:ext cx="288" cy="231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8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4" name="Text Box 29"/>
              <p:cNvSpPr txBox="1"/>
              <p:nvPr/>
            </p:nvSpPr>
            <p:spPr>
              <a:xfrm>
                <a:off x="2784" y="2592"/>
                <a:ext cx="288" cy="231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18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5" name="Text Box 30"/>
              <p:cNvSpPr txBox="1"/>
              <p:nvPr/>
            </p:nvSpPr>
            <p:spPr>
              <a:xfrm>
                <a:off x="3216" y="2592"/>
                <a:ext cx="288" cy="231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32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6" name="Arc 31"/>
              <p:cNvSpPr/>
              <p:nvPr/>
            </p:nvSpPr>
            <p:spPr>
              <a:xfrm rot="2620639">
                <a:off x="2603" y="1968"/>
                <a:ext cx="1392" cy="13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92" y="1392"/>
                  </a:cxn>
                  <a:cxn ang="0">
                    <a:pos x="0" y="1392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5387" name="Text Box 32"/>
              <p:cNvSpPr txBox="1"/>
              <p:nvPr/>
            </p:nvSpPr>
            <p:spPr>
              <a:xfrm>
                <a:off x="3594" y="2587"/>
                <a:ext cx="288" cy="231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18</a:t>
                </a:r>
                <a:endPara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5388" name="Arc 33"/>
            <p:cNvSpPr/>
            <p:nvPr/>
          </p:nvSpPr>
          <p:spPr>
            <a:xfrm rot="2581237">
              <a:off x="2784" y="2160"/>
              <a:ext cx="1680" cy="16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80" y="1680"/>
                </a:cxn>
                <a:cxn ang="0">
                  <a:pos x="0" y="1680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389" name="Text Box 34"/>
            <p:cNvSpPr txBox="1"/>
            <p:nvPr/>
          </p:nvSpPr>
          <p:spPr>
            <a:xfrm>
              <a:off x="4032" y="2963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6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wrap="square" lIns="91440" tIns="45720" rIns="91440" bIns="45720" anchor="t"/>
          <a:p>
            <a:pPr eaLnBrk="1" hangingPunct="1"/>
            <a:r>
              <a:rPr lang="zh-CN" altLang="en-US" b="1" dirty="0"/>
              <a:t>某</a:t>
            </a:r>
            <a:r>
              <a:rPr lang="en-US" altLang="zh-CN" b="1" dirty="0"/>
              <a:t>-1</a:t>
            </a:r>
            <a:r>
              <a:rPr lang="zh-CN" altLang="en-US" b="1" dirty="0"/>
              <a:t>价离子核外有</a:t>
            </a:r>
            <a:r>
              <a:rPr lang="en-US" altLang="zh-CN" b="1" dirty="0"/>
              <a:t>54</a:t>
            </a:r>
            <a:r>
              <a:rPr lang="zh-CN" altLang="en-US" b="1" dirty="0"/>
              <a:t>个电子，请画出它的离子结构示意图。</a:t>
            </a:r>
            <a:endParaRPr lang="zh-CN" altLang="en-US" b="1" dirty="0"/>
          </a:p>
        </p:txBody>
      </p:sp>
      <p:sp>
        <p:nvSpPr>
          <p:cNvPr id="16386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dirty="0"/>
              <a:t>实战训练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grpSp>
        <p:nvGrpSpPr>
          <p:cNvPr id="2" name="Group 30"/>
          <p:cNvGrpSpPr/>
          <p:nvPr/>
        </p:nvGrpSpPr>
        <p:grpSpPr>
          <a:xfrm>
            <a:off x="2438400" y="3124200"/>
            <a:ext cx="3903663" cy="2209800"/>
            <a:chOff x="1536" y="1968"/>
            <a:chExt cx="2459" cy="1392"/>
          </a:xfrm>
        </p:grpSpPr>
        <p:sp>
          <p:nvSpPr>
            <p:cNvPr id="16388" name="Oval 5"/>
            <p:cNvSpPr/>
            <p:nvPr/>
          </p:nvSpPr>
          <p:spPr>
            <a:xfrm>
              <a:off x="1536" y="2448"/>
              <a:ext cx="480" cy="48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89" name="Text Box 6"/>
            <p:cNvSpPr txBox="1"/>
            <p:nvPr/>
          </p:nvSpPr>
          <p:spPr>
            <a:xfrm>
              <a:off x="1564" y="2592"/>
              <a:ext cx="4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+53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0" name="Arc 7"/>
            <p:cNvSpPr/>
            <p:nvPr/>
          </p:nvSpPr>
          <p:spPr>
            <a:xfrm rot="2620621">
              <a:off x="1968" y="2496"/>
              <a:ext cx="384" cy="3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384"/>
                </a:cxn>
                <a:cxn ang="0">
                  <a:pos x="0" y="384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1" name="Arc 20"/>
            <p:cNvSpPr/>
            <p:nvPr/>
          </p:nvSpPr>
          <p:spPr>
            <a:xfrm rot="2620621">
              <a:off x="2113" y="2352"/>
              <a:ext cx="624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624"/>
                </a:cxn>
                <a:cxn ang="0">
                  <a:pos x="0" y="624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2" name="Arc 21"/>
            <p:cNvSpPr/>
            <p:nvPr/>
          </p:nvSpPr>
          <p:spPr>
            <a:xfrm rot="2620639">
              <a:off x="2256" y="2256"/>
              <a:ext cx="863" cy="8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63" y="863"/>
                </a:cxn>
                <a:cxn ang="0">
                  <a:pos x="0" y="863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3" name="Arc 22"/>
            <p:cNvSpPr/>
            <p:nvPr/>
          </p:nvSpPr>
          <p:spPr>
            <a:xfrm rot="2620639">
              <a:off x="2448" y="2112"/>
              <a:ext cx="1104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4" y="1104"/>
                </a:cxn>
                <a:cxn ang="0">
                  <a:pos x="0" y="1104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4" name="Text Box 23"/>
            <p:cNvSpPr txBox="1"/>
            <p:nvPr/>
          </p:nvSpPr>
          <p:spPr>
            <a:xfrm>
              <a:off x="2160" y="2592"/>
              <a:ext cx="336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2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5" name="Text Box 25"/>
            <p:cNvSpPr txBox="1"/>
            <p:nvPr/>
          </p:nvSpPr>
          <p:spPr>
            <a:xfrm>
              <a:off x="2496" y="2592"/>
              <a:ext cx="288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6" name="Text Box 26"/>
            <p:cNvSpPr txBox="1"/>
            <p:nvPr/>
          </p:nvSpPr>
          <p:spPr>
            <a:xfrm>
              <a:off x="2784" y="2592"/>
              <a:ext cx="288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18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7" name="Text Box 27"/>
            <p:cNvSpPr txBox="1"/>
            <p:nvPr/>
          </p:nvSpPr>
          <p:spPr>
            <a:xfrm>
              <a:off x="3216" y="2592"/>
              <a:ext cx="288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18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8" name="Arc 28"/>
            <p:cNvSpPr/>
            <p:nvPr/>
          </p:nvSpPr>
          <p:spPr>
            <a:xfrm rot="2620639">
              <a:off x="2603" y="1968"/>
              <a:ext cx="1392" cy="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2" y="1392"/>
                </a:cxn>
                <a:cxn ang="0">
                  <a:pos x="0" y="1392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9" name="Text Box 29"/>
            <p:cNvSpPr txBox="1"/>
            <p:nvPr/>
          </p:nvSpPr>
          <p:spPr>
            <a:xfrm>
              <a:off x="3594" y="2587"/>
              <a:ext cx="288" cy="231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Arial" panose="020B0604020202020204" pitchFamily="34" charset="0"/>
                  <a:ea typeface="宋体" panose="02010600030101010101" pitchFamily="2" charset="-122"/>
                </a:rPr>
                <a:t>8</a:t>
              </a:r>
              <a:endParaRPr lang="en-US" altLang="zh-CN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Text Box 2"/>
          <p:cNvSpPr txBox="1"/>
          <p:nvPr/>
        </p:nvSpPr>
        <p:spPr>
          <a:xfrm>
            <a:off x="539750" y="517525"/>
            <a:ext cx="7775575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三、原子结构与性质的关系</a:t>
            </a:r>
            <a:endParaRPr lang="zh-CN" altLang="en-US" sz="36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11" name="Text Box 6"/>
          <p:cNvSpPr txBox="1"/>
          <p:nvPr/>
        </p:nvSpPr>
        <p:spPr>
          <a:xfrm>
            <a:off x="539750" y="1765300"/>
            <a:ext cx="8412163" cy="30781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八电子稳定结构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通常把最外层有</a:t>
            </a:r>
            <a:r>
              <a:rPr lang="en-US" altLang="zh-CN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个电子（</a:t>
            </a:r>
            <a:r>
              <a:rPr lang="en-US" altLang="zh-CN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K</a:t>
            </a:r>
            <a:r>
              <a:rPr lang="zh-CN" altLang="en-US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为最外层时为</a:t>
            </a:r>
            <a:r>
              <a:rPr lang="en-US" altLang="zh-CN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个电子）的结构，称为相对稳定结构。</a:t>
            </a:r>
            <a:endParaRPr lang="zh-CN" altLang="en-US" sz="3200" b="1" dirty="0">
              <a:solidFill>
                <a:srgbClr val="17151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17151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稀有气体原子属于这种结构，化学性质稳定，一般不与其他物质发生化学反应。</a:t>
            </a:r>
            <a:endParaRPr lang="zh-CN" altLang="en-US" sz="3200" b="1" dirty="0">
              <a:solidFill>
                <a:srgbClr val="17151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Text Box 2"/>
          <p:cNvSpPr txBox="1"/>
          <p:nvPr/>
        </p:nvSpPr>
        <p:spPr>
          <a:xfrm>
            <a:off x="539750" y="266700"/>
            <a:ext cx="7775575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三、原子结构与性质的关系</a:t>
            </a:r>
            <a:endParaRPr lang="zh-CN" altLang="en-US" sz="36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5363" name="Text Box 3"/>
          <p:cNvSpPr txBox="1"/>
          <p:nvPr/>
        </p:nvSpPr>
        <p:spPr>
          <a:xfrm>
            <a:off x="539750" y="1117600"/>
            <a:ext cx="8369300" cy="878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金属元素原子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最外层</a:t>
            </a: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&lt;4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电子，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易失电子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，形成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阳离子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（稳定结构）。</a:t>
            </a:r>
            <a:endParaRPr lang="zh-CN" altLang="en-US" sz="32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5364" name="Text Box 4"/>
          <p:cNvSpPr txBox="1"/>
          <p:nvPr/>
        </p:nvSpPr>
        <p:spPr>
          <a:xfrm>
            <a:off x="452438" y="2554288"/>
            <a:ext cx="8569325" cy="878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非金属元素原子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最外层</a:t>
            </a: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≥</a:t>
            </a: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个电子，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易得电子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，形成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阴离子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（稳定结构）。</a:t>
            </a:r>
            <a:endParaRPr lang="zh-CN" altLang="en-US" sz="32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 Box 4"/>
          <p:cNvSpPr txBox="1"/>
          <p:nvPr/>
        </p:nvSpPr>
        <p:spPr>
          <a:xfrm>
            <a:off x="452438" y="4156075"/>
            <a:ext cx="8569325" cy="1941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zh-CN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原子核在反应中不发生变化，原子的最外层电子数可能发生变化，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元素原子的最外层电子数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决定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元素的化学性质</a:t>
            </a:r>
            <a:r>
              <a:rPr lang="zh-CN" altLang="en-US" sz="32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zh-CN" altLang="en-US" sz="32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5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3" grpId="0"/>
      <p:bldP spid="65536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3891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dirty="0"/>
              <a:t>实战训练</a:t>
            </a:r>
            <a:r>
              <a:rPr lang="en-US" altLang="zh-CN" dirty="0"/>
              <a:t>3</a:t>
            </a:r>
            <a:endParaRPr lang="en-US" altLang="zh-CN" dirty="0"/>
          </a:p>
        </p:txBody>
      </p:sp>
      <p:sp>
        <p:nvSpPr>
          <p:cNvPr id="21506" name="文本占位符 38914"/>
          <p:cNvSpPr>
            <a:spLocks noGrp="1"/>
          </p:cNvSpPr>
          <p:nvPr>
            <p:ph idx="1"/>
          </p:nvPr>
        </p:nvSpPr>
        <p:spPr/>
        <p:txBody>
          <a:bodyPr anchor="t"/>
          <a:p>
            <a:pPr marL="0" indent="0" fontAlgn="base">
              <a:buNone/>
            </a:pPr>
            <a:r>
              <a:rPr lang="zh-CN" altLang="en-US" b="1" strike="noStrike" noProof="1" dirty="0">
                <a:latin typeface="Times New Roman" panose="02020603050405020304" pitchFamily="18" charset="0"/>
              </a:rPr>
              <a:t>根据下列原子的某层电子数，能确定该元素的原子序数的是（   ）</a:t>
            </a:r>
            <a:endParaRPr lang="zh-CN" altLang="en-US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r>
              <a:rPr lang="en-US" altLang="zh-CN" b="1" strike="noStrike" noProof="1" dirty="0">
                <a:latin typeface="Times New Roman" panose="02020603050405020304" pitchFamily="18" charset="0"/>
              </a:rPr>
              <a:t>  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A. K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层有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2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个电子           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B. L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层有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3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个电子</a:t>
            </a:r>
            <a:endParaRPr lang="zh-CN" altLang="en-US" sz="2800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  C. 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次外层有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8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个电子       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D</a:t>
            </a:r>
            <a:r>
              <a:rPr lang="en-US" altLang="zh-CN" sz="2800" b="1" strike="noStrike" noProof="1" dirty="0">
                <a:latin typeface="Times New Roman" panose="02020603050405020304" pitchFamily="18" charset="0"/>
                <a:sym typeface="+mn-ea"/>
              </a:rPr>
              <a:t>. 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最外层有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5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个电子</a:t>
            </a:r>
            <a:endParaRPr lang="zh-CN" altLang="en-US" sz="2800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endParaRPr lang="zh-CN" altLang="en-US" sz="2800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某原子的最外层电子数为次外层的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倍（</a:t>
            </a: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1&lt;a&lt;4</a:t>
            </a: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），</a:t>
            </a:r>
            <a:endParaRPr lang="zh-CN" altLang="en-US" sz="2800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r>
              <a:rPr lang="zh-CN" altLang="en-US" sz="2800" b="1" strike="noStrike" noProof="1" dirty="0">
                <a:latin typeface="Times New Roman" panose="02020603050405020304" pitchFamily="18" charset="0"/>
              </a:rPr>
              <a:t>则该原子质子数为（     ）</a:t>
            </a:r>
            <a:endParaRPr lang="zh-CN" altLang="en-US" sz="2800" b="1" strike="noStrike" noProof="1" dirty="0">
              <a:latin typeface="Times New Roman" panose="02020603050405020304" pitchFamily="18" charset="0"/>
            </a:endParaRPr>
          </a:p>
          <a:p>
            <a:pPr fontAlgn="base">
              <a:buNone/>
            </a:pPr>
            <a:r>
              <a:rPr lang="en-US" altLang="zh-CN" sz="2800" b="1" strike="noStrike" noProof="1" dirty="0">
                <a:latin typeface="Times New Roman" panose="02020603050405020304" pitchFamily="18" charset="0"/>
              </a:rPr>
              <a:t>A.2a      B.a+2       C.10+8a        D.2+2a</a:t>
            </a:r>
            <a:endParaRPr lang="en-US" altLang="zh-CN" sz="2800" b="1" strike="noStrike" noProof="1" dirty="0">
              <a:latin typeface="Times New Roman" panose="02020603050405020304" pitchFamily="18" charset="0"/>
            </a:endParaRPr>
          </a:p>
        </p:txBody>
      </p:sp>
      <p:sp>
        <p:nvSpPr>
          <p:cNvPr id="38916" name="文本框 38915"/>
          <p:cNvSpPr txBox="1"/>
          <p:nvPr/>
        </p:nvSpPr>
        <p:spPr>
          <a:xfrm>
            <a:off x="3740150" y="2057400"/>
            <a:ext cx="685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noProof="1" dirty="0">
                <a:solidFill>
                  <a:srgbClr val="FF00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B</a:t>
            </a:r>
            <a:endParaRPr lang="en-US" altLang="zh-CN" sz="3600" noProof="1" dirty="0">
              <a:solidFill>
                <a:srgbClr val="FF0066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7" name="文本框 38916"/>
          <p:cNvSpPr txBox="1"/>
          <p:nvPr/>
        </p:nvSpPr>
        <p:spPr>
          <a:xfrm>
            <a:off x="3733800" y="4692650"/>
            <a:ext cx="685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noProof="1" dirty="0">
                <a:solidFill>
                  <a:srgbClr val="FF00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D</a:t>
            </a:r>
            <a:endParaRPr lang="en-US" altLang="zh-CN" sz="3600" noProof="1" dirty="0">
              <a:solidFill>
                <a:srgbClr val="FF0066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Text Box 2"/>
          <p:cNvSpPr txBox="1"/>
          <p:nvPr/>
        </p:nvSpPr>
        <p:spPr>
          <a:xfrm>
            <a:off x="539750" y="703263"/>
            <a:ext cx="860425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  <a:buSzPct val="85000"/>
            </a:pP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下列原子结构示意图中</a:t>
            </a: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正确的是（   ）</a:t>
            </a:r>
            <a:endParaRPr lang="zh-CN" altLang="en-US" sz="3200" b="1" dirty="0">
              <a:solidFill>
                <a:srgbClr val="040404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6387" name="Text Box 3"/>
          <p:cNvSpPr txBox="1"/>
          <p:nvPr/>
        </p:nvSpPr>
        <p:spPr>
          <a:xfrm>
            <a:off x="611188" y="2506663"/>
            <a:ext cx="8532812" cy="19923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  <a:buSzPct val="85000"/>
            </a:pP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某元素原子的原子核外有三个电子层</a:t>
            </a: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最外层有</a:t>
            </a: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个电子</a:t>
            </a: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该原子核内的质子数为（       ）                                                         </a:t>
            </a:r>
            <a:r>
              <a:rPr lang="en-US" altLang="zh-CN" sz="3200" b="1" dirty="0">
                <a:solidFill>
                  <a:srgbClr val="04040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A.14         B.15           C.16              D.17</a:t>
            </a:r>
            <a:endParaRPr lang="en-US" altLang="zh-CN" sz="3200" b="1" dirty="0">
              <a:solidFill>
                <a:srgbClr val="040404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0483" name="Group 4"/>
          <p:cNvGrpSpPr/>
          <p:nvPr/>
        </p:nvGrpSpPr>
        <p:grpSpPr>
          <a:xfrm>
            <a:off x="838200" y="1533525"/>
            <a:ext cx="5545138" cy="1109663"/>
            <a:chOff x="864" y="1440"/>
            <a:chExt cx="3552" cy="576"/>
          </a:xfrm>
        </p:grpSpPr>
        <p:pic>
          <p:nvPicPr>
            <p:cNvPr id="20484" name="Picture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08" y="1440"/>
              <a:ext cx="3408" cy="576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0485" name="Group 6"/>
            <p:cNvGrpSpPr/>
            <p:nvPr/>
          </p:nvGrpSpPr>
          <p:grpSpPr>
            <a:xfrm>
              <a:off x="864" y="1584"/>
              <a:ext cx="3072" cy="238"/>
              <a:chOff x="864" y="1584"/>
              <a:chExt cx="3072" cy="238"/>
            </a:xfrm>
          </p:grpSpPr>
          <p:sp>
            <p:nvSpPr>
              <p:cNvPr id="20486" name="Text Box 7"/>
              <p:cNvSpPr txBox="1"/>
              <p:nvPr/>
            </p:nvSpPr>
            <p:spPr>
              <a:xfrm>
                <a:off x="864" y="1584"/>
                <a:ext cx="288" cy="2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  <a:buSzPct val="85000"/>
                </a:pPr>
                <a:r>
                  <a:rPr lang="en-US" altLang="zh-CN" sz="2400" dirty="0">
                    <a:solidFill>
                      <a:srgbClr val="040404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A.</a:t>
                </a:r>
                <a:endParaRPr lang="en-US" altLang="zh-CN" sz="2400" dirty="0">
                  <a:solidFill>
                    <a:srgbClr val="040404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87" name="Text Box 8"/>
              <p:cNvSpPr txBox="1"/>
              <p:nvPr/>
            </p:nvSpPr>
            <p:spPr>
              <a:xfrm>
                <a:off x="1680" y="1584"/>
                <a:ext cx="288" cy="2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  <a:buSzPct val="85000"/>
                </a:pPr>
                <a:r>
                  <a:rPr lang="en-US" altLang="zh-CN" sz="2400" dirty="0">
                    <a:solidFill>
                      <a:srgbClr val="040404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B.</a:t>
                </a:r>
                <a:endParaRPr lang="en-US" altLang="zh-CN" sz="2400" dirty="0">
                  <a:solidFill>
                    <a:srgbClr val="040404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88" name="Text Box 9"/>
              <p:cNvSpPr txBox="1"/>
              <p:nvPr/>
            </p:nvSpPr>
            <p:spPr>
              <a:xfrm>
                <a:off x="2592" y="1584"/>
                <a:ext cx="288" cy="2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  <a:buSzPct val="85000"/>
                </a:pPr>
                <a:r>
                  <a:rPr lang="en-US" altLang="zh-CN" sz="2400" dirty="0">
                    <a:solidFill>
                      <a:srgbClr val="040404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C.</a:t>
                </a:r>
                <a:endParaRPr lang="en-US" altLang="zh-CN" sz="2400" dirty="0">
                  <a:solidFill>
                    <a:srgbClr val="040404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89" name="Text Box 10"/>
              <p:cNvSpPr txBox="1"/>
              <p:nvPr/>
            </p:nvSpPr>
            <p:spPr>
              <a:xfrm>
                <a:off x="3648" y="1584"/>
                <a:ext cx="288" cy="2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  <a:buSzPct val="85000"/>
                </a:pPr>
                <a:r>
                  <a:rPr lang="en-US" altLang="zh-CN" sz="2400" dirty="0">
                    <a:solidFill>
                      <a:srgbClr val="040404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D.</a:t>
                </a:r>
                <a:endParaRPr lang="en-US" altLang="zh-CN" sz="2400" dirty="0">
                  <a:solidFill>
                    <a:srgbClr val="040404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56395" name="Text Box 11"/>
          <p:cNvSpPr txBox="1"/>
          <p:nvPr/>
        </p:nvSpPr>
        <p:spPr>
          <a:xfrm>
            <a:off x="7167563" y="703263"/>
            <a:ext cx="86360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endParaRPr lang="en-US" altLang="zh-CN" sz="32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6396" name="Text Box 12"/>
          <p:cNvSpPr txBox="1"/>
          <p:nvPr/>
        </p:nvSpPr>
        <p:spPr>
          <a:xfrm>
            <a:off x="7296150" y="3241675"/>
            <a:ext cx="1152525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endParaRPr lang="en-US" altLang="zh-CN" sz="32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2" name="Text Box 14"/>
          <p:cNvSpPr txBox="1"/>
          <p:nvPr/>
        </p:nvSpPr>
        <p:spPr>
          <a:xfrm>
            <a:off x="760413" y="4763"/>
            <a:ext cx="36004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课堂练习：</a:t>
            </a:r>
            <a:endParaRPr lang="zh-CN" altLang="en-US" sz="4000" b="1" dirty="0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8" name="文本框 2054"/>
          <p:cNvSpPr txBox="1"/>
          <p:nvPr/>
        </p:nvSpPr>
        <p:spPr>
          <a:xfrm>
            <a:off x="606425" y="4622800"/>
            <a:ext cx="8458200" cy="2041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在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～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18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号元素中，最外层电子数等于电子层数的元素有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　　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endParaRPr lang="en-US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  A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种　　               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种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  C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种  			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种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 Box 12"/>
          <p:cNvSpPr txBox="1"/>
          <p:nvPr/>
        </p:nvSpPr>
        <p:spPr>
          <a:xfrm>
            <a:off x="3414713" y="5156200"/>
            <a:ext cx="1152525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endParaRPr lang="en-US" altLang="zh-CN" sz="3200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5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87" grpId="0"/>
      <p:bldP spid="656395" grpId="0"/>
      <p:bldP spid="656396" grpId="0"/>
      <p:bldP spid="24578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Rectangle 2"/>
          <p:cNvSpPr/>
          <p:nvPr/>
        </p:nvSpPr>
        <p:spPr>
          <a:xfrm>
            <a:off x="179388" y="1676400"/>
            <a:ext cx="8964612" cy="37147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根据下列叙述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写出元素名称并画出原子结构示意图。</a:t>
            </a:r>
            <a:endParaRPr lang="zh-CN" altLang="en-US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endParaRPr lang="zh-CN" altLang="en-US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元素原子核外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M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层电子数是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L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层电子数的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1/2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    </a:t>
            </a:r>
            <a:endParaRPr lang="zh-CN" altLang="en-US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endParaRPr lang="en-US" altLang="zh-CN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元素原子的最外层电子数是次外层电子数的</a:t>
            </a:r>
            <a:endParaRPr lang="zh-CN" altLang="en-US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1.5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倍：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</a:t>
            </a:r>
            <a:r>
              <a:rPr lang="en-US" altLang="zh-CN" sz="2800" b="1" u="sng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</a:t>
            </a:r>
            <a:endParaRPr lang="en-US" altLang="zh-CN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元素的次外层电子数是最外层电子数的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1/4</a:t>
            </a: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en-US" altLang="zh-CN" sz="2800" b="1" dirty="0">
                <a:solidFill>
                  <a:srgbClr val="04040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____________.</a:t>
            </a:r>
            <a:endParaRPr lang="en-US" altLang="zh-CN" sz="2800" b="1" dirty="0">
              <a:solidFill>
                <a:srgbClr val="04040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506" name="Text Box 14"/>
          <p:cNvSpPr txBox="1"/>
          <p:nvPr/>
        </p:nvSpPr>
        <p:spPr>
          <a:xfrm>
            <a:off x="684213" y="533400"/>
            <a:ext cx="36004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课堂练习：</a:t>
            </a:r>
            <a:endParaRPr lang="zh-CN" altLang="en-US" sz="4000" b="1" dirty="0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538" name="组合 22537"/>
          <p:cNvGrpSpPr/>
          <p:nvPr/>
        </p:nvGrpSpPr>
        <p:grpSpPr>
          <a:xfrm>
            <a:off x="1524000" y="2895600"/>
            <a:ext cx="1460500" cy="838200"/>
            <a:chOff x="952" y="1824"/>
            <a:chExt cx="920" cy="552"/>
          </a:xfrm>
        </p:grpSpPr>
        <p:pic>
          <p:nvPicPr>
            <p:cNvPr id="21508" name="图片 22536" descr="20101224103325-18662683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08" y="1824"/>
              <a:ext cx="864" cy="5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09" name="矩形 22533"/>
            <p:cNvSpPr/>
            <p:nvPr/>
          </p:nvSpPr>
          <p:spPr>
            <a:xfrm>
              <a:off x="952" y="1981"/>
              <a:ext cx="261" cy="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b="1" dirty="0">
                  <a:solidFill>
                    <a:srgbClr val="A5002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硅</a:t>
              </a:r>
              <a:endParaRPr lang="zh-CN" altLang="en-US" b="1" dirty="0">
                <a:solidFill>
                  <a:srgbClr val="A5002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541" name="组合 22540"/>
          <p:cNvGrpSpPr/>
          <p:nvPr/>
        </p:nvGrpSpPr>
        <p:grpSpPr>
          <a:xfrm>
            <a:off x="2633663" y="4191000"/>
            <a:ext cx="1023937" cy="542925"/>
            <a:chOff x="1659" y="2640"/>
            <a:chExt cx="645" cy="342"/>
          </a:xfrm>
        </p:grpSpPr>
        <p:pic>
          <p:nvPicPr>
            <p:cNvPr id="21511" name="图片 22539" descr="20100131165018-202006177_副本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6" y="2640"/>
              <a:ext cx="528" cy="3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2" name="矩形 22538"/>
            <p:cNvSpPr/>
            <p:nvPr/>
          </p:nvSpPr>
          <p:spPr>
            <a:xfrm>
              <a:off x="1659" y="2736"/>
              <a:ext cx="26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b="1" dirty="0">
                  <a:solidFill>
                    <a:srgbClr val="A5002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硼</a:t>
              </a:r>
              <a:endParaRPr lang="zh-CN" altLang="en-US" b="1" dirty="0">
                <a:solidFill>
                  <a:srgbClr val="A5002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544" name="组合 22543"/>
          <p:cNvGrpSpPr/>
          <p:nvPr/>
        </p:nvGrpSpPr>
        <p:grpSpPr>
          <a:xfrm>
            <a:off x="1752600" y="5334000"/>
            <a:ext cx="947738" cy="657225"/>
            <a:chOff x="1371" y="3360"/>
            <a:chExt cx="597" cy="414"/>
          </a:xfrm>
        </p:grpSpPr>
        <p:pic>
          <p:nvPicPr>
            <p:cNvPr id="21514" name="图片 22542" descr="20100131165018-202006177_副本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0" y="3360"/>
              <a:ext cx="528" cy="41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5" name="矩形 22541"/>
            <p:cNvSpPr/>
            <p:nvPr/>
          </p:nvSpPr>
          <p:spPr>
            <a:xfrm>
              <a:off x="1371" y="3456"/>
              <a:ext cx="26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b="1" dirty="0">
                  <a:solidFill>
                    <a:srgbClr val="A5002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氖</a:t>
              </a:r>
              <a:endParaRPr lang="zh-CN" altLang="en-US" b="1" dirty="0">
                <a:solidFill>
                  <a:srgbClr val="A5002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ln/>
        </p:spPr>
        <p:txBody>
          <a:bodyPr wrap="square" lIns="91440" tIns="45720" rIns="91440" bIns="45720" anchor="ctr"/>
          <a:p>
            <a:pPr eaLnBrk="1" hangingPunct="1"/>
            <a:r>
              <a:rPr lang="zh-CN" altLang="en-US" b="1" dirty="0"/>
              <a:t>课堂小结</a:t>
            </a:r>
            <a:endParaRPr lang="zh-CN" altLang="zh-CN" b="1" dirty="0"/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/>
        <p:txBody>
          <a:bodyPr wrap="square" lIns="91440" tIns="45720" rIns="91440" bIns="45720" anchor="t"/>
          <a:p>
            <a:pPr eaLnBrk="1" fontAlgn="base" hangingPunct="1"/>
            <a:r>
              <a:rPr lang="zh-CN" altLang="en-US" b="1" strike="noStrike" noProof="1" dirty="0"/>
              <a:t>原子核外电子排布规律内容：</a:t>
            </a:r>
            <a:endParaRPr lang="en-US" altLang="zh-CN" b="1" strike="noStrike" noProof="1" dirty="0"/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a、能量最低原理（依次排K、L、M、N、O、P、Q）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b、每层最多容纳电子数2n2（n表示电子层数）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c、最外层电子数目不超过8个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（第一层为最外层时，电子数目不超过2个）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d、次外层电子数目不超过18个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（第一层为次外层时，电子数目不超过2个）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e、倒数第三层电子数目不超过32个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sz="1800" b="1" strike="noStrike" noProof="1" dirty="0">
                <a:solidFill>
                  <a:srgbClr val="0000CC"/>
                </a:solidFill>
              </a:rPr>
              <a:t>（第一层为倒数第三层时，电子数目不超过2个）</a:t>
            </a:r>
            <a:endParaRPr sz="1800" b="1" strike="noStrike" noProof="1" dirty="0">
              <a:solidFill>
                <a:srgbClr val="0000CC"/>
              </a:solidFill>
            </a:endParaRPr>
          </a:p>
          <a:p>
            <a:pPr eaLnBrk="1" fontAlgn="base" hangingPunct="1"/>
            <a:r>
              <a:rPr lang="zh-CN" altLang="en-US" b="1" strike="noStrike" noProof="1" dirty="0"/>
              <a:t>排布规律间相互制约</a:t>
            </a:r>
            <a:endParaRPr lang="en-US" altLang="zh-CN" b="1" strike="noStrike" noProof="1" dirty="0"/>
          </a:p>
          <a:p>
            <a:pPr eaLnBrk="1" fontAlgn="base" hangingPunct="1"/>
            <a:r>
              <a:rPr lang="zh-CN" altLang="en-US" b="1" strike="noStrike" noProof="1" dirty="0"/>
              <a:t>原子结构决定原子性质</a:t>
            </a:r>
            <a:endParaRPr lang="zh-CN" altLang="en-US" b="1" strike="noStrike" noProof="1" dirty="0"/>
          </a:p>
          <a:p>
            <a:pPr marL="0" indent="0" eaLnBrk="1" fontAlgn="base" hangingPunct="1">
              <a:buNone/>
            </a:pPr>
            <a:endParaRPr lang="en-US" altLang="zh-CN" b="1" strike="noStrike" noProof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char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char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47">
                                            <p:txEl>
                                              <p:char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21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47">
                                            <p:txEl>
                                              <p:charRg st="121" end="1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31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47">
                                            <p:txEl>
                                              <p:charRg st="131" end="1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2109</Words>
  <Application>WPS 演示</Application>
  <PresentationFormat>在屏幕上显示</PresentationFormat>
  <Paragraphs>426</Paragraphs>
  <Slides>17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Verdana</vt:lpstr>
      <vt:lpstr>Times New Roman</vt:lpstr>
      <vt:lpstr>楷体_GB2312</vt:lpstr>
      <vt:lpstr>Tahoma</vt:lpstr>
      <vt:lpstr>微软雅黑</vt:lpstr>
      <vt:lpstr>新宋体</vt:lpstr>
      <vt:lpstr>Arial Unicode MS</vt:lpstr>
      <vt:lpstr>幼圆</vt:lpstr>
      <vt:lpstr>黑体</vt:lpstr>
      <vt:lpstr>仿宋</vt:lpstr>
      <vt:lpstr>默认设计模板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115</cp:revision>
  <dcterms:created xsi:type="dcterms:W3CDTF">2015-02-16T04:33:17Z</dcterms:created>
  <dcterms:modified xsi:type="dcterms:W3CDTF">2018-03-07T13:42:35Z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2052-10.1.0.7224</vt:lpwstr>
  </property>
</Properties>
</file>