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av" ContentType="audio/x-wav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88" r:id="rId3"/>
    <p:sldId id="268" r:id="rId4"/>
    <p:sldId id="278" r:id="rId6"/>
    <p:sldId id="256" r:id="rId7"/>
    <p:sldId id="257" r:id="rId8"/>
    <p:sldId id="279" r:id="rId9"/>
    <p:sldId id="280" r:id="rId10"/>
    <p:sldId id="289" r:id="rId11"/>
    <p:sldId id="272" r:id="rId12"/>
    <p:sldId id="273" r:id="rId13"/>
    <p:sldId id="274" r:id="rId14"/>
    <p:sldId id="271" r:id="rId15"/>
    <p:sldId id="270" r:id="rId16"/>
    <p:sldId id="262" r:id="rId17"/>
    <p:sldId id="306" r:id="rId18"/>
    <p:sldId id="276" r:id="rId19"/>
    <p:sldId id="290" r:id="rId20"/>
    <p:sldId id="308" r:id="rId21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00FF"/>
    <a:srgbClr val="FF00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-11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white"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lvl="0" algn="r" eaLnBrk="1" hangingPunct="1"/>
            <a:fld id="{9A0DB2DC-4C9A-4742-B13C-FB6460FD3503}" type="slidenum">
              <a:rPr lang="zh-CN" altLang="en-US" sz="1200" dirty="0">
                <a:latin typeface="Calibri" panose="020F0502020204030204" pitchFamily="34" charset="0"/>
              </a:rPr>
            </a:fld>
            <a:endParaRPr lang="zh-CN" altLang="en-US" sz="1200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en-US" altLang="zh-CN" sz="1200" dirty="0">
                <a:latin typeface="Calibri" panose="020F0502020204030204" pitchFamily="34" charset="0"/>
              </a:rPr>
            </a:fld>
            <a:endParaRPr lang="en-US" altLang="zh-CN" sz="1200" dirty="0">
              <a:latin typeface="Calibri" panose="020F0502020204030204" pitchFamily="34" charset="0"/>
            </a:endParaRPr>
          </a:p>
        </p:txBody>
      </p:sp>
      <p:sp>
        <p:nvSpPr>
          <p:cNvPr id="23555" name="Rectangle 2"/>
          <p:cNvSpPr>
            <a:spLocks noRo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3556" name="Rectangle 3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 eaLnBrk="1" hangingPunct="1">
              <a:spcBef>
                <a:spcPct val="0"/>
              </a:spcBef>
            </a:pPr>
            <a:endParaRPr lang="zh-CN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en-US" altLang="zh-CN" sz="1200" dirty="0">
                <a:latin typeface="Calibri" panose="020F0502020204030204" pitchFamily="34" charset="0"/>
              </a:rPr>
            </a:fld>
            <a:endParaRPr lang="en-US" altLang="zh-CN" sz="1200" dirty="0">
              <a:latin typeface="Calibri" panose="020F0502020204030204" pitchFamily="34" charset="0"/>
            </a:endParaRPr>
          </a:p>
        </p:txBody>
      </p:sp>
      <p:sp>
        <p:nvSpPr>
          <p:cNvPr id="24579" name="Rectangle 2"/>
          <p:cNvSpPr>
            <a:spLocks noRo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4580" name="Rectangle 3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 eaLnBrk="1" hangingPunct="1">
              <a:spcBef>
                <a:spcPct val="0"/>
              </a:spcBef>
            </a:pPr>
            <a:endParaRPr lang="zh-CN" alt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en-US" altLang="zh-CN" sz="1200" dirty="0">
                <a:latin typeface="Calibri" panose="020F0502020204030204" pitchFamily="34" charset="0"/>
              </a:rPr>
            </a:fld>
            <a:endParaRPr lang="en-US" altLang="zh-CN" sz="1200" dirty="0">
              <a:latin typeface="Calibri" panose="020F0502020204030204" pitchFamily="34" charset="0"/>
            </a:endParaRPr>
          </a:p>
        </p:txBody>
      </p:sp>
      <p:sp>
        <p:nvSpPr>
          <p:cNvPr id="25603" name="Rectangle 2"/>
          <p:cNvSpPr>
            <a:spLocks noRo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5604" name="Rectangle 3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 eaLnBrk="1" hangingPunct="1"/>
            <a:endParaRPr lang="zh-CN" altLang="zh-CN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6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en-US" altLang="zh-CN" sz="1200" dirty="0">
                <a:latin typeface="Calibri" panose="020F0502020204030204" pitchFamily="34" charset="0"/>
              </a:rPr>
            </a:fld>
            <a:endParaRPr lang="en-US" altLang="zh-CN" sz="1200" dirty="0">
              <a:latin typeface="Calibri" panose="020F0502020204030204" pitchFamily="34" charset="0"/>
            </a:endParaRPr>
          </a:p>
        </p:txBody>
      </p:sp>
      <p:sp>
        <p:nvSpPr>
          <p:cNvPr id="26627" name="Rectangle 2"/>
          <p:cNvSpPr>
            <a:spLocks noRo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6628" name="Rectangle 3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 eaLnBrk="1" hangingPunct="1">
              <a:spcBef>
                <a:spcPct val="0"/>
              </a:spcBef>
            </a:pPr>
            <a:endParaRPr lang="zh-CN" altLang="zh-CN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en-US" altLang="zh-CN" sz="1200" dirty="0">
                <a:latin typeface="Calibri" panose="020F0502020204030204" pitchFamily="34" charset="0"/>
              </a:rPr>
            </a:fld>
            <a:endParaRPr lang="en-US" altLang="zh-CN" sz="1200" dirty="0">
              <a:latin typeface="Calibri" panose="020F0502020204030204" pitchFamily="34" charset="0"/>
            </a:endParaRPr>
          </a:p>
        </p:txBody>
      </p:sp>
      <p:sp>
        <p:nvSpPr>
          <p:cNvPr id="27651" name="Rectangle 2"/>
          <p:cNvSpPr>
            <a:spLocks noRo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7652" name="Rectangle 3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 eaLnBrk="1" hangingPunct="1">
              <a:spcBef>
                <a:spcPct val="0"/>
              </a:spcBef>
            </a:pPr>
            <a:r>
              <a:rPr lang="en-US" altLang="zh-CN" dirty="0"/>
              <a:t>www.12999.com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4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en-US" altLang="zh-CN" sz="1200" dirty="0">
                <a:latin typeface="Calibri" panose="020F0502020204030204" pitchFamily="34" charset="0"/>
              </a:rPr>
            </a:fld>
            <a:endParaRPr lang="en-US" altLang="zh-CN" sz="1200" dirty="0">
              <a:latin typeface="Calibri" panose="020F0502020204030204" pitchFamily="34" charset="0"/>
            </a:endParaRPr>
          </a:p>
        </p:txBody>
      </p:sp>
      <p:sp>
        <p:nvSpPr>
          <p:cNvPr id="28675" name="Rectangle 2"/>
          <p:cNvSpPr>
            <a:spLocks noRo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8676" name="Rectangle 3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 eaLnBrk="1" hangingPunct="1"/>
            <a:endParaRPr lang="zh-CN" altLang="zh-CN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/>
            <a:endParaRPr lang="zh-CN" altLang="en-US" dirty="0"/>
          </a:p>
        </p:txBody>
      </p:sp>
      <p:sp>
        <p:nvSpPr>
          <p:cNvPr id="2970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zh-CN" altLang="en-US" sz="1200" dirty="0">
                <a:latin typeface="Calibri" panose="020F0502020204030204" pitchFamily="34" charset="0"/>
              </a:rPr>
            </a:fld>
            <a:endParaRPr lang="zh-CN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 bwMode="white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173157"/>
            <a:ext cx="7772400" cy="1470025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16" y="2643182"/>
            <a:ext cx="6670366" cy="1752600"/>
          </a:xfrm>
        </p:spPr>
        <p:txBody>
          <a:bodyPr/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 smtClean="0"/>
              <a:t>单击此处编辑母版副标题样式</a:t>
            </a:r>
            <a:endParaRPr lang="en-US" noProof="1"/>
          </a:p>
        </p:txBody>
      </p:sp>
      <p:sp>
        <p:nvSpPr>
          <p:cNvPr id="12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bg bwMode="white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2924181"/>
            <a:ext cx="7772400" cy="1362075"/>
          </a:xfrm>
        </p:spPr>
        <p:txBody>
          <a:bodyPr anchor="t"/>
          <a:lstStyle>
            <a:lvl1pPr algn="l">
              <a:defRPr sz="4400" b="0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85800" y="1428747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12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0382" y="1071546"/>
            <a:ext cx="5111750" cy="50497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679083" y="1071546"/>
            <a:ext cx="3008313" cy="34290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5" y="285728"/>
            <a:ext cx="8230993" cy="696626"/>
          </a:xfrm>
        </p:spPr>
        <p:txBody>
          <a:bodyPr/>
          <a:lstStyle>
            <a:lvl1pPr algn="ctr">
              <a:defRPr sz="3600" b="0"/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001024" y="642918"/>
            <a:ext cx="785818" cy="4572032"/>
          </a:xfrm>
        </p:spPr>
        <p:txBody>
          <a:bodyPr vert="eaVert"/>
          <a:lstStyle>
            <a:lvl1pPr algn="l">
              <a:defRPr sz="2400" b="0"/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42922" y="541340"/>
            <a:ext cx="6415094" cy="5459428"/>
          </a:xfrm>
          <a:prstGeom prst="roundRect">
            <a:avLst>
              <a:gd name="adj" fmla="val 4800"/>
            </a:avLst>
          </a:prstGeom>
          <a:solidFill>
            <a:schemeClr val="accent1">
              <a:tint val="20000"/>
            </a:schemeClr>
          </a:solidFill>
          <a:ln w="381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tint val="20000"/>
                  </a:schemeClr>
                </a:gs>
              </a:gsLst>
              <a:lin ang="16200000" scaled="1"/>
              <a:tileRect/>
            </a:gradFill>
          </a:ln>
          <a:effectLst>
            <a:outerShdw blurRad="76200" dist="38100" dir="5400000" sx="100500" sy="100500" algn="tl" rotWithShape="0">
              <a:srgbClr val="000000">
                <a:alpha val="50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 2" panose="05020102010507070707" pitchFamily="18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华文楷体" panose="02010600040101010101" pitchFamily="2" charset="-122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华文楷体" panose="02010600040101010101" pitchFamily="2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072330" y="1000108"/>
            <a:ext cx="914368" cy="4214842"/>
          </a:xfrm>
        </p:spPr>
        <p:txBody>
          <a:bodyPr vert="eaVert" anchor="ctr"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143768" y="274639"/>
            <a:ext cx="1543032" cy="58515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615130" cy="58515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pn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white">
      <p:bgRef idx="1002">
        <a:schemeClr val="bg2"/>
      </p:bgRef>
    </p:bg>
    <p:spTree>
      <p:nvGrpSpPr>
        <p:cNvPr id="1" name=""/>
        <p:cNvGrpSpPr/>
        <p:nvPr/>
      </p:nvGrpSpPr>
      <p:grpSpPr/>
      <p:pic>
        <p:nvPicPr>
          <p:cNvPr id="1026" name="图片 7"/>
          <p:cNvPicPr>
            <a:picLocks noChangeAspect="1"/>
          </p:cNvPicPr>
          <p:nvPr/>
        </p:nvPicPr>
        <p:blipFill>
          <a:blip r:embed="rId12">
            <a:lum bright="12000" contrast="40000"/>
          </a:blip>
          <a:stretch>
            <a:fillRect/>
          </a:stretch>
        </p:blipFill>
        <p:spPr>
          <a:xfrm>
            <a:off x="6667500" y="4914900"/>
            <a:ext cx="2476500" cy="1943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矩形 9"/>
          <p:cNvSpPr/>
          <p:nvPr/>
        </p:nvSpPr>
        <p:spPr>
          <a:xfrm>
            <a:off x="0" y="0"/>
            <a:ext cx="9144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20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</a:schemeClr>
              </a:gs>
            </a:gsLst>
            <a:lin ang="18900000" scaled="1"/>
            <a:tileRect/>
          </a:gradFill>
          <a:ln w="12700" cap="rnd" cmpd="sng" algn="ctr">
            <a:noFill/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40950"/>
            <a:ext cx="4572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5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  <a:alpha val="60000"/>
                </a:schemeClr>
              </a:gs>
            </a:gsLst>
            <a:lin ang="8100000" scaled="1"/>
            <a:tileRect/>
          </a:gradFill>
          <a:ln w="12700" cap="rnd" cmpd="sng" algn="ctr">
            <a:noFill/>
            <a:prstDash val="solid"/>
          </a:ln>
          <a:effectLst>
            <a:glow>
              <a:schemeClr val="accent1">
                <a:tint val="100000"/>
                <a:shade val="100000"/>
                <a:hueMod val="100000"/>
                <a:satMod val="100000"/>
              </a:schemeClr>
            </a:glo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33" name="图片 8"/>
          <p:cNvPicPr>
            <a:picLocks noChangeAspect="1"/>
          </p:cNvPicPr>
          <p:nvPr/>
        </p:nvPicPr>
        <p:blipFill>
          <a:blip r:embed="rId13">
            <a:lum bright="34000" contrast="40000"/>
          </a:blip>
          <a:stretch>
            <a:fillRect/>
          </a:stretch>
        </p:blipFill>
        <p:spPr>
          <a:xfrm>
            <a:off x="0" y="6419850"/>
            <a:ext cx="9144000" cy="438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34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en-US" altLang="x-none" dirty="0"/>
          </a:p>
        </p:txBody>
      </p:sp>
      <p:sp>
        <p:nvSpPr>
          <p:cNvPr id="1035" name="文本占位符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altLang="x-none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buFontTx/>
              <a:buNone/>
              <a:defRPr kumimoji="0"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buFontTx/>
              <a:buNone/>
              <a:defRPr kumimoji="0"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隶书" panose="02010509060101010101" pitchFamily="49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aiandra GD" panose="020E0502030308020204"/>
          <a:ea typeface="隶书" panose="02010509060101010101" pitchFamily="49" charset="-122"/>
          <a:cs typeface="隶书" panose="020105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aiandra GD" panose="020E0502030308020204"/>
          <a:ea typeface="隶书" panose="02010509060101010101" pitchFamily="49" charset="-122"/>
          <a:cs typeface="隶书" panose="020105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aiandra GD" panose="020E0502030308020204"/>
          <a:ea typeface="隶书" panose="02010509060101010101" pitchFamily="49" charset="-122"/>
          <a:cs typeface="隶书" panose="020105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aiandra GD" panose="020E0502030308020204"/>
          <a:ea typeface="隶书" panose="02010509060101010101" pitchFamily="49" charset="-122"/>
          <a:cs typeface="隶书" panose="02010509060101010101" pitchFamily="49" charset="-122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 2" panose="05020102010507070707" pitchFamily="18" charset="2"/>
        <a:buChar char=""/>
        <a:defRPr sz="3200" kern="1200">
          <a:solidFill>
            <a:schemeClr val="tx1"/>
          </a:solidFill>
          <a:latin typeface="+mn-lt"/>
          <a:ea typeface="+mn-ea"/>
          <a:cs typeface="华文楷体" panose="02010600040101010101" pitchFamily="2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0000"/>
        <a:buFont typeface="Wingdings 2" panose="05020102010507070707" pitchFamily="18" charset="2"/>
        <a:buChar char="³"/>
        <a:defRPr sz="2800" kern="1200">
          <a:solidFill>
            <a:schemeClr val="tx1"/>
          </a:solidFill>
          <a:latin typeface="+mn-lt"/>
          <a:ea typeface="+mn-ea"/>
          <a:cs typeface="华文楷体" panose="02010600040101010101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7B9B57"/>
        </a:buClr>
        <a:buSzPct val="60000"/>
        <a:buFont typeface="Wingdings 2" panose="05020102010507070707" pitchFamily="18" charset="2"/>
        <a:buChar char="®"/>
        <a:defRPr sz="2400" kern="1200">
          <a:solidFill>
            <a:schemeClr val="tx1"/>
          </a:solidFill>
          <a:latin typeface="+mn-lt"/>
          <a:ea typeface="+mn-ea"/>
          <a:cs typeface="华文楷体" panose="02010600040101010101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8B7396"/>
        </a:buClr>
        <a:buSzPct val="45000"/>
        <a:buFont typeface="Wingdings 2" panose="05020102010507070707" pitchFamily="18" charset="2"/>
        <a:buChar char="¯"/>
        <a:defRPr sz="2000" kern="1200">
          <a:solidFill>
            <a:schemeClr val="tx1"/>
          </a:solidFill>
          <a:latin typeface="+mn-lt"/>
          <a:ea typeface="+mn-ea"/>
          <a:cs typeface="华文楷体" panose="02010600040101010101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E89A53"/>
        </a:buClr>
        <a:buFont typeface="Wingdings 2" panose="05020102010507070707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华文楷体" panose="02010600040101010101" pitchFamily="2" charset="-122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microsoft.com/office/2007/relationships/media" Target="file:///C:\Users\lenovo\Music\&#33891;&#25991;&#21326;%20-%20&#20170;&#22825;&#26159;&#20320;&#30340;&#29983;&#26085;.mp3" TargetMode="External"/><Relationship Id="rId3" Type="http://schemas.openxmlformats.org/officeDocument/2006/relationships/audio" Target="file:///C:\Users\lenovo\Music\&#33891;&#25991;&#21326;%20-%20&#20170;&#22825;&#26159;&#20320;&#30340;&#29983;&#26085;.mp3" TargetMode="External"/><Relationship Id="rId2" Type="http://schemas.openxmlformats.org/officeDocument/2006/relationships/image" Target="../media/image5.wmf"/><Relationship Id="rId1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wmf"/><Relationship Id="rId1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emf"/><Relationship Id="rId3" Type="http://schemas.openxmlformats.org/officeDocument/2006/relationships/image" Target="../media/image14.png"/><Relationship Id="rId2" Type="http://schemas.openxmlformats.org/officeDocument/2006/relationships/image" Target="G:/wlx&#21442;&#36187;&#20316;&#21697;/http:/www.pep.com.cn/images/200410/pic_204329.jpg" TargetMode="External"/><Relationship Id="rId1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png"/><Relationship Id="rId3" Type="http://schemas.microsoft.com/office/2007/relationships/media" Target="file:///C:\Users\lenovo\Music\&#33891;&#25991;&#21326;%20-%20&#20170;&#22825;&#26159;&#20320;&#30340;&#29983;&#26085;.mp3" TargetMode="External"/><Relationship Id="rId2" Type="http://schemas.openxmlformats.org/officeDocument/2006/relationships/audio" Target="file:///C:\Users\lenovo\Music\&#33891;&#25991;&#21326;%20-%20&#20170;&#22825;&#26159;&#20320;&#30340;&#29983;&#26085;.mp3" TargetMode="External"/><Relationship Id="rId1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1285851" y="1857363"/>
            <a:ext cx="7096815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0" normalizeH="0" baseline="0" noProof="0" dirty="0">
                <a:ln w="31550" cmpd="sng">
                  <a:solidFill>
                    <a:srgbClr val="FF000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12.2</a:t>
            </a:r>
            <a:r>
              <a:rPr kumimoji="0" lang="zh-CN" altLang="en-US" sz="5400" b="1" i="0" u="none" strike="noStrike" kern="1200" cap="none" spc="0" normalizeH="0" baseline="0" noProof="0" dirty="0">
                <a:ln w="31550" cmpd="sng">
                  <a:solidFill>
                    <a:srgbClr val="FF000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全等三角形的判定</a:t>
            </a:r>
            <a:endParaRPr kumimoji="0" lang="en-US" altLang="zh-CN" sz="5400" b="1" i="0" u="none" strike="noStrike" kern="1200" cap="none" spc="0" normalizeH="0" baseline="0" noProof="0" dirty="0">
              <a:ln w="31550" cmpd="sng">
                <a:solidFill>
                  <a:srgbClr val="FF0000"/>
                </a:soli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0" normalizeH="0" baseline="0" noProof="0" dirty="0">
                <a:ln w="31550" cmpd="sng">
                  <a:solidFill>
                    <a:srgbClr val="FF000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(</a:t>
            </a:r>
            <a:r>
              <a:rPr kumimoji="0" lang="zh-CN" altLang="en-US" sz="5400" b="1" i="0" u="none" strike="noStrike" kern="1200" cap="none" spc="0" normalizeH="0" baseline="0" noProof="0" dirty="0">
                <a:ln w="31550" cmpd="sng">
                  <a:solidFill>
                    <a:srgbClr val="FF000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</a:t>
            </a:r>
            <a:r>
              <a:rPr kumimoji="0" lang="en-US" altLang="zh-CN" sz="5400" b="1" i="0" u="none" strike="noStrike" kern="1200" cap="none" spc="0" normalizeH="0" baseline="0" noProof="0" dirty="0">
                <a:ln w="31550" cmpd="sng">
                  <a:solidFill>
                    <a:srgbClr val="FF000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en-US" sz="5400" b="1" i="0" u="none" strike="noStrike" kern="1200" cap="none" spc="0" normalizeH="0" baseline="0" noProof="0" dirty="0">
                <a:ln w="31550" cmpd="sng">
                  <a:solidFill>
                    <a:srgbClr val="FF000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课时</a:t>
            </a:r>
            <a:r>
              <a:rPr kumimoji="0" lang="en-US" altLang="zh-CN" sz="5400" b="1" i="0" u="none" strike="noStrike" kern="1200" cap="none" spc="0" normalizeH="0" baseline="0" noProof="0" dirty="0">
                <a:ln w="31550" cmpd="sng">
                  <a:solidFill>
                    <a:srgbClr val="FF000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)</a:t>
            </a:r>
            <a:endParaRPr kumimoji="0" lang="zh-CN" altLang="en-US" sz="5400" b="1" i="0" u="none" strike="noStrike" kern="1200" cap="none" spc="0" normalizeH="0" baseline="0" noProof="0" dirty="0">
              <a:ln w="31550" cmpd="sng">
                <a:solidFill>
                  <a:srgbClr val="FF0000"/>
                </a:soli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4282" y="214290"/>
            <a:ext cx="575029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人教版八年级上册</a:t>
            </a:r>
            <a:endParaRPr kumimoji="0" lang="zh-CN" altLang="en-US" sz="5400" b="1" i="0" u="none" strike="noStrike" kern="1200" cap="none" spc="0" normalizeH="0" baseline="0" noProof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WordArt 2"/>
          <p:cNvSpPr>
            <a:spLocks noTextEdit="1"/>
          </p:cNvSpPr>
          <p:nvPr/>
        </p:nvSpPr>
        <p:spPr>
          <a:xfrm rot="-373257">
            <a:off x="152400" y="152400"/>
            <a:ext cx="19050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 eaLnBrk="0" hangingPunct="0"/>
            <a:endParaRPr lang="zh-CN" altLang="en-US" sz="3600"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  <a:tileRect/>
              </a:gradFill>
              <a:effectLst>
                <a:outerShdw dist="35921" dir="2699999" algn="ctr" rotWithShape="0">
                  <a:srgbClr val="C0C0C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147" name="Text Box 18"/>
          <p:cNvSpPr txBox="1">
            <a:spLocks noChangeArrowheads="1"/>
          </p:cNvSpPr>
          <p:nvPr/>
        </p:nvSpPr>
        <p:spPr bwMode="auto">
          <a:xfrm>
            <a:off x="500062" y="857250"/>
            <a:ext cx="6172200" cy="11695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1" lang="en-US" altLang="zh-CN" sz="2800" b="1" kern="1200" cap="none" spc="0" normalizeH="0" baseline="0" noProof="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1</a:t>
            </a:r>
            <a:r>
              <a:rPr kumimoji="1" lang="zh-CN" altLang="en-US" sz="2800" b="1" kern="1200" cap="none" spc="0" normalizeH="0" baseline="0" noProof="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、 </a:t>
            </a:r>
            <a:r>
              <a:rPr kumimoji="1" lang="en-US" altLang="zh-CN" sz="2800" b="1" kern="1200" cap="none" spc="0" normalizeH="0" baseline="0" noProof="0" dirty="0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	</a:t>
            </a:r>
            <a:r>
              <a:rPr kumimoji="1" lang="zh-CN" altLang="en-US" sz="2800" b="1" kern="1200" cap="none" spc="0" normalizeH="0" baseline="0" noProof="0" dirty="0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满足什么条件的两个</a:t>
            </a:r>
            <a:r>
              <a:rPr kumimoji="1" lang="zh-CN" altLang="en-US" sz="2800" b="1" kern="1200" cap="none" spc="0" normalizeH="0" baseline="0" noProof="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三角形</a:t>
            </a:r>
            <a:r>
              <a:rPr kumimoji="1" lang="zh-CN" altLang="en-US" sz="2800" b="1" kern="1200" cap="none" spc="0" normalizeH="0" baseline="0" noProof="0" dirty="0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全等？</a:t>
            </a:r>
            <a:endParaRPr kumimoji="0" lang="zh-CN" altLang="en-US" sz="2800" kern="10" cap="none" spc="0" normalizeH="0" baseline="0" noProof="0" dirty="0"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endParaRPr kumimoji="1" lang="zh-CN" altLang="en-US" sz="2800" b="1" kern="1200" cap="none" spc="0" normalizeH="0" baseline="0" noProof="0" dirty="0"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763" name="Text Box 19"/>
          <p:cNvSpPr txBox="1">
            <a:spLocks noChangeArrowheads="1"/>
          </p:cNvSpPr>
          <p:nvPr/>
        </p:nvSpPr>
        <p:spPr bwMode="auto">
          <a:xfrm>
            <a:off x="1000125" y="1428750"/>
            <a:ext cx="6715125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1" lang="zh-CN" altLang="en-US" sz="2800" b="1" kern="1200" cap="none" spc="0" normalizeH="0" baseline="0" noProof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能够重合的两个三角形</a:t>
            </a:r>
            <a:r>
              <a:rPr kumimoji="1" lang="zh-CN" altLang="en-US" sz="2800" b="1" kern="1200" cap="none" spc="0" normalizeH="0" baseline="0" noProof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叫全等。</a:t>
            </a:r>
            <a:endParaRPr kumimoji="1" lang="zh-CN" altLang="en-US" sz="2800" b="1" kern="1200" cap="none" spc="0" normalizeH="0" baseline="0" noProof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149" name="组合 26"/>
          <p:cNvGrpSpPr/>
          <p:nvPr/>
        </p:nvGrpSpPr>
        <p:grpSpPr>
          <a:xfrm>
            <a:off x="357188" y="2357438"/>
            <a:ext cx="8572500" cy="2628900"/>
            <a:chOff x="357158" y="2214554"/>
            <a:chExt cx="8572528" cy="2628904"/>
          </a:xfrm>
        </p:grpSpPr>
        <p:grpSp>
          <p:nvGrpSpPr>
            <p:cNvPr id="6160" name="组合 25"/>
            <p:cNvGrpSpPr/>
            <p:nvPr/>
          </p:nvGrpSpPr>
          <p:grpSpPr>
            <a:xfrm>
              <a:off x="928662" y="2786058"/>
              <a:ext cx="7010400" cy="2057400"/>
              <a:chOff x="838200" y="2895600"/>
              <a:chExt cx="7010400" cy="2057400"/>
            </a:xfrm>
          </p:grpSpPr>
          <p:grpSp>
            <p:nvGrpSpPr>
              <p:cNvPr id="6162" name="Group 4"/>
              <p:cNvGrpSpPr/>
              <p:nvPr/>
            </p:nvGrpSpPr>
            <p:grpSpPr>
              <a:xfrm>
                <a:off x="838200" y="2895600"/>
                <a:ext cx="3352800" cy="1981200"/>
                <a:chOff x="528" y="1344"/>
                <a:chExt cx="2112" cy="1248"/>
              </a:xfrm>
            </p:grpSpPr>
            <p:sp>
              <p:nvSpPr>
                <p:cNvPr id="6170" name="Line 5"/>
                <p:cNvSpPr/>
                <p:nvPr/>
              </p:nvSpPr>
              <p:spPr>
                <a:xfrm flipH="1">
                  <a:off x="864" y="1584"/>
                  <a:ext cx="432" cy="768"/>
                </a:xfrm>
                <a:prstGeom prst="line">
                  <a:avLst/>
                </a:prstGeom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6171" name="Line 6"/>
                <p:cNvSpPr/>
                <p:nvPr/>
              </p:nvSpPr>
              <p:spPr>
                <a:xfrm>
                  <a:off x="864" y="2352"/>
                  <a:ext cx="1488" cy="0"/>
                </a:xfrm>
                <a:prstGeom prst="line">
                  <a:avLst/>
                </a:prstGeom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6172" name="Line 7"/>
                <p:cNvSpPr/>
                <p:nvPr/>
              </p:nvSpPr>
              <p:spPr>
                <a:xfrm>
                  <a:off x="1296" y="1584"/>
                  <a:ext cx="1056" cy="768"/>
                </a:xfrm>
                <a:prstGeom prst="line">
                  <a:avLst/>
                </a:prstGeom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6173" name="Text Box 8"/>
                <p:cNvSpPr txBox="1"/>
                <p:nvPr/>
              </p:nvSpPr>
              <p:spPr>
                <a:xfrm>
                  <a:off x="1056" y="1344"/>
                  <a:ext cx="384" cy="28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400" dirty="0">
                      <a:latin typeface="Times New Roman" panose="02020603050405020304" pitchFamily="18" charset="0"/>
                    </a:rPr>
                    <a:t>A</a:t>
                  </a:r>
                  <a:endParaRPr lang="en-US" altLang="zh-CN" sz="2400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174" name="Text Box 9"/>
                <p:cNvSpPr txBox="1"/>
                <p:nvPr/>
              </p:nvSpPr>
              <p:spPr>
                <a:xfrm>
                  <a:off x="528" y="2304"/>
                  <a:ext cx="576" cy="28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400" dirty="0">
                      <a:latin typeface="Times New Roman" panose="02020603050405020304" pitchFamily="18" charset="0"/>
                    </a:rPr>
                    <a:t>B</a:t>
                  </a:r>
                  <a:endParaRPr lang="en-US" altLang="zh-CN" sz="2400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175" name="Text Box 10"/>
                <p:cNvSpPr txBox="1"/>
                <p:nvPr/>
              </p:nvSpPr>
              <p:spPr>
                <a:xfrm>
                  <a:off x="2160" y="2304"/>
                  <a:ext cx="480" cy="28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400" dirty="0">
                      <a:latin typeface="Times New Roman" panose="02020603050405020304" pitchFamily="18" charset="0"/>
                    </a:rPr>
                    <a:t>C</a:t>
                  </a:r>
                  <a:endParaRPr lang="en-US" altLang="zh-CN" sz="2400" dirty="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6163" name="Group 11"/>
              <p:cNvGrpSpPr/>
              <p:nvPr/>
            </p:nvGrpSpPr>
            <p:grpSpPr>
              <a:xfrm>
                <a:off x="4495800" y="2971800"/>
                <a:ext cx="3352800" cy="1981200"/>
                <a:chOff x="2976" y="1344"/>
                <a:chExt cx="2112" cy="1248"/>
              </a:xfrm>
            </p:grpSpPr>
            <p:sp>
              <p:nvSpPr>
                <p:cNvPr id="6164" name="Line 12"/>
                <p:cNvSpPr/>
                <p:nvPr/>
              </p:nvSpPr>
              <p:spPr>
                <a:xfrm flipH="1">
                  <a:off x="3312" y="1584"/>
                  <a:ext cx="432" cy="768"/>
                </a:xfrm>
                <a:prstGeom prst="line">
                  <a:avLst/>
                </a:prstGeom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6165" name="Line 13"/>
                <p:cNvSpPr/>
                <p:nvPr/>
              </p:nvSpPr>
              <p:spPr>
                <a:xfrm>
                  <a:off x="3312" y="2352"/>
                  <a:ext cx="1488" cy="0"/>
                </a:xfrm>
                <a:prstGeom prst="line">
                  <a:avLst/>
                </a:prstGeom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6166" name="Line 14"/>
                <p:cNvSpPr/>
                <p:nvPr/>
              </p:nvSpPr>
              <p:spPr>
                <a:xfrm>
                  <a:off x="3744" y="1584"/>
                  <a:ext cx="1056" cy="768"/>
                </a:xfrm>
                <a:prstGeom prst="line">
                  <a:avLst/>
                </a:prstGeom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6167" name="Text Box 15"/>
                <p:cNvSpPr txBox="1"/>
                <p:nvPr/>
              </p:nvSpPr>
              <p:spPr>
                <a:xfrm>
                  <a:off x="3504" y="1344"/>
                  <a:ext cx="384" cy="28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400" dirty="0">
                      <a:latin typeface="Times New Roman" panose="02020603050405020304" pitchFamily="18" charset="0"/>
                    </a:rPr>
                    <a:t>D</a:t>
                  </a:r>
                  <a:endParaRPr lang="en-US" altLang="zh-CN" sz="2400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168" name="Text Box 16"/>
                <p:cNvSpPr txBox="1"/>
                <p:nvPr/>
              </p:nvSpPr>
              <p:spPr>
                <a:xfrm>
                  <a:off x="2976" y="2304"/>
                  <a:ext cx="576" cy="28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400" dirty="0">
                      <a:latin typeface="Times New Roman" panose="02020603050405020304" pitchFamily="18" charset="0"/>
                    </a:rPr>
                    <a:t>E</a:t>
                  </a:r>
                  <a:endParaRPr lang="en-US" altLang="zh-CN" sz="2400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169" name="Text Box 17"/>
                <p:cNvSpPr txBox="1"/>
                <p:nvPr/>
              </p:nvSpPr>
              <p:spPr>
                <a:xfrm>
                  <a:off x="4608" y="2304"/>
                  <a:ext cx="480" cy="28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400" dirty="0">
                      <a:latin typeface="Times New Roman" panose="02020603050405020304" pitchFamily="18" charset="0"/>
                    </a:rPr>
                    <a:t>F</a:t>
                  </a:r>
                  <a:endParaRPr lang="en-US" altLang="zh-CN" sz="2400" dirty="0">
                    <a:latin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6161" name="Text Box 20"/>
            <p:cNvSpPr txBox="1"/>
            <p:nvPr/>
          </p:nvSpPr>
          <p:spPr>
            <a:xfrm>
              <a:off x="357158" y="2214554"/>
              <a:ext cx="8572528" cy="51911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800" b="1" dirty="0">
                  <a:latin typeface="Times New Roman" panose="02020603050405020304" pitchFamily="18" charset="0"/>
                </a:rPr>
                <a:t>    2</a:t>
              </a:r>
              <a:r>
                <a:rPr lang="zh-CN" altLang="en-US" sz="2800" b="1" dirty="0">
                  <a:latin typeface="Times New Roman" panose="02020603050405020304" pitchFamily="18" charset="0"/>
                </a:rPr>
                <a:t>、 已知△</a:t>
              </a:r>
              <a:r>
                <a:rPr lang="en-US" altLang="zh-CN" sz="2800" b="1" dirty="0">
                  <a:latin typeface="Times New Roman" panose="02020603050405020304" pitchFamily="18" charset="0"/>
                </a:rPr>
                <a:t>ABC ≌△ DEF</a:t>
              </a:r>
              <a:r>
                <a:rPr lang="zh-CN" altLang="en-US" sz="2800" b="1" dirty="0">
                  <a:latin typeface="Times New Roman" panose="02020603050405020304" pitchFamily="18" charset="0"/>
                </a:rPr>
                <a:t>，找出其中相等的边与角</a:t>
              </a:r>
              <a:r>
                <a:rPr lang="en-US" altLang="zh-CN" sz="2800" b="1" dirty="0">
                  <a:latin typeface="Times New Roman" panose="02020603050405020304" pitchFamily="18" charset="0"/>
                </a:rPr>
                <a:t>.</a:t>
              </a:r>
              <a:endParaRPr lang="zh-CN" altLang="en-US" sz="2800" b="1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7" name="组合 27"/>
          <p:cNvGrpSpPr/>
          <p:nvPr/>
        </p:nvGrpSpPr>
        <p:grpSpPr>
          <a:xfrm>
            <a:off x="785813" y="4929188"/>
            <a:ext cx="8026400" cy="519112"/>
            <a:chOff x="785786" y="4929198"/>
            <a:chExt cx="8026434" cy="519113"/>
          </a:xfrm>
        </p:grpSpPr>
        <p:sp>
          <p:nvSpPr>
            <p:cNvPr id="6157" name="Rectangle 21"/>
            <p:cNvSpPr/>
            <p:nvPr/>
          </p:nvSpPr>
          <p:spPr>
            <a:xfrm>
              <a:off x="785786" y="4929198"/>
              <a:ext cx="1730375" cy="51911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①AB=DE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158" name="Rectangle 23"/>
            <p:cNvSpPr/>
            <p:nvPr/>
          </p:nvSpPr>
          <p:spPr>
            <a:xfrm>
              <a:off x="5643570" y="4929198"/>
              <a:ext cx="3168650" cy="51911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③ CA=FD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159" name="Rectangle 24"/>
            <p:cNvSpPr/>
            <p:nvPr/>
          </p:nvSpPr>
          <p:spPr>
            <a:xfrm>
              <a:off x="3286116" y="4929198"/>
              <a:ext cx="2376487" cy="51911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② BC=EF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8" name="组合 28"/>
          <p:cNvGrpSpPr/>
          <p:nvPr/>
        </p:nvGrpSpPr>
        <p:grpSpPr>
          <a:xfrm>
            <a:off x="642938" y="5572125"/>
            <a:ext cx="7745412" cy="661988"/>
            <a:chOff x="642910" y="5572140"/>
            <a:chExt cx="7745440" cy="661973"/>
          </a:xfrm>
        </p:grpSpPr>
        <p:sp>
          <p:nvSpPr>
            <p:cNvPr id="6154" name="Rectangle 25"/>
            <p:cNvSpPr/>
            <p:nvPr/>
          </p:nvSpPr>
          <p:spPr>
            <a:xfrm>
              <a:off x="642910" y="5572140"/>
              <a:ext cx="2573338" cy="51911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④ ∠A= ∠D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155" name="Rectangle 26"/>
            <p:cNvSpPr/>
            <p:nvPr/>
          </p:nvSpPr>
          <p:spPr>
            <a:xfrm>
              <a:off x="3132138" y="5661025"/>
              <a:ext cx="2374900" cy="51911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⑤ </a:t>
              </a:r>
              <a:r>
                <a:rPr lang="en-US" altLang="zh-CN" dirty="0">
                  <a:latin typeface="Calibri" panose="020F0502020204030204" pitchFamily="34" charset="0"/>
                </a:rPr>
                <a:t> 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∠B=∠E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156" name="Rectangle 27"/>
            <p:cNvSpPr/>
            <p:nvPr/>
          </p:nvSpPr>
          <p:spPr>
            <a:xfrm>
              <a:off x="5638800" y="5715000"/>
              <a:ext cx="2749550" cy="51911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⑥ ∠C= ∠F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9" name="组合 14"/>
          <p:cNvGrpSpPr/>
          <p:nvPr/>
        </p:nvGrpSpPr>
        <p:grpSpPr>
          <a:xfrm>
            <a:off x="160020" y="11430"/>
            <a:ext cx="3888740" cy="755650"/>
            <a:chOff x="142844" y="71414"/>
            <a:chExt cx="4214810" cy="571504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bliqueBottomLeft"/>
            <a:lightRig rig="threePt" dir="t"/>
          </a:scene3d>
        </p:grpSpPr>
        <p:sp>
          <p:nvSpPr>
            <p:cNvPr id="4" name="上凸带形 3"/>
            <p:cNvSpPr/>
            <p:nvPr/>
          </p:nvSpPr>
          <p:spPr>
            <a:xfrm>
              <a:off x="142844" y="71414"/>
              <a:ext cx="4214810" cy="571504"/>
            </a:xfrm>
            <a:prstGeom prst="ribbon2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469" name="矩形 17"/>
            <p:cNvSpPr/>
            <p:nvPr/>
          </p:nvSpPr>
          <p:spPr>
            <a:xfrm>
              <a:off x="1192806" y="159661"/>
              <a:ext cx="2115161" cy="44135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温故知新</a:t>
              </a:r>
              <a:endParaRPr kumimoji="0" lang="zh-CN" altLang="en-US" sz="3200" b="1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1000125" y="1928813"/>
            <a:ext cx="778668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</a:rPr>
              <a:t>三条边、三个角分别对应相等的两个三角形全等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3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63" grpId="0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TextBox 2"/>
          <p:cNvSpPr txBox="1"/>
          <p:nvPr/>
        </p:nvSpPr>
        <p:spPr>
          <a:xfrm>
            <a:off x="285750" y="857250"/>
            <a:ext cx="8480425" cy="23082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sz="3200" b="1" dirty="0">
                <a:solidFill>
                  <a:srgbClr val="0070C0"/>
                </a:solidFill>
                <a:latin typeface="Arial" panose="020B0604020202020204" pitchFamily="34" charset="0"/>
              </a:rPr>
              <a:t>[</a:t>
            </a:r>
            <a:r>
              <a:rPr lang="zh-CN" altLang="en-US" sz="3200" b="1" dirty="0">
                <a:solidFill>
                  <a:srgbClr val="0070C0"/>
                </a:solidFill>
                <a:latin typeface="Arial" panose="020B0604020202020204" pitchFamily="34" charset="0"/>
              </a:rPr>
              <a:t>学习目标</a:t>
            </a:r>
            <a:r>
              <a:rPr lang="en-US" altLang="zh-CN" sz="3200" b="1" dirty="0">
                <a:solidFill>
                  <a:srgbClr val="0070C0"/>
                </a:solidFill>
                <a:latin typeface="Arial" panose="020B0604020202020204" pitchFamily="34" charset="0"/>
              </a:rPr>
              <a:t>]</a:t>
            </a:r>
            <a:r>
              <a:rPr lang="zh-CN" altLang="en-US" sz="3200" b="1" dirty="0">
                <a:solidFill>
                  <a:srgbClr val="0070C0"/>
                </a:solidFill>
                <a:latin typeface="Arial" panose="020B0604020202020204" pitchFamily="34" charset="0"/>
              </a:rPr>
              <a:t> ：</a:t>
            </a:r>
            <a:endParaRPr lang="en-US" altLang="zh-CN" sz="3200" b="1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r>
              <a:rPr lang="en-US" altLang="zh-CN" sz="2800" b="1" dirty="0">
                <a:latin typeface="Arial" panose="020B0604020202020204" pitchFamily="34" charset="0"/>
              </a:rPr>
              <a:t>     </a:t>
            </a:r>
            <a:r>
              <a:rPr lang="zh-CN" altLang="en-US" sz="2800" b="1" dirty="0">
                <a:latin typeface="Arial" panose="020B0604020202020204" pitchFamily="34" charset="0"/>
              </a:rPr>
              <a:t>经历探索三角形全等条件的过程，掌握三角形</a:t>
            </a:r>
            <a:endParaRPr lang="en-US" altLang="zh-CN" sz="2800" b="1" dirty="0">
              <a:latin typeface="Arial" panose="020B0604020202020204" pitchFamily="34" charset="0"/>
            </a:endParaRPr>
          </a:p>
          <a:p>
            <a:r>
              <a:rPr lang="zh-CN" altLang="en-US" sz="2800" b="1" dirty="0">
                <a:latin typeface="Arial" panose="020B0604020202020204" pitchFamily="34" charset="0"/>
              </a:rPr>
              <a:t>全等的“边边边”判定的方法；体会利用操作、归纳</a:t>
            </a:r>
            <a:endParaRPr lang="en-US" altLang="zh-CN" sz="2800" b="1" dirty="0">
              <a:latin typeface="Arial" panose="020B0604020202020204" pitchFamily="34" charset="0"/>
            </a:endParaRPr>
          </a:p>
          <a:p>
            <a:r>
              <a:rPr lang="zh-CN" altLang="en-US" sz="2800" b="1" dirty="0">
                <a:latin typeface="Arial" panose="020B0604020202020204" pitchFamily="34" charset="0"/>
              </a:rPr>
              <a:t>获得数学结论的过程，在探索过程中，培养有条理的</a:t>
            </a:r>
            <a:endParaRPr lang="en-US" altLang="zh-CN" sz="2800" b="1" dirty="0">
              <a:latin typeface="Arial" panose="020B0604020202020204" pitchFamily="34" charset="0"/>
            </a:endParaRPr>
          </a:p>
          <a:p>
            <a:r>
              <a:rPr lang="zh-CN" altLang="en-US" sz="2800" b="1" dirty="0">
                <a:latin typeface="Arial" panose="020B0604020202020204" pitchFamily="34" charset="0"/>
              </a:rPr>
              <a:t>思考和表达能力，形成良好的合作意识</a:t>
            </a:r>
            <a:r>
              <a:rPr lang="en-US" altLang="zh-CN" sz="2800" b="1" dirty="0">
                <a:latin typeface="Arial" panose="020B0604020202020204" pitchFamily="34" charset="0"/>
              </a:rPr>
              <a:t>.</a:t>
            </a:r>
            <a:endParaRPr lang="zh-CN" altLang="en-US" sz="2800" b="1" dirty="0">
              <a:latin typeface="Arial" panose="020B0604020202020204" pitchFamily="34" charset="0"/>
            </a:endParaRPr>
          </a:p>
        </p:txBody>
      </p:sp>
      <p:sp>
        <p:nvSpPr>
          <p:cNvPr id="5123" name="TextBox 3"/>
          <p:cNvSpPr txBox="1"/>
          <p:nvPr/>
        </p:nvSpPr>
        <p:spPr>
          <a:xfrm>
            <a:off x="357188" y="3429000"/>
            <a:ext cx="8353425" cy="25542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sz="3200" b="1" dirty="0">
                <a:solidFill>
                  <a:srgbClr val="0070C0"/>
                </a:solidFill>
                <a:latin typeface="Arial" panose="020B0604020202020204" pitchFamily="34" charset="0"/>
              </a:rPr>
              <a:t>[</a:t>
            </a:r>
            <a:r>
              <a:rPr lang="zh-CN" altLang="en-US" sz="3200" b="1" dirty="0">
                <a:solidFill>
                  <a:srgbClr val="0070C0"/>
                </a:solidFill>
                <a:latin typeface="Arial" panose="020B0604020202020204" pitchFamily="34" charset="0"/>
              </a:rPr>
              <a:t>重点</a:t>
            </a:r>
            <a:r>
              <a:rPr lang="en-US" altLang="zh-CN" sz="3200" b="1" dirty="0">
                <a:solidFill>
                  <a:srgbClr val="0070C0"/>
                </a:solidFill>
                <a:latin typeface="Arial" panose="020B0604020202020204" pitchFamily="34" charset="0"/>
              </a:rPr>
              <a:t>]</a:t>
            </a:r>
            <a:r>
              <a:rPr lang="zh-CN" altLang="en-US" sz="3200" b="1" dirty="0">
                <a:solidFill>
                  <a:srgbClr val="0070C0"/>
                </a:solidFill>
                <a:latin typeface="Arial" panose="020B0604020202020204" pitchFamily="34" charset="0"/>
              </a:rPr>
              <a:t>：</a:t>
            </a:r>
            <a:endParaRPr lang="en-US" altLang="zh-CN" sz="3200" b="1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r>
              <a:rPr lang="zh-CN" altLang="en-US" sz="3200" b="1" dirty="0">
                <a:latin typeface="Arial" panose="020B0604020202020204" pitchFamily="34" charset="0"/>
              </a:rPr>
              <a:t>   探索三角形全等的条件，会应用“边边边”</a:t>
            </a:r>
            <a:endParaRPr lang="en-US" altLang="zh-CN" sz="3200" b="1" dirty="0">
              <a:latin typeface="Arial" panose="020B0604020202020204" pitchFamily="34" charset="0"/>
            </a:endParaRPr>
          </a:p>
          <a:p>
            <a:r>
              <a:rPr lang="zh-CN" altLang="en-US" sz="3200" b="1" dirty="0">
                <a:latin typeface="Arial" panose="020B0604020202020204" pitchFamily="34" charset="0"/>
              </a:rPr>
              <a:t>   判定两个三角形全等。</a:t>
            </a:r>
            <a:endParaRPr lang="en-US" altLang="zh-CN" sz="3200" b="1" dirty="0">
              <a:latin typeface="Arial" panose="020B0604020202020204" pitchFamily="34" charset="0"/>
            </a:endParaRPr>
          </a:p>
          <a:p>
            <a:r>
              <a:rPr lang="en-US" altLang="zh-CN" sz="3200" b="1" dirty="0">
                <a:solidFill>
                  <a:srgbClr val="0070C0"/>
                </a:solidFill>
                <a:latin typeface="Arial" panose="020B0604020202020204" pitchFamily="34" charset="0"/>
              </a:rPr>
              <a:t>[</a:t>
            </a:r>
            <a:r>
              <a:rPr lang="zh-CN" altLang="en-US" sz="3200" b="1" dirty="0">
                <a:solidFill>
                  <a:srgbClr val="0070C0"/>
                </a:solidFill>
                <a:latin typeface="Arial" panose="020B0604020202020204" pitchFamily="34" charset="0"/>
              </a:rPr>
              <a:t>难点</a:t>
            </a:r>
            <a:r>
              <a:rPr lang="en-US" altLang="zh-CN" sz="3200" b="1" dirty="0">
                <a:solidFill>
                  <a:srgbClr val="0070C0"/>
                </a:solidFill>
                <a:latin typeface="Arial" panose="020B0604020202020204" pitchFamily="34" charset="0"/>
              </a:rPr>
              <a:t>]</a:t>
            </a:r>
            <a:r>
              <a:rPr lang="zh-CN" altLang="en-US" sz="3200" b="1" dirty="0">
                <a:solidFill>
                  <a:srgbClr val="0070C0"/>
                </a:solidFill>
                <a:latin typeface="Arial" panose="020B0604020202020204" pitchFamily="34" charset="0"/>
              </a:rPr>
              <a:t> ：</a:t>
            </a:r>
            <a:endParaRPr lang="en-US" altLang="zh-CN" sz="3200" b="1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r>
              <a:rPr lang="zh-CN" altLang="en-US" sz="2800" b="1" dirty="0">
                <a:latin typeface="Arial" panose="020B0604020202020204" pitchFamily="34" charset="0"/>
              </a:rPr>
              <a:t>     </a:t>
            </a:r>
            <a:r>
              <a:rPr lang="zh-CN" altLang="en-US" sz="3200" b="1" dirty="0">
                <a:latin typeface="Arial" panose="020B0604020202020204" pitchFamily="34" charset="0"/>
              </a:rPr>
              <a:t>三角形全等的“边边边”判定方法的应用</a:t>
            </a:r>
            <a:r>
              <a:rPr lang="en-US" altLang="zh-CN" sz="3200" b="1" dirty="0">
                <a:latin typeface="Arial" panose="020B0604020202020204" pitchFamily="34" charset="0"/>
              </a:rPr>
              <a:t>.</a:t>
            </a:r>
            <a:endParaRPr lang="zh-CN" altLang="en-US" sz="3200" b="1" dirty="0">
              <a:latin typeface="Arial" panose="020B0604020202020204" pitchFamily="34" charset="0"/>
            </a:endParaRPr>
          </a:p>
        </p:txBody>
      </p:sp>
      <p:grpSp>
        <p:nvGrpSpPr>
          <p:cNvPr id="2" name="组合 14"/>
          <p:cNvGrpSpPr/>
          <p:nvPr/>
        </p:nvGrpSpPr>
        <p:grpSpPr>
          <a:xfrm>
            <a:off x="160020" y="11430"/>
            <a:ext cx="3888740" cy="755650"/>
            <a:chOff x="142844" y="71414"/>
            <a:chExt cx="4214810" cy="571504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bliqueBottomLeft"/>
            <a:lightRig rig="threePt" dir="t"/>
          </a:scene3d>
        </p:grpSpPr>
        <p:sp>
          <p:nvSpPr>
            <p:cNvPr id="4" name="上凸带形 3"/>
            <p:cNvSpPr/>
            <p:nvPr/>
          </p:nvSpPr>
          <p:spPr>
            <a:xfrm>
              <a:off x="142844" y="71414"/>
              <a:ext cx="4214810" cy="571504"/>
            </a:xfrm>
            <a:prstGeom prst="ribbon2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469" name="矩形 17"/>
            <p:cNvSpPr/>
            <p:nvPr/>
          </p:nvSpPr>
          <p:spPr>
            <a:xfrm>
              <a:off x="1192806" y="159661"/>
              <a:ext cx="2115161" cy="44135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出示目标</a:t>
              </a:r>
              <a:endParaRPr kumimoji="0" lang="zh-CN" altLang="en-US" sz="3200" b="1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304800" y="1066800"/>
            <a:ext cx="8515350" cy="2971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kern="1200" cap="none" spc="0" normalizeH="0" baseline="0" noProof="0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为了庆祝国庆节，老师要求同学们每人回家制作一面三角形彩旗，那么，老师应提供多少个数据，才能保证同学们制作出来的三角形彩旗全等呢？</a:t>
            </a:r>
            <a:endParaRPr kumimoji="0" lang="en-US" altLang="zh-CN" sz="3600" b="1" kern="1200" cap="none" spc="0" normalizeH="0" baseline="0" noProof="0" dirty="0"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7" name="直角三角形 6"/>
          <p:cNvSpPr/>
          <p:nvPr/>
        </p:nvSpPr>
        <p:spPr>
          <a:xfrm rot="16200000">
            <a:off x="974090" y="4295140"/>
            <a:ext cx="1187450" cy="1836420"/>
          </a:xfrm>
          <a:prstGeom prst="rt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" name="组合 14"/>
          <p:cNvGrpSpPr/>
          <p:nvPr/>
        </p:nvGrpSpPr>
        <p:grpSpPr>
          <a:xfrm>
            <a:off x="160020" y="11430"/>
            <a:ext cx="3888740" cy="755650"/>
            <a:chOff x="142844" y="71414"/>
            <a:chExt cx="4214810" cy="571504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bliqueBottomLeft"/>
            <a:lightRig rig="threePt" dir="t"/>
          </a:scene3d>
        </p:grpSpPr>
        <p:sp>
          <p:nvSpPr>
            <p:cNvPr id="4" name="上凸带形 3"/>
            <p:cNvSpPr/>
            <p:nvPr/>
          </p:nvSpPr>
          <p:spPr>
            <a:xfrm>
              <a:off x="142844" y="71414"/>
              <a:ext cx="4214810" cy="571504"/>
            </a:xfrm>
            <a:prstGeom prst="ribbon2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469" name="矩形 17"/>
            <p:cNvSpPr/>
            <p:nvPr/>
          </p:nvSpPr>
          <p:spPr>
            <a:xfrm>
              <a:off x="1192806" y="159661"/>
              <a:ext cx="2115161" cy="44135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情境创设</a:t>
              </a:r>
              <a:endParaRPr kumimoji="0" lang="zh-CN" altLang="en-US" sz="3200" b="1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848225" y="3362325"/>
            <a:ext cx="3876040" cy="3178810"/>
            <a:chOff x="7635" y="5295"/>
            <a:chExt cx="6104" cy="5006"/>
          </a:xfrm>
        </p:grpSpPr>
        <p:grpSp>
          <p:nvGrpSpPr>
            <p:cNvPr id="6" name="组合 5"/>
            <p:cNvGrpSpPr/>
            <p:nvPr/>
          </p:nvGrpSpPr>
          <p:grpSpPr>
            <a:xfrm>
              <a:off x="7635" y="5295"/>
              <a:ext cx="4540" cy="2610"/>
              <a:chOff x="7635" y="5295"/>
              <a:chExt cx="4540" cy="2610"/>
            </a:xfrm>
          </p:grpSpPr>
          <p:sp>
            <p:nvSpPr>
              <p:cNvPr id="5" name="云形标注 4"/>
              <p:cNvSpPr/>
              <p:nvPr/>
            </p:nvSpPr>
            <p:spPr>
              <a:xfrm>
                <a:off x="7635" y="5295"/>
                <a:ext cx="4540" cy="2610"/>
              </a:xfrm>
              <a:prstGeom prst="cloudCallout">
                <a:avLst>
                  <a:gd name="adj1" fmla="val 47995"/>
                  <a:gd name="adj2" fmla="val 49386"/>
                </a:avLst>
              </a:prstGeom>
              <a:pattFill prst="pct20">
                <a:fgClr>
                  <a:srgbClr val="477AB1"/>
                </a:fgClr>
                <a:bgClr>
                  <a:srgbClr val="FFFFFF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3" name="文本框 2"/>
              <p:cNvSpPr txBox="1"/>
              <p:nvPr/>
            </p:nvSpPr>
            <p:spPr>
              <a:xfrm>
                <a:off x="8470" y="5583"/>
                <a:ext cx="3208" cy="20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marR="0" defTabSz="914400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2000" b="1" noProof="0" dirty="0">
                    <a:solidFill>
                      <a:srgbClr val="FF0000"/>
                    </a:solidFill>
                    <a:sym typeface="+mn-ea"/>
                  </a:rPr>
                  <a:t>一定要知道所有的边长和所有的角度吗？</a:t>
                </a:r>
                <a:endParaRPr lang="zh-CN" altLang="en-US" sz="2000" b="1" noProof="0" dirty="0">
                  <a:solidFill>
                    <a:srgbClr val="FF0000"/>
                  </a:solidFill>
                  <a:sym typeface="+mn-ea"/>
                </a:endParaRPr>
              </a:p>
            </p:txBody>
          </p:sp>
        </p:grpSp>
        <p:graphicFrame>
          <p:nvGraphicFramePr>
            <p:cNvPr id="8" name="对象 7"/>
            <p:cNvGraphicFramePr/>
            <p:nvPr/>
          </p:nvGraphicFramePr>
          <p:xfrm>
            <a:off x="12055" y="7707"/>
            <a:ext cx="1684" cy="25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" name="" r:id="rId1" imgW="2590800" imgH="4476750" progId="Paint.Picture">
                    <p:embed/>
                  </p:oleObj>
                </mc:Choice>
                <mc:Fallback>
                  <p:oleObj name="" r:id="rId1" imgW="2590800" imgH="4476750" progId="Paint.Picture">
                    <p:embed/>
                    <p:pic>
                      <p:nvPicPr>
                        <p:cNvPr id="0" name="图片 8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2055" y="7707"/>
                          <a:ext cx="1684" cy="259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5" name="董文华 - 今天是你的生日">
            <a:hlinkClick r:id="" action="ppaction://media"/>
          </p:cNvPr>
          <p:cNvPicPr/>
          <p:nvPr>
            <a:audioFile r:link="rId3"/>
            <p:extLst>
              <p:ext uri="{DAA4B4D4-6D71-4841-9C94-3DE7FCFB9230}">
                <p14:media xmlns:p14="http://schemas.microsoft.com/office/powerpoint/2010/main" r:link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480" y="5979160"/>
            <a:ext cx="619125" cy="619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34" dur="28123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5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7" grpId="0" bldLvl="0" animBg="1"/>
      <p:bldP spid="2150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Text Box 2"/>
          <p:cNvSpPr txBox="1"/>
          <p:nvPr/>
        </p:nvSpPr>
        <p:spPr>
          <a:xfrm>
            <a:off x="4286250" y="142875"/>
            <a:ext cx="5000625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0000FF"/>
                </a:solidFill>
                <a:latin typeface="Calibri" panose="020F0502020204030204" pitchFamily="34" charset="0"/>
                <a:ea typeface="楷体_GB2312" pitchFamily="49" charset="-122"/>
              </a:rPr>
              <a:t>探索三角形全等的条件</a:t>
            </a:r>
            <a:endParaRPr lang="zh-CN" altLang="en-US" sz="3600" dirty="0">
              <a:solidFill>
                <a:srgbClr val="0000FF"/>
              </a:solidFill>
              <a:latin typeface="Calibri" panose="020F0502020204030204" pitchFamily="34" charset="0"/>
              <a:ea typeface="楷体_GB2312" pitchFamily="49" charset="-122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642938" y="1643063"/>
            <a:ext cx="3071813" cy="514350"/>
          </a:xfrm>
        </p:spPr>
        <p:txBody>
          <a:bodyPr vert="horz" wrap="square" lIns="91440" tIns="45720" rIns="91440" bIns="45720" numCol="1" rtlCol="0" anchor="t" anchorCtr="0" compatLnSpc="1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50000"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①.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只给一条边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9949" name="Text Box 13"/>
          <p:cNvSpPr txBox="1"/>
          <p:nvPr/>
        </p:nvSpPr>
        <p:spPr>
          <a:xfrm>
            <a:off x="357188" y="1000125"/>
            <a:ext cx="3500437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 dirty="0">
                <a:solidFill>
                  <a:srgbClr val="00B0F0"/>
                </a:solidFill>
                <a:latin typeface="Calibri" panose="020F0502020204030204" pitchFamily="34" charset="0"/>
                <a:ea typeface="华文行楷" panose="02010800040101010101" pitchFamily="2" charset="-122"/>
              </a:rPr>
              <a:t>1</a:t>
            </a:r>
            <a:r>
              <a:rPr lang="zh-CN" altLang="en-US" sz="3200" b="1" dirty="0">
                <a:solidFill>
                  <a:srgbClr val="00B0F0"/>
                </a:solidFill>
                <a:latin typeface="Calibri" panose="020F0502020204030204" pitchFamily="34" charset="0"/>
                <a:ea typeface="华文行楷" panose="02010800040101010101" pitchFamily="2" charset="-122"/>
              </a:rPr>
              <a:t>、只给一个条件</a:t>
            </a:r>
            <a:endParaRPr lang="zh-CN" altLang="en-US" sz="3200" b="1" dirty="0">
              <a:solidFill>
                <a:srgbClr val="00B0F0"/>
              </a:solidFill>
              <a:latin typeface="Calibri" panose="020F0502020204030204" pitchFamily="34" charset="0"/>
              <a:ea typeface="华文行楷" panose="02010800040101010101" pitchFamily="2" charset="-122"/>
            </a:endParaRPr>
          </a:p>
        </p:txBody>
      </p:sp>
      <p:sp>
        <p:nvSpPr>
          <p:cNvPr id="39961" name="Text Box 25"/>
          <p:cNvSpPr txBox="1"/>
          <p:nvPr/>
        </p:nvSpPr>
        <p:spPr>
          <a:xfrm>
            <a:off x="5357813" y="1500188"/>
            <a:ext cx="253523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8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②.</a:t>
            </a:r>
            <a:r>
              <a:rPr lang="zh-CN" altLang="en-US" sz="28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只给一个角</a:t>
            </a:r>
            <a:endParaRPr lang="zh-CN" altLang="en-US" sz="28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9979" name="Text Box 43"/>
          <p:cNvSpPr txBox="1">
            <a:spLocks noChangeArrowheads="1"/>
          </p:cNvSpPr>
          <p:nvPr/>
        </p:nvSpPr>
        <p:spPr bwMode="auto">
          <a:xfrm>
            <a:off x="357188" y="3929063"/>
            <a:ext cx="8064500" cy="19383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zh-CN" altLang="en-US" sz="3600" b="1" kern="1200" cap="none" spc="0" normalizeH="0" baseline="0" noProof="0" dirty="0">
                <a:solidFill>
                  <a:srgbClr val="0070C0"/>
                </a:solidFill>
                <a:latin typeface="楷体_GB2312" pitchFamily="49" charset="-122"/>
                <a:ea typeface="楷体_GB2312" pitchFamily="49" charset="-122"/>
                <a:cs typeface="+mn-cs"/>
              </a:rPr>
              <a:t>结论</a:t>
            </a:r>
            <a:r>
              <a:rPr kumimoji="0" lang="en-US" altLang="zh-CN" sz="3600" b="1" kern="1200" cap="none" spc="0" normalizeH="0" baseline="0" noProof="0" dirty="0">
                <a:solidFill>
                  <a:srgbClr val="0070C0"/>
                </a:solidFill>
                <a:latin typeface="楷体_GB2312" pitchFamily="49" charset="-122"/>
                <a:ea typeface="楷体_GB2312" pitchFamily="49" charset="-122"/>
                <a:cs typeface="+mn-cs"/>
              </a:rPr>
              <a:t>:</a:t>
            </a:r>
            <a:endParaRPr kumimoji="0" lang="en-US" altLang="zh-CN" sz="3600" b="1" kern="1200" cap="none" spc="0" normalizeH="0" baseline="0" noProof="0" dirty="0">
              <a:solidFill>
                <a:srgbClr val="0070C0"/>
              </a:solidFill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cs typeface="+mn-cs"/>
              </a:rPr>
              <a:t>    </a:t>
            </a:r>
            <a:r>
              <a:rPr kumimoji="0" lang="zh-CN" altLang="en-US" sz="3200" b="1" kern="1200" cap="none" spc="0" normalizeH="0" baseline="0" noProof="0" dirty="0">
                <a:latin typeface="楷体_GB2312" pitchFamily="49" charset="-122"/>
                <a:ea typeface="楷体_GB2312" pitchFamily="49" charset="-122"/>
                <a:cs typeface="+mn-cs"/>
              </a:rPr>
              <a:t>只有一条边或一个角对应相等的两个三角形</a:t>
            </a:r>
            <a:r>
              <a:rPr kumimoji="0" lang="zh-CN" altLang="en-US" sz="3600" b="1" kern="1200" cap="none" spc="0" normalizeH="0" baseline="0" noProof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不一定全等</a:t>
            </a:r>
            <a:r>
              <a:rPr kumimoji="0" lang="en-US" altLang="zh-CN" sz="3200" b="1" kern="1200" cap="none" spc="0" normalizeH="0" baseline="0" noProof="0" dirty="0">
                <a:latin typeface="楷体_GB2312" pitchFamily="49" charset="-122"/>
                <a:ea typeface="楷体_GB2312" pitchFamily="49" charset="-122"/>
                <a:cs typeface="+mn-cs"/>
              </a:rPr>
              <a:t>.</a:t>
            </a:r>
            <a:endParaRPr kumimoji="0" lang="en-US" altLang="zh-CN" sz="3200" b="1" kern="1200" cap="none" spc="0" normalizeH="0" baseline="0" noProof="0" dirty="0"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grpSp>
        <p:nvGrpSpPr>
          <p:cNvPr id="8199" name="组合 38"/>
          <p:cNvGrpSpPr/>
          <p:nvPr/>
        </p:nvGrpSpPr>
        <p:grpSpPr>
          <a:xfrm>
            <a:off x="0" y="142875"/>
            <a:ext cx="4214813" cy="571500"/>
            <a:chOff x="0" y="142852"/>
            <a:chExt cx="4214810" cy="571504"/>
          </a:xfrm>
        </p:grpSpPr>
        <p:sp>
          <p:nvSpPr>
            <p:cNvPr id="37" name="上凸带形 36"/>
            <p:cNvSpPr/>
            <p:nvPr/>
          </p:nvSpPr>
          <p:spPr>
            <a:xfrm>
              <a:off x="0" y="142852"/>
              <a:ext cx="4214810" cy="571504"/>
            </a:xfrm>
            <a:prstGeom prst="ribbon2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000124" y="142852"/>
              <a:ext cx="2279648" cy="4572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0" cap="none" spc="0" normalizeH="0" baseline="0" noProof="0" dirty="0">
                  <a:ln w="9525">
                    <a:noFill/>
                    <a:round/>
                  </a:ln>
                  <a:solidFill>
                    <a:srgbClr val="002060"/>
                  </a:solidFill>
                  <a:effectLst>
                    <a:outerShdw dist="35921" dir="2700000" algn="ctr" rotWithShape="0">
                      <a:srgbClr val="C0C0C0"/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探究一：小组合作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42" name="直接连接符 41"/>
          <p:cNvCxnSpPr/>
          <p:nvPr/>
        </p:nvCxnSpPr>
        <p:spPr>
          <a:xfrm rot="5400000" flipH="1" flipV="1">
            <a:off x="1285852" y="2285990"/>
            <a:ext cx="857256" cy="1285886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rot="16200000" flipH="1">
            <a:off x="2000250" y="2857500"/>
            <a:ext cx="857250" cy="142875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1071563" y="3357563"/>
            <a:ext cx="1428750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rot="5400000">
            <a:off x="678656" y="2678906"/>
            <a:ext cx="1071563" cy="28575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1357313" y="2286000"/>
            <a:ext cx="1143000" cy="1071563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 rot="10800000" flipV="1">
            <a:off x="5357813" y="2286000"/>
            <a:ext cx="1285875" cy="1143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5357813" y="3429000"/>
            <a:ext cx="1857375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 rot="16200000" flipH="1">
            <a:off x="6357938" y="2571750"/>
            <a:ext cx="1143000" cy="57150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5929313" y="2928938"/>
            <a:ext cx="1285875" cy="500063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弧形 18"/>
          <p:cNvSpPr/>
          <p:nvPr/>
        </p:nvSpPr>
        <p:spPr>
          <a:xfrm>
            <a:off x="5429250" y="3286125"/>
            <a:ext cx="142875" cy="285750"/>
          </a:xfrm>
          <a:prstGeom prst="arc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9939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9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4" dur="2000"/>
                                        <p:tgtEl>
                                          <p:spTgt spid="39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  <p:bldP spid="39949" grpId="0"/>
      <p:bldP spid="39961" grpId="0"/>
      <p:bldP spid="39979" grpId="0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Rectangle 5"/>
          <p:cNvSpPr/>
          <p:nvPr/>
        </p:nvSpPr>
        <p:spPr>
          <a:xfrm>
            <a:off x="785813" y="1857375"/>
            <a:ext cx="2000250" cy="5842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r>
              <a:rPr lang="en-US" altLang="zh-CN" sz="3200" b="1" dirty="0">
                <a:solidFill>
                  <a:srgbClr val="002060"/>
                </a:solidFill>
                <a:latin typeface="宋体" panose="02010600030101010101" pitchFamily="2" charset="-122"/>
              </a:rPr>
              <a:t>①</a:t>
            </a:r>
            <a:r>
              <a:rPr lang="zh-CN" altLang="en-US" sz="3200" b="1" dirty="0">
                <a:solidFill>
                  <a:srgbClr val="002060"/>
                </a:solidFill>
                <a:latin typeface="宋体" panose="02010600030101010101" pitchFamily="2" charset="-122"/>
              </a:rPr>
              <a:t>两边；</a:t>
            </a:r>
            <a:endParaRPr lang="zh-CN" altLang="en-US" sz="3200" b="1" dirty="0">
              <a:solidFill>
                <a:srgbClr val="002060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Rectangle 7"/>
          <p:cNvSpPr/>
          <p:nvPr/>
        </p:nvSpPr>
        <p:spPr>
          <a:xfrm>
            <a:off x="5811203" y="1755775"/>
            <a:ext cx="2714625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r>
              <a:rPr lang="en-US" altLang="zh-CN" sz="3200" b="1" dirty="0">
                <a:solidFill>
                  <a:srgbClr val="002060"/>
                </a:solidFill>
                <a:latin typeface="宋体" panose="02010600030101010101" pitchFamily="2" charset="-122"/>
                <a:sym typeface="+mn-ea"/>
              </a:rPr>
              <a:t>③</a:t>
            </a:r>
            <a:r>
              <a:rPr lang="zh-CN" altLang="en-US" sz="3200" b="1" dirty="0">
                <a:solidFill>
                  <a:srgbClr val="002060"/>
                </a:solidFill>
                <a:latin typeface="宋体" panose="02010600030101010101" pitchFamily="2" charset="-122"/>
              </a:rPr>
              <a:t>一边一角；</a:t>
            </a:r>
            <a:endParaRPr lang="zh-CN" altLang="en-US" sz="3200" b="1" dirty="0">
              <a:solidFill>
                <a:srgbClr val="002060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Rectangle 6"/>
          <p:cNvSpPr/>
          <p:nvPr/>
        </p:nvSpPr>
        <p:spPr>
          <a:xfrm>
            <a:off x="3453448" y="1857375"/>
            <a:ext cx="18811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r>
              <a:rPr lang="en-US" altLang="zh-CN" sz="3200" b="1" dirty="0">
                <a:solidFill>
                  <a:srgbClr val="002060"/>
                </a:solidFill>
                <a:latin typeface="宋体" panose="02010600030101010101" pitchFamily="2" charset="-122"/>
                <a:sym typeface="+mn-ea"/>
              </a:rPr>
              <a:t>②</a:t>
            </a:r>
            <a:r>
              <a:rPr lang="zh-CN" altLang="en-US" sz="3200" b="1" dirty="0">
                <a:solidFill>
                  <a:srgbClr val="002060"/>
                </a:solidFill>
                <a:latin typeface="宋体" panose="02010600030101010101" pitchFamily="2" charset="-122"/>
              </a:rPr>
              <a:t>两角</a:t>
            </a:r>
            <a:r>
              <a:rPr lang="en-US" altLang="zh-CN" sz="3200" b="1" dirty="0">
                <a:solidFill>
                  <a:srgbClr val="002060"/>
                </a:solidFill>
                <a:latin typeface="宋体" panose="02010600030101010101" pitchFamily="2" charset="-122"/>
              </a:rPr>
              <a:t>.</a:t>
            </a:r>
            <a:endParaRPr lang="zh-CN" altLang="en-US" sz="3200" b="1" dirty="0">
              <a:solidFill>
                <a:srgbClr val="002060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43313" y="1000125"/>
            <a:ext cx="2655887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3200" b="1" dirty="0">
                <a:solidFill>
                  <a:srgbClr val="002060"/>
                </a:solidFill>
                <a:latin typeface="Arial" panose="020B0604020202020204" pitchFamily="34" charset="0"/>
              </a:rPr>
              <a:t>有几种情况？</a:t>
            </a:r>
            <a:endParaRPr lang="zh-CN" altLang="en-US" sz="3200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9222" name="Text Box 2"/>
          <p:cNvSpPr txBox="1"/>
          <p:nvPr/>
        </p:nvSpPr>
        <p:spPr>
          <a:xfrm>
            <a:off x="4286250" y="142875"/>
            <a:ext cx="5000625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0000FF"/>
                </a:solidFill>
                <a:latin typeface="Calibri" panose="020F0502020204030204" pitchFamily="34" charset="0"/>
                <a:ea typeface="楷体_GB2312" pitchFamily="49" charset="-122"/>
              </a:rPr>
              <a:t>探索三角形全等的条件</a:t>
            </a:r>
            <a:endParaRPr lang="zh-CN" altLang="en-US" sz="3600" dirty="0">
              <a:solidFill>
                <a:srgbClr val="0000FF"/>
              </a:solidFill>
              <a:latin typeface="Calibri" panose="020F0502020204030204" pitchFamily="34" charset="0"/>
              <a:ea typeface="楷体_GB2312" pitchFamily="49" charset="-122"/>
            </a:endParaRPr>
          </a:p>
        </p:txBody>
      </p:sp>
      <p:grpSp>
        <p:nvGrpSpPr>
          <p:cNvPr id="9223" name="组合 48"/>
          <p:cNvGrpSpPr/>
          <p:nvPr/>
        </p:nvGrpSpPr>
        <p:grpSpPr>
          <a:xfrm>
            <a:off x="0" y="142875"/>
            <a:ext cx="4214813" cy="571500"/>
            <a:chOff x="0" y="142852"/>
            <a:chExt cx="4214810" cy="571504"/>
          </a:xfrm>
        </p:grpSpPr>
        <p:sp>
          <p:nvSpPr>
            <p:cNvPr id="9" name="上凸带形 8"/>
            <p:cNvSpPr/>
            <p:nvPr/>
          </p:nvSpPr>
          <p:spPr>
            <a:xfrm>
              <a:off x="0" y="142852"/>
              <a:ext cx="4214810" cy="571504"/>
            </a:xfrm>
            <a:prstGeom prst="ribbon2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000124" y="214291"/>
              <a:ext cx="2279648" cy="40005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0" cap="none" spc="0" normalizeH="0" baseline="0" noProof="0" dirty="0">
                  <a:ln w="9525">
                    <a:noFill/>
                    <a:round/>
                  </a:ln>
                  <a:solidFill>
                    <a:srgbClr val="002060"/>
                  </a:solidFill>
                  <a:effectLst>
                    <a:outerShdw dist="35921" dir="2700000" algn="ctr" rotWithShape="0">
                      <a:srgbClr val="C0C0C0"/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探究一：小组合作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3" name="Text Box 13"/>
          <p:cNvSpPr txBox="1"/>
          <p:nvPr/>
        </p:nvSpPr>
        <p:spPr>
          <a:xfrm>
            <a:off x="357188" y="1000125"/>
            <a:ext cx="3500437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 dirty="0">
                <a:solidFill>
                  <a:srgbClr val="00B0F0"/>
                </a:solidFill>
                <a:latin typeface="Calibri" panose="020F0502020204030204" pitchFamily="34" charset="0"/>
                <a:ea typeface="华文行楷" panose="02010800040101010101" pitchFamily="2" charset="-122"/>
              </a:rPr>
              <a:t>2</a:t>
            </a:r>
            <a:r>
              <a:rPr lang="zh-CN" altLang="en-US" sz="3200" b="1" dirty="0">
                <a:solidFill>
                  <a:srgbClr val="00B0F0"/>
                </a:solidFill>
                <a:latin typeface="Calibri" panose="020F0502020204030204" pitchFamily="34" charset="0"/>
                <a:ea typeface="华文行楷" panose="02010800040101010101" pitchFamily="2" charset="-122"/>
              </a:rPr>
              <a:t>、给两个条件</a:t>
            </a:r>
            <a:endParaRPr lang="zh-CN" altLang="en-US" sz="3200" b="1" dirty="0">
              <a:solidFill>
                <a:srgbClr val="00B0F0"/>
              </a:solidFill>
              <a:latin typeface="Calibri" panose="020F0502020204030204" pitchFamily="34" charset="0"/>
              <a:ea typeface="华文行楷" panose="02010800040101010101" pitchFamily="2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714375" y="3643313"/>
            <a:ext cx="1500188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714375" y="2786063"/>
            <a:ext cx="1357313" cy="85725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rot="16200000" flipH="1">
            <a:off x="1714500" y="3143250"/>
            <a:ext cx="857250" cy="1428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1500188" y="3000375"/>
            <a:ext cx="714375" cy="6429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10800000" flipV="1">
            <a:off x="714375" y="3000375"/>
            <a:ext cx="785813" cy="642938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6383020" y="3919855"/>
            <a:ext cx="1571625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V="1">
            <a:off x="6383020" y="2705418"/>
            <a:ext cx="1571625" cy="1214438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弧形 31"/>
          <p:cNvSpPr/>
          <p:nvPr/>
        </p:nvSpPr>
        <p:spPr>
          <a:xfrm>
            <a:off x="6525895" y="3776980"/>
            <a:ext cx="142875" cy="214313"/>
          </a:xfrm>
          <a:prstGeom prst="arc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34" name="直接连接符 33"/>
          <p:cNvCxnSpPr/>
          <p:nvPr/>
        </p:nvCxnSpPr>
        <p:spPr>
          <a:xfrm rot="5400000" flipH="1" flipV="1">
            <a:off x="7347426" y="3312636"/>
            <a:ext cx="1216025" cy="1588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rot="10800000">
            <a:off x="7240270" y="3276918"/>
            <a:ext cx="714375" cy="642938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等腰三角形 36"/>
          <p:cNvSpPr/>
          <p:nvPr/>
        </p:nvSpPr>
        <p:spPr>
          <a:xfrm>
            <a:off x="3571558" y="2678748"/>
            <a:ext cx="1643063" cy="1285875"/>
          </a:xfrm>
          <a:prstGeom prst="triangl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8" name="弧形 37"/>
          <p:cNvSpPr/>
          <p:nvPr/>
        </p:nvSpPr>
        <p:spPr>
          <a:xfrm>
            <a:off x="3642995" y="3750310"/>
            <a:ext cx="142875" cy="357188"/>
          </a:xfrm>
          <a:prstGeom prst="arc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0" name="弧形 39"/>
          <p:cNvSpPr/>
          <p:nvPr/>
        </p:nvSpPr>
        <p:spPr>
          <a:xfrm rot="15000444">
            <a:off x="5008245" y="3742373"/>
            <a:ext cx="268288" cy="357188"/>
          </a:xfrm>
          <a:prstGeom prst="arc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3857308" y="3535998"/>
            <a:ext cx="1071563" cy="1588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弧形 45"/>
          <p:cNvSpPr/>
          <p:nvPr/>
        </p:nvSpPr>
        <p:spPr>
          <a:xfrm>
            <a:off x="3928745" y="3321685"/>
            <a:ext cx="142875" cy="357188"/>
          </a:xfrm>
          <a:prstGeom prst="arc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7" name="弧形 46"/>
          <p:cNvSpPr/>
          <p:nvPr/>
        </p:nvSpPr>
        <p:spPr>
          <a:xfrm rot="15000444">
            <a:off x="4747101" y="3241516"/>
            <a:ext cx="268288" cy="409575"/>
          </a:xfrm>
          <a:prstGeom prst="arc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8" name="Text Box 17"/>
          <p:cNvSpPr txBox="1">
            <a:spLocks noChangeArrowheads="1"/>
          </p:cNvSpPr>
          <p:nvPr/>
        </p:nvSpPr>
        <p:spPr bwMode="auto">
          <a:xfrm>
            <a:off x="785813" y="4429125"/>
            <a:ext cx="7215188" cy="19383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zh-CN" altLang="en-US" sz="3600" b="1" kern="1200" cap="none" spc="0" normalizeH="0" baseline="0" noProof="0" dirty="0">
                <a:solidFill>
                  <a:srgbClr val="00B0F0"/>
                </a:solidFill>
                <a:latin typeface="楷体_GB2312" pitchFamily="49" charset="-122"/>
                <a:ea typeface="楷体_GB2312" pitchFamily="49" charset="-122"/>
                <a:cs typeface="+mn-cs"/>
              </a:rPr>
              <a:t>结论</a:t>
            </a:r>
            <a:r>
              <a:rPr kumimoji="0" lang="en-US" altLang="zh-CN" sz="3600" b="1" kern="1200" cap="none" spc="0" normalizeH="0" baseline="0" noProof="0" dirty="0">
                <a:solidFill>
                  <a:srgbClr val="00B0F0"/>
                </a:solidFill>
                <a:latin typeface="楷体_GB2312" pitchFamily="49" charset="-122"/>
                <a:ea typeface="楷体_GB2312" pitchFamily="49" charset="-122"/>
                <a:cs typeface="+mn-cs"/>
              </a:rPr>
              <a:t>:</a:t>
            </a:r>
            <a:endParaRPr kumimoji="0" lang="en-US" altLang="zh-CN" sz="3600" b="1" kern="1200" cap="none" spc="0" normalizeH="0" baseline="0" noProof="0" dirty="0">
              <a:solidFill>
                <a:srgbClr val="00B0F0"/>
              </a:solidFill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 dirty="0">
                <a:latin typeface="楷体_GB2312" pitchFamily="49" charset="-122"/>
                <a:ea typeface="楷体_GB2312" pitchFamily="49" charset="-122"/>
                <a:cs typeface="+mn-cs"/>
              </a:rPr>
              <a:t>   已知两边一边一角或两角对应相等的两个三角形</a:t>
            </a:r>
            <a:r>
              <a:rPr kumimoji="0" lang="zh-CN" altLang="en-US" sz="3600" b="1" kern="1200" cap="none" spc="0" normalizeH="0" baseline="0" noProof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不一定全等</a:t>
            </a:r>
            <a:r>
              <a:rPr kumimoji="0" lang="en-US" altLang="zh-CN" sz="3200" b="1" kern="1200" cap="none" spc="0" normalizeH="0" baseline="0" noProof="0" dirty="0">
                <a:latin typeface="楷体_GB2312" pitchFamily="49" charset="-122"/>
                <a:ea typeface="楷体_GB2312" pitchFamily="49" charset="-122"/>
                <a:cs typeface="+mn-cs"/>
              </a:rPr>
              <a:t>.</a:t>
            </a:r>
            <a:endParaRPr kumimoji="0" lang="en-US" altLang="zh-CN" sz="3200" b="1" kern="1200" cap="none" spc="0" normalizeH="0" baseline="0" noProof="0" dirty="0"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4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13" grpId="0"/>
      <p:bldP spid="32" grpId="0" bldLvl="0" animBg="1"/>
      <p:bldP spid="37" grpId="0" bldLvl="0" animBg="1"/>
      <p:bldP spid="38" grpId="0" bldLvl="0" animBg="1"/>
      <p:bldP spid="40" grpId="0" bldLvl="0" animBg="1"/>
      <p:bldP spid="46" grpId="0" bldLvl="0" animBg="1"/>
      <p:bldP spid="47" grpId="0" bldLvl="0" animBg="1"/>
      <p:bldP spid="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428596" y="1000108"/>
            <a:ext cx="6357982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已知三个条件画三角形</a:t>
            </a:r>
            <a:endParaRPr kumimoji="0" lang="zh-CN" altLang="en-US" sz="44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Rectangle 4"/>
          <p:cNvSpPr/>
          <p:nvPr/>
        </p:nvSpPr>
        <p:spPr>
          <a:xfrm>
            <a:off x="2571750" y="2928938"/>
            <a:ext cx="4248150" cy="6413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r>
              <a:rPr lang="en-US" altLang="zh-CN" sz="3600" b="1" dirty="0">
                <a:solidFill>
                  <a:srgbClr val="0000FF"/>
                </a:solidFill>
                <a:latin typeface="宋体" panose="02010600030101010101" pitchFamily="2" charset="-122"/>
              </a:rPr>
              <a:t>①</a:t>
            </a:r>
            <a:r>
              <a:rPr lang="zh-CN" altLang="en-US" sz="3600" b="1" dirty="0">
                <a:solidFill>
                  <a:srgbClr val="0000FF"/>
                </a:solidFill>
                <a:latin typeface="宋体" panose="02010600030101010101" pitchFamily="2" charset="-122"/>
              </a:rPr>
              <a:t>三边；</a:t>
            </a:r>
            <a:endParaRPr lang="zh-CN" altLang="en-US" sz="36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71750" y="3714750"/>
            <a:ext cx="4248150" cy="6413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r>
              <a:rPr lang="en-US" altLang="zh-CN" sz="3600" b="1" dirty="0">
                <a:solidFill>
                  <a:srgbClr val="0000FF"/>
                </a:solidFill>
                <a:latin typeface="宋体" panose="02010600030101010101" pitchFamily="2" charset="-122"/>
              </a:rPr>
              <a:t>②</a:t>
            </a:r>
            <a:r>
              <a:rPr lang="zh-CN" altLang="en-US" sz="3600" b="1" dirty="0">
                <a:solidFill>
                  <a:srgbClr val="0000FF"/>
                </a:solidFill>
                <a:latin typeface="宋体" panose="02010600030101010101" pitchFamily="2" charset="-122"/>
              </a:rPr>
              <a:t>两边一角；</a:t>
            </a:r>
            <a:endParaRPr lang="zh-CN" altLang="en-US" sz="36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71750" y="4429125"/>
            <a:ext cx="4248150" cy="6413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r>
              <a:rPr lang="en-US" altLang="zh-CN" sz="3600" b="1" dirty="0">
                <a:solidFill>
                  <a:srgbClr val="0000FF"/>
                </a:solidFill>
                <a:latin typeface="宋体" panose="02010600030101010101" pitchFamily="2" charset="-122"/>
              </a:rPr>
              <a:t>③</a:t>
            </a:r>
            <a:r>
              <a:rPr lang="zh-CN" altLang="en-US" sz="3600" b="1" dirty="0">
                <a:solidFill>
                  <a:srgbClr val="0000FF"/>
                </a:solidFill>
                <a:latin typeface="宋体" panose="02010600030101010101" pitchFamily="2" charset="-122"/>
              </a:rPr>
              <a:t>一边两角</a:t>
            </a:r>
            <a:r>
              <a:rPr lang="en-US" altLang="zh-CN" sz="3600" b="1" dirty="0">
                <a:solidFill>
                  <a:srgbClr val="0000FF"/>
                </a:solidFill>
                <a:latin typeface="宋体" panose="02010600030101010101" pitchFamily="2" charset="-122"/>
              </a:rPr>
              <a:t>;</a:t>
            </a:r>
            <a:endParaRPr lang="zh-CN" altLang="en-US" sz="36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9" name="Rectangle 5"/>
          <p:cNvSpPr/>
          <p:nvPr/>
        </p:nvSpPr>
        <p:spPr>
          <a:xfrm>
            <a:off x="2643188" y="5214938"/>
            <a:ext cx="4248150" cy="6413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r>
              <a:rPr lang="en-US" altLang="zh-CN" sz="3600" b="1" dirty="0">
                <a:solidFill>
                  <a:srgbClr val="0000FF"/>
                </a:solidFill>
                <a:latin typeface="宋体" panose="02010600030101010101" pitchFamily="2" charset="-122"/>
              </a:rPr>
              <a:t>④</a:t>
            </a:r>
            <a:r>
              <a:rPr lang="zh-CN" altLang="en-US" sz="3600" b="1" dirty="0">
                <a:solidFill>
                  <a:srgbClr val="0000FF"/>
                </a:solidFill>
                <a:latin typeface="宋体" panose="02010600030101010101" pitchFamily="2" charset="-122"/>
              </a:rPr>
              <a:t>三角。</a:t>
            </a:r>
            <a:endParaRPr lang="zh-CN" altLang="en-US" sz="36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00125" y="1928813"/>
            <a:ext cx="2655888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3200" b="1" dirty="0">
                <a:solidFill>
                  <a:srgbClr val="002060"/>
                </a:solidFill>
                <a:latin typeface="Arial" panose="020B0604020202020204" pitchFamily="34" charset="0"/>
              </a:rPr>
              <a:t>有几种情况？</a:t>
            </a:r>
            <a:endParaRPr lang="zh-CN" altLang="en-US" sz="3200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10248" name="Text Box 2"/>
          <p:cNvSpPr txBox="1"/>
          <p:nvPr/>
        </p:nvSpPr>
        <p:spPr>
          <a:xfrm>
            <a:off x="4286250" y="142875"/>
            <a:ext cx="5000625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0000FF"/>
                </a:solidFill>
                <a:latin typeface="Calibri" panose="020F0502020204030204" pitchFamily="34" charset="0"/>
                <a:ea typeface="楷体_GB2312" pitchFamily="49" charset="-122"/>
              </a:rPr>
              <a:t>探索三角形全等的条件</a:t>
            </a:r>
            <a:endParaRPr lang="zh-CN" altLang="en-US" sz="3600" dirty="0">
              <a:solidFill>
                <a:srgbClr val="0000FF"/>
              </a:solidFill>
              <a:latin typeface="Calibri" panose="020F0502020204030204" pitchFamily="34" charset="0"/>
              <a:ea typeface="楷体_GB2312" pitchFamily="49" charset="-122"/>
            </a:endParaRPr>
          </a:p>
        </p:txBody>
      </p:sp>
      <p:grpSp>
        <p:nvGrpSpPr>
          <p:cNvPr id="10249" name="组合 13"/>
          <p:cNvGrpSpPr/>
          <p:nvPr/>
        </p:nvGrpSpPr>
        <p:grpSpPr>
          <a:xfrm>
            <a:off x="0" y="142875"/>
            <a:ext cx="4214813" cy="571500"/>
            <a:chOff x="0" y="142852"/>
            <a:chExt cx="4214810" cy="571504"/>
          </a:xfrm>
        </p:grpSpPr>
        <p:sp>
          <p:nvSpPr>
            <p:cNvPr id="12" name="上凸带形 11"/>
            <p:cNvSpPr/>
            <p:nvPr/>
          </p:nvSpPr>
          <p:spPr>
            <a:xfrm>
              <a:off x="0" y="142852"/>
              <a:ext cx="4214810" cy="571504"/>
            </a:xfrm>
            <a:prstGeom prst="ribbon2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000124" y="214291"/>
              <a:ext cx="2279648" cy="40005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0" cap="none" spc="0" normalizeH="0" baseline="0" noProof="0" dirty="0">
                  <a:ln w="9525">
                    <a:noFill/>
                    <a:round/>
                  </a:ln>
                  <a:solidFill>
                    <a:srgbClr val="002060"/>
                  </a:solidFill>
                  <a:effectLst>
                    <a:outerShdw dist="35921" dir="2700000" algn="ctr" rotWithShape="0">
                      <a:srgbClr val="C0C0C0"/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探究一：小组合作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1266" name="组合 3"/>
          <p:cNvGrpSpPr/>
          <p:nvPr/>
        </p:nvGrpSpPr>
        <p:grpSpPr>
          <a:xfrm>
            <a:off x="142875" y="71438"/>
            <a:ext cx="4214813" cy="571500"/>
            <a:chOff x="142844" y="71414"/>
            <a:chExt cx="4214810" cy="571504"/>
          </a:xfrm>
        </p:grpSpPr>
        <p:sp>
          <p:nvSpPr>
            <p:cNvPr id="2" name="上凸带形 1"/>
            <p:cNvSpPr/>
            <p:nvPr/>
          </p:nvSpPr>
          <p:spPr>
            <a:xfrm>
              <a:off x="142844" y="71414"/>
              <a:ext cx="4214810" cy="571504"/>
            </a:xfrm>
            <a:prstGeom prst="ribbon2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1142968" y="142851"/>
              <a:ext cx="2279648" cy="40005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0" cap="none" spc="0" normalizeH="0" baseline="0" noProof="0" dirty="0">
                  <a:ln w="9525">
                    <a:noFill/>
                    <a:round/>
                  </a:ln>
                  <a:solidFill>
                    <a:srgbClr val="002060"/>
                  </a:solidFill>
                  <a:effectLst>
                    <a:outerShdw dist="35921" dir="2700000" algn="ctr" rotWithShape="0">
                      <a:srgbClr val="C0C0C0"/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探究二：师生合作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14313" y="1285875"/>
            <a:ext cx="8501062" cy="1077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3200" dirty="0">
                <a:latin typeface="宋体" panose="02010600030101010101" pitchFamily="2" charset="-122"/>
              </a:rPr>
              <a:t>1</a:t>
            </a:r>
            <a:r>
              <a:rPr lang="zh-CN" altLang="en-US" sz="3200" dirty="0">
                <a:latin typeface="宋体" panose="02010600030101010101" pitchFamily="2" charset="-122"/>
              </a:rPr>
              <a:t>、动手画一画：请每位同学在纸上画一个三</a:t>
            </a:r>
            <a:endParaRPr lang="en-US" altLang="zh-CN" sz="3200" dirty="0">
              <a:latin typeface="宋体" panose="02010600030101010101" pitchFamily="2" charset="-122"/>
            </a:endParaRPr>
          </a:p>
          <a:p>
            <a:r>
              <a:rPr lang="zh-CN" altLang="en-US" sz="3200" dirty="0">
                <a:latin typeface="宋体" panose="02010600030101010101" pitchFamily="2" charset="-122"/>
              </a:rPr>
              <a:t>   边分别是</a:t>
            </a:r>
            <a:r>
              <a:rPr lang="en-US" altLang="zh-CN" sz="3200" dirty="0">
                <a:latin typeface="宋体" panose="02010600030101010101" pitchFamily="2" charset="-122"/>
              </a:rPr>
              <a:t>5cm</a:t>
            </a:r>
            <a:r>
              <a:rPr lang="zh-CN" altLang="en-US" sz="3200" dirty="0">
                <a:latin typeface="宋体" panose="02010600030101010101" pitchFamily="2" charset="-122"/>
              </a:rPr>
              <a:t>、</a:t>
            </a:r>
            <a:r>
              <a:rPr lang="en-US" altLang="zh-CN" sz="3200" dirty="0">
                <a:latin typeface="宋体" panose="02010600030101010101" pitchFamily="2" charset="-122"/>
              </a:rPr>
              <a:t>6cm</a:t>
            </a:r>
            <a:r>
              <a:rPr lang="zh-CN" altLang="en-US" sz="3200" dirty="0">
                <a:latin typeface="宋体" panose="02010600030101010101" pitchFamily="2" charset="-122"/>
              </a:rPr>
              <a:t>、</a:t>
            </a:r>
            <a:r>
              <a:rPr lang="en-US" altLang="zh-CN" sz="3200" dirty="0">
                <a:latin typeface="宋体" panose="02010600030101010101" pitchFamily="2" charset="-122"/>
              </a:rPr>
              <a:t>3cm</a:t>
            </a:r>
            <a:r>
              <a:rPr lang="zh-CN" altLang="en-US" sz="3200" dirty="0">
                <a:latin typeface="宋体" panose="02010600030101010101" pitchFamily="2" charset="-122"/>
              </a:rPr>
              <a:t>的三角形</a:t>
            </a:r>
            <a:endParaRPr lang="zh-CN" altLang="en-US" sz="3200" dirty="0">
              <a:latin typeface="宋体" panose="02010600030101010101" pitchFamily="2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 rot="16200000" flipV="1">
            <a:off x="4321967" y="4607726"/>
            <a:ext cx="1070774" cy="856462"/>
          </a:xfrm>
          <a:prstGeom prst="line">
            <a:avLst/>
          </a:prstGeom>
          <a:ln w="57150">
            <a:solidFill>
              <a:srgbClr val="002060"/>
            </a:solidFill>
          </a:ln>
          <a:scene3d>
            <a:camera prst="perspectiveBelow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928662" y="3214686"/>
            <a:ext cx="1928826" cy="1588"/>
          </a:xfrm>
          <a:prstGeom prst="line">
            <a:avLst/>
          </a:prstGeom>
          <a:ln w="57150">
            <a:solidFill>
              <a:srgbClr val="FF0000"/>
            </a:solidFill>
          </a:ln>
          <a:effectLst>
            <a:glow>
              <a:schemeClr val="dk1">
                <a:tint val="100000"/>
                <a:shade val="100000"/>
                <a:hueMod val="100000"/>
                <a:satMod val="10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perspectiveBelow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928662" y="3714752"/>
            <a:ext cx="1204922" cy="9524"/>
          </a:xfrm>
          <a:prstGeom prst="line">
            <a:avLst/>
          </a:prstGeom>
          <a:ln w="57150">
            <a:solidFill>
              <a:srgbClr val="002060"/>
            </a:solidFill>
          </a:ln>
          <a:scene3d>
            <a:camera prst="perspectiveBelow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928662" y="2714620"/>
            <a:ext cx="2571768" cy="1588"/>
          </a:xfrm>
          <a:prstGeom prst="line">
            <a:avLst/>
          </a:prstGeom>
          <a:ln w="57150">
            <a:solidFill>
              <a:srgbClr val="92D050"/>
            </a:solidFill>
          </a:ln>
          <a:scene3d>
            <a:camera prst="obliqueTopRight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2714611" y="5572139"/>
            <a:ext cx="2571768" cy="1588"/>
          </a:xfrm>
          <a:prstGeom prst="line">
            <a:avLst/>
          </a:prstGeom>
          <a:ln w="57150">
            <a:solidFill>
              <a:srgbClr val="92D050"/>
            </a:solidFill>
          </a:ln>
          <a:scene3d>
            <a:camera prst="obliqueTopRight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V="1">
            <a:off x="2714612" y="4500570"/>
            <a:ext cx="1714512" cy="1071570"/>
          </a:xfrm>
          <a:prstGeom prst="line">
            <a:avLst/>
          </a:prstGeom>
          <a:ln w="57150">
            <a:solidFill>
              <a:srgbClr val="FF0000"/>
            </a:solidFill>
          </a:ln>
          <a:effectLst>
            <a:glow>
              <a:schemeClr val="dk1">
                <a:tint val="100000"/>
                <a:shade val="100000"/>
                <a:hueMod val="100000"/>
                <a:satMod val="10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perspectiveBelow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4929505" y="2357755"/>
            <a:ext cx="4177665" cy="2898775"/>
            <a:chOff x="7763" y="3713"/>
            <a:chExt cx="6579" cy="4565"/>
          </a:xfrm>
        </p:grpSpPr>
        <p:grpSp>
          <p:nvGrpSpPr>
            <p:cNvPr id="6" name="组合 9"/>
            <p:cNvGrpSpPr/>
            <p:nvPr/>
          </p:nvGrpSpPr>
          <p:grpSpPr>
            <a:xfrm>
              <a:off x="7763" y="3713"/>
              <a:ext cx="3600" cy="2700"/>
              <a:chOff x="3500430" y="2786058"/>
              <a:chExt cx="2286016" cy="1714512"/>
            </a:xfrm>
          </p:grpSpPr>
          <p:sp>
            <p:nvSpPr>
              <p:cNvPr id="7" name="云形标注 6"/>
              <p:cNvSpPr/>
              <p:nvPr/>
            </p:nvSpPr>
            <p:spPr>
              <a:xfrm>
                <a:off x="3500430" y="2786058"/>
                <a:ext cx="2286016" cy="1714512"/>
              </a:xfrm>
              <a:prstGeom prst="cloudCallout">
                <a:avLst>
                  <a:gd name="adj1" fmla="val 72244"/>
                  <a:gd name="adj2" fmla="val 35321"/>
                </a:avLst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1276" name="TextBox 8"/>
              <p:cNvSpPr txBox="1"/>
              <p:nvPr/>
            </p:nvSpPr>
            <p:spPr>
              <a:xfrm>
                <a:off x="3929058" y="3143248"/>
                <a:ext cx="1571636" cy="101566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zh-CN" altLang="en-US" sz="2000" b="1" dirty="0">
                    <a:solidFill>
                      <a:srgbClr val="FF00FF"/>
                    </a:solidFill>
                    <a:latin typeface="Arial" panose="020B0604020202020204" pitchFamily="34" charset="0"/>
                  </a:rPr>
                  <a:t>和你的同伴交流一下有什么发现？</a:t>
                </a:r>
                <a:endParaRPr lang="zh-CN" altLang="en-US" sz="2000" b="1" dirty="0">
                  <a:solidFill>
                    <a:srgbClr val="FF00FF"/>
                  </a:solidFill>
                  <a:latin typeface="Arial" panose="020B0604020202020204" pitchFamily="34" charset="0"/>
                </a:endParaRPr>
              </a:p>
            </p:txBody>
          </p:sp>
        </p:grpSp>
        <p:graphicFrame>
          <p:nvGraphicFramePr>
            <p:cNvPr id="4" name="对象 3"/>
            <p:cNvGraphicFramePr/>
            <p:nvPr/>
          </p:nvGraphicFramePr>
          <p:xfrm>
            <a:off x="10818" y="6162"/>
            <a:ext cx="3524" cy="21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" name="" r:id="rId1" imgW="9753600" imgH="6467475" progId="Paint.Picture">
                    <p:embed/>
                  </p:oleObj>
                </mc:Choice>
                <mc:Fallback>
                  <p:oleObj name="" r:id="rId1" imgW="9753600" imgH="6467475" progId="Paint.Picture">
                    <p:embed/>
                    <p:pic>
                      <p:nvPicPr>
                        <p:cNvPr id="0" name="图片 7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0818" y="6162"/>
                          <a:ext cx="3524" cy="211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 Box 2"/>
          <p:cNvSpPr txBox="1"/>
          <p:nvPr/>
        </p:nvSpPr>
        <p:spPr>
          <a:xfrm>
            <a:off x="285750" y="1500188"/>
            <a:ext cx="8316913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spcBef>
                <a:spcPct val="50000"/>
              </a:spcBef>
            </a:pP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      先任意画出一个△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ABC</a:t>
            </a: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，再画出一个△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A′B′C</a:t>
            </a:r>
            <a:r>
              <a:rPr lang="en-US" altLang="zh-CN" sz="2800" b="1" baseline="30000" dirty="0">
                <a:solidFill>
                  <a:srgbClr val="0070C0"/>
                </a:solidFill>
                <a:latin typeface="Times New Roman" panose="02020603050405020304" pitchFamily="18" charset="0"/>
              </a:rPr>
              <a:t>′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,</a:t>
            </a: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使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DE= AB , EF =BC, DF=AC.</a:t>
            </a: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endParaRPr lang="zh-CN" altLang="en-US" sz="2800" b="1" dirty="0">
              <a:solidFill>
                <a:srgbClr val="0070C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12" name="Text Box 4"/>
          <p:cNvSpPr txBox="1"/>
          <p:nvPr/>
        </p:nvSpPr>
        <p:spPr>
          <a:xfrm>
            <a:off x="500063" y="2571750"/>
            <a:ext cx="7704137" cy="1724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Calibri" panose="020F0502020204030204" pitchFamily="34" charset="0"/>
              </a:rPr>
              <a:t>    </a:t>
            </a:r>
            <a:r>
              <a:rPr lang="zh-CN" altLang="en-US" sz="3200" b="1" dirty="0">
                <a:latin typeface="Calibri" panose="020F0502020204030204" pitchFamily="34" charset="0"/>
              </a:rPr>
              <a:t>阅读</a:t>
            </a:r>
            <a:r>
              <a:rPr lang="zh-CN" altLang="en-US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课本</a:t>
            </a:r>
            <a:r>
              <a:rPr lang="en-US" altLang="zh-CN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P36</a:t>
            </a:r>
            <a:r>
              <a:rPr lang="zh-CN" altLang="en-US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右上角方框内材料</a:t>
            </a:r>
            <a:r>
              <a:rPr lang="zh-CN" altLang="en-US" sz="3200" b="1" dirty="0">
                <a:latin typeface="Calibri" panose="020F0502020204030204" pitchFamily="34" charset="0"/>
              </a:rPr>
              <a:t>，根据材料内容完成探究。</a:t>
            </a:r>
            <a:r>
              <a:rPr lang="en-US" altLang="zh-CN" sz="3200" b="1" dirty="0">
                <a:latin typeface="Calibri" panose="020F0502020204030204" pitchFamily="34" charset="0"/>
              </a:rPr>
              <a:t> </a:t>
            </a:r>
            <a:endParaRPr lang="en-US" altLang="zh-CN" sz="2800" b="1" dirty="0">
              <a:latin typeface="Calibri" panose="020F050202020403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 dirty="0">
                <a:latin typeface="Calibri" panose="020F0502020204030204" pitchFamily="34" charset="0"/>
              </a:rPr>
              <a:t>      </a:t>
            </a:r>
            <a:endParaRPr lang="en-US" altLang="zh-CN" sz="2800" b="1" dirty="0">
              <a:latin typeface="Calibri" panose="020F0502020204030204" pitchFamily="34" charset="0"/>
            </a:endParaRPr>
          </a:p>
        </p:txBody>
      </p:sp>
      <p:sp>
        <p:nvSpPr>
          <p:cNvPr id="17421" name="Text Box 13"/>
          <p:cNvSpPr txBox="1"/>
          <p:nvPr/>
        </p:nvSpPr>
        <p:spPr>
          <a:xfrm>
            <a:off x="500063" y="4000500"/>
            <a:ext cx="7056437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i="1" dirty="0">
                <a:solidFill>
                  <a:srgbClr val="002060"/>
                </a:solidFill>
                <a:latin typeface="Calibri" panose="020F0502020204030204" pitchFamily="34" charset="0"/>
              </a:rPr>
              <a:t>上述结论反映了什么规律？</a:t>
            </a:r>
            <a:endParaRPr lang="zh-CN" altLang="en-US" sz="3600" b="1" i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pic>
        <p:nvPicPr>
          <p:cNvPr id="11270" name="Picture 15" descr="P01F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72313" y="3286125"/>
            <a:ext cx="1828800" cy="21717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2294" name="组合 8"/>
          <p:cNvGrpSpPr/>
          <p:nvPr/>
        </p:nvGrpSpPr>
        <p:grpSpPr>
          <a:xfrm>
            <a:off x="142875" y="71438"/>
            <a:ext cx="4214813" cy="571500"/>
            <a:chOff x="142844" y="71414"/>
            <a:chExt cx="4214810" cy="571504"/>
          </a:xfrm>
        </p:grpSpPr>
        <p:sp>
          <p:nvSpPr>
            <p:cNvPr id="7" name="上凸带形 6"/>
            <p:cNvSpPr/>
            <p:nvPr/>
          </p:nvSpPr>
          <p:spPr>
            <a:xfrm>
              <a:off x="142844" y="71414"/>
              <a:ext cx="4214810" cy="571504"/>
            </a:xfrm>
            <a:prstGeom prst="ribbon2">
              <a:avLst/>
            </a:prstGeom>
            <a:solidFill>
              <a:srgbClr val="FF0000"/>
            </a:solidFill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142968" y="142851"/>
              <a:ext cx="2279648" cy="400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0" cap="none" spc="0" normalizeH="0" baseline="0" noProof="0" dirty="0">
                  <a:ln w="9525">
                    <a:noFill/>
                    <a:round/>
                  </a:ln>
                  <a:solidFill>
                    <a:srgbClr val="002060"/>
                  </a:solidFill>
                  <a:effectLst>
                    <a:outerShdw dist="35921" dir="2700000" algn="ctr" rotWithShape="0">
                      <a:srgbClr val="C0C0C0"/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探究二：师生合作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42844" y="785794"/>
            <a:ext cx="3000396" cy="70788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尺规作图</a:t>
            </a:r>
            <a:endParaRPr kumimoji="0" lang="zh-CN" altLang="en-US" sz="4000" b="1" i="0" u="none" strike="noStrike" kern="1200" cap="none" spc="0" normalizeH="0" baseline="0" noProof="0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tx2">
                  <a:lumMod val="75000"/>
                  <a:lumOff val="25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7412" grpId="0"/>
      <p:bldP spid="174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8547" name="Text Box 3"/>
          <p:cNvSpPr txBox="1"/>
          <p:nvPr/>
        </p:nvSpPr>
        <p:spPr>
          <a:xfrm>
            <a:off x="4786313" y="1214438"/>
            <a:ext cx="242887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FF33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(</a:t>
            </a:r>
            <a:r>
              <a:rPr lang="zh-CN" altLang="en-US" sz="2800" b="1" dirty="0">
                <a:solidFill>
                  <a:srgbClr val="FF33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边边边公理</a:t>
            </a:r>
            <a:r>
              <a:rPr lang="en-US" altLang="zh-CN" sz="2800" b="1" dirty="0">
                <a:solidFill>
                  <a:srgbClr val="FF33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)</a:t>
            </a:r>
            <a:endParaRPr lang="zh-CN" altLang="en-US" sz="3200" b="1" dirty="0">
              <a:solidFill>
                <a:srgbClr val="FF33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3315" name="Text Box 4"/>
          <p:cNvSpPr txBox="1"/>
          <p:nvPr/>
        </p:nvSpPr>
        <p:spPr>
          <a:xfrm>
            <a:off x="1447800" y="3276600"/>
            <a:ext cx="68580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endParaRPr lang="zh-CN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428625" y="3571875"/>
            <a:ext cx="7956550" cy="15700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en-US" altLang="zh-CN" sz="3600" b="1" kern="1200" cap="none" spc="0" normalizeH="0" baseline="0" noProof="0" dirty="0">
                <a:latin typeface="Arial" panose="020B0604020202020204" pitchFamily="34" charset="0"/>
                <a:ea typeface="楷体_GB2312" pitchFamily="49" charset="-122"/>
                <a:cs typeface="+mn-cs"/>
              </a:rPr>
              <a:t>   </a:t>
            </a:r>
            <a:r>
              <a:rPr kumimoji="0" lang="zh-CN" altLang="en-US" sz="3600" b="1" kern="1200" cap="none" spc="0" normalizeH="0" baseline="0" noProof="0" dirty="0">
                <a:solidFill>
                  <a:srgbClr val="FF3300"/>
                </a:solidFill>
                <a:latin typeface="Arial" panose="020B0604020202020204" pitchFamily="34" charset="0"/>
                <a:ea typeface="楷体_GB2312" pitchFamily="49" charset="-122"/>
                <a:cs typeface="+mn-cs"/>
              </a:rPr>
              <a:t>注：</a:t>
            </a:r>
            <a:r>
              <a:rPr kumimoji="0" lang="zh-CN" altLang="en-US" sz="3600" b="1" kern="1200" cap="none" spc="0" normalizeH="0" baseline="0" noProof="0" dirty="0">
                <a:latin typeface="Arial" panose="020B0604020202020204" pitchFamily="34" charset="0"/>
                <a:ea typeface="楷体_GB2312" pitchFamily="49" charset="-122"/>
                <a:cs typeface="+mn-cs"/>
              </a:rPr>
              <a:t> </a:t>
            </a:r>
            <a:r>
              <a:rPr kumimoji="0" lang="zh-CN" altLang="en-US" sz="2800" b="1" kern="1200" cap="none" spc="0" normalizeH="0" baseline="0" noProof="0" dirty="0">
                <a:latin typeface="Arial" panose="020B0604020202020204" pitchFamily="34" charset="0"/>
                <a:ea typeface="楷体_GB2312" pitchFamily="49" charset="-122"/>
                <a:cs typeface="+mn-cs"/>
              </a:rPr>
              <a:t>这个定理说明，只要三角形的三边的长度确定了，这个三角形的形状和大小就完全确定了，这也是三角形具有</a:t>
            </a:r>
            <a:r>
              <a:rPr kumimoji="0" lang="zh-CN" altLang="en-US" sz="3200" b="1" kern="1200" cap="none" spc="0" normalizeH="0" baseline="0" noProof="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楷体_GB2312" pitchFamily="49" charset="-122"/>
                <a:cs typeface="+mn-cs"/>
              </a:rPr>
              <a:t>稳定性</a:t>
            </a:r>
            <a:r>
              <a:rPr kumimoji="0" lang="zh-CN" altLang="en-US" sz="2800" b="1" kern="1200" cap="none" spc="0" normalizeH="0" baseline="0" noProof="0" dirty="0">
                <a:latin typeface="Arial" panose="020B0604020202020204" pitchFamily="34" charset="0"/>
                <a:ea typeface="楷体_GB2312" pitchFamily="49" charset="-122"/>
                <a:cs typeface="+mn-cs"/>
              </a:rPr>
              <a:t>的原理。　</a:t>
            </a:r>
            <a:endParaRPr kumimoji="0" lang="zh-CN" altLang="en-US" sz="3600" b="1" kern="1200" cap="none" spc="0" normalizeH="0" baseline="0" noProof="0" dirty="0">
              <a:latin typeface="Arial" panose="020B0604020202020204" pitchFamily="34" charset="0"/>
              <a:ea typeface="楷体_GB2312" pitchFamily="49" charset="-122"/>
              <a:cs typeface="+mn-cs"/>
            </a:endParaRPr>
          </a:p>
        </p:txBody>
      </p:sp>
      <p:sp>
        <p:nvSpPr>
          <p:cNvPr id="12293" name="矩形 6"/>
          <p:cNvSpPr>
            <a:spLocks noChangeArrowheads="1"/>
          </p:cNvSpPr>
          <p:nvPr/>
        </p:nvSpPr>
        <p:spPr bwMode="auto">
          <a:xfrm>
            <a:off x="571500" y="2000250"/>
            <a:ext cx="7286625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三边对应相等的两个三角形全等</a:t>
            </a:r>
            <a:r>
              <a:rPr kumimoji="1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.</a:t>
            </a:r>
            <a:endParaRPr kumimoji="1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18438" name="TextBox 7"/>
          <p:cNvSpPr txBox="1"/>
          <p:nvPr/>
        </p:nvSpPr>
        <p:spPr>
          <a:xfrm>
            <a:off x="500063" y="1214438"/>
            <a:ext cx="4713287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800" b="1" dirty="0">
                <a:latin typeface="Arial" panose="020B0604020202020204" pitchFamily="34" charset="0"/>
              </a:rPr>
              <a:t>三角形全等的判定方法（</a:t>
            </a:r>
            <a:r>
              <a:rPr lang="en-US" altLang="zh-CN" sz="2800" b="1" dirty="0">
                <a:latin typeface="Arial" panose="020B0604020202020204" pitchFamily="34" charset="0"/>
              </a:rPr>
              <a:t>1</a:t>
            </a:r>
            <a:r>
              <a:rPr lang="zh-CN" altLang="en-US" sz="2800" b="1" dirty="0">
                <a:latin typeface="Arial" panose="020B0604020202020204" pitchFamily="34" charset="0"/>
              </a:rPr>
              <a:t>）</a:t>
            </a:r>
            <a:endParaRPr lang="zh-CN" altLang="en-US" sz="2800" b="1" dirty="0">
              <a:latin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14375" y="2857500"/>
            <a:ext cx="3929063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可以简写为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“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边边边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”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86250" y="2857500"/>
            <a:ext cx="1719263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或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“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SSS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”.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" name="组合 14"/>
          <p:cNvGrpSpPr/>
          <p:nvPr/>
        </p:nvGrpSpPr>
        <p:grpSpPr>
          <a:xfrm>
            <a:off x="160020" y="11430"/>
            <a:ext cx="3888740" cy="755650"/>
            <a:chOff x="142844" y="71414"/>
            <a:chExt cx="4214810" cy="571504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bliqueBottomLeft"/>
            <a:lightRig rig="threePt" dir="t"/>
          </a:scene3d>
        </p:grpSpPr>
        <p:sp>
          <p:nvSpPr>
            <p:cNvPr id="4" name="上凸带形 3"/>
            <p:cNvSpPr/>
            <p:nvPr/>
          </p:nvSpPr>
          <p:spPr>
            <a:xfrm>
              <a:off x="142844" y="71414"/>
              <a:ext cx="4214810" cy="571504"/>
            </a:xfrm>
            <a:prstGeom prst="ribbon2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469" name="矩形 17"/>
            <p:cNvSpPr/>
            <p:nvPr/>
          </p:nvSpPr>
          <p:spPr>
            <a:xfrm>
              <a:off x="1192806" y="159661"/>
              <a:ext cx="2115161" cy="44135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知识归纳</a:t>
              </a:r>
              <a:endParaRPr kumimoji="0" lang="zh-CN" altLang="en-US" sz="3200" b="1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8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8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/>
      <p:bldP spid="108549" grpId="0"/>
      <p:bldP spid="12293" grpId="0"/>
      <p:bldP spid="18438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Text Box 4"/>
          <p:cNvSpPr txBox="1"/>
          <p:nvPr/>
        </p:nvSpPr>
        <p:spPr>
          <a:xfrm>
            <a:off x="2751138" y="2138363"/>
            <a:ext cx="184150" cy="366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zh-CN" altLang="zh-CN" dirty="0">
              <a:latin typeface="Arial" panose="020B0604020202020204" pitchFamily="34" charset="0"/>
            </a:endParaRPr>
          </a:p>
        </p:txBody>
      </p:sp>
      <p:sp>
        <p:nvSpPr>
          <p:cNvPr id="18438" name="Text Box 6" descr="底色1"/>
          <p:cNvSpPr txBox="1"/>
          <p:nvPr/>
        </p:nvSpPr>
        <p:spPr>
          <a:xfrm>
            <a:off x="1000125" y="1500188"/>
            <a:ext cx="40386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</a:rPr>
              <a:t>在△</a:t>
            </a:r>
            <a:r>
              <a:rPr lang="en-US" altLang="zh-CN" sz="2800" b="1" dirty="0">
                <a:latin typeface="Arial" panose="020B0604020202020204" pitchFamily="34" charset="0"/>
              </a:rPr>
              <a:t>ABC</a:t>
            </a:r>
            <a:r>
              <a:rPr lang="zh-CN" altLang="en-US" sz="2800" b="1" dirty="0">
                <a:latin typeface="Arial" panose="020B0604020202020204" pitchFamily="34" charset="0"/>
              </a:rPr>
              <a:t>与△</a:t>
            </a:r>
            <a:r>
              <a:rPr lang="en-US" altLang="zh-CN" sz="2800" b="1" dirty="0">
                <a:latin typeface="Arial" panose="020B0604020202020204" pitchFamily="34" charset="0"/>
              </a:rPr>
              <a:t>DEF</a:t>
            </a:r>
            <a:r>
              <a:rPr lang="zh-CN" altLang="en-US" sz="2800" b="1" dirty="0">
                <a:latin typeface="Arial" panose="020B0604020202020204" pitchFamily="34" charset="0"/>
              </a:rPr>
              <a:t>中</a:t>
            </a:r>
            <a:endParaRPr lang="zh-CN" altLang="en-US" sz="2800" b="1" dirty="0">
              <a:latin typeface="Arial" panose="020B0604020202020204" pitchFamily="34" charset="0"/>
            </a:endParaRPr>
          </a:p>
        </p:txBody>
      </p:sp>
      <p:grpSp>
        <p:nvGrpSpPr>
          <p:cNvPr id="2" name="组合 20"/>
          <p:cNvGrpSpPr/>
          <p:nvPr/>
        </p:nvGrpSpPr>
        <p:grpSpPr>
          <a:xfrm>
            <a:off x="4357688" y="1714500"/>
            <a:ext cx="3849687" cy="1747838"/>
            <a:chOff x="2411413" y="549275"/>
            <a:chExt cx="3849687" cy="1747838"/>
          </a:xfrm>
        </p:grpSpPr>
        <p:sp>
          <p:nvSpPr>
            <p:cNvPr id="14348" name="Line 8"/>
            <p:cNvSpPr/>
            <p:nvPr/>
          </p:nvSpPr>
          <p:spPr>
            <a:xfrm flipH="1">
              <a:off x="2792413" y="1001713"/>
              <a:ext cx="1143000" cy="99060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349" name="Line 9"/>
            <p:cNvSpPr/>
            <p:nvPr/>
          </p:nvSpPr>
          <p:spPr>
            <a:xfrm>
              <a:off x="2792413" y="1992313"/>
              <a:ext cx="838200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350" name="Line 10"/>
            <p:cNvSpPr/>
            <p:nvPr/>
          </p:nvSpPr>
          <p:spPr>
            <a:xfrm flipV="1">
              <a:off x="3630613" y="1001713"/>
              <a:ext cx="304800" cy="99060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351" name="Text Box 11" descr="底色1"/>
            <p:cNvSpPr txBox="1"/>
            <p:nvPr/>
          </p:nvSpPr>
          <p:spPr>
            <a:xfrm>
              <a:off x="3630613" y="620713"/>
              <a:ext cx="609600" cy="457200"/>
            </a:xfrm>
            <a:prstGeom prst="rect">
              <a:avLst/>
            </a:prstGeom>
            <a:noFill/>
            <a:ln w="38100">
              <a:noFill/>
            </a:ln>
          </p:spPr>
          <p:txBody>
            <a:bodyPr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en-US" altLang="zh-CN" sz="2400" b="1" dirty="0">
                  <a:latin typeface="Arial" panose="020B0604020202020204" pitchFamily="34" charset="0"/>
                </a:rPr>
                <a:t>A</a:t>
              </a:r>
              <a:endParaRPr lang="en-US" altLang="zh-CN" sz="2400" b="1" dirty="0">
                <a:latin typeface="Arial" panose="020B0604020202020204" pitchFamily="34" charset="0"/>
              </a:endParaRPr>
            </a:p>
          </p:txBody>
        </p:sp>
        <p:sp>
          <p:nvSpPr>
            <p:cNvPr id="14352" name="Text Box 12" descr="底色1"/>
            <p:cNvSpPr txBox="1"/>
            <p:nvPr/>
          </p:nvSpPr>
          <p:spPr>
            <a:xfrm>
              <a:off x="2411413" y="1839913"/>
              <a:ext cx="609600" cy="457200"/>
            </a:xfrm>
            <a:prstGeom prst="rect">
              <a:avLst/>
            </a:prstGeom>
            <a:noFill/>
            <a:ln w="38100">
              <a:noFill/>
            </a:ln>
          </p:spPr>
          <p:txBody>
            <a:bodyPr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en-US" altLang="zh-CN" sz="2400" b="1" dirty="0">
                  <a:latin typeface="Arial" panose="020B0604020202020204" pitchFamily="34" charset="0"/>
                </a:rPr>
                <a:t>B</a:t>
              </a:r>
              <a:endParaRPr lang="en-US" altLang="zh-CN" sz="2400" b="1" dirty="0">
                <a:latin typeface="Arial" panose="020B0604020202020204" pitchFamily="34" charset="0"/>
              </a:endParaRPr>
            </a:p>
          </p:txBody>
        </p:sp>
        <p:sp>
          <p:nvSpPr>
            <p:cNvPr id="14353" name="Text Box 13" descr="底色1"/>
            <p:cNvSpPr txBox="1"/>
            <p:nvPr/>
          </p:nvSpPr>
          <p:spPr>
            <a:xfrm>
              <a:off x="3554413" y="1839913"/>
              <a:ext cx="609600" cy="457200"/>
            </a:xfrm>
            <a:prstGeom prst="rect">
              <a:avLst/>
            </a:prstGeom>
            <a:noFill/>
            <a:ln w="38100">
              <a:noFill/>
            </a:ln>
          </p:spPr>
          <p:txBody>
            <a:bodyPr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en-US" altLang="zh-CN" sz="2400" b="1" dirty="0">
                  <a:latin typeface="Arial" panose="020B0604020202020204" pitchFamily="34" charset="0"/>
                </a:rPr>
                <a:t>C</a:t>
              </a:r>
              <a:endParaRPr lang="en-US" altLang="zh-CN" sz="2400" b="1" dirty="0">
                <a:latin typeface="Arial" panose="020B0604020202020204" pitchFamily="34" charset="0"/>
              </a:endParaRPr>
            </a:p>
          </p:txBody>
        </p:sp>
        <p:sp>
          <p:nvSpPr>
            <p:cNvPr id="14354" name="Line 15"/>
            <p:cNvSpPr/>
            <p:nvPr/>
          </p:nvSpPr>
          <p:spPr>
            <a:xfrm flipH="1">
              <a:off x="4724400" y="990600"/>
              <a:ext cx="1143000" cy="99060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355" name="Line 16"/>
            <p:cNvSpPr/>
            <p:nvPr/>
          </p:nvSpPr>
          <p:spPr>
            <a:xfrm>
              <a:off x="4724400" y="1981200"/>
              <a:ext cx="838200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356" name="Line 17"/>
            <p:cNvSpPr/>
            <p:nvPr/>
          </p:nvSpPr>
          <p:spPr>
            <a:xfrm flipV="1">
              <a:off x="5562600" y="990600"/>
              <a:ext cx="304800" cy="99060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357" name="Text Box 18" descr="底色1"/>
            <p:cNvSpPr txBox="1"/>
            <p:nvPr/>
          </p:nvSpPr>
          <p:spPr>
            <a:xfrm>
              <a:off x="5499100" y="549275"/>
              <a:ext cx="609600" cy="457200"/>
            </a:xfrm>
            <a:prstGeom prst="rect">
              <a:avLst/>
            </a:prstGeom>
            <a:noFill/>
            <a:ln w="38100">
              <a:noFill/>
            </a:ln>
          </p:spPr>
          <p:txBody>
            <a:bodyPr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en-US" altLang="zh-CN" sz="2400" b="1" dirty="0">
                  <a:latin typeface="Arial" panose="020B0604020202020204" pitchFamily="34" charset="0"/>
                </a:rPr>
                <a:t>D</a:t>
              </a:r>
              <a:endParaRPr lang="en-US" altLang="zh-CN" sz="2400" b="1" dirty="0">
                <a:latin typeface="Arial" panose="020B0604020202020204" pitchFamily="34" charset="0"/>
              </a:endParaRPr>
            </a:p>
          </p:txBody>
        </p:sp>
        <p:sp>
          <p:nvSpPr>
            <p:cNvPr id="14358" name="Text Box 19" descr="底色1"/>
            <p:cNvSpPr txBox="1"/>
            <p:nvPr/>
          </p:nvSpPr>
          <p:spPr>
            <a:xfrm>
              <a:off x="4356100" y="1692275"/>
              <a:ext cx="609600" cy="457200"/>
            </a:xfrm>
            <a:prstGeom prst="rect">
              <a:avLst/>
            </a:prstGeom>
            <a:noFill/>
            <a:ln w="38100">
              <a:noFill/>
            </a:ln>
          </p:spPr>
          <p:txBody>
            <a:bodyPr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en-US" altLang="zh-CN" sz="2400" b="1" dirty="0">
                  <a:latin typeface="Arial" panose="020B0604020202020204" pitchFamily="34" charset="0"/>
                </a:rPr>
                <a:t>E</a:t>
              </a:r>
              <a:endParaRPr lang="en-US" altLang="zh-CN" sz="2400" b="1" dirty="0">
                <a:latin typeface="Arial" panose="020B0604020202020204" pitchFamily="34" charset="0"/>
              </a:endParaRPr>
            </a:p>
          </p:txBody>
        </p:sp>
        <p:sp>
          <p:nvSpPr>
            <p:cNvPr id="14359" name="Text Box 20" descr="底色1"/>
            <p:cNvSpPr txBox="1"/>
            <p:nvPr/>
          </p:nvSpPr>
          <p:spPr>
            <a:xfrm>
              <a:off x="5651500" y="1692275"/>
              <a:ext cx="609600" cy="457200"/>
            </a:xfrm>
            <a:prstGeom prst="rect">
              <a:avLst/>
            </a:prstGeom>
            <a:noFill/>
            <a:ln w="38100">
              <a:noFill/>
            </a:ln>
          </p:spPr>
          <p:txBody>
            <a:bodyPr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en-US" altLang="zh-CN" sz="2400" b="1" dirty="0">
                  <a:latin typeface="Arial" panose="020B0604020202020204" pitchFamily="34" charset="0"/>
                </a:rPr>
                <a:t>F</a:t>
              </a:r>
              <a:endParaRPr lang="en-US" altLang="zh-CN" sz="24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8459" name="Text Box 27" descr="底色1"/>
          <p:cNvSpPr txBox="1"/>
          <p:nvPr/>
        </p:nvSpPr>
        <p:spPr>
          <a:xfrm>
            <a:off x="928688" y="4071938"/>
            <a:ext cx="464343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0" hangingPunct="0">
              <a:spcBef>
                <a:spcPct val="50000"/>
              </a:spcBef>
            </a:pPr>
            <a:r>
              <a:rPr lang="en-US" altLang="zh-CN" sz="2800" b="1" dirty="0">
                <a:latin typeface="Arial" panose="020B0604020202020204" pitchFamily="34" charset="0"/>
              </a:rPr>
              <a:t>∴△ABC≌△DEF</a:t>
            </a:r>
            <a:r>
              <a:rPr lang="zh-CN" altLang="en-US" sz="2800" b="1" dirty="0">
                <a:latin typeface="Arial" panose="020B0604020202020204" pitchFamily="34" charset="0"/>
              </a:rPr>
              <a:t>（</a:t>
            </a:r>
            <a:r>
              <a:rPr lang="en-US" altLang="zh-CN" sz="2800" b="1" dirty="0">
                <a:latin typeface="Arial" panose="020B0604020202020204" pitchFamily="34" charset="0"/>
              </a:rPr>
              <a:t>SSS</a:t>
            </a:r>
            <a:r>
              <a:rPr lang="zh-CN" altLang="en-US" sz="2800" b="1" dirty="0">
                <a:latin typeface="Arial" panose="020B0604020202020204" pitchFamily="34" charset="0"/>
              </a:rPr>
              <a:t>）</a:t>
            </a:r>
            <a:endParaRPr lang="zh-CN" altLang="en-US" sz="2800" b="1" dirty="0">
              <a:latin typeface="Arial" panose="020B0604020202020204" pitchFamily="34" charset="0"/>
            </a:endParaRPr>
          </a:p>
        </p:txBody>
      </p:sp>
      <p:grpSp>
        <p:nvGrpSpPr>
          <p:cNvPr id="3" name="组合 21"/>
          <p:cNvGrpSpPr/>
          <p:nvPr/>
        </p:nvGrpSpPr>
        <p:grpSpPr>
          <a:xfrm>
            <a:off x="1500188" y="2143125"/>
            <a:ext cx="2232025" cy="1816100"/>
            <a:chOff x="2786063" y="3286125"/>
            <a:chExt cx="2232025" cy="1815882"/>
          </a:xfrm>
        </p:grpSpPr>
        <p:sp>
          <p:nvSpPr>
            <p:cNvPr id="14346" name="Text Box 26" descr="底色1"/>
            <p:cNvSpPr txBox="1"/>
            <p:nvPr/>
          </p:nvSpPr>
          <p:spPr>
            <a:xfrm>
              <a:off x="2786063" y="3286125"/>
              <a:ext cx="2232025" cy="181588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0" hangingPunct="0">
                <a:spcBef>
                  <a:spcPct val="50000"/>
                </a:spcBef>
              </a:pPr>
              <a:r>
                <a:rPr lang="en-US" altLang="zh-CN" sz="2800" b="1" dirty="0">
                  <a:latin typeface="Arial" panose="020B0604020202020204" pitchFamily="34" charset="0"/>
                </a:rPr>
                <a:t>AB=DE</a:t>
              </a:r>
              <a:endParaRPr lang="en-US" altLang="zh-CN" sz="2800" b="1" dirty="0">
                <a:latin typeface="Arial" panose="020B0604020202020204" pitchFamily="34" charset="0"/>
              </a:endParaRPr>
            </a:p>
            <a:p>
              <a:pPr algn="ctr" eaLnBrk="0" hangingPunct="0">
                <a:spcBef>
                  <a:spcPct val="50000"/>
                </a:spcBef>
              </a:pPr>
              <a:r>
                <a:rPr lang="en-US" altLang="zh-CN" sz="2800" b="1" dirty="0">
                  <a:latin typeface="Arial" panose="020B0604020202020204" pitchFamily="34" charset="0"/>
                </a:rPr>
                <a:t>AC=DF</a:t>
              </a:r>
              <a:endParaRPr lang="en-US" altLang="zh-CN" sz="2800" b="1" dirty="0">
                <a:latin typeface="Arial" panose="020B0604020202020204" pitchFamily="34" charset="0"/>
              </a:endParaRPr>
            </a:p>
            <a:p>
              <a:pPr algn="ctr" eaLnBrk="0" hangingPunct="0">
                <a:spcBef>
                  <a:spcPct val="50000"/>
                </a:spcBef>
              </a:pPr>
              <a:r>
                <a:rPr lang="en-US" altLang="zh-CN" sz="2800" b="1" dirty="0">
                  <a:latin typeface="Arial" panose="020B0604020202020204" pitchFamily="34" charset="0"/>
                </a:rPr>
                <a:t>BC=EF</a:t>
              </a:r>
              <a:endParaRPr lang="en-US" altLang="zh-CN" sz="2800" b="1" dirty="0">
                <a:latin typeface="Arial" panose="020B0604020202020204" pitchFamily="34" charset="0"/>
              </a:endParaRPr>
            </a:p>
          </p:txBody>
        </p:sp>
        <p:sp>
          <p:nvSpPr>
            <p:cNvPr id="14347" name="AutoShape 28"/>
            <p:cNvSpPr/>
            <p:nvPr/>
          </p:nvSpPr>
          <p:spPr>
            <a:xfrm>
              <a:off x="2857488" y="3500437"/>
              <a:ext cx="214314" cy="1428761"/>
            </a:xfrm>
            <a:prstGeom prst="leftBrace">
              <a:avLst>
                <a:gd name="adj1" fmla="val 45925"/>
                <a:gd name="adj2" fmla="val 49097"/>
              </a:avLst>
            </a:prstGeom>
            <a:noFill/>
            <a:ln w="412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14343" name="TextBox 7"/>
          <p:cNvSpPr txBox="1"/>
          <p:nvPr/>
        </p:nvSpPr>
        <p:spPr>
          <a:xfrm>
            <a:off x="785813" y="928688"/>
            <a:ext cx="6877050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800" b="1" dirty="0">
                <a:solidFill>
                  <a:srgbClr val="0070C0"/>
                </a:solidFill>
                <a:latin typeface="Arial" panose="020B0604020202020204" pitchFamily="34" charset="0"/>
              </a:rPr>
              <a:t>三角形全等的判定方法（</a:t>
            </a:r>
            <a:r>
              <a:rPr lang="en-US" altLang="zh-CN" sz="2800" b="1" dirty="0">
                <a:solidFill>
                  <a:srgbClr val="0070C0"/>
                </a:solidFill>
                <a:latin typeface="Arial" panose="020B0604020202020204" pitchFamily="34" charset="0"/>
              </a:rPr>
              <a:t>1</a:t>
            </a:r>
            <a:r>
              <a:rPr lang="zh-CN" altLang="en-US" sz="2800" b="1" dirty="0">
                <a:solidFill>
                  <a:srgbClr val="0070C0"/>
                </a:solidFill>
                <a:latin typeface="Arial" panose="020B0604020202020204" pitchFamily="34" charset="0"/>
              </a:rPr>
              <a:t>）的推理格式：</a:t>
            </a:r>
            <a:endParaRPr lang="zh-CN" altLang="en-US" sz="28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25" name="TextBox 7"/>
          <p:cNvSpPr txBox="1">
            <a:spLocks noChangeArrowheads="1"/>
          </p:cNvSpPr>
          <p:nvPr/>
        </p:nvSpPr>
        <p:spPr bwMode="auto">
          <a:xfrm>
            <a:off x="428625" y="4714875"/>
            <a:ext cx="7143750" cy="1016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 dirty="0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    像这种判定两个三角形全等的推理过程，</a:t>
            </a:r>
            <a:endParaRPr kumimoji="0" lang="en-US" altLang="zh-CN" sz="2800" b="1" kern="1200" cap="none" spc="0" normalizeH="0" baseline="0" noProof="0" dirty="0">
              <a:solidFill>
                <a:srgbClr val="0070C0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 dirty="0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叫做</a:t>
            </a:r>
            <a:r>
              <a:rPr kumimoji="0" lang="zh-CN" altLang="en-US" sz="3200" b="1" kern="1200" cap="none" spc="0" normalizeH="0" baseline="0" noProof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证明三角形全等</a:t>
            </a:r>
            <a:r>
              <a:rPr kumimoji="0" lang="en-US" altLang="zh-CN" sz="2800" b="1" kern="1200" cap="none" spc="0" normalizeH="0" baseline="0" noProof="0" dirty="0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.</a:t>
            </a:r>
            <a:endParaRPr kumimoji="0" lang="zh-CN" altLang="en-US" sz="2800" b="1" kern="1200" cap="none" spc="0" normalizeH="0" baseline="0" noProof="0" dirty="0">
              <a:solidFill>
                <a:srgbClr val="0070C0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5" name="组合 14"/>
          <p:cNvGrpSpPr/>
          <p:nvPr/>
        </p:nvGrpSpPr>
        <p:grpSpPr>
          <a:xfrm>
            <a:off x="160020" y="11430"/>
            <a:ext cx="3888740" cy="755650"/>
            <a:chOff x="142844" y="71414"/>
            <a:chExt cx="4214810" cy="571504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bliqueBottomLeft"/>
            <a:lightRig rig="threePt" dir="t"/>
          </a:scene3d>
        </p:grpSpPr>
        <p:sp>
          <p:nvSpPr>
            <p:cNvPr id="4" name="上凸带形 3"/>
            <p:cNvSpPr/>
            <p:nvPr/>
          </p:nvSpPr>
          <p:spPr>
            <a:xfrm>
              <a:off x="142844" y="71414"/>
              <a:ext cx="4214810" cy="571504"/>
            </a:xfrm>
            <a:prstGeom prst="ribbon2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469" name="矩形 17"/>
            <p:cNvSpPr/>
            <p:nvPr/>
          </p:nvSpPr>
          <p:spPr>
            <a:xfrm>
              <a:off x="1192806" y="159661"/>
              <a:ext cx="2115161" cy="44135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形成共识</a:t>
              </a:r>
              <a:endParaRPr kumimoji="0" lang="zh-CN" altLang="en-US" sz="3200" b="1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8" grpId="0"/>
      <p:bldP spid="18459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Line 7"/>
          <p:cNvSpPr/>
          <p:nvPr/>
        </p:nvSpPr>
        <p:spPr>
          <a:xfrm flipH="1">
            <a:off x="5508625" y="1989138"/>
            <a:ext cx="1584325" cy="8636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5363" name="Line 8"/>
          <p:cNvSpPr/>
          <p:nvPr/>
        </p:nvSpPr>
        <p:spPr>
          <a:xfrm flipH="1" flipV="1">
            <a:off x="7019925" y="1989138"/>
            <a:ext cx="1584325" cy="8636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5364" name="Line 9"/>
          <p:cNvSpPr/>
          <p:nvPr/>
        </p:nvSpPr>
        <p:spPr>
          <a:xfrm flipH="1">
            <a:off x="5508625" y="2852738"/>
            <a:ext cx="3095625" cy="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5365" name="Line 11"/>
          <p:cNvSpPr/>
          <p:nvPr/>
        </p:nvSpPr>
        <p:spPr>
          <a:xfrm>
            <a:off x="7056438" y="2025650"/>
            <a:ext cx="36512" cy="827088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5366" name="Text Box 12"/>
          <p:cNvSpPr txBox="1"/>
          <p:nvPr/>
        </p:nvSpPr>
        <p:spPr>
          <a:xfrm>
            <a:off x="6659563" y="1557338"/>
            <a:ext cx="7207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latin typeface="Calibri" panose="020F0502020204030204" pitchFamily="34" charset="0"/>
              </a:rPr>
              <a:t>　</a:t>
            </a:r>
            <a:r>
              <a:rPr lang="en-US" altLang="zh-CN" sz="2400" b="1" dirty="0">
                <a:latin typeface="Calibri" panose="020F0502020204030204" pitchFamily="34" charset="0"/>
              </a:rPr>
              <a:t>A</a:t>
            </a:r>
            <a:endParaRPr lang="en-US" altLang="zh-CN" sz="2400" b="1" dirty="0">
              <a:latin typeface="Calibri" panose="020F0502020204030204" pitchFamily="34" charset="0"/>
            </a:endParaRPr>
          </a:p>
        </p:txBody>
      </p:sp>
      <p:sp>
        <p:nvSpPr>
          <p:cNvPr id="15367" name="Text Box 13"/>
          <p:cNvSpPr txBox="1"/>
          <p:nvPr/>
        </p:nvSpPr>
        <p:spPr>
          <a:xfrm>
            <a:off x="8423275" y="2565400"/>
            <a:ext cx="7207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latin typeface="Calibri" panose="020F0502020204030204" pitchFamily="34" charset="0"/>
              </a:rPr>
              <a:t>　</a:t>
            </a:r>
            <a:r>
              <a:rPr lang="en-US" altLang="zh-CN" sz="2400" b="1" dirty="0">
                <a:latin typeface="Calibri" panose="020F0502020204030204" pitchFamily="34" charset="0"/>
              </a:rPr>
              <a:t>C</a:t>
            </a:r>
            <a:endParaRPr lang="en-US" altLang="zh-CN" sz="2400" b="1" dirty="0">
              <a:latin typeface="Calibri" panose="020F0502020204030204" pitchFamily="34" charset="0"/>
            </a:endParaRPr>
          </a:p>
        </p:txBody>
      </p:sp>
      <p:sp>
        <p:nvSpPr>
          <p:cNvPr id="15368" name="Text Box 14"/>
          <p:cNvSpPr txBox="1"/>
          <p:nvPr/>
        </p:nvSpPr>
        <p:spPr>
          <a:xfrm>
            <a:off x="4932363" y="2636838"/>
            <a:ext cx="7207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latin typeface="Calibri" panose="020F0502020204030204" pitchFamily="34" charset="0"/>
              </a:rPr>
              <a:t>　</a:t>
            </a:r>
            <a:r>
              <a:rPr lang="en-US" altLang="zh-CN" sz="2400" b="1" dirty="0">
                <a:latin typeface="Calibri" panose="020F0502020204030204" pitchFamily="34" charset="0"/>
              </a:rPr>
              <a:t>B</a:t>
            </a:r>
            <a:endParaRPr lang="en-US" altLang="zh-CN" sz="2400" b="1" dirty="0">
              <a:latin typeface="Calibri" panose="020F0502020204030204" pitchFamily="34" charset="0"/>
            </a:endParaRPr>
          </a:p>
        </p:txBody>
      </p:sp>
      <p:sp>
        <p:nvSpPr>
          <p:cNvPr id="15369" name="Text Box 15"/>
          <p:cNvSpPr txBox="1"/>
          <p:nvPr/>
        </p:nvSpPr>
        <p:spPr>
          <a:xfrm>
            <a:off x="6659563" y="2852738"/>
            <a:ext cx="7207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latin typeface="Calibri" panose="020F0502020204030204" pitchFamily="34" charset="0"/>
              </a:rPr>
              <a:t>　</a:t>
            </a:r>
            <a:r>
              <a:rPr lang="en-US" altLang="zh-CN" sz="2400" b="1" dirty="0">
                <a:latin typeface="Calibri" panose="020F0502020204030204" pitchFamily="34" charset="0"/>
              </a:rPr>
              <a:t>D</a:t>
            </a:r>
            <a:endParaRPr lang="en-US" altLang="zh-CN" sz="2400" b="1" dirty="0">
              <a:latin typeface="Calibri" panose="020F0502020204030204" pitchFamily="34" charset="0"/>
            </a:endParaRPr>
          </a:p>
        </p:txBody>
      </p:sp>
      <p:sp>
        <p:nvSpPr>
          <p:cNvPr id="20497" name="Rectangle 17"/>
          <p:cNvSpPr/>
          <p:nvPr/>
        </p:nvSpPr>
        <p:spPr>
          <a:xfrm>
            <a:off x="323850" y="1844675"/>
            <a:ext cx="5435600" cy="72072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342900" indent="-342900">
              <a:spcBef>
                <a:spcPct val="20000"/>
              </a:spcBef>
            </a:pPr>
            <a:r>
              <a:rPr lang="zh-CN" altLang="en-US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证明：</a:t>
            </a:r>
            <a:r>
              <a:rPr lang="zh-CN" altLang="en-US" sz="3200" b="1" dirty="0">
                <a:solidFill>
                  <a:schemeClr val="tx2"/>
                </a:solidFill>
                <a:latin typeface="Calibri" panose="020F0502020204030204" pitchFamily="34" charset="0"/>
              </a:rPr>
              <a:t>∵</a:t>
            </a:r>
            <a:r>
              <a:rPr lang="en-US" altLang="zh-CN" sz="3200" b="1" dirty="0">
                <a:solidFill>
                  <a:schemeClr val="tx2"/>
                </a:solidFill>
                <a:latin typeface="Calibri" panose="020F0502020204030204" pitchFamily="34" charset="0"/>
              </a:rPr>
              <a:t>D</a:t>
            </a:r>
            <a:r>
              <a:rPr lang="zh-CN" altLang="en-US" sz="3200" b="1" dirty="0">
                <a:solidFill>
                  <a:schemeClr val="tx2"/>
                </a:solidFill>
                <a:latin typeface="Calibri" panose="020F0502020204030204" pitchFamily="34" charset="0"/>
              </a:rPr>
              <a:t>是</a:t>
            </a:r>
            <a:r>
              <a:rPr lang="en-US" altLang="zh-CN" sz="3200" b="1" dirty="0">
                <a:solidFill>
                  <a:schemeClr val="tx2"/>
                </a:solidFill>
                <a:latin typeface="Calibri" panose="020F0502020204030204" pitchFamily="34" charset="0"/>
              </a:rPr>
              <a:t>BC</a:t>
            </a:r>
            <a:r>
              <a:rPr lang="zh-CN" altLang="en-US" sz="3200" b="1" dirty="0">
                <a:solidFill>
                  <a:schemeClr val="tx2"/>
                </a:solidFill>
                <a:latin typeface="Calibri" panose="020F0502020204030204" pitchFamily="34" charset="0"/>
              </a:rPr>
              <a:t>的中点</a:t>
            </a:r>
            <a:endParaRPr lang="zh-CN" altLang="en-US" sz="32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20498" name="Rectangle 18"/>
          <p:cNvSpPr/>
          <p:nvPr/>
        </p:nvSpPr>
        <p:spPr>
          <a:xfrm>
            <a:off x="1357313" y="2428875"/>
            <a:ext cx="3668712" cy="72072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342900" indent="-342900">
              <a:spcBef>
                <a:spcPct val="20000"/>
              </a:spcBef>
            </a:pPr>
            <a:r>
              <a:rPr lang="en-US" altLang="zh-CN" sz="3200" b="1" dirty="0">
                <a:solidFill>
                  <a:schemeClr val="tx2"/>
                </a:solidFill>
                <a:latin typeface="Calibri" panose="020F0502020204030204" pitchFamily="34" charset="0"/>
              </a:rPr>
              <a:t>∴BD=CD</a:t>
            </a:r>
            <a:endParaRPr lang="en-US" altLang="zh-CN" sz="32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20499" name="Rectangle 19"/>
          <p:cNvSpPr/>
          <p:nvPr/>
        </p:nvSpPr>
        <p:spPr>
          <a:xfrm>
            <a:off x="1285875" y="3000375"/>
            <a:ext cx="5435600" cy="5762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342900" indent="-342900">
              <a:spcBef>
                <a:spcPct val="20000"/>
              </a:spcBef>
            </a:pPr>
            <a:r>
              <a:rPr lang="zh-CN" altLang="en-US" sz="3200" b="1" dirty="0">
                <a:solidFill>
                  <a:schemeClr val="tx2"/>
                </a:solidFill>
                <a:latin typeface="Calibri" panose="020F0502020204030204" pitchFamily="34" charset="0"/>
              </a:rPr>
              <a:t>在△</a:t>
            </a:r>
            <a:r>
              <a:rPr lang="en-US" altLang="zh-CN" sz="3200" b="1" dirty="0">
                <a:solidFill>
                  <a:schemeClr val="tx2"/>
                </a:solidFill>
                <a:latin typeface="Calibri" panose="020F0502020204030204" pitchFamily="34" charset="0"/>
              </a:rPr>
              <a:t>ABD</a:t>
            </a:r>
            <a:r>
              <a:rPr lang="zh-CN" altLang="en-US" sz="3200" b="1" dirty="0">
                <a:solidFill>
                  <a:schemeClr val="tx2"/>
                </a:solidFill>
                <a:latin typeface="Calibri" panose="020F0502020204030204" pitchFamily="34" charset="0"/>
              </a:rPr>
              <a:t>与△</a:t>
            </a:r>
            <a:r>
              <a:rPr lang="en-US" altLang="zh-CN" sz="3200" b="1" dirty="0">
                <a:solidFill>
                  <a:schemeClr val="tx2"/>
                </a:solidFill>
                <a:latin typeface="Calibri" panose="020F0502020204030204" pitchFamily="34" charset="0"/>
              </a:rPr>
              <a:t>ACD</a:t>
            </a:r>
            <a:r>
              <a:rPr lang="zh-CN" altLang="en-US" sz="3200" b="1" dirty="0">
                <a:solidFill>
                  <a:schemeClr val="tx2"/>
                </a:solidFill>
                <a:latin typeface="Calibri" panose="020F0502020204030204" pitchFamily="34" charset="0"/>
              </a:rPr>
              <a:t>中</a:t>
            </a:r>
            <a:endParaRPr lang="zh-CN" altLang="en-US" sz="32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20500" name="AutoShape 20"/>
          <p:cNvSpPr/>
          <p:nvPr/>
        </p:nvSpPr>
        <p:spPr>
          <a:xfrm>
            <a:off x="1646238" y="3719513"/>
            <a:ext cx="433387" cy="1152525"/>
          </a:xfrm>
          <a:prstGeom prst="leftBrace">
            <a:avLst>
              <a:gd name="adj1" fmla="val 22148"/>
              <a:gd name="adj2" fmla="val 49097"/>
            </a:avLst>
          </a:prstGeom>
          <a:noFill/>
          <a:ln w="41275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20501" name="Text Box 21" descr="底色1"/>
          <p:cNvSpPr txBox="1"/>
          <p:nvPr/>
        </p:nvSpPr>
        <p:spPr>
          <a:xfrm>
            <a:off x="2222500" y="3503613"/>
            <a:ext cx="3816350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>
              <a:spcBef>
                <a:spcPct val="50000"/>
              </a:spcBef>
            </a:pPr>
            <a:r>
              <a:rPr lang="en-US" altLang="zh-CN" sz="3200" b="1" dirty="0">
                <a:solidFill>
                  <a:schemeClr val="tx2"/>
                </a:solidFill>
                <a:latin typeface="Calibri" panose="020F0502020204030204" pitchFamily="34" charset="0"/>
              </a:rPr>
              <a:t>AB=AC</a:t>
            </a:r>
            <a:r>
              <a:rPr lang="zh-CN" altLang="en-US" sz="3200" b="1" dirty="0">
                <a:solidFill>
                  <a:schemeClr val="tx2"/>
                </a:solidFill>
                <a:latin typeface="Calibri" panose="020F0502020204030204" pitchFamily="34" charset="0"/>
              </a:rPr>
              <a:t>（已知）</a:t>
            </a:r>
            <a:endParaRPr lang="zh-CN" altLang="en-US" sz="32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20502" name="Text Box 22" descr="底色1"/>
          <p:cNvSpPr txBox="1"/>
          <p:nvPr/>
        </p:nvSpPr>
        <p:spPr>
          <a:xfrm>
            <a:off x="2222500" y="4008438"/>
            <a:ext cx="3671888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>
              <a:spcBef>
                <a:spcPct val="50000"/>
              </a:spcBef>
            </a:pPr>
            <a:r>
              <a:rPr lang="en-US" altLang="zh-CN" sz="3200" b="1" dirty="0">
                <a:solidFill>
                  <a:schemeClr val="tx2"/>
                </a:solidFill>
                <a:latin typeface="Calibri" panose="020F0502020204030204" pitchFamily="34" charset="0"/>
              </a:rPr>
              <a:t>BD=CD</a:t>
            </a:r>
            <a:r>
              <a:rPr lang="zh-CN" altLang="en-US" sz="3200" b="1" dirty="0">
                <a:solidFill>
                  <a:schemeClr val="tx2"/>
                </a:solidFill>
                <a:latin typeface="Calibri" panose="020F0502020204030204" pitchFamily="34" charset="0"/>
              </a:rPr>
              <a:t>（已证）</a:t>
            </a:r>
            <a:endParaRPr lang="zh-CN" altLang="en-US" sz="32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20503" name="Text Box 23" descr="底色1"/>
          <p:cNvSpPr txBox="1"/>
          <p:nvPr/>
        </p:nvSpPr>
        <p:spPr>
          <a:xfrm>
            <a:off x="2149475" y="4511675"/>
            <a:ext cx="424815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>
              <a:spcBef>
                <a:spcPct val="50000"/>
              </a:spcBef>
            </a:pPr>
            <a:r>
              <a:rPr lang="en-US" altLang="zh-CN" sz="3200" b="1" dirty="0">
                <a:solidFill>
                  <a:schemeClr val="tx2"/>
                </a:solidFill>
                <a:latin typeface="Calibri" panose="020F0502020204030204" pitchFamily="34" charset="0"/>
              </a:rPr>
              <a:t>AD=AD</a:t>
            </a:r>
            <a:r>
              <a:rPr lang="zh-CN" altLang="en-US" sz="3200" b="1" dirty="0">
                <a:solidFill>
                  <a:schemeClr val="tx2"/>
                </a:solidFill>
                <a:latin typeface="Calibri" panose="020F0502020204030204" pitchFamily="34" charset="0"/>
              </a:rPr>
              <a:t>（公共边）</a:t>
            </a:r>
            <a:endParaRPr lang="zh-CN" altLang="en-US" sz="32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20504" name="Text Box 24" descr="底色1"/>
          <p:cNvSpPr txBox="1"/>
          <p:nvPr/>
        </p:nvSpPr>
        <p:spPr>
          <a:xfrm>
            <a:off x="1141413" y="5087938"/>
            <a:ext cx="5486400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0" hangingPunct="0">
              <a:spcBef>
                <a:spcPct val="50000"/>
              </a:spcBef>
            </a:pPr>
            <a:r>
              <a:rPr lang="en-US" altLang="zh-CN" sz="3200" b="1" dirty="0">
                <a:solidFill>
                  <a:schemeClr val="tx2"/>
                </a:solidFill>
                <a:latin typeface="Calibri" panose="020F0502020204030204" pitchFamily="34" charset="0"/>
              </a:rPr>
              <a:t>∴△ABD≌△ACD</a:t>
            </a:r>
            <a:r>
              <a:rPr lang="zh-CN" altLang="en-US" sz="3200" b="1" dirty="0">
                <a:solidFill>
                  <a:schemeClr val="tx2"/>
                </a:solidFill>
                <a:latin typeface="Calibri" panose="020F0502020204030204" pitchFamily="34" charset="0"/>
              </a:rPr>
              <a:t>（</a:t>
            </a:r>
            <a:r>
              <a:rPr lang="en-US" altLang="zh-CN" sz="3200" b="1" dirty="0">
                <a:solidFill>
                  <a:schemeClr val="tx2"/>
                </a:solidFill>
                <a:latin typeface="Calibri" panose="020F0502020204030204" pitchFamily="34" charset="0"/>
              </a:rPr>
              <a:t>SSS</a:t>
            </a:r>
            <a:r>
              <a:rPr lang="zh-CN" altLang="en-US" sz="3200" b="1" dirty="0">
                <a:solidFill>
                  <a:schemeClr val="tx2"/>
                </a:solidFill>
                <a:latin typeface="Calibri" panose="020F0502020204030204" pitchFamily="34" charset="0"/>
              </a:rPr>
              <a:t>）</a:t>
            </a:r>
            <a:endParaRPr lang="zh-CN" altLang="en-US" sz="32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15378" name="Rectangle 25"/>
          <p:cNvSpPr/>
          <p:nvPr/>
        </p:nvSpPr>
        <p:spPr>
          <a:xfrm>
            <a:off x="285750" y="857250"/>
            <a:ext cx="8458200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20000"/>
              </a:spcBef>
            </a:pPr>
            <a:r>
              <a:rPr lang="zh-CN" altLang="en-US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例</a:t>
            </a:r>
            <a:r>
              <a:rPr lang="en-US" altLang="zh-CN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1  </a:t>
            </a:r>
            <a:r>
              <a:rPr lang="zh-CN" altLang="en-US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如图</a:t>
            </a:r>
            <a:r>
              <a:rPr lang="en-US" altLang="zh-CN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, △ABC</a:t>
            </a:r>
            <a:r>
              <a:rPr lang="zh-CN" altLang="en-US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是一个钢架，</a:t>
            </a:r>
            <a:r>
              <a:rPr lang="en-US" altLang="zh-CN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AB=AC,AD</a:t>
            </a:r>
            <a:r>
              <a:rPr lang="zh-CN" altLang="en-US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是连接</a:t>
            </a:r>
            <a:r>
              <a:rPr lang="en-US" altLang="zh-CN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A</a:t>
            </a:r>
            <a:r>
              <a:rPr lang="zh-CN" altLang="en-US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与</a:t>
            </a:r>
            <a:r>
              <a:rPr lang="en-US" altLang="zh-CN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BC</a:t>
            </a:r>
            <a:r>
              <a:rPr lang="zh-CN" altLang="en-US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中点</a:t>
            </a:r>
            <a:r>
              <a:rPr lang="en-US" altLang="zh-CN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D</a:t>
            </a:r>
            <a:r>
              <a:rPr lang="zh-CN" altLang="en-US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的支架，求证： △</a:t>
            </a:r>
            <a:r>
              <a:rPr lang="en-US" altLang="zh-CN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ABD≌△ACD</a:t>
            </a:r>
            <a:endParaRPr lang="en-US" altLang="zh-CN" sz="28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grpSp>
        <p:nvGrpSpPr>
          <p:cNvPr id="3" name="组合 14"/>
          <p:cNvGrpSpPr/>
          <p:nvPr/>
        </p:nvGrpSpPr>
        <p:grpSpPr>
          <a:xfrm>
            <a:off x="160020" y="11430"/>
            <a:ext cx="3888740" cy="755650"/>
            <a:chOff x="142844" y="71414"/>
            <a:chExt cx="4214810" cy="571504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bliqueBottomLeft"/>
            <a:lightRig rig="threePt" dir="t"/>
          </a:scene3d>
        </p:grpSpPr>
        <p:sp>
          <p:nvSpPr>
            <p:cNvPr id="2" name="上凸带形 1"/>
            <p:cNvSpPr/>
            <p:nvPr/>
          </p:nvSpPr>
          <p:spPr>
            <a:xfrm>
              <a:off x="142844" y="71414"/>
              <a:ext cx="4214810" cy="571504"/>
            </a:xfrm>
            <a:prstGeom prst="ribbon2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469" name="矩形 17"/>
            <p:cNvSpPr/>
            <p:nvPr/>
          </p:nvSpPr>
          <p:spPr>
            <a:xfrm>
              <a:off x="1192806" y="159661"/>
              <a:ext cx="2115161" cy="44135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例题学习</a:t>
              </a:r>
              <a:endParaRPr kumimoji="0" lang="zh-CN" altLang="en-US" sz="3200" b="1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7" grpId="0"/>
      <p:bldP spid="20498" grpId="0"/>
      <p:bldP spid="20499" grpId="0"/>
      <p:bldP spid="20500" grpId="0" animBg="1"/>
      <p:bldP spid="20501" grpId="0"/>
      <p:bldP spid="20502" grpId="0"/>
      <p:bldP spid="20503" grpId="0"/>
      <p:bldP spid="2050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386" name="Picture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2188" y="1000125"/>
            <a:ext cx="1466850" cy="1714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87" name="Text Box 2"/>
          <p:cNvSpPr txBox="1"/>
          <p:nvPr/>
        </p:nvSpPr>
        <p:spPr>
          <a:xfrm>
            <a:off x="484188" y="857250"/>
            <a:ext cx="7659687" cy="18161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</a:rPr>
              <a:t>、已知：如图，点</a:t>
            </a:r>
            <a:r>
              <a:rPr lang="en-US" altLang="zh-CN" sz="2800" b="1" dirty="0">
                <a:latin typeface="Times New Roman" panose="02020603050405020304" pitchFamily="18" charset="0"/>
              </a:rPr>
              <a:t>D</a:t>
            </a:r>
            <a:r>
              <a:rPr lang="zh-CN" altLang="en-US" sz="2800" b="1" dirty="0">
                <a:latin typeface="Times New Roman" panose="02020603050405020304" pitchFamily="18" charset="0"/>
              </a:rPr>
              <a:t>是</a:t>
            </a:r>
            <a:r>
              <a:rPr lang="en-US" altLang="zh-CN" sz="2800" b="1" dirty="0">
                <a:latin typeface="Times New Roman" panose="02020603050405020304" pitchFamily="18" charset="0"/>
              </a:rPr>
              <a:t>BC</a:t>
            </a:r>
            <a:r>
              <a:rPr lang="zh-CN" altLang="en-US" sz="2800" b="1" dirty="0">
                <a:latin typeface="Times New Roman" panose="02020603050405020304" pitchFamily="18" charset="0"/>
              </a:rPr>
              <a:t>的中点，</a:t>
            </a:r>
            <a:endParaRPr lang="en-US" altLang="zh-CN" sz="2800" b="1" dirty="0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</a:rPr>
              <a:t>     且</a:t>
            </a:r>
            <a:r>
              <a:rPr lang="en-US" altLang="zh-CN" sz="2800" b="1" dirty="0">
                <a:latin typeface="Times New Roman" panose="02020603050405020304" pitchFamily="18" charset="0"/>
              </a:rPr>
              <a:t>AB=AC</a:t>
            </a:r>
            <a:endParaRPr lang="zh-CN" altLang="en-US" sz="2800" b="1" dirty="0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</a:rPr>
              <a:t>      求证</a:t>
            </a:r>
            <a:r>
              <a:rPr lang="zh-CN" altLang="en-US" sz="2800" b="1" dirty="0">
                <a:latin typeface="Times New Roman" panose="02020603050405020304" pitchFamily="18" charset="0"/>
                <a:sym typeface="Wingdings" panose="05000000000000000000" pitchFamily="2" charset="2"/>
              </a:rPr>
              <a:t>：△</a:t>
            </a:r>
            <a:r>
              <a:rPr lang="en-US" altLang="zh-CN" sz="2800" b="1" dirty="0">
                <a:latin typeface="Times New Roman" panose="02020603050405020304" pitchFamily="18" charset="0"/>
                <a:sym typeface="Wingdings" panose="05000000000000000000" pitchFamily="2" charset="2"/>
              </a:rPr>
              <a:t>ABD≌ △ACD</a:t>
            </a:r>
            <a:endParaRPr lang="en-US" altLang="zh-CN" sz="2800" b="1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6804025" y="1268413"/>
            <a:ext cx="0" cy="12239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/>
          <p:cNvSpPr/>
          <p:nvPr/>
        </p:nvSpPr>
        <p:spPr>
          <a:xfrm>
            <a:off x="357158" y="2857496"/>
            <a:ext cx="2037738" cy="646331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9900"/>
                </a:soli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变式训练</a:t>
            </a:r>
            <a:endParaRPr kumimoji="0" lang="zh-CN" altLang="en-US" sz="3600" b="1" i="0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9900"/>
              </a:solidFill>
              <a:effectLst>
                <a:outerShdw blurRad="50800" algn="tl" rotWithShape="0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" name="矩形 24"/>
          <p:cNvSpPr/>
          <p:nvPr/>
        </p:nvSpPr>
        <p:spPr>
          <a:xfrm>
            <a:off x="285750" y="3571875"/>
            <a:ext cx="885825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宋体" panose="02010600030101010101" pitchFamily="2" charset="-122"/>
              </a:rPr>
              <a:t>已知</a:t>
            </a:r>
            <a:r>
              <a:rPr lang="en-US" altLang="zh-CN" sz="2800" b="1" dirty="0">
                <a:latin typeface="宋体" panose="02010600030101010101" pitchFamily="2" charset="-122"/>
              </a:rPr>
              <a:t>:</a:t>
            </a:r>
            <a:r>
              <a:rPr lang="zh-CN" altLang="en-US" sz="2800" b="1" dirty="0">
                <a:latin typeface="宋体" panose="02010600030101010101" pitchFamily="2" charset="-122"/>
              </a:rPr>
              <a:t>如图，</a:t>
            </a:r>
            <a:r>
              <a:rPr lang="en-US" altLang="zh-CN" sz="2800" b="1" dirty="0">
                <a:latin typeface="宋体" panose="02010600030101010101" pitchFamily="2" charset="-122"/>
              </a:rPr>
              <a:t>AB=AC,DB=DC,</a:t>
            </a:r>
            <a:r>
              <a:rPr lang="zh-CN" altLang="en-US" sz="2800" b="1" dirty="0">
                <a:latin typeface="宋体" panose="02010600030101010101" pitchFamily="2" charset="-122"/>
              </a:rPr>
              <a:t>请说明∠</a:t>
            </a:r>
            <a:r>
              <a:rPr lang="en-US" altLang="zh-CN" sz="2800" b="1" dirty="0">
                <a:latin typeface="宋体" panose="02010600030101010101" pitchFamily="2" charset="-122"/>
              </a:rPr>
              <a:t>B =∠C</a:t>
            </a:r>
            <a:r>
              <a:rPr lang="zh-CN" altLang="en-US" sz="2800" b="1" dirty="0">
                <a:latin typeface="宋体" panose="02010600030101010101" pitchFamily="2" charset="-122"/>
              </a:rPr>
              <a:t>成立的理由</a:t>
            </a:r>
            <a:r>
              <a:rPr lang="en-US" altLang="zh-CN" sz="2800" b="1" dirty="0">
                <a:latin typeface="宋体" panose="02010600030101010101" pitchFamily="2" charset="-122"/>
              </a:rPr>
              <a:t>.</a:t>
            </a:r>
            <a:endParaRPr lang="zh-CN" altLang="en-US" sz="2800" dirty="0">
              <a:latin typeface="宋体" panose="02010600030101010101" pitchFamily="2" charset="-122"/>
            </a:endParaRPr>
          </a:p>
        </p:txBody>
      </p:sp>
      <p:grpSp>
        <p:nvGrpSpPr>
          <p:cNvPr id="3" name="组合 21"/>
          <p:cNvGrpSpPr/>
          <p:nvPr/>
        </p:nvGrpSpPr>
        <p:grpSpPr>
          <a:xfrm>
            <a:off x="1143000" y="4214813"/>
            <a:ext cx="2286000" cy="2143125"/>
            <a:chOff x="4970463" y="1773238"/>
            <a:chExt cx="3763962" cy="3527425"/>
          </a:xfrm>
        </p:grpSpPr>
        <p:sp>
          <p:nvSpPr>
            <p:cNvPr id="16395" name="Line 3"/>
            <p:cNvSpPr/>
            <p:nvPr/>
          </p:nvSpPr>
          <p:spPr>
            <a:xfrm flipH="1">
              <a:off x="5411788" y="2205038"/>
              <a:ext cx="1419225" cy="2663825"/>
            </a:xfrm>
            <a:prstGeom prst="line">
              <a:avLst/>
            </a:prstGeom>
            <a:ln w="539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396" name="Line 4"/>
            <p:cNvSpPr/>
            <p:nvPr/>
          </p:nvSpPr>
          <p:spPr>
            <a:xfrm>
              <a:off x="6831013" y="2205038"/>
              <a:ext cx="1420812" cy="2663825"/>
            </a:xfrm>
            <a:prstGeom prst="line">
              <a:avLst/>
            </a:prstGeom>
            <a:ln w="539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397" name="Line 5"/>
            <p:cNvSpPr/>
            <p:nvPr/>
          </p:nvSpPr>
          <p:spPr>
            <a:xfrm flipV="1">
              <a:off x="5437188" y="4076700"/>
              <a:ext cx="1393825" cy="792163"/>
            </a:xfrm>
            <a:prstGeom prst="line">
              <a:avLst/>
            </a:prstGeom>
            <a:ln w="539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398" name="Line 6"/>
            <p:cNvSpPr/>
            <p:nvPr/>
          </p:nvSpPr>
          <p:spPr>
            <a:xfrm>
              <a:off x="6831013" y="4076700"/>
              <a:ext cx="1397000" cy="792163"/>
            </a:xfrm>
            <a:prstGeom prst="line">
              <a:avLst/>
            </a:prstGeom>
            <a:ln w="539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15" name="Text Box 7"/>
            <p:cNvSpPr txBox="1">
              <a:spLocks noChangeArrowheads="1"/>
            </p:cNvSpPr>
            <p:nvPr/>
          </p:nvSpPr>
          <p:spPr bwMode="auto">
            <a:xfrm>
              <a:off x="6366266" y="1773238"/>
              <a:ext cx="373783" cy="519968"/>
            </a:xfrm>
            <a:prstGeom prst="rect">
              <a:avLst/>
            </a:prstGeom>
            <a:noFill/>
            <a:ln w="15875">
              <a:noFill/>
              <a:miter lim="800000"/>
            </a:ln>
            <a:effectLst>
              <a:outerShdw dist="35921" dir="2700000" sy="50000" kx="2205167" algn="bl" rotWithShape="0">
                <a:schemeClr val="bg2">
                  <a:alpha val="79999"/>
                </a:schemeClr>
              </a:outerShdw>
            </a:effectLst>
          </p:spPr>
          <p:txBody>
            <a:bodyPr>
              <a:spAutoFit/>
            </a:bodyPr>
            <a:p>
              <a:pPr algn="ctr"/>
              <a:r>
                <a:rPr lang="en-US" altLang="zh-CN" sz="2800" b="1" dirty="0">
                  <a:latin typeface="Cambria" panose="02040503050406030204" pitchFamily="18" charset="0"/>
                  <a:ea typeface="华文楷体" panose="02010600040101010101" pitchFamily="2" charset="-122"/>
                </a:rPr>
                <a:t>A</a:t>
              </a:r>
              <a:endParaRPr lang="en-US" altLang="zh-CN" sz="2800" b="1" dirty="0">
                <a:latin typeface="Cambria" panose="02040503050406030204" pitchFamily="18" charset="0"/>
                <a:ea typeface="华文楷体" panose="02010600040101010101" pitchFamily="2" charset="-122"/>
              </a:endParaRPr>
            </a:p>
          </p:txBody>
        </p:sp>
        <p:sp>
          <p:nvSpPr>
            <p:cNvPr id="21516" name="Text Box 8"/>
            <p:cNvSpPr txBox="1">
              <a:spLocks noChangeArrowheads="1"/>
            </p:cNvSpPr>
            <p:nvPr/>
          </p:nvSpPr>
          <p:spPr bwMode="auto">
            <a:xfrm>
              <a:off x="4970463" y="4770242"/>
              <a:ext cx="371168" cy="459872"/>
            </a:xfrm>
            <a:prstGeom prst="rect">
              <a:avLst/>
            </a:prstGeom>
            <a:noFill/>
            <a:ln w="15875">
              <a:noFill/>
              <a:miter lim="800000"/>
            </a:ln>
            <a:effectLst>
              <a:outerShdw dist="35921" dir="2700000" sy="50000" kx="2205167" algn="bl" rotWithShape="0">
                <a:schemeClr val="bg2">
                  <a:alpha val="79999"/>
                </a:schemeClr>
              </a:outerShdw>
            </a:effectLst>
          </p:spPr>
          <p:txBody>
            <a:bodyPr>
              <a:spAutoFit/>
            </a:bodyPr>
            <a:p>
              <a:pPr algn="ctr"/>
              <a:r>
                <a:rPr lang="en-US" altLang="zh-CN" sz="2400" b="1" dirty="0">
                  <a:latin typeface="Cambria" panose="02040503050406030204" pitchFamily="18" charset="0"/>
                  <a:ea typeface="华文楷体" panose="02010600040101010101" pitchFamily="2" charset="-122"/>
                </a:rPr>
                <a:t>B</a:t>
              </a:r>
              <a:endParaRPr lang="en-US" altLang="zh-CN" sz="2400" b="1" dirty="0">
                <a:latin typeface="Cambria" panose="02040503050406030204" pitchFamily="18" charset="0"/>
                <a:ea typeface="华文楷体" panose="02010600040101010101" pitchFamily="2" charset="-122"/>
              </a:endParaRPr>
            </a:p>
          </p:txBody>
        </p:sp>
        <p:sp>
          <p:nvSpPr>
            <p:cNvPr id="21517" name="Text Box 9"/>
            <p:cNvSpPr txBox="1">
              <a:spLocks noChangeArrowheads="1"/>
            </p:cNvSpPr>
            <p:nvPr/>
          </p:nvSpPr>
          <p:spPr bwMode="auto">
            <a:xfrm>
              <a:off x="8360643" y="4843403"/>
              <a:ext cx="373782" cy="457260"/>
            </a:xfrm>
            <a:prstGeom prst="rect">
              <a:avLst/>
            </a:prstGeom>
            <a:noFill/>
            <a:ln w="15875">
              <a:noFill/>
              <a:miter lim="800000"/>
            </a:ln>
            <a:effectLst>
              <a:outerShdw dist="35921" dir="2700000" sy="50000" kx="2205167" algn="bl" rotWithShape="0">
                <a:schemeClr val="bg2">
                  <a:alpha val="79999"/>
                </a:schemeClr>
              </a:outerShdw>
            </a:effectLst>
          </p:spPr>
          <p:txBody>
            <a:bodyPr>
              <a:spAutoFit/>
            </a:bodyPr>
            <a:p>
              <a:pPr algn="ctr"/>
              <a:r>
                <a:rPr lang="en-US" altLang="zh-CN" sz="2400" b="1" dirty="0">
                  <a:latin typeface="Cambria" panose="02040503050406030204" pitchFamily="18" charset="0"/>
                  <a:ea typeface="华文楷体" panose="02010600040101010101" pitchFamily="2" charset="-122"/>
                </a:rPr>
                <a:t>C</a:t>
              </a:r>
              <a:endParaRPr lang="en-US" altLang="zh-CN" sz="2400" b="1" dirty="0">
                <a:latin typeface="Cambria" panose="02040503050406030204" pitchFamily="18" charset="0"/>
                <a:ea typeface="华文楷体" panose="02010600040101010101" pitchFamily="2" charset="-122"/>
              </a:endParaRPr>
            </a:p>
          </p:txBody>
        </p:sp>
        <p:sp>
          <p:nvSpPr>
            <p:cNvPr id="21518" name="Text Box 10"/>
            <p:cNvSpPr txBox="1">
              <a:spLocks noChangeArrowheads="1"/>
            </p:cNvSpPr>
            <p:nvPr/>
          </p:nvSpPr>
          <p:spPr bwMode="auto">
            <a:xfrm>
              <a:off x="6656405" y="4221531"/>
              <a:ext cx="376396" cy="457260"/>
            </a:xfrm>
            <a:prstGeom prst="rect">
              <a:avLst/>
            </a:prstGeom>
            <a:noFill/>
            <a:ln w="15875">
              <a:noFill/>
              <a:miter lim="800000"/>
            </a:ln>
            <a:effectLst>
              <a:outerShdw dist="35921" dir="2700000" sy="50000" kx="2205167" algn="bl" rotWithShape="0">
                <a:schemeClr val="bg2">
                  <a:alpha val="79999"/>
                </a:schemeClr>
              </a:outerShdw>
            </a:effectLst>
          </p:spPr>
          <p:txBody>
            <a:bodyPr>
              <a:spAutoFit/>
            </a:bodyPr>
            <a:p>
              <a:pPr algn="ctr"/>
              <a:r>
                <a:rPr lang="en-US" altLang="zh-CN" sz="2400" b="1" dirty="0">
                  <a:latin typeface="Cambria" panose="02040503050406030204" pitchFamily="18" charset="0"/>
                  <a:ea typeface="华文楷体" panose="02010600040101010101" pitchFamily="2" charset="-122"/>
                </a:rPr>
                <a:t>D</a:t>
              </a:r>
              <a:endParaRPr lang="en-US" altLang="zh-CN" sz="2400" b="1" dirty="0">
                <a:latin typeface="Cambria" panose="02040503050406030204" pitchFamily="18" charset="0"/>
                <a:ea typeface="华文楷体" panose="02010600040101010101" pitchFamily="2" charset="-122"/>
              </a:endParaRPr>
            </a:p>
          </p:txBody>
        </p:sp>
      </p:grpSp>
      <p:sp>
        <p:nvSpPr>
          <p:cNvPr id="50" name="Line 17"/>
          <p:cNvSpPr>
            <a:spLocks noChangeShapeType="1"/>
          </p:cNvSpPr>
          <p:nvPr/>
        </p:nvSpPr>
        <p:spPr bwMode="auto">
          <a:xfrm flipH="1">
            <a:off x="2260600" y="4476750"/>
            <a:ext cx="11113" cy="1166813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</a:ln>
          <a:effectLst>
            <a:outerShdw dist="35921" dir="2700000" sy="50000" kx="2115830" algn="bl" rotWithShape="0">
              <a:schemeClr val="bg2">
                <a:alpha val="80000"/>
              </a:schemeClr>
            </a:outerShdw>
          </a:effectLst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1" name="椭圆形标注 50"/>
          <p:cNvSpPr/>
          <p:nvPr/>
        </p:nvSpPr>
        <p:spPr>
          <a:xfrm>
            <a:off x="4572000" y="4357688"/>
            <a:ext cx="2786063" cy="1643063"/>
          </a:xfrm>
          <a:prstGeom prst="wedgeEllipseCallout">
            <a:avLst>
              <a:gd name="adj1" fmla="val -131417"/>
              <a:gd name="adj2" fmla="val 844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构造公共边是常添加的辅助线！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4" name="组合 14"/>
          <p:cNvGrpSpPr/>
          <p:nvPr/>
        </p:nvGrpSpPr>
        <p:grpSpPr>
          <a:xfrm>
            <a:off x="160020" y="11430"/>
            <a:ext cx="3888740" cy="755650"/>
            <a:chOff x="142844" y="71414"/>
            <a:chExt cx="4214810" cy="571504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bliqueBottomLeft"/>
            <a:lightRig rig="threePt" dir="t"/>
          </a:scene3d>
        </p:grpSpPr>
        <p:sp>
          <p:nvSpPr>
            <p:cNvPr id="2" name="上凸带形 1"/>
            <p:cNvSpPr/>
            <p:nvPr/>
          </p:nvSpPr>
          <p:spPr>
            <a:xfrm>
              <a:off x="142844" y="71414"/>
              <a:ext cx="4214810" cy="571504"/>
            </a:xfrm>
            <a:prstGeom prst="ribbon2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469" name="矩形 17"/>
            <p:cNvSpPr/>
            <p:nvPr/>
          </p:nvSpPr>
          <p:spPr>
            <a:xfrm>
              <a:off x="1192806" y="159661"/>
              <a:ext cx="2115161" cy="44135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跟踪训练</a:t>
              </a:r>
              <a:endParaRPr kumimoji="0" lang="zh-CN" altLang="en-US" sz="3200" b="1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5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3" name="Text Box 5"/>
          <p:cNvSpPr txBox="1"/>
          <p:nvPr/>
        </p:nvSpPr>
        <p:spPr>
          <a:xfrm>
            <a:off x="857250" y="1857375"/>
            <a:ext cx="6715125" cy="12299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Calibri" panose="020F0502020204030204" pitchFamily="34" charset="0"/>
              </a:rPr>
              <a:t>（</a:t>
            </a:r>
            <a:r>
              <a:rPr lang="en-US" altLang="zh-CN" sz="2800" b="1" dirty="0">
                <a:latin typeface="Calibri" panose="020F0502020204030204" pitchFamily="34" charset="0"/>
              </a:rPr>
              <a:t>1</a:t>
            </a:r>
            <a:r>
              <a:rPr lang="zh-CN" altLang="en-US" sz="2800" b="1" dirty="0">
                <a:latin typeface="Calibri" panose="020F0502020204030204" pitchFamily="34" charset="0"/>
              </a:rPr>
              <a:t>）</a:t>
            </a:r>
            <a:r>
              <a:rPr lang="zh-CN" altLang="en-US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准备条件：</a:t>
            </a:r>
            <a:endParaRPr lang="en-US" altLang="zh-CN" sz="2800" b="1" dirty="0">
              <a:latin typeface="Calibri" panose="020F050202020403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 dirty="0">
                <a:latin typeface="Calibri" panose="020F0502020204030204" pitchFamily="34" charset="0"/>
              </a:rPr>
              <a:t>     </a:t>
            </a:r>
            <a:r>
              <a:rPr lang="zh-CN" altLang="en-US" sz="2800" b="1" dirty="0">
                <a:latin typeface="Calibri" panose="020F0502020204030204" pitchFamily="34" charset="0"/>
              </a:rPr>
              <a:t>证全等时缺少的条件要先证好</a:t>
            </a:r>
            <a:r>
              <a:rPr lang="en-US" altLang="zh-CN" sz="2800" b="1" dirty="0">
                <a:latin typeface="Calibri" panose="020F0502020204030204" pitchFamily="34" charset="0"/>
              </a:rPr>
              <a:t>.</a:t>
            </a:r>
            <a:endParaRPr lang="zh-CN" altLang="en-US" sz="2800" b="1" dirty="0">
              <a:latin typeface="Calibri" panose="020F0502020204030204" pitchFamily="34" charset="0"/>
            </a:endParaRPr>
          </a:p>
        </p:txBody>
      </p:sp>
      <p:sp>
        <p:nvSpPr>
          <p:cNvPr id="17417" name="Text Box 9"/>
          <p:cNvSpPr txBox="1"/>
          <p:nvPr/>
        </p:nvSpPr>
        <p:spPr>
          <a:xfrm>
            <a:off x="785813" y="3143250"/>
            <a:ext cx="53340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latin typeface="Calibri" panose="020F0502020204030204" pitchFamily="34" charset="0"/>
              </a:rPr>
              <a:t>（</a:t>
            </a:r>
            <a:r>
              <a:rPr lang="en-US" altLang="zh-CN" sz="3200" b="1" dirty="0">
                <a:latin typeface="Calibri" panose="020F0502020204030204" pitchFamily="34" charset="0"/>
              </a:rPr>
              <a:t>2</a:t>
            </a:r>
            <a:r>
              <a:rPr lang="zh-CN" altLang="en-US" sz="3200" b="1" dirty="0">
                <a:latin typeface="Calibri" panose="020F0502020204030204" pitchFamily="34" charset="0"/>
              </a:rPr>
              <a:t>）</a:t>
            </a:r>
            <a:r>
              <a:rPr lang="zh-CN" altLang="en-US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三角形全等书写三步骤：</a:t>
            </a:r>
            <a:endParaRPr lang="zh-CN" altLang="en-US" sz="32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7425" name="Text Box 17"/>
          <p:cNvSpPr txBox="1"/>
          <p:nvPr/>
        </p:nvSpPr>
        <p:spPr>
          <a:xfrm>
            <a:off x="1643063" y="3786188"/>
            <a:ext cx="57150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0070C0"/>
                </a:solidFill>
                <a:latin typeface="Calibri" panose="020F0502020204030204" pitchFamily="34" charset="0"/>
              </a:rPr>
              <a:t>① 写出在哪两个三角形中；</a:t>
            </a:r>
            <a:endParaRPr lang="zh-CN" altLang="en-US" sz="2800" b="1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17426" name="Text Box 18"/>
          <p:cNvSpPr txBox="1"/>
          <p:nvPr/>
        </p:nvSpPr>
        <p:spPr>
          <a:xfrm>
            <a:off x="1643063" y="4357688"/>
            <a:ext cx="6143625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0070C0"/>
                </a:solidFill>
                <a:latin typeface="Calibri" panose="020F0502020204030204" pitchFamily="34" charset="0"/>
              </a:rPr>
              <a:t>② 摆出三个条件用大括号括起来；</a:t>
            </a:r>
            <a:endParaRPr lang="zh-CN" altLang="en-US" sz="2800" b="1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17427" name="Text Box 19"/>
          <p:cNvSpPr txBox="1"/>
          <p:nvPr/>
        </p:nvSpPr>
        <p:spPr>
          <a:xfrm>
            <a:off x="1643063" y="4929188"/>
            <a:ext cx="4357687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0070C0"/>
                </a:solidFill>
                <a:latin typeface="Calibri" panose="020F0502020204030204" pitchFamily="34" charset="0"/>
              </a:rPr>
              <a:t>③ 写出全等结论</a:t>
            </a:r>
            <a:r>
              <a:rPr lang="en-US" altLang="zh-CN" sz="2800" b="1" dirty="0">
                <a:solidFill>
                  <a:srgbClr val="0070C0"/>
                </a:solidFill>
                <a:latin typeface="Calibri" panose="020F0502020204030204" pitchFamily="34" charset="0"/>
              </a:rPr>
              <a:t>.</a:t>
            </a:r>
            <a:endParaRPr lang="zh-CN" altLang="en-US" sz="2800" b="1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17415" name="Text Box 20"/>
          <p:cNvSpPr txBox="1"/>
          <p:nvPr/>
        </p:nvSpPr>
        <p:spPr>
          <a:xfrm>
            <a:off x="928688" y="1143000"/>
            <a:ext cx="550068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0070C0"/>
                </a:solidFill>
                <a:latin typeface="Calibri" panose="020F0502020204030204" pitchFamily="34" charset="0"/>
              </a:rPr>
              <a:t>证明三角形全等的步骤：</a:t>
            </a:r>
            <a:endParaRPr lang="zh-CN" altLang="en-US" sz="3200" b="1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grpSp>
        <p:nvGrpSpPr>
          <p:cNvPr id="3" name="组合 14"/>
          <p:cNvGrpSpPr/>
          <p:nvPr/>
        </p:nvGrpSpPr>
        <p:grpSpPr>
          <a:xfrm>
            <a:off x="83819" y="113665"/>
            <a:ext cx="3888740" cy="755650"/>
            <a:chOff x="142844" y="71414"/>
            <a:chExt cx="4214810" cy="571504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bliqueBottomLeft"/>
            <a:lightRig rig="threePt" dir="t"/>
          </a:scene3d>
        </p:grpSpPr>
        <p:sp>
          <p:nvSpPr>
            <p:cNvPr id="2" name="上凸带形 1"/>
            <p:cNvSpPr/>
            <p:nvPr/>
          </p:nvSpPr>
          <p:spPr>
            <a:xfrm>
              <a:off x="142844" y="71414"/>
              <a:ext cx="4214810" cy="571504"/>
            </a:xfrm>
            <a:prstGeom prst="ribbon2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469" name="矩形 17"/>
            <p:cNvSpPr/>
            <p:nvPr/>
          </p:nvSpPr>
          <p:spPr>
            <a:xfrm>
              <a:off x="1192806" y="159661"/>
              <a:ext cx="2115161" cy="44135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温馨提示</a:t>
              </a:r>
              <a:endParaRPr kumimoji="0" lang="zh-CN" altLang="en-US" sz="3200" b="1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3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3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charRg st="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3">
                                            <p:txEl>
                                              <p:charRg st="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3">
                                            <p:txEl>
                                              <p:charRg st="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7417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425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25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>
                                            <p:txEl>
                                              <p:charRg st="0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426">
                                            <p:txEl>
                                              <p:charRg st="0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7427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build="p"/>
      <p:bldP spid="17417" grpId="0" build="p"/>
      <p:bldP spid="17425" grpId="0" build="p"/>
      <p:bldP spid="17426" grpId="0" build="p"/>
      <p:bldP spid="1742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" name="组合 14"/>
          <p:cNvGrpSpPr/>
          <p:nvPr/>
        </p:nvGrpSpPr>
        <p:grpSpPr>
          <a:xfrm>
            <a:off x="214630" y="142875"/>
            <a:ext cx="3888740" cy="755650"/>
            <a:chOff x="142844" y="71414"/>
            <a:chExt cx="4214810" cy="571504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bliqueBottomLeft"/>
            <a:lightRig rig="threePt" dir="t"/>
          </a:scene3d>
        </p:grpSpPr>
        <p:sp>
          <p:nvSpPr>
            <p:cNvPr id="2" name="上凸带形 1"/>
            <p:cNvSpPr/>
            <p:nvPr/>
          </p:nvSpPr>
          <p:spPr>
            <a:xfrm>
              <a:off x="142844" y="71414"/>
              <a:ext cx="4214810" cy="571504"/>
            </a:xfrm>
            <a:prstGeom prst="ribbon2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469" name="矩形 17"/>
            <p:cNvSpPr/>
            <p:nvPr/>
          </p:nvSpPr>
          <p:spPr>
            <a:xfrm>
              <a:off x="1192806" y="159661"/>
              <a:ext cx="2115161" cy="44135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拓展训练</a:t>
              </a:r>
              <a:endParaRPr kumimoji="0" lang="zh-CN" altLang="en-US" sz="3200" b="1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09575" y="1236345"/>
            <a:ext cx="8244840" cy="9531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sz="2800" b="1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1</a:t>
            </a: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、如图，</a:t>
            </a:r>
            <a:r>
              <a:rPr lang="en-US" altLang="zh-CN" sz="2800" b="1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D</a:t>
            </a: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、</a:t>
            </a:r>
            <a:r>
              <a:rPr lang="en-US" altLang="zh-CN" sz="2800" b="1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F</a:t>
            </a: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是线段</a:t>
            </a:r>
            <a:r>
              <a:rPr lang="en-US" altLang="zh-CN" sz="2800" b="1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BC</a:t>
            </a: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上的两点，</a:t>
            </a:r>
            <a:r>
              <a:rPr lang="en-US" altLang="zh-CN" sz="2800" b="1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AB=DE</a:t>
            </a: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，</a:t>
            </a:r>
            <a:r>
              <a:rPr lang="en-US" altLang="zh-CN" sz="2800" b="1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AC=DF</a:t>
            </a: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，</a:t>
            </a:r>
            <a:endParaRPr lang="zh-CN" altLang="en-US" sz="2800" b="1" noProof="0" dirty="0">
              <a:ln>
                <a:noFill/>
              </a:ln>
              <a:effectLst/>
              <a:uLnTx/>
              <a:uFillTx/>
              <a:latin typeface="宋体" panose="02010600030101010101" pitchFamily="2" charset="-122"/>
              <a:sym typeface="+mn-ea"/>
            </a:endParaRPr>
          </a:p>
          <a:p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请你添加一个条件：</a:t>
            </a:r>
            <a:r>
              <a:rPr lang="en-US" altLang="zh-CN" sz="2800" b="1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____________</a:t>
            </a: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使△</a:t>
            </a:r>
            <a:r>
              <a:rPr lang="en-US" altLang="zh-CN" sz="2800" b="1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ABC≌△DEF </a:t>
            </a:r>
            <a:endParaRPr lang="zh-CN" altLang="en-US" sz="2800"/>
          </a:p>
        </p:txBody>
      </p:sp>
      <p:pic>
        <p:nvPicPr>
          <p:cNvPr id="18434" name="Picture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2438" y="2222500"/>
            <a:ext cx="3033712" cy="1428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4017645" y="1667510"/>
            <a:ext cx="1281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</a:rPr>
              <a:t>BC=EF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3692525" y="2106930"/>
            <a:ext cx="1758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</a:rPr>
              <a:t>或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</a:rPr>
              <a:t>BE=CF</a:t>
            </a:r>
            <a:endParaRPr lang="en-US" altLang="zh-CN" sz="2800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14917" y="2992749"/>
            <a:ext cx="2037738" cy="646331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9900"/>
                </a:soli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变式训练</a:t>
            </a:r>
            <a:endParaRPr kumimoji="0" lang="zh-CN" altLang="en-US" sz="3600" b="1" i="0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9900"/>
              </a:solidFill>
              <a:effectLst>
                <a:outerShdw blurRad="50800" algn="tl" rotWithShape="0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14630" y="3980815"/>
            <a:ext cx="826071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/>
              <a:t>当证明得到</a:t>
            </a: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△</a:t>
            </a:r>
            <a:r>
              <a:rPr lang="en-US" altLang="zh-CN" sz="2800" b="1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ABC≌△DEF </a:t>
            </a: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时，年还能得到其它成立的结论吗？</a:t>
            </a:r>
            <a:endParaRPr lang="zh-CN" altLang="en-US" sz="2800" b="1" noProof="0" dirty="0">
              <a:ln>
                <a:noFill/>
              </a:ln>
              <a:effectLst/>
              <a:uLnTx/>
              <a:uFillTx/>
              <a:latin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0" grpId="0" animBg="1"/>
      <p:bldP spid="8" grpId="0"/>
      <p:bldP spid="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6675" y="-12700"/>
            <a:ext cx="9666605" cy="6765925"/>
          </a:xfrm>
          <a:prstGeom prst="rect">
            <a:avLst/>
          </a:prstGeom>
        </p:spPr>
      </p:pic>
      <p:sp>
        <p:nvSpPr>
          <p:cNvPr id="72709" name="Text Box 5"/>
          <p:cNvSpPr txBox="1"/>
          <p:nvPr/>
        </p:nvSpPr>
        <p:spPr>
          <a:xfrm>
            <a:off x="560388" y="2901950"/>
            <a:ext cx="63246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800" b="1" dirty="0">
                <a:latin typeface="宋体" panose="02010600030101010101" pitchFamily="2" charset="-122"/>
              </a:rPr>
              <a:t>2.</a:t>
            </a:r>
            <a:r>
              <a:rPr lang="zh-CN" altLang="en-US" sz="2800" b="1" dirty="0">
                <a:latin typeface="宋体" panose="02010600030101010101" pitchFamily="2" charset="-122"/>
              </a:rPr>
              <a:t>证明三角形全等时应注意的问题：</a:t>
            </a:r>
            <a:endParaRPr lang="zh-CN" altLang="en-US" sz="2800" b="1" dirty="0">
              <a:latin typeface="宋体" panose="02010600030101010101" pitchFamily="2" charset="-122"/>
            </a:endParaRPr>
          </a:p>
        </p:txBody>
      </p:sp>
      <p:sp>
        <p:nvSpPr>
          <p:cNvPr id="72710" name="Text Box 6"/>
          <p:cNvSpPr txBox="1"/>
          <p:nvPr/>
        </p:nvSpPr>
        <p:spPr>
          <a:xfrm>
            <a:off x="428625" y="4308475"/>
            <a:ext cx="89916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457200" indent="-457200"/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）结论中所出现的边必须在所证明的两个三角形中；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    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2713" name="Text Box 9"/>
          <p:cNvSpPr txBox="1">
            <a:spLocks noChangeArrowheads="1"/>
          </p:cNvSpPr>
          <p:nvPr/>
        </p:nvSpPr>
        <p:spPr bwMode="auto">
          <a:xfrm>
            <a:off x="428625" y="4999038"/>
            <a:ext cx="5894388" cy="523875"/>
          </a:xfrm>
          <a:prstGeom prst="rect">
            <a:avLst/>
          </a:prstGeom>
          <a:noFill/>
          <a:ln w="15875">
            <a:noFill/>
            <a:miter lim="800000"/>
          </a:ln>
          <a:effectLst>
            <a:outerShdw dist="35921" dir="2700000" sy="50000" kx="2205167" algn="bl" rotWithShape="0">
              <a:schemeClr val="bg2">
                <a:alpha val="79999"/>
              </a:schemeClr>
            </a:outerShdw>
          </a:effectLst>
        </p:spPr>
        <p:txBody>
          <a:bodyPr wrap="none">
            <a:spAutoFit/>
          </a:bodyPr>
          <a:lstStyle/>
          <a:p>
            <a:pPr marR="0" algn="ctr" defTabSz="91440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kern="1200" cap="none" spc="0" normalizeH="0" baseline="0" noProof="0" smtClean="0"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（</a:t>
            </a:r>
            <a:r>
              <a:rPr kumimoji="0" lang="en-US" altLang="zh-CN" sz="2800" b="1" kern="1200" cap="none" spc="0" normalizeH="0" baseline="0" noProof="0" smtClean="0"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3</a:t>
            </a:r>
            <a:r>
              <a:rPr kumimoji="0" lang="zh-CN" altLang="en-US" sz="2800" b="1" kern="1200" cap="none" spc="0" normalizeH="0" baseline="0" noProof="0" smtClean="0"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）有时需添</a:t>
            </a:r>
            <a:r>
              <a:rPr kumimoji="0" lang="zh-CN" altLang="en-US" sz="2800" b="1" kern="1200" cap="none" spc="0" normalizeH="0" baseline="0" noProof="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辅助线</a:t>
            </a:r>
            <a:r>
              <a:rPr kumimoji="0" lang="en-US" altLang="zh-CN" sz="2800" b="1" kern="1200" cap="none" spc="0" normalizeH="0" baseline="0" noProof="0" smtClean="0"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(</a:t>
            </a:r>
            <a:r>
              <a:rPr kumimoji="0" lang="zh-CN" altLang="en-US" sz="2800" b="1" kern="1200" cap="none" spc="0" normalizeH="0" baseline="0" noProof="0" smtClean="0"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如</a:t>
            </a:r>
            <a:r>
              <a:rPr kumimoji="0" lang="en-US" altLang="zh-CN" sz="2800" b="1" kern="1200" cap="none" spc="0" normalizeH="0" baseline="0" noProof="0" smtClean="0"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:</a:t>
            </a:r>
            <a:r>
              <a:rPr kumimoji="0" lang="zh-CN" altLang="en-US" sz="2800" b="1" kern="1200" cap="none" spc="0" normalizeH="0" baseline="0" noProof="0" smtClean="0"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造公共边</a:t>
            </a:r>
            <a:r>
              <a:rPr kumimoji="0" lang="en-US" altLang="zh-CN" sz="2800" b="1" kern="1200" cap="none" spc="0" normalizeH="0" baseline="0" noProof="0" smtClean="0"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).</a:t>
            </a:r>
            <a:endParaRPr kumimoji="0" lang="en-US" altLang="zh-CN" sz="2800" b="1" kern="1200" cap="none" spc="0" normalizeH="0" baseline="0" noProof="0" smtClean="0"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74700" y="1319213"/>
            <a:ext cx="4297363" cy="5222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 dirty="0">
                <a:latin typeface="宋体" panose="02010600030101010101" pitchFamily="2" charset="-122"/>
              </a:rPr>
              <a:t>1.</a:t>
            </a:r>
            <a:r>
              <a:rPr lang="zh-CN" altLang="en-US" sz="2800" b="1" dirty="0">
                <a:latin typeface="宋体" panose="02010600030101010101" pitchFamily="2" charset="-122"/>
              </a:rPr>
              <a:t>“边边边”公理的应用</a:t>
            </a:r>
            <a:r>
              <a:rPr lang="en-US" altLang="zh-CN" sz="2800" b="1" dirty="0">
                <a:latin typeface="宋体" panose="02010600030101010101" pitchFamily="2" charset="-122"/>
              </a:rPr>
              <a:t>:</a:t>
            </a:r>
            <a:endParaRPr lang="en-US" altLang="zh-CN" sz="2800" b="1" dirty="0">
              <a:latin typeface="宋体" panose="02010600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28625" y="3613150"/>
            <a:ext cx="8001000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457200" indent="-457200"/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）两三角形全等所需的条件要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对应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书写；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14"/>
          <p:cNvGrpSpPr/>
          <p:nvPr/>
        </p:nvGrpSpPr>
        <p:grpSpPr>
          <a:xfrm>
            <a:off x="1104265" y="233680"/>
            <a:ext cx="3888740" cy="755650"/>
            <a:chOff x="142844" y="71414"/>
            <a:chExt cx="4214810" cy="571504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bliqueBottomLeft"/>
            <a:lightRig rig="threePt" dir="t"/>
          </a:scene3d>
        </p:grpSpPr>
        <p:sp>
          <p:nvSpPr>
            <p:cNvPr id="17" name="上凸带形 16"/>
            <p:cNvSpPr/>
            <p:nvPr/>
          </p:nvSpPr>
          <p:spPr>
            <a:xfrm>
              <a:off x="142844" y="71414"/>
              <a:ext cx="4214810" cy="571504"/>
            </a:xfrm>
            <a:prstGeom prst="ribbon2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469" name="矩形 17"/>
            <p:cNvSpPr/>
            <p:nvPr/>
          </p:nvSpPr>
          <p:spPr>
            <a:xfrm>
              <a:off x="1192806" y="159661"/>
              <a:ext cx="2115161" cy="44135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课堂小结</a:t>
              </a:r>
              <a:endParaRPr kumimoji="0" lang="zh-CN" altLang="en-US" sz="3200" b="1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" name="组合 14"/>
          <p:cNvGrpSpPr/>
          <p:nvPr/>
        </p:nvGrpSpPr>
        <p:grpSpPr>
          <a:xfrm rot="0">
            <a:off x="4203700" y="2054225"/>
            <a:ext cx="4500880" cy="523875"/>
            <a:chOff x="4214810" y="2857496"/>
            <a:chExt cx="4500594" cy="523220"/>
          </a:xfrm>
        </p:grpSpPr>
        <p:sp>
          <p:nvSpPr>
            <p:cNvPr id="19466" name="Text Box 4"/>
            <p:cNvSpPr txBox="1"/>
            <p:nvPr/>
          </p:nvSpPr>
          <p:spPr>
            <a:xfrm>
              <a:off x="5072066" y="2857496"/>
              <a:ext cx="3643338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证明线段</a:t>
              </a:r>
              <a:r>
                <a:rPr lang="en-US" altLang="zh-CN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(</a:t>
              </a:r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或角</a:t>
              </a:r>
              <a:r>
                <a:rPr lang="en-US" altLang="zh-CN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)</a:t>
              </a:r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相等 </a:t>
              </a:r>
              <a:endPara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9467" name="Line 7"/>
            <p:cNvSpPr/>
            <p:nvPr/>
          </p:nvSpPr>
          <p:spPr>
            <a:xfrm>
              <a:off x="4214810" y="3143248"/>
              <a:ext cx="857256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</p:grpSp>
      <p:sp>
        <p:nvSpPr>
          <p:cNvPr id="14" name="矩形 13"/>
          <p:cNvSpPr/>
          <p:nvPr/>
        </p:nvSpPr>
        <p:spPr>
          <a:xfrm>
            <a:off x="774700" y="2054225"/>
            <a:ext cx="3430905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证明两个三角形全等</a:t>
            </a:r>
            <a:endParaRPr lang="zh-CN" altLang="en-US" sz="2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20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27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27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2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72709" grpId="0"/>
      <p:bldP spid="16" grpId="0"/>
      <p:bldP spid="72710" grpId="0"/>
      <p:bldP spid="72713" grpId="0" animBg="1"/>
      <p:bldP spid="72713" grpId="1" animBg="1"/>
      <p:bldP spid="72713" grpId="2" animBg="1"/>
      <p:bldP spid="72713" grpId="3" animBg="1"/>
      <p:bldP spid="72713" grpId="4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82" name="图片 30" descr="G:/wlx参赛作品/http:/www.pep.com.cn/images/200410/pic_204329.jpg"/>
          <p:cNvPicPr>
            <a:picLocks noChangeAspect="1"/>
          </p:cNvPicPr>
          <p:nvPr/>
        </p:nvPicPr>
        <p:blipFill>
          <a:blip r:embed="rId1" r:link="rId2"/>
          <a:srcRect l="63539" t="48901" r="9384" b="38080"/>
          <a:stretch>
            <a:fillRect/>
          </a:stretch>
        </p:blipFill>
        <p:spPr>
          <a:xfrm>
            <a:off x="5357813" y="4214813"/>
            <a:ext cx="1857375" cy="92868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14"/>
          <p:cNvGrpSpPr/>
          <p:nvPr/>
        </p:nvGrpSpPr>
        <p:grpSpPr>
          <a:xfrm>
            <a:off x="214282" y="142852"/>
            <a:ext cx="4645026" cy="806614"/>
            <a:chOff x="142844" y="71414"/>
            <a:chExt cx="4214810" cy="571504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bliqueBottomLeft"/>
            <a:lightRig rig="threePt" dir="t"/>
          </a:scene3d>
        </p:grpSpPr>
        <p:sp>
          <p:nvSpPr>
            <p:cNvPr id="17" name="上凸带形 16"/>
            <p:cNvSpPr/>
            <p:nvPr/>
          </p:nvSpPr>
          <p:spPr>
            <a:xfrm>
              <a:off x="142844" y="71414"/>
              <a:ext cx="4214810" cy="571504"/>
            </a:xfrm>
            <a:prstGeom prst="ribbon2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469" name="矩形 17"/>
            <p:cNvSpPr/>
            <p:nvPr/>
          </p:nvSpPr>
          <p:spPr>
            <a:xfrm>
              <a:off x="1192806" y="159661"/>
              <a:ext cx="2115161" cy="37071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1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课后分层作业</a:t>
              </a:r>
              <a:endPara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20484" name="图片 13" descr="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7200"/>
            <a:ext cx="28575" cy="19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5" name="TextBox 8"/>
          <p:cNvSpPr txBox="1"/>
          <p:nvPr/>
        </p:nvSpPr>
        <p:spPr>
          <a:xfrm>
            <a:off x="428625" y="1143000"/>
            <a:ext cx="5643563" cy="9540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800" dirty="0">
                <a:latin typeface="Arial" panose="020B0604020202020204" pitchFamily="34" charset="0"/>
              </a:rPr>
              <a:t>[A</a:t>
            </a:r>
            <a:r>
              <a:rPr lang="zh-CN" altLang="en-US" sz="2800" dirty="0">
                <a:latin typeface="Arial" panose="020B0604020202020204" pitchFamily="34" charset="0"/>
              </a:rPr>
              <a:t>层</a:t>
            </a:r>
            <a:r>
              <a:rPr lang="en-US" altLang="zh-CN" sz="2800" dirty="0">
                <a:latin typeface="Arial" panose="020B0604020202020204" pitchFamily="34" charset="0"/>
              </a:rPr>
              <a:t>]</a:t>
            </a:r>
            <a:r>
              <a:rPr lang="zh-CN" altLang="en-US" sz="2800" dirty="0">
                <a:latin typeface="Arial" panose="020B0604020202020204" pitchFamily="34" charset="0"/>
              </a:rPr>
              <a:t>如图</a:t>
            </a:r>
            <a:r>
              <a:rPr lang="en-US" altLang="zh-CN" sz="2800" dirty="0">
                <a:latin typeface="Arial" panose="020B0604020202020204" pitchFamily="34" charset="0"/>
              </a:rPr>
              <a:t>,AD</a:t>
            </a:r>
            <a:r>
              <a:rPr lang="zh-CN" altLang="en-US" sz="2800" dirty="0">
                <a:latin typeface="Arial" panose="020B0604020202020204" pitchFamily="34" charset="0"/>
              </a:rPr>
              <a:t>＝</a:t>
            </a:r>
            <a:r>
              <a:rPr lang="en-US" altLang="zh-CN" sz="2800" dirty="0">
                <a:latin typeface="Arial" panose="020B0604020202020204" pitchFamily="34" charset="0"/>
              </a:rPr>
              <a:t>BC,AC</a:t>
            </a:r>
            <a:r>
              <a:rPr lang="zh-CN" altLang="en-US" sz="2800" dirty="0">
                <a:latin typeface="Arial" panose="020B0604020202020204" pitchFamily="34" charset="0"/>
              </a:rPr>
              <a:t>＝</a:t>
            </a:r>
            <a:r>
              <a:rPr lang="en-US" altLang="zh-CN" sz="2800" dirty="0">
                <a:latin typeface="Arial" panose="020B0604020202020204" pitchFamily="34" charset="0"/>
              </a:rPr>
              <a:t>BD.</a:t>
            </a:r>
            <a:endParaRPr lang="en-US" altLang="zh-CN" sz="2800" dirty="0">
              <a:latin typeface="Arial" panose="020B0604020202020204" pitchFamily="34" charset="0"/>
            </a:endParaRPr>
          </a:p>
          <a:p>
            <a:r>
              <a:rPr lang="zh-CN" altLang="en-US" sz="2800" dirty="0">
                <a:latin typeface="Arial" panose="020B0604020202020204" pitchFamily="34" charset="0"/>
              </a:rPr>
              <a:t>求证</a:t>
            </a:r>
            <a:r>
              <a:rPr lang="en-US" altLang="zh-CN" sz="2800" dirty="0">
                <a:latin typeface="Arial" panose="020B0604020202020204" pitchFamily="34" charset="0"/>
              </a:rPr>
              <a:t>:</a:t>
            </a:r>
            <a:r>
              <a:rPr lang="zh-CN" altLang="en-US" sz="2800" dirty="0">
                <a:latin typeface="Arial" panose="020B0604020202020204" pitchFamily="34" charset="0"/>
              </a:rPr>
              <a:t>∠</a:t>
            </a:r>
            <a:r>
              <a:rPr lang="en-US" altLang="zh-CN" sz="2800" dirty="0">
                <a:latin typeface="Arial" panose="020B0604020202020204" pitchFamily="34" charset="0"/>
              </a:rPr>
              <a:t>C</a:t>
            </a:r>
            <a:r>
              <a:rPr lang="zh-CN" altLang="en-US" sz="2800" dirty="0">
                <a:latin typeface="Arial" panose="020B0604020202020204" pitchFamily="34" charset="0"/>
              </a:rPr>
              <a:t>＝∠</a:t>
            </a:r>
            <a:r>
              <a:rPr lang="en-US" altLang="zh-CN" sz="2800" dirty="0">
                <a:latin typeface="Arial" panose="020B0604020202020204" pitchFamily="34" charset="0"/>
              </a:rPr>
              <a:t>D</a:t>
            </a:r>
            <a:endParaRPr lang="zh-CN" altLang="en-US" sz="2800" dirty="0">
              <a:latin typeface="Arial" panose="020B0604020202020204" pitchFamily="34" charset="0"/>
            </a:endParaRPr>
          </a:p>
        </p:txBody>
      </p:sp>
      <p:pic>
        <p:nvPicPr>
          <p:cNvPr id="20486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625" y="1143000"/>
            <a:ext cx="1357313" cy="714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7" name="TextBox 21"/>
          <p:cNvSpPr txBox="1"/>
          <p:nvPr/>
        </p:nvSpPr>
        <p:spPr>
          <a:xfrm>
            <a:off x="1857375" y="4143375"/>
            <a:ext cx="1857375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endParaRPr lang="zh-CN" altLang="en-US" dirty="0">
              <a:latin typeface="Arial" panose="020B0604020202020204" pitchFamily="34" charset="0"/>
            </a:endParaRPr>
          </a:p>
        </p:txBody>
      </p:sp>
      <p:pic>
        <p:nvPicPr>
          <p:cNvPr id="20488" name="图片 12" descr="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57200"/>
            <a:ext cx="19050" cy="28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9" name="TextBox 10"/>
          <p:cNvSpPr txBox="1"/>
          <p:nvPr/>
        </p:nvSpPr>
        <p:spPr>
          <a:xfrm>
            <a:off x="357188" y="2286000"/>
            <a:ext cx="7643812" cy="9540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800" dirty="0">
                <a:latin typeface="Arial" panose="020B0604020202020204" pitchFamily="34" charset="0"/>
              </a:rPr>
              <a:t>[B</a:t>
            </a:r>
            <a:r>
              <a:rPr lang="zh-CN" altLang="en-US" sz="2800" dirty="0">
                <a:latin typeface="Arial" panose="020B0604020202020204" pitchFamily="34" charset="0"/>
              </a:rPr>
              <a:t>层</a:t>
            </a:r>
            <a:r>
              <a:rPr lang="en-US" altLang="zh-CN" sz="2800" dirty="0">
                <a:latin typeface="Arial" panose="020B0604020202020204" pitchFamily="34" charset="0"/>
              </a:rPr>
              <a:t>]</a:t>
            </a:r>
            <a:r>
              <a:rPr lang="zh-CN" altLang="en-US" sz="2800" dirty="0">
                <a:latin typeface="Arial" panose="020B0604020202020204" pitchFamily="34" charset="0"/>
              </a:rPr>
              <a:t>如图，</a:t>
            </a:r>
            <a:r>
              <a:rPr lang="en-US" altLang="zh-CN" sz="2800" dirty="0">
                <a:latin typeface="Arial" panose="020B0604020202020204" pitchFamily="34" charset="0"/>
              </a:rPr>
              <a:t>AB=AE,AC=AD,BD=CE.</a:t>
            </a:r>
            <a:endParaRPr lang="en-US" altLang="zh-CN" sz="2800" dirty="0">
              <a:latin typeface="Arial" panose="020B0604020202020204" pitchFamily="34" charset="0"/>
            </a:endParaRPr>
          </a:p>
          <a:p>
            <a:r>
              <a:rPr lang="zh-CN" altLang="en-US" sz="2800" dirty="0">
                <a:latin typeface="Arial" panose="020B0604020202020204" pitchFamily="34" charset="0"/>
              </a:rPr>
              <a:t>求证：</a:t>
            </a:r>
            <a:r>
              <a:rPr lang="zh-CN" altLang="en-US" sz="2800" dirty="0">
                <a:latin typeface="Calibri" panose="020F0502020204030204" pitchFamily="34" charset="0"/>
                <a:cs typeface="Times New Roman" panose="02020603050405020304" pitchFamily="18" charset="0"/>
              </a:rPr>
              <a:t>△</a:t>
            </a:r>
            <a:r>
              <a:rPr lang="en-US" altLang="zh-CN" sz="2800" dirty="0">
                <a:latin typeface="Calibri" panose="020F0502020204030204" pitchFamily="34" charset="0"/>
                <a:cs typeface="Times New Roman" panose="02020603050405020304" pitchFamily="18" charset="0"/>
              </a:rPr>
              <a:t>ABC≌△AED </a:t>
            </a:r>
            <a:endParaRPr lang="zh-CN" altLang="en-US" sz="2800" dirty="0">
              <a:latin typeface="Arial" panose="020B0604020202020204" pitchFamily="34" charset="0"/>
            </a:endParaRPr>
          </a:p>
        </p:txBody>
      </p:sp>
      <p:pic>
        <p:nvPicPr>
          <p:cNvPr id="20490" name="图片 28"/>
          <p:cNvPicPr>
            <a:picLocks noChangeAspect="1"/>
          </p:cNvPicPr>
          <p:nvPr/>
        </p:nvPicPr>
        <p:blipFill>
          <a:blip r:embed="rId6"/>
          <a:srcRect l="12514" r="5356"/>
          <a:stretch>
            <a:fillRect/>
          </a:stretch>
        </p:blipFill>
        <p:spPr>
          <a:xfrm>
            <a:off x="6286500" y="2286000"/>
            <a:ext cx="1714500" cy="1000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91" name="TextBox 29"/>
          <p:cNvSpPr txBox="1"/>
          <p:nvPr/>
        </p:nvSpPr>
        <p:spPr>
          <a:xfrm>
            <a:off x="500063" y="3571875"/>
            <a:ext cx="7786687" cy="1662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800" dirty="0">
                <a:latin typeface="Arial" panose="020B0604020202020204" pitchFamily="34" charset="0"/>
              </a:rPr>
              <a:t>[C</a:t>
            </a:r>
            <a:r>
              <a:rPr lang="zh-CN" altLang="en-US" sz="2800" dirty="0">
                <a:latin typeface="Arial" panose="020B0604020202020204" pitchFamily="34" charset="0"/>
              </a:rPr>
              <a:t>层</a:t>
            </a:r>
            <a:r>
              <a:rPr lang="en-US" altLang="zh-CN" sz="2800" dirty="0">
                <a:latin typeface="Arial" panose="020B0604020202020204" pitchFamily="34" charset="0"/>
              </a:rPr>
              <a:t>]</a:t>
            </a:r>
            <a:r>
              <a:rPr lang="zh-CN" altLang="en-US" sz="2800" dirty="0">
                <a:latin typeface="Arial" panose="020B0604020202020204" pitchFamily="34" charset="0"/>
              </a:rPr>
              <a:t>：如图，已知</a:t>
            </a:r>
            <a:r>
              <a:rPr lang="en-US" altLang="zh-CN" sz="2800" dirty="0">
                <a:latin typeface="Arial" panose="020B0604020202020204" pitchFamily="34" charset="0"/>
              </a:rPr>
              <a:t>AC =FE</a:t>
            </a:r>
            <a:r>
              <a:rPr lang="zh-CN" altLang="en-US" sz="2800" dirty="0">
                <a:latin typeface="Arial" panose="020B0604020202020204" pitchFamily="34" charset="0"/>
              </a:rPr>
              <a:t>，</a:t>
            </a:r>
            <a:r>
              <a:rPr lang="en-US" altLang="zh-CN" sz="2800" dirty="0">
                <a:latin typeface="Arial" panose="020B0604020202020204" pitchFamily="34" charset="0"/>
              </a:rPr>
              <a:t>BC=DE</a:t>
            </a:r>
            <a:r>
              <a:rPr lang="zh-CN" altLang="en-US" sz="2800" dirty="0">
                <a:latin typeface="Arial" panose="020B0604020202020204" pitchFamily="34" charset="0"/>
              </a:rPr>
              <a:t>，点</a:t>
            </a:r>
            <a:r>
              <a:rPr lang="en-US" altLang="zh-CN" sz="2800" dirty="0">
                <a:latin typeface="Arial" panose="020B0604020202020204" pitchFamily="34" charset="0"/>
              </a:rPr>
              <a:t>A</a:t>
            </a:r>
            <a:r>
              <a:rPr lang="zh-CN" altLang="en-US" sz="2800" dirty="0">
                <a:latin typeface="Arial" panose="020B0604020202020204" pitchFamily="34" charset="0"/>
              </a:rPr>
              <a:t>，</a:t>
            </a:r>
            <a:r>
              <a:rPr lang="en-US" altLang="zh-CN" sz="2800" dirty="0">
                <a:latin typeface="Arial" panose="020B0604020202020204" pitchFamily="34" charset="0"/>
              </a:rPr>
              <a:t>D</a:t>
            </a:r>
            <a:r>
              <a:rPr lang="zh-CN" altLang="en-US" sz="2800" dirty="0">
                <a:latin typeface="Arial" panose="020B0604020202020204" pitchFamily="34" charset="0"/>
              </a:rPr>
              <a:t>，</a:t>
            </a:r>
            <a:r>
              <a:rPr lang="en-US" altLang="zh-CN" sz="2800" dirty="0">
                <a:latin typeface="Arial" panose="020B0604020202020204" pitchFamily="34" charset="0"/>
              </a:rPr>
              <a:t>B</a:t>
            </a:r>
            <a:r>
              <a:rPr lang="zh-CN" altLang="en-US" sz="2800" dirty="0">
                <a:latin typeface="Arial" panose="020B0604020202020204" pitchFamily="34" charset="0"/>
              </a:rPr>
              <a:t>，</a:t>
            </a:r>
            <a:r>
              <a:rPr lang="en-US" altLang="zh-CN" sz="2800" dirty="0">
                <a:latin typeface="Arial" panose="020B0604020202020204" pitchFamily="34" charset="0"/>
              </a:rPr>
              <a:t>F</a:t>
            </a:r>
            <a:r>
              <a:rPr lang="zh-CN" altLang="en-US" sz="2800" dirty="0">
                <a:latin typeface="Arial" panose="020B0604020202020204" pitchFamily="34" charset="0"/>
              </a:rPr>
              <a:t>在一条直线上，</a:t>
            </a:r>
            <a:r>
              <a:rPr lang="en-US" altLang="zh-CN" sz="2800" dirty="0">
                <a:latin typeface="Arial" panose="020B0604020202020204" pitchFamily="34" charset="0"/>
              </a:rPr>
              <a:t>AD=FB</a:t>
            </a:r>
            <a:r>
              <a:rPr lang="zh-CN" altLang="en-US" sz="2800" dirty="0">
                <a:latin typeface="Arial" panose="020B0604020202020204" pitchFamily="34" charset="0"/>
              </a:rPr>
              <a:t>，</a:t>
            </a:r>
            <a:endParaRPr lang="en-US" altLang="zh-CN" sz="2800" dirty="0">
              <a:latin typeface="Arial" panose="020B0604020202020204" pitchFamily="34" charset="0"/>
            </a:endParaRPr>
          </a:p>
          <a:p>
            <a:r>
              <a:rPr lang="zh-CN" altLang="en-US" sz="2800" dirty="0">
                <a:latin typeface="Arial" panose="020B0604020202020204" pitchFamily="34" charset="0"/>
              </a:rPr>
              <a:t>求证：△</a:t>
            </a:r>
            <a:r>
              <a:rPr lang="en-US" altLang="zh-CN" sz="2800" dirty="0">
                <a:latin typeface="Arial" panose="020B0604020202020204" pitchFamily="34" charset="0"/>
              </a:rPr>
              <a:t>ABC </a:t>
            </a:r>
            <a:r>
              <a:rPr lang="zh-CN" altLang="en-US" sz="2800" dirty="0">
                <a:latin typeface="Arial" panose="020B0604020202020204" pitchFamily="34" charset="0"/>
              </a:rPr>
              <a:t>≌△</a:t>
            </a:r>
            <a:r>
              <a:rPr lang="en-US" altLang="zh-CN" sz="2800" dirty="0">
                <a:latin typeface="Arial" panose="020B0604020202020204" pitchFamily="34" charset="0"/>
              </a:rPr>
              <a:t> FDE.</a:t>
            </a:r>
            <a:r>
              <a:rPr lang="zh-CN" altLang="en-US" sz="2800" dirty="0">
                <a:latin typeface="Arial" panose="020B0604020202020204" pitchFamily="34" charset="0"/>
              </a:rPr>
              <a:t> </a:t>
            </a:r>
            <a:endParaRPr lang="zh-CN" altLang="en-US" sz="2800" dirty="0">
              <a:latin typeface="Arial" panose="020B0604020202020204" pitchFamily="34" charset="0"/>
            </a:endParaRPr>
          </a:p>
          <a:p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225" y="-2540"/>
            <a:ext cx="9098915" cy="7056120"/>
          </a:xfrm>
          <a:prstGeom prst="rect">
            <a:avLst/>
          </a:prstGeom>
        </p:spPr>
      </p:pic>
      <p:sp>
        <p:nvSpPr>
          <p:cNvPr id="4" name="心形 3"/>
          <p:cNvSpPr/>
          <p:nvPr/>
        </p:nvSpPr>
        <p:spPr>
          <a:xfrm>
            <a:off x="4460240" y="3640455"/>
            <a:ext cx="3912870" cy="3046730"/>
          </a:xfrm>
          <a:prstGeom prst="hear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944745" y="4471670"/>
            <a:ext cx="3055620" cy="14452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bliqueBottomLeft"/>
              <a:lightRig rig="threePt" dir="t"/>
            </a:scene3d>
          </a:bodyPr>
          <a:p>
            <a:pPr algn="ctr"/>
            <a:r>
              <a:rPr lang="zh-CN" altLang="en-US" sz="4400" b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感谢同学们的配合</a:t>
            </a:r>
            <a:r>
              <a:rPr lang="en-US" altLang="zh-CN" sz="4400" b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!</a:t>
            </a:r>
            <a:endParaRPr lang="en-US" altLang="zh-CN" sz="4400" b="1">
              <a:ln w="12700">
                <a:solidFill>
                  <a:schemeClr val="accent1"/>
                </a:solidFill>
                <a:prstDash val="solid"/>
              </a:ln>
              <a:solidFill>
                <a:srgbClr val="00B0F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2" name="董文华 - 今天是你的生日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25" y="6617970"/>
            <a:ext cx="421005" cy="3721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9" dur="2812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0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  <p:bldP spid="5" grpId="0"/>
      <p:bldP spid="4" grpId="1" animBg="1"/>
      <p:bldP spid="5" grpId="1"/>
      <p:bldP spid="4" grpId="2" animBg="1"/>
      <p:bldP spid="5" grpId="2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龙腾四海">
  <a:themeElements>
    <a:clrScheme name="龙腾四海">
      <a:dk1>
        <a:sysClr val="windowText" lastClr="000000"/>
      </a:dk1>
      <a:lt1>
        <a:sysClr val="window" lastClr="FFFFFF"/>
      </a:lt1>
      <a:dk2>
        <a:srgbClr val="001B36"/>
      </a:dk2>
      <a:lt2>
        <a:srgbClr val="EDF8FE"/>
      </a:lt2>
      <a:accent1>
        <a:srgbClr val="477AB1"/>
      </a:accent1>
      <a:accent2>
        <a:srgbClr val="51848E"/>
      </a:accent2>
      <a:accent3>
        <a:srgbClr val="7B9B57"/>
      </a:accent3>
      <a:accent4>
        <a:srgbClr val="8B8D8C"/>
      </a:accent4>
      <a:accent5>
        <a:srgbClr val="8B7396"/>
      </a:accent5>
      <a:accent6>
        <a:srgbClr val="E89A53"/>
      </a:accent6>
      <a:hlink>
        <a:srgbClr val="0080FF"/>
      </a:hlink>
      <a:folHlink>
        <a:srgbClr val="FF00FF"/>
      </a:folHlink>
    </a:clrScheme>
    <a:fontScheme name="龙腾四海">
      <a:majorFont>
        <a:latin typeface="Maiandra GD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중고딕"/>
        <a:font script="Hans" typeface="隶书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HY견명조"/>
        <a:font script="Hans" typeface="华文楷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龙腾四海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hueMod val="100000"/>
                <a:satMod val="250000"/>
              </a:schemeClr>
            </a:gs>
            <a:gs pos="75000">
              <a:schemeClr val="phClr">
                <a:tint val="80000"/>
                <a:shade val="100000"/>
                <a:hueMod val="100000"/>
                <a:satMod val="375000"/>
              </a:schemeClr>
            </a:gs>
            <a:gs pos="100000">
              <a:schemeClr val="phClr">
                <a:tint val="50000"/>
                <a:shade val="100000"/>
                <a:hueMod val="100000"/>
                <a:satMod val="5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50000"/>
                <a:hueMod val="100000"/>
                <a:satMod val="100000"/>
              </a:schemeClr>
              <a:schemeClr val="phClr">
                <a:tint val="100000"/>
                <a:shade val="75000"/>
                <a:hueMod val="100000"/>
                <a:satMod val="100000"/>
              </a:schemeClr>
            </a:duotone>
          </a:blip>
          <a:tile tx="0" ty="0" sx="50000" sy="50000" flip="none" algn="ctr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  <a:scene3d>
            <a:camera prst="orthographicFront" fov="0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2700" h="12700" prst="relaxedInset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  <a:outerShdw blurRad="44450" dist="50800" dir="3300000" sx="99000" sy="99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4220000"/>
            </a:lightRig>
          </a:scene3d>
          <a:sp3d prstMaterial="dkEdge">
            <a:bevelT w="63500" h="63500"/>
            <a:bevelB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bg1">
                <a:tint val="100000"/>
                <a:shade val="100000"/>
                <a:hueMod val="100000"/>
                <a:satMod val="150000"/>
              </a:schemeClr>
            </a:gs>
            <a:gs pos="55000">
              <a:schemeClr val="bg1">
                <a:tint val="100000"/>
                <a:shade val="90000"/>
                <a:hueMod val="100000"/>
                <a:satMod val="375000"/>
              </a:schemeClr>
            </a:gs>
            <a:gs pos="100000">
              <a:schemeClr val="phClr">
                <a:tint val="88000"/>
                <a:shade val="100000"/>
                <a:hueMod val="100000"/>
                <a:satMod val="500000"/>
              </a:schemeClr>
            </a:gs>
          </a:gsLst>
          <a:lin ang="5400000" scaled="1"/>
        </a:gradFill>
        <a:blipFill>
          <a:blip xmlns:r="http://schemas.openxmlformats.org/officeDocument/2006/relationships" r:embed="rId2">
            <a:duotone>
              <a:schemeClr val="phClr">
                <a:shade val="30000"/>
                <a:satMod val="555000"/>
              </a:schemeClr>
              <a:schemeClr val="phClr">
                <a:tint val="96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Dragon</Template>
  <TotalTime>0</TotalTime>
  <Words>1750</Words>
  <Application>WPS 演示</Application>
  <PresentationFormat>全屏显示(4:3)</PresentationFormat>
  <Paragraphs>269</Paragraphs>
  <Slides>18</Slides>
  <Notes>7</Notes>
  <HiddenSlides>0</HiddenSlides>
  <MMClips>0</MMClips>
  <ScaleCrop>false</ScaleCrop>
  <HeadingPairs>
    <vt:vector size="8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38" baseType="lpstr">
      <vt:lpstr>Arial</vt:lpstr>
      <vt:lpstr>宋体</vt:lpstr>
      <vt:lpstr>Wingdings</vt:lpstr>
      <vt:lpstr>隶书</vt:lpstr>
      <vt:lpstr>Maiandra GD</vt:lpstr>
      <vt:lpstr>Wingdings 2</vt:lpstr>
      <vt:lpstr>华文楷体</vt:lpstr>
      <vt:lpstr>Arial</vt:lpstr>
      <vt:lpstr>Calibri</vt:lpstr>
      <vt:lpstr>Times New Roman</vt:lpstr>
      <vt:lpstr>楷体_GB2312</vt:lpstr>
      <vt:lpstr>华文行楷</vt:lpstr>
      <vt:lpstr>Cambria</vt:lpstr>
      <vt:lpstr>黑体</vt:lpstr>
      <vt:lpstr>微软雅黑</vt:lpstr>
      <vt:lpstr>Arial Unicode MS</vt:lpstr>
      <vt:lpstr>新宋体</vt:lpstr>
      <vt:lpstr>龙腾四海</vt:lpstr>
      <vt:lpstr>Paint.Picture</vt:lpstr>
      <vt:lpstr>Paint.Picture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user</dc:creator>
  <cp:lastModifiedBy>HP</cp:lastModifiedBy>
  <cp:revision>163</cp:revision>
  <dcterms:created xsi:type="dcterms:W3CDTF">2014-09-22T07:41:00Z</dcterms:created>
  <dcterms:modified xsi:type="dcterms:W3CDTF">2019-01-26T03:57:06Z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2052-10.1.0.7697</vt:lpwstr>
  </property>
</Properties>
</file>