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7559675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单击鼠标编辑标题文字格式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4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单击鼠标编辑大纲文字格式</a:t>
            </a: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8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第二个大纲级</a:t>
            </a:r>
            <a:endParaRPr lang="en-US" sz="28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4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第三大纲级别</a:t>
            </a:r>
            <a:endParaRPr lang="en-US" sz="24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第四大纲级别</a:t>
            </a:r>
            <a:endParaRPr lang="en-US" sz="2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第五大纲级别</a:t>
            </a:r>
            <a:endParaRPr lang="en-US" sz="2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第六大纲级别</a:t>
            </a:r>
            <a:endParaRPr lang="en-US" sz="2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第七大纲级别</a:t>
            </a:r>
            <a:endParaRPr lang="en-US" sz="2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p>
            <a:pPr algn="ctr"/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pPr algn="r"/>
            <a:fld id="{97F3D6D3-CB30-4996-9E4B-731A452BADA7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360" y="1008000"/>
            <a:ext cx="9071640" cy="2009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US" sz="6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高考数学选填题的解题</a:t>
            </a:r>
            <a:br>
              <a:rPr lang="en-US" sz="6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</a:br>
            <a:r>
              <a:rPr lang="en-US" sz="6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方法与技巧</a:t>
            </a:r>
            <a:endParaRPr lang="en-US" sz="6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400000" y="4608000"/>
            <a:ext cx="3381120" cy="54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p>
            <a:r>
              <a:rPr lang="en-US" sz="3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数学组：宋秀娟</a:t>
            </a:r>
            <a:endParaRPr lang="en-US" sz="3600" b="0" strike="noStrike" spc="-1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44" name="图片 43"/>
          <p:cNvPicPr/>
          <p:nvPr/>
        </p:nvPicPr>
        <p:blipFill>
          <a:blip r:embed="rId1"/>
          <a:stretch>
            <a:fillRect/>
          </a:stretch>
        </p:blipFill>
        <p:spPr>
          <a:xfrm>
            <a:off x="99000" y="504000"/>
            <a:ext cx="9981000" cy="5505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数学选填题的解题方法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4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1.直接法</a:t>
            </a: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4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  从题设条件出发，通过正确的运算、推理或判断，直接得出结论。</a:t>
            </a: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47" name="图片 46"/>
          <p:cNvPicPr/>
          <p:nvPr/>
        </p:nvPicPr>
        <p:blipFill>
          <a:blip r:embed="rId1"/>
          <a:stretch>
            <a:fillRect/>
          </a:stretch>
        </p:blipFill>
        <p:spPr>
          <a:xfrm>
            <a:off x="503950" y="2554045"/>
            <a:ext cx="9377280" cy="4887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49" name="图片 48"/>
          <p:cNvPicPr/>
          <p:nvPr/>
        </p:nvPicPr>
        <p:blipFill>
          <a:blip r:embed="rId1"/>
          <a:stretch>
            <a:fillRect/>
          </a:stretch>
        </p:blipFill>
        <p:spPr>
          <a:xfrm>
            <a:off x="58680" y="1226160"/>
            <a:ext cx="10079640" cy="5196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51" name="图片 50"/>
          <p:cNvPicPr/>
          <p:nvPr/>
        </p:nvPicPr>
        <p:blipFill>
          <a:blip r:embed="rId1"/>
          <a:stretch>
            <a:fillRect/>
          </a:stretch>
        </p:blipFill>
        <p:spPr>
          <a:xfrm>
            <a:off x="312120" y="720000"/>
            <a:ext cx="9471960" cy="626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/>
          <p:nvPr/>
        </p:nvPicPr>
        <p:blipFill>
          <a:blip r:embed="rId1"/>
          <a:stretch>
            <a:fillRect/>
          </a:stretch>
        </p:blipFill>
        <p:spPr>
          <a:xfrm>
            <a:off x="258580" y="561960"/>
            <a:ext cx="9609480" cy="1224000"/>
          </a:xfrm>
          <a:prstGeom prst="rect">
            <a:avLst/>
          </a:prstGeom>
          <a:ln>
            <a:noFill/>
          </a:ln>
        </p:spPr>
      </p:pic>
      <p:pic>
        <p:nvPicPr>
          <p:cNvPr id="53" name="图片 52"/>
          <p:cNvPicPr/>
          <p:nvPr/>
        </p:nvPicPr>
        <p:blipFill>
          <a:blip r:embed="rId2"/>
          <a:stretch>
            <a:fillRect/>
          </a:stretch>
        </p:blipFill>
        <p:spPr>
          <a:xfrm>
            <a:off x="-97560" y="2448000"/>
            <a:ext cx="10321560" cy="2985120"/>
          </a:xfrm>
          <a:prstGeom prst="rect">
            <a:avLst/>
          </a:prstGeom>
          <a:ln>
            <a:noFill/>
          </a:ln>
        </p:spPr>
      </p:pic>
      <p:sp>
        <p:nvSpPr>
          <p:cNvPr id="54" name="CustomShape 1"/>
          <p:cNvSpPr/>
          <p:nvPr/>
        </p:nvSpPr>
        <p:spPr>
          <a:xfrm>
            <a:off x="144000" y="4394880"/>
            <a:ext cx="9576000" cy="111312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pic>
        <p:nvPicPr>
          <p:cNvPr id="55" name="图片 54"/>
          <p:cNvPicPr/>
          <p:nvPr/>
        </p:nvPicPr>
        <p:blipFill>
          <a:blip r:embed="rId3"/>
          <a:stretch>
            <a:fillRect/>
          </a:stretch>
        </p:blipFill>
        <p:spPr>
          <a:xfrm>
            <a:off x="490" y="3053355"/>
            <a:ext cx="10079640" cy="2122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circle(in)">
                                      <p:cBhvr additive="repl"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circle(in)">
                                      <p:cBhvr additive="repl">
                                        <p:cTn id="1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57" name="图片 56"/>
          <p:cNvPicPr/>
          <p:nvPr/>
        </p:nvPicPr>
        <p:blipFill>
          <a:blip r:embed="rId1"/>
          <a:stretch>
            <a:fillRect/>
          </a:stretch>
        </p:blipFill>
        <p:spPr>
          <a:xfrm>
            <a:off x="-216000" y="1015560"/>
            <a:ext cx="10080000" cy="2800440"/>
          </a:xfrm>
          <a:prstGeom prst="rect">
            <a:avLst/>
          </a:prstGeom>
          <a:ln>
            <a:noFill/>
          </a:ln>
        </p:spPr>
      </p:pic>
      <p:sp>
        <p:nvSpPr>
          <p:cNvPr id="58" name="CustomShape 2"/>
          <p:cNvSpPr/>
          <p:nvPr/>
        </p:nvSpPr>
        <p:spPr>
          <a:xfrm>
            <a:off x="0" y="2664000"/>
            <a:ext cx="9936000" cy="13680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pic>
        <p:nvPicPr>
          <p:cNvPr id="59" name="图片 58"/>
          <p:cNvPicPr/>
          <p:nvPr/>
        </p:nvPicPr>
        <p:blipFill>
          <a:blip r:embed="rId2"/>
          <a:stretch>
            <a:fillRect/>
          </a:stretch>
        </p:blipFill>
        <p:spPr>
          <a:xfrm>
            <a:off x="-216000" y="4608000"/>
            <a:ext cx="10296000" cy="1452240"/>
          </a:xfrm>
          <a:prstGeom prst="rect">
            <a:avLst/>
          </a:prstGeom>
          <a:ln>
            <a:noFill/>
          </a:ln>
        </p:spPr>
      </p:pic>
      <p:sp>
        <p:nvSpPr>
          <p:cNvPr id="60" name="CustomShape 3"/>
          <p:cNvSpPr/>
          <p:nvPr/>
        </p:nvSpPr>
        <p:spPr>
          <a:xfrm>
            <a:off x="0" y="5328000"/>
            <a:ext cx="9936000" cy="136800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/>
          <p:nvPr/>
        </p:nvPicPr>
        <p:blipFill>
          <a:blip r:embed="rId1"/>
          <a:stretch>
            <a:fillRect/>
          </a:stretch>
        </p:blipFill>
        <p:spPr>
          <a:xfrm>
            <a:off x="-504000" y="1224000"/>
            <a:ext cx="9288000" cy="2377800"/>
          </a:xfrm>
          <a:prstGeom prst="rect">
            <a:avLst/>
          </a:prstGeom>
          <a:ln>
            <a:noFill/>
          </a:ln>
        </p:spPr>
      </p:pic>
      <p:sp>
        <p:nvSpPr>
          <p:cNvPr id="6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63" name="图片 62"/>
          <p:cNvPicPr/>
          <p:nvPr/>
        </p:nvPicPr>
        <p:blipFill>
          <a:blip r:embed="rId2"/>
          <a:stretch>
            <a:fillRect/>
          </a:stretch>
        </p:blipFill>
        <p:spPr>
          <a:xfrm>
            <a:off x="3600" y="441720"/>
            <a:ext cx="9932400" cy="1502280"/>
          </a:xfrm>
          <a:prstGeom prst="rect">
            <a:avLst/>
          </a:prstGeom>
          <a:ln>
            <a:noFill/>
          </a:ln>
        </p:spPr>
      </p:pic>
      <p:pic>
        <p:nvPicPr>
          <p:cNvPr id="64" name="图片 63"/>
          <p:cNvPicPr/>
          <p:nvPr/>
        </p:nvPicPr>
        <p:blipFill>
          <a:blip r:embed="rId3"/>
          <a:stretch>
            <a:fillRect/>
          </a:stretch>
        </p:blipFill>
        <p:spPr>
          <a:xfrm>
            <a:off x="144000" y="3469320"/>
            <a:ext cx="10079640" cy="2362680"/>
          </a:xfrm>
          <a:prstGeom prst="rect">
            <a:avLst/>
          </a:prstGeom>
          <a:ln>
            <a:noFill/>
          </a:ln>
        </p:spPr>
      </p:pic>
      <p:pic>
        <p:nvPicPr>
          <p:cNvPr id="65" name="图片 64"/>
          <p:cNvPicPr/>
          <p:nvPr/>
        </p:nvPicPr>
        <p:blipFill>
          <a:blip r:embed="rId4"/>
          <a:stretch>
            <a:fillRect/>
          </a:stretch>
        </p:blipFill>
        <p:spPr>
          <a:xfrm>
            <a:off x="106560" y="3580920"/>
            <a:ext cx="9829440" cy="1819080"/>
          </a:xfrm>
          <a:prstGeom prst="rect">
            <a:avLst/>
          </a:prstGeom>
          <a:ln>
            <a:noFill/>
          </a:ln>
        </p:spPr>
      </p:pic>
      <p:pic>
        <p:nvPicPr>
          <p:cNvPr id="66" name="图片 65"/>
          <p:cNvPicPr/>
          <p:nvPr/>
        </p:nvPicPr>
        <p:blipFill>
          <a:blip r:embed="rId5"/>
          <a:stretch>
            <a:fillRect/>
          </a:stretch>
        </p:blipFill>
        <p:spPr>
          <a:xfrm>
            <a:off x="144145" y="3696265"/>
            <a:ext cx="10079640" cy="170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68" name="图片 67"/>
          <p:cNvPicPr/>
          <p:nvPr/>
        </p:nvPicPr>
        <p:blipFill>
          <a:blip r:embed="rId1"/>
          <a:stretch>
            <a:fillRect/>
          </a:stretch>
        </p:blipFill>
        <p:spPr>
          <a:xfrm>
            <a:off x="1266120" y="1728000"/>
            <a:ext cx="6581880" cy="5217840"/>
          </a:xfrm>
          <a:prstGeom prst="rect">
            <a:avLst/>
          </a:prstGeom>
          <a:ln>
            <a:noFill/>
          </a:ln>
        </p:spPr>
      </p:pic>
      <p:pic>
        <p:nvPicPr>
          <p:cNvPr id="69" name="图片 68"/>
          <p:cNvPicPr/>
          <p:nvPr/>
        </p:nvPicPr>
        <p:blipFill>
          <a:blip r:embed="rId2"/>
          <a:stretch>
            <a:fillRect/>
          </a:stretch>
        </p:blipFill>
        <p:spPr>
          <a:xfrm>
            <a:off x="86040" y="482400"/>
            <a:ext cx="9849960" cy="961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71" name="图片 70"/>
          <p:cNvPicPr/>
          <p:nvPr/>
        </p:nvPicPr>
        <p:blipFill>
          <a:blip r:embed="rId1"/>
          <a:stretch>
            <a:fillRect/>
          </a:stretch>
        </p:blipFill>
        <p:spPr>
          <a:xfrm>
            <a:off x="634320" y="504000"/>
            <a:ext cx="8149680" cy="583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73" name="图片 72"/>
          <p:cNvPicPr/>
          <p:nvPr/>
        </p:nvPicPr>
        <p:blipFill>
          <a:blip r:embed="rId1"/>
          <a:stretch>
            <a:fillRect/>
          </a:stretch>
        </p:blipFill>
        <p:spPr>
          <a:xfrm>
            <a:off x="57240" y="483840"/>
            <a:ext cx="10022760" cy="3589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Shape 1"/>
          <p:cNvSpPr txBox="1"/>
          <p:nvPr/>
        </p:nvSpPr>
        <p:spPr>
          <a:xfrm>
            <a:off x="-2231640" y="28800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归纳总结：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5" name="TextShape 2"/>
          <p:cNvSpPr txBox="1"/>
          <p:nvPr/>
        </p:nvSpPr>
        <p:spPr>
          <a:xfrm>
            <a:off x="504000" y="1769040"/>
            <a:ext cx="9071640" cy="2838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4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直接法</a:t>
            </a: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4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特例法</a:t>
            </a: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4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数形结合法</a:t>
            </a: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4000" b="0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验证排除法</a:t>
            </a: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spcBef>
                <a:spcPts val="177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US" sz="4000" b="0" strike="noStrike" spc="-1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6" name="TextShape 3"/>
          <p:cNvSpPr txBox="1"/>
          <p:nvPr/>
        </p:nvSpPr>
        <p:spPr>
          <a:xfrm>
            <a:off x="1183680" y="5112000"/>
            <a:ext cx="7816320" cy="1296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p>
            <a:pPr marL="215900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常见错误：审题不清、忽视隐含条件、概念不清、</a:t>
            </a:r>
            <a:endParaRPr lang="en-US" sz="2600" b="0" strike="noStrike" spc="-1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15900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                转化不等价、计算错误</a:t>
            </a:r>
            <a:endParaRPr lang="en-US" sz="2600" b="0" strike="noStrike" spc="-1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7" name="TextShape 4"/>
          <p:cNvSpPr txBox="1"/>
          <p:nvPr/>
        </p:nvSpPr>
        <p:spPr>
          <a:xfrm>
            <a:off x="2733505" y="2619450"/>
            <a:ext cx="7816320" cy="72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p>
            <a:pPr marL="215900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条件很一般，结论唯一</a:t>
            </a:r>
            <a:endParaRPr lang="en-US" sz="2600" b="0" strike="noStrike" spc="-1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8" name="TextShape 5"/>
          <p:cNvSpPr txBox="1"/>
          <p:nvPr/>
        </p:nvSpPr>
        <p:spPr>
          <a:xfrm>
            <a:off x="3539475" y="3121155"/>
            <a:ext cx="7816320" cy="959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p>
            <a:pPr marL="215900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函数图像（解方程、解不等式、求值域）</a:t>
            </a:r>
            <a:endParaRPr lang="en-US" sz="2600" b="0" strike="noStrike" spc="-1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15900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向量的相关计算</a:t>
            </a:r>
            <a:endParaRPr lang="en-US" sz="2600" b="0" strike="noStrike" spc="-1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9" name="TextShape 6"/>
          <p:cNvSpPr txBox="1"/>
          <p:nvPr/>
        </p:nvSpPr>
        <p:spPr>
          <a:xfrm>
            <a:off x="3452870" y="4331425"/>
            <a:ext cx="7816320" cy="72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p>
            <a:pPr marL="215900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取选项的特殊情况验证题干</a:t>
            </a:r>
            <a:endParaRPr lang="en-US" sz="2600" b="0" strike="noStrike" spc="-1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9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3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WPS 演示</Application>
  <PresentationFormat/>
  <Paragraphs>27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宋体</vt:lpstr>
      <vt:lpstr>Wingdings</vt:lpstr>
      <vt:lpstr>Arial</vt:lpstr>
      <vt:lpstr>Symbol</vt:lpstr>
      <vt:lpstr>Times New Roman</vt:lpstr>
      <vt:lpstr>DejaVu Sans</vt:lpstr>
      <vt:lpstr>Segoe Print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Administrator</cp:lastModifiedBy>
  <cp:revision>20</cp:revision>
  <dcterms:created xsi:type="dcterms:W3CDTF">2018-05-30T14:11:00Z</dcterms:created>
  <dcterms:modified xsi:type="dcterms:W3CDTF">2018-06-03T02:20:58Z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