
<file path=[Content_Types].xml><?xml version="1.0" encoding="utf-8"?>
<Types xmlns="http://schemas.openxmlformats.org/package/2006/content-types">
  <Default Extension="jpeg" ContentType="image/jpe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  <p:sldMasterId id="2147483673" r:id="rId4"/>
    <p:sldMasterId id="2147483685" r:id="rId5"/>
  </p:sldMasterIdLst>
  <p:notesMasterIdLst>
    <p:notesMasterId r:id="rId18"/>
  </p:notesMasterIdLst>
  <p:sldIdLst>
    <p:sldId id="286" r:id="rId6"/>
    <p:sldId id="258" r:id="rId7"/>
    <p:sldId id="297" r:id="rId8"/>
    <p:sldId id="267" r:id="rId9"/>
    <p:sldId id="268" r:id="rId10"/>
    <p:sldId id="288" r:id="rId11"/>
    <p:sldId id="319" r:id="rId12"/>
    <p:sldId id="273" r:id="rId13"/>
    <p:sldId id="294" r:id="rId14"/>
    <p:sldId id="292" r:id="rId15"/>
    <p:sldId id="295" r:id="rId16"/>
    <p:sldId id="291" r:id="rId17"/>
    <p:sldId id="276" r:id="rId19"/>
    <p:sldId id="293" r:id="rId20"/>
    <p:sldId id="296" r:id="rId21"/>
    <p:sldId id="277" r:id="rId22"/>
    <p:sldId id="265" r:id="rId23"/>
    <p:sldId id="320" r:id="rId24"/>
    <p:sldId id="321" r:id="rId25"/>
    <p:sldId id="323" r:id="rId26"/>
    <p:sldId id="324" r:id="rId27"/>
    <p:sldId id="325" r:id="rId28"/>
    <p:sldId id="326" r:id="rId29"/>
    <p:sldId id="329" r:id="rId30"/>
    <p:sldId id="332" r:id="rId31"/>
    <p:sldId id="333" r:id="rId32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雨林木风" initials="雨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主题样式 1 - 强调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548" y="-78"/>
      </p:cViewPr>
      <p:guideLst>
        <p:guide orient="horz" pos="2033"/>
        <p:guide pos="292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6" Type="http://schemas.openxmlformats.org/officeDocument/2006/relationships/commentAuthors" Target="commentAuthors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slide" Target="slides/slide26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0" Type="http://schemas.openxmlformats.org/officeDocument/2006/relationships/slide" Target="slides/slide14.xml"/><Relationship Id="rId2" Type="http://schemas.openxmlformats.org/officeDocument/2006/relationships/theme" Target="theme/theme1.xml"/><Relationship Id="rId19" Type="http://schemas.openxmlformats.org/officeDocument/2006/relationships/slide" Target="slides/slide13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DA97AD-2378-4F13-89F5-F209B70009B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745B91-85C0-4EB1-9A02-71297E816C9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745B91-85C0-4EB1-9A02-71297E816C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7" name="幻灯片图像占位符 100353"/>
          <p:cNvSpPr>
            <a:spLocks noRot="1" noTextEdit="1"/>
          </p:cNvSpPr>
          <p:nvPr>
            <p:ph type="sldImg"/>
          </p:nvPr>
        </p:nvSpPr>
        <p:spPr/>
      </p:sp>
      <p:sp>
        <p:nvSpPr>
          <p:cNvPr id="29698" name="文本占位符 100354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</p:spPr>
        <p:txBody>
          <a:bodyPr anchor="t"/>
          <a:p>
            <a:pPr lvl="0" indent="0"/>
            <a:endParaRPr lang="zh-CN" altLang="en-US" dirty="0"/>
          </a:p>
        </p:txBody>
      </p:sp>
      <p:sp>
        <p:nvSpPr>
          <p:cNvPr id="29699" name="灯片编号占位符 1"/>
          <p:cNvSpPr/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43D793-CB01-49BB-B24A-3054F6E7ABD8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D5E5ED-A88C-4440-AD76-7536E7B328B2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394D71-78A8-431C-86BE-84D8059CB21C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C904F7-46E8-4B1B-9541-5B8D84E15B12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7B3B44-B752-4A2F-92A8-A64D1B03DCB0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4BA26B-1BAF-478C-959A-5775452623F8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16C5C2-FC0B-4DC4-9E2C-A900FB4400F4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3867FB-A38F-45EA-9DBC-552D26888AD2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588469-E288-469A-8178-08822E033E4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581364-3AE5-4DBF-A668-BE126302CDE3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4F686B-84FA-4DCB-AECC-C826F96EFD33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AD32B2C-6584-4285-B58F-B8E225A2C23F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圆角矩形 7"/>
          <p:cNvSpPr/>
          <p:nvPr/>
        </p:nvSpPr>
        <p:spPr>
          <a:xfrm>
            <a:off x="3629025" y="5646738"/>
            <a:ext cx="1885950" cy="300038"/>
          </a:xfrm>
          <a:prstGeom prst="roundRect">
            <a:avLst/>
          </a:prstGeom>
          <a:solidFill>
            <a:srgbClr val="1A9CF7"/>
          </a:solidFill>
          <a:ln>
            <a:solidFill>
              <a:srgbClr val="1A9C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10" name="圆角矩形 9"/>
          <p:cNvSpPr/>
          <p:nvPr/>
        </p:nvSpPr>
        <p:spPr>
          <a:xfrm>
            <a:off x="3629025" y="5646738"/>
            <a:ext cx="1885950" cy="300038"/>
          </a:xfrm>
          <a:prstGeom prst="roundRect">
            <a:avLst/>
          </a:prstGeom>
          <a:solidFill>
            <a:srgbClr val="1A9CF7"/>
          </a:solidFill>
          <a:ln>
            <a:solidFill>
              <a:srgbClr val="1A9C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pic>
        <p:nvPicPr>
          <p:cNvPr id="5126" name="图片 10"/>
          <p:cNvPicPr>
            <a:picLocks noChangeAspect="1"/>
          </p:cNvPicPr>
          <p:nvPr/>
        </p:nvPicPr>
        <p:blipFill>
          <a:blip r:embed="rId2"/>
          <a:srcRect l="13792" t="29401" r="17395" b="31026"/>
          <a:stretch>
            <a:fillRect/>
          </a:stretch>
        </p:blipFill>
        <p:spPr>
          <a:xfrm>
            <a:off x="0" y="-1587"/>
            <a:ext cx="9144000" cy="49990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897039" y="4067627"/>
            <a:ext cx="5349923" cy="1132810"/>
          </a:xfrm>
        </p:spPr>
        <p:txBody>
          <a:bodyPr anchor="b">
            <a:normAutofit/>
          </a:bodyPr>
          <a:lstStyle>
            <a:lvl1pPr algn="ctr">
              <a:defRPr sz="4950">
                <a:solidFill>
                  <a:srgbClr val="68C2F4"/>
                </a:solidFill>
              </a:defRPr>
            </a:lvl1pPr>
          </a:lstStyle>
          <a:p>
            <a:pPr fontAlgn="auto"/>
            <a:r>
              <a:rPr lang="zh-CN" altLang="en-US" sz="4950" strike="noStrike" noProof="1" dirty="0" smtClean="0"/>
              <a:t>编辑标题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897039" y="5241381"/>
            <a:ext cx="5349923" cy="39119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auto"/>
            <a:r>
              <a:rPr lang="zh-CN" altLang="en-US" strike="noStrike" noProof="1" dirty="0" smtClean="0"/>
              <a:t>编辑副标题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200"/>
            </a:lvl1pPr>
          </a:lstStyle>
          <a:p>
            <a:pPr fontAlgn="base"/>
            <a:fld id="{3D1C9ADE-D522-4D98-B857-DFE6CFE5CFA1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200"/>
            </a:lvl1pPr>
          </a:lstStyle>
          <a:p>
            <a:pPr fontAlgn="base"/>
            <a:fld id="{3ADFEF58-6419-4572-8F30-B631D701ED1A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流程图: 过程 8"/>
          <p:cNvSpPr/>
          <p:nvPr/>
        </p:nvSpPr>
        <p:spPr>
          <a:xfrm>
            <a:off x="0" y="749300"/>
            <a:ext cx="50800" cy="485775"/>
          </a:xfrm>
          <a:prstGeom prst="flowChartProcess">
            <a:avLst/>
          </a:prstGeom>
          <a:solidFill>
            <a:srgbClr val="91D3F7"/>
          </a:solidFill>
          <a:ln>
            <a:solidFill>
              <a:srgbClr val="91D3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defRPr/>
            </a:pPr>
            <a:endParaRPr lang="zh-CN" altLang="en-US" sz="1350" strike="noStrike" noProof="1">
              <a:solidFill>
                <a:schemeClr val="bg1"/>
              </a:solidFill>
            </a:endParaRPr>
          </a:p>
        </p:txBody>
      </p:sp>
      <p:sp>
        <p:nvSpPr>
          <p:cNvPr id="10" name="流程图: 过程 9"/>
          <p:cNvSpPr/>
          <p:nvPr/>
        </p:nvSpPr>
        <p:spPr>
          <a:xfrm>
            <a:off x="95250" y="749300"/>
            <a:ext cx="50800" cy="485775"/>
          </a:xfrm>
          <a:prstGeom prst="flowChartProcess">
            <a:avLst/>
          </a:prstGeom>
          <a:solidFill>
            <a:srgbClr val="91D3F7"/>
          </a:solidFill>
          <a:ln>
            <a:solidFill>
              <a:srgbClr val="91D3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defRPr/>
            </a:pPr>
            <a:endParaRPr lang="zh-CN" altLang="en-US" sz="1350" strike="noStrike" noProof="1">
              <a:solidFill>
                <a:schemeClr val="bg1"/>
              </a:solidFill>
            </a:endParaRPr>
          </a:p>
        </p:txBody>
      </p:sp>
      <p:sp>
        <p:nvSpPr>
          <p:cNvPr id="11" name="流程图: 过程 10"/>
          <p:cNvSpPr/>
          <p:nvPr/>
        </p:nvSpPr>
        <p:spPr>
          <a:xfrm>
            <a:off x="0" y="749300"/>
            <a:ext cx="50800" cy="485775"/>
          </a:xfrm>
          <a:prstGeom prst="flowChartProcess">
            <a:avLst/>
          </a:prstGeom>
          <a:solidFill>
            <a:srgbClr val="91D3F7"/>
          </a:solidFill>
          <a:ln>
            <a:solidFill>
              <a:srgbClr val="91D3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defRPr/>
            </a:pPr>
            <a:endParaRPr lang="zh-CN" altLang="en-US" sz="1350" strike="noStrike" noProof="1">
              <a:solidFill>
                <a:schemeClr val="bg1"/>
              </a:solidFill>
            </a:endParaRPr>
          </a:p>
        </p:txBody>
      </p:sp>
      <p:sp>
        <p:nvSpPr>
          <p:cNvPr id="12" name="流程图: 过程 11"/>
          <p:cNvSpPr/>
          <p:nvPr/>
        </p:nvSpPr>
        <p:spPr>
          <a:xfrm>
            <a:off x="95250" y="749300"/>
            <a:ext cx="50800" cy="485775"/>
          </a:xfrm>
          <a:prstGeom prst="flowChartProcess">
            <a:avLst/>
          </a:prstGeom>
          <a:solidFill>
            <a:srgbClr val="91D3F7"/>
          </a:solidFill>
          <a:ln>
            <a:solidFill>
              <a:srgbClr val="91D3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defRPr/>
            </a:pPr>
            <a:endParaRPr lang="zh-CN" altLang="en-US" sz="1350" strike="noStrike" noProof="1">
              <a:solidFill>
                <a:schemeClr val="bg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>
                <a:solidFill>
                  <a:srgbClr val="68C2F4"/>
                </a:solidFill>
              </a:defRPr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fontAlgn="auto"/>
            <a:r>
              <a:rPr lang="zh-CN" altLang="en-US" strike="noStrike" noProof="1" dirty="0" smtClean="0"/>
              <a:t>编辑文本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200"/>
            </a:lvl1pPr>
          </a:lstStyle>
          <a:p>
            <a:pPr fontAlgn="base"/>
            <a:fld id="{3D1C9ADE-D522-4D98-B857-DFE6CFE5CFA1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200"/>
            </a:lvl1pPr>
          </a:lstStyle>
          <a:p>
            <a:pPr fontAlgn="base"/>
            <a:fld id="{3ADFEF58-6419-4572-8F30-B631D701ED1A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图片 8"/>
          <p:cNvPicPr>
            <a:picLocks noChangeAspect="1"/>
          </p:cNvPicPr>
          <p:nvPr/>
        </p:nvPicPr>
        <p:blipFill>
          <a:blip r:embed="rId2"/>
          <a:srcRect l="13792" t="29401" r="17395" b="31026"/>
          <a:stretch>
            <a:fillRect/>
          </a:stretch>
        </p:blipFill>
        <p:spPr>
          <a:xfrm>
            <a:off x="0" y="-1587"/>
            <a:ext cx="9144000" cy="49990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121694" y="4490117"/>
            <a:ext cx="4891088" cy="1062959"/>
          </a:xfrm>
        </p:spPr>
        <p:txBody>
          <a:bodyPr anchor="b">
            <a:normAutofit/>
          </a:bodyPr>
          <a:lstStyle>
            <a:lvl1pPr algn="dist">
              <a:defRPr sz="4050">
                <a:solidFill>
                  <a:srgbClr val="68C2F4"/>
                </a:solidFill>
              </a:defRPr>
            </a:lvl1pPr>
          </a:lstStyle>
          <a:p>
            <a:pPr fontAlgn="auto"/>
            <a:r>
              <a:rPr lang="zh-CN" altLang="en-US" sz="4050" strike="noStrike" noProof="1" dirty="0" smtClean="0"/>
              <a:t>编辑标题</a:t>
            </a:r>
            <a:endParaRPr lang="zh-CN" altLang="en-US" strike="noStrike" noProof="1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2131219" y="5580064"/>
            <a:ext cx="4881563" cy="592137"/>
          </a:xfrm>
        </p:spPr>
        <p:txBody>
          <a:bodyPr>
            <a:normAutofit/>
          </a:bodyPr>
          <a:lstStyle>
            <a:lvl1pPr marL="0" indent="0" algn="dist">
              <a:buNone/>
              <a:defRPr sz="1800">
                <a:solidFill>
                  <a:srgbClr val="68C2F4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dirty="0" smtClean="0"/>
              <a:t>编辑文本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200"/>
            </a:lvl1pPr>
          </a:lstStyle>
          <a:p>
            <a:pPr fontAlgn="base"/>
            <a:fld id="{3D1C9ADE-D522-4D98-B857-DFE6CFE5CFA1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200"/>
            </a:lvl1pPr>
          </a:lstStyle>
          <a:p>
            <a:pPr fontAlgn="base"/>
            <a:fld id="{3ADFEF58-6419-4572-8F30-B631D701ED1A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流程图: 过程 7"/>
          <p:cNvSpPr/>
          <p:nvPr/>
        </p:nvSpPr>
        <p:spPr>
          <a:xfrm>
            <a:off x="0" y="749300"/>
            <a:ext cx="50800" cy="485775"/>
          </a:xfrm>
          <a:prstGeom prst="flowChartProcess">
            <a:avLst/>
          </a:prstGeom>
          <a:solidFill>
            <a:srgbClr val="91D3F7"/>
          </a:solidFill>
          <a:ln>
            <a:solidFill>
              <a:srgbClr val="91D3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defRPr/>
            </a:pPr>
            <a:endParaRPr lang="zh-CN" altLang="en-US" sz="1350" strike="noStrike" noProof="1">
              <a:solidFill>
                <a:schemeClr val="bg1"/>
              </a:solidFill>
            </a:endParaRPr>
          </a:p>
        </p:txBody>
      </p:sp>
      <p:sp>
        <p:nvSpPr>
          <p:cNvPr id="9" name="流程图: 过程 8"/>
          <p:cNvSpPr/>
          <p:nvPr/>
        </p:nvSpPr>
        <p:spPr>
          <a:xfrm>
            <a:off x="95250" y="749300"/>
            <a:ext cx="50800" cy="485775"/>
          </a:xfrm>
          <a:prstGeom prst="flowChartProcess">
            <a:avLst/>
          </a:prstGeom>
          <a:solidFill>
            <a:srgbClr val="91D3F7"/>
          </a:solidFill>
          <a:ln>
            <a:solidFill>
              <a:srgbClr val="91D3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defRPr/>
            </a:pPr>
            <a:endParaRPr lang="zh-CN" altLang="en-US" sz="1350" strike="noStrike" noProof="1">
              <a:solidFill>
                <a:schemeClr val="bg1"/>
              </a:solidFill>
            </a:endParaRPr>
          </a:p>
        </p:txBody>
      </p:sp>
      <p:sp>
        <p:nvSpPr>
          <p:cNvPr id="10" name="流程图: 过程 9"/>
          <p:cNvSpPr/>
          <p:nvPr/>
        </p:nvSpPr>
        <p:spPr>
          <a:xfrm>
            <a:off x="0" y="749300"/>
            <a:ext cx="50800" cy="485775"/>
          </a:xfrm>
          <a:prstGeom prst="flowChartProcess">
            <a:avLst/>
          </a:prstGeom>
          <a:solidFill>
            <a:srgbClr val="91D3F7"/>
          </a:solidFill>
          <a:ln>
            <a:solidFill>
              <a:srgbClr val="91D3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defRPr/>
            </a:pPr>
            <a:endParaRPr lang="zh-CN" altLang="en-US" sz="1350" strike="noStrike" noProof="1">
              <a:solidFill>
                <a:schemeClr val="bg1"/>
              </a:solidFill>
            </a:endParaRPr>
          </a:p>
        </p:txBody>
      </p:sp>
      <p:sp>
        <p:nvSpPr>
          <p:cNvPr id="11" name="流程图: 过程 10"/>
          <p:cNvSpPr/>
          <p:nvPr/>
        </p:nvSpPr>
        <p:spPr>
          <a:xfrm>
            <a:off x="95250" y="749300"/>
            <a:ext cx="50800" cy="485775"/>
          </a:xfrm>
          <a:prstGeom prst="flowChartProcess">
            <a:avLst/>
          </a:prstGeom>
          <a:solidFill>
            <a:srgbClr val="91D3F7"/>
          </a:solidFill>
          <a:ln>
            <a:solidFill>
              <a:srgbClr val="91D3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defRPr/>
            </a:pPr>
            <a:endParaRPr lang="zh-CN" altLang="en-US" sz="1350" strike="noStrike" noProof="1">
              <a:solidFill>
                <a:schemeClr val="bg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>
                <a:solidFill>
                  <a:srgbClr val="68C2F4"/>
                </a:solidFill>
              </a:defRPr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628650" y="1825625"/>
            <a:ext cx="38862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fontAlgn="auto"/>
            <a:r>
              <a:rPr lang="zh-CN" altLang="en-US" strike="noStrike" noProof="1" dirty="0" smtClean="0"/>
              <a:t>编辑文本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4629150" y="1825625"/>
            <a:ext cx="38862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fontAlgn="auto"/>
            <a:r>
              <a:rPr lang="zh-CN" altLang="en-US" strike="noStrike" noProof="1" dirty="0" smtClean="0"/>
              <a:t>编辑文本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200"/>
            </a:lvl1pPr>
          </a:lstStyle>
          <a:p>
            <a:pPr fontAlgn="base"/>
            <a:fld id="{3D1C9ADE-D522-4D98-B857-DFE6CFE5CFA1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200"/>
            </a:lvl1pPr>
          </a:lstStyle>
          <a:p>
            <a:pPr fontAlgn="base"/>
            <a:fld id="{3ADFEF58-6419-4572-8F30-B631D701ED1A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>
            <a:normAutofit/>
          </a:bodyPr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9842" y="1681163"/>
            <a:ext cx="3868340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auto"/>
            <a:r>
              <a:rPr lang="zh-CN" altLang="en-US" strike="noStrike" noProof="1" dirty="0" smtClean="0"/>
              <a:t>编辑文本</a:t>
            </a:r>
            <a:endParaRPr lang="zh-CN" altLang="en-US" strike="noStrike" noProof="1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29842" y="2505075"/>
            <a:ext cx="3868340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fontAlgn="auto"/>
            <a:r>
              <a:rPr lang="zh-CN" altLang="en-US" strike="noStrike" noProof="1" dirty="0" smtClean="0"/>
              <a:t>编辑文本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681163"/>
            <a:ext cx="3887391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auto"/>
            <a:r>
              <a:rPr lang="zh-CN" altLang="en-US" strike="noStrike" noProof="1" dirty="0" smtClean="0"/>
              <a:t>编辑文本</a:t>
            </a:r>
            <a:endParaRPr lang="zh-CN" altLang="en-US" strike="noStrike" noProof="1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4629150" y="2505075"/>
            <a:ext cx="3887391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fontAlgn="auto"/>
            <a:r>
              <a:rPr lang="zh-CN" altLang="en-US" strike="noStrike" noProof="1" dirty="0" smtClean="0"/>
              <a:t>编辑文本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200"/>
            </a:lvl1pPr>
          </a:lstStyle>
          <a:p>
            <a:pPr fontAlgn="base"/>
            <a:fld id="{3D1C9ADE-D522-4D98-B857-DFE6CFE5CFA1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200"/>
            </a:lvl1pPr>
          </a:lstStyle>
          <a:p>
            <a:pPr fontAlgn="base"/>
            <a:fld id="{3ADFEF58-6419-4572-8F30-B631D701ED1A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图片 7"/>
          <p:cNvPicPr>
            <a:picLocks noChangeAspect="1"/>
          </p:cNvPicPr>
          <p:nvPr/>
        </p:nvPicPr>
        <p:blipFill>
          <a:blip r:embed="rId2"/>
          <a:srcRect l="13792" t="29401" r="17395" b="31026"/>
          <a:stretch>
            <a:fillRect/>
          </a:stretch>
        </p:blipFill>
        <p:spPr>
          <a:xfrm>
            <a:off x="0" y="-1587"/>
            <a:ext cx="9144000" cy="49990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4173539"/>
            <a:ext cx="7886700" cy="1863725"/>
          </a:xfrm>
        </p:spPr>
        <p:txBody>
          <a:bodyPr>
            <a:normAutofit/>
          </a:bodyPr>
          <a:lstStyle>
            <a:lvl1pPr algn="ctr">
              <a:defRPr sz="4500">
                <a:solidFill>
                  <a:srgbClr val="68C2F4"/>
                </a:solidFill>
              </a:defRPr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200"/>
            </a:lvl1pPr>
          </a:lstStyle>
          <a:p>
            <a:pPr fontAlgn="base"/>
            <a:fld id="{3D1C9ADE-D522-4D98-B857-DFE6CFE5CFA1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200"/>
            </a:lvl1pPr>
          </a:lstStyle>
          <a:p>
            <a:pPr fontAlgn="base"/>
            <a:fld id="{3ADFEF58-6419-4572-8F30-B631D701ED1A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流程图: 过程 4"/>
          <p:cNvSpPr/>
          <p:nvPr/>
        </p:nvSpPr>
        <p:spPr>
          <a:xfrm>
            <a:off x="0" y="361950"/>
            <a:ext cx="50800" cy="485775"/>
          </a:xfrm>
          <a:prstGeom prst="flowChartProcess">
            <a:avLst/>
          </a:prstGeom>
          <a:solidFill>
            <a:srgbClr val="91D3F7"/>
          </a:solidFill>
          <a:ln>
            <a:solidFill>
              <a:srgbClr val="91D3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defRPr/>
            </a:pPr>
            <a:endParaRPr lang="zh-CN" altLang="en-US" sz="1350" strike="noStrike" noProof="1">
              <a:solidFill>
                <a:schemeClr val="bg1"/>
              </a:solidFill>
            </a:endParaRPr>
          </a:p>
        </p:txBody>
      </p:sp>
      <p:sp>
        <p:nvSpPr>
          <p:cNvPr id="6" name="流程图: 过程 5"/>
          <p:cNvSpPr/>
          <p:nvPr/>
        </p:nvSpPr>
        <p:spPr>
          <a:xfrm>
            <a:off x="95250" y="361950"/>
            <a:ext cx="50800" cy="485775"/>
          </a:xfrm>
          <a:prstGeom prst="flowChartProcess">
            <a:avLst/>
          </a:prstGeom>
          <a:solidFill>
            <a:srgbClr val="91D3F7"/>
          </a:solidFill>
          <a:ln>
            <a:solidFill>
              <a:srgbClr val="91D3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defRPr/>
            </a:pPr>
            <a:endParaRPr lang="zh-CN" altLang="en-US" sz="1350" strike="noStrike" noProof="1">
              <a:solidFill>
                <a:schemeClr val="bg1"/>
              </a:solidFill>
            </a:endParaRPr>
          </a:p>
        </p:txBody>
      </p:sp>
      <p:sp>
        <p:nvSpPr>
          <p:cNvPr id="7" name="流程图: 过程 6"/>
          <p:cNvSpPr/>
          <p:nvPr/>
        </p:nvSpPr>
        <p:spPr>
          <a:xfrm>
            <a:off x="0" y="361950"/>
            <a:ext cx="50800" cy="485775"/>
          </a:xfrm>
          <a:prstGeom prst="flowChartProcess">
            <a:avLst/>
          </a:prstGeom>
          <a:solidFill>
            <a:srgbClr val="91D3F7"/>
          </a:solidFill>
          <a:ln>
            <a:solidFill>
              <a:srgbClr val="91D3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defRPr/>
            </a:pPr>
            <a:endParaRPr lang="zh-CN" altLang="en-US" sz="1350" strike="noStrike" noProof="1">
              <a:solidFill>
                <a:schemeClr val="bg1"/>
              </a:solidFill>
            </a:endParaRPr>
          </a:p>
        </p:txBody>
      </p:sp>
      <p:sp>
        <p:nvSpPr>
          <p:cNvPr id="8" name="流程图: 过程 7"/>
          <p:cNvSpPr/>
          <p:nvPr/>
        </p:nvSpPr>
        <p:spPr>
          <a:xfrm>
            <a:off x="95250" y="361950"/>
            <a:ext cx="50800" cy="485775"/>
          </a:xfrm>
          <a:prstGeom prst="flowChartProcess">
            <a:avLst/>
          </a:prstGeom>
          <a:solidFill>
            <a:srgbClr val="91D3F7"/>
          </a:solidFill>
          <a:ln>
            <a:solidFill>
              <a:srgbClr val="91D3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defRPr/>
            </a:pPr>
            <a:endParaRPr lang="zh-CN" altLang="en-US" sz="1350" strike="noStrike" noProof="1">
              <a:solidFill>
                <a:schemeClr val="bg1"/>
              </a:solidFill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200"/>
            </a:lvl1pPr>
          </a:lstStyle>
          <a:p>
            <a:pPr fontAlgn="base"/>
            <a:fld id="{3D1C9ADE-D522-4D98-B857-DFE6CFE5CFA1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200"/>
            </a:lvl1pPr>
          </a:lstStyle>
          <a:p>
            <a:pPr fontAlgn="base"/>
            <a:fld id="{3ADFEF58-6419-4572-8F30-B631D701ED1A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流程图: 过程 7"/>
          <p:cNvSpPr/>
          <p:nvPr/>
        </p:nvSpPr>
        <p:spPr>
          <a:xfrm>
            <a:off x="0" y="749300"/>
            <a:ext cx="50800" cy="485775"/>
          </a:xfrm>
          <a:prstGeom prst="flowChartProcess">
            <a:avLst/>
          </a:prstGeom>
          <a:solidFill>
            <a:srgbClr val="91D3F7"/>
          </a:solidFill>
          <a:ln>
            <a:solidFill>
              <a:srgbClr val="91D3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defRPr/>
            </a:pPr>
            <a:endParaRPr lang="zh-CN" altLang="en-US" sz="1350" strike="noStrike" noProof="1">
              <a:solidFill>
                <a:schemeClr val="bg1"/>
              </a:solidFill>
            </a:endParaRPr>
          </a:p>
        </p:txBody>
      </p:sp>
      <p:sp>
        <p:nvSpPr>
          <p:cNvPr id="9" name="流程图: 过程 8"/>
          <p:cNvSpPr/>
          <p:nvPr/>
        </p:nvSpPr>
        <p:spPr>
          <a:xfrm>
            <a:off x="95250" y="749300"/>
            <a:ext cx="50800" cy="485775"/>
          </a:xfrm>
          <a:prstGeom prst="flowChartProcess">
            <a:avLst/>
          </a:prstGeom>
          <a:solidFill>
            <a:srgbClr val="91D3F7"/>
          </a:solidFill>
          <a:ln>
            <a:solidFill>
              <a:srgbClr val="91D3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defRPr/>
            </a:pPr>
            <a:endParaRPr lang="zh-CN" altLang="en-US" sz="1350" strike="noStrike" noProof="1">
              <a:solidFill>
                <a:schemeClr val="bg1"/>
              </a:solidFill>
            </a:endParaRPr>
          </a:p>
        </p:txBody>
      </p:sp>
      <p:sp>
        <p:nvSpPr>
          <p:cNvPr id="10" name="流程图: 过程 9"/>
          <p:cNvSpPr/>
          <p:nvPr/>
        </p:nvSpPr>
        <p:spPr>
          <a:xfrm>
            <a:off x="0" y="749300"/>
            <a:ext cx="50800" cy="485775"/>
          </a:xfrm>
          <a:prstGeom prst="flowChartProcess">
            <a:avLst/>
          </a:prstGeom>
          <a:solidFill>
            <a:srgbClr val="91D3F7"/>
          </a:solidFill>
          <a:ln>
            <a:solidFill>
              <a:srgbClr val="91D3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defRPr/>
            </a:pPr>
            <a:endParaRPr lang="zh-CN" altLang="en-US" sz="1350" strike="noStrike" noProof="1">
              <a:solidFill>
                <a:schemeClr val="bg1"/>
              </a:solidFill>
            </a:endParaRPr>
          </a:p>
        </p:txBody>
      </p:sp>
      <p:sp>
        <p:nvSpPr>
          <p:cNvPr id="11" name="流程图: 过程 10"/>
          <p:cNvSpPr/>
          <p:nvPr/>
        </p:nvSpPr>
        <p:spPr>
          <a:xfrm>
            <a:off x="95250" y="749300"/>
            <a:ext cx="50800" cy="485775"/>
          </a:xfrm>
          <a:prstGeom prst="flowChartProcess">
            <a:avLst/>
          </a:prstGeom>
          <a:solidFill>
            <a:srgbClr val="91D3F7"/>
          </a:solidFill>
          <a:ln>
            <a:solidFill>
              <a:srgbClr val="91D3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defRPr/>
            </a:pPr>
            <a:endParaRPr lang="zh-CN" altLang="en-US" sz="1350" strike="noStrike" noProof="1">
              <a:solidFill>
                <a:schemeClr val="bg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29841" y="711200"/>
            <a:ext cx="3196800" cy="1600200"/>
          </a:xfrm>
        </p:spPr>
        <p:txBody>
          <a:bodyPr anchor="t">
            <a:normAutofit/>
          </a:bodyPr>
          <a:lstStyle>
            <a:lvl1pPr>
              <a:defRPr sz="3200">
                <a:solidFill>
                  <a:srgbClr val="68C2F4"/>
                </a:solidFill>
              </a:defRPr>
            </a:lvl1pPr>
          </a:lstStyle>
          <a:p>
            <a:pPr fontAlgn="auto"/>
            <a:r>
              <a:rPr lang="zh-CN" altLang="en-US" strike="noStrike" noProof="1" smtClean="0"/>
              <a:t>单击此处编辑标题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 hasCustomPrompt="1"/>
          </p:nvPr>
        </p:nvSpPr>
        <p:spPr>
          <a:xfrm>
            <a:off x="4014391" y="733424"/>
            <a:ext cx="4478400" cy="540360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auto"/>
            <a:r>
              <a:rPr lang="zh-CN" altLang="en-US" strike="noStrike" noProof="1" smtClean="0"/>
              <a:t>图片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311400"/>
            <a:ext cx="31968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auto"/>
            <a:r>
              <a:rPr lang="zh-CN" altLang="en-US" strike="noStrike" noProof="1" dirty="0" smtClean="0"/>
              <a:t>编辑文本</a:t>
            </a:r>
            <a:endParaRPr lang="zh-CN" alt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200"/>
            </a:lvl1pPr>
          </a:lstStyle>
          <a:p>
            <a:pPr fontAlgn="base"/>
            <a:fld id="{3D1C9ADE-D522-4D98-B857-DFE6CFE5CFA1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200"/>
            </a:lvl1pPr>
          </a:lstStyle>
          <a:p>
            <a:pPr fontAlgn="base"/>
            <a:fld id="{3ADFEF58-6419-4572-8F30-B631D701ED1A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410734" y="365125"/>
            <a:ext cx="1104616" cy="5811838"/>
          </a:xfrm>
        </p:spPr>
        <p:txBody>
          <a:bodyPr vert="eaVert">
            <a:normAutofit/>
          </a:bodyPr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365125"/>
            <a:ext cx="6628547" cy="5811838"/>
          </a:xfrm>
        </p:spPr>
        <p:txBody>
          <a:bodyPr vert="eaVer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fontAlgn="auto"/>
            <a:r>
              <a:rPr lang="zh-CN" altLang="en-US" strike="noStrike" noProof="1" dirty="0" smtClean="0"/>
              <a:t>编辑文本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200"/>
            </a:lvl1pPr>
          </a:lstStyle>
          <a:p>
            <a:pPr fontAlgn="base"/>
            <a:fld id="{3D1C9ADE-D522-4D98-B857-DFE6CFE5CFA1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200"/>
            </a:lvl1pPr>
          </a:lstStyle>
          <a:p>
            <a:pPr fontAlgn="base"/>
            <a:fld id="{3ADFEF58-6419-4572-8F30-B631D701ED1A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28650" y="685800"/>
            <a:ext cx="7886700" cy="55245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200"/>
            </a:lvl1pPr>
          </a:lstStyle>
          <a:p>
            <a:pPr fontAlgn="base"/>
            <a:fld id="{3D1C9ADE-D522-4D98-B857-DFE6CFE5CFA1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200"/>
            </a:lvl1pPr>
          </a:lstStyle>
          <a:p>
            <a:pPr fontAlgn="base"/>
            <a:fld id="{3ADFEF58-6419-4572-8F30-B631D701ED1A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_自定义版式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PhAnim="0" showMasterSp="0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7650" name="任意多边形 176134"/>
          <p:cNvSpPr/>
          <p:nvPr/>
        </p:nvSpPr>
        <p:spPr>
          <a:xfrm>
            <a:off x="609600" y="1219200"/>
            <a:ext cx="7924800" cy="914400"/>
          </a:xfrm>
          <a:custGeom>
            <a:avLst/>
            <a:gdLst/>
            <a:ahLst/>
            <a:cxnLst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7651" name="直接连接符 176135"/>
          <p:cNvSpPr/>
          <p:nvPr/>
        </p:nvSpPr>
        <p:spPr>
          <a:xfrm>
            <a:off x="1981200" y="3962400"/>
            <a:ext cx="6511925" cy="0"/>
          </a:xfrm>
          <a:prstGeom prst="line">
            <a:avLst/>
          </a:prstGeom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6130" name="标题 176129"/>
          <p:cNvSpPr>
            <a:spLocks noGrp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lvl="0">
              <a:defRPr sz="5000"/>
            </a:lvl1pPr>
          </a:lstStyle>
          <a:p>
            <a:pPr lvl="0" fontAlgn="base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176131" name="副标题 176130"/>
          <p:cNvSpPr>
            <a:spLocks noGrp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marL="0" lvl="0" indent="0">
              <a:buNone/>
              <a:defRPr sz="2800"/>
            </a:lvl1pPr>
            <a:lvl2pPr marL="344805" lvl="1" indent="0" algn="ctr">
              <a:buNone/>
              <a:defRPr sz="2800"/>
            </a:lvl2pPr>
            <a:lvl3pPr marL="671830" lvl="2" indent="0" algn="ctr">
              <a:buNone/>
              <a:defRPr sz="2800"/>
            </a:lvl3pPr>
            <a:lvl4pPr marL="1024255" lvl="3" indent="0" algn="ctr">
              <a:buNone/>
              <a:defRPr sz="2800"/>
            </a:lvl4pPr>
            <a:lvl5pPr marL="1341755" lvl="4" indent="0" algn="ctr">
              <a:buNone/>
              <a:defRPr sz="2800"/>
            </a:lvl5pPr>
          </a:lstStyle>
          <a:p>
            <a:pPr lvl="0" fontAlgn="base"/>
            <a:r>
              <a:rPr lang="zh-CN" altLang="en-US" strike="noStrike" noProof="1" dirty="0"/>
              <a:t>单击此处编辑母版副标题样式</a:t>
            </a:r>
            <a:endParaRPr lang="zh-CN" altLang="en-US" strike="noStrike" noProof="1" dirty="0"/>
          </a:p>
        </p:txBody>
      </p:sp>
      <p:sp>
        <p:nvSpPr>
          <p:cNvPr id="176132" name="日期占位符 176131"/>
          <p:cNvSpPr>
            <a:spLocks noGrp="1"/>
          </p:cNvSpPr>
          <p:nvPr>
            <p:ph type="dt" sz="half" idx="2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>
              <a:defRPr sz="1200" b="0">
                <a:latin typeface="Garamond" pitchFamily="18" charset="0"/>
              </a:defRPr>
            </a:lvl1pPr>
          </a:lstStyle>
          <a:p>
            <a:pPr fontAlgn="base">
              <a:buClrTx/>
            </a:pPr>
            <a:fld id="{BB962C8B-B14F-4D97-AF65-F5344CB8AC3E}" type="datetime2">
              <a:rPr lang="zh-CN" altLang="en-US" strike="noStrike" noProof="1" dirty="0">
                <a:latin typeface="Garamond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176133" name="页脚占位符 176132"/>
          <p:cNvSpPr>
            <a:spLocks noGrp="1"/>
          </p:cNvSpPr>
          <p:nvPr>
            <p:ph type="ftr" sz="quarter" idx="3"/>
          </p:nvPr>
        </p:nvSpPr>
        <p:spPr>
          <a:xfrm>
            <a:off x="3124200" y="6243638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algn="ctr">
              <a:defRPr sz="1200" b="0">
                <a:latin typeface="Garamond" pitchFamily="18" charset="0"/>
              </a:defRPr>
            </a:lvl1pPr>
          </a:lstStyle>
          <a:p>
            <a:pPr lvl="0" fontAlgn="base">
              <a:buClrTx/>
            </a:pPr>
            <a:r>
              <a:rPr lang="zh-CN" altLang="en-US" strike="noStrike" noProof="1" dirty="0">
                <a:latin typeface="Garamond" pitchFamily="18" charset="0"/>
                <a:ea typeface="宋体" panose="02010600030101010101" pitchFamily="2" charset="-122"/>
                <a:cs typeface="+mn-cs"/>
              </a:rPr>
              <a:t>教育科研与课题研究</a:t>
            </a:r>
            <a:endParaRPr lang="zh-CN" altLang="en-US" strike="noStrike" noProof="1" dirty="0"/>
          </a:p>
        </p:txBody>
      </p:sp>
      <p:sp>
        <p:nvSpPr>
          <p:cNvPr id="176134" name="灯片编号占位符 176133"/>
          <p:cNvSpPr>
            <a:spLocks noGrp="1"/>
          </p:cNvSpPr>
          <p:nvPr>
            <p:ph type="sldNum" sz="quarter" idx="4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algn="r">
              <a:defRPr sz="1200" b="0">
                <a:latin typeface="Garamond" pitchFamily="18" charset="0"/>
              </a:defRPr>
            </a:lvl1pPr>
          </a:lstStyle>
          <a:p>
            <a:pPr lvl="0" fontAlgn="base">
              <a:buClrTx/>
            </a:pPr>
            <a:fld id="{9A0DB2DC-4C9A-4742-B13C-FB6460FD3503}" type="slidenum">
              <a:rPr lang="zh-CN" altLang="en-US" strike="noStrike" noProof="1" dirty="0">
                <a:latin typeface="Garamond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random/>
  </p:transition>
  <p:hf sldNum="0" hd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buClrTx/>
            </a:pPr>
            <a:fld id="{BB962C8B-B14F-4D97-AF65-F5344CB8AC3E}" type="datetime2">
              <a:rPr lang="zh-CN" altLang="en-US" strike="noStrike" noProof="1" dirty="0">
                <a:latin typeface="Garamond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buClrTx/>
            </a:pPr>
            <a:fld id="{BB962C8B-B14F-4D97-AF65-F5344CB8AC3E}" type="datetime2">
              <a:rPr lang="zh-CN" altLang="en-US" strike="noStrike" noProof="1" dirty="0">
                <a:latin typeface="Garamond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30725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30725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buClrTx/>
            </a:pPr>
            <a:fld id="{BB962C8B-B14F-4D97-AF65-F5344CB8AC3E}" type="datetime2">
              <a:rPr lang="zh-CN" altLang="en-US" strike="noStrike" noProof="1" dirty="0">
                <a:latin typeface="Garamond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buClrTx/>
            </a:pPr>
            <a:fld id="{BB962C8B-B14F-4D97-AF65-F5344CB8AC3E}" type="datetime2">
              <a:rPr lang="zh-CN" altLang="en-US" strike="noStrike" noProof="1" dirty="0">
                <a:latin typeface="Garamond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buClrTx/>
            </a:pPr>
            <a:fld id="{BB962C8B-B14F-4D97-AF65-F5344CB8AC3E}" type="datetime2">
              <a:rPr lang="zh-CN" altLang="en-US" strike="noStrike" noProof="1" dirty="0">
                <a:latin typeface="Garamond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buClrTx/>
            </a:pPr>
            <a:fld id="{BB962C8B-B14F-4D97-AF65-F5344CB8AC3E}" type="datetime2">
              <a:rPr lang="zh-CN" altLang="en-US" strike="noStrike" noProof="1" dirty="0">
                <a:latin typeface="Garamond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buClrTx/>
            </a:pPr>
            <a:fld id="{BB962C8B-B14F-4D97-AF65-F5344CB8AC3E}" type="datetime2">
              <a:rPr lang="zh-CN" altLang="en-US" strike="noStrike" noProof="1" dirty="0">
                <a:latin typeface="Garamond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buClrTx/>
            </a:pPr>
            <a:fld id="{BB962C8B-B14F-4D97-AF65-F5344CB8AC3E}" type="datetime2">
              <a:rPr lang="zh-CN" altLang="en-US" strike="noStrike" noProof="1" dirty="0">
                <a:latin typeface="Garamond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buClrTx/>
            </a:pPr>
            <a:fld id="{BB962C8B-B14F-4D97-AF65-F5344CB8AC3E}" type="datetime2">
              <a:rPr lang="zh-CN" altLang="en-US" strike="noStrike" noProof="1" dirty="0">
                <a:latin typeface="Garamond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52930" cy="5853112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buClrTx/>
            </a:pPr>
            <a:fld id="{BB962C8B-B14F-4D97-AF65-F5344CB8AC3E}" type="datetime2">
              <a:rPr lang="zh-CN" altLang="en-US" strike="noStrike" noProof="1" dirty="0">
                <a:latin typeface="Garamond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PhAnim="0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8073" name="日期占位符 88072"/>
          <p:cNvSpPr>
            <a:spLocks noGrp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fontAlgn="base"/>
            <a:endParaRPr lang="zh-CN" altLang="en-US" strike="noStrike" noProof="1" dirty="0"/>
          </a:p>
        </p:txBody>
      </p:sp>
      <p:sp>
        <p:nvSpPr>
          <p:cNvPr id="88074" name="页脚占位符 88073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algn="ctr" fontAlgn="base"/>
            <a:endParaRPr lang="zh-CN" strike="noStrike" noProof="1" dirty="0"/>
          </a:p>
        </p:txBody>
      </p:sp>
      <p:sp>
        <p:nvSpPr>
          <p:cNvPr id="88075" name="灯片编号占位符 88074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algn="r" fontAlgn="base"/>
            <a:fld id="{9A0DB2DC-4C9A-4742-B13C-FB6460FD3503}" type="slidenum">
              <a:rPr 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fld id="{9A0DB2DC-4C9A-4742-B13C-FB6460FD3503}" type="slidenum">
              <a:rPr 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fld id="{9A0DB2DC-4C9A-4742-B13C-FB6460FD3503}" type="slidenum">
              <a:rPr 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fld id="{9A0DB2DC-4C9A-4742-B13C-FB6460FD3503}" type="slidenum">
              <a:rPr 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fld id="{9A0DB2DC-4C9A-4742-B13C-FB6460FD3503}" type="slidenum">
              <a:rPr 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fld id="{9A0DB2DC-4C9A-4742-B13C-FB6460FD3503}" type="slidenum">
              <a:rPr 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fld id="{9A0DB2DC-4C9A-4742-B13C-FB6460FD3503}" type="slidenum">
              <a:rPr 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fld id="{9A0DB2DC-4C9A-4742-B13C-FB6460FD3503}" type="slidenum">
              <a:rPr 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fld id="{9A0DB2DC-4C9A-4742-B13C-FB6460FD3503}" type="slidenum">
              <a:rPr 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fld id="{9A0DB2DC-4C9A-4742-B13C-FB6460FD3503}" type="slidenum">
              <a:rPr 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15" Type="http://schemas.openxmlformats.org/officeDocument/2006/relationships/tags" Target="../tags/tag4.xml"/><Relationship Id="rId14" Type="http://schemas.openxmlformats.org/officeDocument/2006/relationships/tags" Target="../tags/tag3.xml"/><Relationship Id="rId13" Type="http://schemas.openxmlformats.org/officeDocument/2006/relationships/tags" Target="../tags/tag2.xml"/><Relationship Id="rId12" Type="http://schemas.openxmlformats.org/officeDocument/2006/relationships/tags" Target="../tags/tag1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2.xml"/><Relationship Id="rId8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0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2" Type="http://schemas.openxmlformats.org/officeDocument/2006/relationships/theme" Target="../theme/theme3.xml"/><Relationship Id="rId11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3.xml"/><Relationship Id="rId8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6.xml"/><Relationship Id="rId13" Type="http://schemas.openxmlformats.org/officeDocument/2006/relationships/theme" Target="../theme/theme4.xml"/><Relationship Id="rId12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4.xml"/><Relationship Id="rId1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47831E63-9FD4-4250-8EED-872F5E428E4B}" type="slidenum">
              <a:rPr lang="en-US" altLang="zh-CN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050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051" name="文本占位符 2"/>
          <p:cNvSpPr>
            <a:spLocks noGrp="1"/>
          </p:cNvSpPr>
          <p:nvPr>
            <p:ph type="body"/>
            <p:custDataLst>
              <p:tags r:id="rId13"/>
            </p:custDataLst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/>
          <a:p>
            <a:pPr lvl="0" indent="-171450"/>
            <a:r>
              <a:rPr lang="zh-CN" altLang="en-US" dirty="0"/>
              <a:t>编辑文本</a:t>
            </a:r>
            <a:endParaRPr lang="zh-CN" altLang="en-US" dirty="0"/>
          </a:p>
          <a:p>
            <a:pPr lvl="1" indent="-171450"/>
            <a:r>
              <a:rPr lang="zh-CN" altLang="en-US" dirty="0"/>
              <a:t>第二级</a:t>
            </a:r>
            <a:endParaRPr lang="zh-CN" altLang="en-US" dirty="0"/>
          </a:p>
          <a:p>
            <a:pPr lvl="2" indent="-171450"/>
            <a:r>
              <a:rPr lang="zh-CN" altLang="en-US" dirty="0"/>
              <a:t>第三级</a:t>
            </a:r>
            <a:endParaRPr lang="zh-CN" altLang="en-US" dirty="0"/>
          </a:p>
          <a:p>
            <a:pPr lvl="3" indent="-171450"/>
            <a:r>
              <a:rPr lang="zh-CN" altLang="en-US" dirty="0"/>
              <a:t>第四级</a:t>
            </a:r>
            <a:endParaRPr lang="zh-CN" altLang="en-US" dirty="0"/>
          </a:p>
          <a:p>
            <a:pPr lvl="4" indent="-17145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3D1C9ADE-D522-4D98-B857-DFE6CFE5CFA1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3ADFEF58-6419-4572-8F30-B631D701ED1A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7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8" name="KSO_TEMPLATE" hidden="1"/>
          <p:cNvSpPr/>
          <p:nvPr>
            <p:custDataLst>
              <p:tags r:id="rId15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98" name="标题 175105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 indent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099" name="文本占位符 175106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 indent="-34290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325120"/>
            <a:r>
              <a:rPr lang="zh-CN" altLang="en-US" dirty="0"/>
              <a:t>第二级</a:t>
            </a:r>
            <a:endParaRPr lang="zh-CN" altLang="en-US" dirty="0"/>
          </a:p>
          <a:p>
            <a:pPr lvl="2" indent="-350520"/>
            <a:r>
              <a:rPr lang="zh-CN" altLang="en-US" dirty="0"/>
              <a:t>第三级</a:t>
            </a:r>
            <a:endParaRPr lang="zh-CN" altLang="en-US" dirty="0"/>
          </a:p>
          <a:p>
            <a:pPr lvl="3" indent="-315595"/>
            <a:r>
              <a:rPr lang="zh-CN" altLang="en-US" dirty="0"/>
              <a:t>第四级</a:t>
            </a:r>
            <a:endParaRPr lang="zh-CN" altLang="en-US" dirty="0"/>
          </a:p>
          <a:p>
            <a:pPr lvl="4" indent="-339725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75108" name="日期占位符 175107"/>
          <p:cNvSpPr>
            <a:spLocks noGrp="1"/>
          </p:cNvSpPr>
          <p:nvPr>
            <p:ph type="dt" sz="half" idx="2"/>
          </p:nvPr>
        </p:nvSpPr>
        <p:spPr>
          <a:xfrm>
            <a:off x="6588125" y="6237288"/>
            <a:ext cx="21336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algn="r">
              <a:defRPr sz="1200" b="0">
                <a:latin typeface="Garamond" pitchFamily="18" charset="0"/>
              </a:defRPr>
            </a:lvl1pPr>
          </a:lstStyle>
          <a:p>
            <a:pPr lvl="0" fontAlgn="base">
              <a:buClrTx/>
            </a:pPr>
            <a:fld id="{BB962C8B-B14F-4D97-AF65-F5344CB8AC3E}" type="datetime2">
              <a:rPr lang="zh-CN" altLang="en-US" strike="noStrike" noProof="1" dirty="0">
                <a:latin typeface="Garamond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4101" name="任意多边形 175110"/>
          <p:cNvSpPr/>
          <p:nvPr/>
        </p:nvSpPr>
        <p:spPr>
          <a:xfrm>
            <a:off x="381000" y="228600"/>
            <a:ext cx="8229600" cy="609600"/>
          </a:xfrm>
          <a:custGeom>
            <a:avLst/>
            <a:gdLst/>
            <a:ahLst/>
            <a:cxnLst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102" name="直接连接符 175111"/>
          <p:cNvSpPr/>
          <p:nvPr/>
        </p:nvSpPr>
        <p:spPr>
          <a:xfrm>
            <a:off x="457200" y="6172200"/>
            <a:ext cx="8229600" cy="0"/>
          </a:xfrm>
          <a:prstGeom prst="line">
            <a:avLst/>
          </a:prstGeom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ransition>
    <p:random/>
  </p:transition>
  <p:hf sldNum="0" hdr="0" ftr="0"/>
  <p:txStyles>
    <p:title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2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69925" lvl="1" indent="-32512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022350" lvl="2" indent="-35052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39850" lvl="3" indent="-315595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681480" lvl="4" indent="-339725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1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1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1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1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1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1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1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1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7049" name="日期占位符 87048"/>
          <p:cNvSpPr>
            <a:spLocks noGrp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000"/>
            </a:lvl1pPr>
          </a:lstStyle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87050" name="页脚占位符 87049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000"/>
            </a:lvl1pPr>
          </a:lstStyle>
          <a:p>
            <a:pPr lvl="0" fontAlgn="base"/>
            <a:endParaRPr lang="zh-CN" strike="noStrike" noProof="1" dirty="0"/>
          </a:p>
        </p:txBody>
      </p:sp>
      <p:sp>
        <p:nvSpPr>
          <p:cNvPr id="87051" name="灯片编号占位符 87050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000"/>
            </a:lvl1pPr>
          </a:lstStyle>
          <a:p>
            <a:pPr lvl="0" fontAlgn="base"/>
            <a:fld id="{9A0DB2DC-4C9A-4742-B13C-FB6460FD3503}" type="slidenum">
              <a:rPr 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hf sldNum="0" hdr="0" ftr="0" dt="0"/>
  <p:txStyles>
    <p:title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8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l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¡"/>
        <a:defRPr sz="27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l"/>
        <a:defRPr sz="23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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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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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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hyperlink" Target="&#33889;&#33796;&#31958;&#19982;&#26032;&#21046;&#27682;&#27687;&#21270;&#38108;&#24748;&#27978;&#28082;&#30340;&#21453;&#24212;.asf" TargetMode="External"/><Relationship Id="rId1" Type="http://schemas.openxmlformats.org/officeDocument/2006/relationships/hyperlink" Target="&#33889;&#33796;&#31958;&#30340;&#38134;&#38236;&#21453;&#24212;.mpg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3" Type="http://schemas.openxmlformats.org/officeDocument/2006/relationships/slide" Target="slide12.xml"/><Relationship Id="rId2" Type="http://schemas.openxmlformats.org/officeDocument/2006/relationships/slide" Target="slide4.xml"/><Relationship Id="rId1" Type="http://schemas.openxmlformats.org/officeDocument/2006/relationships/slide" Target="slid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hyperlink" Target="&#28096;&#31881;&#30340;&#27700;&#35299;.asf" TargetMode="External"/><Relationship Id="rId1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0.xml"/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0.xml"/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5" name="Picture 7" descr="pic2110_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808"/>
          <a:stretch>
            <a:fillRect/>
          </a:stretch>
        </p:blipFill>
        <p:spPr bwMode="auto">
          <a:xfrm>
            <a:off x="179388" y="2060575"/>
            <a:ext cx="3502025" cy="4252913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WordArt 3"/>
          <p:cNvSpPr>
            <a:spLocks noChangeArrowheads="1" noChangeShapeType="1" noTextEdit="1"/>
          </p:cNvSpPr>
          <p:nvPr/>
        </p:nvSpPr>
        <p:spPr bwMode="auto">
          <a:xfrm>
            <a:off x="1285852" y="642918"/>
            <a:ext cx="6705600" cy="9144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b="1" kern="10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华文彩云" panose="02010800040101010101" charset="-122"/>
                <a:ea typeface="华文彩云" panose="02010800040101010101" charset="-122"/>
              </a:rPr>
              <a:t>食品中的有机化合物</a:t>
            </a:r>
            <a:endParaRPr lang="zh-CN" altLang="en-US" sz="3600" b="1" kern="10"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华文彩云" panose="02010800040101010101" charset="-122"/>
              <a:ea typeface="华文彩云" panose="02010800040101010101" charset="-122"/>
            </a:endParaRP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5111435" y="2060573"/>
            <a:ext cx="2879725" cy="706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000" b="1" dirty="0" smtClean="0">
                <a:solidFill>
                  <a:schemeClr val="tx1"/>
                </a:solidFill>
                <a:ea typeface="黑体" panose="02010609060101010101" pitchFamily="2" charset="-122"/>
              </a:rPr>
              <a:t>糖类 </a:t>
            </a:r>
            <a:r>
              <a:rPr lang="en-US" altLang="zh-CN" sz="4000" b="1" dirty="0" smtClean="0">
                <a:solidFill>
                  <a:schemeClr val="tx1"/>
                </a:solidFill>
                <a:ea typeface="黑体" panose="02010609060101010101" pitchFamily="2" charset="-122"/>
              </a:rPr>
              <a:t>P74</a:t>
            </a:r>
            <a:endParaRPr lang="en-US" altLang="zh-CN" sz="4000" b="1" dirty="0" smtClean="0">
              <a:solidFill>
                <a:schemeClr val="tx1"/>
              </a:solidFill>
              <a:ea typeface="黑体" panose="0201060906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8255" y="2787650"/>
            <a:ext cx="5297170" cy="397383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900113" y="1125538"/>
            <a:ext cx="753745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4800" b="1">
                <a:solidFill>
                  <a:srgbClr val="0000FF"/>
                </a:solidFill>
                <a:ea typeface="黑体" panose="02010609060101010101" pitchFamily="2" charset="-122"/>
              </a:rPr>
              <a:t>生命的基础能源</a:t>
            </a:r>
            <a:endParaRPr lang="zh-CN" altLang="en-US" sz="4800" b="1">
              <a:solidFill>
                <a:srgbClr val="0000FF"/>
              </a:solidFill>
              <a:ea typeface="黑体" panose="02010609060101010101" pitchFamily="2" charset="-122"/>
            </a:endParaRPr>
          </a:p>
          <a:p>
            <a:r>
              <a:rPr lang="zh-CN" altLang="en-US" sz="4800" b="1">
                <a:solidFill>
                  <a:srgbClr val="0000FF"/>
                </a:solidFill>
                <a:ea typeface="黑体" panose="02010609060101010101" pitchFamily="2" charset="-122"/>
              </a:rPr>
              <a:t>　　　　－－－－－－糖类</a:t>
            </a:r>
            <a:endParaRPr lang="zh-CN" altLang="en-US" sz="4800" b="1">
              <a:solidFill>
                <a:srgbClr val="0000FF"/>
              </a:solidFill>
              <a:ea typeface="黑体" panose="02010609060101010101" pitchFamily="2" charset="-122"/>
            </a:endParaRP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900113" y="4365625"/>
            <a:ext cx="7561262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ea typeface="黑体" panose="02010609060101010101" pitchFamily="2" charset="-122"/>
              </a:rPr>
              <a:t>你知道哪些糖类物质？你是根据什么判断它是糖类？</a:t>
            </a:r>
            <a:endParaRPr lang="zh-CN" altLang="en-US" sz="3200" b="1">
              <a:ea typeface="黑体" panose="02010609060101010101" pitchFamily="2" charset="-122"/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323850" y="3357563"/>
            <a:ext cx="18732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ea typeface="黑体" panose="02010609060101010101" pitchFamily="2" charset="-122"/>
              </a:rPr>
              <a:t>【</a:t>
            </a:r>
            <a:r>
              <a:rPr lang="zh-CN" altLang="en-US" sz="3200" b="1">
                <a:ea typeface="黑体" panose="02010609060101010101" pitchFamily="2" charset="-122"/>
              </a:rPr>
              <a:t>思考</a:t>
            </a:r>
            <a:r>
              <a:rPr lang="en-US" altLang="zh-CN" sz="3200" b="1">
                <a:ea typeface="黑体" panose="02010609060101010101" pitchFamily="2" charset="-122"/>
              </a:rPr>
              <a:t>】</a:t>
            </a:r>
            <a:endParaRPr lang="en-US" altLang="zh-CN" sz="3200" b="1"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ldLvl="0" animBg="1"/>
      <p:bldP spid="410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60" name="Group 4"/>
          <p:cNvGrpSpPr/>
          <p:nvPr/>
        </p:nvGrpSpPr>
        <p:grpSpPr bwMode="auto">
          <a:xfrm>
            <a:off x="0" y="549275"/>
            <a:ext cx="3635375" cy="4452938"/>
            <a:chOff x="0" y="357"/>
            <a:chExt cx="2290" cy="2805"/>
          </a:xfrm>
        </p:grpSpPr>
        <p:pic>
          <p:nvPicPr>
            <p:cNvPr id="45061" name="Picture 5" descr="冰糖葫芦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57"/>
              <a:ext cx="2290" cy="25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062" name="Text Box 6"/>
            <p:cNvSpPr txBox="1">
              <a:spLocks noChangeArrowheads="1"/>
            </p:cNvSpPr>
            <p:nvPr/>
          </p:nvSpPr>
          <p:spPr bwMode="auto">
            <a:xfrm>
              <a:off x="703" y="2931"/>
              <a:ext cx="113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b="1">
                  <a:solidFill>
                    <a:srgbClr val="0000FF"/>
                  </a:solidFill>
                </a:rPr>
                <a:t>冰糖葫芦</a:t>
              </a:r>
              <a:r>
                <a:rPr lang="zh-CN" altLang="en-US">
                  <a:solidFill>
                    <a:srgbClr val="0000FF"/>
                  </a:solidFill>
                </a:rPr>
                <a:t> </a:t>
              </a:r>
              <a:endParaRPr lang="zh-CN" altLang="en-US">
                <a:solidFill>
                  <a:srgbClr val="0000FF"/>
                </a:solidFill>
              </a:endParaRPr>
            </a:p>
          </p:txBody>
        </p:sp>
      </p:grpSp>
      <p:grpSp>
        <p:nvGrpSpPr>
          <p:cNvPr id="45063" name="Group 7"/>
          <p:cNvGrpSpPr/>
          <p:nvPr/>
        </p:nvGrpSpPr>
        <p:grpSpPr bwMode="auto">
          <a:xfrm>
            <a:off x="3929938" y="476250"/>
            <a:ext cx="5214093" cy="2309808"/>
            <a:chOff x="3006" y="346"/>
            <a:chExt cx="2754" cy="1854"/>
          </a:xfrm>
        </p:grpSpPr>
        <p:pic>
          <p:nvPicPr>
            <p:cNvPr id="45064" name="Picture 8" descr="敲糖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8" y="346"/>
              <a:ext cx="2472" cy="18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065" name="Text Box 9"/>
            <p:cNvSpPr txBox="1">
              <a:spLocks noChangeArrowheads="1"/>
            </p:cNvSpPr>
            <p:nvPr/>
          </p:nvSpPr>
          <p:spPr bwMode="auto">
            <a:xfrm rot="16200000">
              <a:off x="2716" y="1218"/>
              <a:ext cx="817" cy="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b="1" dirty="0">
                  <a:solidFill>
                    <a:srgbClr val="0000FF"/>
                  </a:solidFill>
                </a:rPr>
                <a:t>麦芽</a:t>
              </a:r>
              <a:r>
                <a:rPr lang="zh-CN" altLang="en-US" b="1" dirty="0" smtClean="0">
                  <a:solidFill>
                    <a:srgbClr val="0000FF"/>
                  </a:solidFill>
                </a:rPr>
                <a:t>糖</a:t>
              </a:r>
              <a:r>
                <a:rPr lang="zh-CN" altLang="en-US" dirty="0" smtClean="0">
                  <a:solidFill>
                    <a:srgbClr val="0000FF"/>
                  </a:solidFill>
                </a:rPr>
                <a:t> </a:t>
              </a:r>
              <a:endParaRPr lang="zh-CN" altLang="en-US" dirty="0" smtClean="0">
                <a:solidFill>
                  <a:srgbClr val="0000FF"/>
                </a:solidFill>
              </a:endParaRPr>
            </a:p>
          </p:txBody>
        </p:sp>
      </p:grpSp>
      <p:grpSp>
        <p:nvGrpSpPr>
          <p:cNvPr id="45066" name="Group 10"/>
          <p:cNvGrpSpPr/>
          <p:nvPr/>
        </p:nvGrpSpPr>
        <p:grpSpPr bwMode="auto">
          <a:xfrm>
            <a:off x="3820253" y="2786058"/>
            <a:ext cx="5323747" cy="3424242"/>
            <a:chOff x="2150" y="2160"/>
            <a:chExt cx="3633" cy="2160"/>
          </a:xfrm>
        </p:grpSpPr>
        <p:pic>
          <p:nvPicPr>
            <p:cNvPr id="45067" name="Picture 11" descr="酒心巧克力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3" y="2160"/>
              <a:ext cx="3220" cy="21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068" name="Text Box 12"/>
            <p:cNvSpPr txBox="1">
              <a:spLocks noChangeArrowheads="1"/>
            </p:cNvSpPr>
            <p:nvPr/>
          </p:nvSpPr>
          <p:spPr bwMode="auto">
            <a:xfrm>
              <a:off x="2150" y="3011"/>
              <a:ext cx="314" cy="9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b="1" dirty="0">
                  <a:solidFill>
                    <a:srgbClr val="0000FF"/>
                  </a:solidFill>
                </a:rPr>
                <a:t>酒心巧克力</a:t>
              </a:r>
              <a:endParaRPr lang="zh-CN" altLang="en-US" b="1" dirty="0">
                <a:solidFill>
                  <a:srgbClr val="0000FF"/>
                </a:solidFill>
              </a:endParaRPr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5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WordArt 2"/>
          <p:cNvSpPr>
            <a:spLocks noChangeArrowheads="1" noChangeShapeType="1" noTextEdit="1"/>
          </p:cNvSpPr>
          <p:nvPr/>
        </p:nvSpPr>
        <p:spPr bwMode="auto">
          <a:xfrm>
            <a:off x="3428992" y="214290"/>
            <a:ext cx="4071966" cy="1571636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fromWordArt="1">
            <a:prstTxWarp prst="textChevron">
              <a:avLst>
                <a:gd name="adj" fmla="val 25000"/>
              </a:avLst>
            </a:prstTxWarp>
          </a:bodyPr>
          <a:lstStyle/>
          <a:p>
            <a:pPr algn="ctr"/>
            <a:r>
              <a:rPr lang="zh-CN" altLang="en-US" sz="3600" kern="10">
                <a:solidFill>
                  <a:srgbClr val="0000FF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今天你吃糖了吗？</a:t>
            </a:r>
            <a:endParaRPr lang="zh-CN" altLang="en-US" sz="3600" kern="10">
              <a:solidFill>
                <a:srgbClr val="0000FF"/>
              </a:solidFill>
              <a:effectLst>
                <a:outerShdw dist="35921" dir="2700000" algn="ctr" rotWithShape="0">
                  <a:srgbClr val="C0C0C0">
                    <a:alpha val="80000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3315" name="Picture 3" descr="b1369"/>
          <p:cNvPicPr>
            <a:picLocks noChangeAspect="1" noChangeArrowheads="1" noCrop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476375" y="1412875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684213" y="3525838"/>
            <a:ext cx="635943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4000" b="1" dirty="0">
                <a:latin typeface="Times New Roman" panose="02020603050405020304" pitchFamily="18" charset="0"/>
                <a:ea typeface="黑体" panose="02010609060101010101" pitchFamily="2" charset="-122"/>
              </a:rPr>
              <a:t>没有甜味的可能是糖。</a:t>
            </a:r>
            <a:r>
              <a:rPr kumimoji="1" lang="zh-CN" altLang="en-US" sz="4000" b="1" dirty="0" smtClean="0">
                <a:latin typeface="Times New Roman" panose="02020603050405020304" pitchFamily="18" charset="0"/>
                <a:ea typeface="黑体" panose="02010609060101010101" pitchFamily="2" charset="-122"/>
              </a:rPr>
              <a:t>如：</a:t>
            </a:r>
            <a:endParaRPr kumimoji="1" lang="zh-CN" altLang="en-US" sz="40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684213" y="4749800"/>
            <a:ext cx="635943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4000" b="1" dirty="0">
                <a:latin typeface="Times New Roman" panose="02020603050405020304" pitchFamily="18" charset="0"/>
                <a:ea typeface="黑体" panose="02010609060101010101" pitchFamily="2" charset="-122"/>
              </a:rPr>
              <a:t>有甜味的不一定是糖。</a:t>
            </a:r>
            <a:r>
              <a:rPr kumimoji="1" lang="zh-CN" altLang="en-US" sz="4000" b="1" dirty="0" smtClean="0">
                <a:latin typeface="Times New Roman" panose="02020603050405020304" pitchFamily="18" charset="0"/>
                <a:ea typeface="黑体" panose="02010609060101010101" pitchFamily="2" charset="-122"/>
              </a:rPr>
              <a:t>如：</a:t>
            </a:r>
            <a:endParaRPr kumimoji="1" lang="zh-CN" altLang="en-US" sz="40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2714612" y="5429264"/>
            <a:ext cx="23272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糖精、木糖醇</a:t>
            </a:r>
            <a:endParaRPr kumimoji="1"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2714612" y="4214818"/>
            <a:ext cx="23272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淀粉、纤维素</a:t>
            </a:r>
            <a:endParaRPr kumimoji="1"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nimBg="1"/>
      <p:bldP spid="13316" grpId="0"/>
      <p:bldP spid="13317" grpId="0"/>
      <p:bldP spid="13318" grpId="0" bldLvl="0" animBg="1"/>
      <p:bldP spid="13319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866741" y="2590800"/>
            <a:ext cx="7127875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zh-CN" altLang="en-US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符合</a:t>
            </a:r>
            <a:r>
              <a:rPr kumimoji="1" lang="en-US" altLang="zh-CN" sz="3200" b="1" dirty="0" err="1">
                <a:latin typeface="黑体" panose="02010609060101010101" pitchFamily="2" charset="-122"/>
                <a:ea typeface="黑体" panose="02010609060101010101" pitchFamily="2" charset="-122"/>
              </a:rPr>
              <a:t>Cn</a:t>
            </a:r>
            <a:r>
              <a:rPr kumimoji="1" lang="en-US" altLang="zh-CN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(H</a:t>
            </a:r>
            <a:r>
              <a:rPr kumimoji="1" lang="en-US" altLang="zh-CN" sz="3200" b="1" baseline="-25000" dirty="0"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r>
              <a:rPr kumimoji="1" lang="en-US" altLang="zh-CN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O)m</a:t>
            </a:r>
            <a:r>
              <a:rPr kumimoji="1" lang="zh-CN" altLang="en-US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的不一定是糖类化合物。</a:t>
            </a:r>
            <a:endParaRPr kumimoji="1" lang="zh-CN" altLang="en-US" sz="32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kumimoji="1" lang="zh-CN" altLang="en-US" sz="3200" b="1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如</a:t>
            </a:r>
            <a:endParaRPr kumimoji="1" lang="zh-CN" altLang="en-US" sz="3200" b="1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793716" y="4017963"/>
            <a:ext cx="6776214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不符合此通式</a:t>
            </a:r>
            <a:r>
              <a:rPr kumimoji="1" lang="zh-CN" altLang="en-US" sz="32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的可以是</a:t>
            </a:r>
            <a:r>
              <a:rPr kumimoji="1" lang="zh-CN" altLang="en-US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糖类化合物。</a:t>
            </a:r>
            <a:endParaRPr kumimoji="1" lang="zh-CN" altLang="en-US" sz="32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kumimoji="1" lang="zh-CN" altLang="en-US" sz="3200" b="1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如</a:t>
            </a:r>
            <a:endParaRPr kumimoji="1" lang="zh-CN" altLang="en-US" sz="3200" b="1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4343" name="WordArt 7"/>
          <p:cNvSpPr>
            <a:spLocks noChangeArrowheads="1" noChangeShapeType="1" noTextEdit="1"/>
          </p:cNvSpPr>
          <p:nvPr/>
        </p:nvSpPr>
        <p:spPr bwMode="auto">
          <a:xfrm>
            <a:off x="2765431" y="428604"/>
            <a:ext cx="2735263" cy="10080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zh-CN" altLang="en-US" sz="3600" kern="1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华文行楷" panose="02010800040101010101" charset="-122"/>
                <a:ea typeface="华文行楷" panose="02010800040101010101" charset="-122"/>
              </a:rPr>
              <a:t>注意！</a:t>
            </a:r>
            <a:endParaRPr lang="zh-CN" altLang="en-US" sz="3600" kern="1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华文行楷" panose="02010800040101010101" charset="-122"/>
              <a:ea typeface="华文行楷" panose="02010800040101010101" charset="-122"/>
            </a:endParaRPr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1441416" y="3095625"/>
            <a:ext cx="5828665" cy="583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zh-CN" altLang="en-US" sz="32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甲醛（</a:t>
            </a:r>
            <a:r>
              <a:rPr kumimoji="1" lang="en-US" altLang="zh-CN" sz="32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H</a:t>
            </a:r>
            <a:r>
              <a:rPr kumimoji="1" lang="en-US" altLang="zh-CN" sz="32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CHO</a:t>
            </a:r>
            <a:r>
              <a:rPr kumimoji="1" lang="zh-CN" altLang="en-US" sz="32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）  乙酸（</a:t>
            </a:r>
            <a:r>
              <a:rPr kumimoji="1" lang="en-US" altLang="zh-CN" sz="32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</a:t>
            </a:r>
            <a:r>
              <a:rPr kumimoji="1" lang="en-US" altLang="zh-CN" sz="3200" b="1" baseline="-2500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r>
              <a:rPr kumimoji="1" lang="en-US" altLang="zh-CN" sz="32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H</a:t>
            </a:r>
            <a:r>
              <a:rPr kumimoji="1" lang="en-US" altLang="zh-CN" sz="3200" b="1" baseline="-2500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4</a:t>
            </a:r>
            <a:r>
              <a:rPr kumimoji="1" lang="en-US" altLang="zh-CN" sz="32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O</a:t>
            </a:r>
            <a:r>
              <a:rPr kumimoji="1" lang="en-US" altLang="zh-CN" sz="3200" b="1" baseline="-2500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2 </a:t>
            </a:r>
            <a:r>
              <a:rPr kumimoji="1" lang="zh-CN" altLang="en-US" sz="32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）</a:t>
            </a:r>
            <a:endParaRPr kumimoji="1" lang="zh-CN" altLang="en-US" sz="3200" b="1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4345" name="Rectangle 9"/>
          <p:cNvSpPr>
            <a:spLocks noChangeArrowheads="1"/>
          </p:cNvSpPr>
          <p:nvPr/>
        </p:nvSpPr>
        <p:spPr bwMode="auto">
          <a:xfrm>
            <a:off x="2449479" y="4696778"/>
            <a:ext cx="4086860" cy="156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CN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脱氧核糖</a:t>
            </a:r>
            <a:r>
              <a:rPr kumimoji="1" lang="zh-CN" altLang="en-US" sz="32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32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</a:t>
            </a:r>
            <a:r>
              <a:rPr lang="en-US" altLang="zh-CN" sz="3200" b="1" baseline="-250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5</a:t>
            </a:r>
            <a:r>
              <a:rPr lang="en-US" altLang="zh-CN" sz="32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</a:t>
            </a:r>
            <a:r>
              <a:rPr lang="en-US" altLang="zh-CN" sz="3200" b="1" baseline="-250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10</a:t>
            </a:r>
            <a:r>
              <a:rPr lang="en-US" altLang="zh-CN" sz="32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O</a:t>
            </a:r>
            <a:r>
              <a:rPr lang="en-US" altLang="zh-CN" sz="3200" b="1" baseline="-250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4</a:t>
            </a:r>
            <a:r>
              <a:rPr kumimoji="1" lang="zh-CN" altLang="en-US" sz="32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）</a:t>
            </a:r>
            <a:endParaRPr kumimoji="1" lang="zh-CN" altLang="en-US" sz="3200" b="1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altLang="zh-CN" sz="3200" b="1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l"/>
            <a:r>
              <a:rPr kumimoji="1" lang="zh-CN" altLang="en-US" sz="32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鼠李糖（</a:t>
            </a:r>
            <a:r>
              <a:rPr kumimoji="1" lang="en-US" altLang="zh-CN" sz="32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kumimoji="1" lang="en-US" altLang="zh-CN" sz="3200" b="1" baseline="-250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kumimoji="1" lang="en-US" altLang="zh-CN" sz="32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kumimoji="1" lang="en-US" altLang="zh-CN" sz="3200" b="1" baseline="-250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kumimoji="1" lang="en-US" altLang="zh-CN" sz="32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kumimoji="1" lang="en-US" altLang="zh-CN" sz="3200" b="1" baseline="-250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kumimoji="1" lang="zh-CN" altLang="en-US" sz="32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kumimoji="1" lang="zh-CN" altLang="en-US" sz="3200" b="1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6" name="Rectangle 10"/>
          <p:cNvSpPr>
            <a:spLocks noChangeArrowheads="1"/>
          </p:cNvSpPr>
          <p:nvPr/>
        </p:nvSpPr>
        <p:spPr bwMode="auto">
          <a:xfrm>
            <a:off x="866741" y="1800225"/>
            <a:ext cx="692048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3200" b="1" dirty="0">
                <a:solidFill>
                  <a:srgbClr val="FF99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糖类</a:t>
            </a:r>
            <a:r>
              <a:rPr kumimoji="1" lang="zh-CN" altLang="en-US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俗称</a:t>
            </a:r>
            <a:r>
              <a:rPr kumimoji="1" lang="zh-CN" altLang="en-US" sz="3200" b="1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碳水化合物 </a:t>
            </a:r>
            <a:r>
              <a:rPr kumimoji="1" lang="zh-CN" altLang="en-US" sz="32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表示：</a:t>
            </a:r>
            <a:r>
              <a:rPr kumimoji="1" lang="en-US" altLang="zh-CN" sz="3200" b="1" dirty="0" err="1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Cn</a:t>
            </a:r>
            <a:r>
              <a:rPr kumimoji="1" lang="en-US" altLang="zh-CN" sz="3200" b="1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(H</a:t>
            </a:r>
            <a:r>
              <a:rPr kumimoji="1" lang="en-US" altLang="zh-CN" sz="3200" b="1" baseline="-250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r>
              <a:rPr kumimoji="1" lang="en-US" altLang="zh-CN" sz="3200" b="1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O)m</a:t>
            </a:r>
            <a:endParaRPr kumimoji="1" lang="zh-CN" altLang="en-US" sz="32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 spd="slow" advClick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434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 bldLvl="0" animBg="1"/>
      <p:bldP spid="14342" grpId="0" bldLvl="0" animBg="1"/>
      <p:bldP spid="14343" grpId="0" animBg="1"/>
      <p:bldP spid="14343" grpId="1" animBg="1"/>
      <p:bldP spid="14344" grpId="0" bldLvl="0" animBg="1"/>
      <p:bldP spid="14345" grpId="0" bldLvl="0" animBg="1"/>
      <p:bldP spid="1434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014" name="Group 198"/>
          <p:cNvGraphicFramePr>
            <a:graphicFrameLocks noGrp="1"/>
          </p:cNvGraphicFramePr>
          <p:nvPr>
            <p:ph sz="half" idx="2"/>
          </p:nvPr>
        </p:nvGraphicFramePr>
        <p:xfrm>
          <a:off x="179388" y="909955"/>
          <a:ext cx="8785225" cy="4531477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512887"/>
                <a:gridCol w="1593841"/>
                <a:gridCol w="1428760"/>
                <a:gridCol w="2212975"/>
                <a:gridCol w="2036762"/>
              </a:tblGrid>
              <a:tr h="53911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名称</a:t>
                      </a:r>
                      <a:endParaRPr kumimoji="0" lang="zh-CN" alt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葡萄糖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蔗糖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淀粉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纤维素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/>
                </a:tc>
              </a:tr>
              <a:tr h="113977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</a:t>
                      </a:r>
                      <a:r>
                        <a:rPr kumimoji="0" lang="zh-CN" altLang="en-US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组  成</a:t>
                      </a: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2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altLang="zh-CN" sz="2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C</a:t>
                      </a:r>
                      <a:r>
                        <a:rPr kumimoji="0" lang="en-US" altLang="zh-CN" sz="2200" b="1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6</a:t>
                      </a:r>
                      <a:r>
                        <a:rPr kumimoji="0" lang="en-US" altLang="zh-CN" sz="2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H</a:t>
                      </a:r>
                      <a:r>
                        <a:rPr kumimoji="0" lang="en-US" altLang="zh-CN" sz="2200" b="1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12</a:t>
                      </a:r>
                      <a:r>
                        <a:rPr kumimoji="0" lang="en-US" altLang="zh-CN" sz="2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O</a:t>
                      </a:r>
                      <a:r>
                        <a:rPr kumimoji="0" lang="en-US" altLang="zh-CN" sz="2200" b="1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6</a:t>
                      </a:r>
                      <a:endParaRPr kumimoji="0" lang="en-US" altLang="zh-CN" sz="2200" b="1" i="0" u="none" strike="noStrike" cap="none" normalizeH="0" baseline="-3000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C</a:t>
                      </a:r>
                      <a:r>
                        <a:rPr kumimoji="0" lang="en-US" altLang="zh-CN" sz="2200" b="1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12</a:t>
                      </a:r>
                      <a:r>
                        <a:rPr kumimoji="0" lang="en-US" altLang="zh-CN" sz="2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H</a:t>
                      </a:r>
                      <a:r>
                        <a:rPr kumimoji="0" lang="en-US" altLang="zh-CN" sz="2200" b="1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22</a:t>
                      </a:r>
                      <a:r>
                        <a:rPr kumimoji="0" lang="en-US" altLang="zh-CN" sz="2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O</a:t>
                      </a:r>
                      <a:r>
                        <a:rPr kumimoji="0" lang="en-US" altLang="zh-CN" sz="2200" b="1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11</a:t>
                      </a:r>
                      <a:endParaRPr kumimoji="0" lang="en-US" altLang="zh-CN" sz="3000" b="1" i="0" u="none" strike="noStrike" cap="none" normalizeH="0" baseline="-3000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1000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(C</a:t>
                      </a:r>
                      <a:r>
                        <a:rPr kumimoji="0" lang="en-US" altLang="zh-CN" sz="2200" b="1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6</a:t>
                      </a:r>
                      <a:r>
                        <a:rPr kumimoji="0" lang="en-US" altLang="zh-CN" sz="2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H</a:t>
                      </a:r>
                      <a:r>
                        <a:rPr kumimoji="0" lang="en-US" altLang="zh-CN" sz="2200" b="1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10</a:t>
                      </a:r>
                      <a:r>
                        <a:rPr kumimoji="0" lang="en-US" altLang="zh-CN" sz="2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O</a:t>
                      </a:r>
                      <a:r>
                        <a:rPr kumimoji="0" lang="en-US" altLang="zh-CN" sz="2200" b="1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r>
                        <a:rPr kumimoji="0" lang="en-US" altLang="zh-CN" sz="2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)</a:t>
                      </a:r>
                      <a:r>
                        <a:rPr kumimoji="0" lang="en-US" altLang="zh-CN" sz="2200" b="1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n</a:t>
                      </a:r>
                      <a:r>
                        <a:rPr kumimoji="0" lang="zh-CN" altLang="en-US" sz="22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相对分子质量从几万到几十万</a:t>
                      </a:r>
                      <a:endParaRPr kumimoji="0" lang="zh-CN" alt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(C</a:t>
                      </a:r>
                      <a:r>
                        <a:rPr kumimoji="0" lang="en-US" altLang="zh-CN" sz="2200" b="1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6</a:t>
                      </a:r>
                      <a:r>
                        <a:rPr kumimoji="0" lang="en-US" altLang="zh-CN" sz="2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H</a:t>
                      </a:r>
                      <a:r>
                        <a:rPr kumimoji="0" lang="en-US" altLang="zh-CN" sz="2200" b="1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10</a:t>
                      </a:r>
                      <a:r>
                        <a:rPr kumimoji="0" lang="en-US" altLang="zh-CN" sz="2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O</a:t>
                      </a:r>
                      <a:r>
                        <a:rPr kumimoji="0" lang="en-US" altLang="zh-CN" sz="2200" b="1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r>
                        <a:rPr kumimoji="0" lang="en-US" altLang="zh-CN" sz="2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)</a:t>
                      </a:r>
                      <a:r>
                        <a:rPr kumimoji="0" lang="en-US" altLang="zh-CN" sz="2200" b="1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n</a:t>
                      </a:r>
                      <a:r>
                        <a:rPr kumimoji="0" lang="zh-CN" altLang="en-US" sz="22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相对分子质量</a:t>
                      </a:r>
                      <a:r>
                        <a:rPr kumimoji="0" lang="en-US" altLang="zh-CN" sz="22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&gt;200</a:t>
                      </a:r>
                      <a:r>
                        <a:rPr kumimoji="0" lang="zh-CN" altLang="en-US" sz="22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万</a:t>
                      </a:r>
                      <a:endParaRPr kumimoji="0" lang="zh-CN" alt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horzOverflow="overflow"/>
                </a:tc>
              </a:tr>
              <a:tr h="47752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颜色和状态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白色晶体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无色晶体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白色粉状固体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白色固体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horzOverflow="overflow"/>
                </a:tc>
              </a:tr>
              <a:tr h="610754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水溶性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溶于水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溶于水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800" b="1" dirty="0" smtClean="0">
                          <a:ln>
                            <a:noFill/>
                          </a:ln>
                          <a:effectLst/>
                          <a:sym typeface="+mn-ea"/>
                        </a:rPr>
                        <a:t>难</a:t>
                      </a:r>
                      <a:r>
                        <a:rPr kumimoji="0" lang="zh-CN" alt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溶于冷水</a:t>
                      </a:r>
                      <a:endParaRPr kumimoji="0" lang="en-US" altLang="zh-CN" sz="1800" b="1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在热水里部分溶解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难溶于水</a:t>
                      </a:r>
                      <a:endParaRPr kumimoji="0" lang="en-US" altLang="zh-CN" sz="1800" b="1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不溶一般有机溶剂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horzOverflow="overflow"/>
                </a:tc>
              </a:tr>
              <a:tr h="15017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在自然界中</a:t>
                      </a:r>
                      <a:endParaRPr kumimoji="0" lang="zh-CN" altLang="en-US" sz="2000" b="1" u="none" strike="noStrike" cap="none" normalizeH="0" baseline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 的存在</a:t>
                      </a:r>
                      <a:endParaRPr kumimoji="0" lang="zh-CN" altLang="en-US" sz="2000" b="1" u="none" strike="noStrike" cap="none" normalizeH="0" baseline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1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葡萄汁、蜂蜜、带甜昧的水果</a:t>
                      </a:r>
                      <a:endParaRPr kumimoji="0" lang="zh-CN" alt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甘蔗、甜菜等植物体内</a:t>
                      </a:r>
                      <a:endParaRPr kumimoji="0" lang="zh-CN" alt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植物种子和块根、大米、小麦</a:t>
                      </a:r>
                      <a:endParaRPr kumimoji="0" lang="zh-CN" altLang="en-US" sz="2200" b="1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植物的细胞壁、棉花、木材</a:t>
                      </a:r>
                      <a:endParaRPr kumimoji="0" lang="zh-CN" alt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horzOverflow="overflow"/>
                </a:tc>
              </a:tr>
            </a:tbl>
          </a:graphicData>
        </a:graphic>
      </p:graphicFrame>
      <p:sp>
        <p:nvSpPr>
          <p:cNvPr id="34862" name="Rectangle 46"/>
          <p:cNvSpPr>
            <a:spLocks noChangeArrowheads="1"/>
          </p:cNvSpPr>
          <p:nvPr/>
        </p:nvSpPr>
        <p:spPr bwMode="auto">
          <a:xfrm>
            <a:off x="56485" y="152666"/>
            <a:ext cx="6599555" cy="706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Verdana" panose="020B0604030504040204" pitchFamily="34" charset="0"/>
                <a:ea typeface="楷体_GB2312" pitchFamily="49" charset="-122"/>
              </a:rPr>
              <a:t>1.</a:t>
            </a:r>
            <a:r>
              <a:rPr lang="zh-CN" altLang="en-US" sz="4000" b="1" dirty="0" smtClean="0">
                <a:solidFill>
                  <a:srgbClr val="FF0000"/>
                </a:solidFill>
                <a:latin typeface="Verdana" panose="020B0604030504040204" pitchFamily="34" charset="0"/>
                <a:ea typeface="楷体_GB2312" pitchFamily="49" charset="-122"/>
              </a:rPr>
              <a:t>糖类的</a:t>
            </a:r>
            <a:r>
              <a:rPr lang="zh-CN" altLang="en-US" sz="4000" b="1" dirty="0">
                <a:solidFill>
                  <a:srgbClr val="FF0000"/>
                </a:solidFill>
                <a:latin typeface="Verdana" panose="020B0604030504040204" pitchFamily="34" charset="0"/>
                <a:ea typeface="楷体_GB2312" pitchFamily="49" charset="-122"/>
              </a:rPr>
              <a:t>组成与</a:t>
            </a:r>
            <a:r>
              <a:rPr lang="zh-CN" altLang="en-US" sz="4000" b="1" dirty="0" smtClean="0">
                <a:solidFill>
                  <a:srgbClr val="FF0000"/>
                </a:solidFill>
                <a:latin typeface="Verdana" panose="020B0604030504040204" pitchFamily="34" charset="0"/>
                <a:ea typeface="楷体_GB2312" pitchFamily="49" charset="-122"/>
              </a:rPr>
              <a:t>存在</a:t>
            </a:r>
            <a:r>
              <a:rPr lang="zh-CN" altLang="en-US" sz="3200" b="1" dirty="0" smtClean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rPr>
              <a:t> </a:t>
            </a:r>
            <a:r>
              <a:rPr lang="en-US" altLang="zh-CN" sz="3200" b="1" dirty="0" smtClean="0">
                <a:solidFill>
                  <a:schemeClr val="tx1"/>
                </a:solidFill>
                <a:latin typeface="Verdana" panose="020B0604030504040204" pitchFamily="34" charset="0"/>
                <a:ea typeface="楷体_GB2312" pitchFamily="49" charset="-122"/>
              </a:rPr>
              <a:t>P74-75</a:t>
            </a:r>
            <a:endParaRPr lang="en-US" altLang="zh-CN" sz="3200" b="1" dirty="0" smtClean="0">
              <a:solidFill>
                <a:schemeClr val="tx1"/>
              </a:solidFill>
              <a:latin typeface="Verdana" panose="020B0604030504040204" pitchFamily="34" charset="0"/>
              <a:ea typeface="楷体_GB2312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87020" y="5626735"/>
            <a:ext cx="6847840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threePt" dir="t">
                <a:rot lat="0" lon="0" rev="0"/>
              </a:lightRig>
            </a:scene3d>
            <a:sp3d extrusionH="120650" prstMaterial="matte"/>
          </a:bodyPr>
          <a:p>
            <a:pPr algn="ctr"/>
            <a:r>
              <a:rPr lang="zh-CN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sym typeface="+mn-ea"/>
              </a:rPr>
              <a:t>淀粉</a:t>
            </a:r>
            <a:r>
              <a:rPr lang="zh-CN" altLang="zh-CN" sz="3600" b="1" dirty="0">
                <a:latin typeface="Times New Roman" panose="02020603050405020304" pitchFamily="18" charset="0"/>
                <a:sym typeface="+mn-ea"/>
              </a:rPr>
              <a:t>和</a:t>
            </a:r>
            <a:r>
              <a:rPr lang="zh-CN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sym typeface="+mn-ea"/>
              </a:rPr>
              <a:t>纤维素</a:t>
            </a: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sym typeface="+mn-ea"/>
              </a:rPr>
              <a:t>~</a:t>
            </a:r>
            <a:r>
              <a:rPr lang="zh-CN" altLang="en-US" sz="3600" b="1">
                <a:ln>
                  <a:gradFill>
                    <a:gsLst>
                      <a:gs pos="98000">
                        <a:srgbClr val="F88C89"/>
                      </a:gs>
                      <a:gs pos="86000">
                        <a:srgbClr val="F8D078"/>
                      </a:gs>
                      <a:gs pos="73000">
                        <a:srgbClr val="BAD172"/>
                      </a:gs>
                      <a:gs pos="62000">
                        <a:srgbClr val="BEC7AF"/>
                      </a:gs>
                      <a:gs pos="50000">
                        <a:srgbClr val="83D9E3"/>
                      </a:gs>
                      <a:gs pos="37000">
                        <a:srgbClr val="9C61DF"/>
                      </a:gs>
                      <a:gs pos="24000">
                        <a:srgbClr val="CA78E1"/>
                      </a:gs>
                      <a:gs pos="12000">
                        <a:srgbClr val="E564DF"/>
                      </a:gs>
                      <a:gs pos="0">
                        <a:srgbClr val="F86CC0"/>
                      </a:gs>
                    </a:gsLst>
                    <a:lin ang="0"/>
                  </a:gradFill>
                </a:ln>
                <a:gradFill>
                  <a:gsLst>
                    <a:gs pos="79000">
                      <a:srgbClr val="CCFF66"/>
                    </a:gs>
                    <a:gs pos="94000">
                      <a:srgbClr val="FFFF00">
                        <a:alpha val="50000"/>
                      </a:srgbClr>
                    </a:gs>
                    <a:gs pos="70000">
                      <a:srgbClr val="00FF00">
                        <a:alpha val="13000"/>
                      </a:srgbClr>
                    </a:gs>
                    <a:gs pos="56000">
                      <a:srgbClr val="00FFFF">
                        <a:alpha val="50000"/>
                      </a:srgbClr>
                    </a:gs>
                    <a:gs pos="43000">
                      <a:srgbClr val="00FFFF">
                        <a:alpha val="13000"/>
                      </a:srgbClr>
                    </a:gs>
                    <a:gs pos="22000">
                      <a:srgbClr val="FF00FF">
                        <a:alpha val="50000"/>
                      </a:srgbClr>
                    </a:gs>
                    <a:gs pos="33000">
                      <a:srgbClr val="9900FF">
                        <a:alpha val="50000"/>
                      </a:srgbClr>
                    </a:gs>
                    <a:gs pos="5000">
                      <a:srgbClr val="FF00FF">
                        <a:alpha val="50000"/>
                      </a:srgbClr>
                    </a:gs>
                    <a:gs pos="0">
                      <a:srgbClr val="FF3300">
                        <a:alpha val="50000"/>
                      </a:srgbClr>
                    </a:gs>
                    <a:gs pos="100000">
                      <a:srgbClr val="FF3300">
                        <a:alpha val="30000"/>
                      </a:srgbClr>
                    </a:gs>
                  </a:gsLst>
                  <a:lin ang="0"/>
                </a:gradFill>
                <a:effectLst>
                  <a:outerShdw blurRad="50800" dist="38100" algn="l" rotWithShape="0">
                    <a:srgbClr val="CC00CC">
                      <a:alpha val="40000"/>
                    </a:srgbClr>
                  </a:outerShdw>
                </a:effectLst>
                <a:sym typeface="+mn-ea"/>
              </a:rPr>
              <a:t>天然</a:t>
            </a:r>
            <a:r>
              <a:rPr lang="zh-CN" altLang="en-US" sz="3600" b="1">
                <a:ln>
                  <a:gradFill>
                    <a:gsLst>
                      <a:gs pos="98000">
                        <a:srgbClr val="F88C89"/>
                      </a:gs>
                      <a:gs pos="86000">
                        <a:srgbClr val="F8D078"/>
                      </a:gs>
                      <a:gs pos="73000">
                        <a:srgbClr val="BAD172"/>
                      </a:gs>
                      <a:gs pos="62000">
                        <a:srgbClr val="BEC7AF"/>
                      </a:gs>
                      <a:gs pos="50000">
                        <a:srgbClr val="83D9E3"/>
                      </a:gs>
                      <a:gs pos="37000">
                        <a:srgbClr val="9C61DF"/>
                      </a:gs>
                      <a:gs pos="24000">
                        <a:srgbClr val="CA78E1"/>
                      </a:gs>
                      <a:gs pos="12000">
                        <a:srgbClr val="E564DF"/>
                      </a:gs>
                      <a:gs pos="0">
                        <a:srgbClr val="F86CC0"/>
                      </a:gs>
                    </a:gsLst>
                    <a:lin ang="0"/>
                  </a:gradFill>
                </a:ln>
                <a:gradFill>
                  <a:gsLst>
                    <a:gs pos="79000">
                      <a:srgbClr val="CCFF66"/>
                    </a:gs>
                    <a:gs pos="94000">
                      <a:srgbClr val="FFFF00">
                        <a:alpha val="50000"/>
                      </a:srgbClr>
                    </a:gs>
                    <a:gs pos="70000">
                      <a:srgbClr val="00FF00">
                        <a:alpha val="13000"/>
                      </a:srgbClr>
                    </a:gs>
                    <a:gs pos="56000">
                      <a:srgbClr val="00FFFF">
                        <a:alpha val="50000"/>
                      </a:srgbClr>
                    </a:gs>
                    <a:gs pos="43000">
                      <a:srgbClr val="00FFFF">
                        <a:alpha val="13000"/>
                      </a:srgbClr>
                    </a:gs>
                    <a:gs pos="22000">
                      <a:srgbClr val="FF00FF">
                        <a:alpha val="50000"/>
                      </a:srgbClr>
                    </a:gs>
                    <a:gs pos="33000">
                      <a:srgbClr val="9900FF">
                        <a:alpha val="50000"/>
                      </a:srgbClr>
                    </a:gs>
                    <a:gs pos="5000">
                      <a:srgbClr val="FF00FF">
                        <a:alpha val="50000"/>
                      </a:srgbClr>
                    </a:gs>
                    <a:gs pos="0">
                      <a:srgbClr val="FF3300">
                        <a:alpha val="50000"/>
                      </a:srgbClr>
                    </a:gs>
                    <a:gs pos="100000">
                      <a:srgbClr val="FF3300">
                        <a:alpha val="30000"/>
                      </a:srgbClr>
                    </a:gs>
                  </a:gsLst>
                  <a:lin ang="0"/>
                </a:gradFill>
                <a:effectLst>
                  <a:outerShdw blurRad="50800" dist="38100" algn="l" rotWithShape="0">
                    <a:srgbClr val="CC00CC">
                      <a:alpha val="40000"/>
                    </a:srgbClr>
                  </a:outerShdw>
                </a:effectLst>
              </a:rPr>
              <a:t>高分子化合物</a:t>
            </a:r>
            <a:endParaRPr lang="zh-CN" altLang="en-US" sz="3600" b="1">
              <a:ln>
                <a:gradFill>
                  <a:gsLst>
                    <a:gs pos="98000">
                      <a:srgbClr val="F88C89"/>
                    </a:gs>
                    <a:gs pos="86000">
                      <a:srgbClr val="F8D078"/>
                    </a:gs>
                    <a:gs pos="73000">
                      <a:srgbClr val="BAD172"/>
                    </a:gs>
                    <a:gs pos="62000">
                      <a:srgbClr val="BEC7AF"/>
                    </a:gs>
                    <a:gs pos="50000">
                      <a:srgbClr val="83D9E3"/>
                    </a:gs>
                    <a:gs pos="37000">
                      <a:srgbClr val="9C61DF"/>
                    </a:gs>
                    <a:gs pos="24000">
                      <a:srgbClr val="CA78E1"/>
                    </a:gs>
                    <a:gs pos="12000">
                      <a:srgbClr val="E564DF"/>
                    </a:gs>
                    <a:gs pos="0">
                      <a:srgbClr val="F86CC0"/>
                    </a:gs>
                  </a:gsLst>
                  <a:lin ang="0"/>
                </a:gradFill>
              </a:ln>
              <a:gradFill>
                <a:gsLst>
                  <a:gs pos="79000">
                    <a:srgbClr val="CCFF66"/>
                  </a:gs>
                  <a:gs pos="94000">
                    <a:srgbClr val="FFFF00">
                      <a:alpha val="50000"/>
                    </a:srgbClr>
                  </a:gs>
                  <a:gs pos="70000">
                    <a:srgbClr val="00FF00">
                      <a:alpha val="13000"/>
                    </a:srgbClr>
                  </a:gs>
                  <a:gs pos="56000">
                    <a:srgbClr val="00FFFF">
                      <a:alpha val="50000"/>
                    </a:srgbClr>
                  </a:gs>
                  <a:gs pos="43000">
                    <a:srgbClr val="00FFFF">
                      <a:alpha val="13000"/>
                    </a:srgbClr>
                  </a:gs>
                  <a:gs pos="22000">
                    <a:srgbClr val="FF00FF">
                      <a:alpha val="50000"/>
                    </a:srgbClr>
                  </a:gs>
                  <a:gs pos="33000">
                    <a:srgbClr val="9900FF">
                      <a:alpha val="50000"/>
                    </a:srgbClr>
                  </a:gs>
                  <a:gs pos="5000">
                    <a:srgbClr val="FF00FF">
                      <a:alpha val="50000"/>
                    </a:srgbClr>
                  </a:gs>
                  <a:gs pos="0">
                    <a:srgbClr val="FF3300">
                      <a:alpha val="50000"/>
                    </a:srgbClr>
                  </a:gs>
                  <a:gs pos="100000">
                    <a:srgbClr val="FF3300">
                      <a:alpha val="30000"/>
                    </a:srgbClr>
                  </a:gs>
                </a:gsLst>
                <a:lin ang="0"/>
              </a:gradFill>
              <a:effectLst>
                <a:outerShdw blurRad="50800" dist="38100" algn="l" rotWithShape="0">
                  <a:srgbClr val="CC00CC">
                    <a:alpha val="40000"/>
                  </a:srgbClr>
                </a:outerShdw>
              </a:effectLst>
            </a:endParaRPr>
          </a:p>
          <a:p>
            <a:pPr algn="ctr"/>
            <a:r>
              <a:rPr lang="zh-CN" altLang="en-US" sz="3600" b="1">
                <a:ln>
                  <a:gradFill>
                    <a:gsLst>
                      <a:gs pos="98000">
                        <a:srgbClr val="F88C89"/>
                      </a:gs>
                      <a:gs pos="86000">
                        <a:srgbClr val="F8D078"/>
                      </a:gs>
                      <a:gs pos="73000">
                        <a:srgbClr val="BAD172"/>
                      </a:gs>
                      <a:gs pos="62000">
                        <a:srgbClr val="BEC7AF"/>
                      </a:gs>
                      <a:gs pos="50000">
                        <a:srgbClr val="83D9E3"/>
                      </a:gs>
                      <a:gs pos="37000">
                        <a:srgbClr val="9C61DF"/>
                      </a:gs>
                      <a:gs pos="24000">
                        <a:srgbClr val="CA78E1"/>
                      </a:gs>
                      <a:gs pos="12000">
                        <a:srgbClr val="E564DF"/>
                      </a:gs>
                      <a:gs pos="0">
                        <a:srgbClr val="F86CC0"/>
                      </a:gs>
                    </a:gsLst>
                    <a:lin ang="0"/>
                  </a:gradFill>
                </a:ln>
                <a:gradFill>
                  <a:gsLst>
                    <a:gs pos="79000">
                      <a:srgbClr val="CCFF66"/>
                    </a:gs>
                    <a:gs pos="94000">
                      <a:srgbClr val="FFFF00">
                        <a:alpha val="50000"/>
                      </a:srgbClr>
                    </a:gs>
                    <a:gs pos="70000">
                      <a:srgbClr val="00FF00">
                        <a:alpha val="13000"/>
                      </a:srgbClr>
                    </a:gs>
                    <a:gs pos="56000">
                      <a:srgbClr val="00FFFF">
                        <a:alpha val="50000"/>
                      </a:srgbClr>
                    </a:gs>
                    <a:gs pos="43000">
                      <a:srgbClr val="00FFFF">
                        <a:alpha val="13000"/>
                      </a:srgbClr>
                    </a:gs>
                    <a:gs pos="22000">
                      <a:srgbClr val="FF00FF">
                        <a:alpha val="50000"/>
                      </a:srgbClr>
                    </a:gs>
                    <a:gs pos="33000">
                      <a:srgbClr val="9900FF">
                        <a:alpha val="50000"/>
                      </a:srgbClr>
                    </a:gs>
                    <a:gs pos="5000">
                      <a:srgbClr val="FF00FF">
                        <a:alpha val="50000"/>
                      </a:srgbClr>
                    </a:gs>
                    <a:gs pos="0">
                      <a:srgbClr val="FF3300">
                        <a:alpha val="50000"/>
                      </a:srgbClr>
                    </a:gs>
                    <a:gs pos="100000">
                      <a:srgbClr val="FF3300">
                        <a:alpha val="30000"/>
                      </a:srgbClr>
                    </a:gs>
                  </a:gsLst>
                  <a:lin ang="0"/>
                </a:gradFill>
                <a:effectLst>
                  <a:outerShdw blurRad="50800" dist="38100" algn="l" rotWithShape="0">
                    <a:srgbClr val="CC00CC">
                      <a:alpha val="40000"/>
                    </a:srgbClr>
                  </a:outerShdw>
                </a:effectLst>
              </a:rPr>
              <a:t>（相对分子质量</a:t>
            </a:r>
            <a:r>
              <a:rPr lang="en-US" altLang="zh-CN" sz="3600" b="1">
                <a:ln>
                  <a:gradFill>
                    <a:gsLst>
                      <a:gs pos="98000">
                        <a:srgbClr val="F88C89"/>
                      </a:gs>
                      <a:gs pos="86000">
                        <a:srgbClr val="F8D078"/>
                      </a:gs>
                      <a:gs pos="73000">
                        <a:srgbClr val="BAD172"/>
                      </a:gs>
                      <a:gs pos="62000">
                        <a:srgbClr val="BEC7AF"/>
                      </a:gs>
                      <a:gs pos="50000">
                        <a:srgbClr val="83D9E3"/>
                      </a:gs>
                      <a:gs pos="37000">
                        <a:srgbClr val="9C61DF"/>
                      </a:gs>
                      <a:gs pos="24000">
                        <a:srgbClr val="CA78E1"/>
                      </a:gs>
                      <a:gs pos="12000">
                        <a:srgbClr val="E564DF"/>
                      </a:gs>
                      <a:gs pos="0">
                        <a:srgbClr val="F86CC0"/>
                      </a:gs>
                    </a:gsLst>
                    <a:lin ang="0"/>
                  </a:gradFill>
                </a:ln>
                <a:gradFill>
                  <a:gsLst>
                    <a:gs pos="79000">
                      <a:srgbClr val="CCFF66"/>
                    </a:gs>
                    <a:gs pos="94000">
                      <a:srgbClr val="FFFF00">
                        <a:alpha val="50000"/>
                      </a:srgbClr>
                    </a:gs>
                    <a:gs pos="70000">
                      <a:srgbClr val="00FF00">
                        <a:alpha val="13000"/>
                      </a:srgbClr>
                    </a:gs>
                    <a:gs pos="56000">
                      <a:srgbClr val="00FFFF">
                        <a:alpha val="50000"/>
                      </a:srgbClr>
                    </a:gs>
                    <a:gs pos="43000">
                      <a:srgbClr val="00FFFF">
                        <a:alpha val="13000"/>
                      </a:srgbClr>
                    </a:gs>
                    <a:gs pos="22000">
                      <a:srgbClr val="FF00FF">
                        <a:alpha val="50000"/>
                      </a:srgbClr>
                    </a:gs>
                    <a:gs pos="33000">
                      <a:srgbClr val="9900FF">
                        <a:alpha val="50000"/>
                      </a:srgbClr>
                    </a:gs>
                    <a:gs pos="5000">
                      <a:srgbClr val="FF00FF">
                        <a:alpha val="50000"/>
                      </a:srgbClr>
                    </a:gs>
                    <a:gs pos="0">
                      <a:srgbClr val="FF3300">
                        <a:alpha val="50000"/>
                      </a:srgbClr>
                    </a:gs>
                    <a:gs pos="100000">
                      <a:srgbClr val="FF3300">
                        <a:alpha val="30000"/>
                      </a:srgbClr>
                    </a:gs>
                  </a:gsLst>
                  <a:lin ang="0"/>
                </a:gradFill>
                <a:effectLst>
                  <a:outerShdw blurRad="50800" dist="38100" algn="l" rotWithShape="0">
                    <a:srgbClr val="CC00CC">
                      <a:alpha val="40000"/>
                    </a:srgbClr>
                  </a:outerShdw>
                </a:effectLst>
              </a:rPr>
              <a:t>&gt;1</a:t>
            </a:r>
            <a:r>
              <a:rPr lang="zh-CN" altLang="en-US" sz="3600" b="1">
                <a:ln>
                  <a:gradFill>
                    <a:gsLst>
                      <a:gs pos="98000">
                        <a:srgbClr val="F88C89"/>
                      </a:gs>
                      <a:gs pos="86000">
                        <a:srgbClr val="F8D078"/>
                      </a:gs>
                      <a:gs pos="73000">
                        <a:srgbClr val="BAD172"/>
                      </a:gs>
                      <a:gs pos="62000">
                        <a:srgbClr val="BEC7AF"/>
                      </a:gs>
                      <a:gs pos="50000">
                        <a:srgbClr val="83D9E3"/>
                      </a:gs>
                      <a:gs pos="37000">
                        <a:srgbClr val="9C61DF"/>
                      </a:gs>
                      <a:gs pos="24000">
                        <a:srgbClr val="CA78E1"/>
                      </a:gs>
                      <a:gs pos="12000">
                        <a:srgbClr val="E564DF"/>
                      </a:gs>
                      <a:gs pos="0">
                        <a:srgbClr val="F86CC0"/>
                      </a:gs>
                    </a:gsLst>
                    <a:lin ang="0"/>
                  </a:gradFill>
                </a:ln>
                <a:gradFill>
                  <a:gsLst>
                    <a:gs pos="79000">
                      <a:srgbClr val="CCFF66"/>
                    </a:gs>
                    <a:gs pos="94000">
                      <a:srgbClr val="FFFF00">
                        <a:alpha val="50000"/>
                      </a:srgbClr>
                    </a:gs>
                    <a:gs pos="70000">
                      <a:srgbClr val="00FF00">
                        <a:alpha val="13000"/>
                      </a:srgbClr>
                    </a:gs>
                    <a:gs pos="56000">
                      <a:srgbClr val="00FFFF">
                        <a:alpha val="50000"/>
                      </a:srgbClr>
                    </a:gs>
                    <a:gs pos="43000">
                      <a:srgbClr val="00FFFF">
                        <a:alpha val="13000"/>
                      </a:srgbClr>
                    </a:gs>
                    <a:gs pos="22000">
                      <a:srgbClr val="FF00FF">
                        <a:alpha val="50000"/>
                      </a:srgbClr>
                    </a:gs>
                    <a:gs pos="33000">
                      <a:srgbClr val="9900FF">
                        <a:alpha val="50000"/>
                      </a:srgbClr>
                    </a:gs>
                    <a:gs pos="5000">
                      <a:srgbClr val="FF00FF">
                        <a:alpha val="50000"/>
                      </a:srgbClr>
                    </a:gs>
                    <a:gs pos="0">
                      <a:srgbClr val="FF3300">
                        <a:alpha val="50000"/>
                      </a:srgbClr>
                    </a:gs>
                    <a:gs pos="100000">
                      <a:srgbClr val="FF3300">
                        <a:alpha val="30000"/>
                      </a:srgbClr>
                    </a:gs>
                  </a:gsLst>
                  <a:lin ang="0"/>
                </a:gradFill>
                <a:effectLst>
                  <a:outerShdw blurRad="50800" dist="38100" algn="l" rotWithShape="0">
                    <a:srgbClr val="CC00CC">
                      <a:alpha val="40000"/>
                    </a:srgbClr>
                  </a:outerShdw>
                </a:effectLst>
              </a:rPr>
              <a:t>万）</a:t>
            </a:r>
            <a:endParaRPr lang="zh-CN" altLang="en-US" sz="3600" b="1">
              <a:ln>
                <a:gradFill>
                  <a:gsLst>
                    <a:gs pos="98000">
                      <a:srgbClr val="F88C89"/>
                    </a:gs>
                    <a:gs pos="86000">
                      <a:srgbClr val="F8D078"/>
                    </a:gs>
                    <a:gs pos="73000">
                      <a:srgbClr val="BAD172"/>
                    </a:gs>
                    <a:gs pos="62000">
                      <a:srgbClr val="BEC7AF"/>
                    </a:gs>
                    <a:gs pos="50000">
                      <a:srgbClr val="83D9E3"/>
                    </a:gs>
                    <a:gs pos="37000">
                      <a:srgbClr val="9C61DF"/>
                    </a:gs>
                    <a:gs pos="24000">
                      <a:srgbClr val="CA78E1"/>
                    </a:gs>
                    <a:gs pos="12000">
                      <a:srgbClr val="E564DF"/>
                    </a:gs>
                    <a:gs pos="0">
                      <a:srgbClr val="F86CC0"/>
                    </a:gs>
                  </a:gsLst>
                  <a:lin ang="0"/>
                </a:gradFill>
              </a:ln>
              <a:gradFill>
                <a:gsLst>
                  <a:gs pos="79000">
                    <a:srgbClr val="CCFF66"/>
                  </a:gs>
                  <a:gs pos="94000">
                    <a:srgbClr val="FFFF00">
                      <a:alpha val="50000"/>
                    </a:srgbClr>
                  </a:gs>
                  <a:gs pos="70000">
                    <a:srgbClr val="00FF00">
                      <a:alpha val="13000"/>
                    </a:srgbClr>
                  </a:gs>
                  <a:gs pos="56000">
                    <a:srgbClr val="00FFFF">
                      <a:alpha val="50000"/>
                    </a:srgbClr>
                  </a:gs>
                  <a:gs pos="43000">
                    <a:srgbClr val="00FFFF">
                      <a:alpha val="13000"/>
                    </a:srgbClr>
                  </a:gs>
                  <a:gs pos="22000">
                    <a:srgbClr val="FF00FF">
                      <a:alpha val="50000"/>
                    </a:srgbClr>
                  </a:gs>
                  <a:gs pos="33000">
                    <a:srgbClr val="9900FF">
                      <a:alpha val="50000"/>
                    </a:srgbClr>
                  </a:gs>
                  <a:gs pos="5000">
                    <a:srgbClr val="FF00FF">
                      <a:alpha val="50000"/>
                    </a:srgbClr>
                  </a:gs>
                  <a:gs pos="0">
                    <a:srgbClr val="FF3300">
                      <a:alpha val="50000"/>
                    </a:srgbClr>
                  </a:gs>
                  <a:gs pos="100000">
                    <a:srgbClr val="FF3300">
                      <a:alpha val="30000"/>
                    </a:srgbClr>
                  </a:gs>
                </a:gsLst>
                <a:lin ang="0"/>
              </a:gradFill>
              <a:effectLst>
                <a:outerShdw blurRad="50800" dist="38100" algn="l" rotWithShape="0">
                  <a:srgbClr val="CC00CC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Click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5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7" name="文本框 1"/>
          <p:cNvSpPr txBox="1"/>
          <p:nvPr/>
        </p:nvSpPr>
        <p:spPr>
          <a:xfrm>
            <a:off x="342900" y="1768793"/>
            <a:ext cx="6721475" cy="645160"/>
          </a:xfrm>
          <a:prstGeom prst="rect">
            <a:avLst/>
          </a:prstGeom>
          <a:noFill/>
          <a:ln w="9525" cap="flat" cmpd="sng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t">
            <a:spAutoFit/>
          </a:bodyPr>
          <a:p>
            <a:pPr algn="l" defTabSz="0">
              <a:lnSpc>
                <a:spcPct val="150000"/>
              </a:lnSpc>
              <a:tabLst>
                <a:tab pos="2430780" algn="l"/>
              </a:tabLst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(1)</a:t>
            </a:r>
            <a:r>
              <a:rPr lang="zh-CN" altLang="zh-CN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单糖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sym typeface="+mn-ea"/>
              </a:rPr>
              <a:t>C</a:t>
            </a:r>
            <a:r>
              <a:rPr lang="en-US" altLang="zh-CN" sz="2400" b="1" baseline="-25000">
                <a:solidFill>
                  <a:srgbClr val="FF0000"/>
                </a:solidFill>
                <a:latin typeface="Times New Roman" panose="02020603050405020304" pitchFamily="18" charset="0"/>
                <a:sym typeface="+mn-ea"/>
              </a:rPr>
              <a:t>6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sym typeface="+mn-ea"/>
              </a:rPr>
              <a:t>H</a:t>
            </a:r>
            <a:r>
              <a:rPr lang="en-US" altLang="zh-CN" sz="2400" b="1" baseline="-25000">
                <a:solidFill>
                  <a:srgbClr val="FF0000"/>
                </a:solidFill>
                <a:latin typeface="Times New Roman" panose="02020603050405020304" pitchFamily="18" charset="0"/>
                <a:sym typeface="+mn-ea"/>
              </a:rPr>
              <a:t>12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sym typeface="+mn-ea"/>
              </a:rPr>
              <a:t>O</a:t>
            </a:r>
            <a:r>
              <a:rPr lang="en-US" altLang="zh-CN" sz="2400" b="1" baseline="-25000">
                <a:solidFill>
                  <a:srgbClr val="FF0000"/>
                </a:solidFill>
                <a:latin typeface="Times New Roman" panose="02020603050405020304" pitchFamily="18" charset="0"/>
                <a:sym typeface="+mn-ea"/>
              </a:rPr>
              <a:t>6</a:t>
            </a:r>
            <a:r>
              <a:rPr lang="en-US" altLang="zh-CN" sz="2400" b="1" baseline="30000">
                <a:solidFill>
                  <a:srgbClr val="FF0000"/>
                </a:solidFill>
                <a:latin typeface="Times New Roman" panose="02020603050405020304" pitchFamily="18" charset="0"/>
                <a:sym typeface="+mn-ea"/>
              </a:rPr>
              <a:t>——</a:t>
            </a:r>
            <a:r>
              <a:rPr lang="zh-CN" altLang="zh-CN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葡萄糖</a:t>
            </a:r>
            <a:r>
              <a:rPr lang="zh-CN" altLang="zh-CN" sz="2400" b="1" dirty="0">
                <a:latin typeface="Times New Roman" panose="02020603050405020304" pitchFamily="18" charset="0"/>
                <a:sym typeface="+mn-ea"/>
              </a:rPr>
              <a:t>和</a:t>
            </a:r>
            <a:r>
              <a:rPr lang="zh-CN" altLang="zh-CN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果糖等（</a:t>
            </a:r>
            <a:r>
              <a:rPr lang="zh-CN" altLang="zh-CN" sz="2400" b="1" dirty="0">
                <a:solidFill>
                  <a:srgbClr val="FF0000"/>
                </a:solidFill>
                <a:latin typeface="宋体" panose="02010600030101010101" pitchFamily="2" charset="-122"/>
                <a:sym typeface="+mn-ea"/>
              </a:rPr>
              <a:t>不能水解</a:t>
            </a:r>
            <a:r>
              <a:rPr lang="zh-CN" altLang="zh-CN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9699" name="文本框 3"/>
          <p:cNvSpPr txBox="1"/>
          <p:nvPr/>
        </p:nvSpPr>
        <p:spPr>
          <a:xfrm>
            <a:off x="331470" y="3359785"/>
            <a:ext cx="6732905" cy="645160"/>
          </a:xfrm>
          <a:prstGeom prst="rect">
            <a:avLst/>
          </a:prstGeom>
          <a:noFill/>
          <a:ln w="9525" cap="flat" cmpd="sng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t">
            <a:spAutoFit/>
          </a:bodyPr>
          <a:p>
            <a:pPr defTabSz="0">
              <a:lnSpc>
                <a:spcPct val="150000"/>
              </a:lnSpc>
              <a:tabLst>
                <a:tab pos="2430780" algn="l"/>
              </a:tabLst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(2)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二</a:t>
            </a:r>
            <a:r>
              <a:rPr lang="zh-CN" altLang="zh-CN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糖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sym typeface="+mn-ea"/>
              </a:rPr>
              <a:t>C</a:t>
            </a:r>
            <a:r>
              <a:rPr lang="en-US" altLang="zh-CN" sz="2400" b="1" baseline="-25000">
                <a:solidFill>
                  <a:srgbClr val="FF0000"/>
                </a:solidFill>
                <a:latin typeface="Times New Roman" panose="02020603050405020304" pitchFamily="18" charset="0"/>
                <a:sym typeface="+mn-ea"/>
              </a:rPr>
              <a:t>12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sym typeface="+mn-ea"/>
              </a:rPr>
              <a:t>H</a:t>
            </a:r>
            <a:r>
              <a:rPr lang="en-US" altLang="zh-CN" sz="2400" b="1" baseline="-25000">
                <a:solidFill>
                  <a:srgbClr val="FF0000"/>
                </a:solidFill>
                <a:latin typeface="Times New Roman" panose="02020603050405020304" pitchFamily="18" charset="0"/>
                <a:sym typeface="+mn-ea"/>
              </a:rPr>
              <a:t>22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sym typeface="+mn-ea"/>
              </a:rPr>
              <a:t>O</a:t>
            </a:r>
            <a:r>
              <a:rPr lang="en-US" altLang="zh-CN" sz="2400" b="1" baseline="-25000">
                <a:solidFill>
                  <a:srgbClr val="FF0000"/>
                </a:solidFill>
                <a:latin typeface="Times New Roman" panose="02020603050405020304" pitchFamily="18" charset="0"/>
                <a:sym typeface="+mn-ea"/>
              </a:rPr>
              <a:t>11</a:t>
            </a:r>
            <a:r>
              <a:rPr lang="en-US" altLang="zh-CN" sz="2400" b="1" baseline="30000">
                <a:solidFill>
                  <a:srgbClr val="FF0000"/>
                </a:solidFill>
                <a:latin typeface="Times New Roman" panose="02020603050405020304" pitchFamily="18" charset="0"/>
                <a:sym typeface="+mn-ea"/>
              </a:rPr>
              <a:t>——</a:t>
            </a:r>
            <a:r>
              <a:rPr lang="zh-CN" altLang="zh-CN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蔗糖</a:t>
            </a:r>
            <a:r>
              <a:rPr lang="zh-CN" altLang="zh-CN" sz="2400" b="1" dirty="0">
                <a:latin typeface="Times New Roman" panose="02020603050405020304" pitchFamily="18" charset="0"/>
                <a:sym typeface="+mn-ea"/>
              </a:rPr>
              <a:t>和</a:t>
            </a:r>
            <a:r>
              <a:rPr lang="zh-CN" altLang="zh-CN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麦芽糖等</a:t>
            </a:r>
            <a:r>
              <a:rPr lang="zh-CN" altLang="zh-CN" sz="2400" b="1" dirty="0">
                <a:solidFill>
                  <a:srgbClr val="FF0000"/>
                </a:solidFill>
                <a:latin typeface="宋体" panose="02010600030101010101" pitchFamily="2" charset="-122"/>
                <a:sym typeface="+mn-ea"/>
              </a:rPr>
              <a:t>（能水解）</a:t>
            </a:r>
            <a:endParaRPr lang="zh-CN" altLang="zh-CN" sz="24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9700" name="文本框 4"/>
          <p:cNvSpPr txBox="1"/>
          <p:nvPr/>
        </p:nvSpPr>
        <p:spPr>
          <a:xfrm>
            <a:off x="385445" y="4975225"/>
            <a:ext cx="8513445" cy="645160"/>
          </a:xfrm>
          <a:prstGeom prst="rect">
            <a:avLst/>
          </a:prstGeom>
          <a:noFill/>
          <a:ln w="9525" cap="flat" cmpd="sng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t">
            <a:spAutoFit/>
          </a:bodyPr>
          <a:p>
            <a:pPr defTabSz="0">
              <a:lnSpc>
                <a:spcPct val="150000"/>
              </a:lnSpc>
              <a:tabLst>
                <a:tab pos="2430780" algn="l"/>
              </a:tabLst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(3)</a:t>
            </a:r>
            <a:r>
              <a:rPr lang="zh-CN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多糖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sym typeface="+mn-ea"/>
              </a:rPr>
              <a:t>(C</a:t>
            </a:r>
            <a:r>
              <a:rPr lang="en-US" altLang="zh-CN" sz="2400" b="1" baseline="-25000">
                <a:solidFill>
                  <a:srgbClr val="FF0000"/>
                </a:solidFill>
                <a:latin typeface="Times New Roman" panose="02020603050405020304" pitchFamily="18" charset="0"/>
                <a:sym typeface="+mn-ea"/>
              </a:rPr>
              <a:t>6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sym typeface="+mn-ea"/>
              </a:rPr>
              <a:t>H</a:t>
            </a:r>
            <a:r>
              <a:rPr lang="en-US" altLang="zh-CN" sz="2400" b="1" baseline="-25000">
                <a:solidFill>
                  <a:srgbClr val="FF0000"/>
                </a:solidFill>
                <a:latin typeface="Times New Roman" panose="02020603050405020304" pitchFamily="18" charset="0"/>
                <a:sym typeface="+mn-ea"/>
              </a:rPr>
              <a:t>10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sym typeface="+mn-ea"/>
              </a:rPr>
              <a:t>O</a:t>
            </a:r>
            <a:r>
              <a:rPr lang="en-US" altLang="zh-CN" sz="2400" b="1" baseline="-25000">
                <a:solidFill>
                  <a:srgbClr val="FF0000"/>
                </a:solidFill>
                <a:latin typeface="Times New Roman" panose="02020603050405020304" pitchFamily="18" charset="0"/>
                <a:sym typeface="+mn-ea"/>
              </a:rPr>
              <a:t>5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sym typeface="+mn-ea"/>
              </a:rPr>
              <a:t>)</a:t>
            </a:r>
            <a:r>
              <a:rPr lang="en-US" altLang="zh-CN" sz="2400" b="1" i="1" baseline="-25000">
                <a:solidFill>
                  <a:srgbClr val="FF0000"/>
                </a:solidFill>
                <a:latin typeface="Times New Roman" panose="02020603050405020304" pitchFamily="18" charset="0"/>
                <a:sym typeface="+mn-ea"/>
              </a:rPr>
              <a:t>n</a:t>
            </a:r>
            <a:r>
              <a:rPr lang="en-US" altLang="zh-CN" sz="2400" b="1" baseline="30000">
                <a:solidFill>
                  <a:srgbClr val="FF0000"/>
                </a:solidFill>
                <a:latin typeface="Times New Roman" panose="02020603050405020304" pitchFamily="18" charset="0"/>
                <a:sym typeface="+mn-ea"/>
              </a:rPr>
              <a:t>——</a:t>
            </a:r>
            <a:r>
              <a:rPr lang="zh-CN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sym typeface="+mn-ea"/>
              </a:rPr>
              <a:t>淀粉</a:t>
            </a:r>
            <a:r>
              <a:rPr lang="zh-CN" altLang="zh-CN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和</a:t>
            </a:r>
            <a:r>
              <a:rPr lang="zh-CN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sym typeface="+mn-ea"/>
              </a:rPr>
              <a:t>纤维素</a:t>
            </a:r>
            <a:r>
              <a:rPr lang="zh-CN" altLang="zh-CN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是最常见的多糖</a:t>
            </a:r>
            <a:r>
              <a:rPr lang="zh-CN" altLang="zh-CN" sz="2400" b="1" dirty="0">
                <a:solidFill>
                  <a:srgbClr val="FF0000"/>
                </a:solidFill>
                <a:latin typeface="宋体" panose="02010600030101010101" pitchFamily="2" charset="-122"/>
                <a:sym typeface="+mn-ea"/>
              </a:rPr>
              <a:t>（能水解）</a:t>
            </a:r>
            <a:endParaRPr lang="zh-CN" altLang="en-US" sz="2400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126740" y="1185545"/>
            <a:ext cx="5521325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threePt" dir="t">
                <a:rot lat="0" lon="0" rev="0"/>
              </a:lightRig>
            </a:scene3d>
            <a:sp3d extrusionH="120650" prstMaterial="matte"/>
          </a:bodyPr>
          <a:p>
            <a:pPr algn="ctr"/>
            <a:r>
              <a:rPr lang="zh-CN" altLang="zh-CN" sz="3200" b="1" dirty="0">
                <a:solidFill>
                  <a:srgbClr val="FF0000"/>
                </a:solidFill>
                <a:latin typeface="宋体" panose="02010600030101010101" pitchFamily="2" charset="-122"/>
                <a:sym typeface="+mn-ea"/>
              </a:rPr>
              <a:t>葡萄糖</a:t>
            </a:r>
            <a:r>
              <a:rPr lang="zh-CN" altLang="zh-CN" sz="3200" b="1" dirty="0">
                <a:latin typeface="Times New Roman" panose="02020603050405020304" pitchFamily="18" charset="0"/>
                <a:sym typeface="+mn-ea"/>
              </a:rPr>
              <a:t>和</a:t>
            </a:r>
            <a:r>
              <a:rPr lang="zh-CN" altLang="zh-CN" sz="3200" b="1" dirty="0">
                <a:solidFill>
                  <a:srgbClr val="FF0000"/>
                </a:solidFill>
                <a:latin typeface="宋体" panose="02010600030101010101" pitchFamily="2" charset="-122"/>
                <a:sym typeface="+mn-ea"/>
              </a:rPr>
              <a:t>果糖</a:t>
            </a:r>
            <a:r>
              <a:rPr lang="zh-CN" altLang="en-US" sz="3200" b="1">
                <a:ln>
                  <a:gradFill>
                    <a:gsLst>
                      <a:gs pos="98000">
                        <a:srgbClr val="F88C89"/>
                      </a:gs>
                      <a:gs pos="86000">
                        <a:srgbClr val="F8D078"/>
                      </a:gs>
                      <a:gs pos="73000">
                        <a:srgbClr val="BAD172"/>
                      </a:gs>
                      <a:gs pos="62000">
                        <a:srgbClr val="BEC7AF"/>
                      </a:gs>
                      <a:gs pos="50000">
                        <a:srgbClr val="83D9E3"/>
                      </a:gs>
                      <a:gs pos="37000">
                        <a:srgbClr val="9C61DF"/>
                      </a:gs>
                      <a:gs pos="24000">
                        <a:srgbClr val="CA78E1"/>
                      </a:gs>
                      <a:gs pos="12000">
                        <a:srgbClr val="E564DF"/>
                      </a:gs>
                      <a:gs pos="0">
                        <a:srgbClr val="F86CC0"/>
                      </a:gs>
                    </a:gsLst>
                    <a:lin ang="0"/>
                  </a:gradFill>
                </a:ln>
                <a:gradFill>
                  <a:gsLst>
                    <a:gs pos="79000">
                      <a:srgbClr val="CCFF66"/>
                    </a:gs>
                    <a:gs pos="94000">
                      <a:srgbClr val="FFFF00">
                        <a:alpha val="50000"/>
                      </a:srgbClr>
                    </a:gs>
                    <a:gs pos="70000">
                      <a:srgbClr val="00FF00">
                        <a:alpha val="13000"/>
                      </a:srgbClr>
                    </a:gs>
                    <a:gs pos="56000">
                      <a:srgbClr val="00FFFF">
                        <a:alpha val="50000"/>
                      </a:srgbClr>
                    </a:gs>
                    <a:gs pos="43000">
                      <a:srgbClr val="00FFFF">
                        <a:alpha val="13000"/>
                      </a:srgbClr>
                    </a:gs>
                    <a:gs pos="22000">
                      <a:srgbClr val="FF00FF">
                        <a:alpha val="50000"/>
                      </a:srgbClr>
                    </a:gs>
                    <a:gs pos="33000">
                      <a:srgbClr val="9900FF">
                        <a:alpha val="50000"/>
                      </a:srgbClr>
                    </a:gs>
                    <a:gs pos="5000">
                      <a:srgbClr val="FF00FF">
                        <a:alpha val="50000"/>
                      </a:srgbClr>
                    </a:gs>
                    <a:gs pos="0">
                      <a:srgbClr val="FF3300">
                        <a:alpha val="50000"/>
                      </a:srgbClr>
                    </a:gs>
                    <a:gs pos="100000">
                      <a:srgbClr val="FF3300">
                        <a:alpha val="30000"/>
                      </a:srgbClr>
                    </a:gs>
                  </a:gsLst>
                  <a:lin ang="0"/>
                </a:gradFill>
                <a:effectLst>
                  <a:outerShdw blurRad="50800" dist="38100" algn="l" rotWithShape="0">
                    <a:srgbClr val="CC00CC">
                      <a:alpha val="40000"/>
                    </a:srgbClr>
                  </a:outerShdw>
                </a:effectLst>
              </a:rPr>
              <a:t>互为同分异构体</a:t>
            </a:r>
            <a:endParaRPr lang="zh-CN" altLang="en-US" sz="3200" b="1">
              <a:ln>
                <a:gradFill>
                  <a:gsLst>
                    <a:gs pos="98000">
                      <a:srgbClr val="F88C89"/>
                    </a:gs>
                    <a:gs pos="86000">
                      <a:srgbClr val="F8D078"/>
                    </a:gs>
                    <a:gs pos="73000">
                      <a:srgbClr val="BAD172"/>
                    </a:gs>
                    <a:gs pos="62000">
                      <a:srgbClr val="BEC7AF"/>
                    </a:gs>
                    <a:gs pos="50000">
                      <a:srgbClr val="83D9E3"/>
                    </a:gs>
                    <a:gs pos="37000">
                      <a:srgbClr val="9C61DF"/>
                    </a:gs>
                    <a:gs pos="24000">
                      <a:srgbClr val="CA78E1"/>
                    </a:gs>
                    <a:gs pos="12000">
                      <a:srgbClr val="E564DF"/>
                    </a:gs>
                    <a:gs pos="0">
                      <a:srgbClr val="F86CC0"/>
                    </a:gs>
                  </a:gsLst>
                  <a:lin ang="0"/>
                </a:gradFill>
              </a:ln>
              <a:gradFill>
                <a:gsLst>
                  <a:gs pos="79000">
                    <a:srgbClr val="CCFF66"/>
                  </a:gs>
                  <a:gs pos="94000">
                    <a:srgbClr val="FFFF00">
                      <a:alpha val="50000"/>
                    </a:srgbClr>
                  </a:gs>
                  <a:gs pos="70000">
                    <a:srgbClr val="00FF00">
                      <a:alpha val="13000"/>
                    </a:srgbClr>
                  </a:gs>
                  <a:gs pos="56000">
                    <a:srgbClr val="00FFFF">
                      <a:alpha val="50000"/>
                    </a:srgbClr>
                  </a:gs>
                  <a:gs pos="43000">
                    <a:srgbClr val="00FFFF">
                      <a:alpha val="13000"/>
                    </a:srgbClr>
                  </a:gs>
                  <a:gs pos="22000">
                    <a:srgbClr val="FF00FF">
                      <a:alpha val="50000"/>
                    </a:srgbClr>
                  </a:gs>
                  <a:gs pos="33000">
                    <a:srgbClr val="9900FF">
                      <a:alpha val="50000"/>
                    </a:srgbClr>
                  </a:gs>
                  <a:gs pos="5000">
                    <a:srgbClr val="FF00FF">
                      <a:alpha val="50000"/>
                    </a:srgbClr>
                  </a:gs>
                  <a:gs pos="0">
                    <a:srgbClr val="FF3300">
                      <a:alpha val="50000"/>
                    </a:srgbClr>
                  </a:gs>
                  <a:gs pos="100000">
                    <a:srgbClr val="FF3300">
                      <a:alpha val="30000"/>
                    </a:srgbClr>
                  </a:gs>
                </a:gsLst>
                <a:lin ang="0"/>
              </a:gradFill>
              <a:effectLst>
                <a:outerShdw blurRad="50800" dist="38100" algn="l" rotWithShape="0">
                  <a:srgbClr val="CC00CC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矩形 2"/>
          <p:cNvSpPr/>
          <p:nvPr/>
        </p:nvSpPr>
        <p:spPr>
          <a:xfrm>
            <a:off x="2661285" y="4478655"/>
            <a:ext cx="6151880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zh-CN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sym typeface="+mn-ea"/>
              </a:rPr>
              <a:t>淀粉</a:t>
            </a:r>
            <a:r>
              <a:rPr lang="zh-CN" altLang="zh-CN" sz="3200" b="1" dirty="0">
                <a:latin typeface="Times New Roman" panose="02020603050405020304" pitchFamily="18" charset="0"/>
                <a:sym typeface="+mn-ea"/>
              </a:rPr>
              <a:t>和</a:t>
            </a:r>
            <a:r>
              <a:rPr lang="zh-CN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sym typeface="+mn-ea"/>
              </a:rPr>
              <a:t>纤维素</a:t>
            </a:r>
            <a:r>
              <a:rPr lang="zh-CN" altLang="en-US" sz="3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不</a:t>
            </a:r>
            <a:r>
              <a:rPr lang="zh-CN" altLang="en-US" sz="3200" b="1">
                <a:ln>
                  <a:gradFill>
                    <a:gsLst>
                      <a:gs pos="98000">
                        <a:srgbClr val="F88C89"/>
                      </a:gs>
                      <a:gs pos="86000">
                        <a:srgbClr val="F8D078"/>
                      </a:gs>
                      <a:gs pos="73000">
                        <a:srgbClr val="BAD172"/>
                      </a:gs>
                      <a:gs pos="62000">
                        <a:srgbClr val="BEC7AF"/>
                      </a:gs>
                      <a:gs pos="50000">
                        <a:srgbClr val="83D9E3"/>
                      </a:gs>
                      <a:gs pos="37000">
                        <a:srgbClr val="9C61DF"/>
                      </a:gs>
                      <a:gs pos="24000">
                        <a:srgbClr val="CA78E1"/>
                      </a:gs>
                      <a:gs pos="12000">
                        <a:srgbClr val="E564DF"/>
                      </a:gs>
                      <a:gs pos="0">
                        <a:srgbClr val="F86CC0"/>
                      </a:gs>
                    </a:gsLst>
                    <a:lin ang="0"/>
                  </a:gradFill>
                </a:ln>
                <a:gradFill>
                  <a:gsLst>
                    <a:gs pos="79000">
                      <a:srgbClr val="CCFF66"/>
                    </a:gs>
                    <a:gs pos="94000">
                      <a:srgbClr val="FFFF00">
                        <a:alpha val="50000"/>
                      </a:srgbClr>
                    </a:gs>
                    <a:gs pos="70000">
                      <a:srgbClr val="00FF00">
                        <a:alpha val="13000"/>
                      </a:srgbClr>
                    </a:gs>
                    <a:gs pos="56000">
                      <a:srgbClr val="00FFFF">
                        <a:alpha val="50000"/>
                      </a:srgbClr>
                    </a:gs>
                    <a:gs pos="43000">
                      <a:srgbClr val="00FFFF">
                        <a:alpha val="13000"/>
                      </a:srgbClr>
                    </a:gs>
                    <a:gs pos="22000">
                      <a:srgbClr val="FF00FF">
                        <a:alpha val="50000"/>
                      </a:srgbClr>
                    </a:gs>
                    <a:gs pos="33000">
                      <a:srgbClr val="9900FF">
                        <a:alpha val="50000"/>
                      </a:srgbClr>
                    </a:gs>
                    <a:gs pos="5000">
                      <a:srgbClr val="FF00FF">
                        <a:alpha val="50000"/>
                      </a:srgbClr>
                    </a:gs>
                    <a:gs pos="0">
                      <a:srgbClr val="FF3300">
                        <a:alpha val="50000"/>
                      </a:srgbClr>
                    </a:gs>
                    <a:gs pos="100000">
                      <a:srgbClr val="FF3300">
                        <a:alpha val="30000"/>
                      </a:srgbClr>
                    </a:gs>
                  </a:gsLst>
                  <a:lin ang="0"/>
                </a:gradFill>
                <a:effectLst>
                  <a:outerShdw blurRad="50800" dist="38100" algn="l" rotWithShape="0">
                    <a:srgbClr val="CC00CC">
                      <a:alpha val="40000"/>
                    </a:srgbClr>
                  </a:outerShdw>
                </a:effectLst>
              </a:rPr>
              <a:t>互为同分异构体</a:t>
            </a:r>
            <a:endParaRPr lang="zh-CN" altLang="en-US" sz="3200" b="1">
              <a:ln>
                <a:gradFill>
                  <a:gsLst>
                    <a:gs pos="98000">
                      <a:srgbClr val="F88C89"/>
                    </a:gs>
                    <a:gs pos="86000">
                      <a:srgbClr val="F8D078"/>
                    </a:gs>
                    <a:gs pos="73000">
                      <a:srgbClr val="BAD172"/>
                    </a:gs>
                    <a:gs pos="62000">
                      <a:srgbClr val="BEC7AF"/>
                    </a:gs>
                    <a:gs pos="50000">
                      <a:srgbClr val="83D9E3"/>
                    </a:gs>
                    <a:gs pos="37000">
                      <a:srgbClr val="9C61DF"/>
                    </a:gs>
                    <a:gs pos="24000">
                      <a:srgbClr val="CA78E1"/>
                    </a:gs>
                    <a:gs pos="12000">
                      <a:srgbClr val="E564DF"/>
                    </a:gs>
                    <a:gs pos="0">
                      <a:srgbClr val="F86CC0"/>
                    </a:gs>
                  </a:gsLst>
                  <a:lin ang="0"/>
                </a:gradFill>
              </a:ln>
              <a:gradFill>
                <a:gsLst>
                  <a:gs pos="79000">
                    <a:srgbClr val="CCFF66"/>
                  </a:gs>
                  <a:gs pos="94000">
                    <a:srgbClr val="FFFF00">
                      <a:alpha val="50000"/>
                    </a:srgbClr>
                  </a:gs>
                  <a:gs pos="70000">
                    <a:srgbClr val="00FF00">
                      <a:alpha val="13000"/>
                    </a:srgbClr>
                  </a:gs>
                  <a:gs pos="56000">
                    <a:srgbClr val="00FFFF">
                      <a:alpha val="50000"/>
                    </a:srgbClr>
                  </a:gs>
                  <a:gs pos="43000">
                    <a:srgbClr val="00FFFF">
                      <a:alpha val="13000"/>
                    </a:srgbClr>
                  </a:gs>
                  <a:gs pos="22000">
                    <a:srgbClr val="FF00FF">
                      <a:alpha val="50000"/>
                    </a:srgbClr>
                  </a:gs>
                  <a:gs pos="33000">
                    <a:srgbClr val="9900FF">
                      <a:alpha val="50000"/>
                    </a:srgbClr>
                  </a:gs>
                  <a:gs pos="5000">
                    <a:srgbClr val="FF00FF">
                      <a:alpha val="50000"/>
                    </a:srgbClr>
                  </a:gs>
                  <a:gs pos="0">
                    <a:srgbClr val="FF3300">
                      <a:alpha val="50000"/>
                    </a:srgbClr>
                  </a:gs>
                  <a:gs pos="100000">
                    <a:srgbClr val="FF3300">
                      <a:alpha val="30000"/>
                    </a:srgbClr>
                  </a:gs>
                </a:gsLst>
                <a:lin ang="0"/>
              </a:gradFill>
              <a:effectLst>
                <a:outerShdw blurRad="50800" dist="38100" algn="l" rotWithShape="0">
                  <a:srgbClr val="CC00CC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07335" y="2883535"/>
            <a:ext cx="6203950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threePt" dir="t">
                <a:rot lat="0" lon="0" rev="0"/>
              </a:lightRig>
            </a:scene3d>
            <a:sp3d extrusionH="120650" prstMaterial="matte"/>
          </a:bodyPr>
          <a:p>
            <a:pPr algn="ctr"/>
            <a:r>
              <a:rPr lang="zh-CN" altLang="zh-CN" sz="3200" b="1" dirty="0">
                <a:solidFill>
                  <a:srgbClr val="FF0000"/>
                </a:solidFill>
                <a:latin typeface="宋体" panose="02010600030101010101" pitchFamily="2" charset="-122"/>
                <a:sym typeface="+mn-ea"/>
              </a:rPr>
              <a:t>蔗糖</a:t>
            </a:r>
            <a:r>
              <a:rPr lang="zh-CN" altLang="zh-CN" sz="3200" b="1" dirty="0">
                <a:latin typeface="Times New Roman" panose="02020603050405020304" pitchFamily="18" charset="0"/>
                <a:sym typeface="+mn-ea"/>
              </a:rPr>
              <a:t>和</a:t>
            </a:r>
            <a:r>
              <a:rPr lang="zh-CN" altLang="zh-CN" sz="3200" b="1" dirty="0">
                <a:solidFill>
                  <a:srgbClr val="FF0000"/>
                </a:solidFill>
                <a:latin typeface="宋体" panose="02010600030101010101" pitchFamily="2" charset="-122"/>
                <a:sym typeface="+mn-ea"/>
              </a:rPr>
              <a:t>麦芽糖</a:t>
            </a:r>
            <a:r>
              <a:rPr lang="zh-CN" altLang="en-US" sz="3200" b="1">
                <a:ln>
                  <a:gradFill>
                    <a:gsLst>
                      <a:gs pos="98000">
                        <a:srgbClr val="F88C89"/>
                      </a:gs>
                      <a:gs pos="86000">
                        <a:srgbClr val="F8D078"/>
                      </a:gs>
                      <a:gs pos="73000">
                        <a:srgbClr val="BAD172"/>
                      </a:gs>
                      <a:gs pos="62000">
                        <a:srgbClr val="BEC7AF"/>
                      </a:gs>
                      <a:gs pos="50000">
                        <a:srgbClr val="83D9E3"/>
                      </a:gs>
                      <a:gs pos="37000">
                        <a:srgbClr val="9C61DF"/>
                      </a:gs>
                      <a:gs pos="24000">
                        <a:srgbClr val="CA78E1"/>
                      </a:gs>
                      <a:gs pos="12000">
                        <a:srgbClr val="E564DF"/>
                      </a:gs>
                      <a:gs pos="0">
                        <a:srgbClr val="F86CC0"/>
                      </a:gs>
                    </a:gsLst>
                    <a:lin ang="0"/>
                  </a:gradFill>
                </a:ln>
                <a:gradFill>
                  <a:gsLst>
                    <a:gs pos="79000">
                      <a:srgbClr val="CCFF66"/>
                    </a:gs>
                    <a:gs pos="94000">
                      <a:srgbClr val="FFFF00">
                        <a:alpha val="50000"/>
                      </a:srgbClr>
                    </a:gs>
                    <a:gs pos="70000">
                      <a:srgbClr val="00FF00">
                        <a:alpha val="13000"/>
                      </a:srgbClr>
                    </a:gs>
                    <a:gs pos="56000">
                      <a:srgbClr val="00FFFF">
                        <a:alpha val="50000"/>
                      </a:srgbClr>
                    </a:gs>
                    <a:gs pos="43000">
                      <a:srgbClr val="00FFFF">
                        <a:alpha val="13000"/>
                      </a:srgbClr>
                    </a:gs>
                    <a:gs pos="22000">
                      <a:srgbClr val="FF00FF">
                        <a:alpha val="50000"/>
                      </a:srgbClr>
                    </a:gs>
                    <a:gs pos="33000">
                      <a:srgbClr val="9900FF">
                        <a:alpha val="50000"/>
                      </a:srgbClr>
                    </a:gs>
                    <a:gs pos="5000">
                      <a:srgbClr val="FF00FF">
                        <a:alpha val="50000"/>
                      </a:srgbClr>
                    </a:gs>
                    <a:gs pos="0">
                      <a:srgbClr val="FF3300">
                        <a:alpha val="50000"/>
                      </a:srgbClr>
                    </a:gs>
                    <a:gs pos="100000">
                      <a:srgbClr val="FF3300">
                        <a:alpha val="30000"/>
                      </a:srgbClr>
                    </a:gs>
                  </a:gsLst>
                  <a:lin ang="0"/>
                </a:gradFill>
                <a:effectLst>
                  <a:outerShdw blurRad="50800" dist="38100" algn="l" rotWithShape="0">
                    <a:srgbClr val="CC00CC">
                      <a:alpha val="40000"/>
                    </a:srgbClr>
                  </a:outerShdw>
                </a:effectLst>
              </a:rPr>
              <a:t>互为同分异构体</a:t>
            </a:r>
            <a:endParaRPr lang="zh-CN" altLang="en-US" sz="3200" b="1">
              <a:ln>
                <a:gradFill>
                  <a:gsLst>
                    <a:gs pos="98000">
                      <a:srgbClr val="F88C89"/>
                    </a:gs>
                    <a:gs pos="86000">
                      <a:srgbClr val="F8D078"/>
                    </a:gs>
                    <a:gs pos="73000">
                      <a:srgbClr val="BAD172"/>
                    </a:gs>
                    <a:gs pos="62000">
                      <a:srgbClr val="BEC7AF"/>
                    </a:gs>
                    <a:gs pos="50000">
                      <a:srgbClr val="83D9E3"/>
                    </a:gs>
                    <a:gs pos="37000">
                      <a:srgbClr val="9C61DF"/>
                    </a:gs>
                    <a:gs pos="24000">
                      <a:srgbClr val="CA78E1"/>
                    </a:gs>
                    <a:gs pos="12000">
                      <a:srgbClr val="E564DF"/>
                    </a:gs>
                    <a:gs pos="0">
                      <a:srgbClr val="F86CC0"/>
                    </a:gs>
                  </a:gsLst>
                  <a:lin ang="0"/>
                </a:gradFill>
              </a:ln>
              <a:gradFill>
                <a:gsLst>
                  <a:gs pos="79000">
                    <a:srgbClr val="CCFF66"/>
                  </a:gs>
                  <a:gs pos="94000">
                    <a:srgbClr val="FFFF00">
                      <a:alpha val="50000"/>
                    </a:srgbClr>
                  </a:gs>
                  <a:gs pos="70000">
                    <a:srgbClr val="00FF00">
                      <a:alpha val="13000"/>
                    </a:srgbClr>
                  </a:gs>
                  <a:gs pos="56000">
                    <a:srgbClr val="00FFFF">
                      <a:alpha val="50000"/>
                    </a:srgbClr>
                  </a:gs>
                  <a:gs pos="43000">
                    <a:srgbClr val="00FFFF">
                      <a:alpha val="13000"/>
                    </a:srgbClr>
                  </a:gs>
                  <a:gs pos="22000">
                    <a:srgbClr val="FF00FF">
                      <a:alpha val="50000"/>
                    </a:srgbClr>
                  </a:gs>
                  <a:gs pos="33000">
                    <a:srgbClr val="9900FF">
                      <a:alpha val="50000"/>
                    </a:srgbClr>
                  </a:gs>
                  <a:gs pos="5000">
                    <a:srgbClr val="FF00FF">
                      <a:alpha val="50000"/>
                    </a:srgbClr>
                  </a:gs>
                  <a:gs pos="0">
                    <a:srgbClr val="FF3300">
                      <a:alpha val="50000"/>
                    </a:srgbClr>
                  </a:gs>
                  <a:gs pos="100000">
                    <a:srgbClr val="FF3300">
                      <a:alpha val="30000"/>
                    </a:srgbClr>
                  </a:gs>
                </a:gsLst>
                <a:lin ang="0"/>
              </a:gradFill>
              <a:effectLst>
                <a:outerShdw blurRad="50800" dist="38100" algn="l" rotWithShape="0">
                  <a:srgbClr val="CC00CC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62255" y="360680"/>
            <a:ext cx="3280410" cy="706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zh-CN" sz="4000" b="1" dirty="0">
                <a:solidFill>
                  <a:srgbClr val="FF0000"/>
                </a:solidFill>
                <a:latin typeface="Verdana" panose="020B0604030504040204" pitchFamily="34" charset="0"/>
                <a:ea typeface="楷体_GB2312" pitchFamily="49" charset="-122"/>
                <a:sym typeface="+mn-ea"/>
              </a:rPr>
              <a:t>2.</a:t>
            </a:r>
            <a:r>
              <a:rPr lang="zh-CN" altLang="en-US" sz="4000" b="1" dirty="0" smtClean="0">
                <a:solidFill>
                  <a:srgbClr val="FF0000"/>
                </a:solidFill>
                <a:latin typeface="Verdana" panose="020B0604030504040204" pitchFamily="34" charset="0"/>
                <a:ea typeface="楷体_GB2312" pitchFamily="49" charset="-122"/>
                <a:sym typeface="+mn-ea"/>
              </a:rPr>
              <a:t>糖类的分类</a:t>
            </a:r>
            <a:endParaRPr lang="zh-CN" altLang="en-US" sz="400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7" grpId="0" bldLvl="0" animBg="1"/>
      <p:bldP spid="29699" grpId="0" bldLvl="0" animBg="1"/>
      <p:bldP spid="29700" grpId="0" bldLvl="0" animBg="1"/>
      <p:bldP spid="2" grpId="0"/>
      <p:bldP spid="4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9" name="Picture 13" descr="葡萄糖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846"/>
          <a:stretch>
            <a:fillRect/>
          </a:stretch>
        </p:blipFill>
        <p:spPr bwMode="auto">
          <a:xfrm>
            <a:off x="41275" y="1412240"/>
            <a:ext cx="1842770" cy="3863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70" name="Text Box 14"/>
          <p:cNvSpPr txBox="1">
            <a:spLocks noChangeArrowheads="1"/>
          </p:cNvSpPr>
          <p:nvPr/>
        </p:nvSpPr>
        <p:spPr bwMode="auto">
          <a:xfrm>
            <a:off x="250825" y="477520"/>
            <a:ext cx="3195320" cy="583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葡萄糖分子结构：</a:t>
            </a:r>
            <a:endParaRPr lang="zh-CN" altLang="en-US" sz="32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19472" name="Picture 1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9755" y="1410335"/>
            <a:ext cx="3463925" cy="5341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4" name="Picture 4" descr="纤维素的结构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75" y="46990"/>
            <a:ext cx="4631690" cy="5228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70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029" name="Group 45"/>
          <p:cNvGrpSpPr/>
          <p:nvPr/>
        </p:nvGrpSpPr>
        <p:grpSpPr bwMode="auto">
          <a:xfrm>
            <a:off x="539750" y="2639380"/>
            <a:ext cx="6453188" cy="1109663"/>
            <a:chOff x="521" y="2387"/>
            <a:chExt cx="4065" cy="699"/>
          </a:xfrm>
        </p:grpSpPr>
        <p:grpSp>
          <p:nvGrpSpPr>
            <p:cNvPr id="42010" name="Group 26"/>
            <p:cNvGrpSpPr/>
            <p:nvPr/>
          </p:nvGrpSpPr>
          <p:grpSpPr bwMode="auto">
            <a:xfrm>
              <a:off x="521" y="2387"/>
              <a:ext cx="4065" cy="436"/>
              <a:chOff x="521" y="1963"/>
              <a:chExt cx="4065" cy="436"/>
            </a:xfrm>
          </p:grpSpPr>
          <p:sp>
            <p:nvSpPr>
              <p:cNvPr id="41990" name="Rectangle 6"/>
              <p:cNvSpPr>
                <a:spLocks noChangeArrowheads="1"/>
              </p:cNvSpPr>
              <p:nvPr/>
            </p:nvSpPr>
            <p:spPr bwMode="auto">
              <a:xfrm>
                <a:off x="521" y="2072"/>
                <a:ext cx="4065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r>
                  <a:rPr lang="zh-CN" altLang="en-US" sz="2800" b="1">
                    <a:solidFill>
                      <a:srgbClr val="FF0000"/>
                    </a:solidFill>
                  </a:rPr>
                  <a:t>（</a:t>
                </a:r>
                <a:r>
                  <a:rPr lang="en-US" altLang="zh-CN" sz="2800" b="1">
                    <a:solidFill>
                      <a:srgbClr val="FF0000"/>
                    </a:solidFill>
                  </a:rPr>
                  <a:t>C</a:t>
                </a:r>
                <a:r>
                  <a:rPr lang="en-US" altLang="zh-CN" sz="2800" b="1" baseline="-25000">
                    <a:solidFill>
                      <a:srgbClr val="FF0000"/>
                    </a:solidFill>
                  </a:rPr>
                  <a:t>6</a:t>
                </a:r>
                <a:r>
                  <a:rPr lang="en-US" altLang="zh-CN" sz="2800" b="1">
                    <a:solidFill>
                      <a:srgbClr val="FF0000"/>
                    </a:solidFill>
                  </a:rPr>
                  <a:t>H</a:t>
                </a:r>
                <a:r>
                  <a:rPr lang="en-US" altLang="zh-CN" sz="2800" b="1" baseline="-25000">
                    <a:solidFill>
                      <a:srgbClr val="FF0000"/>
                    </a:solidFill>
                  </a:rPr>
                  <a:t>10</a:t>
                </a:r>
                <a:r>
                  <a:rPr lang="en-US" altLang="zh-CN" sz="2800" b="1">
                    <a:solidFill>
                      <a:srgbClr val="FF0000"/>
                    </a:solidFill>
                  </a:rPr>
                  <a:t>O</a:t>
                </a:r>
                <a:r>
                  <a:rPr lang="en-US" altLang="zh-CN" sz="2800" b="1" baseline="-25000">
                    <a:solidFill>
                      <a:srgbClr val="FF0000"/>
                    </a:solidFill>
                  </a:rPr>
                  <a:t>5</a:t>
                </a:r>
                <a:r>
                  <a:rPr lang="en-US" altLang="zh-CN" sz="2800" b="1">
                    <a:solidFill>
                      <a:srgbClr val="FF0000"/>
                    </a:solidFill>
                  </a:rPr>
                  <a:t>)</a:t>
                </a:r>
                <a:r>
                  <a:rPr lang="en-US" altLang="zh-CN" sz="2800" b="1" baseline="-25000">
                    <a:solidFill>
                      <a:srgbClr val="FF0000"/>
                    </a:solidFill>
                  </a:rPr>
                  <a:t>n</a:t>
                </a:r>
                <a:r>
                  <a:rPr lang="en-US" altLang="zh-CN" sz="2800" b="1">
                    <a:solidFill>
                      <a:srgbClr val="FF0000"/>
                    </a:solidFill>
                  </a:rPr>
                  <a:t> + nH</a:t>
                </a:r>
                <a:r>
                  <a:rPr lang="en-US" altLang="zh-CN" sz="2800" b="1" baseline="-25000">
                    <a:solidFill>
                      <a:srgbClr val="FF0000"/>
                    </a:solidFill>
                  </a:rPr>
                  <a:t>2</a:t>
                </a:r>
                <a:r>
                  <a:rPr lang="en-US" altLang="zh-CN" sz="2800" b="1">
                    <a:solidFill>
                      <a:srgbClr val="FF0000"/>
                    </a:solidFill>
                  </a:rPr>
                  <a:t>O              nC</a:t>
                </a:r>
                <a:r>
                  <a:rPr lang="en-US" altLang="zh-CN" sz="2800" b="1" baseline="-25000">
                    <a:solidFill>
                      <a:srgbClr val="FF0000"/>
                    </a:solidFill>
                  </a:rPr>
                  <a:t>6</a:t>
                </a:r>
                <a:r>
                  <a:rPr lang="en-US" altLang="zh-CN" sz="2800" b="1">
                    <a:solidFill>
                      <a:srgbClr val="FF0000"/>
                    </a:solidFill>
                  </a:rPr>
                  <a:t>H</a:t>
                </a:r>
                <a:r>
                  <a:rPr lang="en-US" altLang="zh-CN" sz="2800" b="1" baseline="-25000">
                    <a:solidFill>
                      <a:srgbClr val="FF0000"/>
                    </a:solidFill>
                  </a:rPr>
                  <a:t>12</a:t>
                </a:r>
                <a:r>
                  <a:rPr lang="en-US" altLang="zh-CN" sz="2800" b="1">
                    <a:solidFill>
                      <a:srgbClr val="FF0000"/>
                    </a:solidFill>
                  </a:rPr>
                  <a:t>O</a:t>
                </a:r>
                <a:r>
                  <a:rPr lang="en-US" altLang="zh-CN" sz="2800" b="1" baseline="-25000">
                    <a:solidFill>
                      <a:srgbClr val="FF0000"/>
                    </a:solidFill>
                  </a:rPr>
                  <a:t>6</a:t>
                </a:r>
                <a:r>
                  <a:rPr lang="en-US" altLang="zh-CN" sz="2800" b="1">
                    <a:solidFill>
                      <a:srgbClr val="FF0000"/>
                    </a:solidFill>
                  </a:rPr>
                  <a:t> </a:t>
                </a:r>
                <a:endParaRPr lang="en-US" altLang="zh-CN" sz="2800" b="1">
                  <a:solidFill>
                    <a:srgbClr val="FF0000"/>
                  </a:solidFill>
                </a:endParaRPr>
              </a:p>
            </p:txBody>
          </p:sp>
          <p:grpSp>
            <p:nvGrpSpPr>
              <p:cNvPr id="42009" name="Group 25"/>
              <p:cNvGrpSpPr/>
              <p:nvPr/>
            </p:nvGrpSpPr>
            <p:grpSpPr bwMode="auto">
              <a:xfrm>
                <a:off x="2653" y="1963"/>
                <a:ext cx="817" cy="293"/>
                <a:chOff x="2653" y="1963"/>
                <a:chExt cx="817" cy="293"/>
              </a:xfrm>
            </p:grpSpPr>
            <p:sp>
              <p:nvSpPr>
                <p:cNvPr id="41991" name="Line 7"/>
                <p:cNvSpPr>
                  <a:spLocks noChangeShapeType="1"/>
                </p:cNvSpPr>
                <p:nvPr/>
              </p:nvSpPr>
              <p:spPr bwMode="auto">
                <a:xfrm>
                  <a:off x="2653" y="2256"/>
                  <a:ext cx="817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tailEnd type="stealth" w="med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199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2653" y="1963"/>
                  <a:ext cx="695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zh-CN" altLang="en-US" sz="2400" b="1">
                      <a:solidFill>
                        <a:srgbClr val="FF0000"/>
                      </a:solidFill>
                    </a:rPr>
                    <a:t>催化剂</a:t>
                  </a:r>
                  <a:endParaRPr lang="zh-CN" altLang="en-US" sz="2400" b="1">
                    <a:solidFill>
                      <a:srgbClr val="FF0000"/>
                    </a:solidFill>
                  </a:endParaRPr>
                </a:p>
              </p:txBody>
            </p:sp>
          </p:grpSp>
        </p:grpSp>
        <p:sp>
          <p:nvSpPr>
            <p:cNvPr id="41993" name="Rectangle 9"/>
            <p:cNvSpPr>
              <a:spLocks noChangeArrowheads="1"/>
            </p:cNvSpPr>
            <p:nvPr/>
          </p:nvSpPr>
          <p:spPr bwMode="auto">
            <a:xfrm>
              <a:off x="748" y="2795"/>
              <a:ext cx="364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zh-CN" altLang="en-US" sz="2400" b="1" dirty="0">
                  <a:solidFill>
                    <a:srgbClr val="FF0000"/>
                  </a:solidFill>
                </a:rPr>
                <a:t>淀粉（</a:t>
              </a:r>
              <a:r>
                <a:rPr lang="zh-CN" altLang="en-US" sz="2400" b="1" dirty="0">
                  <a:solidFill>
                    <a:schemeClr val="tx1"/>
                  </a:solidFill>
                </a:rPr>
                <a:t>或</a:t>
              </a:r>
              <a:r>
                <a:rPr lang="zh-CN" altLang="en-US" sz="2400" b="1" dirty="0">
                  <a:solidFill>
                    <a:srgbClr val="FF0000"/>
                  </a:solidFill>
                </a:rPr>
                <a:t>纤维素）              　　　</a:t>
              </a:r>
              <a:r>
                <a:rPr lang="zh-CN" altLang="en-US" sz="2400" b="1" dirty="0" smtClean="0">
                  <a:solidFill>
                    <a:srgbClr val="FF0000"/>
                  </a:solidFill>
                </a:rPr>
                <a:t>葡萄糖 </a:t>
              </a:r>
              <a:endParaRPr lang="zh-CN" altLang="en-US" sz="2400" b="1" dirty="0" smtClean="0">
                <a:solidFill>
                  <a:srgbClr val="FF0000"/>
                </a:solidFill>
              </a:endParaRPr>
            </a:p>
          </p:txBody>
        </p:sp>
      </p:grpSp>
      <p:sp>
        <p:nvSpPr>
          <p:cNvPr id="41994" name="Rectangle 10"/>
          <p:cNvSpPr>
            <a:spLocks noChangeArrowheads="1"/>
          </p:cNvSpPr>
          <p:nvPr/>
        </p:nvSpPr>
        <p:spPr bwMode="auto">
          <a:xfrm>
            <a:off x="684213" y="4934059"/>
            <a:ext cx="799623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葡萄糖在从体组织中发生缓慢氧化，放出热</a:t>
            </a:r>
            <a:r>
              <a:rPr lang="zh-CN" altLang="en-US" sz="2400" b="1" dirty="0" smtClean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量，</a:t>
            </a:r>
            <a:r>
              <a:rPr lang="zh-CN" altLang="en-US" sz="2400" b="1" dirty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提供生命活动所需的</a:t>
            </a:r>
            <a:r>
              <a:rPr lang="zh-CN" altLang="en-US" sz="2400" b="1" dirty="0" smtClean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能量，化学方程式为：</a:t>
            </a:r>
            <a:endParaRPr lang="zh-CN" altLang="en-US" sz="2400" b="1" dirty="0">
              <a:solidFill>
                <a:srgbClr val="0000FF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1996" name="Rectangle 12"/>
          <p:cNvSpPr>
            <a:spLocks noChangeArrowheads="1"/>
          </p:cNvSpPr>
          <p:nvPr/>
        </p:nvSpPr>
        <p:spPr bwMode="auto">
          <a:xfrm>
            <a:off x="468313" y="42654"/>
            <a:ext cx="828198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zh-CN" sz="2400" b="1" dirty="0">
                <a:latin typeface="楷体_GB2312" pitchFamily="49" charset="-122"/>
                <a:ea typeface="楷体_GB2312" pitchFamily="49" charset="-122"/>
              </a:rPr>
              <a:t>    </a:t>
            </a: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人们从食物中摄入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蔗糖、麦芽糖、淀粉。淀</a:t>
            </a: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粉在体内 </a:t>
            </a:r>
            <a:r>
              <a:rPr lang="zh-CN" altLang="en-US" sz="2400" b="1" dirty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淀粉酶</a:t>
            </a: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的作用下发生复杂的变化，水解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成</a:t>
            </a:r>
            <a:r>
              <a:rPr lang="zh-CN" altLang="en-US" sz="2400" b="1" dirty="0" smtClean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葡萄糖</a:t>
            </a: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。</a:t>
            </a:r>
            <a:endParaRPr lang="zh-CN" altLang="en-US" sz="2400" b="1" dirty="0">
              <a:latin typeface="楷体_GB2312" pitchFamily="49" charset="-122"/>
              <a:ea typeface="楷体_GB2312" pitchFamily="49" charset="-122"/>
            </a:endParaRPr>
          </a:p>
        </p:txBody>
      </p:sp>
      <p:grpSp>
        <p:nvGrpSpPr>
          <p:cNvPr id="42030" name="Group 46"/>
          <p:cNvGrpSpPr/>
          <p:nvPr/>
        </p:nvGrpSpPr>
        <p:grpSpPr bwMode="auto">
          <a:xfrm>
            <a:off x="1403350" y="5803583"/>
            <a:ext cx="5400675" cy="1031875"/>
            <a:chOff x="884" y="3249"/>
            <a:chExt cx="3402" cy="650"/>
          </a:xfrm>
        </p:grpSpPr>
        <p:sp>
          <p:nvSpPr>
            <p:cNvPr id="41995" name="Text Box 11"/>
            <p:cNvSpPr txBox="1">
              <a:spLocks noChangeArrowheads="1"/>
            </p:cNvSpPr>
            <p:nvPr/>
          </p:nvSpPr>
          <p:spPr bwMode="auto">
            <a:xfrm>
              <a:off x="884" y="3249"/>
              <a:ext cx="340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25000"/>
                </a:spcBef>
              </a:pPr>
              <a:r>
                <a:rPr kumimoji="1" lang="en-US" altLang="zh-CN" sz="2800" b="1">
                  <a:solidFill>
                    <a:srgbClr val="FF0000"/>
                  </a:solidFill>
                </a:rPr>
                <a:t>    C</a:t>
              </a:r>
              <a:r>
                <a:rPr kumimoji="1" lang="en-US" altLang="zh-CN" sz="2800" b="1" baseline="-30000">
                  <a:solidFill>
                    <a:srgbClr val="FF0000"/>
                  </a:solidFill>
                </a:rPr>
                <a:t>6</a:t>
              </a:r>
              <a:r>
                <a:rPr kumimoji="1" lang="en-US" altLang="zh-CN" sz="2800" b="1">
                  <a:solidFill>
                    <a:srgbClr val="FF0000"/>
                  </a:solidFill>
                </a:rPr>
                <a:t>H</a:t>
              </a:r>
              <a:r>
                <a:rPr kumimoji="1" lang="en-US" altLang="zh-CN" sz="2800" b="1" baseline="-30000">
                  <a:solidFill>
                    <a:srgbClr val="FF0000"/>
                  </a:solidFill>
                </a:rPr>
                <a:t>12</a:t>
              </a:r>
              <a:r>
                <a:rPr kumimoji="1" lang="en-US" altLang="zh-CN" sz="2800" b="1">
                  <a:solidFill>
                    <a:srgbClr val="FF0000"/>
                  </a:solidFill>
                </a:rPr>
                <a:t>O</a:t>
              </a:r>
              <a:r>
                <a:rPr kumimoji="1" lang="en-US" altLang="zh-CN" sz="2800" b="1" baseline="-30000">
                  <a:solidFill>
                    <a:srgbClr val="FF0000"/>
                  </a:solidFill>
                </a:rPr>
                <a:t>6</a:t>
              </a:r>
              <a:r>
                <a:rPr kumimoji="1" lang="en-US" altLang="zh-CN" sz="2800" b="1">
                  <a:solidFill>
                    <a:srgbClr val="FF0000"/>
                  </a:solidFill>
                </a:rPr>
                <a:t>+6O</a:t>
              </a:r>
              <a:r>
                <a:rPr kumimoji="1" lang="en-US" altLang="zh-CN" sz="2800" b="1" baseline="-30000">
                  <a:solidFill>
                    <a:srgbClr val="FF0000"/>
                  </a:solidFill>
                </a:rPr>
                <a:t>2</a:t>
              </a:r>
              <a:r>
                <a:rPr kumimoji="1" lang="en-US" altLang="zh-CN" sz="2800" b="1">
                  <a:solidFill>
                    <a:srgbClr val="FF0000"/>
                  </a:solidFill>
                </a:rPr>
                <a:t>→6CO</a:t>
              </a:r>
              <a:r>
                <a:rPr kumimoji="1" lang="en-US" altLang="zh-CN" sz="2800" b="1" baseline="-30000">
                  <a:solidFill>
                    <a:srgbClr val="FF0000"/>
                  </a:solidFill>
                </a:rPr>
                <a:t>2</a:t>
              </a:r>
              <a:r>
                <a:rPr kumimoji="1" lang="zh-CN" altLang="en-US" sz="2800" b="1">
                  <a:solidFill>
                    <a:srgbClr val="FF0000"/>
                  </a:solidFill>
                </a:rPr>
                <a:t>＋</a:t>
              </a:r>
              <a:r>
                <a:rPr kumimoji="1" lang="en-US" altLang="zh-CN" sz="2800" b="1">
                  <a:solidFill>
                    <a:srgbClr val="FF0000"/>
                  </a:solidFill>
                </a:rPr>
                <a:t>6H</a:t>
              </a:r>
              <a:r>
                <a:rPr kumimoji="1" lang="en-US" altLang="zh-CN" sz="2800" b="1" baseline="-30000">
                  <a:solidFill>
                    <a:srgbClr val="FF0000"/>
                  </a:solidFill>
                </a:rPr>
                <a:t>2</a:t>
              </a:r>
              <a:r>
                <a:rPr kumimoji="1" lang="en-US" altLang="zh-CN" sz="2800" b="1">
                  <a:solidFill>
                    <a:srgbClr val="FF0000"/>
                  </a:solidFill>
                </a:rPr>
                <a:t>O</a:t>
              </a:r>
              <a:endParaRPr lang="en-US" altLang="zh-CN" sz="2800" b="1">
                <a:solidFill>
                  <a:srgbClr val="FF0000"/>
                </a:solidFill>
                <a:ea typeface="楷体_GB2312" pitchFamily="49" charset="-122"/>
              </a:endParaRPr>
            </a:p>
          </p:txBody>
        </p:sp>
        <p:sp>
          <p:nvSpPr>
            <p:cNvPr id="41997" name="Rectangle 13"/>
            <p:cNvSpPr>
              <a:spLocks noChangeArrowheads="1"/>
            </p:cNvSpPr>
            <p:nvPr/>
          </p:nvSpPr>
          <p:spPr bwMode="auto">
            <a:xfrm>
              <a:off x="1247" y="3611"/>
              <a:ext cx="69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solidFill>
                    <a:srgbClr val="FF0000"/>
                  </a:solidFill>
                </a:rPr>
                <a:t>葡萄糖</a:t>
              </a:r>
              <a:endParaRPr lang="zh-CN" altLang="en-US" sz="2400" b="1">
                <a:solidFill>
                  <a:srgbClr val="FF0000"/>
                </a:solidFill>
              </a:endParaRPr>
            </a:p>
          </p:txBody>
        </p:sp>
      </p:grpSp>
      <p:grpSp>
        <p:nvGrpSpPr>
          <p:cNvPr id="42016" name="Group 32"/>
          <p:cNvGrpSpPr/>
          <p:nvPr/>
        </p:nvGrpSpPr>
        <p:grpSpPr bwMode="auto">
          <a:xfrm>
            <a:off x="755650" y="839153"/>
            <a:ext cx="8208963" cy="1082675"/>
            <a:chOff x="476" y="845"/>
            <a:chExt cx="5171" cy="682"/>
          </a:xfrm>
        </p:grpSpPr>
        <p:grpSp>
          <p:nvGrpSpPr>
            <p:cNvPr id="42005" name="Group 21"/>
            <p:cNvGrpSpPr/>
            <p:nvPr/>
          </p:nvGrpSpPr>
          <p:grpSpPr bwMode="auto">
            <a:xfrm>
              <a:off x="476" y="845"/>
              <a:ext cx="5171" cy="455"/>
              <a:chOff x="249" y="981"/>
              <a:chExt cx="5171" cy="455"/>
            </a:xfrm>
          </p:grpSpPr>
          <p:sp>
            <p:nvSpPr>
              <p:cNvPr id="42001" name="Rectangle 17"/>
              <p:cNvSpPr>
                <a:spLocks noChangeArrowheads="1"/>
              </p:cNvSpPr>
              <p:nvPr/>
            </p:nvSpPr>
            <p:spPr bwMode="auto">
              <a:xfrm>
                <a:off x="249" y="1071"/>
                <a:ext cx="5171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r>
                  <a:rPr lang="en-US" altLang="zh-CN" sz="3200" b="1"/>
                  <a:t>C</a:t>
                </a:r>
                <a:r>
                  <a:rPr lang="en-US" altLang="zh-CN" sz="3200" b="1" baseline="-25000"/>
                  <a:t>12</a:t>
                </a:r>
                <a:r>
                  <a:rPr lang="en-US" altLang="zh-CN" sz="3200" b="1"/>
                  <a:t>H</a:t>
                </a:r>
                <a:r>
                  <a:rPr lang="en-US" altLang="zh-CN" sz="3200" b="1" baseline="-25000"/>
                  <a:t>22</a:t>
                </a:r>
                <a:r>
                  <a:rPr lang="en-US" altLang="zh-CN" sz="3200" b="1"/>
                  <a:t>O</a:t>
                </a:r>
                <a:r>
                  <a:rPr lang="en-US" altLang="zh-CN" sz="3200" b="1" baseline="-25000"/>
                  <a:t>11</a:t>
                </a:r>
                <a:r>
                  <a:rPr lang="en-US" altLang="zh-CN" sz="3200" b="1"/>
                  <a:t> + H</a:t>
                </a:r>
                <a:r>
                  <a:rPr lang="en-US" altLang="zh-CN" sz="3200" b="1" baseline="-25000"/>
                  <a:t>2</a:t>
                </a:r>
                <a:r>
                  <a:rPr lang="en-US" altLang="zh-CN" sz="3200" b="1"/>
                  <a:t>O             C</a:t>
                </a:r>
                <a:r>
                  <a:rPr lang="en-US" altLang="zh-CN" sz="3200" b="1" baseline="-25000"/>
                  <a:t>6</a:t>
                </a:r>
                <a:r>
                  <a:rPr lang="en-US" altLang="zh-CN" sz="3200" b="1"/>
                  <a:t>H</a:t>
                </a:r>
                <a:r>
                  <a:rPr lang="en-US" altLang="zh-CN" sz="3200" b="1" baseline="-25000"/>
                  <a:t>12</a:t>
                </a:r>
                <a:r>
                  <a:rPr lang="en-US" altLang="zh-CN" sz="3200" b="1"/>
                  <a:t>O</a:t>
                </a:r>
                <a:r>
                  <a:rPr lang="en-US" altLang="zh-CN" sz="3200" b="1" baseline="-25000"/>
                  <a:t>6</a:t>
                </a:r>
                <a:r>
                  <a:rPr lang="en-US" altLang="zh-CN" sz="3200" b="1"/>
                  <a:t> + C</a:t>
                </a:r>
                <a:r>
                  <a:rPr lang="en-US" altLang="zh-CN" sz="3200" b="1" baseline="-25000"/>
                  <a:t>6</a:t>
                </a:r>
                <a:r>
                  <a:rPr lang="en-US" altLang="zh-CN" sz="3200" b="1"/>
                  <a:t>H</a:t>
                </a:r>
                <a:r>
                  <a:rPr lang="en-US" altLang="zh-CN" sz="3200" b="1" baseline="-25000"/>
                  <a:t>12</a:t>
                </a:r>
                <a:r>
                  <a:rPr lang="en-US" altLang="zh-CN" sz="3200" b="1"/>
                  <a:t>O</a:t>
                </a:r>
                <a:r>
                  <a:rPr lang="en-US" altLang="zh-CN" sz="3200" b="1" baseline="-25000"/>
                  <a:t>6</a:t>
                </a:r>
                <a:endParaRPr lang="en-US" altLang="zh-CN" sz="3200" b="1" baseline="-25000"/>
              </a:p>
            </p:txBody>
          </p:sp>
          <p:grpSp>
            <p:nvGrpSpPr>
              <p:cNvPr id="42004" name="Group 20"/>
              <p:cNvGrpSpPr/>
              <p:nvPr/>
            </p:nvGrpSpPr>
            <p:grpSpPr bwMode="auto">
              <a:xfrm>
                <a:off x="2336" y="981"/>
                <a:ext cx="726" cy="288"/>
                <a:chOff x="2336" y="1344"/>
                <a:chExt cx="726" cy="288"/>
              </a:xfrm>
            </p:grpSpPr>
            <p:sp>
              <p:nvSpPr>
                <p:cNvPr id="42002" name="Line 18"/>
                <p:cNvSpPr>
                  <a:spLocks noChangeShapeType="1"/>
                </p:cNvSpPr>
                <p:nvPr/>
              </p:nvSpPr>
              <p:spPr bwMode="auto">
                <a:xfrm>
                  <a:off x="2336" y="1619"/>
                  <a:ext cx="72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tailEnd type="stealth" w="med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2003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2336" y="1344"/>
                  <a:ext cx="695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zh-CN" altLang="en-US" sz="2400" b="1">
                      <a:solidFill>
                        <a:srgbClr val="FF0000"/>
                      </a:solidFill>
                    </a:rPr>
                    <a:t>催化剂</a:t>
                  </a:r>
                  <a:endParaRPr lang="zh-CN" altLang="en-US" sz="2400" b="1">
                    <a:solidFill>
                      <a:srgbClr val="FF0000"/>
                    </a:solidFill>
                  </a:endParaRPr>
                </a:p>
              </p:txBody>
            </p:sp>
          </p:grpSp>
        </p:grpSp>
        <p:sp>
          <p:nvSpPr>
            <p:cNvPr id="42006" name="Rectangle 22"/>
            <p:cNvSpPr>
              <a:spLocks noChangeArrowheads="1"/>
            </p:cNvSpPr>
            <p:nvPr/>
          </p:nvSpPr>
          <p:spPr bwMode="auto">
            <a:xfrm>
              <a:off x="822" y="1237"/>
              <a:ext cx="501" cy="2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solidFill>
                    <a:srgbClr val="FF0000"/>
                  </a:solidFill>
                </a:rPr>
                <a:t>蔗糖</a:t>
              </a:r>
              <a:endParaRPr lang="zh-CN" altLang="en-US" sz="2400" b="1">
                <a:solidFill>
                  <a:srgbClr val="FF0000"/>
                </a:solidFill>
              </a:endParaRPr>
            </a:p>
          </p:txBody>
        </p:sp>
        <p:sp>
          <p:nvSpPr>
            <p:cNvPr id="42007" name="Rectangle 23"/>
            <p:cNvSpPr>
              <a:spLocks noChangeArrowheads="1"/>
            </p:cNvSpPr>
            <p:nvPr/>
          </p:nvSpPr>
          <p:spPr bwMode="auto">
            <a:xfrm>
              <a:off x="3475" y="1223"/>
              <a:ext cx="694" cy="2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solidFill>
                    <a:srgbClr val="FF0000"/>
                  </a:solidFill>
                </a:rPr>
                <a:t>葡萄糖</a:t>
              </a:r>
              <a:endParaRPr lang="zh-CN" altLang="en-US" sz="2400" b="1">
                <a:solidFill>
                  <a:srgbClr val="FF0000"/>
                </a:solidFill>
              </a:endParaRPr>
            </a:p>
          </p:txBody>
        </p:sp>
        <p:sp>
          <p:nvSpPr>
            <p:cNvPr id="42008" name="Rectangle 24"/>
            <p:cNvSpPr>
              <a:spLocks noChangeArrowheads="1"/>
            </p:cNvSpPr>
            <p:nvPr/>
          </p:nvSpPr>
          <p:spPr bwMode="auto">
            <a:xfrm>
              <a:off x="4740" y="1208"/>
              <a:ext cx="501" cy="2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solidFill>
                    <a:srgbClr val="FF0000"/>
                  </a:solidFill>
                </a:rPr>
                <a:t>果糖</a:t>
              </a:r>
              <a:endParaRPr lang="zh-CN" altLang="en-US" sz="2400" b="1">
                <a:solidFill>
                  <a:srgbClr val="FF0000"/>
                </a:solidFill>
              </a:endParaRPr>
            </a:p>
          </p:txBody>
        </p:sp>
      </p:grpSp>
      <p:grpSp>
        <p:nvGrpSpPr>
          <p:cNvPr id="42028" name="Group 44"/>
          <p:cNvGrpSpPr/>
          <p:nvPr/>
        </p:nvGrpSpPr>
        <p:grpSpPr bwMode="auto">
          <a:xfrm>
            <a:off x="755650" y="1702753"/>
            <a:ext cx="8208963" cy="1108075"/>
            <a:chOff x="521" y="1480"/>
            <a:chExt cx="5171" cy="698"/>
          </a:xfrm>
        </p:grpSpPr>
        <p:grpSp>
          <p:nvGrpSpPr>
            <p:cNvPr id="42011" name="Group 27"/>
            <p:cNvGrpSpPr/>
            <p:nvPr/>
          </p:nvGrpSpPr>
          <p:grpSpPr bwMode="auto">
            <a:xfrm>
              <a:off x="521" y="1480"/>
              <a:ext cx="5171" cy="455"/>
              <a:chOff x="249" y="981"/>
              <a:chExt cx="5171" cy="455"/>
            </a:xfrm>
          </p:grpSpPr>
          <p:sp>
            <p:nvSpPr>
              <p:cNvPr id="42012" name="Rectangle 28"/>
              <p:cNvSpPr>
                <a:spLocks noChangeArrowheads="1"/>
              </p:cNvSpPr>
              <p:nvPr/>
            </p:nvSpPr>
            <p:spPr bwMode="auto">
              <a:xfrm>
                <a:off x="249" y="1071"/>
                <a:ext cx="5171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r>
                  <a:rPr lang="en-US" altLang="zh-CN" sz="3200" b="1"/>
                  <a:t>C</a:t>
                </a:r>
                <a:r>
                  <a:rPr lang="en-US" altLang="zh-CN" sz="3200" b="1" baseline="-25000"/>
                  <a:t>12</a:t>
                </a:r>
                <a:r>
                  <a:rPr lang="en-US" altLang="zh-CN" sz="3200" b="1"/>
                  <a:t>H</a:t>
                </a:r>
                <a:r>
                  <a:rPr lang="en-US" altLang="zh-CN" sz="3200" b="1" baseline="-25000"/>
                  <a:t>22</a:t>
                </a:r>
                <a:r>
                  <a:rPr lang="en-US" altLang="zh-CN" sz="3200" b="1"/>
                  <a:t>O</a:t>
                </a:r>
                <a:r>
                  <a:rPr lang="en-US" altLang="zh-CN" sz="3200" b="1" baseline="-25000"/>
                  <a:t>11</a:t>
                </a:r>
                <a:r>
                  <a:rPr lang="en-US" altLang="zh-CN" sz="3200" b="1"/>
                  <a:t> + H</a:t>
                </a:r>
                <a:r>
                  <a:rPr lang="en-US" altLang="zh-CN" sz="3200" b="1" baseline="-25000"/>
                  <a:t>2</a:t>
                </a:r>
                <a:r>
                  <a:rPr lang="en-US" altLang="zh-CN" sz="3200" b="1"/>
                  <a:t>O             2C</a:t>
                </a:r>
                <a:r>
                  <a:rPr lang="en-US" altLang="zh-CN" sz="3200" b="1" baseline="-25000"/>
                  <a:t>6</a:t>
                </a:r>
                <a:r>
                  <a:rPr lang="en-US" altLang="zh-CN" sz="3200" b="1"/>
                  <a:t>H</a:t>
                </a:r>
                <a:r>
                  <a:rPr lang="en-US" altLang="zh-CN" sz="3200" b="1" baseline="-25000"/>
                  <a:t>12</a:t>
                </a:r>
                <a:r>
                  <a:rPr lang="en-US" altLang="zh-CN" sz="3200" b="1"/>
                  <a:t>O</a:t>
                </a:r>
                <a:r>
                  <a:rPr lang="en-US" altLang="zh-CN" sz="3200" b="1" baseline="-25000"/>
                  <a:t>6</a:t>
                </a:r>
                <a:r>
                  <a:rPr lang="en-US" altLang="zh-CN" sz="3200" b="1"/>
                  <a:t> </a:t>
                </a:r>
                <a:endParaRPr lang="en-US" altLang="zh-CN" sz="3200" b="1" baseline="-25000"/>
              </a:p>
            </p:txBody>
          </p:sp>
          <p:grpSp>
            <p:nvGrpSpPr>
              <p:cNvPr id="42013" name="Group 29"/>
              <p:cNvGrpSpPr/>
              <p:nvPr/>
            </p:nvGrpSpPr>
            <p:grpSpPr bwMode="auto">
              <a:xfrm>
                <a:off x="2336" y="981"/>
                <a:ext cx="726" cy="288"/>
                <a:chOff x="2336" y="1344"/>
                <a:chExt cx="726" cy="288"/>
              </a:xfrm>
            </p:grpSpPr>
            <p:sp>
              <p:nvSpPr>
                <p:cNvPr id="42014" name="Line 30"/>
                <p:cNvSpPr>
                  <a:spLocks noChangeShapeType="1"/>
                </p:cNvSpPr>
                <p:nvPr/>
              </p:nvSpPr>
              <p:spPr bwMode="auto">
                <a:xfrm>
                  <a:off x="2336" y="1619"/>
                  <a:ext cx="72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tailEnd type="stealth" w="med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2015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2336" y="1344"/>
                  <a:ext cx="695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zh-CN" altLang="en-US" sz="2400" b="1">
                      <a:solidFill>
                        <a:srgbClr val="FF0000"/>
                      </a:solidFill>
                    </a:rPr>
                    <a:t>催化剂</a:t>
                  </a:r>
                  <a:endParaRPr lang="zh-CN" altLang="en-US" sz="2400" b="1">
                    <a:solidFill>
                      <a:srgbClr val="FF0000"/>
                    </a:solidFill>
                  </a:endParaRPr>
                </a:p>
              </p:txBody>
            </p:sp>
          </p:grpSp>
        </p:grpSp>
        <p:sp>
          <p:nvSpPr>
            <p:cNvPr id="42026" name="Rectangle 42"/>
            <p:cNvSpPr>
              <a:spLocks noChangeArrowheads="1"/>
            </p:cNvSpPr>
            <p:nvPr/>
          </p:nvSpPr>
          <p:spPr bwMode="auto">
            <a:xfrm>
              <a:off x="3561" y="1888"/>
              <a:ext cx="694" cy="2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solidFill>
                    <a:srgbClr val="FF0000"/>
                  </a:solidFill>
                </a:rPr>
                <a:t>葡萄糖</a:t>
              </a:r>
              <a:endParaRPr lang="zh-CN" altLang="en-US" sz="2400" b="1">
                <a:solidFill>
                  <a:srgbClr val="FF0000"/>
                </a:solidFill>
              </a:endParaRPr>
            </a:p>
          </p:txBody>
        </p:sp>
        <p:sp>
          <p:nvSpPr>
            <p:cNvPr id="42027" name="Rectangle 43"/>
            <p:cNvSpPr>
              <a:spLocks noChangeArrowheads="1"/>
            </p:cNvSpPr>
            <p:nvPr/>
          </p:nvSpPr>
          <p:spPr bwMode="auto">
            <a:xfrm>
              <a:off x="794" y="1888"/>
              <a:ext cx="694" cy="2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solidFill>
                    <a:srgbClr val="FF0000"/>
                  </a:solidFill>
                </a:rPr>
                <a:t>麦芽糖</a:t>
              </a:r>
              <a:endParaRPr lang="zh-CN" altLang="en-US" sz="2400" b="1">
                <a:solidFill>
                  <a:srgbClr val="FF0000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59460" y="3644583"/>
            <a:ext cx="6487160" cy="1180783"/>
            <a:chOff x="1196" y="5627"/>
            <a:chExt cx="10216" cy="1860"/>
          </a:xfrm>
        </p:grpSpPr>
        <p:grpSp>
          <p:nvGrpSpPr>
            <p:cNvPr id="30723" name="Group 3"/>
            <p:cNvGrpSpPr/>
            <p:nvPr/>
          </p:nvGrpSpPr>
          <p:grpSpPr bwMode="auto">
            <a:xfrm>
              <a:off x="1196" y="5627"/>
              <a:ext cx="9713" cy="1095"/>
              <a:chOff x="876" y="1887"/>
              <a:chExt cx="3885" cy="438"/>
            </a:xfrm>
          </p:grpSpPr>
          <p:sp>
            <p:nvSpPr>
              <p:cNvPr id="30724" name="Rectangle 4"/>
              <p:cNvSpPr>
                <a:spLocks noChangeArrowheads="1"/>
              </p:cNvSpPr>
              <p:nvPr/>
            </p:nvSpPr>
            <p:spPr bwMode="auto">
              <a:xfrm>
                <a:off x="876" y="1996"/>
                <a:ext cx="3885" cy="3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p>
                <a:r>
                  <a:rPr lang="en-US" altLang="zh-CN" sz="2800" b="1" dirty="0">
                    <a:solidFill>
                      <a:srgbClr val="FF0000"/>
                    </a:solidFill>
                    <a:latin typeface="Verdana" panose="020B0604030504040204" pitchFamily="34" charset="0"/>
                    <a:ea typeface="楷体_GB2312" pitchFamily="49" charset="-122"/>
                  </a:rPr>
                  <a:t>C</a:t>
                </a:r>
                <a:r>
                  <a:rPr lang="en-US" altLang="zh-CN" sz="2800" b="1" baseline="-25000" dirty="0">
                    <a:solidFill>
                      <a:srgbClr val="FF0000"/>
                    </a:solidFill>
                    <a:latin typeface="Verdana" panose="020B0604030504040204" pitchFamily="34" charset="0"/>
                    <a:ea typeface="楷体_GB2312" pitchFamily="49" charset="-122"/>
                  </a:rPr>
                  <a:t>6</a:t>
                </a:r>
                <a:r>
                  <a:rPr lang="en-US" altLang="zh-CN" sz="2800" b="1" dirty="0">
                    <a:solidFill>
                      <a:srgbClr val="FF0000"/>
                    </a:solidFill>
                    <a:latin typeface="Verdana" panose="020B0604030504040204" pitchFamily="34" charset="0"/>
                    <a:ea typeface="楷体_GB2312" pitchFamily="49" charset="-122"/>
                  </a:rPr>
                  <a:t>H</a:t>
                </a:r>
                <a:r>
                  <a:rPr lang="en-US" altLang="zh-CN" sz="2800" b="1" baseline="-25000" dirty="0">
                    <a:solidFill>
                      <a:srgbClr val="FF0000"/>
                    </a:solidFill>
                    <a:latin typeface="Verdana" panose="020B0604030504040204" pitchFamily="34" charset="0"/>
                    <a:ea typeface="楷体_GB2312" pitchFamily="49" charset="-122"/>
                  </a:rPr>
                  <a:t>12</a:t>
                </a:r>
                <a:r>
                  <a:rPr lang="en-US" altLang="zh-CN" sz="2800" b="1" dirty="0">
                    <a:solidFill>
                      <a:srgbClr val="FF0000"/>
                    </a:solidFill>
                    <a:latin typeface="Verdana" panose="020B0604030504040204" pitchFamily="34" charset="0"/>
                    <a:ea typeface="楷体_GB2312" pitchFamily="49" charset="-122"/>
                  </a:rPr>
                  <a:t>O</a:t>
                </a:r>
                <a:r>
                  <a:rPr lang="en-US" altLang="zh-CN" sz="2800" b="1" baseline="-25000" dirty="0">
                    <a:solidFill>
                      <a:srgbClr val="FF0000"/>
                    </a:solidFill>
                    <a:latin typeface="Verdana" panose="020B0604030504040204" pitchFamily="34" charset="0"/>
                    <a:ea typeface="楷体_GB2312" pitchFamily="49" charset="-122"/>
                  </a:rPr>
                  <a:t>6</a:t>
                </a:r>
                <a:r>
                  <a:rPr lang="en-US" altLang="zh-CN" sz="2800" b="1" dirty="0">
                    <a:solidFill>
                      <a:srgbClr val="FF0000"/>
                    </a:solidFill>
                    <a:latin typeface="Verdana" panose="020B0604030504040204" pitchFamily="34" charset="0"/>
                    <a:ea typeface="楷体_GB2312" pitchFamily="49" charset="-122"/>
                  </a:rPr>
                  <a:t>   →  2C</a:t>
                </a:r>
                <a:r>
                  <a:rPr lang="en-US" altLang="zh-CN" sz="2800" b="1" baseline="-25000" dirty="0">
                    <a:solidFill>
                      <a:srgbClr val="FF0000"/>
                    </a:solidFill>
                    <a:latin typeface="Verdana" panose="020B0604030504040204" pitchFamily="34" charset="0"/>
                    <a:ea typeface="楷体_GB2312" pitchFamily="49" charset="-122"/>
                  </a:rPr>
                  <a:t>2</a:t>
                </a:r>
                <a:r>
                  <a:rPr lang="en-US" altLang="zh-CN" sz="2800" b="1" dirty="0">
                    <a:solidFill>
                      <a:srgbClr val="FF0000"/>
                    </a:solidFill>
                    <a:latin typeface="Verdana" panose="020B0604030504040204" pitchFamily="34" charset="0"/>
                    <a:ea typeface="楷体_GB2312" pitchFamily="49" charset="-122"/>
                  </a:rPr>
                  <a:t>H</a:t>
                </a:r>
                <a:r>
                  <a:rPr lang="en-US" altLang="zh-CN" sz="2800" b="1" baseline="-25000" dirty="0">
                    <a:solidFill>
                      <a:srgbClr val="FF0000"/>
                    </a:solidFill>
                    <a:latin typeface="Verdana" panose="020B0604030504040204" pitchFamily="34" charset="0"/>
                    <a:ea typeface="楷体_GB2312" pitchFamily="49" charset="-122"/>
                  </a:rPr>
                  <a:t>5</a:t>
                </a:r>
                <a:r>
                  <a:rPr lang="en-US" altLang="zh-CN" sz="2800" b="1" dirty="0">
                    <a:solidFill>
                      <a:srgbClr val="FF0000"/>
                    </a:solidFill>
                    <a:latin typeface="Verdana" panose="020B0604030504040204" pitchFamily="34" charset="0"/>
                    <a:ea typeface="楷体_GB2312" pitchFamily="49" charset="-122"/>
                  </a:rPr>
                  <a:t>OH + 2CO</a:t>
                </a:r>
                <a:r>
                  <a:rPr lang="en-US" altLang="zh-CN" sz="2800" b="1" baseline="-25000" dirty="0">
                    <a:solidFill>
                      <a:srgbClr val="FF0000"/>
                    </a:solidFill>
                    <a:latin typeface="Verdana" panose="020B0604030504040204" pitchFamily="34" charset="0"/>
                    <a:ea typeface="楷体_GB2312" pitchFamily="49" charset="-122"/>
                  </a:rPr>
                  <a:t>2</a:t>
                </a:r>
                <a:r>
                  <a:rPr lang="en-US" altLang="zh-CN" sz="2800" b="1" dirty="0">
                    <a:solidFill>
                      <a:srgbClr val="FF0000"/>
                    </a:solidFill>
                    <a:latin typeface="Verdana" panose="020B0604030504040204" pitchFamily="34" charset="0"/>
                    <a:ea typeface="楷体_GB2312" pitchFamily="49" charset="-122"/>
                  </a:rPr>
                  <a:t>  </a:t>
                </a:r>
                <a:endParaRPr lang="en-US" altLang="zh-CN" sz="2800" b="1" dirty="0">
                  <a:solidFill>
                    <a:srgbClr val="FF0000"/>
                  </a:solidFill>
                  <a:latin typeface="Verdana" panose="020B0604030504040204" pitchFamily="34" charset="0"/>
                  <a:ea typeface="楷体_GB2312" pitchFamily="49" charset="-122"/>
                </a:endParaRPr>
              </a:p>
            </p:txBody>
          </p:sp>
          <p:sp>
            <p:nvSpPr>
              <p:cNvPr id="30725" name="Text Box 5"/>
              <p:cNvSpPr txBox="1">
                <a:spLocks noChangeArrowheads="1"/>
              </p:cNvSpPr>
              <p:nvPr/>
            </p:nvSpPr>
            <p:spPr bwMode="auto">
              <a:xfrm>
                <a:off x="1927" y="1887"/>
                <a:ext cx="1134" cy="1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p>
                <a:pPr algn="just"/>
                <a:r>
                  <a:rPr lang="zh-CN" altLang="en-US" sz="2400" b="1" baseline="-25000">
                    <a:solidFill>
                      <a:srgbClr val="FF0000"/>
                    </a:solidFill>
                    <a:latin typeface="宋体" panose="02010600030101010101" pitchFamily="2" charset="-122"/>
                    <a:ea typeface="楷体_GB2312" pitchFamily="49" charset="-122"/>
                  </a:rPr>
                  <a:t>酒化酶</a:t>
                </a:r>
                <a:endParaRPr lang="zh-CN" altLang="en-US" sz="2400" b="1" baseline="-25000">
                  <a:solidFill>
                    <a:srgbClr val="FF0000"/>
                  </a:solidFill>
                  <a:latin typeface="宋体" panose="02010600030101010101" pitchFamily="2" charset="-122"/>
                  <a:ea typeface="楷体_GB2312" pitchFamily="49" charset="-122"/>
                </a:endParaRPr>
              </a:p>
            </p:txBody>
          </p:sp>
        </p:grpSp>
        <p:sp>
          <p:nvSpPr>
            <p:cNvPr id="30726" name="Rectangle 6"/>
            <p:cNvSpPr>
              <a:spLocks noChangeArrowheads="1"/>
            </p:cNvSpPr>
            <p:nvPr/>
          </p:nvSpPr>
          <p:spPr bwMode="auto">
            <a:xfrm>
              <a:off x="1535" y="6761"/>
              <a:ext cx="1734" cy="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p>
              <a:r>
                <a:rPr lang="zh-CN" altLang="en-US" sz="2400" b="1" dirty="0">
                  <a:solidFill>
                    <a:srgbClr val="FF0000"/>
                  </a:solidFill>
                </a:rPr>
                <a:t>葡萄糖</a:t>
              </a:r>
              <a:endParaRPr lang="zh-CN" altLang="en-US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15" name="Rectangle 6"/>
            <p:cNvSpPr>
              <a:spLocks noChangeArrowheads="1"/>
            </p:cNvSpPr>
            <p:nvPr/>
          </p:nvSpPr>
          <p:spPr bwMode="auto">
            <a:xfrm>
              <a:off x="6121" y="6749"/>
              <a:ext cx="1252" cy="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p>
              <a:r>
                <a:rPr lang="zh-CN" altLang="en-US" sz="2400" b="1" dirty="0" smtClean="0">
                  <a:solidFill>
                    <a:srgbClr val="FF0000"/>
                  </a:solidFill>
                </a:rPr>
                <a:t>酒精</a:t>
              </a:r>
              <a:endParaRPr lang="zh-CN" altLang="en-US" sz="24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0310" y="6018"/>
              <a:ext cx="1102" cy="58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b="1">
                  <a:solidFill>
                    <a:srgbClr val="FF0000"/>
                  </a:solidFill>
                  <a:cs typeface="Arial" panose="020B0604020202020204" pitchFamily="34" charset="0"/>
                </a:rPr>
                <a:t>↑</a:t>
              </a:r>
              <a:endParaRPr lang="zh-CN" altLang="en-US" b="1">
                <a:solidFill>
                  <a:srgbClr val="FF0000"/>
                </a:solidFill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2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2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2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41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42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4" grpId="0" bldLvl="0" animBg="1"/>
      <p:bldP spid="41996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323850" y="2349500"/>
            <a:ext cx="8424863" cy="2194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5000"/>
              </a:lnSpc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zh-CN" altLang="en-US" sz="3600" b="1">
                <a:ea typeface="华文新魏" panose="02010800040101010101" pitchFamily="2" charset="-122"/>
              </a:rPr>
              <a:t>丧失体内自我调节血糖水平的人会得糖尿病，病人的尿液中含有葡萄糖。</a:t>
            </a:r>
            <a:endParaRPr lang="zh-CN" altLang="en-US" sz="3600" b="1">
              <a:ea typeface="华文新魏" panose="02010800040101010101" pitchFamily="2" charset="-122"/>
            </a:endParaRPr>
          </a:p>
          <a:p>
            <a:pPr>
              <a:lnSpc>
                <a:spcPct val="95000"/>
              </a:lnSpc>
              <a:buClr>
                <a:schemeClr val="tx1"/>
              </a:buClr>
              <a:buFont typeface="Wingdings" panose="05000000000000000000" pitchFamily="2" charset="2"/>
              <a:buChar char="Ø"/>
            </a:pPr>
            <a:endParaRPr lang="zh-CN" altLang="en-US" sz="3600" b="1">
              <a:ea typeface="华文新魏" panose="02010800040101010101" pitchFamily="2" charset="-122"/>
            </a:endParaRPr>
          </a:p>
          <a:p>
            <a:pPr>
              <a:lnSpc>
                <a:spcPct val="95000"/>
              </a:lnSpc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zh-CN" altLang="en-US" sz="3600" b="1">
                <a:ea typeface="华文新魏" panose="02010800040101010101" pitchFamily="2" charset="-122"/>
              </a:rPr>
              <a:t>怎样检验病人是否患糖尿病？</a:t>
            </a:r>
            <a:endParaRPr lang="zh-CN" altLang="en-US" sz="3600" b="1">
              <a:ea typeface="华文新魏" panose="02010800040101010101" pitchFamily="2" charset="-122"/>
            </a:endParaRPr>
          </a:p>
        </p:txBody>
      </p:sp>
      <p:sp>
        <p:nvSpPr>
          <p:cNvPr id="38915" name="AutoShape 3"/>
          <p:cNvSpPr>
            <a:spLocks noChangeArrowheads="1"/>
          </p:cNvSpPr>
          <p:nvPr/>
        </p:nvSpPr>
        <p:spPr bwMode="auto">
          <a:xfrm>
            <a:off x="468313" y="620713"/>
            <a:ext cx="3600450" cy="1296987"/>
          </a:xfrm>
          <a:prstGeom prst="wave">
            <a:avLst>
              <a:gd name="adj1" fmla="val 13005"/>
              <a:gd name="adj2" fmla="val 0"/>
            </a:avLst>
          </a:prstGeom>
          <a:solidFill>
            <a:srgbClr val="FFFF66"/>
          </a:solidFill>
          <a:ln w="9525">
            <a:solidFill>
              <a:srgbClr val="FF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800" b="1">
                <a:latin typeface="华文新魏" panose="02010800040101010101" pitchFamily="2" charset="-122"/>
                <a:ea typeface="华文新魏" panose="02010800040101010101" pitchFamily="2" charset="-122"/>
              </a:rPr>
              <a:t>你知道吗</a:t>
            </a:r>
            <a:r>
              <a:rPr lang="en-US" altLang="zh-CN" sz="4800" b="1">
                <a:latin typeface="华文新魏" panose="02010800040101010101" pitchFamily="2" charset="-122"/>
                <a:ea typeface="华文新魏" panose="02010800040101010101" pitchFamily="2" charset="-122"/>
              </a:rPr>
              <a:t>?</a:t>
            </a:r>
            <a:endParaRPr lang="en-US" altLang="zh-CN" sz="4800" b="1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 bldLvl="0" animBg="1"/>
      <p:bldP spid="389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755650" y="1269048"/>
            <a:ext cx="2449513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>
              <a:spcBef>
                <a:spcPct val="20000"/>
              </a:spcBef>
              <a:buClr>
                <a:srgbClr val="CC0000"/>
              </a:buClr>
              <a:buSzPct val="70000"/>
              <a:buFont typeface="Wingdings" panose="05000000000000000000" pitchFamily="2" charset="2"/>
              <a:buNone/>
            </a:pPr>
            <a:r>
              <a:rPr kumimoji="1" lang="en-US" altLang="zh-CN" sz="3600" b="1">
                <a:latin typeface="楷体_GB2312" pitchFamily="49" charset="-122"/>
                <a:ea typeface="楷体_GB2312" pitchFamily="49" charset="-122"/>
              </a:rPr>
              <a:t>                         </a:t>
            </a:r>
            <a:r>
              <a:rPr kumimoji="1" lang="zh-CN" altLang="en-US" sz="3600" b="1">
                <a:latin typeface="楷体_GB2312" pitchFamily="49" charset="-122"/>
                <a:ea typeface="楷体_GB2312" pitchFamily="49" charset="-122"/>
              </a:rPr>
              <a:t>现象：                                                    结论：</a:t>
            </a:r>
            <a:endParaRPr kumimoji="1" lang="zh-CN" altLang="en-US" sz="3600" b="1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2482850" y="1851660"/>
            <a:ext cx="5832475" cy="645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zh-CN" altLang="en-US" sz="36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试管壁上有光亮的</a:t>
            </a:r>
            <a:r>
              <a:rPr kumimoji="1" lang="zh-CN" altLang="en-US" sz="36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银镜</a:t>
            </a:r>
            <a:endParaRPr kumimoji="1" lang="zh-CN" altLang="en-US" sz="3600" b="1">
              <a:solidFill>
                <a:srgbClr val="0000FF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2482850" y="2348548"/>
            <a:ext cx="5543550" cy="1198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zh-CN" altLang="en-US" sz="36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葡萄糖</a:t>
            </a:r>
            <a:r>
              <a:rPr kumimoji="1" lang="zh-CN" altLang="en-US" sz="36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碱性</a:t>
            </a:r>
            <a:r>
              <a:rPr kumimoji="1" lang="zh-CN" altLang="en-US" sz="36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条件</a:t>
            </a:r>
            <a:r>
              <a:rPr kumimoji="1" lang="zh-CN" altLang="en-US" sz="36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水浴</a:t>
            </a:r>
            <a:r>
              <a:rPr kumimoji="1" lang="zh-CN" altLang="en-US" sz="36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加热，与</a:t>
            </a:r>
            <a:r>
              <a:rPr kumimoji="1" lang="zh-CN" altLang="en-US" sz="36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银氨溶液</a:t>
            </a:r>
            <a:r>
              <a:rPr kumimoji="1" lang="zh-CN" altLang="en-US" sz="36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反应。</a:t>
            </a:r>
            <a:endParaRPr kumimoji="1" lang="zh-CN" altLang="en-US" sz="3600" b="1">
              <a:solidFill>
                <a:srgbClr val="0000FF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106363" y="1124585"/>
            <a:ext cx="77057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>
              <a:spcBef>
                <a:spcPct val="20000"/>
              </a:spcBef>
              <a:buClr>
                <a:srgbClr val="CC0000"/>
              </a:buClr>
              <a:buSzPct val="70000"/>
              <a:buFont typeface="Wingdings" panose="05000000000000000000" pitchFamily="2" charset="2"/>
              <a:buNone/>
            </a:pPr>
            <a:r>
              <a:rPr kumimoji="1" lang="en-US" altLang="zh-CN" sz="3600" b="1">
                <a:latin typeface="楷体_GB2312" pitchFamily="49" charset="-122"/>
                <a:ea typeface="楷体_GB2312" pitchFamily="49" charset="-122"/>
              </a:rPr>
              <a:t>1</a:t>
            </a:r>
            <a:r>
              <a:rPr kumimoji="1" lang="zh-CN" altLang="en-US" sz="3600" b="1">
                <a:latin typeface="楷体_GB2312" pitchFamily="49" charset="-122"/>
                <a:ea typeface="楷体_GB2312" pitchFamily="49" charset="-122"/>
              </a:rPr>
              <a:t>、与</a:t>
            </a:r>
            <a:r>
              <a:rPr kumimoji="1" lang="zh-CN" altLang="en-US" sz="36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银氨溶液</a:t>
            </a:r>
            <a:r>
              <a:rPr kumimoji="1" lang="zh-CN" altLang="en-US" sz="3600" b="1">
                <a:latin typeface="楷体_GB2312" pitchFamily="49" charset="-122"/>
                <a:ea typeface="楷体_GB2312" pitchFamily="49" charset="-122"/>
              </a:rPr>
              <a:t>反应</a:t>
            </a:r>
            <a:r>
              <a:rPr kumimoji="1" lang="en-US" altLang="zh-CN" sz="3600" b="1">
                <a:latin typeface="楷体_GB2312" pitchFamily="49" charset="-122"/>
                <a:ea typeface="楷体_GB2312" pitchFamily="49" charset="-122"/>
              </a:rPr>
              <a:t>(</a:t>
            </a:r>
            <a:r>
              <a:rPr kumimoji="1" lang="zh-CN" altLang="en-US" sz="36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银镜反应</a:t>
            </a:r>
            <a:r>
              <a:rPr kumimoji="1" lang="en-US" altLang="zh-CN" sz="3600" b="1">
                <a:latin typeface="楷体_GB2312" pitchFamily="49" charset="-122"/>
                <a:ea typeface="楷体_GB2312" pitchFamily="49" charset="-122"/>
              </a:rPr>
              <a:t>)</a:t>
            </a:r>
            <a:r>
              <a:rPr kumimoji="1" lang="zh-CN" altLang="en-US" sz="3600" b="1">
                <a:latin typeface="楷体_GB2312" pitchFamily="49" charset="-122"/>
                <a:ea typeface="楷体_GB2312" pitchFamily="49" charset="-122"/>
              </a:rPr>
              <a:t>：                           </a:t>
            </a:r>
            <a:endParaRPr kumimoji="1" lang="zh-CN" altLang="en-US" sz="3600" b="1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611188" y="3939223"/>
            <a:ext cx="458787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/>
          <a:p>
            <a:pPr>
              <a:spcBef>
                <a:spcPct val="50000"/>
              </a:spcBef>
            </a:pPr>
            <a:endParaRPr lang="zh-CN" altLang="zh-CN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611188" y="3545523"/>
            <a:ext cx="493236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3600" b="1">
                <a:latin typeface="楷体_GB2312" pitchFamily="49" charset="-122"/>
                <a:ea typeface="楷体_GB2312" pitchFamily="49" charset="-122"/>
              </a:rPr>
              <a:t>2</a:t>
            </a:r>
            <a:r>
              <a:rPr kumimoji="1" lang="zh-CN" altLang="en-US" sz="3600" b="1">
                <a:latin typeface="楷体_GB2312" pitchFamily="49" charset="-122"/>
                <a:ea typeface="楷体_GB2312" pitchFamily="49" charset="-122"/>
              </a:rPr>
              <a:t>、与</a:t>
            </a:r>
            <a:r>
              <a:rPr kumimoji="1" lang="zh-CN" altLang="en-US" sz="36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新制</a:t>
            </a:r>
            <a:r>
              <a:rPr kumimoji="1" lang="en-US" altLang="zh-CN" sz="36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Cu(OH)</a:t>
            </a:r>
            <a:r>
              <a:rPr kumimoji="1" lang="en-US" altLang="zh-CN" sz="3600" b="1" baseline="-2500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r>
              <a:rPr kumimoji="1" lang="zh-CN" altLang="en-US" sz="3600" b="1">
                <a:latin typeface="楷体_GB2312" pitchFamily="49" charset="-122"/>
                <a:ea typeface="楷体_GB2312" pitchFamily="49" charset="-122"/>
              </a:rPr>
              <a:t>反应</a:t>
            </a:r>
            <a:r>
              <a:rPr kumimoji="1" lang="en-US" altLang="zh-CN" sz="3600" b="1">
                <a:latin typeface="楷体_GB2312" pitchFamily="49" charset="-122"/>
                <a:ea typeface="楷体_GB2312" pitchFamily="49" charset="-122"/>
              </a:rPr>
              <a:t>:</a:t>
            </a:r>
            <a:endParaRPr kumimoji="1" lang="en-US" altLang="zh-CN" sz="3600" b="1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3016" name="Text Box 8"/>
          <p:cNvSpPr txBox="1">
            <a:spLocks noChangeArrowheads="1"/>
          </p:cNvSpPr>
          <p:nvPr/>
        </p:nvSpPr>
        <p:spPr bwMode="auto">
          <a:xfrm>
            <a:off x="1331913" y="4220210"/>
            <a:ext cx="15605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3600" b="1">
                <a:latin typeface="楷体_GB2312" pitchFamily="49" charset="-122"/>
                <a:ea typeface="楷体_GB2312" pitchFamily="49" charset="-122"/>
              </a:rPr>
              <a:t>现象：</a:t>
            </a:r>
            <a:endParaRPr kumimoji="1" lang="zh-CN" altLang="en-US" sz="3600" b="1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2627313" y="4220210"/>
            <a:ext cx="5761037" cy="645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zh-CN" altLang="en-US" sz="32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试管中</a:t>
            </a:r>
            <a:r>
              <a:rPr lang="zh-CN" altLang="en-US" sz="36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生成</a:t>
            </a:r>
            <a:r>
              <a:rPr lang="zh-CN" altLang="en-US" sz="3600" b="1">
                <a:solidFill>
                  <a:srgbClr val="FFC000"/>
                </a:solidFill>
                <a:latin typeface="楷体_GB2312" pitchFamily="49" charset="-122"/>
                <a:ea typeface="楷体_GB2312" pitchFamily="49" charset="-122"/>
              </a:rPr>
              <a:t>砖红色沉淀</a:t>
            </a:r>
            <a:endParaRPr lang="zh-CN" altLang="en-US" sz="3600" b="1">
              <a:solidFill>
                <a:srgbClr val="0000FF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3018" name="Text Box 10"/>
          <p:cNvSpPr txBox="1">
            <a:spLocks noChangeArrowheads="1"/>
          </p:cNvSpPr>
          <p:nvPr/>
        </p:nvSpPr>
        <p:spPr bwMode="auto">
          <a:xfrm>
            <a:off x="1331913" y="4940935"/>
            <a:ext cx="179546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zh-CN" altLang="en-US" sz="3600" b="1">
                <a:latin typeface="楷体_GB2312" pitchFamily="49" charset="-122"/>
                <a:ea typeface="楷体_GB2312" pitchFamily="49" charset="-122"/>
              </a:rPr>
              <a:t>结论：</a:t>
            </a:r>
            <a:endParaRPr kumimoji="1" lang="zh-CN" altLang="en-US" sz="3600" b="1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3019" name="Text Box 11"/>
          <p:cNvSpPr txBox="1">
            <a:spLocks noChangeArrowheads="1"/>
          </p:cNvSpPr>
          <p:nvPr/>
        </p:nvSpPr>
        <p:spPr bwMode="auto">
          <a:xfrm>
            <a:off x="2627630" y="5012690"/>
            <a:ext cx="5223510" cy="1506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kumimoji="1" lang="zh-CN" altLang="en-US" sz="36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葡萄糖</a:t>
            </a:r>
            <a:r>
              <a:rPr kumimoji="1" lang="zh-CN" altLang="en-US" sz="36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碱性</a:t>
            </a:r>
            <a:r>
              <a:rPr kumimoji="1" lang="zh-CN" altLang="en-US" sz="36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条件加热，与</a:t>
            </a:r>
            <a:r>
              <a:rPr kumimoji="1" lang="zh-CN" altLang="en-US" sz="36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新制</a:t>
            </a:r>
            <a:r>
              <a:rPr kumimoji="1" lang="en-US" altLang="zh-CN" sz="36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Cu(OH)</a:t>
            </a:r>
            <a:r>
              <a:rPr kumimoji="1" lang="en-US" altLang="zh-CN" sz="3600" b="1" baseline="-2500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r>
              <a:rPr kumimoji="1" lang="zh-CN" altLang="en-US" sz="36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反应</a:t>
            </a:r>
            <a:r>
              <a:rPr lang="zh-CN" altLang="en-US" sz="36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。</a:t>
            </a:r>
            <a:endParaRPr kumimoji="1" lang="zh-CN" altLang="en-US" sz="3200" b="1">
              <a:latin typeface="楷体_GB2312" pitchFamily="49" charset="-122"/>
              <a:ea typeface="楷体_GB2312" pitchFamily="49" charset="-122"/>
            </a:endParaRPr>
          </a:p>
          <a:p>
            <a:endParaRPr lang="en-US" altLang="zh-CN" sz="2000" b="1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3020" name="AutoShape 12">
            <a:hlinkClick r:id="rId1" action="ppaction://hlinkfile" highlightClick="1"/>
          </p:cNvPr>
          <p:cNvSpPr>
            <a:spLocks noChangeArrowheads="1"/>
          </p:cNvSpPr>
          <p:nvPr/>
        </p:nvSpPr>
        <p:spPr bwMode="auto">
          <a:xfrm>
            <a:off x="7238365" y="1125538"/>
            <a:ext cx="719138" cy="574675"/>
          </a:xfrm>
          <a:prstGeom prst="actionButtonMovi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3021" name="AutoShape 13">
            <a:hlinkClick r:id="rId2" action="ppaction://hlinkfile" highlightClick="1"/>
          </p:cNvPr>
          <p:cNvSpPr>
            <a:spLocks noChangeArrowheads="1"/>
          </p:cNvSpPr>
          <p:nvPr/>
        </p:nvSpPr>
        <p:spPr bwMode="auto">
          <a:xfrm>
            <a:off x="7669530" y="4289743"/>
            <a:ext cx="719138" cy="574675"/>
          </a:xfrm>
          <a:prstGeom prst="actionButtonMovi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685" y="5012690"/>
            <a:ext cx="868045" cy="176720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2405" y="2466340"/>
            <a:ext cx="1340485" cy="135001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222693" y="174625"/>
            <a:ext cx="5837555" cy="92202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threePt" dir="t">
                <a:rot lat="0" lon="0" rev="0"/>
              </a:lightRig>
            </a:scene3d>
            <a:sp3d extrusionH="120650" prstMaterial="matte"/>
          </a:bodyPr>
          <a:p>
            <a:pPr algn="ctr"/>
            <a:r>
              <a:rPr lang="zh-CN" altLang="zh-CN" sz="5400" b="1">
                <a:ln>
                  <a:gradFill>
                    <a:gsLst>
                      <a:gs pos="98000">
                        <a:srgbClr val="F88C89"/>
                      </a:gs>
                      <a:gs pos="86000">
                        <a:srgbClr val="F8D078"/>
                      </a:gs>
                      <a:gs pos="73000">
                        <a:srgbClr val="BAD172"/>
                      </a:gs>
                      <a:gs pos="62000">
                        <a:srgbClr val="BEC7AF"/>
                      </a:gs>
                      <a:gs pos="50000">
                        <a:srgbClr val="83D9E3"/>
                      </a:gs>
                      <a:gs pos="37000">
                        <a:srgbClr val="9C61DF"/>
                      </a:gs>
                      <a:gs pos="24000">
                        <a:srgbClr val="CA78E1"/>
                      </a:gs>
                      <a:gs pos="12000">
                        <a:srgbClr val="E564DF"/>
                      </a:gs>
                      <a:gs pos="0">
                        <a:srgbClr val="F86CC0"/>
                      </a:gs>
                    </a:gsLst>
                    <a:lin ang="0"/>
                  </a:gradFill>
                </a:ln>
                <a:gradFill>
                  <a:gsLst>
                    <a:gs pos="79000">
                      <a:srgbClr val="CCFF66"/>
                    </a:gs>
                    <a:gs pos="94000">
                      <a:srgbClr val="FFFF00">
                        <a:alpha val="50000"/>
                      </a:srgbClr>
                    </a:gs>
                    <a:gs pos="70000">
                      <a:srgbClr val="00FF00">
                        <a:alpha val="13000"/>
                      </a:srgbClr>
                    </a:gs>
                    <a:gs pos="56000">
                      <a:srgbClr val="00FFFF">
                        <a:alpha val="50000"/>
                      </a:srgbClr>
                    </a:gs>
                    <a:gs pos="43000">
                      <a:srgbClr val="00FFFF">
                        <a:alpha val="13000"/>
                      </a:srgbClr>
                    </a:gs>
                    <a:gs pos="22000">
                      <a:srgbClr val="FF00FF">
                        <a:alpha val="50000"/>
                      </a:srgbClr>
                    </a:gs>
                    <a:gs pos="33000">
                      <a:srgbClr val="9900FF">
                        <a:alpha val="50000"/>
                      </a:srgbClr>
                    </a:gs>
                    <a:gs pos="5000">
                      <a:srgbClr val="FF00FF">
                        <a:alpha val="50000"/>
                      </a:srgbClr>
                    </a:gs>
                    <a:gs pos="0">
                      <a:srgbClr val="FF3300">
                        <a:alpha val="50000"/>
                      </a:srgbClr>
                    </a:gs>
                    <a:gs pos="100000">
                      <a:srgbClr val="FF3300">
                        <a:alpha val="30000"/>
                      </a:srgbClr>
                    </a:gs>
                  </a:gsLst>
                  <a:lin ang="0"/>
                </a:gradFill>
                <a:effectLst>
                  <a:outerShdw blurRad="50800" dist="38100" algn="l" rotWithShape="0">
                    <a:srgbClr val="CC00CC">
                      <a:alpha val="40000"/>
                    </a:srgbClr>
                  </a:outerShdw>
                </a:effectLst>
              </a:rPr>
              <a:t>醛基</a:t>
            </a:r>
            <a:r>
              <a:rPr lang="en-US" altLang="zh-CN" sz="5400" b="1">
                <a:ln>
                  <a:gradFill>
                    <a:gsLst>
                      <a:gs pos="98000">
                        <a:srgbClr val="F88C89"/>
                      </a:gs>
                      <a:gs pos="86000">
                        <a:srgbClr val="F8D078"/>
                      </a:gs>
                      <a:gs pos="73000">
                        <a:srgbClr val="BAD172"/>
                      </a:gs>
                      <a:gs pos="62000">
                        <a:srgbClr val="BEC7AF"/>
                      </a:gs>
                      <a:gs pos="50000">
                        <a:srgbClr val="83D9E3"/>
                      </a:gs>
                      <a:gs pos="37000">
                        <a:srgbClr val="9C61DF"/>
                      </a:gs>
                      <a:gs pos="24000">
                        <a:srgbClr val="CA78E1"/>
                      </a:gs>
                      <a:gs pos="12000">
                        <a:srgbClr val="E564DF"/>
                      </a:gs>
                      <a:gs pos="0">
                        <a:srgbClr val="F86CC0"/>
                      </a:gs>
                    </a:gsLst>
                    <a:lin ang="0"/>
                  </a:gradFill>
                </a:ln>
                <a:gradFill>
                  <a:gsLst>
                    <a:gs pos="79000">
                      <a:srgbClr val="CCFF66"/>
                    </a:gs>
                    <a:gs pos="94000">
                      <a:srgbClr val="FFFF00">
                        <a:alpha val="50000"/>
                      </a:srgbClr>
                    </a:gs>
                    <a:gs pos="70000">
                      <a:srgbClr val="00FF00">
                        <a:alpha val="13000"/>
                      </a:srgbClr>
                    </a:gs>
                    <a:gs pos="56000">
                      <a:srgbClr val="00FFFF">
                        <a:alpha val="50000"/>
                      </a:srgbClr>
                    </a:gs>
                    <a:gs pos="43000">
                      <a:srgbClr val="00FFFF">
                        <a:alpha val="13000"/>
                      </a:srgbClr>
                    </a:gs>
                    <a:gs pos="22000">
                      <a:srgbClr val="FF00FF">
                        <a:alpha val="50000"/>
                      </a:srgbClr>
                    </a:gs>
                    <a:gs pos="33000">
                      <a:srgbClr val="9900FF">
                        <a:alpha val="50000"/>
                      </a:srgbClr>
                    </a:gs>
                    <a:gs pos="5000">
                      <a:srgbClr val="FF00FF">
                        <a:alpha val="50000"/>
                      </a:srgbClr>
                    </a:gs>
                    <a:gs pos="0">
                      <a:srgbClr val="FF3300">
                        <a:alpha val="50000"/>
                      </a:srgbClr>
                    </a:gs>
                    <a:gs pos="100000">
                      <a:srgbClr val="FF3300">
                        <a:alpha val="30000"/>
                      </a:srgbClr>
                    </a:gs>
                  </a:gsLst>
                  <a:lin ang="0"/>
                </a:gradFill>
                <a:effectLst>
                  <a:outerShdw blurRad="50800" dist="38100" algn="l" rotWithShape="0">
                    <a:srgbClr val="CC00CC">
                      <a:alpha val="40000"/>
                    </a:srgbClr>
                  </a:outerShdw>
                </a:effectLst>
              </a:rPr>
              <a:t>—CHO</a:t>
            </a:r>
            <a:r>
              <a:rPr lang="zh-CN" altLang="en-US" sz="5400" b="1">
                <a:ln>
                  <a:gradFill>
                    <a:gsLst>
                      <a:gs pos="98000">
                        <a:srgbClr val="F88C89"/>
                      </a:gs>
                      <a:gs pos="86000">
                        <a:srgbClr val="F8D078"/>
                      </a:gs>
                      <a:gs pos="73000">
                        <a:srgbClr val="BAD172"/>
                      </a:gs>
                      <a:gs pos="62000">
                        <a:srgbClr val="BEC7AF"/>
                      </a:gs>
                      <a:gs pos="50000">
                        <a:srgbClr val="83D9E3"/>
                      </a:gs>
                      <a:gs pos="37000">
                        <a:srgbClr val="9C61DF"/>
                      </a:gs>
                      <a:gs pos="24000">
                        <a:srgbClr val="CA78E1"/>
                      </a:gs>
                      <a:gs pos="12000">
                        <a:srgbClr val="E564DF"/>
                      </a:gs>
                      <a:gs pos="0">
                        <a:srgbClr val="F86CC0"/>
                      </a:gs>
                    </a:gsLst>
                    <a:lin ang="0"/>
                  </a:gradFill>
                </a:ln>
                <a:gradFill>
                  <a:gsLst>
                    <a:gs pos="79000">
                      <a:srgbClr val="CCFF66"/>
                    </a:gs>
                    <a:gs pos="94000">
                      <a:srgbClr val="FFFF00">
                        <a:alpha val="50000"/>
                      </a:srgbClr>
                    </a:gs>
                    <a:gs pos="70000">
                      <a:srgbClr val="00FF00">
                        <a:alpha val="13000"/>
                      </a:srgbClr>
                    </a:gs>
                    <a:gs pos="56000">
                      <a:srgbClr val="00FFFF">
                        <a:alpha val="50000"/>
                      </a:srgbClr>
                    </a:gs>
                    <a:gs pos="43000">
                      <a:srgbClr val="00FFFF">
                        <a:alpha val="13000"/>
                      </a:srgbClr>
                    </a:gs>
                    <a:gs pos="22000">
                      <a:srgbClr val="FF00FF">
                        <a:alpha val="50000"/>
                      </a:srgbClr>
                    </a:gs>
                    <a:gs pos="33000">
                      <a:srgbClr val="9900FF">
                        <a:alpha val="50000"/>
                      </a:srgbClr>
                    </a:gs>
                    <a:gs pos="5000">
                      <a:srgbClr val="FF00FF">
                        <a:alpha val="50000"/>
                      </a:srgbClr>
                    </a:gs>
                    <a:gs pos="0">
                      <a:srgbClr val="FF3300">
                        <a:alpha val="50000"/>
                      </a:srgbClr>
                    </a:gs>
                    <a:gs pos="100000">
                      <a:srgbClr val="FF3300">
                        <a:alpha val="30000"/>
                      </a:srgbClr>
                    </a:gs>
                  </a:gsLst>
                  <a:lin ang="0"/>
                </a:gradFill>
                <a:effectLst>
                  <a:outerShdw blurRad="50800" dist="38100" algn="l" rotWithShape="0">
                    <a:srgbClr val="CC00CC">
                      <a:alpha val="40000"/>
                    </a:srgbClr>
                  </a:outerShdw>
                </a:effectLst>
              </a:rPr>
              <a:t>的检验</a:t>
            </a:r>
            <a:endParaRPr lang="zh-CN" altLang="en-US" sz="5400" b="1">
              <a:ln>
                <a:gradFill>
                  <a:gsLst>
                    <a:gs pos="98000">
                      <a:srgbClr val="F88C89"/>
                    </a:gs>
                    <a:gs pos="86000">
                      <a:srgbClr val="F8D078"/>
                    </a:gs>
                    <a:gs pos="73000">
                      <a:srgbClr val="BAD172"/>
                    </a:gs>
                    <a:gs pos="62000">
                      <a:srgbClr val="BEC7AF"/>
                    </a:gs>
                    <a:gs pos="50000">
                      <a:srgbClr val="83D9E3"/>
                    </a:gs>
                    <a:gs pos="37000">
                      <a:srgbClr val="9C61DF"/>
                    </a:gs>
                    <a:gs pos="24000">
                      <a:srgbClr val="CA78E1"/>
                    </a:gs>
                    <a:gs pos="12000">
                      <a:srgbClr val="E564DF"/>
                    </a:gs>
                    <a:gs pos="0">
                      <a:srgbClr val="F86CC0"/>
                    </a:gs>
                  </a:gsLst>
                  <a:lin ang="0"/>
                </a:gradFill>
              </a:ln>
              <a:gradFill>
                <a:gsLst>
                  <a:gs pos="79000">
                    <a:srgbClr val="CCFF66"/>
                  </a:gs>
                  <a:gs pos="94000">
                    <a:srgbClr val="FFFF00">
                      <a:alpha val="50000"/>
                    </a:srgbClr>
                  </a:gs>
                  <a:gs pos="70000">
                    <a:srgbClr val="00FF00">
                      <a:alpha val="13000"/>
                    </a:srgbClr>
                  </a:gs>
                  <a:gs pos="56000">
                    <a:srgbClr val="00FFFF">
                      <a:alpha val="50000"/>
                    </a:srgbClr>
                  </a:gs>
                  <a:gs pos="43000">
                    <a:srgbClr val="00FFFF">
                      <a:alpha val="13000"/>
                    </a:srgbClr>
                  </a:gs>
                  <a:gs pos="22000">
                    <a:srgbClr val="FF00FF">
                      <a:alpha val="50000"/>
                    </a:srgbClr>
                  </a:gs>
                  <a:gs pos="33000">
                    <a:srgbClr val="9900FF">
                      <a:alpha val="50000"/>
                    </a:srgbClr>
                  </a:gs>
                  <a:gs pos="5000">
                    <a:srgbClr val="FF00FF">
                      <a:alpha val="50000"/>
                    </a:srgbClr>
                  </a:gs>
                  <a:gs pos="0">
                    <a:srgbClr val="FF3300">
                      <a:alpha val="50000"/>
                    </a:srgbClr>
                  </a:gs>
                  <a:gs pos="100000">
                    <a:srgbClr val="FF3300">
                      <a:alpha val="30000"/>
                    </a:srgbClr>
                  </a:gs>
                </a:gsLst>
                <a:lin ang="0"/>
              </a:gradFill>
              <a:effectLst>
                <a:outerShdw blurRad="50800" dist="38100" algn="l" rotWithShape="0">
                  <a:srgbClr val="CC00CC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3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3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43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3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30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 bldLvl="0" animBg="1"/>
      <p:bldP spid="43011" grpId="0" bldLvl="0" animBg="1" autoUpdateAnimBg="0"/>
      <p:bldP spid="43012" grpId="0" bldLvl="0" animBg="1" autoUpdateAnimBg="0"/>
      <p:bldP spid="43013" grpId="0" bldLvl="0" animBg="1"/>
      <p:bldP spid="43015" grpId="0" bldLvl="0" animBg="1"/>
      <p:bldP spid="43016" grpId="0" bldLvl="0" animBg="1"/>
      <p:bldP spid="43017" grpId="0" bldLvl="0" animBg="1" autoUpdateAnimBg="0"/>
      <p:bldP spid="43018" grpId="0" bldLvl="0" animBg="1"/>
      <p:bldP spid="43019" grpId="0" bldLvl="0" animBg="1" autoUpdateAnimBg="0"/>
      <p:bldP spid="43020" grpId="0" bldLvl="0" animBg="1"/>
      <p:bldP spid="43021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685800" y="1219200"/>
            <a:ext cx="6477000" cy="453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FF3399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kumimoji="1" lang="en-US" altLang="zh-CN" sz="3200" b="1">
                <a:latin typeface="黑体" panose="02010609060101010101" pitchFamily="2" charset="-122"/>
                <a:ea typeface="黑体" panose="02010609060101010101" pitchFamily="2" charset="-122"/>
              </a:rPr>
              <a:t>①</a:t>
            </a:r>
            <a:r>
              <a:rPr kumimoji="1" lang="zh-CN" altLang="en-US" sz="3200" b="1" u="sng">
                <a:latin typeface="黑体" panose="02010609060101010101" pitchFamily="2" charset="-122"/>
                <a:ea typeface="黑体" panose="02010609060101010101" pitchFamily="2" charset="-122"/>
              </a:rPr>
              <a:t>银氨溶液制取</a:t>
            </a:r>
            <a:r>
              <a:rPr kumimoji="1" lang="zh-CN" altLang="en-US" sz="3200" b="1">
                <a:latin typeface="黑体" panose="02010609060101010101" pitchFamily="2" charset="-122"/>
                <a:ea typeface="黑体" panose="02010609060101010101" pitchFamily="2" charset="-122"/>
              </a:rPr>
              <a:t>：</a:t>
            </a:r>
            <a:endParaRPr kumimoji="1" lang="zh-CN" altLang="en-US" sz="32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10000"/>
              </a:lnSpc>
              <a:spcBef>
                <a:spcPct val="50000"/>
              </a:spcBef>
            </a:pPr>
            <a:endParaRPr kumimoji="1" lang="zh-CN" altLang="en-US" sz="32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kumimoji="1" lang="zh-CN" altLang="en-US" sz="3200" b="1">
                <a:latin typeface="黑体" panose="02010609060101010101" pitchFamily="2" charset="-122"/>
                <a:ea typeface="黑体" panose="02010609060101010101" pitchFamily="2" charset="-122"/>
              </a:rPr>
              <a:t>②</a:t>
            </a:r>
            <a:r>
              <a:rPr kumimoji="1" lang="zh-CN" altLang="en-US" sz="3200" b="1" u="sng">
                <a:latin typeface="黑体" panose="02010609060101010101" pitchFamily="2" charset="-122"/>
                <a:ea typeface="黑体" panose="02010609060101010101" pitchFamily="2" charset="-122"/>
              </a:rPr>
              <a:t>对仪器的要求</a:t>
            </a:r>
            <a:r>
              <a:rPr kumimoji="1" lang="zh-CN" altLang="en-US" sz="3200" b="1">
                <a:latin typeface="黑体" panose="02010609060101010101" pitchFamily="2" charset="-122"/>
                <a:ea typeface="黑体" panose="02010609060101010101" pitchFamily="2" charset="-122"/>
              </a:rPr>
              <a:t>：</a:t>
            </a:r>
            <a:endParaRPr kumimoji="1" lang="zh-CN" altLang="en-US" sz="32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kumimoji="1" lang="zh-CN" altLang="en-US" sz="3200" b="1">
                <a:latin typeface="黑体" panose="02010609060101010101" pitchFamily="2" charset="-122"/>
                <a:ea typeface="黑体" panose="02010609060101010101" pitchFamily="2" charset="-122"/>
              </a:rPr>
              <a:t>③</a:t>
            </a:r>
            <a:r>
              <a:rPr kumimoji="1" lang="zh-CN" altLang="en-US" sz="3200" b="1" u="sng">
                <a:latin typeface="黑体" panose="02010609060101010101" pitchFamily="2" charset="-122"/>
                <a:ea typeface="黑体" panose="02010609060101010101" pitchFamily="2" charset="-122"/>
              </a:rPr>
              <a:t>反应条件</a:t>
            </a:r>
            <a:r>
              <a:rPr kumimoji="1" lang="zh-CN" altLang="en-US" sz="3200" b="1">
                <a:latin typeface="黑体" panose="02010609060101010101" pitchFamily="2" charset="-122"/>
                <a:ea typeface="黑体" panose="02010609060101010101" pitchFamily="2" charset="-122"/>
              </a:rPr>
              <a:t>：</a:t>
            </a:r>
            <a:endParaRPr kumimoji="1" lang="zh-CN" altLang="en-US" sz="32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kumimoji="1" lang="zh-CN" altLang="en-US" sz="3200" b="1">
                <a:latin typeface="黑体" panose="02010609060101010101" pitchFamily="2" charset="-122"/>
                <a:ea typeface="黑体" panose="02010609060101010101" pitchFamily="2" charset="-122"/>
              </a:rPr>
              <a:t>④</a:t>
            </a:r>
            <a:r>
              <a:rPr kumimoji="1" lang="zh-CN" altLang="en-US" sz="3200" b="1" u="sng">
                <a:latin typeface="黑体" panose="02010609060101010101" pitchFamily="2" charset="-122"/>
                <a:ea typeface="黑体" panose="02010609060101010101" pitchFamily="2" charset="-122"/>
              </a:rPr>
              <a:t>操作要求</a:t>
            </a:r>
            <a:r>
              <a:rPr kumimoji="1" lang="zh-CN" altLang="en-US" sz="3200" b="1">
                <a:latin typeface="黑体" panose="02010609060101010101" pitchFamily="2" charset="-122"/>
                <a:ea typeface="黑体" panose="02010609060101010101" pitchFamily="2" charset="-122"/>
              </a:rPr>
              <a:t>：</a:t>
            </a:r>
            <a:endParaRPr kumimoji="1" lang="zh-CN" altLang="en-US" sz="32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kumimoji="1" lang="zh-CN" altLang="en-US" sz="3200" b="1">
                <a:latin typeface="黑体" panose="02010609060101010101" pitchFamily="2" charset="-122"/>
                <a:ea typeface="黑体" panose="02010609060101010101" pitchFamily="2" charset="-122"/>
              </a:rPr>
              <a:t>⑤怎么洗做过银镜反应的试管：</a:t>
            </a:r>
            <a:endParaRPr kumimoji="1" lang="zh-CN" altLang="en-US" sz="32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7891" name="Line 3"/>
          <p:cNvSpPr>
            <a:spLocks noChangeShapeType="1"/>
          </p:cNvSpPr>
          <p:nvPr/>
        </p:nvSpPr>
        <p:spPr bwMode="auto">
          <a:xfrm>
            <a:off x="76200" y="990600"/>
            <a:ext cx="3429000" cy="0"/>
          </a:xfrm>
          <a:prstGeom prst="line">
            <a:avLst/>
          </a:prstGeom>
          <a:noFill/>
          <a:ln w="57150" cmpd="thinThick">
            <a:solidFill>
              <a:schemeClr val="accent2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892" name="Line 4"/>
          <p:cNvSpPr>
            <a:spLocks noChangeShapeType="1"/>
          </p:cNvSpPr>
          <p:nvPr/>
        </p:nvSpPr>
        <p:spPr bwMode="auto">
          <a:xfrm>
            <a:off x="685800" y="685800"/>
            <a:ext cx="0" cy="838200"/>
          </a:xfrm>
          <a:prstGeom prst="line">
            <a:avLst/>
          </a:prstGeom>
          <a:noFill/>
          <a:ln w="57150" cmpd="thickThin">
            <a:solidFill>
              <a:schemeClr val="accent2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152400" y="609600"/>
            <a:ext cx="2286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304800" y="762000"/>
            <a:ext cx="228600" cy="1524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685800" y="206375"/>
            <a:ext cx="5541963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40000"/>
              </a:lnSpc>
              <a:spcBef>
                <a:spcPct val="50000"/>
              </a:spcBef>
            </a:pPr>
            <a:r>
              <a:rPr kumimoji="1" lang="zh-CN" altLang="en-US" sz="36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银镜实验</a:t>
            </a:r>
            <a:r>
              <a:rPr kumimoji="1" lang="zh-CN" altLang="en-US" sz="3600" b="1">
                <a:solidFill>
                  <a:schemeClr val="accent2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操作要点：</a:t>
            </a:r>
            <a:endParaRPr kumimoji="1" lang="zh-CN" altLang="en-US" sz="24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37896" name="Line 8"/>
          <p:cNvSpPr>
            <a:spLocks noChangeShapeType="1"/>
          </p:cNvSpPr>
          <p:nvPr/>
        </p:nvSpPr>
        <p:spPr bwMode="auto">
          <a:xfrm rot="5388928">
            <a:off x="7474743" y="5495132"/>
            <a:ext cx="1827213" cy="0"/>
          </a:xfrm>
          <a:prstGeom prst="line">
            <a:avLst/>
          </a:prstGeom>
          <a:noFill/>
          <a:ln w="57150" cmpd="thinThick">
            <a:solidFill>
              <a:schemeClr val="accent2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897" name="Line 9"/>
          <p:cNvSpPr>
            <a:spLocks noChangeShapeType="1"/>
          </p:cNvSpPr>
          <p:nvPr/>
        </p:nvSpPr>
        <p:spPr bwMode="auto">
          <a:xfrm rot="5388928" flipV="1">
            <a:off x="7457282" y="4575969"/>
            <a:ext cx="1587" cy="2892425"/>
          </a:xfrm>
          <a:prstGeom prst="line">
            <a:avLst/>
          </a:prstGeom>
          <a:noFill/>
          <a:ln w="57150" cmpd="thickThin">
            <a:solidFill>
              <a:schemeClr val="accent2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898" name="Rectangle 10"/>
          <p:cNvSpPr>
            <a:spLocks noChangeArrowheads="1"/>
          </p:cNvSpPr>
          <p:nvPr/>
        </p:nvSpPr>
        <p:spPr bwMode="auto">
          <a:xfrm rot="49958">
            <a:off x="8458200" y="6132513"/>
            <a:ext cx="228600" cy="1524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899" name="Rectangle 11"/>
          <p:cNvSpPr>
            <a:spLocks noChangeArrowheads="1"/>
          </p:cNvSpPr>
          <p:nvPr/>
        </p:nvSpPr>
        <p:spPr bwMode="auto">
          <a:xfrm rot="49958">
            <a:off x="8609013" y="6286500"/>
            <a:ext cx="2286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900" name="Text Box 12"/>
          <p:cNvSpPr txBox="1">
            <a:spLocks noChangeArrowheads="1"/>
          </p:cNvSpPr>
          <p:nvPr/>
        </p:nvSpPr>
        <p:spPr bwMode="auto">
          <a:xfrm>
            <a:off x="3810000" y="1052513"/>
            <a:ext cx="5181600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40000"/>
              </a:lnSpc>
              <a:spcBef>
                <a:spcPct val="50000"/>
              </a:spcBef>
            </a:pPr>
            <a:r>
              <a:rPr kumimoji="1" lang="zh-CN" altLang="en-US" sz="3200" b="1">
                <a:solidFill>
                  <a:schemeClr val="accent2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将氨水加入硝酸银溶液中，至产生的沉淀</a:t>
            </a:r>
            <a:r>
              <a:rPr kumimoji="1" lang="zh-CN" altLang="en-US" sz="3600" b="1">
                <a:solidFill>
                  <a:srgbClr val="7030A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刚好</a:t>
            </a:r>
            <a:r>
              <a:rPr kumimoji="1" lang="zh-CN" altLang="en-US" sz="3200" b="1">
                <a:solidFill>
                  <a:schemeClr val="accent2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消失</a:t>
            </a:r>
            <a:endParaRPr kumimoji="1" lang="zh-CN" altLang="en-US" sz="24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37901" name="Text Box 13"/>
          <p:cNvSpPr txBox="1">
            <a:spLocks noChangeArrowheads="1"/>
          </p:cNvSpPr>
          <p:nvPr/>
        </p:nvSpPr>
        <p:spPr bwMode="auto">
          <a:xfrm>
            <a:off x="3995738" y="2636838"/>
            <a:ext cx="3581400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40000"/>
              </a:lnSpc>
              <a:spcBef>
                <a:spcPct val="50000"/>
              </a:spcBef>
            </a:pPr>
            <a:r>
              <a:rPr kumimoji="1" lang="zh-CN" altLang="en-US" sz="3200" b="1">
                <a:solidFill>
                  <a:schemeClr val="accent2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洁净的试管</a:t>
            </a:r>
            <a:endParaRPr kumimoji="1" lang="zh-CN" altLang="en-US" sz="24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37902" name="Text Box 14"/>
          <p:cNvSpPr txBox="1">
            <a:spLocks noChangeArrowheads="1"/>
          </p:cNvSpPr>
          <p:nvPr/>
        </p:nvSpPr>
        <p:spPr bwMode="auto">
          <a:xfrm>
            <a:off x="3048000" y="3644900"/>
            <a:ext cx="4800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3200" b="1">
                <a:solidFill>
                  <a:schemeClr val="accent2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水浴加热</a:t>
            </a:r>
            <a:endParaRPr kumimoji="1" lang="zh-CN" altLang="en-US" sz="3200" b="1">
              <a:solidFill>
                <a:schemeClr val="accent2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7903" name="Text Box 15"/>
          <p:cNvSpPr txBox="1">
            <a:spLocks noChangeArrowheads="1"/>
          </p:cNvSpPr>
          <p:nvPr/>
        </p:nvSpPr>
        <p:spPr bwMode="auto">
          <a:xfrm>
            <a:off x="3048000" y="4221163"/>
            <a:ext cx="4038600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40000"/>
              </a:lnSpc>
              <a:spcBef>
                <a:spcPct val="50000"/>
              </a:spcBef>
            </a:pPr>
            <a:r>
              <a:rPr kumimoji="1" lang="zh-CN" altLang="en-US" sz="3200" b="1">
                <a:solidFill>
                  <a:schemeClr val="accent2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加热时不能振荡试管</a:t>
            </a:r>
            <a:endParaRPr kumimoji="1" lang="zh-CN" altLang="en-US" sz="24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37904" name="Text Box 16"/>
          <p:cNvSpPr txBox="1">
            <a:spLocks noChangeArrowheads="1"/>
          </p:cNvSpPr>
          <p:nvPr/>
        </p:nvSpPr>
        <p:spPr bwMode="auto">
          <a:xfrm>
            <a:off x="6516688" y="4941888"/>
            <a:ext cx="1871662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40000"/>
              </a:lnSpc>
              <a:spcBef>
                <a:spcPct val="50000"/>
              </a:spcBef>
            </a:pPr>
            <a:r>
              <a:rPr kumimoji="1" lang="zh-CN" altLang="en-US" sz="32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稀硝酸</a:t>
            </a:r>
            <a:r>
              <a:rPr kumimoji="1" lang="zh-CN" altLang="en-US" sz="3200" b="1">
                <a:solidFill>
                  <a:schemeClr val="accent2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洗</a:t>
            </a:r>
            <a:endParaRPr kumimoji="1" lang="zh-CN" altLang="en-US" sz="24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79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9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7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79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7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79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9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 autoUpdateAnimBg="0"/>
      <p:bldP spid="37895" grpId="0" autoUpdateAnimBg="0"/>
      <p:bldP spid="37900" grpId="0" bldLvl="0" animBg="1" autoUpdateAnimBg="0"/>
      <p:bldP spid="37901" grpId="0" autoUpdateAnimBg="0"/>
      <p:bldP spid="37902" grpId="0" autoUpdateAnimBg="0"/>
      <p:bldP spid="37903" grpId="0" autoUpdateAnimBg="0"/>
      <p:bldP spid="37904" grpId="0" bldLvl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323850" y="260985"/>
            <a:ext cx="4953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4000" b="1">
                <a:solidFill>
                  <a:srgbClr val="0000FF"/>
                </a:solidFill>
                <a:latin typeface="Times New Roman" panose="02020603050405020304" pitchFamily="18" charset="0"/>
              </a:rPr>
              <a:t>葡萄糖的用途</a:t>
            </a:r>
            <a:endParaRPr kumimoji="1" lang="zh-CN" altLang="en-US" sz="4000" b="1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31" name="AutoShape 3"/>
          <p:cNvSpPr/>
          <p:nvPr/>
        </p:nvSpPr>
        <p:spPr bwMode="auto">
          <a:xfrm>
            <a:off x="2339975" y="1125538"/>
            <a:ext cx="117475" cy="4192587"/>
          </a:xfrm>
          <a:prstGeom prst="leftBrace">
            <a:avLst>
              <a:gd name="adj1" fmla="val 297410"/>
              <a:gd name="adj2" fmla="val 50000"/>
            </a:avLst>
          </a:prstGeom>
          <a:noFill/>
          <a:ln w="508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532" name="Text Box 4">
            <a:hlinkClick r:id="rId1" action="ppaction://hlinksldjump"/>
          </p:cNvPr>
          <p:cNvSpPr txBox="1">
            <a:spLocks noChangeArrowheads="1"/>
          </p:cNvSpPr>
          <p:nvPr/>
        </p:nvSpPr>
        <p:spPr bwMode="auto">
          <a:xfrm>
            <a:off x="2457133" y="1125538"/>
            <a:ext cx="2362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3600" b="1">
                <a:latin typeface="Times New Roman" panose="02020603050405020304" pitchFamily="18" charset="0"/>
              </a:rPr>
              <a:t>生活上</a:t>
            </a:r>
            <a:endParaRPr kumimoji="1" lang="zh-CN" altLang="en-US" sz="3600" b="1">
              <a:latin typeface="Times New Roman" panose="02020603050405020304" pitchFamily="18" charset="0"/>
            </a:endParaRP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2411413" y="3068638"/>
            <a:ext cx="3276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3600" b="1">
                <a:latin typeface="Times New Roman" panose="02020603050405020304" pitchFamily="18" charset="0"/>
              </a:rPr>
              <a:t>工业上</a:t>
            </a:r>
            <a:r>
              <a:rPr kumimoji="1" lang="en-US" altLang="zh-CN" sz="3600" b="1">
                <a:latin typeface="Times New Roman" panose="02020603050405020304" pitchFamily="18" charset="0"/>
              </a:rPr>
              <a:t>---</a:t>
            </a:r>
            <a:r>
              <a:rPr kumimoji="1" lang="zh-CN" altLang="en-US" sz="3600" b="1">
                <a:latin typeface="Times New Roman" panose="02020603050405020304" pitchFamily="18" charset="0"/>
              </a:rPr>
              <a:t>制镜</a:t>
            </a:r>
            <a:endParaRPr kumimoji="1" lang="zh-CN" altLang="en-US" sz="3600" b="1">
              <a:latin typeface="Times New Roman" panose="02020603050405020304" pitchFamily="18" charset="0"/>
            </a:endParaRPr>
          </a:p>
        </p:txBody>
      </p:sp>
      <p:sp>
        <p:nvSpPr>
          <p:cNvPr id="22534" name="Text Box 6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2555875" y="4868863"/>
            <a:ext cx="1828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3600" b="1">
                <a:latin typeface="Times New Roman" panose="02020603050405020304" pitchFamily="18" charset="0"/>
              </a:rPr>
              <a:t>医药上</a:t>
            </a:r>
            <a:endParaRPr kumimoji="1" lang="zh-CN" altLang="en-US" sz="3600" b="1">
              <a:latin typeface="Times New Roman" panose="02020603050405020304" pitchFamily="18" charset="0"/>
            </a:endParaRPr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468313" y="2852738"/>
            <a:ext cx="17526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4000" b="1">
                <a:latin typeface="Times New Roman" panose="02020603050405020304" pitchFamily="18" charset="0"/>
              </a:rPr>
              <a:t>葡萄糖</a:t>
            </a:r>
            <a:endParaRPr kumimoji="1" lang="zh-CN" altLang="en-US" sz="4000" b="1">
              <a:latin typeface="Times New Roman" panose="02020603050405020304" pitchFamily="18" charset="0"/>
            </a:endParaRPr>
          </a:p>
        </p:txBody>
      </p:sp>
      <p:pic>
        <p:nvPicPr>
          <p:cNvPr id="22536" name="Picture 8" descr="1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549275"/>
            <a:ext cx="3359150" cy="251936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7" name="Picture 9" descr="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4508500"/>
            <a:ext cx="2232025" cy="16732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8" name="Picture 10" descr="镜子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2565400"/>
            <a:ext cx="2765425" cy="26384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0" dur="5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bldLvl="0" animBg="1" autoUpdateAnimBg="0"/>
      <p:bldP spid="22531" grpId="0" animBg="1"/>
      <p:bldP spid="22532" grpId="0" bldLvl="0" animBg="1" autoUpdateAnimBg="0"/>
      <p:bldP spid="22533" grpId="0" autoUpdateAnimBg="0"/>
      <p:bldP spid="22534" grpId="0" autoUpdateAnimBg="0"/>
      <p:bldP spid="22535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l">
              <a:spcBef>
                <a:spcPct val="50000"/>
              </a:spcBef>
            </a:pPr>
            <a:r>
              <a:rPr kumimoji="1" lang="en-US" altLang="zh-CN" sz="3600" b="1">
                <a:latin typeface="黑体" panose="02010609060101010101" pitchFamily="2" charset="-122"/>
                <a:ea typeface="黑体" panose="02010609060101010101" pitchFamily="2" charset="-122"/>
              </a:rPr>
              <a:t>【</a:t>
            </a:r>
            <a:r>
              <a:rPr kumimoji="1" lang="zh-CN" altLang="en-US" sz="3600" b="1">
                <a:latin typeface="黑体" panose="02010609060101010101" pitchFamily="2" charset="-122"/>
                <a:ea typeface="黑体" panose="02010609060101010101" pitchFamily="2" charset="-122"/>
              </a:rPr>
              <a:t>观察与思考</a:t>
            </a:r>
            <a:r>
              <a:rPr kumimoji="1" lang="en-US" altLang="zh-CN" sz="3600" b="1">
                <a:latin typeface="黑体" panose="02010609060101010101" pitchFamily="2" charset="-122"/>
                <a:ea typeface="黑体" panose="02010609060101010101" pitchFamily="2" charset="-122"/>
              </a:rPr>
              <a:t>】</a:t>
            </a:r>
            <a:r>
              <a:rPr kumimoji="1" lang="en-US" altLang="zh-CN" sz="3600"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endParaRPr kumimoji="1" lang="en-US" altLang="zh-CN" sz="360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pSp>
        <p:nvGrpSpPr>
          <p:cNvPr id="40963" name="Group 3"/>
          <p:cNvGrpSpPr/>
          <p:nvPr/>
        </p:nvGrpSpPr>
        <p:grpSpPr bwMode="auto">
          <a:xfrm>
            <a:off x="1403350" y="1844675"/>
            <a:ext cx="241300" cy="1584325"/>
            <a:chOff x="748" y="1207"/>
            <a:chExt cx="152" cy="998"/>
          </a:xfrm>
        </p:grpSpPr>
        <p:pic>
          <p:nvPicPr>
            <p:cNvPr id="40964" name="Picture 4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" y="1207"/>
              <a:ext cx="152" cy="9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40965" name="Rectangle 5"/>
            <p:cNvSpPr>
              <a:spLocks noChangeArrowheads="1"/>
            </p:cNvSpPr>
            <p:nvPr/>
          </p:nvSpPr>
          <p:spPr bwMode="auto">
            <a:xfrm>
              <a:off x="784" y="1570"/>
              <a:ext cx="91" cy="2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40966" name="Group 6"/>
          <p:cNvGrpSpPr/>
          <p:nvPr/>
        </p:nvGrpSpPr>
        <p:grpSpPr bwMode="auto">
          <a:xfrm>
            <a:off x="1403350" y="3716338"/>
            <a:ext cx="241300" cy="1584325"/>
            <a:chOff x="748" y="1207"/>
            <a:chExt cx="152" cy="998"/>
          </a:xfrm>
        </p:grpSpPr>
        <p:pic>
          <p:nvPicPr>
            <p:cNvPr id="40967" name="Picture 7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" y="1207"/>
              <a:ext cx="152" cy="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68" name="Rectangle 8"/>
            <p:cNvSpPr>
              <a:spLocks noChangeArrowheads="1"/>
            </p:cNvSpPr>
            <p:nvPr/>
          </p:nvSpPr>
          <p:spPr bwMode="auto">
            <a:xfrm>
              <a:off x="784" y="1570"/>
              <a:ext cx="91" cy="2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40969" name="Line 9"/>
          <p:cNvSpPr>
            <a:spLocks noChangeShapeType="1"/>
          </p:cNvSpPr>
          <p:nvPr/>
        </p:nvSpPr>
        <p:spPr bwMode="auto">
          <a:xfrm flipH="1">
            <a:off x="900113" y="3141663"/>
            <a:ext cx="503237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970" name="Line 10"/>
          <p:cNvSpPr>
            <a:spLocks noChangeShapeType="1"/>
          </p:cNvSpPr>
          <p:nvPr/>
        </p:nvSpPr>
        <p:spPr bwMode="auto">
          <a:xfrm flipH="1" flipV="1">
            <a:off x="900113" y="4221163"/>
            <a:ext cx="503237" cy="865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971" name="Text Box 11">
            <a:hlinkClick r:id="rId2" action="ppaction://hlinkfile"/>
          </p:cNvPr>
          <p:cNvSpPr txBox="1">
            <a:spLocks noChangeArrowheads="1"/>
          </p:cNvSpPr>
          <p:nvPr/>
        </p:nvSpPr>
        <p:spPr bwMode="auto">
          <a:xfrm>
            <a:off x="250825" y="3716338"/>
            <a:ext cx="100806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ea typeface="黑体" panose="02010609060101010101" pitchFamily="2" charset="-122"/>
              </a:rPr>
              <a:t>淀粉溶液</a:t>
            </a:r>
            <a:endParaRPr lang="zh-CN" altLang="en-US" sz="2400" b="1">
              <a:ea typeface="黑体" panose="02010609060101010101" pitchFamily="2" charset="-122"/>
            </a:endParaRPr>
          </a:p>
        </p:txBody>
      </p:sp>
      <p:sp>
        <p:nvSpPr>
          <p:cNvPr id="40972" name="AutoShape 12"/>
          <p:cNvSpPr>
            <a:spLocks noChangeArrowheads="1"/>
          </p:cNvSpPr>
          <p:nvPr/>
        </p:nvSpPr>
        <p:spPr bwMode="auto">
          <a:xfrm rot="6087782">
            <a:off x="1538288" y="1638300"/>
            <a:ext cx="373062" cy="496888"/>
          </a:xfrm>
          <a:prstGeom prst="curvedRightArrow">
            <a:avLst>
              <a:gd name="adj1" fmla="val 26638"/>
              <a:gd name="adj2" fmla="val 53277"/>
              <a:gd name="adj3" fmla="val 33333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1763713" y="2060575"/>
            <a:ext cx="1008062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ea typeface="黑体" panose="02010609060101010101" pitchFamily="2" charset="-122"/>
              </a:rPr>
              <a:t>碘水</a:t>
            </a:r>
            <a:endParaRPr lang="zh-CN" altLang="en-US" sz="2400" b="1">
              <a:ea typeface="黑体" panose="02010609060101010101" pitchFamily="2" charset="-122"/>
            </a:endParaRPr>
          </a:p>
        </p:txBody>
      </p:sp>
      <p:grpSp>
        <p:nvGrpSpPr>
          <p:cNvPr id="40974" name="Group 14"/>
          <p:cNvGrpSpPr/>
          <p:nvPr/>
        </p:nvGrpSpPr>
        <p:grpSpPr bwMode="auto">
          <a:xfrm>
            <a:off x="2987675" y="2924175"/>
            <a:ext cx="241300" cy="1584325"/>
            <a:chOff x="748" y="1207"/>
            <a:chExt cx="152" cy="998"/>
          </a:xfrm>
        </p:grpSpPr>
        <p:pic>
          <p:nvPicPr>
            <p:cNvPr id="40975" name="Picture 15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" y="1207"/>
              <a:ext cx="152" cy="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76" name="Rectangle 16"/>
            <p:cNvSpPr>
              <a:spLocks noChangeArrowheads="1"/>
            </p:cNvSpPr>
            <p:nvPr/>
          </p:nvSpPr>
          <p:spPr bwMode="auto">
            <a:xfrm>
              <a:off x="784" y="1570"/>
              <a:ext cx="91" cy="2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40977" name="AutoShape 17"/>
          <p:cNvSpPr>
            <a:spLocks noChangeArrowheads="1"/>
          </p:cNvSpPr>
          <p:nvPr/>
        </p:nvSpPr>
        <p:spPr bwMode="auto">
          <a:xfrm rot="6087782">
            <a:off x="1465263" y="3438525"/>
            <a:ext cx="373062" cy="496888"/>
          </a:xfrm>
          <a:prstGeom prst="curvedRightArrow">
            <a:avLst>
              <a:gd name="adj1" fmla="val 26638"/>
              <a:gd name="adj2" fmla="val 53277"/>
              <a:gd name="adj3" fmla="val 33333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978" name="Text Box 18"/>
          <p:cNvSpPr txBox="1">
            <a:spLocks noChangeArrowheads="1"/>
          </p:cNvSpPr>
          <p:nvPr/>
        </p:nvSpPr>
        <p:spPr bwMode="auto">
          <a:xfrm>
            <a:off x="1692275" y="3933825"/>
            <a:ext cx="8636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ea typeface="黑体" panose="02010609060101010101" pitchFamily="2" charset="-122"/>
              </a:rPr>
              <a:t>硫酸</a:t>
            </a:r>
            <a:endParaRPr lang="zh-CN" altLang="en-US" sz="2400" b="1">
              <a:ea typeface="黑体" panose="02010609060101010101" pitchFamily="2" charset="-122"/>
            </a:endParaRPr>
          </a:p>
        </p:txBody>
      </p:sp>
      <p:sp>
        <p:nvSpPr>
          <p:cNvPr id="40979" name="Line 19"/>
          <p:cNvSpPr>
            <a:spLocks noChangeShapeType="1"/>
          </p:cNvSpPr>
          <p:nvPr/>
        </p:nvSpPr>
        <p:spPr bwMode="auto">
          <a:xfrm>
            <a:off x="1908175" y="4724400"/>
            <a:ext cx="57626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980" name="AutoShape 20"/>
          <p:cNvSpPr>
            <a:spLocks noChangeArrowheads="1"/>
          </p:cNvSpPr>
          <p:nvPr/>
        </p:nvSpPr>
        <p:spPr bwMode="auto">
          <a:xfrm rot="6087782">
            <a:off x="3192462" y="2719388"/>
            <a:ext cx="373063" cy="496888"/>
          </a:xfrm>
          <a:prstGeom prst="curvedRightArrow">
            <a:avLst>
              <a:gd name="adj1" fmla="val 26638"/>
              <a:gd name="adj2" fmla="val 53277"/>
              <a:gd name="adj3" fmla="val 33333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981" name="Text Box 21"/>
          <p:cNvSpPr txBox="1">
            <a:spLocks noChangeArrowheads="1"/>
          </p:cNvSpPr>
          <p:nvPr/>
        </p:nvSpPr>
        <p:spPr bwMode="auto">
          <a:xfrm>
            <a:off x="3419475" y="3068638"/>
            <a:ext cx="936625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ea typeface="黑体" panose="02010609060101010101" pitchFamily="2" charset="-122"/>
              </a:rPr>
              <a:t>碘水</a:t>
            </a:r>
            <a:endParaRPr lang="zh-CN" altLang="en-US" sz="2400" b="1">
              <a:ea typeface="黑体" panose="02010609060101010101" pitchFamily="2" charset="-122"/>
            </a:endParaRPr>
          </a:p>
        </p:txBody>
      </p:sp>
      <p:sp>
        <p:nvSpPr>
          <p:cNvPr id="40982" name="Rectangle 22"/>
          <p:cNvSpPr>
            <a:spLocks noChangeArrowheads="1"/>
          </p:cNvSpPr>
          <p:nvPr/>
        </p:nvSpPr>
        <p:spPr bwMode="auto">
          <a:xfrm>
            <a:off x="250825" y="1771650"/>
            <a:ext cx="5113338" cy="44656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983" name="Rectangle 23"/>
          <p:cNvSpPr>
            <a:spLocks noChangeArrowheads="1"/>
          </p:cNvSpPr>
          <p:nvPr/>
        </p:nvSpPr>
        <p:spPr bwMode="auto">
          <a:xfrm>
            <a:off x="5580380" y="1773555"/>
            <a:ext cx="1727835" cy="4464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984" name="Text Box 24"/>
          <p:cNvSpPr txBox="1">
            <a:spLocks noChangeArrowheads="1"/>
          </p:cNvSpPr>
          <p:nvPr/>
        </p:nvSpPr>
        <p:spPr bwMode="auto">
          <a:xfrm>
            <a:off x="2268538" y="1196975"/>
            <a:ext cx="16557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ea typeface="黑体" panose="02010609060101010101" pitchFamily="2" charset="-122"/>
              </a:rPr>
              <a:t>操作</a:t>
            </a:r>
            <a:endParaRPr lang="zh-CN" altLang="en-US" sz="2800" b="1">
              <a:ea typeface="黑体" panose="02010609060101010101" pitchFamily="2" charset="-122"/>
            </a:endParaRPr>
          </a:p>
        </p:txBody>
      </p:sp>
      <p:sp>
        <p:nvSpPr>
          <p:cNvPr id="40985" name="Text Box 25"/>
          <p:cNvSpPr txBox="1">
            <a:spLocks noChangeArrowheads="1"/>
          </p:cNvSpPr>
          <p:nvPr/>
        </p:nvSpPr>
        <p:spPr bwMode="auto">
          <a:xfrm>
            <a:off x="5940425" y="1125538"/>
            <a:ext cx="16557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ea typeface="黑体" panose="02010609060101010101" pitchFamily="2" charset="-122"/>
              </a:rPr>
              <a:t>现象</a:t>
            </a:r>
            <a:endParaRPr lang="zh-CN" altLang="en-US" sz="2800" b="1">
              <a:ea typeface="黑体" panose="02010609060101010101" pitchFamily="2" charset="-122"/>
            </a:endParaRPr>
          </a:p>
        </p:txBody>
      </p:sp>
      <p:sp>
        <p:nvSpPr>
          <p:cNvPr id="40986" name="Text Box 26"/>
          <p:cNvSpPr txBox="1">
            <a:spLocks noChangeArrowheads="1"/>
          </p:cNvSpPr>
          <p:nvPr/>
        </p:nvSpPr>
        <p:spPr bwMode="auto">
          <a:xfrm>
            <a:off x="5580112" y="2060575"/>
            <a:ext cx="15827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r>
              <a:rPr lang="zh-CN" altLang="en-US" sz="2000" b="1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变蓝</a:t>
            </a:r>
            <a:endParaRPr lang="zh-CN" altLang="en-US" sz="20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0987" name="Text Box 27"/>
          <p:cNvSpPr txBox="1">
            <a:spLocks noChangeArrowheads="1"/>
          </p:cNvSpPr>
          <p:nvPr/>
        </p:nvSpPr>
        <p:spPr bwMode="auto">
          <a:xfrm>
            <a:off x="5593080" y="4724400"/>
            <a:ext cx="185864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3</a:t>
            </a:r>
            <a:r>
              <a:rPr lang="zh-CN" altLang="en-US" sz="20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砖红色沉淀</a:t>
            </a:r>
            <a:endParaRPr lang="zh-CN" altLang="en-US" sz="2000" b="1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0988" name="Text Box 28"/>
          <p:cNvSpPr txBox="1">
            <a:spLocks noChangeArrowheads="1"/>
          </p:cNvSpPr>
          <p:nvPr/>
        </p:nvSpPr>
        <p:spPr bwMode="auto">
          <a:xfrm>
            <a:off x="7669213" y="1125538"/>
            <a:ext cx="16557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ea typeface="黑体" panose="02010609060101010101" pitchFamily="2" charset="-122"/>
              </a:rPr>
              <a:t>结论</a:t>
            </a:r>
            <a:endParaRPr lang="zh-CN" altLang="en-US" sz="2800" b="1">
              <a:ea typeface="黑体" panose="02010609060101010101" pitchFamily="2" charset="-122"/>
            </a:endParaRPr>
          </a:p>
        </p:txBody>
      </p:sp>
      <p:sp>
        <p:nvSpPr>
          <p:cNvPr id="40989" name="Rectangle 29"/>
          <p:cNvSpPr>
            <a:spLocks noChangeArrowheads="1"/>
          </p:cNvSpPr>
          <p:nvPr/>
        </p:nvSpPr>
        <p:spPr bwMode="auto">
          <a:xfrm>
            <a:off x="7451725" y="1700213"/>
            <a:ext cx="1512888" cy="4537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991" name="AutoShape 31"/>
          <p:cNvSpPr>
            <a:spLocks noChangeArrowheads="1"/>
          </p:cNvSpPr>
          <p:nvPr/>
        </p:nvSpPr>
        <p:spPr bwMode="auto">
          <a:xfrm>
            <a:off x="2051050" y="4437063"/>
            <a:ext cx="215900" cy="217487"/>
          </a:xfrm>
          <a:prstGeom prst="triangle">
            <a:avLst>
              <a:gd name="adj" fmla="val 50000"/>
            </a:avLst>
          </a:prstGeom>
          <a:noFill/>
          <a:ln w="9525">
            <a:solidFill>
              <a:schemeClr val="tx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992" name="AutoShape 32"/>
          <p:cNvSpPr/>
          <p:nvPr/>
        </p:nvSpPr>
        <p:spPr bwMode="auto">
          <a:xfrm>
            <a:off x="2700338" y="3860800"/>
            <a:ext cx="215900" cy="1728788"/>
          </a:xfrm>
          <a:prstGeom prst="leftBrace">
            <a:avLst>
              <a:gd name="adj1" fmla="val 66728"/>
              <a:gd name="adj2" fmla="val 50000"/>
            </a:avLst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40993" name="Group 33"/>
          <p:cNvGrpSpPr/>
          <p:nvPr/>
        </p:nvGrpSpPr>
        <p:grpSpPr bwMode="auto">
          <a:xfrm>
            <a:off x="3059113" y="4652963"/>
            <a:ext cx="241300" cy="1584325"/>
            <a:chOff x="748" y="1207"/>
            <a:chExt cx="152" cy="998"/>
          </a:xfrm>
        </p:grpSpPr>
        <p:pic>
          <p:nvPicPr>
            <p:cNvPr id="40994" name="Picture 34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" y="1207"/>
              <a:ext cx="152" cy="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95" name="Rectangle 35"/>
            <p:cNvSpPr>
              <a:spLocks noChangeArrowheads="1"/>
            </p:cNvSpPr>
            <p:nvPr/>
          </p:nvSpPr>
          <p:spPr bwMode="auto">
            <a:xfrm>
              <a:off x="784" y="1570"/>
              <a:ext cx="91" cy="2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40996" name="AutoShape 36"/>
          <p:cNvSpPr>
            <a:spLocks noChangeArrowheads="1"/>
          </p:cNvSpPr>
          <p:nvPr/>
        </p:nvSpPr>
        <p:spPr bwMode="auto">
          <a:xfrm rot="6087782">
            <a:off x="3192462" y="4303713"/>
            <a:ext cx="373063" cy="496888"/>
          </a:xfrm>
          <a:prstGeom prst="curvedRightArrow">
            <a:avLst>
              <a:gd name="adj1" fmla="val 26638"/>
              <a:gd name="adj2" fmla="val 53277"/>
              <a:gd name="adj3" fmla="val 33333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997" name="Text Box 37"/>
          <p:cNvSpPr txBox="1">
            <a:spLocks noChangeArrowheads="1"/>
          </p:cNvSpPr>
          <p:nvPr/>
        </p:nvSpPr>
        <p:spPr bwMode="auto">
          <a:xfrm>
            <a:off x="3419475" y="4652963"/>
            <a:ext cx="1439863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NaOH</a:t>
            </a:r>
            <a:r>
              <a:rPr lang="zh-CN" altLang="en-US" sz="2400" b="1">
                <a:latin typeface="黑体" panose="02010609060101010101" pitchFamily="2" charset="-122"/>
                <a:ea typeface="黑体" panose="02010609060101010101" pitchFamily="2" charset="-122"/>
              </a:rPr>
              <a:t>溶液</a:t>
            </a:r>
            <a:endParaRPr lang="zh-CN" altLang="en-US" sz="24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0998" name="Text Box 38"/>
          <p:cNvSpPr txBox="1">
            <a:spLocks noChangeArrowheads="1"/>
          </p:cNvSpPr>
          <p:nvPr/>
        </p:nvSpPr>
        <p:spPr bwMode="auto">
          <a:xfrm>
            <a:off x="3276600" y="5372735"/>
            <a:ext cx="2185035" cy="82994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sym typeface="+mn-ea"/>
              </a:rPr>
              <a:t>△</a:t>
            </a:r>
            <a:r>
              <a:rPr lang="zh-CN" altLang="en-US" sz="2400" b="1">
                <a:latin typeface="黑体" panose="02010609060101010101" pitchFamily="2" charset="-122"/>
                <a:ea typeface="黑体" panose="02010609060101010101" pitchFamily="2" charset="-122"/>
              </a:rPr>
              <a:t>含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NaOH</a:t>
            </a:r>
            <a:r>
              <a:rPr lang="zh-CN" altLang="en-US" sz="2400" b="1">
                <a:latin typeface="黑体" panose="02010609060101010101" pitchFamily="2" charset="-122"/>
                <a:ea typeface="黑体" panose="02010609060101010101" pitchFamily="2" charset="-122"/>
              </a:rPr>
              <a:t>的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Cu(OH)</a:t>
            </a:r>
            <a:r>
              <a:rPr lang="en-US" altLang="zh-CN" sz="2400" b="1" baseline="-25000"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r>
              <a:rPr lang="zh-CN" altLang="en-US" sz="2400" b="1">
                <a:latin typeface="黑体" panose="02010609060101010101" pitchFamily="2" charset="-122"/>
                <a:ea typeface="黑体" panose="02010609060101010101" pitchFamily="2" charset="-122"/>
              </a:rPr>
              <a:t>悬浊液</a:t>
            </a:r>
            <a:endParaRPr lang="zh-CN" altLang="en-US" b="1"/>
          </a:p>
        </p:txBody>
      </p:sp>
      <p:sp>
        <p:nvSpPr>
          <p:cNvPr id="40999" name="Text Box 39"/>
          <p:cNvSpPr txBox="1">
            <a:spLocks noChangeArrowheads="1"/>
          </p:cNvSpPr>
          <p:nvPr/>
        </p:nvSpPr>
        <p:spPr bwMode="auto">
          <a:xfrm>
            <a:off x="1116013" y="1989138"/>
            <a:ext cx="4318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endParaRPr lang="en-US" altLang="zh-CN" sz="2800" b="1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1000" name="Text Box 40"/>
          <p:cNvSpPr txBox="1">
            <a:spLocks noChangeArrowheads="1"/>
          </p:cNvSpPr>
          <p:nvPr/>
        </p:nvSpPr>
        <p:spPr bwMode="auto">
          <a:xfrm>
            <a:off x="2700338" y="2924175"/>
            <a:ext cx="431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endParaRPr lang="en-US" altLang="zh-CN" sz="2800" b="1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1001" name="Text Box 41"/>
          <p:cNvSpPr txBox="1">
            <a:spLocks noChangeArrowheads="1"/>
          </p:cNvSpPr>
          <p:nvPr/>
        </p:nvSpPr>
        <p:spPr bwMode="auto">
          <a:xfrm>
            <a:off x="2771775" y="4508500"/>
            <a:ext cx="431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3</a:t>
            </a:r>
            <a:endParaRPr lang="en-US" altLang="zh-CN" sz="2800" b="1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1002" name="Text Box 42"/>
          <p:cNvSpPr txBox="1">
            <a:spLocks noChangeArrowheads="1"/>
          </p:cNvSpPr>
          <p:nvPr/>
        </p:nvSpPr>
        <p:spPr bwMode="auto">
          <a:xfrm>
            <a:off x="5580063" y="2997200"/>
            <a:ext cx="1582737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r>
              <a:rPr lang="zh-CN" altLang="en-US" sz="20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不</a:t>
            </a:r>
            <a:r>
              <a:rPr lang="zh-CN" altLang="en-US" sz="2000" b="1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变蓝</a:t>
            </a:r>
            <a:endParaRPr lang="zh-CN" altLang="en-US" sz="20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1003" name="AutoShape 43"/>
          <p:cNvSpPr>
            <a:spLocks noChangeArrowheads="1"/>
          </p:cNvSpPr>
          <p:nvPr/>
        </p:nvSpPr>
        <p:spPr bwMode="auto">
          <a:xfrm>
            <a:off x="2555875" y="1989138"/>
            <a:ext cx="1657350" cy="576262"/>
          </a:xfrm>
          <a:prstGeom prst="wedgeRoundRectCallout">
            <a:avLst>
              <a:gd name="adj1" fmla="val -75000"/>
              <a:gd name="adj2" fmla="val 297384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CN" altLang="en-US" sz="3200" b="1"/>
              <a:t>作用？</a:t>
            </a:r>
            <a:endParaRPr lang="zh-CN" altLang="en-US" sz="3200" b="1"/>
          </a:p>
        </p:txBody>
      </p:sp>
      <p:sp>
        <p:nvSpPr>
          <p:cNvPr id="41004" name="AutoShape 44"/>
          <p:cNvSpPr>
            <a:spLocks noChangeArrowheads="1"/>
          </p:cNvSpPr>
          <p:nvPr/>
        </p:nvSpPr>
        <p:spPr bwMode="auto">
          <a:xfrm>
            <a:off x="4284663" y="3500438"/>
            <a:ext cx="1584325" cy="649287"/>
          </a:xfrm>
          <a:prstGeom prst="wedgeRoundRectCallout">
            <a:avLst>
              <a:gd name="adj1" fmla="val -44287"/>
              <a:gd name="adj2" fmla="val 180806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CN" altLang="en-US" sz="3200" b="1"/>
              <a:t>作用？</a:t>
            </a:r>
            <a:endParaRPr lang="zh-CN" altLang="en-US" sz="3200" b="1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0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0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0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0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0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40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40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0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40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0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1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0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0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40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40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40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3000"/>
                                        <p:tgtEl>
                                          <p:spTgt spid="41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9" dur="3000"/>
                                        <p:tgtEl>
                                          <p:spTgt spid="410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2000"/>
                                        <p:tgtEl>
                                          <p:spTgt spid="41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9" dur="2000"/>
                                        <p:tgtEl>
                                          <p:spTgt spid="410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2" grpId="0" animBg="1"/>
      <p:bldP spid="40973" grpId="0" animBg="1"/>
      <p:bldP spid="40977" grpId="0" animBg="1"/>
      <p:bldP spid="40978" grpId="0" animBg="1"/>
      <p:bldP spid="40979" grpId="0" animBg="1"/>
      <p:bldP spid="40980" grpId="0" animBg="1"/>
      <p:bldP spid="40981" grpId="0" animBg="1"/>
      <p:bldP spid="40986" grpId="0" bldLvl="0" animBg="1"/>
      <p:bldP spid="40987" grpId="0" bldLvl="0" animBg="1"/>
      <p:bldP spid="40991" grpId="0" animBg="1"/>
      <p:bldP spid="40992" grpId="0" animBg="1"/>
      <p:bldP spid="40996" grpId="0" animBg="1"/>
      <p:bldP spid="40997" grpId="0" animBg="1"/>
      <p:bldP spid="40998" grpId="0" bldLvl="0" animBg="1"/>
      <p:bldP spid="41002" grpId="0" bldLvl="0" animBg="1"/>
      <p:bldP spid="41003" grpId="0" animBg="1"/>
      <p:bldP spid="41003" grpId="1" animBg="1"/>
      <p:bldP spid="41004" grpId="0" animBg="1"/>
      <p:bldP spid="41004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323850" y="2708275"/>
            <a:ext cx="8820150" cy="645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zh-CN" altLang="en-US" sz="36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楷体_GB2312" pitchFamily="49" charset="-122"/>
                <a:ea typeface="楷体_GB2312" pitchFamily="49" charset="-122"/>
              </a:rPr>
              <a:t>思考</a:t>
            </a:r>
            <a:r>
              <a:rPr kumimoji="1" lang="en-US" altLang="zh-CN" sz="36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楷体_GB2312" pitchFamily="49" charset="-122"/>
                <a:ea typeface="楷体_GB2312" pitchFamily="49" charset="-122"/>
              </a:rPr>
              <a:t>2.</a:t>
            </a:r>
            <a:r>
              <a:rPr kumimoji="1" lang="zh-CN" altLang="en-US" sz="3600" b="1">
                <a:latin typeface="楷体_GB2312" pitchFamily="49" charset="-122"/>
                <a:ea typeface="楷体_GB2312" pitchFamily="49" charset="-122"/>
              </a:rPr>
              <a:t>如何检验淀粉</a:t>
            </a:r>
            <a:r>
              <a:rPr kumimoji="1" lang="zh-CN" altLang="en-US" sz="36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部分水解</a:t>
            </a:r>
            <a:r>
              <a:rPr kumimoji="1" lang="zh-CN" altLang="en-US" sz="3600" b="1">
                <a:latin typeface="楷体_GB2312" pitchFamily="49" charset="-122"/>
                <a:ea typeface="楷体_GB2312" pitchFamily="49" charset="-122"/>
              </a:rPr>
              <a:t>？     </a:t>
            </a:r>
            <a:endParaRPr kumimoji="1" lang="zh-CN" altLang="en-US" sz="3600" b="1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4035" name="Text Box 3"/>
          <p:cNvSpPr txBox="1">
            <a:spLocks noChangeArrowheads="1"/>
          </p:cNvSpPr>
          <p:nvPr/>
        </p:nvSpPr>
        <p:spPr bwMode="auto">
          <a:xfrm>
            <a:off x="755650" y="1446213"/>
            <a:ext cx="7920038" cy="1198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zh-CN" altLang="en-US" sz="3600" b="1" u="sng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先加氢氧化钠溶液</a:t>
            </a:r>
            <a:r>
              <a:rPr kumimoji="1" lang="zh-CN" altLang="en-US" sz="3600" b="1">
                <a:latin typeface="楷体_GB2312" pitchFamily="49" charset="-122"/>
                <a:ea typeface="楷体_GB2312" pitchFamily="49" charset="-122"/>
              </a:rPr>
              <a:t>，再用</a:t>
            </a:r>
            <a:r>
              <a:rPr kumimoji="1" lang="zh-CN" altLang="en-US" sz="3600" b="1">
                <a:solidFill>
                  <a:srgbClr val="FF3300"/>
                </a:solidFill>
                <a:latin typeface="楷体_GB2312" pitchFamily="49" charset="-122"/>
                <a:ea typeface="楷体_GB2312" pitchFamily="49" charset="-122"/>
              </a:rPr>
              <a:t>银镜反应</a:t>
            </a:r>
            <a:r>
              <a:rPr kumimoji="1" lang="zh-CN" altLang="en-US" sz="36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（或用</a:t>
            </a:r>
            <a:r>
              <a:rPr kumimoji="1" lang="zh-CN" altLang="en-US" sz="3600" b="1">
                <a:solidFill>
                  <a:srgbClr val="FF3300"/>
                </a:solidFill>
                <a:latin typeface="楷体_GB2312" pitchFamily="49" charset="-122"/>
                <a:ea typeface="楷体_GB2312" pitchFamily="49" charset="-122"/>
              </a:rPr>
              <a:t>新制氢氧化铜</a:t>
            </a:r>
            <a:r>
              <a:rPr kumimoji="1" lang="zh-CN" altLang="en-US" sz="36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反应）无现象。</a:t>
            </a:r>
            <a:endParaRPr kumimoji="1" lang="zh-CN" altLang="en-US" sz="3600" b="1">
              <a:solidFill>
                <a:schemeClr val="tx1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395288" y="4630738"/>
            <a:ext cx="7530465" cy="645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zh-CN" altLang="en-US" sz="36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楷体_GB2312" pitchFamily="49" charset="-122"/>
                <a:ea typeface="楷体_GB2312" pitchFamily="49" charset="-122"/>
              </a:rPr>
              <a:t>思考</a:t>
            </a:r>
            <a:r>
              <a:rPr kumimoji="1" lang="en-US" altLang="zh-CN" sz="36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楷体_GB2312" pitchFamily="49" charset="-122"/>
                <a:ea typeface="楷体_GB2312" pitchFamily="49" charset="-122"/>
              </a:rPr>
              <a:t>3.</a:t>
            </a:r>
            <a:r>
              <a:rPr kumimoji="1" lang="zh-CN" altLang="en-US" sz="3600" b="1">
                <a:latin typeface="楷体_GB2312" pitchFamily="49" charset="-122"/>
                <a:ea typeface="楷体_GB2312" pitchFamily="49" charset="-122"/>
              </a:rPr>
              <a:t>如何检验淀粉</a:t>
            </a:r>
            <a:r>
              <a:rPr kumimoji="1" lang="zh-CN" altLang="en-US" sz="36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是否水解</a:t>
            </a:r>
            <a:r>
              <a:rPr kumimoji="1" lang="zh-CN" altLang="en-US" sz="36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完全</a:t>
            </a:r>
            <a:r>
              <a:rPr kumimoji="1" lang="zh-CN" altLang="en-US" sz="3600" b="1">
                <a:latin typeface="楷体_GB2312" pitchFamily="49" charset="-122"/>
                <a:ea typeface="楷体_GB2312" pitchFamily="49" charset="-122"/>
              </a:rPr>
              <a:t>？</a:t>
            </a:r>
            <a:endParaRPr kumimoji="1" lang="zh-CN" altLang="en-US" sz="3600" b="1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323850" y="692150"/>
            <a:ext cx="7416800" cy="645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zh-CN" altLang="en-US" sz="36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楷体_GB2312" pitchFamily="49" charset="-122"/>
                <a:ea typeface="楷体_GB2312" pitchFamily="49" charset="-122"/>
              </a:rPr>
              <a:t>思考</a:t>
            </a:r>
            <a:r>
              <a:rPr kumimoji="1" lang="en-US" altLang="zh-CN" sz="36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楷体_GB2312" pitchFamily="49" charset="-122"/>
                <a:ea typeface="楷体_GB2312" pitchFamily="49" charset="-122"/>
              </a:rPr>
              <a:t>1.</a:t>
            </a:r>
            <a:r>
              <a:rPr kumimoji="1" lang="zh-CN" altLang="en-US" sz="3600" b="1">
                <a:latin typeface="楷体_GB2312" pitchFamily="49" charset="-122"/>
                <a:ea typeface="楷体_GB2312" pitchFamily="49" charset="-122"/>
              </a:rPr>
              <a:t>如何检验淀粉</a:t>
            </a:r>
            <a:r>
              <a:rPr kumimoji="1" lang="zh-CN" altLang="en-US" sz="36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尚未水解</a:t>
            </a:r>
            <a:r>
              <a:rPr kumimoji="1" lang="zh-CN" altLang="en-US" sz="3600" b="1">
                <a:latin typeface="楷体_GB2312" pitchFamily="49" charset="-122"/>
                <a:ea typeface="楷体_GB2312" pitchFamily="49" charset="-122"/>
              </a:rPr>
              <a:t>？     </a:t>
            </a:r>
            <a:endParaRPr kumimoji="1" lang="zh-CN" altLang="en-US" sz="3600" b="1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4038" name="Text Box 6"/>
          <p:cNvSpPr txBox="1">
            <a:spLocks noChangeArrowheads="1"/>
          </p:cNvSpPr>
          <p:nvPr/>
        </p:nvSpPr>
        <p:spPr bwMode="auto">
          <a:xfrm>
            <a:off x="827405" y="5451475"/>
            <a:ext cx="6913245" cy="645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kumimoji="1" lang="zh-CN" altLang="en-US" sz="3600" b="1" dirty="0">
                <a:latin typeface="楷体_GB2312" pitchFamily="49" charset="-122"/>
                <a:ea typeface="楷体_GB2312" pitchFamily="49" charset="-122"/>
              </a:rPr>
              <a:t>用</a:t>
            </a:r>
            <a:r>
              <a:rPr kumimoji="1" lang="zh-CN" altLang="en-US" sz="36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碘水</a:t>
            </a:r>
            <a:r>
              <a:rPr kumimoji="1" lang="en-US" altLang="zh-CN" sz="36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/</a:t>
            </a:r>
            <a:r>
              <a:rPr kumimoji="1" lang="zh-CN" altLang="en-US" sz="36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碘酒</a:t>
            </a:r>
            <a:r>
              <a:rPr kumimoji="1" lang="en-US" altLang="zh-CN" sz="3600" b="1" dirty="0" smtClean="0">
                <a:latin typeface="Times New Roman" panose="02020603050405020304"/>
                <a:ea typeface="楷体_GB2312" pitchFamily="49" charset="-122"/>
              </a:rPr>
              <a:t>——</a:t>
            </a:r>
            <a:r>
              <a:rPr kumimoji="1" lang="zh-CN" altLang="en-US" sz="3600" b="1" dirty="0" smtClean="0">
                <a:latin typeface="Times New Roman" panose="02020603050405020304"/>
                <a:ea typeface="楷体_GB2312" pitchFamily="49" charset="-122"/>
              </a:rPr>
              <a:t>水解完全</a:t>
            </a:r>
            <a:r>
              <a:rPr kumimoji="1" lang="zh-CN" altLang="en-US" sz="3600" b="1" dirty="0" smtClean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不变</a:t>
            </a:r>
            <a:r>
              <a:rPr kumimoji="1" lang="zh-CN" altLang="en-US" sz="3600" b="1" dirty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蓝</a:t>
            </a:r>
            <a:endParaRPr kumimoji="1" lang="zh-CN" altLang="en-US" sz="3600" b="1" dirty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4039" name="Text Box 7"/>
          <p:cNvSpPr txBox="1">
            <a:spLocks noChangeArrowheads="1"/>
          </p:cNvSpPr>
          <p:nvPr/>
        </p:nvSpPr>
        <p:spPr bwMode="auto">
          <a:xfrm>
            <a:off x="755650" y="3390900"/>
            <a:ext cx="8064822" cy="1198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kumimoji="1" lang="en-US" altLang="zh-CN" sz="3600" b="1" u="sng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+mn-ea"/>
              </a:rPr>
              <a:t>1.</a:t>
            </a:r>
            <a:r>
              <a:rPr kumimoji="1" lang="zh-CN" altLang="en-US" sz="3600" b="1" u="sng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+mn-ea"/>
              </a:rPr>
              <a:t>先</a:t>
            </a:r>
            <a:r>
              <a:rPr kumimoji="1" lang="zh-CN" altLang="en-US" sz="36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加氢氧化钠</a:t>
            </a:r>
            <a:r>
              <a:rPr kumimoji="1" lang="zh-CN" altLang="en-US" sz="3600" b="1" u="sng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+mn-ea"/>
              </a:rPr>
              <a:t>溶液</a:t>
            </a:r>
            <a:r>
              <a:rPr kumimoji="1" lang="zh-CN" altLang="en-US" sz="3600" b="1" dirty="0">
                <a:latin typeface="楷体_GB2312" pitchFamily="49" charset="-122"/>
                <a:ea typeface="楷体_GB2312" pitchFamily="49" charset="-122"/>
              </a:rPr>
              <a:t>，</a:t>
            </a:r>
            <a:r>
              <a:rPr kumimoji="1" lang="zh-CN" altLang="en-US" sz="3600" b="1">
                <a:latin typeface="楷体_GB2312" pitchFamily="49" charset="-122"/>
                <a:ea typeface="楷体_GB2312" pitchFamily="49" charset="-122"/>
                <a:sym typeface="+mn-ea"/>
              </a:rPr>
              <a:t>再用</a:t>
            </a:r>
            <a:r>
              <a:rPr kumimoji="1" lang="zh-CN" altLang="en-US" sz="3600" b="1">
                <a:solidFill>
                  <a:srgbClr val="FF3300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银镜反应</a:t>
            </a:r>
            <a:r>
              <a:rPr kumimoji="1" lang="zh-CN" altLang="en-US" sz="3600" b="1" dirty="0">
                <a:latin typeface="楷体_GB2312" pitchFamily="49" charset="-122"/>
                <a:ea typeface="楷体_GB2312" pitchFamily="49" charset="-122"/>
              </a:rPr>
              <a:t>有</a:t>
            </a:r>
            <a:r>
              <a:rPr kumimoji="1" lang="zh-CN" altLang="en-US" sz="3600" b="1" dirty="0">
                <a:solidFill>
                  <a:srgbClr val="FF3300"/>
                </a:solidFill>
                <a:latin typeface="楷体_GB2312" pitchFamily="49" charset="-122"/>
                <a:ea typeface="楷体_GB2312" pitchFamily="49" charset="-122"/>
              </a:rPr>
              <a:t>银镜生成</a:t>
            </a:r>
            <a:r>
              <a:rPr kumimoji="1" lang="zh-CN" altLang="en-US" sz="3600" b="1" dirty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；</a:t>
            </a:r>
            <a:r>
              <a:rPr kumimoji="1" lang="en-US" altLang="zh-CN" sz="3600" b="1" dirty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2.</a:t>
            </a:r>
            <a:r>
              <a:rPr kumimoji="1" lang="zh-CN" altLang="en-US" sz="3600" b="1" dirty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加</a:t>
            </a:r>
            <a:r>
              <a:rPr kumimoji="1" lang="zh-CN" altLang="en-US" sz="36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碘水</a:t>
            </a:r>
            <a:r>
              <a:rPr kumimoji="1" lang="en-US" altLang="zh-CN" sz="36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/</a:t>
            </a:r>
            <a:r>
              <a:rPr kumimoji="1" lang="zh-CN" altLang="en-US" sz="36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碘酒</a:t>
            </a:r>
            <a:r>
              <a:rPr kumimoji="1" lang="zh-CN" altLang="en-US" sz="3600" b="1" dirty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变蓝</a:t>
            </a:r>
            <a:r>
              <a:rPr kumimoji="1" lang="zh-CN" altLang="en-US" sz="3600" b="1" dirty="0">
                <a:latin typeface="楷体_GB2312" pitchFamily="49" charset="-122"/>
                <a:ea typeface="楷体_GB2312" pitchFamily="49" charset="-122"/>
              </a:rPr>
              <a:t>     </a:t>
            </a:r>
            <a:endParaRPr kumimoji="1" lang="zh-CN" altLang="en-US" sz="3600" b="1" dirty="0"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4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44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 bldLvl="0" animBg="1" autoUpdateAnimBg="0"/>
      <p:bldP spid="44035" grpId="0" bldLvl="0" animBg="1" autoUpdateAnimBg="0"/>
      <p:bldP spid="44036" grpId="0" bldLvl="0" animBg="1" autoUpdateAnimBg="0"/>
      <p:bldP spid="44037" grpId="0" bldLvl="0" animBg="1" autoUpdateAnimBg="0"/>
      <p:bldP spid="44038" grpId="0" bldLvl="0" animBg="1" autoUpdateAnimBg="0"/>
      <p:bldP spid="44039" grpId="0" bldLvl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539115" y="1270000"/>
            <a:ext cx="8534400" cy="1322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kumimoji="1" lang="zh-CN" altLang="en-US" sz="4000" b="1">
                <a:latin typeface="华文楷体" panose="02010600040101010101" pitchFamily="2" charset="-122"/>
                <a:ea typeface="华文楷体" panose="02010600040101010101" pitchFamily="2" charset="-122"/>
              </a:rPr>
              <a:t>你知道平时我们食用的红糖、白糖、冰糖有什么共同点和不同点吗？ </a:t>
            </a:r>
            <a:endParaRPr kumimoji="1" lang="zh-CN" altLang="en-US" sz="40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180340" y="190500"/>
            <a:ext cx="3390900" cy="1016000"/>
          </a:xfrm>
          <a:prstGeom prst="rect">
            <a:avLst/>
          </a:prstGeom>
          <a:solidFill>
            <a:srgbClr val="FFFF66"/>
          </a:solidFill>
          <a:ln w="9525">
            <a:solidFill>
              <a:srgbClr val="FF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  <a:scene3d>
              <a:camera prst="orthographicFront"/>
              <a:lightRig rig="threePt" dir="t"/>
            </a:scene3d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60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华文隶书" panose="02010800040101010101" pitchFamily="2" charset="-122"/>
              </a:rPr>
              <a:t>科学视野</a:t>
            </a:r>
            <a:endParaRPr kumimoji="1" lang="zh-CN" altLang="en-US" sz="60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Times New Roman" panose="02020603050405020304" pitchFamily="18" charset="0"/>
              <a:ea typeface="华文隶书" panose="02010800040101010101" pitchFamily="2" charset="-122"/>
            </a:endParaRPr>
          </a:p>
        </p:txBody>
      </p:sp>
      <p:pic>
        <p:nvPicPr>
          <p:cNvPr id="23556" name="Picture 4" descr="白糖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639378"/>
            <a:ext cx="2909887" cy="2997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7" name="Picture 5" descr="冰糖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68" r="8398" b="15254"/>
          <a:stretch>
            <a:fillRect/>
          </a:stretch>
        </p:blipFill>
        <p:spPr bwMode="auto">
          <a:xfrm>
            <a:off x="3348038" y="2566353"/>
            <a:ext cx="2881312" cy="2997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8" name="Picture 6" descr="红糖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9" t="30820" r="21597" b="12978"/>
          <a:stretch>
            <a:fillRect/>
          </a:stretch>
        </p:blipFill>
        <p:spPr bwMode="auto">
          <a:xfrm>
            <a:off x="6372225" y="2566353"/>
            <a:ext cx="2657475" cy="29527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bldLvl="0" animBg="1"/>
      <p:bldP spid="23555" grpId="0" bldLvl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90170" y="1929130"/>
            <a:ext cx="8937625" cy="262128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b="1" dirty="0">
                <a:latin typeface="黑体" panose="02010609060101010101" pitchFamily="2" charset="-122"/>
                <a:ea typeface="黑体" panose="02010609060101010101" pitchFamily="2" charset="-122"/>
              </a:rPr>
              <a:t>  </a:t>
            </a:r>
            <a:r>
              <a:rPr lang="zh-CN" altLang="en-US" sz="3600" b="1" dirty="0">
                <a:latin typeface="黑体" panose="02010609060101010101" pitchFamily="2" charset="-122"/>
                <a:ea typeface="黑体" panose="02010609060101010101" pitchFamily="2" charset="-122"/>
              </a:rPr>
              <a:t>白糖、冰糖、红糖都是从甘蔗和甜菜中提取的，都属于蔗糖。白糖性平，纯度较高；红糖性温，杂质较多；冰糖则是糖的结晶。</a:t>
            </a:r>
            <a:endParaRPr lang="zh-CN" altLang="en-US" sz="36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4273" name="Text Box 5"/>
          <p:cNvSpPr txBox="1"/>
          <p:nvPr/>
        </p:nvSpPr>
        <p:spPr>
          <a:xfrm>
            <a:off x="3274695" y="234950"/>
            <a:ext cx="2736850" cy="645160"/>
          </a:xfrm>
          <a:prstGeom prst="rect">
            <a:avLst/>
          </a:prstGeom>
          <a:solidFill>
            <a:srgbClr val="0000FF"/>
          </a:solidFill>
          <a:ln w="9525">
            <a:noFill/>
          </a:ln>
        </p:spPr>
        <p:txBody>
          <a:bodyPr anchor="t">
            <a:spAutoFit/>
          </a:bodyPr>
          <a:p>
            <a:pPr algn="ctr">
              <a:lnSpc>
                <a:spcPct val="90000"/>
              </a:lnSpc>
            </a:pPr>
            <a:r>
              <a:rPr lang="zh-CN" altLang="en-US" sz="40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蛋  白  质</a:t>
            </a:r>
            <a:endParaRPr lang="zh-CN" altLang="en-US" sz="40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665658" name="矩形 665657"/>
          <p:cNvSpPr/>
          <p:nvPr/>
        </p:nvSpPr>
        <p:spPr>
          <a:xfrm>
            <a:off x="395605" y="932180"/>
            <a:ext cx="784034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en-US" altLang="zh-CN" sz="2800" b="1" dirty="0">
                <a:solidFill>
                  <a:srgbClr val="990099"/>
                </a:solidFill>
                <a:latin typeface="华文中宋" pitchFamily="2" charset="-122"/>
                <a:ea typeface="华文中宋" pitchFamily="2" charset="-122"/>
              </a:rPr>
              <a:t>1. </a:t>
            </a:r>
            <a:r>
              <a:rPr lang="zh-CN" altLang="en-US" sz="2800" b="1" dirty="0">
                <a:solidFill>
                  <a:srgbClr val="990099"/>
                </a:solidFill>
                <a:latin typeface="华文中宋" pitchFamily="2" charset="-122"/>
                <a:ea typeface="华文中宋" pitchFamily="2" charset="-122"/>
              </a:rPr>
              <a:t>蛋白质的概念：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隶书" pitchFamily="49" charset="-122"/>
                <a:sym typeface="+mn-ea"/>
              </a:rPr>
              <a:t>（含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隶书" pitchFamily="49" charset="-122"/>
                <a:sym typeface="+mn-ea"/>
              </a:rPr>
              <a:t>C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隶书" pitchFamily="49" charset="-122"/>
                <a:sym typeface="+mn-ea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隶书" pitchFamily="49" charset="-122"/>
                <a:sym typeface="+mn-ea"/>
              </a:rPr>
              <a:t>H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隶书" pitchFamily="49" charset="-122"/>
                <a:sym typeface="+mn-ea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隶书" pitchFamily="49" charset="-122"/>
                <a:sym typeface="+mn-ea"/>
              </a:rPr>
              <a:t>O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隶书" pitchFamily="49" charset="-122"/>
                <a:sym typeface="+mn-ea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隶书" pitchFamily="49" charset="-122"/>
                <a:sym typeface="+mn-ea"/>
              </a:rPr>
              <a:t>N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隶书" pitchFamily="49" charset="-122"/>
                <a:sym typeface="+mn-ea"/>
              </a:rPr>
              <a:t>等元素）</a:t>
            </a:r>
            <a:endParaRPr lang="zh-CN" altLang="en-US" sz="2800" b="1" dirty="0">
              <a:solidFill>
                <a:srgbClr val="990099"/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665659" name="矩形 665658"/>
          <p:cNvSpPr/>
          <p:nvPr/>
        </p:nvSpPr>
        <p:spPr>
          <a:xfrm>
            <a:off x="539750" y="1484313"/>
            <a:ext cx="8386763" cy="7556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lnSpc>
                <a:spcPct val="9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隶书" pitchFamily="49" charset="-122"/>
              </a:rPr>
              <a:t>  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隶书" pitchFamily="49" charset="-122"/>
              </a:rPr>
              <a:t> 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隶书" pitchFamily="49" charset="-122"/>
              </a:rPr>
              <a:t>蛋白质</a:t>
            </a:r>
            <a:r>
              <a:rPr lang="zh-CN" altLang="en-US" sz="2400" b="1" dirty="0">
                <a:latin typeface="Times New Roman" panose="02020603050405020304" pitchFamily="18" charset="0"/>
                <a:ea typeface="隶书" pitchFamily="49" charset="-122"/>
              </a:rPr>
              <a:t>是由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隶书" pitchFamily="49" charset="-122"/>
              </a:rPr>
              <a:t>氨基酸</a:t>
            </a:r>
            <a:r>
              <a:rPr lang="zh-CN" altLang="en-US" sz="2400" b="1" dirty="0">
                <a:latin typeface="Times New Roman" panose="02020603050405020304" pitchFamily="18" charset="0"/>
                <a:ea typeface="隶书" pitchFamily="49" charset="-122"/>
              </a:rPr>
              <a:t>通过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隶书" pitchFamily="49" charset="-122"/>
              </a:rPr>
              <a:t>肽键</a:t>
            </a:r>
            <a:r>
              <a:rPr lang="zh-CN" altLang="en-US" sz="2400" b="1" dirty="0">
                <a:latin typeface="Times New Roman" panose="02020603050405020304" pitchFamily="18" charset="0"/>
                <a:ea typeface="隶书" pitchFamily="49" charset="-122"/>
              </a:rPr>
              <a:t>等相互连接而形成的一类具有</a:t>
            </a:r>
            <a:endParaRPr lang="zh-CN" altLang="en-US" sz="2400" b="1" dirty="0">
              <a:latin typeface="Times New Roman" panose="02020603050405020304" pitchFamily="18" charset="0"/>
              <a:ea typeface="隶书" pitchFamily="49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隶书" pitchFamily="49" charset="-122"/>
              </a:rPr>
              <a:t>特定结构</a:t>
            </a:r>
            <a:r>
              <a:rPr lang="zh-CN" altLang="en-US" sz="2400" b="1" dirty="0">
                <a:latin typeface="Times New Roman" panose="02020603050405020304" pitchFamily="18" charset="0"/>
                <a:ea typeface="隶书" pitchFamily="49" charset="-122"/>
              </a:rPr>
              <a:t>和一定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隶书" pitchFamily="49" charset="-122"/>
              </a:rPr>
              <a:t>生物学功能</a:t>
            </a:r>
            <a:r>
              <a:rPr lang="zh-CN" altLang="en-US" sz="2400" b="1" dirty="0">
                <a:latin typeface="Times New Roman" panose="02020603050405020304" pitchFamily="18" charset="0"/>
                <a:ea typeface="隶书" pitchFamily="49" charset="-122"/>
              </a:rPr>
              <a:t>的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隶书" pitchFamily="49" charset="-122"/>
              </a:rPr>
              <a:t>高分子化合物</a:t>
            </a:r>
            <a:r>
              <a:rPr lang="zh-CN" altLang="en-US" sz="2400" b="1" dirty="0">
                <a:latin typeface="Times New Roman" panose="02020603050405020304" pitchFamily="18" charset="0"/>
                <a:ea typeface="隶书" pitchFamily="49" charset="-122"/>
              </a:rPr>
              <a:t>。</a:t>
            </a:r>
            <a:endParaRPr lang="zh-CN" altLang="en-US" sz="2400" b="1" dirty="0">
              <a:latin typeface="Times New Roman" panose="02020603050405020304" pitchFamily="18" charset="0"/>
              <a:ea typeface="隶书" pitchFamily="49" charset="-122"/>
            </a:endParaRPr>
          </a:p>
        </p:txBody>
      </p:sp>
      <p:sp>
        <p:nvSpPr>
          <p:cNvPr id="665660" name="矩形 665659"/>
          <p:cNvSpPr/>
          <p:nvPr/>
        </p:nvSpPr>
        <p:spPr>
          <a:xfrm>
            <a:off x="467360" y="2320925"/>
            <a:ext cx="334962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en-US" altLang="zh-CN" sz="2800" b="1" dirty="0">
                <a:solidFill>
                  <a:srgbClr val="990099"/>
                </a:solidFill>
                <a:latin typeface="华文中宋" pitchFamily="2" charset="-122"/>
                <a:ea typeface="华文中宋" pitchFamily="2" charset="-122"/>
              </a:rPr>
              <a:t>2. </a:t>
            </a:r>
            <a:r>
              <a:rPr lang="zh-CN" altLang="en-US" sz="2800" b="1" dirty="0">
                <a:solidFill>
                  <a:srgbClr val="990099"/>
                </a:solidFill>
                <a:latin typeface="华文中宋" pitchFamily="2" charset="-122"/>
                <a:ea typeface="华文中宋" pitchFamily="2" charset="-122"/>
              </a:rPr>
              <a:t>蛋白质的存在：</a:t>
            </a:r>
            <a:endParaRPr lang="zh-CN" altLang="en-US" sz="2800" b="1" dirty="0">
              <a:solidFill>
                <a:srgbClr val="990099"/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665661" name="矩形 665660"/>
          <p:cNvSpPr/>
          <p:nvPr/>
        </p:nvSpPr>
        <p:spPr>
          <a:xfrm>
            <a:off x="539750" y="2852738"/>
            <a:ext cx="8353425" cy="115252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marL="342900" indent="-342900">
              <a:lnSpc>
                <a:spcPct val="9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隶书" pitchFamily="49" charset="-122"/>
              </a:rPr>
              <a:t>    </a:t>
            </a:r>
            <a:r>
              <a:rPr lang="zh-CN" altLang="en-US" sz="2400" b="1" dirty="0">
                <a:latin typeface="Times New Roman" panose="02020603050405020304" pitchFamily="18" charset="0"/>
                <a:ea typeface="隶书" pitchFamily="49" charset="-122"/>
              </a:rPr>
              <a:t>主要存在于生物体肌肉、血液、毛发、皮肤、角蹄、酶、</a:t>
            </a:r>
            <a:endParaRPr lang="zh-CN" altLang="en-US" sz="2400" b="1" dirty="0">
              <a:latin typeface="Times New Roman" panose="02020603050405020304" pitchFamily="18" charset="0"/>
              <a:ea typeface="隶书" pitchFamily="49" charset="-122"/>
            </a:endParaRPr>
          </a:p>
          <a:p>
            <a:pPr marL="342900" indent="-342900">
              <a:lnSpc>
                <a:spcPct val="9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隶书" pitchFamily="49" charset="-122"/>
              </a:rPr>
              <a:t>激素、抗体、病毒，在植物中也很丰富，比如大豆、花生、</a:t>
            </a:r>
            <a:endParaRPr lang="zh-CN" altLang="en-US" sz="2400" b="1" dirty="0">
              <a:latin typeface="Times New Roman" panose="02020603050405020304" pitchFamily="18" charset="0"/>
              <a:ea typeface="隶书" pitchFamily="49" charset="-122"/>
            </a:endParaRPr>
          </a:p>
          <a:p>
            <a:pPr marL="342900" indent="-342900">
              <a:lnSpc>
                <a:spcPct val="9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隶书" pitchFamily="49" charset="-122"/>
              </a:rPr>
              <a:t>谷物。它是生命的基础，没有蛋白质就没有生命。</a:t>
            </a:r>
            <a:endParaRPr lang="zh-CN" altLang="en-US" sz="2400" b="1" dirty="0">
              <a:latin typeface="Times New Roman" panose="02020603050405020304" pitchFamily="18" charset="0"/>
              <a:ea typeface="隶书" pitchFamily="49" charset="-122"/>
            </a:endParaRPr>
          </a:p>
        </p:txBody>
      </p:sp>
      <p:grpSp>
        <p:nvGrpSpPr>
          <p:cNvPr id="665669" name="组合 665668"/>
          <p:cNvGrpSpPr/>
          <p:nvPr/>
        </p:nvGrpSpPr>
        <p:grpSpPr>
          <a:xfrm>
            <a:off x="735013" y="4149725"/>
            <a:ext cx="7500937" cy="1811338"/>
            <a:chOff x="431" y="2614"/>
            <a:chExt cx="4725" cy="1141"/>
          </a:xfrm>
        </p:grpSpPr>
        <p:pic>
          <p:nvPicPr>
            <p:cNvPr id="54279" name="图片 665662" descr="hs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31" y="2614"/>
              <a:ext cx="1588" cy="111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54280" name="图片 665666" descr="jidan"/>
            <p:cNvPicPr>
              <a:picLocks noChangeAspect="1"/>
            </p:cNvPicPr>
            <p:nvPr/>
          </p:nvPicPr>
          <p:blipFill>
            <a:blip r:embed="rId2"/>
            <a:srcRect l="29532" t="27888" r="26372" b="26636"/>
            <a:stretch>
              <a:fillRect/>
            </a:stretch>
          </p:blipFill>
          <p:spPr>
            <a:xfrm>
              <a:off x="3704" y="2614"/>
              <a:ext cx="1452" cy="114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54281" name="图片 665667" descr="dsc00028"/>
            <p:cNvPicPr>
              <a:picLocks noChangeAspect="1"/>
            </p:cNvPicPr>
            <p:nvPr/>
          </p:nvPicPr>
          <p:blipFill>
            <a:blip r:embed="rId3"/>
            <a:srcRect l="31392" t="28323" r="24493" b="24654"/>
            <a:stretch>
              <a:fillRect/>
            </a:stretch>
          </p:blipFill>
          <p:spPr>
            <a:xfrm>
              <a:off x="2168" y="2614"/>
              <a:ext cx="1406" cy="1124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665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65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665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65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665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58" grpId="0"/>
      <p:bldP spid="665659" grpId="0"/>
      <p:bldP spid="665660" grpId="0"/>
      <p:bldP spid="66566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5299" name="文本框 672781"/>
          <p:cNvSpPr txBox="1"/>
          <p:nvPr/>
        </p:nvSpPr>
        <p:spPr>
          <a:xfrm>
            <a:off x="539750" y="1746250"/>
            <a:ext cx="8424863" cy="10874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lnSpc>
                <a:spcPct val="90000"/>
              </a:lnSpc>
            </a:pPr>
            <a:r>
              <a:rPr lang="en-US" altLang="zh-CN" sz="2400" b="1" dirty="0">
                <a:latin typeface="隶书" pitchFamily="49" charset="-122"/>
                <a:ea typeface="隶书" pitchFamily="49" charset="-122"/>
              </a:rPr>
              <a:t>  </a:t>
            </a:r>
            <a:r>
              <a:rPr lang="zh-CN" altLang="en-US" sz="2400" b="1" dirty="0">
                <a:latin typeface="隶书" pitchFamily="49" charset="-122"/>
                <a:ea typeface="隶书" pitchFamily="49" charset="-122"/>
              </a:rPr>
              <a:t>在日常生活中，我们经常会吃到各种“蛋”，如</a:t>
            </a:r>
            <a:r>
              <a:rPr lang="zh-CN" altLang="en-US" sz="2400" b="1" dirty="0">
                <a:solidFill>
                  <a:srgbClr val="0000FF"/>
                </a:solidFill>
                <a:latin typeface="隶书" pitchFamily="49" charset="-122"/>
                <a:ea typeface="隶书" pitchFamily="49" charset="-122"/>
              </a:rPr>
              <a:t>水煮蛋</a:t>
            </a:r>
            <a:r>
              <a:rPr lang="zh-CN" altLang="en-US" sz="2400" b="1" dirty="0">
                <a:latin typeface="隶书" pitchFamily="49" charset="-122"/>
                <a:ea typeface="隶书" pitchFamily="49" charset="-122"/>
              </a:rPr>
              <a:t>、</a:t>
            </a:r>
            <a:r>
              <a:rPr lang="zh-CN" altLang="en-US" sz="2400" b="1" dirty="0">
                <a:solidFill>
                  <a:srgbClr val="0000FF"/>
                </a:solidFill>
                <a:latin typeface="隶书" pitchFamily="49" charset="-122"/>
                <a:ea typeface="隶书" pitchFamily="49" charset="-122"/>
              </a:rPr>
              <a:t>咸鸭蛋</a:t>
            </a:r>
            <a:r>
              <a:rPr lang="zh-CN" altLang="en-US" sz="2400" b="1" dirty="0">
                <a:latin typeface="隶书" pitchFamily="49" charset="-122"/>
                <a:ea typeface="隶书" pitchFamily="49" charset="-122"/>
              </a:rPr>
              <a:t>、</a:t>
            </a:r>
            <a:r>
              <a:rPr lang="zh-CN" altLang="en-US" sz="2400" b="1" dirty="0">
                <a:solidFill>
                  <a:srgbClr val="0000FF"/>
                </a:solidFill>
                <a:latin typeface="隶书" pitchFamily="49" charset="-122"/>
                <a:ea typeface="隶书" pitchFamily="49" charset="-122"/>
              </a:rPr>
              <a:t>松花皮蛋</a:t>
            </a:r>
            <a:r>
              <a:rPr lang="zh-CN" altLang="en-US" sz="2400" b="1" dirty="0">
                <a:latin typeface="隶书" pitchFamily="49" charset="-122"/>
                <a:ea typeface="隶书" pitchFamily="49" charset="-122"/>
              </a:rPr>
              <a:t>等。这些“蛋”明显有别于</a:t>
            </a:r>
            <a:r>
              <a:rPr lang="zh-CN" altLang="en-US" sz="2400" b="1" dirty="0">
                <a:solidFill>
                  <a:srgbClr val="0000FF"/>
                </a:solidFill>
                <a:latin typeface="隶书" pitchFamily="49" charset="-122"/>
                <a:ea typeface="隶书" pitchFamily="49" charset="-122"/>
              </a:rPr>
              <a:t>生鸡蛋</a:t>
            </a:r>
            <a:r>
              <a:rPr lang="zh-CN" altLang="en-US" sz="2400" b="1" dirty="0">
                <a:latin typeface="隶书" pitchFamily="49" charset="-122"/>
                <a:ea typeface="隶书" pitchFamily="49" charset="-122"/>
              </a:rPr>
              <a:t>。大家想想</a:t>
            </a:r>
            <a:endParaRPr lang="zh-CN" altLang="en-US" sz="2400" b="1" dirty="0">
              <a:latin typeface="隶书" pitchFamily="49" charset="-122"/>
              <a:ea typeface="隶书" pitchFamily="49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2400" b="1" dirty="0">
                <a:latin typeface="隶书" pitchFamily="49" charset="-122"/>
                <a:ea typeface="隶书" pitchFamily="49" charset="-122"/>
              </a:rPr>
              <a:t>其中蕴含着哪些化学原理？ </a:t>
            </a:r>
            <a:endParaRPr lang="zh-CN" altLang="en-US" sz="2400" b="1" dirty="0">
              <a:latin typeface="隶书" pitchFamily="49" charset="-122"/>
              <a:ea typeface="隶书" pitchFamily="49" charset="-122"/>
            </a:endParaRPr>
          </a:p>
        </p:txBody>
      </p:sp>
      <p:grpSp>
        <p:nvGrpSpPr>
          <p:cNvPr id="55300" name="组合 672785"/>
          <p:cNvGrpSpPr/>
          <p:nvPr/>
        </p:nvGrpSpPr>
        <p:grpSpPr>
          <a:xfrm>
            <a:off x="1258888" y="3162300"/>
            <a:ext cx="6446837" cy="1871663"/>
            <a:chOff x="793" y="1480"/>
            <a:chExt cx="4061" cy="1179"/>
          </a:xfrm>
        </p:grpSpPr>
        <p:pic>
          <p:nvPicPr>
            <p:cNvPr id="55301" name="图片 672782" descr="shuizhudan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93" y="1480"/>
              <a:ext cx="1085" cy="117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55302" name="图片 672783" descr="xianyadan"/>
            <p:cNvPicPr>
              <a:picLocks noChangeAspect="1"/>
            </p:cNvPicPr>
            <p:nvPr/>
          </p:nvPicPr>
          <p:blipFill>
            <a:blip r:embed="rId2"/>
            <a:srcRect l="15245" t="23405" r="10834" b="10648"/>
            <a:stretch>
              <a:fillRect/>
            </a:stretch>
          </p:blipFill>
          <p:spPr>
            <a:xfrm>
              <a:off x="2178" y="1480"/>
              <a:ext cx="1270" cy="115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55303" name="图片 672784" descr="songhuadan"/>
            <p:cNvPicPr>
              <a:picLocks noChangeAspect="1"/>
            </p:cNvPicPr>
            <p:nvPr/>
          </p:nvPicPr>
          <p:blipFill>
            <a:blip r:embed="rId3"/>
            <a:srcRect l="4613" t="5551" b="5592"/>
            <a:stretch>
              <a:fillRect/>
            </a:stretch>
          </p:blipFill>
          <p:spPr>
            <a:xfrm>
              <a:off x="3720" y="1480"/>
              <a:ext cx="1134" cy="1179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4273" name="Text Box 5"/>
          <p:cNvSpPr txBox="1"/>
          <p:nvPr/>
        </p:nvSpPr>
        <p:spPr>
          <a:xfrm>
            <a:off x="3274695" y="234950"/>
            <a:ext cx="2736850" cy="645160"/>
          </a:xfrm>
          <a:prstGeom prst="rect">
            <a:avLst/>
          </a:prstGeom>
          <a:solidFill>
            <a:srgbClr val="0000FF"/>
          </a:solidFill>
          <a:ln w="9525">
            <a:noFill/>
          </a:ln>
        </p:spPr>
        <p:txBody>
          <a:bodyPr anchor="t">
            <a:spAutoFit/>
          </a:bodyPr>
          <a:p>
            <a:pPr algn="ctr">
              <a:lnSpc>
                <a:spcPct val="90000"/>
              </a:lnSpc>
            </a:pPr>
            <a:r>
              <a:rPr lang="zh-CN" altLang="en-US" sz="40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蛋  白  质</a:t>
            </a:r>
            <a:endParaRPr lang="zh-CN" altLang="en-US" sz="40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675870" name="组合 675869"/>
          <p:cNvGrpSpPr/>
          <p:nvPr/>
        </p:nvGrpSpPr>
        <p:grpSpPr>
          <a:xfrm>
            <a:off x="1833563" y="3925888"/>
            <a:ext cx="288925" cy="1439862"/>
            <a:chOff x="1610" y="2886"/>
            <a:chExt cx="317" cy="1088"/>
          </a:xfrm>
        </p:grpSpPr>
        <p:sp>
          <p:nvSpPr>
            <p:cNvPr id="57347" name="流程图: 显示 675870"/>
            <p:cNvSpPr/>
            <p:nvPr/>
          </p:nvSpPr>
          <p:spPr>
            <a:xfrm rot="5400000" flipV="1">
              <a:off x="1484" y="3531"/>
              <a:ext cx="564" cy="317"/>
            </a:xfrm>
            <a:prstGeom prst="flowChartDisplay">
              <a:avLst/>
            </a:prstGeom>
            <a:pattFill prst="dashHorz">
              <a:fgClr>
                <a:srgbClr val="000000"/>
              </a:fgClr>
              <a:bgClr>
                <a:srgbClr val="FFFFFF"/>
              </a:bgClr>
            </a:patt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7348" name="矩形 675871"/>
            <p:cNvSpPr/>
            <p:nvPr/>
          </p:nvSpPr>
          <p:spPr>
            <a:xfrm>
              <a:off x="1611" y="2886"/>
              <a:ext cx="316" cy="635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675873" name="文本框 675872"/>
          <p:cNvSpPr txBox="1"/>
          <p:nvPr/>
        </p:nvSpPr>
        <p:spPr>
          <a:xfrm>
            <a:off x="1257618" y="5442268"/>
            <a:ext cx="1573212" cy="3365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ctr">
              <a:lnSpc>
                <a:spcPct val="80000"/>
              </a:lnSpc>
            </a:pPr>
            <a:r>
              <a:rPr lang="zh-CN" altLang="en-US" sz="2000" b="1" dirty="0">
                <a:solidFill>
                  <a:schemeClr val="accent2"/>
                </a:solidFill>
                <a:latin typeface="华文中宋" pitchFamily="2" charset="-122"/>
                <a:ea typeface="华文中宋" pitchFamily="2" charset="-122"/>
              </a:rPr>
              <a:t>鸡蛋清溶液</a:t>
            </a:r>
            <a:endParaRPr lang="zh-CN" altLang="en-US" sz="2000" b="1" dirty="0">
              <a:solidFill>
                <a:schemeClr val="accent2"/>
              </a:solidFill>
              <a:latin typeface="华文中宋" pitchFamily="2" charset="-122"/>
              <a:ea typeface="华文中宋" pitchFamily="2" charset="-122"/>
            </a:endParaRPr>
          </a:p>
        </p:txBody>
      </p:sp>
      <p:grpSp>
        <p:nvGrpSpPr>
          <p:cNvPr id="675876" name="组合 675875"/>
          <p:cNvGrpSpPr/>
          <p:nvPr/>
        </p:nvGrpSpPr>
        <p:grpSpPr>
          <a:xfrm>
            <a:off x="2266950" y="4138612"/>
            <a:ext cx="1295400" cy="1014413"/>
            <a:chOff x="906" y="1341"/>
            <a:chExt cx="816" cy="639"/>
          </a:xfrm>
        </p:grpSpPr>
        <p:sp>
          <p:nvSpPr>
            <p:cNvPr id="57351" name="任意多边形 675873"/>
            <p:cNvSpPr/>
            <p:nvPr/>
          </p:nvSpPr>
          <p:spPr>
            <a:xfrm>
              <a:off x="930" y="1616"/>
              <a:ext cx="771" cy="91"/>
            </a:xfrm>
            <a:custGeom>
              <a:avLst/>
              <a:gdLst/>
              <a:ahLst/>
              <a:cxnLst>
                <a:cxn ang="270">
                  <a:pos x="16200" y="0"/>
                </a:cxn>
                <a:cxn ang="180">
                  <a:pos x="0" y="10800"/>
                </a:cxn>
                <a:cxn ang="90">
                  <a:pos x="16200" y="21600"/>
                </a:cxn>
                <a:cxn ang="0">
                  <a:pos x="21600" y="10800"/>
                </a:cxn>
              </a:cxnLst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7352" name="文本框 675874"/>
            <p:cNvSpPr txBox="1"/>
            <p:nvPr/>
          </p:nvSpPr>
          <p:spPr>
            <a:xfrm>
              <a:off x="906" y="1341"/>
              <a:ext cx="816" cy="639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t">
              <a:spAutoFit/>
            </a:bodyPr>
            <a:p>
              <a:r>
                <a:rPr lang="zh-CN" alt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华文细黑" pitchFamily="2" charset="-122"/>
                </a:rPr>
                <a:t>浓无机盐</a:t>
              </a:r>
              <a:endPara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华文细黑" pitchFamily="2" charset="-122"/>
              </a:endParaRPr>
            </a:p>
            <a:p>
              <a:endPara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华文细黑" pitchFamily="2" charset="-122"/>
              </a:endParaRPr>
            </a:p>
            <a:p>
              <a:pPr algn="ctr"/>
              <a:r>
                <a:rPr lang="zh-CN" alt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华文细黑" pitchFamily="2" charset="-122"/>
                </a:rPr>
                <a:t>溶液</a:t>
              </a:r>
              <a:endPara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华文细黑" pitchFamily="2" charset="-122"/>
              </a:endParaRPr>
            </a:p>
          </p:txBody>
        </p:sp>
      </p:grpSp>
      <p:sp>
        <p:nvSpPr>
          <p:cNvPr id="675877" name="文本框 675876"/>
          <p:cNvSpPr txBox="1"/>
          <p:nvPr/>
        </p:nvSpPr>
        <p:spPr>
          <a:xfrm>
            <a:off x="3525838" y="4405313"/>
            <a:ext cx="1981200" cy="42386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lnSpc>
                <a:spcPct val="9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隶书" pitchFamily="49" charset="-122"/>
              </a:rPr>
              <a:t>蛋白质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隶书" pitchFamily="49" charset="-122"/>
              </a:rPr>
              <a:t>凝聚</a:t>
            </a:r>
            <a:endParaRPr lang="zh-CN" altLang="en-US" sz="2400" b="1">
              <a:solidFill>
                <a:srgbClr val="0000FF"/>
              </a:solidFill>
              <a:latin typeface="Times New Roman" panose="02020603050405020304" pitchFamily="18" charset="0"/>
              <a:ea typeface="隶书" pitchFamily="49" charset="-122"/>
            </a:endParaRPr>
          </a:p>
        </p:txBody>
      </p:sp>
      <p:sp>
        <p:nvSpPr>
          <p:cNvPr id="675878" name="文本框 675877"/>
          <p:cNvSpPr txBox="1"/>
          <p:nvPr/>
        </p:nvSpPr>
        <p:spPr>
          <a:xfrm>
            <a:off x="3416300" y="4764088"/>
            <a:ext cx="1790700" cy="414337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2100" b="1" dirty="0">
                <a:solidFill>
                  <a:srgbClr val="FF9900"/>
                </a:solidFill>
                <a:latin typeface="Times New Roman" panose="02020603050405020304" pitchFamily="18" charset="0"/>
                <a:ea typeface="华文中宋" pitchFamily="2" charset="-122"/>
              </a:rPr>
              <a:t>（析出固体）</a:t>
            </a:r>
            <a:endParaRPr lang="zh-CN" altLang="en-US" sz="2100" b="1" dirty="0">
              <a:solidFill>
                <a:srgbClr val="FF9900"/>
              </a:solidFill>
              <a:latin typeface="Times New Roman" panose="02020603050405020304" pitchFamily="18" charset="0"/>
              <a:ea typeface="华文中宋" pitchFamily="2" charset="-122"/>
            </a:endParaRPr>
          </a:p>
        </p:txBody>
      </p:sp>
      <p:grpSp>
        <p:nvGrpSpPr>
          <p:cNvPr id="675882" name="组合 675881"/>
          <p:cNvGrpSpPr/>
          <p:nvPr/>
        </p:nvGrpSpPr>
        <p:grpSpPr>
          <a:xfrm>
            <a:off x="5219700" y="4214813"/>
            <a:ext cx="1079500" cy="503237"/>
            <a:chOff x="2728" y="1389"/>
            <a:chExt cx="680" cy="317"/>
          </a:xfrm>
        </p:grpSpPr>
        <p:sp>
          <p:nvSpPr>
            <p:cNvPr id="57356" name="任意多边形 675879"/>
            <p:cNvSpPr/>
            <p:nvPr/>
          </p:nvSpPr>
          <p:spPr>
            <a:xfrm>
              <a:off x="2768" y="1619"/>
              <a:ext cx="566" cy="87"/>
            </a:xfrm>
            <a:custGeom>
              <a:avLst/>
              <a:gdLst/>
              <a:ahLst/>
              <a:cxnLst>
                <a:cxn ang="270">
                  <a:pos x="16200" y="0"/>
                </a:cxn>
                <a:cxn ang="180">
                  <a:pos x="0" y="10800"/>
                </a:cxn>
                <a:cxn ang="90">
                  <a:pos x="16200" y="21600"/>
                </a:cxn>
                <a:cxn ang="0">
                  <a:pos x="21600" y="10800"/>
                </a:cxn>
              </a:cxnLst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57357" name="文本框 675880"/>
            <p:cNvSpPr txBox="1"/>
            <p:nvPr/>
          </p:nvSpPr>
          <p:spPr>
            <a:xfrm>
              <a:off x="2728" y="1389"/>
              <a:ext cx="680" cy="251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t">
              <a:spAutoFit/>
            </a:bodyPr>
            <a:p>
              <a:r>
                <a:rPr lang="zh-CN" alt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华文细黑" pitchFamily="2" charset="-122"/>
                </a:rPr>
                <a:t>蒸馏水</a:t>
              </a:r>
              <a:endPara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华文细黑" pitchFamily="2" charset="-122"/>
              </a:endParaRPr>
            </a:p>
          </p:txBody>
        </p:sp>
      </p:grpSp>
      <p:sp>
        <p:nvSpPr>
          <p:cNvPr id="675883" name="文本框 675882"/>
          <p:cNvSpPr txBox="1"/>
          <p:nvPr/>
        </p:nvSpPr>
        <p:spPr>
          <a:xfrm>
            <a:off x="6156325" y="4422775"/>
            <a:ext cx="1998345" cy="7556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隶书" pitchFamily="49" charset="-122"/>
              </a:rPr>
              <a:t>固体溶解（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隶书" pitchFamily="49" charset="-122"/>
              </a:rPr>
              <a:t>复原</a:t>
            </a:r>
            <a:r>
              <a:rPr lang="zh-CN" altLang="en-US" sz="2400" b="1" dirty="0">
                <a:latin typeface="Times New Roman" panose="02020603050405020304" pitchFamily="18" charset="0"/>
                <a:ea typeface="隶书" pitchFamily="49" charset="-122"/>
              </a:rPr>
              <a:t>）</a:t>
            </a:r>
            <a:endParaRPr lang="zh-CN" altLang="en-US" sz="2400" b="1" dirty="0">
              <a:latin typeface="Times New Roman" panose="02020603050405020304" pitchFamily="18" charset="0"/>
              <a:ea typeface="隶书" pitchFamily="49" charset="-122"/>
            </a:endParaRPr>
          </a:p>
        </p:txBody>
      </p:sp>
      <p:sp>
        <p:nvSpPr>
          <p:cNvPr id="675894" name="椭圆 675893"/>
          <p:cNvSpPr/>
          <p:nvPr/>
        </p:nvSpPr>
        <p:spPr>
          <a:xfrm>
            <a:off x="493713" y="3191828"/>
            <a:ext cx="2400300" cy="649287"/>
          </a:xfrm>
          <a:prstGeom prst="ellipse">
            <a:avLst/>
          </a:prstGeom>
          <a:noFill/>
          <a:ln w="57150" cap="flat" cmpd="sng">
            <a:solidFill>
              <a:schemeClr val="accent1"/>
            </a:solidFill>
            <a:prstDash val="sysDot"/>
            <a:round/>
            <a:headEnd type="none" w="sm" len="sm"/>
            <a:tailEnd type="none" w="sm" len="sm"/>
          </a:ln>
        </p:spPr>
        <p:txBody>
          <a:bodyPr wrap="none" anchor="ctr"/>
          <a:p>
            <a:pPr algn="ctr">
              <a:spcBef>
                <a:spcPct val="50000"/>
              </a:spcBef>
            </a:pP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性质</a:t>
            </a:r>
            <a:r>
              <a:rPr lang="en-US" altLang="zh-CN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r>
              <a:rPr lang="en-US" altLang="zh-CN" sz="2800" b="1">
                <a:solidFill>
                  <a:srgbClr val="0000FF"/>
                </a:solidFill>
                <a:latin typeface="隶书" pitchFamily="49" charset="-122"/>
                <a:ea typeface="隶书" pitchFamily="49" charset="-122"/>
              </a:rPr>
              <a:t>: 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盐 析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674827" name="椭圆 674826"/>
          <p:cNvSpPr/>
          <p:nvPr/>
        </p:nvSpPr>
        <p:spPr>
          <a:xfrm>
            <a:off x="467995" y="1593215"/>
            <a:ext cx="5480050" cy="649605"/>
          </a:xfrm>
          <a:prstGeom prst="ellipse">
            <a:avLst/>
          </a:prstGeom>
          <a:noFill/>
          <a:ln w="57150" cap="flat" cmpd="sng">
            <a:solidFill>
              <a:schemeClr val="accent1"/>
            </a:solidFill>
            <a:prstDash val="sysDot"/>
            <a:round/>
            <a:headEnd type="none" w="sm" len="sm"/>
            <a:tailEnd type="none" w="sm" len="sm"/>
          </a:ln>
        </p:spPr>
        <p:txBody>
          <a:bodyPr wrap="none" anchor="ctr"/>
          <a:p>
            <a:pPr algn="ctr">
              <a:spcBef>
                <a:spcPct val="50000"/>
              </a:spcBef>
            </a:pP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性质</a:t>
            </a:r>
            <a:r>
              <a:rPr lang="en-US" altLang="zh-CN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r>
              <a:rPr lang="en-US" altLang="zh-CN" sz="2800" b="1">
                <a:solidFill>
                  <a:srgbClr val="0000FF"/>
                </a:solidFill>
                <a:latin typeface="隶书" pitchFamily="49" charset="-122"/>
                <a:ea typeface="隶书" pitchFamily="49" charset="-122"/>
              </a:rPr>
              <a:t>: 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能水解生成氨基酸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674821" name="矩形 674820"/>
          <p:cNvSpPr/>
          <p:nvPr/>
        </p:nvSpPr>
        <p:spPr>
          <a:xfrm>
            <a:off x="385445" y="213995"/>
            <a:ext cx="1734820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4000" b="1" dirty="0">
                <a:solidFill>
                  <a:srgbClr val="990099"/>
                </a:solidFill>
                <a:latin typeface="华文中宋" pitchFamily="2" charset="-122"/>
                <a:ea typeface="华文中宋" pitchFamily="2" charset="-122"/>
              </a:rPr>
              <a:t>性质：</a:t>
            </a:r>
            <a:endParaRPr lang="zh-CN" altLang="en-US" sz="4000" b="1" dirty="0">
              <a:solidFill>
                <a:srgbClr val="990099"/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54273" name="Text Box 5"/>
          <p:cNvSpPr txBox="1"/>
          <p:nvPr/>
        </p:nvSpPr>
        <p:spPr>
          <a:xfrm>
            <a:off x="3274695" y="234950"/>
            <a:ext cx="2736850" cy="645160"/>
          </a:xfrm>
          <a:prstGeom prst="rect">
            <a:avLst/>
          </a:prstGeom>
          <a:solidFill>
            <a:srgbClr val="0000FF"/>
          </a:solidFill>
          <a:ln w="9525">
            <a:noFill/>
          </a:ln>
        </p:spPr>
        <p:txBody>
          <a:bodyPr anchor="t">
            <a:spAutoFit/>
          </a:bodyPr>
          <a:p>
            <a:pPr algn="ctr">
              <a:lnSpc>
                <a:spcPct val="90000"/>
              </a:lnSpc>
            </a:pPr>
            <a:r>
              <a:rPr lang="zh-CN" altLang="en-US" sz="40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蛋  白  质</a:t>
            </a:r>
            <a:endParaRPr lang="zh-CN" altLang="en-US" sz="40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67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74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5" dur="500"/>
                                        <p:tgtEl>
                                          <p:spTgt spid="675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675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9" dur="500"/>
                                        <p:tgtEl>
                                          <p:spTgt spid="675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675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3" grpId="0"/>
      <p:bldP spid="675877" grpId="0"/>
      <p:bldP spid="675878" grpId="0"/>
      <p:bldP spid="675883" grpId="0"/>
      <p:bldP spid="675894" grpId="0" bldLvl="0" animBg="1"/>
      <p:bldP spid="674827" grpId="0" bldLvl="0" animBg="1"/>
      <p:bldP spid="67482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76869" name="椭圆 676868"/>
          <p:cNvSpPr/>
          <p:nvPr/>
        </p:nvSpPr>
        <p:spPr>
          <a:xfrm>
            <a:off x="493713" y="823913"/>
            <a:ext cx="2400300" cy="649287"/>
          </a:xfrm>
          <a:prstGeom prst="ellipse">
            <a:avLst/>
          </a:prstGeom>
          <a:noFill/>
          <a:ln w="57150" cap="flat" cmpd="sng">
            <a:solidFill>
              <a:schemeClr val="accent1"/>
            </a:solidFill>
            <a:prstDash val="sysDot"/>
            <a:round/>
            <a:headEnd type="none" w="sm" len="sm"/>
            <a:tailEnd type="none" w="sm" len="sm"/>
          </a:ln>
        </p:spPr>
        <p:txBody>
          <a:bodyPr wrap="none" anchor="ctr"/>
          <a:p>
            <a:pPr algn="ctr">
              <a:spcBef>
                <a:spcPct val="50000"/>
              </a:spcBef>
            </a:pP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性质</a:t>
            </a:r>
            <a:r>
              <a:rPr lang="en-US" altLang="zh-CN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3</a:t>
            </a:r>
            <a:r>
              <a:rPr lang="en-US" altLang="zh-CN" sz="2800" b="1">
                <a:solidFill>
                  <a:srgbClr val="0000FF"/>
                </a:solidFill>
                <a:latin typeface="隶书" pitchFamily="49" charset="-122"/>
                <a:ea typeface="隶书" pitchFamily="49" charset="-122"/>
              </a:rPr>
              <a:t>: 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变 性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pSp>
        <p:nvGrpSpPr>
          <p:cNvPr id="676870" name="组合 676869"/>
          <p:cNvGrpSpPr/>
          <p:nvPr/>
        </p:nvGrpSpPr>
        <p:grpSpPr>
          <a:xfrm>
            <a:off x="1833563" y="1773238"/>
            <a:ext cx="288925" cy="1439862"/>
            <a:chOff x="1610" y="2886"/>
            <a:chExt cx="317" cy="1088"/>
          </a:xfrm>
        </p:grpSpPr>
        <p:sp>
          <p:nvSpPr>
            <p:cNvPr id="58372" name="流程图: 显示 676870"/>
            <p:cNvSpPr/>
            <p:nvPr/>
          </p:nvSpPr>
          <p:spPr>
            <a:xfrm rot="5400000" flipV="1">
              <a:off x="1484" y="3531"/>
              <a:ext cx="564" cy="317"/>
            </a:xfrm>
            <a:prstGeom prst="flowChartDisplay">
              <a:avLst/>
            </a:prstGeom>
            <a:pattFill prst="dashHorz">
              <a:fgClr>
                <a:srgbClr val="000000"/>
              </a:fgClr>
              <a:bgClr>
                <a:srgbClr val="FFFFFF"/>
              </a:bgClr>
            </a:patt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8373" name="矩形 676871"/>
            <p:cNvSpPr/>
            <p:nvPr/>
          </p:nvSpPr>
          <p:spPr>
            <a:xfrm>
              <a:off x="1611" y="2886"/>
              <a:ext cx="316" cy="635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676873" name="文本框 676872"/>
          <p:cNvSpPr txBox="1"/>
          <p:nvPr/>
        </p:nvSpPr>
        <p:spPr>
          <a:xfrm>
            <a:off x="1185863" y="3217863"/>
            <a:ext cx="1573212" cy="3365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ctr">
              <a:lnSpc>
                <a:spcPct val="80000"/>
              </a:lnSpc>
            </a:pPr>
            <a:r>
              <a:rPr lang="zh-CN" altLang="en-US" sz="2000" b="1" dirty="0">
                <a:solidFill>
                  <a:schemeClr val="accent2"/>
                </a:solidFill>
                <a:latin typeface="华文中宋" pitchFamily="2" charset="-122"/>
                <a:ea typeface="华文中宋" pitchFamily="2" charset="-122"/>
              </a:rPr>
              <a:t>鸡蛋清溶液</a:t>
            </a:r>
            <a:endParaRPr lang="zh-CN" altLang="en-US" sz="2000" b="1" dirty="0">
              <a:solidFill>
                <a:schemeClr val="accent2"/>
              </a:solidFill>
              <a:latin typeface="华文中宋" pitchFamily="2" charset="-122"/>
              <a:ea typeface="华文中宋" pitchFamily="2" charset="-122"/>
            </a:endParaRPr>
          </a:p>
        </p:txBody>
      </p:sp>
      <p:grpSp>
        <p:nvGrpSpPr>
          <p:cNvPr id="676887" name="组合 676886"/>
          <p:cNvGrpSpPr/>
          <p:nvPr/>
        </p:nvGrpSpPr>
        <p:grpSpPr>
          <a:xfrm>
            <a:off x="2266950" y="2057400"/>
            <a:ext cx="865188" cy="508000"/>
            <a:chOff x="1428" y="1296"/>
            <a:chExt cx="545" cy="320"/>
          </a:xfrm>
        </p:grpSpPr>
        <p:sp>
          <p:nvSpPr>
            <p:cNvPr id="58376" name="任意多边形 676874"/>
            <p:cNvSpPr/>
            <p:nvPr/>
          </p:nvSpPr>
          <p:spPr>
            <a:xfrm>
              <a:off x="1452" y="1526"/>
              <a:ext cx="521" cy="90"/>
            </a:xfrm>
            <a:custGeom>
              <a:avLst/>
              <a:gdLst/>
              <a:ahLst/>
              <a:cxnLst>
                <a:cxn ang="270">
                  <a:pos x="16200" y="0"/>
                </a:cxn>
                <a:cxn ang="180">
                  <a:pos x="0" y="10800"/>
                </a:cxn>
                <a:cxn ang="90">
                  <a:pos x="16200" y="21600"/>
                </a:cxn>
                <a:cxn ang="0">
                  <a:pos x="21600" y="10800"/>
                </a:cxn>
              </a:cxnLst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8377" name="文本框 676875"/>
            <p:cNvSpPr txBox="1"/>
            <p:nvPr/>
          </p:nvSpPr>
          <p:spPr>
            <a:xfrm>
              <a:off x="1428" y="1296"/>
              <a:ext cx="545" cy="251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t">
              <a:spAutoFit/>
            </a:bodyPr>
            <a:p>
              <a:r>
                <a:rPr lang="zh-CN" alt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华文细黑" pitchFamily="2" charset="-122"/>
                </a:rPr>
                <a:t>加  热</a:t>
              </a:r>
              <a:endPara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华文细黑" pitchFamily="2" charset="-122"/>
              </a:endParaRPr>
            </a:p>
          </p:txBody>
        </p:sp>
      </p:grpSp>
      <p:sp>
        <p:nvSpPr>
          <p:cNvPr id="676877" name="文本框 676876"/>
          <p:cNvSpPr txBox="1"/>
          <p:nvPr/>
        </p:nvSpPr>
        <p:spPr>
          <a:xfrm>
            <a:off x="3241675" y="2252663"/>
            <a:ext cx="1981200" cy="42386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lnSpc>
                <a:spcPct val="9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隶书" pitchFamily="49" charset="-122"/>
              </a:rPr>
              <a:t>蛋白质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隶书" pitchFamily="49" charset="-122"/>
              </a:rPr>
              <a:t>凝结</a:t>
            </a:r>
            <a:endParaRPr lang="zh-CN" altLang="en-US" sz="2400" b="1">
              <a:solidFill>
                <a:srgbClr val="0000FF"/>
              </a:solidFill>
              <a:latin typeface="Times New Roman" panose="02020603050405020304" pitchFamily="18" charset="0"/>
              <a:ea typeface="隶书" pitchFamily="49" charset="-122"/>
            </a:endParaRPr>
          </a:p>
        </p:txBody>
      </p:sp>
      <p:sp>
        <p:nvSpPr>
          <p:cNvPr id="676878" name="文本框 676877"/>
          <p:cNvSpPr txBox="1"/>
          <p:nvPr/>
        </p:nvSpPr>
        <p:spPr>
          <a:xfrm>
            <a:off x="3132138" y="2611438"/>
            <a:ext cx="1790700" cy="414337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2100" b="1" dirty="0">
                <a:solidFill>
                  <a:srgbClr val="FF9900"/>
                </a:solidFill>
                <a:latin typeface="Times New Roman" panose="02020603050405020304" pitchFamily="18" charset="0"/>
                <a:ea typeface="华文中宋" pitchFamily="2" charset="-122"/>
              </a:rPr>
              <a:t>（析出固体）</a:t>
            </a:r>
            <a:endParaRPr lang="zh-CN" altLang="en-US" sz="2100" b="1" dirty="0">
              <a:solidFill>
                <a:srgbClr val="FF9900"/>
              </a:solidFill>
              <a:latin typeface="Times New Roman" panose="02020603050405020304" pitchFamily="18" charset="0"/>
              <a:ea typeface="华文中宋" pitchFamily="2" charset="-122"/>
            </a:endParaRPr>
          </a:p>
        </p:txBody>
      </p:sp>
      <p:grpSp>
        <p:nvGrpSpPr>
          <p:cNvPr id="676879" name="组合 676878"/>
          <p:cNvGrpSpPr/>
          <p:nvPr/>
        </p:nvGrpSpPr>
        <p:grpSpPr>
          <a:xfrm>
            <a:off x="4932363" y="2062163"/>
            <a:ext cx="1079500" cy="503237"/>
            <a:chOff x="2728" y="1389"/>
            <a:chExt cx="680" cy="317"/>
          </a:xfrm>
        </p:grpSpPr>
        <p:sp>
          <p:nvSpPr>
            <p:cNvPr id="58381" name="任意多边形 676879"/>
            <p:cNvSpPr/>
            <p:nvPr/>
          </p:nvSpPr>
          <p:spPr>
            <a:xfrm>
              <a:off x="2768" y="1619"/>
              <a:ext cx="566" cy="87"/>
            </a:xfrm>
            <a:custGeom>
              <a:avLst/>
              <a:gdLst/>
              <a:ahLst/>
              <a:cxnLst>
                <a:cxn ang="270">
                  <a:pos x="16200" y="0"/>
                </a:cxn>
                <a:cxn ang="180">
                  <a:pos x="0" y="10800"/>
                </a:cxn>
                <a:cxn ang="90">
                  <a:pos x="16200" y="21600"/>
                </a:cxn>
                <a:cxn ang="0">
                  <a:pos x="21600" y="10800"/>
                </a:cxn>
              </a:cxnLst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8382" name="文本框 676880"/>
            <p:cNvSpPr txBox="1"/>
            <p:nvPr/>
          </p:nvSpPr>
          <p:spPr>
            <a:xfrm>
              <a:off x="2728" y="1389"/>
              <a:ext cx="680" cy="251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t">
              <a:spAutoFit/>
            </a:bodyPr>
            <a:p>
              <a:r>
                <a:rPr lang="zh-CN" altLang="en-US" sz="2000" b="1" dirty="0">
                  <a:latin typeface="Times New Roman" panose="02020603050405020304" pitchFamily="18" charset="0"/>
                  <a:ea typeface="华文细黑" pitchFamily="2" charset="-122"/>
                </a:rPr>
                <a:t>蒸馏水</a:t>
              </a:r>
              <a:endParaRPr lang="zh-CN" altLang="en-US" sz="2000" b="1" dirty="0">
                <a:latin typeface="Times New Roman" panose="02020603050405020304" pitchFamily="18" charset="0"/>
                <a:ea typeface="华文细黑" pitchFamily="2" charset="-122"/>
              </a:endParaRPr>
            </a:p>
          </p:txBody>
        </p:sp>
      </p:grpSp>
      <p:sp>
        <p:nvSpPr>
          <p:cNvPr id="676882" name="文本框 676881"/>
          <p:cNvSpPr txBox="1"/>
          <p:nvPr/>
        </p:nvSpPr>
        <p:spPr>
          <a:xfrm>
            <a:off x="5915025" y="2270125"/>
            <a:ext cx="1609725" cy="4238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lnSpc>
                <a:spcPct val="9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隶书" pitchFamily="49" charset="-122"/>
              </a:rPr>
              <a:t>不再溶解</a:t>
            </a:r>
            <a:endParaRPr lang="zh-CN" altLang="en-US" sz="2400" b="1" dirty="0">
              <a:latin typeface="Times New Roman" panose="02020603050405020304" pitchFamily="18" charset="0"/>
              <a:ea typeface="隶书" pitchFamily="49" charset="-122"/>
            </a:endParaRPr>
          </a:p>
        </p:txBody>
      </p:sp>
      <p:grpSp>
        <p:nvGrpSpPr>
          <p:cNvPr id="676888" name="组合 676887"/>
          <p:cNvGrpSpPr/>
          <p:nvPr/>
        </p:nvGrpSpPr>
        <p:grpSpPr>
          <a:xfrm>
            <a:off x="1833563" y="3817938"/>
            <a:ext cx="288925" cy="1439862"/>
            <a:chOff x="1610" y="2886"/>
            <a:chExt cx="317" cy="1088"/>
          </a:xfrm>
        </p:grpSpPr>
        <p:sp>
          <p:nvSpPr>
            <p:cNvPr id="58385" name="流程图: 显示 676888"/>
            <p:cNvSpPr/>
            <p:nvPr/>
          </p:nvSpPr>
          <p:spPr>
            <a:xfrm rot="5400000" flipV="1">
              <a:off x="1484" y="3531"/>
              <a:ext cx="564" cy="317"/>
            </a:xfrm>
            <a:prstGeom prst="flowChartDisplay">
              <a:avLst/>
            </a:prstGeom>
            <a:pattFill prst="dashHorz">
              <a:fgClr>
                <a:srgbClr val="000000"/>
              </a:fgClr>
              <a:bgClr>
                <a:srgbClr val="FFFFFF"/>
              </a:bgClr>
            </a:patt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8386" name="矩形 676889"/>
            <p:cNvSpPr/>
            <p:nvPr/>
          </p:nvSpPr>
          <p:spPr>
            <a:xfrm>
              <a:off x="1611" y="2886"/>
              <a:ext cx="316" cy="635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676891" name="文本框 676890"/>
          <p:cNvSpPr txBox="1"/>
          <p:nvPr/>
        </p:nvSpPr>
        <p:spPr>
          <a:xfrm>
            <a:off x="1185863" y="5262563"/>
            <a:ext cx="1573212" cy="3365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ctr">
              <a:lnSpc>
                <a:spcPct val="80000"/>
              </a:lnSpc>
            </a:pPr>
            <a:r>
              <a:rPr lang="zh-CN" altLang="en-US" sz="2000" b="1" dirty="0">
                <a:solidFill>
                  <a:schemeClr val="accent2"/>
                </a:solidFill>
                <a:latin typeface="华文中宋" pitchFamily="2" charset="-122"/>
                <a:ea typeface="华文中宋" pitchFamily="2" charset="-122"/>
              </a:rPr>
              <a:t>鸡蛋清溶液</a:t>
            </a:r>
            <a:endParaRPr lang="zh-CN" altLang="en-US" sz="2000" b="1" dirty="0">
              <a:solidFill>
                <a:schemeClr val="accent2"/>
              </a:solidFill>
              <a:latin typeface="华文中宋" pitchFamily="2" charset="-122"/>
              <a:ea typeface="华文中宋" pitchFamily="2" charset="-122"/>
            </a:endParaRPr>
          </a:p>
        </p:txBody>
      </p:sp>
      <p:grpSp>
        <p:nvGrpSpPr>
          <p:cNvPr id="676901" name="组合 676900"/>
          <p:cNvGrpSpPr/>
          <p:nvPr/>
        </p:nvGrpSpPr>
        <p:grpSpPr>
          <a:xfrm>
            <a:off x="2174875" y="4035425"/>
            <a:ext cx="1482726" cy="1322388"/>
            <a:chOff x="1370" y="2542"/>
            <a:chExt cx="934" cy="833"/>
          </a:xfrm>
        </p:grpSpPr>
        <p:sp>
          <p:nvSpPr>
            <p:cNvPr id="58389" name="任意多边形 676892"/>
            <p:cNvSpPr/>
            <p:nvPr/>
          </p:nvSpPr>
          <p:spPr>
            <a:xfrm>
              <a:off x="1452" y="2814"/>
              <a:ext cx="612" cy="117"/>
            </a:xfrm>
            <a:custGeom>
              <a:avLst/>
              <a:gdLst/>
              <a:ahLst/>
              <a:cxnLst>
                <a:cxn ang="270">
                  <a:pos x="16200" y="0"/>
                </a:cxn>
                <a:cxn ang="180">
                  <a:pos x="0" y="10800"/>
                </a:cxn>
                <a:cxn ang="90">
                  <a:pos x="16200" y="21600"/>
                </a:cxn>
                <a:cxn ang="0">
                  <a:pos x="21600" y="10800"/>
                </a:cxn>
              </a:cxnLst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8390" name="文本框 676893"/>
            <p:cNvSpPr txBox="1"/>
            <p:nvPr/>
          </p:nvSpPr>
          <p:spPr>
            <a:xfrm>
              <a:off x="1370" y="2542"/>
              <a:ext cx="934" cy="833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anchor="t">
              <a:spAutoFit/>
            </a:bodyPr>
            <a:p>
              <a:r>
                <a:rPr lang="zh-CN" alt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华文细黑" pitchFamily="2" charset="-122"/>
                </a:rPr>
                <a:t>福尔马林</a:t>
              </a:r>
              <a:endPara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华文细黑" pitchFamily="2" charset="-122"/>
              </a:endParaRPr>
            </a:p>
            <a:p>
              <a:endPara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华文细黑" pitchFamily="2" charset="-122"/>
              </a:endParaRPr>
            </a:p>
            <a:p>
              <a:r>
                <a:rPr lang="en-US" altLang="zh-CN" sz="20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华文细黑" pitchFamily="2" charset="-122"/>
                </a:rPr>
                <a:t>(36%~40%</a:t>
              </a:r>
              <a:r>
                <a:rPr lang="zh-CN" altLang="zh-CN" sz="2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华文细黑" pitchFamily="2" charset="-122"/>
                </a:rPr>
                <a:t>甲醛溶液</a:t>
              </a:r>
              <a:r>
                <a:rPr lang="en-US" altLang="zh-CN" sz="20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华文细黑" pitchFamily="2" charset="-122"/>
                </a:rPr>
                <a:t>)</a:t>
              </a:r>
              <a:endParaRPr lang="en-US" altLang="zh-CN" sz="2000" b="1" dirty="0">
                <a:solidFill>
                  <a:srgbClr val="0000FF"/>
                </a:solidFill>
                <a:latin typeface="Times New Roman" panose="02020603050405020304" pitchFamily="18" charset="0"/>
                <a:ea typeface="华文细黑" pitchFamily="2" charset="-122"/>
              </a:endParaRPr>
            </a:p>
          </p:txBody>
        </p:sp>
      </p:grpSp>
      <p:sp>
        <p:nvSpPr>
          <p:cNvPr id="676895" name="文本框 676894"/>
          <p:cNvSpPr txBox="1"/>
          <p:nvPr/>
        </p:nvSpPr>
        <p:spPr>
          <a:xfrm>
            <a:off x="3394393" y="4297363"/>
            <a:ext cx="1838325" cy="42386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lnSpc>
                <a:spcPct val="9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隶书" pitchFamily="49" charset="-122"/>
              </a:rPr>
              <a:t>蛋白质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隶书" pitchFamily="49" charset="-122"/>
              </a:rPr>
              <a:t>凝结</a:t>
            </a:r>
            <a:endParaRPr lang="zh-CN" altLang="en-US" sz="2400" b="1">
              <a:solidFill>
                <a:srgbClr val="0000FF"/>
              </a:solidFill>
              <a:latin typeface="Times New Roman" panose="02020603050405020304" pitchFamily="18" charset="0"/>
              <a:ea typeface="隶书" pitchFamily="49" charset="-122"/>
            </a:endParaRPr>
          </a:p>
        </p:txBody>
      </p:sp>
      <p:sp>
        <p:nvSpPr>
          <p:cNvPr id="676896" name="文本框 676895"/>
          <p:cNvSpPr txBox="1"/>
          <p:nvPr/>
        </p:nvSpPr>
        <p:spPr>
          <a:xfrm>
            <a:off x="3356610" y="4656138"/>
            <a:ext cx="1790700" cy="414337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2100" b="1" dirty="0">
                <a:solidFill>
                  <a:srgbClr val="FF9900"/>
                </a:solidFill>
                <a:latin typeface="Times New Roman" panose="02020603050405020304" pitchFamily="18" charset="0"/>
                <a:ea typeface="华文中宋" pitchFamily="2" charset="-122"/>
              </a:rPr>
              <a:t>（析出固体）</a:t>
            </a:r>
            <a:endParaRPr lang="zh-CN" altLang="en-US" sz="2100" b="1" dirty="0">
              <a:solidFill>
                <a:srgbClr val="FF9900"/>
              </a:solidFill>
              <a:latin typeface="Times New Roman" panose="02020603050405020304" pitchFamily="18" charset="0"/>
              <a:ea typeface="华文中宋" pitchFamily="2" charset="-122"/>
            </a:endParaRPr>
          </a:p>
        </p:txBody>
      </p:sp>
      <p:grpSp>
        <p:nvGrpSpPr>
          <p:cNvPr id="676897" name="组合 676896"/>
          <p:cNvGrpSpPr/>
          <p:nvPr/>
        </p:nvGrpSpPr>
        <p:grpSpPr>
          <a:xfrm>
            <a:off x="5003800" y="4106863"/>
            <a:ext cx="1079500" cy="503237"/>
            <a:chOff x="2728" y="1389"/>
            <a:chExt cx="680" cy="317"/>
          </a:xfrm>
        </p:grpSpPr>
        <p:sp>
          <p:nvSpPr>
            <p:cNvPr id="58394" name="任意多边形 676897"/>
            <p:cNvSpPr/>
            <p:nvPr/>
          </p:nvSpPr>
          <p:spPr>
            <a:xfrm>
              <a:off x="2768" y="1619"/>
              <a:ext cx="566" cy="87"/>
            </a:xfrm>
            <a:custGeom>
              <a:avLst/>
              <a:gdLst/>
              <a:ahLst/>
              <a:cxnLst>
                <a:cxn ang="270">
                  <a:pos x="16200" y="0"/>
                </a:cxn>
                <a:cxn ang="180">
                  <a:pos x="0" y="10800"/>
                </a:cxn>
                <a:cxn ang="90">
                  <a:pos x="16200" y="21600"/>
                </a:cxn>
                <a:cxn ang="0">
                  <a:pos x="21600" y="10800"/>
                </a:cxn>
              </a:cxnLst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8395" name="文本框 676898"/>
            <p:cNvSpPr txBox="1"/>
            <p:nvPr/>
          </p:nvSpPr>
          <p:spPr>
            <a:xfrm>
              <a:off x="2728" y="1389"/>
              <a:ext cx="680" cy="251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t">
              <a:spAutoFit/>
            </a:bodyPr>
            <a:p>
              <a:r>
                <a:rPr lang="zh-CN" altLang="en-US" sz="2000" b="1" dirty="0">
                  <a:latin typeface="Times New Roman" panose="02020603050405020304" pitchFamily="18" charset="0"/>
                  <a:ea typeface="华文细黑" pitchFamily="2" charset="-122"/>
                </a:rPr>
                <a:t>蒸馏水</a:t>
              </a:r>
              <a:endParaRPr lang="zh-CN" altLang="en-US" sz="2000" b="1" dirty="0">
                <a:latin typeface="Times New Roman" panose="02020603050405020304" pitchFamily="18" charset="0"/>
                <a:ea typeface="华文细黑" pitchFamily="2" charset="-122"/>
              </a:endParaRPr>
            </a:p>
          </p:txBody>
        </p:sp>
      </p:grpSp>
      <p:sp>
        <p:nvSpPr>
          <p:cNvPr id="676900" name="文本框 676899"/>
          <p:cNvSpPr txBox="1"/>
          <p:nvPr/>
        </p:nvSpPr>
        <p:spPr>
          <a:xfrm>
            <a:off x="6029325" y="4314825"/>
            <a:ext cx="1511300" cy="4238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lnSpc>
                <a:spcPct val="9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隶书" pitchFamily="49" charset="-122"/>
              </a:rPr>
              <a:t>不再溶解</a:t>
            </a:r>
            <a:endParaRPr lang="zh-CN" altLang="en-US" sz="2400" b="1" dirty="0">
              <a:latin typeface="Times New Roman" panose="02020603050405020304" pitchFamily="18" charset="0"/>
              <a:ea typeface="隶书" pitchFamily="49" charset="-122"/>
            </a:endParaRPr>
          </a:p>
        </p:txBody>
      </p:sp>
      <p:sp>
        <p:nvSpPr>
          <p:cNvPr id="54273" name="Text Box 5"/>
          <p:cNvSpPr txBox="1"/>
          <p:nvPr/>
        </p:nvSpPr>
        <p:spPr>
          <a:xfrm>
            <a:off x="3274695" y="234950"/>
            <a:ext cx="2736850" cy="645160"/>
          </a:xfrm>
          <a:prstGeom prst="rect">
            <a:avLst/>
          </a:prstGeom>
          <a:solidFill>
            <a:srgbClr val="0000FF"/>
          </a:solidFill>
          <a:ln w="9525">
            <a:noFill/>
          </a:ln>
        </p:spPr>
        <p:txBody>
          <a:bodyPr anchor="t">
            <a:spAutoFit/>
          </a:bodyPr>
          <a:p>
            <a:pPr algn="ctr">
              <a:lnSpc>
                <a:spcPct val="90000"/>
              </a:lnSpc>
            </a:pPr>
            <a:r>
              <a:rPr lang="zh-CN" altLang="en-US" sz="40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蛋  白  质</a:t>
            </a:r>
            <a:endParaRPr lang="zh-CN" altLang="en-US" sz="40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676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676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676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6" dur="500"/>
                                        <p:tgtEl>
                                          <p:spTgt spid="676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676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0" dur="500"/>
                                        <p:tgtEl>
                                          <p:spTgt spid="676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9" dur="500"/>
                                        <p:tgtEl>
                                          <p:spTgt spid="67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6869" grpId="0" bldLvl="0" animBg="1"/>
      <p:bldP spid="676873" grpId="0"/>
      <p:bldP spid="676877" grpId="0"/>
      <p:bldP spid="676878" grpId="0"/>
      <p:bldP spid="676882" grpId="0"/>
      <p:bldP spid="676891" grpId="0"/>
      <p:bldP spid="676895" grpId="0"/>
      <p:bldP spid="676896" grpId="0"/>
      <p:bldP spid="67690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678012" name="表格 678011"/>
          <p:cNvGraphicFramePr/>
          <p:nvPr/>
        </p:nvGraphicFramePr>
        <p:xfrm>
          <a:off x="540703" y="1561148"/>
          <a:ext cx="8039735" cy="2811780"/>
        </p:xfrm>
        <a:graphic>
          <a:graphicData uri="http://schemas.openxmlformats.org/drawingml/2006/table">
            <a:tbl>
              <a:tblPr/>
              <a:tblGrid>
                <a:gridCol w="935038"/>
                <a:gridCol w="3418840"/>
                <a:gridCol w="3685540"/>
              </a:tblGrid>
              <a:tr h="43180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6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69925" lvl="1" indent="-32512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buChar char="q"/>
                        <a:defRPr sz="22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22350" lvl="2" indent="-35052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39850" lvl="3" indent="-31559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q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681480" lvl="4" indent="-339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buChar char="§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2200" b="1">
                        <a:solidFill>
                          <a:srgbClr val="CC3300"/>
                        </a:solidFill>
                        <a:latin typeface="Times New Roman" panose="02020603050405020304" pitchFamily="18" charset="0"/>
                        <a:ea typeface="隶书" pitchFamily="49" charset="-122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FFFF">
                            <a:alpha val="70000"/>
                          </a:srgbClr>
                        </a:gs>
                        <a:gs pos="100000">
                          <a:srgbClr val="CCFFFF">
                            <a:alpha val="7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6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69925" lvl="1" indent="-32512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buChar char="q"/>
                        <a:defRPr sz="22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22350" lvl="2" indent="-35052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39850" lvl="3" indent="-31559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q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681480" lvl="4" indent="-339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buChar char="§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200" b="1" dirty="0">
                          <a:solidFill>
                            <a:srgbClr val="FF0000"/>
                          </a:solidFill>
                          <a:latin typeface="华文中宋" pitchFamily="2" charset="-122"/>
                          <a:ea typeface="华文中宋" pitchFamily="2" charset="-122"/>
                        </a:rPr>
                        <a:t>盐  析</a:t>
                      </a:r>
                      <a:endParaRPr lang="zh-CN" altLang="en-US" sz="2200" b="1" dirty="0">
                        <a:solidFill>
                          <a:srgbClr val="FF0000"/>
                        </a:solidFill>
                        <a:latin typeface="华文中宋" pitchFamily="2" charset="-122"/>
                        <a:ea typeface="华文中宋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FFFF">
                            <a:alpha val="70000"/>
                          </a:srgbClr>
                        </a:gs>
                        <a:gs pos="100000">
                          <a:srgbClr val="CCFFFF">
                            <a:alpha val="7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6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69925" lvl="1" indent="-32512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buChar char="q"/>
                        <a:defRPr sz="22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22350" lvl="2" indent="-35052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39850" lvl="3" indent="-31559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q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681480" lvl="4" indent="-339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buChar char="§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200" b="1" dirty="0">
                          <a:solidFill>
                            <a:srgbClr val="FF0000"/>
                          </a:solidFill>
                          <a:latin typeface="华文中宋" pitchFamily="2" charset="-122"/>
                          <a:ea typeface="华文中宋" pitchFamily="2" charset="-122"/>
                        </a:rPr>
                        <a:t>变  性</a:t>
                      </a:r>
                      <a:endParaRPr lang="zh-CN" altLang="en-US" sz="2200" b="1" dirty="0">
                        <a:solidFill>
                          <a:srgbClr val="FF0000"/>
                        </a:solidFill>
                        <a:latin typeface="华文中宋" pitchFamily="2" charset="-122"/>
                        <a:ea typeface="华文中宋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FFFF">
                            <a:alpha val="70000"/>
                          </a:srgbClr>
                        </a:gs>
                        <a:gs pos="100000">
                          <a:srgbClr val="CCFFFF">
                            <a:alpha val="7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455613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6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69925" lvl="1" indent="-32512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buChar char="q"/>
                        <a:defRPr sz="22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22350" lvl="2" indent="-35052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39850" lvl="3" indent="-31559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q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681480" lvl="4" indent="-339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buChar char="§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新魏" panose="02010800040101010101" pitchFamily="2" charset="-122"/>
                          <a:sym typeface="宋体" panose="02010600030101010101" pitchFamily="2" charset="-122"/>
                        </a:rPr>
                        <a:t>特征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新魏" panose="02010800040101010101" pitchFamily="2" charset="-122"/>
                        <a:sym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FFFF">
                            <a:alpha val="70000"/>
                          </a:srgbClr>
                        </a:gs>
                        <a:gs pos="100000">
                          <a:srgbClr val="CCFFFF">
                            <a:alpha val="7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6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69925" lvl="1" indent="-32512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buChar char="q"/>
                        <a:defRPr sz="22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22350" lvl="2" indent="-35052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39850" lvl="3" indent="-31559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q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681480" lvl="4" indent="-339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buChar char="§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200" b="1" dirty="0">
                          <a:solidFill>
                            <a:srgbClr val="FF0000"/>
                          </a:solidFill>
                          <a:ea typeface="隶书" pitchFamily="49" charset="-122"/>
                        </a:rPr>
                        <a:t>可  逆</a:t>
                      </a:r>
                      <a:endParaRPr lang="zh-CN" altLang="en-US" sz="2200" b="1" dirty="0">
                        <a:solidFill>
                          <a:srgbClr val="FF0000"/>
                        </a:solidFill>
                        <a:ea typeface="隶书" pitchFamily="49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FFFF">
                            <a:alpha val="70000"/>
                          </a:srgbClr>
                        </a:gs>
                        <a:gs pos="100000">
                          <a:srgbClr val="CCFFFF">
                            <a:alpha val="7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6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69925" lvl="1" indent="-32512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buChar char="q"/>
                        <a:defRPr sz="22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22350" lvl="2" indent="-35052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39850" lvl="3" indent="-31559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q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681480" lvl="4" indent="-339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buChar char="§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200" b="1" dirty="0">
                          <a:solidFill>
                            <a:srgbClr val="FF0000"/>
                          </a:solidFill>
                          <a:ea typeface="隶书" pitchFamily="49" charset="-122"/>
                        </a:rPr>
                        <a:t>不  可  逆</a:t>
                      </a:r>
                      <a:endParaRPr lang="zh-CN" altLang="en-US" sz="2200" b="1" dirty="0">
                        <a:solidFill>
                          <a:srgbClr val="FF0000"/>
                        </a:solidFill>
                        <a:ea typeface="隶书" pitchFamily="49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FFFF">
                            <a:alpha val="70000"/>
                          </a:srgbClr>
                        </a:gs>
                        <a:gs pos="100000">
                          <a:srgbClr val="CCFFFF">
                            <a:alpha val="7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45720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6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69925" lvl="1" indent="-32512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buChar char="q"/>
                        <a:defRPr sz="22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22350" lvl="2" indent="-35052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39850" lvl="3" indent="-31559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q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681480" lvl="4" indent="-339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buChar char="§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新魏" panose="02010800040101010101" pitchFamily="2" charset="-122"/>
                        </a:rPr>
                        <a:t>实质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新魏" panose="0201080004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FFFF">
                            <a:alpha val="70000"/>
                          </a:srgbClr>
                        </a:gs>
                        <a:gs pos="100000">
                          <a:srgbClr val="CCFFFF">
                            <a:alpha val="7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6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69925" lvl="1" indent="-32512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buChar char="q"/>
                        <a:defRPr sz="22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22350" lvl="2" indent="-35052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39850" lvl="3" indent="-31559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q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681480" lvl="4" indent="-339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buChar char="§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200" b="1" dirty="0">
                          <a:ea typeface="隶书" pitchFamily="49" charset="-122"/>
                        </a:rPr>
                        <a:t>蛋白质溶解度降低</a:t>
                      </a:r>
                      <a:endParaRPr lang="zh-CN" altLang="en-US" sz="2200" b="1" dirty="0">
                        <a:ea typeface="隶书" pitchFamily="49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FFFF">
                            <a:alpha val="70000"/>
                          </a:srgbClr>
                        </a:gs>
                        <a:gs pos="100000">
                          <a:srgbClr val="CCFFFF">
                            <a:alpha val="7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6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69925" lvl="1" indent="-32512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buChar char="q"/>
                        <a:defRPr sz="22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22350" lvl="2" indent="-35052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39850" lvl="3" indent="-31559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q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681480" lvl="4" indent="-339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buChar char="§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200" b="1" dirty="0">
                          <a:ea typeface="隶书" pitchFamily="49" charset="-122"/>
                          <a:sym typeface="+mn-ea"/>
                        </a:rPr>
                        <a:t>蛋白质</a:t>
                      </a:r>
                      <a:r>
                        <a:rPr lang="zh-CN" altLang="en-US" sz="2200" b="1" dirty="0">
                          <a:ea typeface="隶书" pitchFamily="49" charset="-122"/>
                        </a:rPr>
                        <a:t>结构、性质改变</a:t>
                      </a:r>
                      <a:endParaRPr lang="zh-CN" altLang="en-US" sz="2200" b="1" dirty="0">
                        <a:ea typeface="隶书" pitchFamily="49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FFFF">
                            <a:alpha val="70000"/>
                          </a:srgbClr>
                        </a:gs>
                        <a:gs pos="100000">
                          <a:srgbClr val="CCFFFF">
                            <a:alpha val="7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99695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6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69925" lvl="1" indent="-32512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buChar char="q"/>
                        <a:defRPr sz="22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22350" lvl="2" indent="-35052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39850" lvl="3" indent="-31559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q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681480" lvl="4" indent="-339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buChar char="§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新魏" panose="02010800040101010101" pitchFamily="2" charset="-122"/>
                        </a:rPr>
                        <a:t>条件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新魏" panose="0201080004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FFFF">
                            <a:alpha val="70000"/>
                          </a:srgbClr>
                        </a:gs>
                        <a:gs pos="100000">
                          <a:srgbClr val="CCFFFF">
                            <a:alpha val="7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6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69925" lvl="1" indent="-32512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buChar char="q"/>
                        <a:defRPr sz="22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22350" lvl="2" indent="-35052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39850" lvl="3" indent="-31559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q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681480" lvl="4" indent="-339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buChar char="§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200" b="1" dirty="0">
                          <a:ea typeface="隶书" pitchFamily="49" charset="-122"/>
                        </a:rPr>
                        <a:t>非“重金属”无机盐</a:t>
                      </a:r>
                      <a:endParaRPr lang="zh-CN" altLang="en-US" sz="2200" b="1" dirty="0">
                        <a:ea typeface="隶书" pitchFamily="49" charset="-122"/>
                      </a:endParaRPr>
                    </a:p>
                    <a:p>
                      <a:pPr marL="0" lvl="0" indent="0" algn="ctr">
                        <a:buNone/>
                      </a:pPr>
                      <a:r>
                        <a:rPr lang="zh-CN" altLang="en-US" sz="2200" b="1" dirty="0">
                          <a:ea typeface="隶书" pitchFamily="49" charset="-122"/>
                        </a:rPr>
                        <a:t>如：</a:t>
                      </a:r>
                      <a:r>
                        <a:rPr lang="zh-CN" altLang="en-US" sz="2200" b="1" dirty="0">
                          <a:solidFill>
                            <a:srgbClr val="FF0000"/>
                          </a:solidFill>
                          <a:ea typeface="隶书" pitchFamily="49" charset="-122"/>
                        </a:rPr>
                        <a:t>硫酸铵</a:t>
                      </a:r>
                      <a:r>
                        <a:rPr lang="en-US" altLang="zh-CN" sz="2200" b="1" dirty="0">
                          <a:solidFill>
                            <a:srgbClr val="FF0000"/>
                          </a:solidFill>
                          <a:ea typeface="隶书" pitchFamily="49" charset="-122"/>
                        </a:rPr>
                        <a:t>/</a:t>
                      </a:r>
                      <a:r>
                        <a:rPr lang="zh-CN" altLang="en-US" sz="2200" b="1" dirty="0">
                          <a:solidFill>
                            <a:srgbClr val="FF0000"/>
                          </a:solidFill>
                          <a:ea typeface="隶书" pitchFamily="49" charset="-122"/>
                          <a:sym typeface="+mn-ea"/>
                        </a:rPr>
                        <a:t>硫酸钠</a:t>
                      </a:r>
                      <a:r>
                        <a:rPr lang="zh-CN" altLang="en-US" sz="2200" b="1" dirty="0">
                          <a:solidFill>
                            <a:srgbClr val="FF0000"/>
                          </a:solidFill>
                          <a:ea typeface="隶书" pitchFamily="49" charset="-122"/>
                        </a:rPr>
                        <a:t>溶液</a:t>
                      </a:r>
                      <a:endParaRPr lang="zh-CN" altLang="en-US" sz="2200" b="1" dirty="0">
                        <a:solidFill>
                          <a:srgbClr val="FF0000"/>
                        </a:solidFill>
                        <a:ea typeface="隶书" pitchFamily="49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FFFF">
                            <a:alpha val="70000"/>
                          </a:srgbClr>
                        </a:gs>
                        <a:gs pos="100000">
                          <a:srgbClr val="CCFFFF">
                            <a:alpha val="7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6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69925" lvl="1" indent="-32512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buChar char="q"/>
                        <a:defRPr sz="22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22350" lvl="2" indent="-35052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39850" lvl="3" indent="-31559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q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681480" lvl="4" indent="-339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buChar char="§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2200" b="1" dirty="0">
                          <a:solidFill>
                            <a:srgbClr val="FF0000"/>
                          </a:solidFill>
                          <a:ea typeface="隶书" pitchFamily="49" charset="-122"/>
                        </a:rPr>
                        <a:t>加热、强酸、强碱、紫外线、甲醛、乙醇</a:t>
                      </a:r>
                      <a:r>
                        <a:rPr lang="zh-CN" altLang="en-US" sz="2200" b="1" dirty="0">
                          <a:solidFill>
                            <a:srgbClr val="FF0000"/>
                          </a:solidFill>
                          <a:ea typeface="隶书" pitchFamily="49" charset="-122"/>
                          <a:sym typeface="+mn-ea"/>
                        </a:rPr>
                        <a:t>、重金属盐溶液（硫酸铜）</a:t>
                      </a:r>
                      <a:r>
                        <a:rPr lang="zh-CN" altLang="en-US" sz="2200" b="1" dirty="0">
                          <a:solidFill>
                            <a:srgbClr val="FF0000"/>
                          </a:solidFill>
                          <a:ea typeface="隶书" pitchFamily="49" charset="-122"/>
                        </a:rPr>
                        <a:t>等</a:t>
                      </a:r>
                      <a:endParaRPr lang="zh-CN" altLang="en-US" sz="2200" b="1" dirty="0">
                        <a:solidFill>
                          <a:srgbClr val="FF0000"/>
                        </a:solidFill>
                        <a:ea typeface="隶书" pitchFamily="49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FFFF">
                            <a:alpha val="70000"/>
                          </a:srgbClr>
                        </a:gs>
                        <a:gs pos="100000">
                          <a:srgbClr val="CCFFFF">
                            <a:alpha val="7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46672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6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69925" lvl="1" indent="-32512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buChar char="q"/>
                        <a:defRPr sz="22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22350" lvl="2" indent="-35052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39850" lvl="3" indent="-31559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q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681480" lvl="4" indent="-339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buChar char="§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新魏" panose="02010800040101010101" pitchFamily="2" charset="-122"/>
                        </a:rPr>
                        <a:t>用途</a:t>
                      </a:r>
                      <a:endParaRPr lang="zh-CN" altLang="en-US" sz="2400" b="1" baseline="-25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新魏" panose="0201080004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FFFF">
                            <a:alpha val="70000"/>
                          </a:srgbClr>
                        </a:gs>
                        <a:gs pos="100000">
                          <a:srgbClr val="CCFFFF">
                            <a:alpha val="7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6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69925" lvl="1" indent="-32512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buChar char="q"/>
                        <a:defRPr sz="22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22350" lvl="2" indent="-35052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39850" lvl="3" indent="-31559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q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681480" lvl="4" indent="-339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buChar char="§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200" b="1" dirty="0">
                          <a:ea typeface="隶书" pitchFamily="49" charset="-122"/>
                        </a:rPr>
                        <a:t>分离提纯蛋白质</a:t>
                      </a:r>
                      <a:endParaRPr lang="zh-CN" altLang="en-US" sz="2200" b="1" dirty="0">
                        <a:ea typeface="隶书" pitchFamily="49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FFFF">
                            <a:alpha val="70000"/>
                          </a:srgbClr>
                        </a:gs>
                        <a:gs pos="100000">
                          <a:srgbClr val="CCFFFF">
                            <a:alpha val="7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6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69925" lvl="1" indent="-32512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buChar char="q"/>
                        <a:defRPr sz="22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22350" lvl="2" indent="-35052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39850" lvl="3" indent="-31559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q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681480" lvl="4" indent="-339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buChar char="§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200" b="1" dirty="0">
                          <a:ea typeface="隶书" pitchFamily="49" charset="-122"/>
                        </a:rPr>
                        <a:t>杀菌、消毒、中毒急救</a:t>
                      </a:r>
                      <a:endParaRPr lang="zh-CN" altLang="en-US" sz="2200" b="1" dirty="0">
                        <a:ea typeface="隶书" pitchFamily="49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FFFF">
                            <a:alpha val="70000"/>
                          </a:srgbClr>
                        </a:gs>
                        <a:gs pos="100000">
                          <a:srgbClr val="CCFFFF">
                            <a:alpha val="7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54273" name="Text Box 5"/>
          <p:cNvSpPr txBox="1"/>
          <p:nvPr/>
        </p:nvSpPr>
        <p:spPr>
          <a:xfrm>
            <a:off x="3274695" y="234950"/>
            <a:ext cx="2736850" cy="645160"/>
          </a:xfrm>
          <a:prstGeom prst="rect">
            <a:avLst/>
          </a:prstGeom>
          <a:solidFill>
            <a:srgbClr val="0000FF"/>
          </a:solidFill>
          <a:ln w="9525">
            <a:noFill/>
          </a:ln>
        </p:spPr>
        <p:txBody>
          <a:bodyPr anchor="t">
            <a:spAutoFit/>
          </a:bodyPr>
          <a:p>
            <a:pPr algn="ctr">
              <a:lnSpc>
                <a:spcPct val="90000"/>
              </a:lnSpc>
            </a:pPr>
            <a:r>
              <a:rPr lang="zh-CN" altLang="en-US" sz="40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蛋  白  质</a:t>
            </a:r>
            <a:endParaRPr lang="zh-CN" altLang="en-US" sz="40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78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78948" name="椭圆 678947"/>
          <p:cNvSpPr/>
          <p:nvPr/>
        </p:nvSpPr>
        <p:spPr>
          <a:xfrm>
            <a:off x="420688" y="1503680"/>
            <a:ext cx="2879725" cy="649288"/>
          </a:xfrm>
          <a:prstGeom prst="ellipse">
            <a:avLst/>
          </a:prstGeom>
          <a:noFill/>
          <a:ln w="57150" cap="flat" cmpd="sng">
            <a:solidFill>
              <a:schemeClr val="accent1"/>
            </a:solidFill>
            <a:prstDash val="sysDot"/>
            <a:round/>
            <a:headEnd type="none" w="sm" len="sm"/>
            <a:tailEnd type="none" w="sm" len="sm"/>
          </a:ln>
        </p:spPr>
        <p:txBody>
          <a:bodyPr wrap="none" anchor="ctr"/>
          <a:p>
            <a:pPr algn="ctr">
              <a:spcBef>
                <a:spcPct val="50000"/>
              </a:spcBef>
            </a:pP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性质</a:t>
            </a:r>
            <a:r>
              <a:rPr lang="en-US" altLang="zh-CN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4</a:t>
            </a:r>
            <a:r>
              <a:rPr lang="en-US" altLang="zh-CN" sz="2800" b="1">
                <a:solidFill>
                  <a:srgbClr val="0000FF"/>
                </a:solidFill>
                <a:latin typeface="隶书" pitchFamily="49" charset="-122"/>
                <a:ea typeface="隶书" pitchFamily="49" charset="-122"/>
              </a:rPr>
              <a:t>: 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颜色反应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pSp>
        <p:nvGrpSpPr>
          <p:cNvPr id="678949" name="组合 678948"/>
          <p:cNvGrpSpPr/>
          <p:nvPr/>
        </p:nvGrpSpPr>
        <p:grpSpPr>
          <a:xfrm>
            <a:off x="1039813" y="2532380"/>
            <a:ext cx="215900" cy="1150938"/>
            <a:chOff x="1610" y="2886"/>
            <a:chExt cx="317" cy="1088"/>
          </a:xfrm>
        </p:grpSpPr>
        <p:sp>
          <p:nvSpPr>
            <p:cNvPr id="60420" name="流程图: 显示 678949"/>
            <p:cNvSpPr/>
            <p:nvPr/>
          </p:nvSpPr>
          <p:spPr>
            <a:xfrm rot="5400000" flipV="1">
              <a:off x="1484" y="3531"/>
              <a:ext cx="564" cy="317"/>
            </a:xfrm>
            <a:prstGeom prst="flowChartDisplay">
              <a:avLst/>
            </a:prstGeom>
            <a:pattFill prst="dashHorz">
              <a:fgClr>
                <a:srgbClr val="000000"/>
              </a:fgClr>
              <a:bgClr>
                <a:srgbClr val="FFFFFF"/>
              </a:bgClr>
            </a:patt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 sz="3600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0421" name="矩形 678950"/>
            <p:cNvSpPr/>
            <p:nvPr/>
          </p:nvSpPr>
          <p:spPr>
            <a:xfrm>
              <a:off x="1611" y="2886"/>
              <a:ext cx="316" cy="635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 sz="3600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678952" name="文本框 678951"/>
          <p:cNvSpPr txBox="1"/>
          <p:nvPr/>
        </p:nvSpPr>
        <p:spPr>
          <a:xfrm>
            <a:off x="463550" y="3756343"/>
            <a:ext cx="1573213" cy="3365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ctr">
              <a:lnSpc>
                <a:spcPct val="80000"/>
              </a:lnSpc>
            </a:pPr>
            <a:r>
              <a:rPr lang="zh-CN" altLang="en-US" sz="2000" b="1" dirty="0">
                <a:solidFill>
                  <a:schemeClr val="accent2"/>
                </a:solidFill>
                <a:latin typeface="华文中宋" pitchFamily="2" charset="-122"/>
                <a:ea typeface="华文中宋" pitchFamily="2" charset="-122"/>
              </a:rPr>
              <a:t>鸡蛋清溶液</a:t>
            </a:r>
            <a:endParaRPr lang="zh-CN" altLang="en-US" sz="2000" b="1" dirty="0">
              <a:solidFill>
                <a:schemeClr val="accent2"/>
              </a:solidFill>
              <a:latin typeface="华文中宋" pitchFamily="2" charset="-122"/>
              <a:ea typeface="华文中宋" pitchFamily="2" charset="-122"/>
            </a:endParaRPr>
          </a:p>
        </p:txBody>
      </p:sp>
      <p:grpSp>
        <p:nvGrpSpPr>
          <p:cNvPr id="678956" name="组合 678955"/>
          <p:cNvGrpSpPr/>
          <p:nvPr/>
        </p:nvGrpSpPr>
        <p:grpSpPr>
          <a:xfrm>
            <a:off x="1398588" y="2819718"/>
            <a:ext cx="1106487" cy="508000"/>
            <a:chOff x="1276" y="1101"/>
            <a:chExt cx="697" cy="320"/>
          </a:xfrm>
        </p:grpSpPr>
        <p:sp>
          <p:nvSpPr>
            <p:cNvPr id="60424" name="任意多边形 678953"/>
            <p:cNvSpPr/>
            <p:nvPr/>
          </p:nvSpPr>
          <p:spPr>
            <a:xfrm>
              <a:off x="1300" y="1331"/>
              <a:ext cx="666" cy="90"/>
            </a:xfrm>
            <a:custGeom>
              <a:avLst/>
              <a:gdLst/>
              <a:ahLst/>
              <a:cxnLst>
                <a:cxn ang="270">
                  <a:pos x="16200" y="0"/>
                </a:cxn>
                <a:cxn ang="180">
                  <a:pos x="0" y="10800"/>
                </a:cxn>
                <a:cxn ang="90">
                  <a:pos x="16200" y="21600"/>
                </a:cxn>
                <a:cxn ang="0">
                  <a:pos x="21600" y="10800"/>
                </a:cxn>
              </a:cxnLst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60425" name="文本框 678954"/>
            <p:cNvSpPr txBox="1"/>
            <p:nvPr/>
          </p:nvSpPr>
          <p:spPr>
            <a:xfrm>
              <a:off x="1276" y="1101"/>
              <a:ext cx="697" cy="251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t">
              <a:spAutoFit/>
            </a:bodyPr>
            <a:p>
              <a:r>
                <a:rPr lang="zh-CN" alt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华文细黑" pitchFamily="2" charset="-122"/>
                </a:rPr>
                <a:t>浓硝酸</a:t>
              </a:r>
              <a:endPara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华文细黑" pitchFamily="2" charset="-122"/>
              </a:endParaRPr>
            </a:p>
          </p:txBody>
        </p:sp>
      </p:grpSp>
      <p:sp>
        <p:nvSpPr>
          <p:cNvPr id="678957" name="文本框 678956"/>
          <p:cNvSpPr txBox="1"/>
          <p:nvPr/>
        </p:nvSpPr>
        <p:spPr>
          <a:xfrm>
            <a:off x="2479675" y="3037205"/>
            <a:ext cx="1609725" cy="4238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lnSpc>
                <a:spcPct val="9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隶书" pitchFamily="49" charset="-122"/>
              </a:rPr>
              <a:t>变成</a:t>
            </a:r>
            <a:r>
              <a:rPr lang="zh-CN" alt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隶书" pitchFamily="49" charset="-122"/>
              </a:rPr>
              <a:t>黄色</a:t>
            </a:r>
            <a:endParaRPr lang="zh-CN" altLang="en-US" sz="2400" b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隶书" pitchFamily="49" charset="-122"/>
            </a:endParaRPr>
          </a:p>
        </p:txBody>
      </p:sp>
      <p:sp>
        <p:nvSpPr>
          <p:cNvPr id="679941" name="椭圆 679940"/>
          <p:cNvSpPr/>
          <p:nvPr/>
        </p:nvSpPr>
        <p:spPr>
          <a:xfrm>
            <a:off x="396240" y="4280535"/>
            <a:ext cx="5446395" cy="749300"/>
          </a:xfrm>
          <a:prstGeom prst="ellipse">
            <a:avLst/>
          </a:prstGeom>
          <a:noFill/>
          <a:ln w="57150" cap="flat" cmpd="sng">
            <a:solidFill>
              <a:schemeClr val="accent1"/>
            </a:solidFill>
            <a:prstDash val="sysDot"/>
            <a:round/>
            <a:headEnd type="none" w="sm" len="sm"/>
            <a:tailEnd type="none" w="sm" len="sm"/>
          </a:ln>
        </p:spPr>
        <p:txBody>
          <a:bodyPr wrap="none" anchor="ctr"/>
          <a:p>
            <a:pPr algn="ctr">
              <a:spcBef>
                <a:spcPct val="50000"/>
              </a:spcBef>
            </a:pP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性质</a:t>
            </a:r>
            <a:r>
              <a:rPr lang="en-US" altLang="zh-CN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5</a:t>
            </a:r>
            <a:r>
              <a:rPr lang="en-US" altLang="zh-CN" sz="2800" b="1">
                <a:solidFill>
                  <a:srgbClr val="0000FF"/>
                </a:solidFill>
                <a:latin typeface="隶书" pitchFamily="49" charset="-122"/>
                <a:ea typeface="隶书" pitchFamily="49" charset="-122"/>
              </a:rPr>
              <a:t>: 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燃烧产生烧焦羽毛味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679970" name="矩形 679969"/>
          <p:cNvSpPr/>
          <p:nvPr/>
        </p:nvSpPr>
        <p:spPr>
          <a:xfrm>
            <a:off x="540703" y="5217160"/>
            <a:ext cx="7632700" cy="52228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2800" b="1">
                <a:solidFill>
                  <a:schemeClr val="tx1"/>
                </a:solidFill>
                <a:latin typeface="华文中宋" pitchFamily="2" charset="-122"/>
                <a:ea typeface="华文中宋" pitchFamily="2" charset="-122"/>
              </a:rPr>
              <a:t>……</a:t>
            </a:r>
            <a:r>
              <a:rPr lang="zh-CN" altLang="en-US" sz="2400" b="1" dirty="0">
                <a:solidFill>
                  <a:schemeClr val="tx1"/>
                </a:solidFill>
                <a:latin typeface="华文中宋" pitchFamily="2" charset="-122"/>
                <a:ea typeface="华文中宋" pitchFamily="2" charset="-122"/>
              </a:rPr>
              <a:t>用于区别</a:t>
            </a:r>
            <a:r>
              <a:rPr lang="zh-CN" altLang="en-US" sz="2400" b="1" dirty="0">
                <a:solidFill>
                  <a:srgbClr val="0000FF"/>
                </a:solidFill>
                <a:latin typeface="华文中宋" pitchFamily="2" charset="-122"/>
                <a:ea typeface="华文中宋" pitchFamily="2" charset="-122"/>
              </a:rPr>
              <a:t>合成纤维</a:t>
            </a:r>
            <a:r>
              <a:rPr lang="zh-CN" altLang="en-US" sz="2400" b="1" dirty="0">
                <a:solidFill>
                  <a:schemeClr val="tx1"/>
                </a:solidFill>
                <a:latin typeface="华文中宋" pitchFamily="2" charset="-122"/>
                <a:ea typeface="华文中宋" pitchFamily="2" charset="-122"/>
              </a:rPr>
              <a:t>与</a:t>
            </a:r>
            <a:r>
              <a:rPr lang="zh-CN" altLang="en-US" sz="2400" b="1" dirty="0">
                <a:solidFill>
                  <a:srgbClr val="0000FF"/>
                </a:solidFill>
                <a:latin typeface="华文中宋" pitchFamily="2" charset="-122"/>
                <a:ea typeface="华文中宋" pitchFamily="2" charset="-122"/>
              </a:rPr>
              <a:t>真丝、蚕丝、毛皮、毛线</a:t>
            </a:r>
            <a:r>
              <a:rPr lang="zh-CN" altLang="en-US" sz="2400" b="1" dirty="0">
                <a:solidFill>
                  <a:schemeClr val="tx1"/>
                </a:solidFill>
                <a:latin typeface="华文中宋" pitchFamily="2" charset="-122"/>
                <a:ea typeface="华文中宋" pitchFamily="2" charset="-122"/>
              </a:rPr>
              <a:t>等</a:t>
            </a:r>
            <a:endParaRPr lang="zh-CN" altLang="en-US" sz="2400" b="1" dirty="0">
              <a:solidFill>
                <a:schemeClr val="tx1"/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54273" name="Text Box 5"/>
          <p:cNvSpPr txBox="1"/>
          <p:nvPr/>
        </p:nvSpPr>
        <p:spPr>
          <a:xfrm>
            <a:off x="3274695" y="234950"/>
            <a:ext cx="2736850" cy="645160"/>
          </a:xfrm>
          <a:prstGeom prst="rect">
            <a:avLst/>
          </a:prstGeom>
          <a:solidFill>
            <a:srgbClr val="0000FF"/>
          </a:solidFill>
          <a:ln w="9525">
            <a:noFill/>
          </a:ln>
        </p:spPr>
        <p:txBody>
          <a:bodyPr anchor="t">
            <a:spAutoFit/>
          </a:bodyPr>
          <a:p>
            <a:pPr algn="ctr">
              <a:lnSpc>
                <a:spcPct val="90000"/>
              </a:lnSpc>
            </a:pPr>
            <a:r>
              <a:rPr lang="zh-CN" altLang="en-US" sz="40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蛋  白  质</a:t>
            </a:r>
            <a:endParaRPr lang="zh-CN" altLang="en-US" sz="40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248785" y="1811020"/>
            <a:ext cx="4316730" cy="175323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threePt" dir="t">
                <a:rot lat="0" lon="0" rev="0"/>
              </a:lightRig>
            </a:scene3d>
            <a:sp3d extrusionH="120650" prstMaterial="matte"/>
          </a:bodyPr>
          <a:p>
            <a:pPr algn="ctr"/>
            <a:r>
              <a:rPr lang="zh-CN" altLang="en-US" sz="5400" b="1">
                <a:ln>
                  <a:gradFill>
                    <a:gsLst>
                      <a:gs pos="98000">
                        <a:srgbClr val="F88C89"/>
                      </a:gs>
                      <a:gs pos="86000">
                        <a:srgbClr val="F8D078"/>
                      </a:gs>
                      <a:gs pos="73000">
                        <a:srgbClr val="BAD172"/>
                      </a:gs>
                      <a:gs pos="62000">
                        <a:srgbClr val="BEC7AF"/>
                      </a:gs>
                      <a:gs pos="50000">
                        <a:srgbClr val="83D9E3"/>
                      </a:gs>
                      <a:gs pos="37000">
                        <a:srgbClr val="9C61DF"/>
                      </a:gs>
                      <a:gs pos="24000">
                        <a:srgbClr val="CA78E1"/>
                      </a:gs>
                      <a:gs pos="12000">
                        <a:srgbClr val="E564DF"/>
                      </a:gs>
                      <a:gs pos="0">
                        <a:srgbClr val="F86CC0"/>
                      </a:gs>
                    </a:gsLst>
                    <a:lin ang="0"/>
                  </a:gradFill>
                </a:ln>
                <a:gradFill>
                  <a:gsLst>
                    <a:gs pos="79000">
                      <a:srgbClr val="CCFF66"/>
                    </a:gs>
                    <a:gs pos="94000">
                      <a:srgbClr val="FFFF00">
                        <a:alpha val="50000"/>
                      </a:srgbClr>
                    </a:gs>
                    <a:gs pos="70000">
                      <a:srgbClr val="00FF00">
                        <a:alpha val="13000"/>
                      </a:srgbClr>
                    </a:gs>
                    <a:gs pos="56000">
                      <a:srgbClr val="00FFFF">
                        <a:alpha val="50000"/>
                      </a:srgbClr>
                    </a:gs>
                    <a:gs pos="43000">
                      <a:srgbClr val="00FFFF">
                        <a:alpha val="13000"/>
                      </a:srgbClr>
                    </a:gs>
                    <a:gs pos="22000">
                      <a:srgbClr val="FF00FF">
                        <a:alpha val="50000"/>
                      </a:srgbClr>
                    </a:gs>
                    <a:gs pos="33000">
                      <a:srgbClr val="9900FF">
                        <a:alpha val="50000"/>
                      </a:srgbClr>
                    </a:gs>
                    <a:gs pos="5000">
                      <a:srgbClr val="FF00FF">
                        <a:alpha val="50000"/>
                      </a:srgbClr>
                    </a:gs>
                    <a:gs pos="0">
                      <a:srgbClr val="FF3300">
                        <a:alpha val="50000"/>
                      </a:srgbClr>
                    </a:gs>
                    <a:gs pos="100000">
                      <a:srgbClr val="FF3300">
                        <a:alpha val="30000"/>
                      </a:srgbClr>
                    </a:gs>
                  </a:gsLst>
                  <a:lin ang="0"/>
                </a:gradFill>
                <a:effectLst>
                  <a:outerShdw blurRad="50800" dist="38100" algn="l" rotWithShape="0">
                    <a:srgbClr val="CC00CC">
                      <a:alpha val="40000"/>
                    </a:srgbClr>
                  </a:outerShdw>
                </a:effectLst>
              </a:rPr>
              <a:t>检验蛋白质的</a:t>
            </a:r>
            <a:endParaRPr lang="zh-CN" altLang="en-US" sz="5400" b="1">
              <a:ln>
                <a:gradFill>
                  <a:gsLst>
                    <a:gs pos="98000">
                      <a:srgbClr val="F88C89"/>
                    </a:gs>
                    <a:gs pos="86000">
                      <a:srgbClr val="F8D078"/>
                    </a:gs>
                    <a:gs pos="73000">
                      <a:srgbClr val="BAD172"/>
                    </a:gs>
                    <a:gs pos="62000">
                      <a:srgbClr val="BEC7AF"/>
                    </a:gs>
                    <a:gs pos="50000">
                      <a:srgbClr val="83D9E3"/>
                    </a:gs>
                    <a:gs pos="37000">
                      <a:srgbClr val="9C61DF"/>
                    </a:gs>
                    <a:gs pos="24000">
                      <a:srgbClr val="CA78E1"/>
                    </a:gs>
                    <a:gs pos="12000">
                      <a:srgbClr val="E564DF"/>
                    </a:gs>
                    <a:gs pos="0">
                      <a:srgbClr val="F86CC0"/>
                    </a:gs>
                  </a:gsLst>
                  <a:lin ang="0"/>
                </a:gradFill>
              </a:ln>
              <a:gradFill>
                <a:gsLst>
                  <a:gs pos="79000">
                    <a:srgbClr val="CCFF66"/>
                  </a:gs>
                  <a:gs pos="94000">
                    <a:srgbClr val="FFFF00">
                      <a:alpha val="50000"/>
                    </a:srgbClr>
                  </a:gs>
                  <a:gs pos="70000">
                    <a:srgbClr val="00FF00">
                      <a:alpha val="13000"/>
                    </a:srgbClr>
                  </a:gs>
                  <a:gs pos="56000">
                    <a:srgbClr val="00FFFF">
                      <a:alpha val="50000"/>
                    </a:srgbClr>
                  </a:gs>
                  <a:gs pos="43000">
                    <a:srgbClr val="00FFFF">
                      <a:alpha val="13000"/>
                    </a:srgbClr>
                  </a:gs>
                  <a:gs pos="22000">
                    <a:srgbClr val="FF00FF">
                      <a:alpha val="50000"/>
                    </a:srgbClr>
                  </a:gs>
                  <a:gs pos="33000">
                    <a:srgbClr val="9900FF">
                      <a:alpha val="50000"/>
                    </a:srgbClr>
                  </a:gs>
                  <a:gs pos="5000">
                    <a:srgbClr val="FF00FF">
                      <a:alpha val="50000"/>
                    </a:srgbClr>
                  </a:gs>
                  <a:gs pos="0">
                    <a:srgbClr val="FF3300">
                      <a:alpha val="50000"/>
                    </a:srgbClr>
                  </a:gs>
                  <a:gs pos="100000">
                    <a:srgbClr val="FF3300">
                      <a:alpha val="30000"/>
                    </a:srgbClr>
                  </a:gs>
                </a:gsLst>
                <a:lin ang="0"/>
              </a:gradFill>
              <a:effectLst>
                <a:outerShdw blurRad="50800" dist="38100" algn="l" rotWithShape="0">
                  <a:srgbClr val="CC00CC">
                    <a:alpha val="40000"/>
                  </a:srgbClr>
                </a:outerShdw>
              </a:effectLst>
            </a:endParaRPr>
          </a:p>
          <a:p>
            <a:pPr algn="ctr"/>
            <a:r>
              <a:rPr lang="en-US" altLang="zh-CN" sz="5400" b="1">
                <a:ln>
                  <a:gradFill>
                    <a:gsLst>
                      <a:gs pos="98000">
                        <a:srgbClr val="F88C89"/>
                      </a:gs>
                      <a:gs pos="86000">
                        <a:srgbClr val="F8D078"/>
                      </a:gs>
                      <a:gs pos="73000">
                        <a:srgbClr val="BAD172"/>
                      </a:gs>
                      <a:gs pos="62000">
                        <a:srgbClr val="BEC7AF"/>
                      </a:gs>
                      <a:gs pos="50000">
                        <a:srgbClr val="83D9E3"/>
                      </a:gs>
                      <a:gs pos="37000">
                        <a:srgbClr val="9C61DF"/>
                      </a:gs>
                      <a:gs pos="24000">
                        <a:srgbClr val="CA78E1"/>
                      </a:gs>
                      <a:gs pos="12000">
                        <a:srgbClr val="E564DF"/>
                      </a:gs>
                      <a:gs pos="0">
                        <a:srgbClr val="F86CC0"/>
                      </a:gs>
                    </a:gsLst>
                    <a:lin ang="0"/>
                  </a:gradFill>
                </a:ln>
                <a:gradFill>
                  <a:gsLst>
                    <a:gs pos="79000">
                      <a:srgbClr val="CCFF66"/>
                    </a:gs>
                    <a:gs pos="94000">
                      <a:srgbClr val="FFFF00">
                        <a:alpha val="50000"/>
                      </a:srgbClr>
                    </a:gs>
                    <a:gs pos="70000">
                      <a:srgbClr val="00FF00">
                        <a:alpha val="13000"/>
                      </a:srgbClr>
                    </a:gs>
                    <a:gs pos="56000">
                      <a:srgbClr val="00FFFF">
                        <a:alpha val="50000"/>
                      </a:srgbClr>
                    </a:gs>
                    <a:gs pos="43000">
                      <a:srgbClr val="00FFFF">
                        <a:alpha val="13000"/>
                      </a:srgbClr>
                    </a:gs>
                    <a:gs pos="22000">
                      <a:srgbClr val="FF00FF">
                        <a:alpha val="50000"/>
                      </a:srgbClr>
                    </a:gs>
                    <a:gs pos="33000">
                      <a:srgbClr val="9900FF">
                        <a:alpha val="50000"/>
                      </a:srgbClr>
                    </a:gs>
                    <a:gs pos="5000">
                      <a:srgbClr val="FF00FF">
                        <a:alpha val="50000"/>
                      </a:srgbClr>
                    </a:gs>
                    <a:gs pos="0">
                      <a:srgbClr val="FF3300">
                        <a:alpha val="50000"/>
                      </a:srgbClr>
                    </a:gs>
                    <a:gs pos="100000">
                      <a:srgbClr val="FF3300">
                        <a:alpha val="30000"/>
                      </a:srgbClr>
                    </a:gs>
                  </a:gsLst>
                  <a:lin ang="0"/>
                </a:gradFill>
                <a:effectLst>
                  <a:outerShdw blurRad="50800" dist="38100" algn="l" rotWithShape="0">
                    <a:srgbClr val="CC00CC">
                      <a:alpha val="40000"/>
                    </a:srgbClr>
                  </a:outerShdw>
                </a:effectLst>
              </a:rPr>
              <a:t>2</a:t>
            </a:r>
            <a:r>
              <a:rPr lang="zh-CN" altLang="en-US" sz="5400" b="1">
                <a:ln>
                  <a:gradFill>
                    <a:gsLst>
                      <a:gs pos="98000">
                        <a:srgbClr val="F88C89"/>
                      </a:gs>
                      <a:gs pos="86000">
                        <a:srgbClr val="F8D078"/>
                      </a:gs>
                      <a:gs pos="73000">
                        <a:srgbClr val="BAD172"/>
                      </a:gs>
                      <a:gs pos="62000">
                        <a:srgbClr val="BEC7AF"/>
                      </a:gs>
                      <a:gs pos="50000">
                        <a:srgbClr val="83D9E3"/>
                      </a:gs>
                      <a:gs pos="37000">
                        <a:srgbClr val="9C61DF"/>
                      </a:gs>
                      <a:gs pos="24000">
                        <a:srgbClr val="CA78E1"/>
                      </a:gs>
                      <a:gs pos="12000">
                        <a:srgbClr val="E564DF"/>
                      </a:gs>
                      <a:gs pos="0">
                        <a:srgbClr val="F86CC0"/>
                      </a:gs>
                    </a:gsLst>
                    <a:lin ang="0"/>
                  </a:gradFill>
                </a:ln>
                <a:gradFill>
                  <a:gsLst>
                    <a:gs pos="79000">
                      <a:srgbClr val="CCFF66"/>
                    </a:gs>
                    <a:gs pos="94000">
                      <a:srgbClr val="FFFF00">
                        <a:alpha val="50000"/>
                      </a:srgbClr>
                    </a:gs>
                    <a:gs pos="70000">
                      <a:srgbClr val="00FF00">
                        <a:alpha val="13000"/>
                      </a:srgbClr>
                    </a:gs>
                    <a:gs pos="56000">
                      <a:srgbClr val="00FFFF">
                        <a:alpha val="50000"/>
                      </a:srgbClr>
                    </a:gs>
                    <a:gs pos="43000">
                      <a:srgbClr val="00FFFF">
                        <a:alpha val="13000"/>
                      </a:srgbClr>
                    </a:gs>
                    <a:gs pos="22000">
                      <a:srgbClr val="FF00FF">
                        <a:alpha val="50000"/>
                      </a:srgbClr>
                    </a:gs>
                    <a:gs pos="33000">
                      <a:srgbClr val="9900FF">
                        <a:alpha val="50000"/>
                      </a:srgbClr>
                    </a:gs>
                    <a:gs pos="5000">
                      <a:srgbClr val="FF00FF">
                        <a:alpha val="50000"/>
                      </a:srgbClr>
                    </a:gs>
                    <a:gs pos="0">
                      <a:srgbClr val="FF3300">
                        <a:alpha val="50000"/>
                      </a:srgbClr>
                    </a:gs>
                    <a:gs pos="100000">
                      <a:srgbClr val="FF3300">
                        <a:alpha val="30000"/>
                      </a:srgbClr>
                    </a:gs>
                  </a:gsLst>
                  <a:lin ang="0"/>
                </a:gradFill>
                <a:effectLst>
                  <a:outerShdw blurRad="50800" dist="38100" algn="l" rotWithShape="0">
                    <a:srgbClr val="CC00CC">
                      <a:alpha val="40000"/>
                    </a:srgbClr>
                  </a:outerShdw>
                </a:effectLst>
              </a:rPr>
              <a:t>种方法</a:t>
            </a:r>
            <a:endParaRPr lang="zh-CN" altLang="en-US" sz="5400" b="1">
              <a:ln>
                <a:gradFill>
                  <a:gsLst>
                    <a:gs pos="98000">
                      <a:srgbClr val="F88C89"/>
                    </a:gs>
                    <a:gs pos="86000">
                      <a:srgbClr val="F8D078"/>
                    </a:gs>
                    <a:gs pos="73000">
                      <a:srgbClr val="BAD172"/>
                    </a:gs>
                    <a:gs pos="62000">
                      <a:srgbClr val="BEC7AF"/>
                    </a:gs>
                    <a:gs pos="50000">
                      <a:srgbClr val="83D9E3"/>
                    </a:gs>
                    <a:gs pos="37000">
                      <a:srgbClr val="9C61DF"/>
                    </a:gs>
                    <a:gs pos="24000">
                      <a:srgbClr val="CA78E1"/>
                    </a:gs>
                    <a:gs pos="12000">
                      <a:srgbClr val="E564DF"/>
                    </a:gs>
                    <a:gs pos="0">
                      <a:srgbClr val="F86CC0"/>
                    </a:gs>
                  </a:gsLst>
                  <a:lin ang="0"/>
                </a:gradFill>
              </a:ln>
              <a:gradFill>
                <a:gsLst>
                  <a:gs pos="79000">
                    <a:srgbClr val="CCFF66"/>
                  </a:gs>
                  <a:gs pos="94000">
                    <a:srgbClr val="FFFF00">
                      <a:alpha val="50000"/>
                    </a:srgbClr>
                  </a:gs>
                  <a:gs pos="70000">
                    <a:srgbClr val="00FF00">
                      <a:alpha val="13000"/>
                    </a:srgbClr>
                  </a:gs>
                  <a:gs pos="56000">
                    <a:srgbClr val="00FFFF">
                      <a:alpha val="50000"/>
                    </a:srgbClr>
                  </a:gs>
                  <a:gs pos="43000">
                    <a:srgbClr val="00FFFF">
                      <a:alpha val="13000"/>
                    </a:srgbClr>
                  </a:gs>
                  <a:gs pos="22000">
                    <a:srgbClr val="FF00FF">
                      <a:alpha val="50000"/>
                    </a:srgbClr>
                  </a:gs>
                  <a:gs pos="33000">
                    <a:srgbClr val="9900FF">
                      <a:alpha val="50000"/>
                    </a:srgbClr>
                  </a:gs>
                  <a:gs pos="5000">
                    <a:srgbClr val="FF00FF">
                      <a:alpha val="50000"/>
                    </a:srgbClr>
                  </a:gs>
                  <a:gs pos="0">
                    <a:srgbClr val="FF3300">
                      <a:alpha val="50000"/>
                    </a:srgbClr>
                  </a:gs>
                  <a:gs pos="100000">
                    <a:srgbClr val="FF3300">
                      <a:alpha val="30000"/>
                    </a:srgbClr>
                  </a:gs>
                </a:gsLst>
                <a:lin ang="0"/>
              </a:gradFill>
              <a:effectLst>
                <a:outerShdw blurRad="50800" dist="38100" algn="l" rotWithShape="0">
                  <a:srgbClr val="CC00CC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678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678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67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799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799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8948" grpId="0" bldLvl="0" animBg="1"/>
      <p:bldP spid="678952" grpId="0"/>
      <p:bldP spid="678957" grpId="0"/>
      <p:bldP spid="679941" grpId="0" bldLvl="0" animBg="1"/>
      <p:bldP spid="679970" grpId="0"/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9330" name="标题 99329"/>
          <p:cNvSpPr/>
          <p:nvPr>
            <p:ph type="title"/>
          </p:nvPr>
        </p:nvSpPr>
        <p:spPr>
          <a:xfrm>
            <a:off x="4501198" y="477520"/>
            <a:ext cx="4392612" cy="5746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="t"/>
          <a:p>
            <a:r>
              <a:rPr lang="zh-CN" altLang="en-US" sz="3200" b="1" dirty="0">
                <a:solidFill>
                  <a:srgbClr val="FF0000"/>
                </a:solidFill>
                <a:ea typeface="黑体" panose="02010609060101010101" pitchFamily="2" charset="-122"/>
              </a:rPr>
              <a:t>蛋白质的化学性质</a:t>
            </a:r>
            <a:endParaRPr lang="zh-CN" altLang="en-US" sz="4200" b="1">
              <a:solidFill>
                <a:srgbClr val="FF0000"/>
              </a:solidFill>
              <a:ea typeface="黑体" panose="02010609060101010101" pitchFamily="2" charset="-122"/>
            </a:endParaRPr>
          </a:p>
        </p:txBody>
      </p:sp>
      <p:sp>
        <p:nvSpPr>
          <p:cNvPr id="99331" name="文本框 99330"/>
          <p:cNvSpPr txBox="1"/>
          <p:nvPr/>
        </p:nvSpPr>
        <p:spPr>
          <a:xfrm>
            <a:off x="4427538" y="1052513"/>
            <a:ext cx="4103687" cy="460375"/>
          </a:xfrm>
          <a:prstGeom prst="rect">
            <a:avLst/>
          </a:prstGeom>
          <a:noFill/>
          <a:ln w="57150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课本</a:t>
            </a:r>
            <a:r>
              <a:rPr lang="en-US" altLang="zh-CN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P77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 填表</a:t>
            </a:r>
            <a:r>
              <a:rPr lang="en-US" altLang="zh-CN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3-7</a:t>
            </a:r>
            <a:endParaRPr lang="en-US" altLang="zh-CN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99382" name="内容占位符 99381"/>
          <p:cNvGraphicFramePr/>
          <p:nvPr>
            <p:ph idx="1"/>
          </p:nvPr>
        </p:nvGraphicFramePr>
        <p:xfrm>
          <a:off x="179388" y="1484313"/>
          <a:ext cx="7956550" cy="3186113"/>
        </p:xfrm>
        <a:graphic>
          <a:graphicData uri="http://schemas.openxmlformats.org/drawingml/2006/table">
            <a:tbl>
              <a:tblPr/>
              <a:tblGrid>
                <a:gridCol w="792163"/>
                <a:gridCol w="3744912"/>
                <a:gridCol w="3419475"/>
              </a:tblGrid>
              <a:tr h="576263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buChar char="l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300" kern="1200"/>
                      </a:lvl2pPr>
                      <a:lvl3pPr marL="1143000" lvl="2" indent="-228600">
                        <a:defRPr sz="21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" panose="05000000000000000000" pitchFamily="2" charset="2"/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dirty="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buChar char="l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300" kern="1200"/>
                      </a:lvl2pPr>
                      <a:lvl3pPr marL="1143000" lvl="2" indent="-228600">
                        <a:defRPr sz="21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" panose="05000000000000000000" pitchFamily="2" charset="2"/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b="1" dirty="0">
                          <a:solidFill>
                            <a:srgbClr val="0000CC"/>
                          </a:solidFill>
                          <a:ea typeface="黑体" panose="02010609060101010101" pitchFamily="2" charset="-122"/>
                        </a:rPr>
                        <a:t>实验操作</a:t>
                      </a:r>
                      <a:endParaRPr lang="zh-CN" altLang="en-US" b="1" dirty="0">
                        <a:solidFill>
                          <a:srgbClr val="0000CC"/>
                        </a:solidFill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buChar char="l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300" kern="1200"/>
                      </a:lvl2pPr>
                      <a:lvl3pPr marL="1143000" lvl="2" indent="-228600">
                        <a:defRPr sz="21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" panose="05000000000000000000" pitchFamily="2" charset="2"/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b="1" dirty="0">
                          <a:solidFill>
                            <a:srgbClr val="0000CC"/>
                          </a:solidFill>
                          <a:ea typeface="黑体" panose="02010609060101010101" pitchFamily="2" charset="-122"/>
                        </a:rPr>
                        <a:t>实验现象</a:t>
                      </a:r>
                      <a:endParaRPr lang="zh-CN" altLang="en-US" b="1" dirty="0">
                        <a:solidFill>
                          <a:srgbClr val="0000CC"/>
                        </a:solidFill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0062">
                <a:tc rowSpan="5"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buChar char="l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300" kern="1200"/>
                      </a:lvl2pPr>
                      <a:lvl3pPr marL="1143000" lvl="2" indent="-228600">
                        <a:defRPr sz="21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" panose="05000000000000000000" pitchFamily="2" charset="2"/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3300" b="1" dirty="0">
                          <a:solidFill>
                            <a:srgbClr val="0000CC"/>
                          </a:solidFill>
                          <a:ea typeface="黑体" panose="02010609060101010101" pitchFamily="2" charset="-122"/>
                        </a:rPr>
                        <a:t>蛋白质溶液</a:t>
                      </a:r>
                      <a:endParaRPr lang="zh-CN" altLang="en-US" sz="3300" b="1" dirty="0">
                        <a:solidFill>
                          <a:srgbClr val="0000CC"/>
                        </a:solidFill>
                        <a:ea typeface="黑体" panose="02010609060101010101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buChar char="l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300" kern="1200"/>
                      </a:lvl2pPr>
                      <a:lvl3pPr marL="1143000" lvl="2" indent="-228600">
                        <a:defRPr sz="21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" panose="05000000000000000000" pitchFamily="2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200" b="1" dirty="0">
                          <a:ea typeface="黑体" panose="02010609060101010101" pitchFamily="2" charset="-122"/>
                        </a:rPr>
                        <a:t>加</a:t>
                      </a:r>
                      <a:r>
                        <a:rPr lang="zh-CN" altLang="en-US" sz="2200" b="1" dirty="0">
                          <a:solidFill>
                            <a:srgbClr val="C00000"/>
                          </a:solidFill>
                          <a:ea typeface="黑体" panose="02010609060101010101" pitchFamily="2" charset="-122"/>
                        </a:rPr>
                        <a:t>硫酸铵</a:t>
                      </a:r>
                      <a:r>
                        <a:rPr lang="zh-CN" altLang="en-US" sz="2200" b="1" dirty="0">
                          <a:ea typeface="黑体" panose="02010609060101010101" pitchFamily="2" charset="-122"/>
                        </a:rPr>
                        <a:t>溶液，再加蒸馏水</a:t>
                      </a:r>
                      <a:endParaRPr lang="zh-CN" altLang="en-US" sz="2200" b="1" dirty="0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buChar char="l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300" kern="1200"/>
                      </a:lvl2pPr>
                      <a:lvl3pPr marL="1143000" lvl="2" indent="-228600">
                        <a:defRPr sz="21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" panose="05000000000000000000" pitchFamily="2" charset="2"/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24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5613">
                <a:tc vMerge="1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buChar char="l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300" kern="1200"/>
                      </a:lvl2pPr>
                      <a:lvl3pPr marL="1143000" lvl="2" indent="-228600">
                        <a:defRPr sz="21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" panose="05000000000000000000" pitchFamily="2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200" b="1" dirty="0">
                          <a:ea typeface="黑体" panose="02010609060101010101" pitchFamily="2" charset="-122"/>
                        </a:rPr>
                        <a:t>加</a:t>
                      </a:r>
                      <a:r>
                        <a:rPr lang="zh-CN" altLang="en-US" sz="2200" b="1" dirty="0">
                          <a:solidFill>
                            <a:srgbClr val="C00000"/>
                          </a:solidFill>
                          <a:ea typeface="黑体" panose="02010609060101010101" pitchFamily="2" charset="-122"/>
                        </a:rPr>
                        <a:t>稀硫酸</a:t>
                      </a:r>
                      <a:r>
                        <a:rPr lang="zh-CN" altLang="en-US" sz="2200" b="1" dirty="0">
                          <a:ea typeface="黑体" panose="02010609060101010101" pitchFamily="2" charset="-122"/>
                        </a:rPr>
                        <a:t>溶液，再加蒸馏水</a:t>
                      </a:r>
                      <a:endParaRPr lang="zh-CN" altLang="en-US" sz="2400" b="1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buChar char="l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300" kern="1200"/>
                      </a:lvl2pPr>
                      <a:lvl3pPr marL="1143000" lvl="2" indent="-228600">
                        <a:defRPr sz="21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" panose="05000000000000000000" pitchFamily="2" charset="2"/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24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6250">
                <a:tc vMerge="1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buChar char="l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300" kern="1200"/>
                      </a:lvl2pPr>
                      <a:lvl3pPr marL="1143000" lvl="2" indent="-228600">
                        <a:defRPr sz="21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" panose="05000000000000000000" pitchFamily="2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200" b="1" dirty="0">
                          <a:ea typeface="黑体" panose="02010609060101010101" pitchFamily="2" charset="-122"/>
                        </a:rPr>
                        <a:t>加</a:t>
                      </a:r>
                      <a:r>
                        <a:rPr lang="zh-CN" altLang="en-US" sz="2200" b="1" dirty="0">
                          <a:solidFill>
                            <a:srgbClr val="C00000"/>
                          </a:solidFill>
                          <a:ea typeface="黑体" panose="02010609060101010101" pitchFamily="2" charset="-122"/>
                        </a:rPr>
                        <a:t>硫酸铜</a:t>
                      </a:r>
                      <a:r>
                        <a:rPr lang="zh-CN" altLang="en-US" sz="2200" b="1" dirty="0">
                          <a:ea typeface="黑体" panose="02010609060101010101" pitchFamily="2" charset="-122"/>
                        </a:rPr>
                        <a:t>溶液，再加蒸馏水</a:t>
                      </a:r>
                      <a:endParaRPr lang="zh-CN" altLang="en-US" sz="2200" b="1" dirty="0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buChar char="l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300" kern="1200"/>
                      </a:lvl2pPr>
                      <a:lvl3pPr marL="1143000" lvl="2" indent="-228600">
                        <a:defRPr sz="21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" panose="05000000000000000000" pitchFamily="2" charset="2"/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24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5612">
                <a:tc vMerge="1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buChar char="l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300" kern="1200"/>
                      </a:lvl2pPr>
                      <a:lvl3pPr marL="1143000" lvl="2" indent="-228600">
                        <a:defRPr sz="21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" panose="05000000000000000000" pitchFamily="2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200" b="1" dirty="0">
                          <a:ea typeface="黑体" panose="02010609060101010101" pitchFamily="2" charset="-122"/>
                        </a:rPr>
                        <a:t>加</a:t>
                      </a:r>
                      <a:r>
                        <a:rPr lang="zh-CN" altLang="en-US" sz="2200" b="1" dirty="0">
                          <a:solidFill>
                            <a:srgbClr val="C00000"/>
                          </a:solidFill>
                          <a:ea typeface="黑体" panose="02010609060101010101" pitchFamily="2" charset="-122"/>
                        </a:rPr>
                        <a:t>甲醛</a:t>
                      </a:r>
                      <a:r>
                        <a:rPr lang="zh-CN" altLang="en-US" sz="2200" b="1" dirty="0">
                          <a:ea typeface="黑体" panose="02010609060101010101" pitchFamily="2" charset="-122"/>
                        </a:rPr>
                        <a:t>溶液，再加蒸馏水</a:t>
                      </a:r>
                      <a:endParaRPr lang="zh-CN" altLang="en-US" sz="2200" b="1" dirty="0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buChar char="l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300" kern="1200"/>
                      </a:lvl2pPr>
                      <a:lvl3pPr marL="1143000" lvl="2" indent="-228600">
                        <a:defRPr sz="21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" panose="05000000000000000000" pitchFamily="2" charset="2"/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24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9138">
                <a:tc vMerge="1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B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buChar char="l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300" kern="1200"/>
                      </a:lvl2pPr>
                      <a:lvl3pPr marL="1143000" lvl="2" indent="-228600">
                        <a:defRPr sz="21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" panose="05000000000000000000" pitchFamily="2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200" b="1" dirty="0">
                          <a:solidFill>
                            <a:srgbClr val="C00000"/>
                          </a:solidFill>
                          <a:ea typeface="黑体" panose="02010609060101010101" pitchFamily="2" charset="-122"/>
                        </a:rPr>
                        <a:t>加热</a:t>
                      </a:r>
                      <a:r>
                        <a:rPr lang="zh-CN" altLang="en-US" sz="2200" b="1" dirty="0">
                          <a:ea typeface="黑体" panose="02010609060101010101" pitchFamily="2" charset="-122"/>
                        </a:rPr>
                        <a:t>，再加蒸馏水</a:t>
                      </a:r>
                      <a:endParaRPr lang="zh-CN" altLang="en-US" sz="2200" b="1" dirty="0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buChar char="l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300" kern="1200"/>
                      </a:lvl2pPr>
                      <a:lvl3pPr marL="1143000" lvl="2" indent="-228600">
                        <a:defRPr sz="21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" panose="05000000000000000000" pitchFamily="2" charset="2"/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24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9358" name="文本框 99357"/>
          <p:cNvSpPr txBox="1"/>
          <p:nvPr/>
        </p:nvSpPr>
        <p:spPr>
          <a:xfrm>
            <a:off x="4716463" y="2133600"/>
            <a:ext cx="2951162" cy="39878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产生沉淀 ，加水</a:t>
            </a:r>
            <a:r>
              <a:rPr lang="zh-CN" altLang="en-US" sz="2000" b="1" dirty="0">
                <a:solidFill>
                  <a:srgbClr val="990033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溶解</a:t>
            </a:r>
            <a:endParaRPr lang="zh-CN" altLang="en-US" sz="2000" b="1" dirty="0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99359" name="文本框 99358"/>
          <p:cNvSpPr txBox="1"/>
          <p:nvPr/>
        </p:nvSpPr>
        <p:spPr>
          <a:xfrm>
            <a:off x="4716463" y="2565400"/>
            <a:ext cx="3240087" cy="39878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产生沉淀 ，加水</a:t>
            </a:r>
            <a:r>
              <a:rPr lang="zh-CN" altLang="en-US" sz="2000" b="1" dirty="0">
                <a:solidFill>
                  <a:srgbClr val="990033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不溶解</a:t>
            </a:r>
            <a:endParaRPr lang="zh-CN" altLang="en-US" sz="2000" b="1" dirty="0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99360" name="文本框 99359"/>
          <p:cNvSpPr txBox="1"/>
          <p:nvPr/>
        </p:nvSpPr>
        <p:spPr>
          <a:xfrm>
            <a:off x="4716463" y="2997200"/>
            <a:ext cx="3168650" cy="39878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产生沉淀， 加水</a:t>
            </a:r>
            <a:r>
              <a:rPr lang="zh-CN" altLang="en-US" sz="2000" b="1" dirty="0">
                <a:solidFill>
                  <a:srgbClr val="990033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不溶解</a:t>
            </a:r>
            <a:endParaRPr lang="zh-CN" altLang="en-US" sz="2000" b="1" dirty="0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99361" name="文本框 99360"/>
          <p:cNvSpPr txBox="1"/>
          <p:nvPr/>
        </p:nvSpPr>
        <p:spPr>
          <a:xfrm>
            <a:off x="4716463" y="3573463"/>
            <a:ext cx="3240087" cy="39878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产生沉淀， </a:t>
            </a:r>
            <a:r>
              <a:rPr lang="zh-CN" altLang="en-US" sz="2000" b="1" dirty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加水</a:t>
            </a:r>
            <a:r>
              <a:rPr lang="zh-CN" altLang="en-US" sz="2000" b="1" dirty="0">
                <a:solidFill>
                  <a:srgbClr val="990033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不溶解</a:t>
            </a:r>
            <a:endParaRPr lang="zh-CN" altLang="en-US" sz="2000" b="1" dirty="0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99362" name="文本框 99361"/>
          <p:cNvSpPr txBox="1"/>
          <p:nvPr/>
        </p:nvSpPr>
        <p:spPr>
          <a:xfrm>
            <a:off x="4787900" y="4076700"/>
            <a:ext cx="3024188" cy="39878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产生沉淀 ，</a:t>
            </a:r>
            <a:r>
              <a:rPr lang="zh-CN" altLang="en-US" sz="2000" b="1" dirty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加水</a:t>
            </a:r>
            <a:r>
              <a:rPr lang="zh-CN" altLang="en-US" sz="2000" b="1" dirty="0">
                <a:solidFill>
                  <a:srgbClr val="990033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不溶解</a:t>
            </a:r>
            <a:endParaRPr lang="zh-CN" altLang="en-US" sz="2000" b="1" dirty="0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pSp>
        <p:nvGrpSpPr>
          <p:cNvPr id="99363" name="组合 99362"/>
          <p:cNvGrpSpPr/>
          <p:nvPr/>
        </p:nvGrpSpPr>
        <p:grpSpPr>
          <a:xfrm>
            <a:off x="7667625" y="2060575"/>
            <a:ext cx="1657350" cy="519113"/>
            <a:chOff x="4785" y="1525"/>
            <a:chExt cx="1044" cy="327"/>
          </a:xfrm>
        </p:grpSpPr>
        <p:sp>
          <p:nvSpPr>
            <p:cNvPr id="28707" name="右箭头 99363"/>
            <p:cNvSpPr/>
            <p:nvPr/>
          </p:nvSpPr>
          <p:spPr>
            <a:xfrm>
              <a:off x="4785" y="1661"/>
              <a:ext cx="363" cy="45"/>
            </a:xfrm>
            <a:prstGeom prst="rightArrow">
              <a:avLst>
                <a:gd name="adj1" fmla="val 50000"/>
                <a:gd name="adj2" fmla="val 201629"/>
              </a:avLst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8708" name="文本框 99364"/>
            <p:cNvSpPr txBox="1"/>
            <p:nvPr/>
          </p:nvSpPr>
          <p:spPr>
            <a:xfrm>
              <a:off x="5103" y="1525"/>
              <a:ext cx="726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800" b="1" dirty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2" charset="-122"/>
                </a:rPr>
                <a:t>盐析</a:t>
              </a:r>
              <a:endPara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endParaRPr>
            </a:p>
          </p:txBody>
        </p:sp>
      </p:grpSp>
      <p:grpSp>
        <p:nvGrpSpPr>
          <p:cNvPr id="99381" name="组合 99380"/>
          <p:cNvGrpSpPr/>
          <p:nvPr/>
        </p:nvGrpSpPr>
        <p:grpSpPr>
          <a:xfrm>
            <a:off x="7885113" y="2636838"/>
            <a:ext cx="1030287" cy="2016125"/>
            <a:chOff x="4967" y="1661"/>
            <a:chExt cx="649" cy="1270"/>
          </a:xfrm>
        </p:grpSpPr>
        <p:sp>
          <p:nvSpPr>
            <p:cNvPr id="28710" name="右大括号 99366"/>
            <p:cNvSpPr/>
            <p:nvPr/>
          </p:nvSpPr>
          <p:spPr>
            <a:xfrm>
              <a:off x="4967" y="1661"/>
              <a:ext cx="91" cy="1270"/>
            </a:xfrm>
            <a:prstGeom prst="rightBrace">
              <a:avLst>
                <a:gd name="adj1" fmla="val 116235"/>
                <a:gd name="adj2" fmla="val 5000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8711" name="文本框 99367"/>
            <p:cNvSpPr txBox="1"/>
            <p:nvPr/>
          </p:nvSpPr>
          <p:spPr>
            <a:xfrm>
              <a:off x="5193" y="1933"/>
              <a:ext cx="423" cy="769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eaVert" anchor="t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3200" b="1" dirty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2" charset="-122"/>
                </a:rPr>
                <a:t>变  性</a:t>
              </a:r>
              <a:endParaRPr lang="zh-CN" altLang="en-US" sz="32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endParaRPr>
            </a:p>
          </p:txBody>
        </p:sp>
      </p:grpSp>
      <p:sp>
        <p:nvSpPr>
          <p:cNvPr id="99369" name="文本框 99368"/>
          <p:cNvSpPr txBox="1"/>
          <p:nvPr/>
        </p:nvSpPr>
        <p:spPr>
          <a:xfrm>
            <a:off x="395288" y="549275"/>
            <a:ext cx="3240087" cy="7620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4400" b="1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试一试</a:t>
            </a:r>
            <a:endParaRPr lang="zh-CN" altLang="en-US" sz="4400" b="1" dirty="0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9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9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9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9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99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99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0" grpId="0" bldLvl="0" animBg="1"/>
      <p:bldP spid="99331" grpId="0"/>
      <p:bldP spid="99358" grpId="0"/>
      <p:bldP spid="99359" grpId="0"/>
      <p:bldP spid="99360" grpId="0"/>
      <p:bldP spid="99361" grpId="0"/>
      <p:bldP spid="99362" grpId="0"/>
      <p:bldP spid="9936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3970" name="组合 83969"/>
          <p:cNvGrpSpPr/>
          <p:nvPr/>
        </p:nvGrpSpPr>
        <p:grpSpPr>
          <a:xfrm>
            <a:off x="468313" y="2017713"/>
            <a:ext cx="3816350" cy="1227137"/>
            <a:chOff x="480" y="672"/>
            <a:chExt cx="2112" cy="603"/>
          </a:xfrm>
        </p:grpSpPr>
        <p:sp>
          <p:nvSpPr>
            <p:cNvPr id="37890" name="文本框 83970"/>
            <p:cNvSpPr txBox="1"/>
            <p:nvPr/>
          </p:nvSpPr>
          <p:spPr>
            <a:xfrm>
              <a:off x="480" y="672"/>
              <a:ext cx="2112" cy="317"/>
            </a:xfrm>
            <a:prstGeom prst="rect">
              <a:avLst/>
            </a:prstGeom>
            <a:noFill/>
            <a:ln w="57150">
              <a:noFill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CH</a:t>
              </a:r>
              <a:r>
                <a:rPr lang="en-US" altLang="zh-CN" sz="3600" b="1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</a:t>
              </a:r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-COOH</a:t>
              </a:r>
              <a:endParaRPr lang="en-US" altLang="zh-CN" sz="36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7891" name="直接连接符 83971"/>
            <p:cNvSpPr/>
            <p:nvPr/>
          </p:nvSpPr>
          <p:spPr>
            <a:xfrm>
              <a:off x="624" y="912"/>
              <a:ext cx="0" cy="96"/>
            </a:xfrm>
            <a:prstGeom prst="line">
              <a:avLst/>
            </a:prstGeom>
            <a:ln w="571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7892" name="文本框 83972"/>
            <p:cNvSpPr txBox="1"/>
            <p:nvPr/>
          </p:nvSpPr>
          <p:spPr>
            <a:xfrm>
              <a:off x="480" y="960"/>
              <a:ext cx="768" cy="315"/>
            </a:xfrm>
            <a:prstGeom prst="rect">
              <a:avLst/>
            </a:prstGeom>
            <a:noFill/>
            <a:ln w="57150">
              <a:noFill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NH</a:t>
              </a:r>
              <a:r>
                <a:rPr lang="en-US" altLang="zh-CN" sz="3600" b="1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</a:t>
              </a:r>
              <a:endParaRPr lang="en-US" altLang="zh-CN" sz="3600" b="1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83974" name="文本框 83973"/>
          <p:cNvSpPr txBox="1"/>
          <p:nvPr/>
        </p:nvSpPr>
        <p:spPr>
          <a:xfrm>
            <a:off x="1548130" y="2708275"/>
            <a:ext cx="336740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氨基乙酸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~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甘氨酸</a:t>
            </a:r>
            <a:endParaRPr lang="en-US" altLang="zh-CN" sz="28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83975" name="组合 83974"/>
          <p:cNvGrpSpPr/>
          <p:nvPr/>
        </p:nvGrpSpPr>
        <p:grpSpPr>
          <a:xfrm>
            <a:off x="4067175" y="1946275"/>
            <a:ext cx="3970338" cy="1338263"/>
            <a:chOff x="288" y="1728"/>
            <a:chExt cx="1632" cy="543"/>
          </a:xfrm>
        </p:grpSpPr>
        <p:sp>
          <p:nvSpPr>
            <p:cNvPr id="37895" name="文本框 83975"/>
            <p:cNvSpPr txBox="1"/>
            <p:nvPr/>
          </p:nvSpPr>
          <p:spPr>
            <a:xfrm>
              <a:off x="288" y="1728"/>
              <a:ext cx="1632" cy="26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CH</a:t>
              </a:r>
              <a:r>
                <a:rPr lang="en-US" altLang="zh-CN" sz="3600" b="1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3</a:t>
              </a:r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-CH-COOH</a:t>
              </a:r>
              <a:endParaRPr lang="en-US" altLang="zh-CN" sz="36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7896" name="直接连接符 83976"/>
            <p:cNvSpPr/>
            <p:nvPr/>
          </p:nvSpPr>
          <p:spPr>
            <a:xfrm>
              <a:off x="886" y="1954"/>
              <a:ext cx="0" cy="96"/>
            </a:xfrm>
            <a:prstGeom prst="line">
              <a:avLst/>
            </a:prstGeom>
            <a:ln w="571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7897" name="文本框 83977"/>
            <p:cNvSpPr txBox="1"/>
            <p:nvPr/>
          </p:nvSpPr>
          <p:spPr>
            <a:xfrm>
              <a:off x="755" y="2011"/>
              <a:ext cx="768" cy="26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NH</a:t>
              </a:r>
              <a:r>
                <a:rPr lang="en-US" altLang="zh-CN" sz="3600" b="1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</a:t>
              </a:r>
              <a:endParaRPr lang="en-US" altLang="zh-CN" sz="3600" b="1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83979" name="文本框 83978"/>
          <p:cNvSpPr txBox="1"/>
          <p:nvPr/>
        </p:nvSpPr>
        <p:spPr>
          <a:xfrm>
            <a:off x="5963920" y="2586990"/>
            <a:ext cx="330327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α-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氨基丙酸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~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丙氨酸</a:t>
            </a:r>
            <a:endParaRPr lang="en-US" altLang="zh-CN" sz="28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83994" name="组合 83993"/>
          <p:cNvGrpSpPr/>
          <p:nvPr/>
        </p:nvGrpSpPr>
        <p:grpSpPr>
          <a:xfrm>
            <a:off x="1258888" y="3429000"/>
            <a:ext cx="6553200" cy="1285875"/>
            <a:chOff x="793" y="2160"/>
            <a:chExt cx="4128" cy="810"/>
          </a:xfrm>
        </p:grpSpPr>
        <p:sp>
          <p:nvSpPr>
            <p:cNvPr id="37900" name="文本框 83980"/>
            <p:cNvSpPr txBox="1"/>
            <p:nvPr/>
          </p:nvSpPr>
          <p:spPr>
            <a:xfrm>
              <a:off x="793" y="2160"/>
              <a:ext cx="4128" cy="40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HOOC-(CH</a:t>
              </a:r>
              <a:r>
                <a:rPr lang="en-US" altLang="zh-CN" sz="3600" b="1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</a:t>
              </a:r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)</a:t>
              </a:r>
              <a:r>
                <a:rPr lang="en-US" altLang="zh-CN" sz="3600" b="1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</a:t>
              </a:r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-CH-COOH</a:t>
              </a:r>
              <a:endParaRPr lang="en-US" altLang="zh-CN" sz="36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37901" name="组合 83992"/>
            <p:cNvGrpSpPr/>
            <p:nvPr/>
          </p:nvGrpSpPr>
          <p:grpSpPr>
            <a:xfrm>
              <a:off x="2688" y="2478"/>
              <a:ext cx="912" cy="492"/>
              <a:chOff x="3033" y="2516"/>
              <a:chExt cx="912" cy="492"/>
            </a:xfrm>
          </p:grpSpPr>
          <p:sp>
            <p:nvSpPr>
              <p:cNvPr id="37902" name="直接连接符 83981"/>
              <p:cNvSpPr/>
              <p:nvPr/>
            </p:nvSpPr>
            <p:spPr>
              <a:xfrm>
                <a:off x="3198" y="2516"/>
                <a:ext cx="0" cy="169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7903" name="文本框 83982"/>
              <p:cNvSpPr txBox="1"/>
              <p:nvPr/>
            </p:nvSpPr>
            <p:spPr>
              <a:xfrm>
                <a:off x="3033" y="2604"/>
                <a:ext cx="912" cy="40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p>
                <a:pPr>
                  <a:spcBef>
                    <a:spcPct val="50000"/>
                  </a:spcBef>
                </a:pPr>
                <a:r>
                  <a:rPr lang="en-US" altLang="zh-CN" sz="36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NH</a:t>
                </a:r>
                <a:r>
                  <a:rPr lang="en-US" altLang="zh-CN" sz="3600" b="1" baseline="-250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endParaRPr lang="en-US" altLang="zh-CN" sz="3600" b="1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83984" name="文本框 83983"/>
          <p:cNvSpPr txBox="1"/>
          <p:nvPr/>
        </p:nvSpPr>
        <p:spPr>
          <a:xfrm>
            <a:off x="610870" y="4077970"/>
            <a:ext cx="432308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α-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氨基戊二酸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~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谷氨酸</a:t>
            </a:r>
            <a:endParaRPr lang="en-US" altLang="zh-CN" sz="28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3985" name="文本框 83984"/>
          <p:cNvSpPr txBox="1"/>
          <p:nvPr/>
        </p:nvSpPr>
        <p:spPr>
          <a:xfrm>
            <a:off x="179388" y="620713"/>
            <a:ext cx="1584325" cy="6413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氨基酸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83986" name="文本框 83985"/>
          <p:cNvSpPr txBox="1"/>
          <p:nvPr/>
        </p:nvSpPr>
        <p:spPr>
          <a:xfrm>
            <a:off x="1979613" y="692150"/>
            <a:ext cx="6553200" cy="5794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氨基酸分子中含有</a:t>
            </a:r>
            <a:r>
              <a:rPr lang="zh-CN" altLang="en-US" sz="32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氨基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和</a:t>
            </a:r>
            <a:r>
              <a:rPr lang="zh-CN" altLang="en-US" sz="32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羧基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。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83987" name="文本框 83986"/>
          <p:cNvSpPr txBox="1"/>
          <p:nvPr/>
        </p:nvSpPr>
        <p:spPr>
          <a:xfrm>
            <a:off x="0" y="1298575"/>
            <a:ext cx="3167063" cy="641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6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常见的氨基酸</a:t>
            </a:r>
            <a:r>
              <a:rPr lang="en-US" altLang="zh-CN" sz="3600" b="1" i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:</a:t>
            </a:r>
            <a:endParaRPr lang="en-US" altLang="zh-CN" sz="3600" b="1" i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3991" name="文本框 83990"/>
          <p:cNvSpPr txBox="1"/>
          <p:nvPr/>
        </p:nvSpPr>
        <p:spPr>
          <a:xfrm>
            <a:off x="179388" y="4868863"/>
            <a:ext cx="8964612" cy="5794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α-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氨基酸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分子中氨基连在离羧基最近的碳原子上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39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39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3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3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3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83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83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83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83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83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83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83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4" grpId="0"/>
      <p:bldP spid="83979" grpId="0"/>
      <p:bldP spid="83984" grpId="0"/>
      <p:bldP spid="83985" grpId="0"/>
      <p:bldP spid="83986" grpId="0"/>
      <p:bldP spid="83987" grpId="0"/>
      <p:bldP spid="8399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61" name="文本框 112641"/>
          <p:cNvSpPr txBox="1"/>
          <p:nvPr/>
        </p:nvSpPr>
        <p:spPr>
          <a:xfrm>
            <a:off x="143510" y="190183"/>
            <a:ext cx="2987675" cy="64516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3600" b="1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拓展视野 </a:t>
            </a:r>
            <a:r>
              <a:rPr lang="en-US" altLang="zh-CN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</a:rPr>
              <a:t>P78</a:t>
            </a:r>
            <a:endParaRPr lang="en-US" altLang="zh-CN" sz="36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112643" name="矩形 112642"/>
          <p:cNvSpPr/>
          <p:nvPr/>
        </p:nvSpPr>
        <p:spPr>
          <a:xfrm>
            <a:off x="323850" y="2273300"/>
            <a:ext cx="9001125" cy="41068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marL="342900" indent="-342900">
              <a:spcBef>
                <a:spcPct val="2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酶具有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专一性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   一种酶只催化一种反应</a:t>
            </a:r>
            <a:endParaRPr lang="zh-CN" altLang="en-US" sz="28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marL="342900" indent="-342900"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高效性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   比一般的催化剂反应速率大</a:t>
            </a:r>
            <a:r>
              <a:rPr lang="en-US" altLang="zh-CN" sz="2800" b="1">
                <a:latin typeface="黑体" panose="02010609060101010101" pitchFamily="2" charset="-122"/>
                <a:ea typeface="黑体" panose="02010609060101010101" pitchFamily="2" charset="-122"/>
              </a:rPr>
              <a:t>10</a:t>
            </a:r>
            <a:r>
              <a:rPr lang="en-US" altLang="zh-CN" sz="2800" b="1" baseline="30000">
                <a:latin typeface="黑体" panose="02010609060101010101" pitchFamily="2" charset="-122"/>
                <a:ea typeface="黑体" panose="02010609060101010101" pitchFamily="2" charset="-122"/>
              </a:rPr>
              <a:t>10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~</a:t>
            </a:r>
            <a:r>
              <a:rPr lang="en-US" altLang="zh-CN" sz="2800" b="1">
                <a:latin typeface="黑体" panose="02010609060101010101" pitchFamily="2" charset="-122"/>
                <a:ea typeface="黑体" panose="02010609060101010101" pitchFamily="2" charset="-122"/>
              </a:rPr>
              <a:t>10</a:t>
            </a:r>
            <a:r>
              <a:rPr lang="en-US" altLang="zh-CN" sz="2800" b="1" baseline="30000">
                <a:latin typeface="黑体" panose="02010609060101010101" pitchFamily="2" charset="-122"/>
                <a:ea typeface="黑体" panose="02010609060101010101" pitchFamily="2" charset="-122"/>
              </a:rPr>
              <a:t>14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倍</a:t>
            </a:r>
            <a:endParaRPr lang="zh-CN" altLang="en-US" sz="28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marL="342900" indent="-342900"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多样性</a:t>
            </a: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酶的种类很多</a:t>
            </a:r>
            <a:endParaRPr lang="zh-CN" altLang="en-US" sz="28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marL="342900" indent="-342900"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条件温和，不需加热 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endParaRPr lang="zh-CN" altLang="en-US" sz="28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marL="342900" indent="-342900"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在光、热、酸、碱和重金属离子的作用下会失去活性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0963" name="文本框 112643"/>
          <p:cNvSpPr txBox="1"/>
          <p:nvPr/>
        </p:nvSpPr>
        <p:spPr>
          <a:xfrm>
            <a:off x="711835" y="909320"/>
            <a:ext cx="7853680" cy="11988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36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酶</a:t>
            </a:r>
            <a:r>
              <a:rPr lang="en-US" altLang="zh-CN" sz="36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——</a:t>
            </a:r>
            <a:r>
              <a:rPr lang="zh-CN" altLang="en-US" sz="36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大多为具有催化作用的蛋白质，少量为具有催化活性的</a:t>
            </a:r>
            <a:r>
              <a:rPr lang="en-US" altLang="zh-CN" sz="36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RNA</a:t>
            </a:r>
            <a:r>
              <a:rPr lang="zh-CN" altLang="en-US" sz="36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。</a:t>
            </a:r>
            <a:endParaRPr lang="zh-CN" altLang="en-US" sz="3600" b="1" dirty="0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43" grpId="0"/>
    </p:bldLst>
  </p:timing>
</p:sld>
</file>

<file path=ppt/tags/tag1.xml><?xml version="1.0" encoding="utf-8"?>
<p:tagLst xmlns:p="http://schemas.openxmlformats.org/presentationml/2006/main">
  <p:tag name="KSO_WM_TAG_VERSION" val="1.0"/>
  <p:tag name="KSO_WM_TEMPLATE_CATEGORY" val="basetag"/>
  <p:tag name="KSO_WM_TEMPLATE_INDEX" val="20164541"/>
</p:tagLst>
</file>

<file path=ppt/tags/tag2.xml><?xml version="1.0" encoding="utf-8"?>
<p:tagLst xmlns:p="http://schemas.openxmlformats.org/presentationml/2006/main">
  <p:tag name="KSO_WM_TAG_VERSION" val="1.0"/>
  <p:tag name="KSO_WM_TEMPLATE_CATEGORY" val="basetag"/>
  <p:tag name="KSO_WM_TEMPLATE_INDEX" val="20164541"/>
</p:tagLst>
</file>

<file path=ppt/tags/tag3.xml><?xml version="1.0" encoding="utf-8"?>
<p:tagLst xmlns:p="http://schemas.openxmlformats.org/presentationml/2006/main">
  <p:tag name="KSO_WM_TEMPLATE_CATEGORY" val="basetag"/>
  <p:tag name="KSO_WM_TEMPLATE_INDEX" val="20163745"/>
  <p:tag name="KSO_WM_TAG_VERSION" val="1.0"/>
  <p:tag name="KSO_WM_TEMPLATE_THUMBS_INDEX" val="1、2、5、6、7、13、14、17、20、23、28"/>
  <p:tag name="KSO_WM_BEAUTIFY_FLAG" val="#wm#"/>
</p:tagLst>
</file>

<file path=ppt/tags/tag4.xml><?xml version="1.0" encoding="utf-8"?>
<p:tagLst xmlns:p="http://schemas.openxmlformats.org/presentationml/2006/main">
  <p:tag name="KSO_WM_TEMPLATE_CATEGORY" val="basetag"/>
  <p:tag name="KSO_WM_TEMPLATE_INDEX" val="20163745"/>
  <p:tag name="KSO_WM_TAG_VERSION" val="1.0"/>
  <p:tag name="KSO_WM_TEMPLATE_THUMBS_INDEX" val="1、2、5、6、7、13、14、17、20、23、28"/>
  <p:tag name="KSO_WM_BEAUTIFY_FLAG" val="#wm#"/>
</p:tagLst>
</file>

<file path=ppt/tags/tag5.xml><?xml version="1.0" encoding="utf-8"?>
<p:tagLst xmlns:p="http://schemas.openxmlformats.org/presentationml/2006/main">
  <p:tag name="KSO_WM_BEAUTIFY_FLAG" val="#wm#"/>
  <p:tag name="KSO_WM_TEMPLATE_CATEGORY" val="basetag"/>
  <p:tag name="KSO_WM_TEMPLATE_INDEX" val="20164541"/>
</p:tagLst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asetag20163745_docer823703.三角形蓝色渐变商务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Edge">
  <a:themeElements>
    <a:clrScheme name="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47329"/>
      </a:accent6>
      <a:hlink>
        <a:srgbClr val="996600"/>
      </a:hlink>
      <a:folHlink>
        <a:srgbClr val="AFBF39"/>
      </a:folHlink>
    </a:clrScheme>
    <a:fontScheme name="">
      <a:majorFont>
        <a:latin typeface="Garamond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FFFFFF"/>
        </a:dk1>
        <a:lt1>
          <a:srgbClr val="820000"/>
        </a:lt1>
        <a:dk2>
          <a:srgbClr val="FFFFFF"/>
        </a:dk2>
        <a:lt2>
          <a:srgbClr val="333333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CDCDC"/>
        </a:accent4>
        <a:accent5>
          <a:srgbClr val="FFCAAA"/>
        </a:accent5>
        <a:accent6>
          <a:srgbClr val="B72D00"/>
        </a:accent6>
        <a:hlink>
          <a:srgbClr val="80808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CCCCFF"/>
        </a:dk1>
        <a:lt1>
          <a:srgbClr val="0B0506"/>
        </a:lt1>
        <a:dk2>
          <a:srgbClr val="FFFFFF"/>
        </a:dk2>
        <a:lt2>
          <a:srgbClr val="333333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FAFDC"/>
        </a:accent4>
        <a:accent5>
          <a:srgbClr val="ADB9E2"/>
        </a:accent5>
        <a:accent6>
          <a:srgbClr val="2D2DB7"/>
        </a:accent6>
        <a:hlink>
          <a:srgbClr val="80808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221013"/>
        </a:lt1>
        <a:dk2>
          <a:srgbClr val="FFFFFF"/>
        </a:dk2>
        <a:lt2>
          <a:srgbClr val="333333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CDCDC"/>
        </a:accent4>
        <a:accent5>
          <a:srgbClr val="E2ADAA"/>
        </a:accent5>
        <a:accent6>
          <a:srgbClr val="B78900"/>
        </a:accent6>
        <a:hlink>
          <a:srgbClr val="80808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CC"/>
        </a:lt1>
        <a:dk2>
          <a:srgbClr val="FFFFFF"/>
        </a:dk2>
        <a:lt2>
          <a:srgbClr val="11054B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CDCDC"/>
        </a:accent4>
        <a:accent5>
          <a:srgbClr val="FFB9AA"/>
        </a:accent5>
        <a:accent6>
          <a:srgbClr val="E52D00"/>
        </a:accent6>
        <a:hlink>
          <a:srgbClr val="CC99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8F8F8"/>
        </a:dk1>
        <a:lt1>
          <a:srgbClr val="002600"/>
        </a:lt1>
        <a:dk2>
          <a:srgbClr val="FAFACC"/>
        </a:dk2>
        <a:lt2>
          <a:srgbClr val="9B8D65"/>
        </a:lt2>
        <a:accent1>
          <a:srgbClr val="CC9933"/>
        </a:accent1>
        <a:accent2>
          <a:srgbClr val="8F9967"/>
        </a:accent2>
        <a:accent3>
          <a:srgbClr val="AAABAA"/>
        </a:accent3>
        <a:accent4>
          <a:srgbClr val="D6D6D6"/>
        </a:accent4>
        <a:accent5>
          <a:srgbClr val="E2CAAD"/>
        </a:accent5>
        <a:accent6>
          <a:srgbClr val="80895C"/>
        </a:accent6>
        <a:hlink>
          <a:srgbClr val="3366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6699"/>
        </a:lt1>
        <a:dk2>
          <a:srgbClr val="FFFFFF"/>
        </a:dk2>
        <a:lt2>
          <a:srgbClr val="333333"/>
        </a:lt2>
        <a:accent1>
          <a:srgbClr val="CC9900"/>
        </a:accent1>
        <a:accent2>
          <a:srgbClr val="FF9900"/>
        </a:accent2>
        <a:accent3>
          <a:srgbClr val="AAB9CA"/>
        </a:accent3>
        <a:accent4>
          <a:srgbClr val="DCDCDC"/>
        </a:accent4>
        <a:accent5>
          <a:srgbClr val="E2CAAA"/>
        </a:accent5>
        <a:accent6>
          <a:srgbClr val="E58900"/>
        </a:accent6>
        <a:hlink>
          <a:srgbClr val="FFCC00"/>
        </a:hlink>
        <a:folHlink>
          <a:srgbClr val="706F3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47329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1C1C1"/>
        </a:accent5>
        <a:accent6>
          <a:srgbClr val="8989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36145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Watermark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CCFF"/>
      </a:accent1>
      <a:accent2>
        <a:srgbClr val="D9D8EC"/>
      </a:accent2>
      <a:accent3>
        <a:srgbClr val="FFFFFF"/>
      </a:accent3>
      <a:accent4>
        <a:srgbClr val="000000"/>
      </a:accent4>
      <a:accent5>
        <a:srgbClr val="E2E2FF"/>
      </a:accent5>
      <a:accent6>
        <a:srgbClr val="C2C1D3"/>
      </a:accent6>
      <a:hlink>
        <a:srgbClr val="6767FF"/>
      </a:hlink>
      <a:folHlink>
        <a:srgbClr val="9933FF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CCFF"/>
        </a:accent1>
        <a:accent2>
          <a:srgbClr val="D9D8E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C2C1D3"/>
        </a:accent6>
        <a:hlink>
          <a:srgbClr val="6767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666633"/>
        </a:dk2>
        <a:lt2>
          <a:srgbClr val="5F5F5F"/>
        </a:lt2>
        <a:accent1>
          <a:srgbClr val="FFCC00"/>
        </a:accent1>
        <a:accent2>
          <a:srgbClr val="EFF0B2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D6D79F"/>
        </a:accent6>
        <a:hlink>
          <a:srgbClr val="808000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9BB0CB"/>
        </a:accent1>
        <a:accent2>
          <a:srgbClr val="D1E0CE"/>
        </a:accent2>
        <a:accent3>
          <a:srgbClr val="FFFFFF"/>
        </a:accent3>
        <a:accent4>
          <a:srgbClr val="000000"/>
        </a:accent4>
        <a:accent5>
          <a:srgbClr val="CBD4E1"/>
        </a:accent5>
        <a:accent6>
          <a:srgbClr val="BBC9B8"/>
        </a:accent6>
        <a:hlink>
          <a:srgbClr val="8EA642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CC"/>
        </a:dk1>
        <a:lt1>
          <a:srgbClr val="336600"/>
        </a:lt1>
        <a:dk2>
          <a:srgbClr val="FFFFCC"/>
        </a:dk2>
        <a:lt2>
          <a:srgbClr val="333300"/>
        </a:lt2>
        <a:accent1>
          <a:srgbClr val="99CC00"/>
        </a:accent1>
        <a:accent2>
          <a:srgbClr val="669900"/>
        </a:accent2>
        <a:accent3>
          <a:srgbClr val="ADB9AA"/>
        </a:accent3>
        <a:accent4>
          <a:srgbClr val="DCDCAF"/>
        </a:accent4>
        <a:accent5>
          <a:srgbClr val="CAE2AA"/>
        </a:accent5>
        <a:accent6>
          <a:srgbClr val="5B8900"/>
        </a:accent6>
        <a:hlink>
          <a:srgbClr val="CC99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4A48"/>
        </a:lt1>
        <a:dk2>
          <a:srgbClr val="FFFFFF"/>
        </a:dk2>
        <a:lt2>
          <a:srgbClr val="424458"/>
        </a:lt2>
        <a:accent1>
          <a:srgbClr val="83B200"/>
        </a:accent1>
        <a:accent2>
          <a:srgbClr val="006260"/>
        </a:accent2>
        <a:accent3>
          <a:srgbClr val="AAB2B1"/>
        </a:accent3>
        <a:accent4>
          <a:srgbClr val="DCDCDC"/>
        </a:accent4>
        <a:accent5>
          <a:srgbClr val="C2D5AA"/>
        </a:accent5>
        <a:accent6>
          <a:srgbClr val="005755"/>
        </a:accent6>
        <a:hlink>
          <a:srgbClr val="6666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1C2046"/>
        </a:lt1>
        <a:dk2>
          <a:srgbClr val="FFFFFF"/>
        </a:dk2>
        <a:lt2>
          <a:srgbClr val="000000"/>
        </a:lt2>
        <a:accent1>
          <a:srgbClr val="00CCFF"/>
        </a:accent1>
        <a:accent2>
          <a:srgbClr val="2D226E"/>
        </a:accent2>
        <a:accent3>
          <a:srgbClr val="AAABB1"/>
        </a:accent3>
        <a:accent4>
          <a:srgbClr val="DCDCDC"/>
        </a:accent4>
        <a:accent5>
          <a:srgbClr val="AAE2FF"/>
        </a:accent5>
        <a:accent6>
          <a:srgbClr val="281E62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66"/>
        </a:lt1>
        <a:dk2>
          <a:srgbClr val="FFFFFF"/>
        </a:dk2>
        <a:lt2>
          <a:srgbClr val="424458"/>
        </a:lt2>
        <a:accent1>
          <a:srgbClr val="6666FF"/>
        </a:accent1>
        <a:accent2>
          <a:srgbClr val="333399"/>
        </a:accent2>
        <a:accent3>
          <a:srgbClr val="AAAAB9"/>
        </a:accent3>
        <a:accent4>
          <a:srgbClr val="DCDCDC"/>
        </a:accent4>
        <a:accent5>
          <a:srgbClr val="B9B9FF"/>
        </a:accent5>
        <a:accent6>
          <a:srgbClr val="2D2D89"/>
        </a:accent6>
        <a:hlink>
          <a:srgbClr val="FF9900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CC"/>
        </a:dk1>
        <a:lt1>
          <a:srgbClr val="390B20"/>
        </a:lt1>
        <a:dk2>
          <a:srgbClr val="FFFFCC"/>
        </a:dk2>
        <a:lt2>
          <a:srgbClr val="1C1C1C"/>
        </a:lt2>
        <a:accent1>
          <a:srgbClr val="FF916F"/>
        </a:accent1>
        <a:accent2>
          <a:srgbClr val="561450"/>
        </a:accent2>
        <a:accent3>
          <a:srgbClr val="AEAAAB"/>
        </a:accent3>
        <a:accent4>
          <a:srgbClr val="DCDCAF"/>
        </a:accent4>
        <a:accent5>
          <a:srgbClr val="FFC7BB"/>
        </a:accent5>
        <a:accent6>
          <a:srgbClr val="4C1147"/>
        </a:accent6>
        <a:hlink>
          <a:srgbClr val="637D95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722104"/>
        </a:lt1>
        <a:dk2>
          <a:srgbClr val="FFFFFF"/>
        </a:dk2>
        <a:lt2>
          <a:srgbClr val="4C0000"/>
        </a:lt2>
        <a:accent1>
          <a:srgbClr val="CC6600"/>
        </a:accent1>
        <a:accent2>
          <a:srgbClr val="8A2E00"/>
        </a:accent2>
        <a:accent3>
          <a:srgbClr val="BCABAA"/>
        </a:accent3>
        <a:accent4>
          <a:srgbClr val="DCDCDC"/>
        </a:accent4>
        <a:accent5>
          <a:srgbClr val="E2B9AA"/>
        </a:accent5>
        <a:accent6>
          <a:srgbClr val="7B2800"/>
        </a:accent6>
        <a:hlink>
          <a:srgbClr val="FFCC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2641</Words>
  <Application>WPS 演示</Application>
  <PresentationFormat>全屏显示(4:3)</PresentationFormat>
  <Paragraphs>470</Paragraphs>
  <Slides>26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26</vt:i4>
      </vt:variant>
    </vt:vector>
  </HeadingPairs>
  <TitlesOfParts>
    <vt:vector size="52" baseType="lpstr">
      <vt:lpstr>Arial</vt:lpstr>
      <vt:lpstr>宋体</vt:lpstr>
      <vt:lpstr>Wingdings</vt:lpstr>
      <vt:lpstr>Garamond</vt:lpstr>
      <vt:lpstr>Times New Roman</vt:lpstr>
      <vt:lpstr>华文彩云</vt:lpstr>
      <vt:lpstr>黑体</vt:lpstr>
      <vt:lpstr>华文行楷</vt:lpstr>
      <vt:lpstr>楷体_GB2312</vt:lpstr>
      <vt:lpstr>Verdana</vt:lpstr>
      <vt:lpstr>华文新魏</vt:lpstr>
      <vt:lpstr>微软雅黑</vt:lpstr>
      <vt:lpstr>Arial Unicode MS</vt:lpstr>
      <vt:lpstr>Calibri</vt:lpstr>
      <vt:lpstr>Times New Roman</vt:lpstr>
      <vt:lpstr>华文楷体</vt:lpstr>
      <vt:lpstr>华文隶书</vt:lpstr>
      <vt:lpstr>华文中宋</vt:lpstr>
      <vt:lpstr>隶书</vt:lpstr>
      <vt:lpstr>华文细黑</vt:lpstr>
      <vt:lpstr>新宋体</vt:lpstr>
      <vt:lpstr>Segoe Print</vt:lpstr>
      <vt:lpstr>默认设计模板</vt:lpstr>
      <vt:lpstr>basetag20163745_docer823703.三角形蓝色渐变商务</vt:lpstr>
      <vt:lpstr>Edge</vt:lpstr>
      <vt:lpstr>Watermark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【观察与思考】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蛋白质的化学性质</vt:lpstr>
      <vt:lpstr>PowerPoint 演示文稿</vt:lpstr>
      <vt:lpstr>PowerPoint 演示文稿</vt:lpstr>
    </vt:vector>
  </TitlesOfParts>
  <Company>ALE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ale</dc:creator>
  <cp:lastModifiedBy>小猪1405230749</cp:lastModifiedBy>
  <cp:revision>122</cp:revision>
  <dcterms:created xsi:type="dcterms:W3CDTF">2007-05-31T07:48:00Z</dcterms:created>
  <dcterms:modified xsi:type="dcterms:W3CDTF">2018-06-30T09:04:16Z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