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0" r:id="rId3"/>
    <p:sldId id="298" r:id="rId4"/>
    <p:sldId id="319" r:id="rId5"/>
    <p:sldId id="317" r:id="rId6"/>
    <p:sldId id="318" r:id="rId7"/>
    <p:sldId id="321" r:id="rId8"/>
    <p:sldId id="282" r:id="rId9"/>
    <p:sldId id="288" r:id="rId10"/>
    <p:sldId id="270" r:id="rId11"/>
    <p:sldId id="305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000000"/>
        </a:solidFill>
        <a:latin typeface="华文新魏" pitchFamily="2" charset="-122"/>
        <a:ea typeface="华文新魏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FF"/>
    <a:srgbClr val="CCECFF"/>
    <a:srgbClr val="0066FF"/>
    <a:srgbClr val="FFFFCC"/>
    <a:srgbClr val="FF5050"/>
    <a:srgbClr val="0000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38"/>
    <p:restoredTop sz="94660"/>
  </p:normalViewPr>
  <p:slideViewPr>
    <p:cSldViewPr showGuides="1">
      <p:cViewPr varScale="1">
        <p:scale>
          <a:sx n="65" d="100"/>
          <a:sy n="65" d="100"/>
        </p:scale>
        <p:origin x="-64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2049"/>
          <p:cNvSpPr/>
          <p:nvPr>
            <p:ph type="ctrTitle"/>
          </p:nvPr>
        </p:nvSpPr>
        <p:spPr>
          <a:xfrm>
            <a:off x="3962400" y="1066800"/>
            <a:ext cx="4648200" cy="1981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1" name="副标题 2050"/>
          <p:cNvSpPr/>
          <p:nvPr>
            <p:ph type="subTitle" idx="1"/>
          </p:nvPr>
        </p:nvSpPr>
        <p:spPr>
          <a:xfrm>
            <a:off x="3962400" y="3657600"/>
            <a:ext cx="4572000" cy="1676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  <p:sp>
        <p:nvSpPr>
          <p:cNvPr id="2052" name="日期占位符 2051"/>
          <p:cNvSpPr/>
          <p:nvPr>
            <p:ph type="dt" sz="half" idx="2"/>
          </p:nvPr>
        </p:nvSpPr>
        <p:spPr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 b="0"/>
            </a:lvl1pPr>
          </a:lstStyle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3" name="页脚占位符 2052"/>
          <p:cNvSpPr/>
          <p:nvPr>
            <p:ph type="ftr" sz="quarter" idx="3"/>
          </p:nvPr>
        </p:nvSpPr>
        <p:spPr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 b="0"/>
            </a:lvl1pPr>
          </a:lstStyle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4" name="灯片编号占位符 2053"/>
          <p:cNvSpPr/>
          <p:nvPr>
            <p:ph type="sldNum" sz="quarter" idx="4"/>
          </p:nvPr>
        </p:nvSpPr>
        <p:spPr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 b="0"/>
            </a:lvl1pPr>
          </a:lstStyle>
          <a:p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0583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9569" y="685800"/>
            <a:ext cx="2135981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84119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/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文本占位符 1026"/>
          <p:cNvSpPr/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028" name="日期占位符 1027"/>
          <p:cNvSpPr/>
          <p:nvPr>
            <p:ph type="dt" sz="half" idx="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0"/>
            </a:lvl1pPr>
          </a:lstStyle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1028"/>
          <p:cNvSpPr/>
          <p:nvPr>
            <p:ph type="ftr" sz="quarter" idx="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0"/>
            </a:lvl1pPr>
          </a:lstStyle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灯片编号占位符 1029"/>
          <p:cNvSpPr/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000000"/>
          </a:solidFill>
          <a:latin typeface="华文新魏" pitchFamily="2" charset="-122"/>
          <a:ea typeface="华文新魏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wmf"/><Relationship Id="rId2" Type="http://schemas.openxmlformats.org/officeDocument/2006/relationships/oleObject" Target="../embeddings/oleObject5.bin"/><Relationship Id="rId1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3" Type="http://schemas.openxmlformats.org/officeDocument/2006/relationships/image" Target="../media/image9.wmf"/><Relationship Id="rId2" Type="http://schemas.openxmlformats.org/officeDocument/2006/relationships/oleObject" Target="../embeddings/oleObject6.bin"/><Relationship Id="rId1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0900" name="图片 80899" descr="letter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898" name="文本框 80897"/>
          <p:cNvSpPr txBox="1"/>
          <p:nvPr/>
        </p:nvSpPr>
        <p:spPr>
          <a:xfrm>
            <a:off x="685800" y="1143000"/>
            <a:ext cx="75438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4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二次函数</a:t>
            </a:r>
            <a:r>
              <a:rPr lang="en-US" altLang="zh-CN" sz="4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y=ax²+bx+c</a:t>
            </a:r>
            <a:r>
              <a:rPr lang="zh-CN" altLang="en-US" sz="4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的图象</a:t>
            </a:r>
            <a:endParaRPr lang="zh-CN" altLang="en-US" sz="4800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2" name="文本框 51221"/>
          <p:cNvSpPr txBox="1"/>
          <p:nvPr/>
        </p:nvSpPr>
        <p:spPr>
          <a:xfrm>
            <a:off x="395288" y="2205038"/>
            <a:ext cx="7777162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一般地，抛物线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y=a(x-h)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+k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与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y=ax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</a:t>
            </a:r>
            <a:r>
              <a:rPr lang="zh-CN" altLang="en-US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相同，</a:t>
            </a:r>
            <a:r>
              <a:rPr lang="zh-CN" altLang="en-US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不同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28" name="未知"/>
          <p:cNvSpPr/>
          <p:nvPr/>
        </p:nvSpPr>
        <p:spPr>
          <a:xfrm>
            <a:off x="1116013" y="1125538"/>
            <a:ext cx="5616575" cy="657225"/>
          </a:xfrm>
          <a:custGeom>
            <a:avLst/>
            <a:gdLst/>
            <a:ahLst/>
            <a:cxnLst/>
            <a:pathLst>
              <a:path w="2208" h="384">
                <a:moveTo>
                  <a:pt x="432" y="384"/>
                </a:moveTo>
                <a:lnTo>
                  <a:pt x="2208" y="384"/>
                </a:lnTo>
                <a:lnTo>
                  <a:pt x="1776" y="0"/>
                </a:lnTo>
                <a:lnTo>
                  <a:pt x="0" y="0"/>
                </a:lnTo>
                <a:lnTo>
                  <a:pt x="432" y="384"/>
                </a:lnTo>
                <a:close/>
              </a:path>
            </a:pathLst>
          </a:custGeom>
          <a:gradFill rotWithShape="0">
            <a:gsLst>
              <a:gs pos="0">
                <a:srgbClr val="FFFFFF">
                  <a:alpha val="100000"/>
                </a:srgbClr>
              </a:gs>
              <a:gs pos="100000">
                <a:srgbClr val="99CC00">
                  <a:alpha val="100000"/>
                </a:srgbClr>
              </a:gs>
            </a:gsLst>
            <a:lin ang="5400000" scaled="1"/>
            <a:tileRect/>
          </a:gradFill>
          <a:ln w="19050" cap="flat" cmpd="sng">
            <a:pattFill prst="horz">
              <a:fgClr>
                <a:schemeClr val="accent1"/>
              </a:fgClr>
              <a:bgClr>
                <a:srgbClr val="FFFFFF"/>
              </a:bgClr>
            </a:pattFill>
            <a:prstDash val="solid"/>
            <a:headEnd type="none" w="med" len="med"/>
            <a:tailEnd type="none" w="med" len="med"/>
          </a:ln>
          <a:effectLst>
            <a:prstShdw prst="shdw15" dir="16200000">
              <a:schemeClr val="bg2"/>
            </a:prstShdw>
          </a:effectLst>
        </p:spPr>
        <p:txBody>
          <a:bodyPr/>
          <a:p>
            <a:endParaRPr lang="zh-CN" altLang="en-US"/>
          </a:p>
        </p:txBody>
      </p:sp>
      <p:grpSp>
        <p:nvGrpSpPr>
          <p:cNvPr id="51229" name="组合 51228"/>
          <p:cNvGrpSpPr/>
          <p:nvPr/>
        </p:nvGrpSpPr>
        <p:grpSpPr>
          <a:xfrm>
            <a:off x="395288" y="476250"/>
            <a:ext cx="1962150" cy="1814513"/>
            <a:chOff x="0" y="0"/>
            <a:chExt cx="1236" cy="1143"/>
          </a:xfrm>
        </p:grpSpPr>
        <p:sp>
          <p:nvSpPr>
            <p:cNvPr id="51230" name="未知"/>
            <p:cNvSpPr/>
            <p:nvPr/>
          </p:nvSpPr>
          <p:spPr>
            <a:xfrm>
              <a:off x="408" y="182"/>
              <a:ext cx="828" cy="725"/>
            </a:xfrm>
            <a:custGeom>
              <a:avLst/>
              <a:gdLst/>
              <a:ahLst/>
              <a:cxnLst/>
              <a:pathLst>
                <a:path w="432" h="624">
                  <a:moveTo>
                    <a:pt x="0" y="624"/>
                  </a:moveTo>
                  <a:lnTo>
                    <a:pt x="96" y="624"/>
                  </a:lnTo>
                  <a:lnTo>
                    <a:pt x="432" y="0"/>
                  </a:lnTo>
                  <a:lnTo>
                    <a:pt x="288" y="48"/>
                  </a:lnTo>
                  <a:lnTo>
                    <a:pt x="0" y="62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>
                    <a:alpha val="100000"/>
                  </a:schemeClr>
                </a:gs>
                <a:gs pos="50000">
                  <a:srgbClr val="CC3300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2700000" scaled="1"/>
              <a:tileRect/>
            </a:gradFill>
            <a:ln w="38100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1" name="未知"/>
            <p:cNvSpPr/>
            <p:nvPr/>
          </p:nvSpPr>
          <p:spPr>
            <a:xfrm rot="961415">
              <a:off x="138" y="0"/>
              <a:ext cx="414" cy="828"/>
            </a:xfrm>
            <a:custGeom>
              <a:avLst/>
              <a:gdLst/>
              <a:ahLst/>
              <a:cxnLst/>
              <a:pathLst>
                <a:path w="480" h="720">
                  <a:moveTo>
                    <a:pt x="480" y="96"/>
                  </a:moveTo>
                  <a:lnTo>
                    <a:pt x="192" y="672"/>
                  </a:lnTo>
                  <a:lnTo>
                    <a:pt x="144" y="720"/>
                  </a:lnTo>
                  <a:lnTo>
                    <a:pt x="0" y="624"/>
                  </a:lnTo>
                  <a:lnTo>
                    <a:pt x="144" y="336"/>
                  </a:lnTo>
                  <a:lnTo>
                    <a:pt x="336" y="0"/>
                  </a:lnTo>
                  <a:lnTo>
                    <a:pt x="480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hlink">
                    <a:alpha val="100000"/>
                  </a:schemeClr>
                </a:gs>
                <a:gs pos="50000">
                  <a:srgbClr val="FFCC66">
                    <a:alpha val="100000"/>
                  </a:srgbClr>
                </a:gs>
                <a:gs pos="100000">
                  <a:schemeClr val="hlink">
                    <a:alpha val="100000"/>
                  </a:schemeClr>
                </a:gs>
              </a:gsLst>
              <a:lin ang="2700000" scaled="1"/>
              <a:tileRect/>
            </a:gradFill>
            <a:ln w="19050" cap="flat" cmpd="sng">
              <a:solidFill>
                <a:srgbClr val="FF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2" name="未知"/>
            <p:cNvSpPr/>
            <p:nvPr/>
          </p:nvSpPr>
          <p:spPr>
            <a:xfrm>
              <a:off x="69" y="622"/>
              <a:ext cx="552" cy="466"/>
            </a:xfrm>
            <a:custGeom>
              <a:avLst/>
              <a:gdLst/>
              <a:ahLst/>
              <a:cxnLst/>
              <a:pathLst>
                <a:path w="384" h="384">
                  <a:moveTo>
                    <a:pt x="192" y="192"/>
                  </a:moveTo>
                  <a:lnTo>
                    <a:pt x="96" y="144"/>
                  </a:lnTo>
                  <a:lnTo>
                    <a:pt x="48" y="96"/>
                  </a:lnTo>
                  <a:lnTo>
                    <a:pt x="0" y="0"/>
                  </a:lnTo>
                  <a:lnTo>
                    <a:pt x="0" y="384"/>
                  </a:lnTo>
                  <a:lnTo>
                    <a:pt x="384" y="192"/>
                  </a:lnTo>
                  <a:lnTo>
                    <a:pt x="192" y="192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50000">
                  <a:srgbClr val="FF9900">
                    <a:alpha val="100000"/>
                  </a:srgbClr>
                </a:gs>
                <a:gs pos="100000">
                  <a:schemeClr val="hlink"/>
                </a:gs>
              </a:gsLst>
              <a:lin ang="27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3" name="未知"/>
            <p:cNvSpPr/>
            <p:nvPr/>
          </p:nvSpPr>
          <p:spPr>
            <a:xfrm rot="1629174">
              <a:off x="0" y="953"/>
              <a:ext cx="211" cy="190"/>
            </a:xfrm>
            <a:custGeom>
              <a:avLst/>
              <a:gdLst/>
              <a:ahLst/>
              <a:cxnLst/>
              <a:pathLst>
                <a:path w="96" h="96">
                  <a:moveTo>
                    <a:pt x="0" y="0"/>
                  </a:moveTo>
                  <a:lnTo>
                    <a:pt x="96" y="0"/>
                  </a:lnTo>
                  <a:lnTo>
                    <a:pt x="48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alpha val="100000"/>
                  </a:schemeClr>
                </a:gs>
                <a:gs pos="50000">
                  <a:srgbClr val="969696">
                    <a:alpha val="100000"/>
                  </a:srgbClr>
                </a:gs>
                <a:gs pos="100000">
                  <a:schemeClr val="bg1">
                    <a:alpha val="100000"/>
                  </a:schemeClr>
                </a:gs>
              </a:gsLst>
              <a:lin ang="0" scaled="1"/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1234" name="矩形 51233"/>
          <p:cNvSpPr/>
          <p:nvPr/>
        </p:nvSpPr>
        <p:spPr>
          <a:xfrm>
            <a:off x="2843213" y="908050"/>
            <a:ext cx="3048000" cy="8239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4800" b="0"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知识回顾：</a:t>
            </a:r>
            <a:endParaRPr lang="zh-CN" altLang="en-US" sz="4800" b="0"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51235" name="组合 51234"/>
          <p:cNvGrpSpPr/>
          <p:nvPr/>
        </p:nvGrpSpPr>
        <p:grpSpPr>
          <a:xfrm>
            <a:off x="611188" y="476250"/>
            <a:ext cx="1752600" cy="1397000"/>
            <a:chOff x="0" y="0"/>
            <a:chExt cx="1104" cy="880"/>
          </a:xfrm>
        </p:grpSpPr>
        <p:sp>
          <p:nvSpPr>
            <p:cNvPr id="51236" name="未知"/>
            <p:cNvSpPr/>
            <p:nvPr/>
          </p:nvSpPr>
          <p:spPr>
            <a:xfrm rot="158589">
              <a:off x="0" y="104"/>
              <a:ext cx="828" cy="776"/>
            </a:xfrm>
            <a:custGeom>
              <a:avLst/>
              <a:gdLst/>
              <a:ahLst/>
              <a:cxnLst/>
              <a:pathLst>
                <a:path w="576" h="816">
                  <a:moveTo>
                    <a:pt x="48" y="768"/>
                  </a:moveTo>
                  <a:lnTo>
                    <a:pt x="192" y="816"/>
                  </a:lnTo>
                  <a:lnTo>
                    <a:pt x="576" y="96"/>
                  </a:lnTo>
                  <a:lnTo>
                    <a:pt x="384" y="0"/>
                  </a:lnTo>
                  <a:lnTo>
                    <a:pt x="0" y="720"/>
                  </a:lnTo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18900000" scaled="1"/>
              <a:tileRect/>
            </a:gradFill>
            <a:ln w="38100" cap="flat" cmpd="sng">
              <a:pattFill prst="horz">
                <a:fgClr>
                  <a:schemeClr val="accent2"/>
                </a:fgClr>
                <a:bgClr>
                  <a:srgbClr val="FFFFFF"/>
                </a:bgClr>
              </a:patt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7" name="未知"/>
            <p:cNvSpPr/>
            <p:nvPr/>
          </p:nvSpPr>
          <p:spPr>
            <a:xfrm>
              <a:off x="414" y="0"/>
              <a:ext cx="690" cy="207"/>
            </a:xfrm>
            <a:custGeom>
              <a:avLst/>
              <a:gdLst/>
              <a:ahLst/>
              <a:cxnLst/>
              <a:pathLst>
                <a:path w="336" h="240">
                  <a:moveTo>
                    <a:pt x="192" y="240"/>
                  </a:moveTo>
                  <a:lnTo>
                    <a:pt x="48" y="144"/>
                  </a:lnTo>
                  <a:lnTo>
                    <a:pt x="0" y="48"/>
                  </a:lnTo>
                  <a:lnTo>
                    <a:pt x="144" y="0"/>
                  </a:lnTo>
                  <a:lnTo>
                    <a:pt x="288" y="48"/>
                  </a:lnTo>
                  <a:lnTo>
                    <a:pt x="336" y="192"/>
                  </a:lnTo>
                  <a:lnTo>
                    <a:pt x="192" y="240"/>
                  </a:lnTo>
                  <a:close/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50000">
                  <a:srgbClr val="FF9933">
                    <a:alpha val="100000"/>
                  </a:srgbClr>
                </a:gs>
                <a:gs pos="100000">
                  <a:srgbClr val="FFCC66">
                    <a:alpha val="100000"/>
                  </a:srgbClr>
                </a:gs>
              </a:gsLst>
              <a:lin ang="189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8" name="椭圆 51237"/>
            <p:cNvSpPr/>
            <p:nvPr/>
          </p:nvSpPr>
          <p:spPr>
            <a:xfrm>
              <a:off x="679" y="90"/>
              <a:ext cx="207" cy="5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1240" name="矩形 51239"/>
          <p:cNvSpPr/>
          <p:nvPr/>
        </p:nvSpPr>
        <p:spPr>
          <a:xfrm>
            <a:off x="827088" y="3933825"/>
            <a:ext cx="1382712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Clr>
                <a:schemeClr val="bg1"/>
              </a:buClr>
            </a:pP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y=ax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baseline="300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42" name="矩形 51241"/>
          <p:cNvSpPr/>
          <p:nvPr/>
        </p:nvSpPr>
        <p:spPr>
          <a:xfrm>
            <a:off x="5076825" y="3860800"/>
            <a:ext cx="2640013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Clr>
                <a:schemeClr val="bg1"/>
              </a:buClr>
            </a:pP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y=a(x-h)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+k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43" name="右箭头 51242"/>
          <p:cNvSpPr/>
          <p:nvPr/>
        </p:nvSpPr>
        <p:spPr>
          <a:xfrm>
            <a:off x="2555875" y="4221163"/>
            <a:ext cx="2447925" cy="287337"/>
          </a:xfrm>
          <a:prstGeom prst="rightArrow">
            <a:avLst>
              <a:gd name="adj1" fmla="val 50000"/>
              <a:gd name="adj2" fmla="val 212983"/>
            </a:avLst>
          </a:prstGeom>
          <a:solidFill>
            <a:srgbClr val="0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1244" name="矩形 51243"/>
          <p:cNvSpPr/>
          <p:nvPr/>
        </p:nvSpPr>
        <p:spPr>
          <a:xfrm>
            <a:off x="1187450" y="2781300"/>
            <a:ext cx="1152525" cy="6508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形状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1246" name="矩形 51245"/>
          <p:cNvSpPr/>
          <p:nvPr/>
        </p:nvSpPr>
        <p:spPr>
          <a:xfrm>
            <a:off x="3779838" y="2708275"/>
            <a:ext cx="1152525" cy="6508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位置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1248" name="矩形 51247"/>
          <p:cNvSpPr/>
          <p:nvPr/>
        </p:nvSpPr>
        <p:spPr>
          <a:xfrm>
            <a:off x="1476375" y="4941888"/>
            <a:ext cx="2159000" cy="5746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1250" name="矩形 51249"/>
          <p:cNvSpPr/>
          <p:nvPr/>
        </p:nvSpPr>
        <p:spPr>
          <a:xfrm>
            <a:off x="2484438" y="4292600"/>
            <a:ext cx="2160587" cy="6508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左加右减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1251" name="矩形 51250"/>
          <p:cNvSpPr/>
          <p:nvPr/>
        </p:nvSpPr>
        <p:spPr>
          <a:xfrm>
            <a:off x="2484438" y="3573463"/>
            <a:ext cx="2376487" cy="6508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上正下负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0" grpId="0"/>
      <p:bldP spid="51242" grpId="0"/>
      <p:bldP spid="51244" grpId="0" animBg="1"/>
      <p:bldP spid="51246" grpId="0" animBg="1"/>
      <p:bldP spid="51250" grpId="0" animBg="1"/>
      <p:bldP spid="512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6" name="文本框 79875"/>
          <p:cNvSpPr txBox="1"/>
          <p:nvPr/>
        </p:nvSpPr>
        <p:spPr>
          <a:xfrm>
            <a:off x="3851275" y="4149725"/>
            <a:ext cx="20081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ax</a:t>
            </a:r>
            <a:r>
              <a:rPr lang="en-US" altLang="zh-CN" baseline="30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9877" name="文本框 79876"/>
          <p:cNvSpPr txBox="1"/>
          <p:nvPr/>
        </p:nvSpPr>
        <p:spPr>
          <a:xfrm>
            <a:off x="1258888" y="2781300"/>
            <a:ext cx="25923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ax</a:t>
            </a:r>
            <a:r>
              <a:rPr lang="en-US" altLang="zh-CN" baseline="30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+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9878" name="文本框 79877"/>
          <p:cNvSpPr txBox="1"/>
          <p:nvPr/>
        </p:nvSpPr>
        <p:spPr>
          <a:xfrm>
            <a:off x="5588000" y="2538413"/>
            <a:ext cx="261620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Clr>
                <a:schemeClr val="bg1"/>
              </a:buClr>
            </a:pP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–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)</a:t>
            </a:r>
            <a:r>
              <a:rPr lang="en-US" altLang="zh-CN" baseline="30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9879" name="文本框 79878"/>
          <p:cNvSpPr txBox="1"/>
          <p:nvPr/>
        </p:nvSpPr>
        <p:spPr>
          <a:xfrm>
            <a:off x="2987675" y="981075"/>
            <a:ext cx="34861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r">
              <a:buClr>
                <a:schemeClr val="bg1"/>
              </a:buClr>
            </a:pP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(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 –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h 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en-US" altLang="zh-CN" baseline="30000">
                <a:latin typeface="Times New Roman" panose="02020603050405020304" pitchFamily="18" charset="0"/>
                <a:ea typeface="宋体" panose="02010600030101010101" pitchFamily="2" charset="-122"/>
              </a:rPr>
              <a:t>2  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endParaRPr lang="en-US" altLang="zh-CN" i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9882" name="直接连接符 79881"/>
          <p:cNvSpPr/>
          <p:nvPr/>
        </p:nvSpPr>
        <p:spPr>
          <a:xfrm flipV="1">
            <a:off x="2058988" y="1341438"/>
            <a:ext cx="0" cy="143827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9884" name="文本框 79883"/>
          <p:cNvSpPr txBox="1"/>
          <p:nvPr/>
        </p:nvSpPr>
        <p:spPr>
          <a:xfrm>
            <a:off x="1835150" y="4005263"/>
            <a:ext cx="21526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上下平移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79892" name="组合 79891"/>
          <p:cNvGrpSpPr/>
          <p:nvPr/>
        </p:nvGrpSpPr>
        <p:grpSpPr>
          <a:xfrm>
            <a:off x="1908175" y="3500438"/>
            <a:ext cx="1584325" cy="1150937"/>
            <a:chOff x="1297" y="1979"/>
            <a:chExt cx="998" cy="725"/>
          </a:xfrm>
        </p:grpSpPr>
        <p:sp>
          <p:nvSpPr>
            <p:cNvPr id="79880" name="直接连接符 79879"/>
            <p:cNvSpPr/>
            <p:nvPr/>
          </p:nvSpPr>
          <p:spPr>
            <a:xfrm flipH="1">
              <a:off x="1297" y="2704"/>
              <a:ext cx="998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9885" name="直接连接符 79884"/>
            <p:cNvSpPr/>
            <p:nvPr/>
          </p:nvSpPr>
          <p:spPr>
            <a:xfrm flipH="1" flipV="1">
              <a:off x="1297" y="1979"/>
              <a:ext cx="0" cy="725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triangle" w="med" len="med"/>
            </a:ln>
          </p:spPr>
        </p:sp>
      </p:grpSp>
      <p:grpSp>
        <p:nvGrpSpPr>
          <p:cNvPr id="79893" name="组合 79892"/>
          <p:cNvGrpSpPr/>
          <p:nvPr/>
        </p:nvGrpSpPr>
        <p:grpSpPr>
          <a:xfrm>
            <a:off x="5795963" y="3357563"/>
            <a:ext cx="1584325" cy="1150937"/>
            <a:chOff x="3202" y="1979"/>
            <a:chExt cx="998" cy="725"/>
          </a:xfrm>
        </p:grpSpPr>
        <p:sp>
          <p:nvSpPr>
            <p:cNvPr id="79881" name="直接连接符 79880"/>
            <p:cNvSpPr/>
            <p:nvPr/>
          </p:nvSpPr>
          <p:spPr>
            <a:xfrm flipV="1">
              <a:off x="3202" y="2704"/>
              <a:ext cx="998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9886" name="直接连接符 79885"/>
            <p:cNvSpPr/>
            <p:nvPr/>
          </p:nvSpPr>
          <p:spPr>
            <a:xfrm flipH="1" flipV="1">
              <a:off x="4200" y="1979"/>
              <a:ext cx="0" cy="725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triangle" w="med" len="med"/>
            </a:ln>
          </p:spPr>
        </p:sp>
      </p:grpSp>
      <p:grpSp>
        <p:nvGrpSpPr>
          <p:cNvPr id="79894" name="组合 79893"/>
          <p:cNvGrpSpPr/>
          <p:nvPr/>
        </p:nvGrpSpPr>
        <p:grpSpPr>
          <a:xfrm>
            <a:off x="6300788" y="1341438"/>
            <a:ext cx="1008062" cy="1368425"/>
            <a:chOff x="3565" y="845"/>
            <a:chExt cx="635" cy="862"/>
          </a:xfrm>
        </p:grpSpPr>
        <p:sp>
          <p:nvSpPr>
            <p:cNvPr id="79883" name="直接连接符 79882"/>
            <p:cNvSpPr/>
            <p:nvPr/>
          </p:nvSpPr>
          <p:spPr>
            <a:xfrm>
              <a:off x="4200" y="845"/>
              <a:ext cx="0" cy="862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9887" name="直接连接符 79886"/>
            <p:cNvSpPr/>
            <p:nvPr/>
          </p:nvSpPr>
          <p:spPr>
            <a:xfrm flipH="1">
              <a:off x="3565" y="845"/>
              <a:ext cx="635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triangle" w="med" len="med"/>
            </a:ln>
          </p:spPr>
        </p:sp>
      </p:grpSp>
      <p:sp>
        <p:nvSpPr>
          <p:cNvPr id="79888" name="直接连接符 79887"/>
          <p:cNvSpPr/>
          <p:nvPr/>
        </p:nvSpPr>
        <p:spPr>
          <a:xfrm>
            <a:off x="2058988" y="1341438"/>
            <a:ext cx="936625" cy="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79889" name="文本框 79888"/>
          <p:cNvSpPr txBox="1"/>
          <p:nvPr/>
        </p:nvSpPr>
        <p:spPr>
          <a:xfrm>
            <a:off x="5651500" y="3933825"/>
            <a:ext cx="20875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r">
              <a:spcBef>
                <a:spcPct val="50000"/>
              </a:spcBef>
              <a:buClr>
                <a:schemeClr val="bg1"/>
              </a:buClr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左右平移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9890" name="文本框 79889"/>
          <p:cNvSpPr txBox="1"/>
          <p:nvPr/>
        </p:nvSpPr>
        <p:spPr>
          <a:xfrm>
            <a:off x="6745288" y="1341438"/>
            <a:ext cx="1282700" cy="1223962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algn="r">
              <a:spcBef>
                <a:spcPct val="50000"/>
              </a:spcBef>
              <a:buClr>
                <a:schemeClr val="bg1"/>
              </a:buClr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上下平移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9891" name="文本框 79890"/>
          <p:cNvSpPr txBox="1"/>
          <p:nvPr/>
        </p:nvSpPr>
        <p:spPr>
          <a:xfrm>
            <a:off x="1325563" y="1268413"/>
            <a:ext cx="1282700" cy="1368425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algn="r">
              <a:spcBef>
                <a:spcPct val="50000"/>
              </a:spcBef>
              <a:buClr>
                <a:schemeClr val="bg1"/>
              </a:buClr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左右平移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22" dur="20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3" dur="2000" fill="hold"/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7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4" dur="2000" fill="hold"/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  <p:bldP spid="79877" grpId="0"/>
      <p:bldP spid="79878" grpId="0"/>
      <p:bldP spid="79879" grpId="0"/>
      <p:bldP spid="79884" grpId="0"/>
      <p:bldP spid="79884" grpId="1"/>
      <p:bldP spid="79889" grpId="0"/>
      <p:bldP spid="79889" grpId="1"/>
      <p:bldP spid="79890" grpId="0"/>
      <p:bldP spid="79890" grpId="1"/>
      <p:bldP spid="79891" grpId="0"/>
      <p:bldP spid="7989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5" name="文本框 76804"/>
          <p:cNvSpPr txBox="1"/>
          <p:nvPr/>
        </p:nvSpPr>
        <p:spPr>
          <a:xfrm>
            <a:off x="468313" y="2205038"/>
            <a:ext cx="77771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抛物线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y=a(x-h)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+k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有如下特点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9" name="未知"/>
          <p:cNvSpPr/>
          <p:nvPr/>
        </p:nvSpPr>
        <p:spPr>
          <a:xfrm>
            <a:off x="1116013" y="1125538"/>
            <a:ext cx="5616575" cy="657225"/>
          </a:xfrm>
          <a:custGeom>
            <a:avLst/>
            <a:gdLst/>
            <a:ahLst/>
            <a:cxnLst/>
            <a:pathLst>
              <a:path w="2208" h="384">
                <a:moveTo>
                  <a:pt x="432" y="384"/>
                </a:moveTo>
                <a:lnTo>
                  <a:pt x="2208" y="384"/>
                </a:lnTo>
                <a:lnTo>
                  <a:pt x="1776" y="0"/>
                </a:lnTo>
                <a:lnTo>
                  <a:pt x="0" y="0"/>
                </a:lnTo>
                <a:lnTo>
                  <a:pt x="432" y="384"/>
                </a:lnTo>
                <a:close/>
              </a:path>
            </a:pathLst>
          </a:custGeom>
          <a:gradFill rotWithShape="0">
            <a:gsLst>
              <a:gs pos="0">
                <a:srgbClr val="FFFFFF">
                  <a:alpha val="100000"/>
                </a:srgbClr>
              </a:gs>
              <a:gs pos="100000">
                <a:srgbClr val="99CC00">
                  <a:alpha val="100000"/>
                </a:srgbClr>
              </a:gs>
            </a:gsLst>
            <a:lin ang="5400000" scaled="1"/>
            <a:tileRect/>
          </a:gradFill>
          <a:ln w="19050" cap="flat" cmpd="sng">
            <a:pattFill prst="horz">
              <a:fgClr>
                <a:schemeClr val="accent1"/>
              </a:fgClr>
              <a:bgClr>
                <a:srgbClr val="FFFFFF"/>
              </a:bgClr>
            </a:pattFill>
            <a:prstDash val="solid"/>
            <a:headEnd type="none" w="med" len="med"/>
            <a:tailEnd type="none" w="med" len="med"/>
          </a:ln>
          <a:effectLst>
            <a:prstShdw prst="shdw15" dir="16200000">
              <a:schemeClr val="bg2"/>
            </a:prstShdw>
          </a:effectLst>
        </p:spPr>
        <p:txBody>
          <a:bodyPr/>
          <a:p>
            <a:endParaRPr lang="zh-CN" altLang="en-US"/>
          </a:p>
        </p:txBody>
      </p:sp>
      <p:grpSp>
        <p:nvGrpSpPr>
          <p:cNvPr id="76810" name="组合 76809"/>
          <p:cNvGrpSpPr/>
          <p:nvPr/>
        </p:nvGrpSpPr>
        <p:grpSpPr>
          <a:xfrm>
            <a:off x="395288" y="476250"/>
            <a:ext cx="1962150" cy="1814513"/>
            <a:chOff x="0" y="0"/>
            <a:chExt cx="1236" cy="1143"/>
          </a:xfrm>
        </p:grpSpPr>
        <p:sp>
          <p:nvSpPr>
            <p:cNvPr id="76811" name="未知"/>
            <p:cNvSpPr/>
            <p:nvPr/>
          </p:nvSpPr>
          <p:spPr>
            <a:xfrm>
              <a:off x="408" y="182"/>
              <a:ext cx="828" cy="725"/>
            </a:xfrm>
            <a:custGeom>
              <a:avLst/>
              <a:gdLst/>
              <a:ahLst/>
              <a:cxnLst/>
              <a:pathLst>
                <a:path w="432" h="624">
                  <a:moveTo>
                    <a:pt x="0" y="624"/>
                  </a:moveTo>
                  <a:lnTo>
                    <a:pt x="96" y="624"/>
                  </a:lnTo>
                  <a:lnTo>
                    <a:pt x="432" y="0"/>
                  </a:lnTo>
                  <a:lnTo>
                    <a:pt x="288" y="48"/>
                  </a:lnTo>
                  <a:lnTo>
                    <a:pt x="0" y="62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>
                    <a:alpha val="100000"/>
                  </a:schemeClr>
                </a:gs>
                <a:gs pos="50000">
                  <a:srgbClr val="CC3300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2700000" scaled="1"/>
              <a:tileRect/>
            </a:gradFill>
            <a:ln w="38100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12" name="未知"/>
            <p:cNvSpPr/>
            <p:nvPr/>
          </p:nvSpPr>
          <p:spPr>
            <a:xfrm rot="961415">
              <a:off x="138" y="0"/>
              <a:ext cx="414" cy="828"/>
            </a:xfrm>
            <a:custGeom>
              <a:avLst/>
              <a:gdLst/>
              <a:ahLst/>
              <a:cxnLst/>
              <a:pathLst>
                <a:path w="480" h="720">
                  <a:moveTo>
                    <a:pt x="480" y="96"/>
                  </a:moveTo>
                  <a:lnTo>
                    <a:pt x="192" y="672"/>
                  </a:lnTo>
                  <a:lnTo>
                    <a:pt x="144" y="720"/>
                  </a:lnTo>
                  <a:lnTo>
                    <a:pt x="0" y="624"/>
                  </a:lnTo>
                  <a:lnTo>
                    <a:pt x="144" y="336"/>
                  </a:lnTo>
                  <a:lnTo>
                    <a:pt x="336" y="0"/>
                  </a:lnTo>
                  <a:lnTo>
                    <a:pt x="480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hlink">
                    <a:alpha val="100000"/>
                  </a:schemeClr>
                </a:gs>
                <a:gs pos="50000">
                  <a:srgbClr val="FFCC66">
                    <a:alpha val="100000"/>
                  </a:srgbClr>
                </a:gs>
                <a:gs pos="100000">
                  <a:schemeClr val="hlink">
                    <a:alpha val="100000"/>
                  </a:schemeClr>
                </a:gs>
              </a:gsLst>
              <a:lin ang="2700000" scaled="1"/>
              <a:tileRect/>
            </a:gradFill>
            <a:ln w="19050" cap="flat" cmpd="sng">
              <a:solidFill>
                <a:srgbClr val="FF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13" name="未知"/>
            <p:cNvSpPr/>
            <p:nvPr/>
          </p:nvSpPr>
          <p:spPr>
            <a:xfrm>
              <a:off x="69" y="622"/>
              <a:ext cx="552" cy="466"/>
            </a:xfrm>
            <a:custGeom>
              <a:avLst/>
              <a:gdLst/>
              <a:ahLst/>
              <a:cxnLst/>
              <a:pathLst>
                <a:path w="384" h="384">
                  <a:moveTo>
                    <a:pt x="192" y="192"/>
                  </a:moveTo>
                  <a:lnTo>
                    <a:pt x="96" y="144"/>
                  </a:lnTo>
                  <a:lnTo>
                    <a:pt x="48" y="96"/>
                  </a:lnTo>
                  <a:lnTo>
                    <a:pt x="0" y="0"/>
                  </a:lnTo>
                  <a:lnTo>
                    <a:pt x="0" y="384"/>
                  </a:lnTo>
                  <a:lnTo>
                    <a:pt x="384" y="192"/>
                  </a:lnTo>
                  <a:lnTo>
                    <a:pt x="192" y="192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50000">
                  <a:srgbClr val="FF9900">
                    <a:alpha val="100000"/>
                  </a:srgbClr>
                </a:gs>
                <a:gs pos="100000">
                  <a:schemeClr val="hlink"/>
                </a:gs>
              </a:gsLst>
              <a:lin ang="27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14" name="未知"/>
            <p:cNvSpPr/>
            <p:nvPr/>
          </p:nvSpPr>
          <p:spPr>
            <a:xfrm rot="1629174">
              <a:off x="0" y="953"/>
              <a:ext cx="211" cy="190"/>
            </a:xfrm>
            <a:custGeom>
              <a:avLst/>
              <a:gdLst/>
              <a:ahLst/>
              <a:cxnLst/>
              <a:pathLst>
                <a:path w="96" h="96">
                  <a:moveTo>
                    <a:pt x="0" y="0"/>
                  </a:moveTo>
                  <a:lnTo>
                    <a:pt x="96" y="0"/>
                  </a:lnTo>
                  <a:lnTo>
                    <a:pt x="48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alpha val="100000"/>
                  </a:schemeClr>
                </a:gs>
                <a:gs pos="50000">
                  <a:srgbClr val="969696">
                    <a:alpha val="100000"/>
                  </a:srgbClr>
                </a:gs>
                <a:gs pos="100000">
                  <a:schemeClr val="bg1">
                    <a:alpha val="100000"/>
                  </a:schemeClr>
                </a:gs>
              </a:gsLst>
              <a:lin ang="0" scaled="1"/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6815" name="矩形 76814"/>
          <p:cNvSpPr/>
          <p:nvPr/>
        </p:nvSpPr>
        <p:spPr>
          <a:xfrm>
            <a:off x="2843213" y="908050"/>
            <a:ext cx="3048000" cy="8239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4800" b="0"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知识回顾：</a:t>
            </a:r>
            <a:endParaRPr lang="zh-CN" altLang="en-US" sz="4800" b="0"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6816" name="组合 76815"/>
          <p:cNvGrpSpPr/>
          <p:nvPr/>
        </p:nvGrpSpPr>
        <p:grpSpPr>
          <a:xfrm>
            <a:off x="611188" y="476250"/>
            <a:ext cx="1752600" cy="1397000"/>
            <a:chOff x="0" y="0"/>
            <a:chExt cx="1104" cy="880"/>
          </a:xfrm>
        </p:grpSpPr>
        <p:sp>
          <p:nvSpPr>
            <p:cNvPr id="76817" name="未知"/>
            <p:cNvSpPr/>
            <p:nvPr/>
          </p:nvSpPr>
          <p:spPr>
            <a:xfrm rot="158589">
              <a:off x="0" y="104"/>
              <a:ext cx="828" cy="776"/>
            </a:xfrm>
            <a:custGeom>
              <a:avLst/>
              <a:gdLst/>
              <a:ahLst/>
              <a:cxnLst/>
              <a:pathLst>
                <a:path w="576" h="816">
                  <a:moveTo>
                    <a:pt x="48" y="768"/>
                  </a:moveTo>
                  <a:lnTo>
                    <a:pt x="192" y="816"/>
                  </a:lnTo>
                  <a:lnTo>
                    <a:pt x="576" y="96"/>
                  </a:lnTo>
                  <a:lnTo>
                    <a:pt x="384" y="0"/>
                  </a:lnTo>
                  <a:lnTo>
                    <a:pt x="0" y="720"/>
                  </a:lnTo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18900000" scaled="1"/>
              <a:tileRect/>
            </a:gradFill>
            <a:ln w="38100" cap="flat" cmpd="sng">
              <a:pattFill prst="horz">
                <a:fgClr>
                  <a:schemeClr val="accent2"/>
                </a:fgClr>
                <a:bgClr>
                  <a:srgbClr val="FFFFFF"/>
                </a:bgClr>
              </a:patt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18" name="未知"/>
            <p:cNvSpPr/>
            <p:nvPr/>
          </p:nvSpPr>
          <p:spPr>
            <a:xfrm>
              <a:off x="414" y="0"/>
              <a:ext cx="690" cy="207"/>
            </a:xfrm>
            <a:custGeom>
              <a:avLst/>
              <a:gdLst/>
              <a:ahLst/>
              <a:cxnLst/>
              <a:pathLst>
                <a:path w="336" h="240">
                  <a:moveTo>
                    <a:pt x="192" y="240"/>
                  </a:moveTo>
                  <a:lnTo>
                    <a:pt x="48" y="144"/>
                  </a:lnTo>
                  <a:lnTo>
                    <a:pt x="0" y="48"/>
                  </a:lnTo>
                  <a:lnTo>
                    <a:pt x="144" y="0"/>
                  </a:lnTo>
                  <a:lnTo>
                    <a:pt x="288" y="48"/>
                  </a:lnTo>
                  <a:lnTo>
                    <a:pt x="336" y="192"/>
                  </a:lnTo>
                  <a:lnTo>
                    <a:pt x="192" y="240"/>
                  </a:lnTo>
                  <a:close/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50000">
                  <a:srgbClr val="FF9933">
                    <a:alpha val="100000"/>
                  </a:srgbClr>
                </a:gs>
                <a:gs pos="100000">
                  <a:srgbClr val="FFCC66">
                    <a:alpha val="100000"/>
                  </a:srgbClr>
                </a:gs>
              </a:gsLst>
              <a:lin ang="189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19" name="椭圆 76818"/>
            <p:cNvSpPr/>
            <p:nvPr/>
          </p:nvSpPr>
          <p:spPr>
            <a:xfrm>
              <a:off x="679" y="90"/>
              <a:ext cx="207" cy="5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6820" name="矩形 76819"/>
          <p:cNvSpPr/>
          <p:nvPr/>
        </p:nvSpPr>
        <p:spPr>
          <a:xfrm>
            <a:off x="1116013" y="2997200"/>
            <a:ext cx="5808662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当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﹥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时，开口</a:t>
            </a:r>
            <a:r>
              <a:rPr lang="zh-CN" altLang="en-US" u="sng" dirty="0"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buClr>
                <a:schemeClr val="bg1"/>
              </a:buClr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当</a:t>
            </a:r>
            <a:r>
              <a:rPr lang="en-US" altLang="en-US">
                <a:latin typeface="Arial" panose="020B0604020202020204" pitchFamily="34" charset="0"/>
                <a:ea typeface="宋体" panose="02010600030101010101" pitchFamily="2" charset="-122"/>
              </a:rPr>
              <a:t>a﹤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时，开口</a:t>
            </a:r>
            <a:r>
              <a:rPr lang="zh-CN" altLang="en-US" u="sng" dirty="0"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26" name="矩形 76825"/>
          <p:cNvSpPr/>
          <p:nvPr/>
        </p:nvSpPr>
        <p:spPr>
          <a:xfrm>
            <a:off x="1476375" y="4941888"/>
            <a:ext cx="2159000" cy="5746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6829" name="矩形 76828"/>
          <p:cNvSpPr/>
          <p:nvPr/>
        </p:nvSpPr>
        <p:spPr>
          <a:xfrm>
            <a:off x="1187450" y="4065588"/>
            <a:ext cx="5808663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对称轴是</a:t>
            </a:r>
            <a:r>
              <a:rPr lang="zh-CN" altLang="en-US" u="sng" dirty="0">
                <a:latin typeface="Arial" panose="020B0604020202020204" pitchFamily="34" charset="0"/>
                <a:ea typeface="宋体" panose="02010600030101010101" pitchFamily="2" charset="-122"/>
              </a:rPr>
              <a:t>           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；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30" name="矩形 76829"/>
          <p:cNvSpPr/>
          <p:nvPr/>
        </p:nvSpPr>
        <p:spPr>
          <a:xfrm>
            <a:off x="1187450" y="4652963"/>
            <a:ext cx="58086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顶点坐标是</a:t>
            </a:r>
            <a:r>
              <a:rPr lang="zh-CN" altLang="en-US" u="sng" dirty="0">
                <a:latin typeface="Arial" panose="020B0604020202020204" pitchFamily="34" charset="0"/>
                <a:ea typeface="宋体" panose="02010600030101010101" pitchFamily="2" charset="-122"/>
              </a:rPr>
              <a:t>              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31" name="矩形 76830"/>
          <p:cNvSpPr/>
          <p:nvPr/>
        </p:nvSpPr>
        <p:spPr>
          <a:xfrm>
            <a:off x="5148263" y="2924175"/>
            <a:ext cx="1152525" cy="6508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向上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6832" name="矩形 76831"/>
          <p:cNvSpPr/>
          <p:nvPr/>
        </p:nvSpPr>
        <p:spPr>
          <a:xfrm>
            <a:off x="4572000" y="3500438"/>
            <a:ext cx="1152525" cy="6508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向下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6833" name="矩形 76832"/>
          <p:cNvSpPr/>
          <p:nvPr/>
        </p:nvSpPr>
        <p:spPr>
          <a:xfrm>
            <a:off x="4048125" y="4646613"/>
            <a:ext cx="11112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Clr>
                <a:schemeClr val="bg1"/>
              </a:buClr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(h,k)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76834" name="矩形 76833"/>
          <p:cNvSpPr/>
          <p:nvPr/>
        </p:nvSpPr>
        <p:spPr>
          <a:xfrm>
            <a:off x="3635375" y="4064000"/>
            <a:ext cx="194310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Clr>
                <a:schemeClr val="bg1"/>
              </a:buClr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直线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X=h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3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3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83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833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20" grpId="0"/>
      <p:bldP spid="76829" grpId="0"/>
      <p:bldP spid="76830" grpId="0"/>
      <p:bldP spid="76831" grpId="0" animBg="1"/>
      <p:bldP spid="768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7954" name="表格 77953"/>
          <p:cNvGraphicFramePr/>
          <p:nvPr/>
        </p:nvGraphicFramePr>
        <p:xfrm>
          <a:off x="468313" y="698500"/>
          <a:ext cx="8135938" cy="3594100"/>
        </p:xfrm>
        <a:graphic>
          <a:graphicData uri="http://schemas.openxmlformats.org/drawingml/2006/table">
            <a:tbl>
              <a:tblPr/>
              <a:tblGrid>
                <a:gridCol w="2938463"/>
                <a:gridCol w="1779587"/>
                <a:gridCol w="1617663"/>
                <a:gridCol w="1800225"/>
              </a:tblGrid>
              <a:tr h="7207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 dirty="0"/>
                        <a:t>二次函数</a:t>
                      </a:r>
                      <a:endParaRPr lang="zh-CN" altLang="en-US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 dirty="0"/>
                        <a:t>开口方向</a:t>
                      </a:r>
                      <a:endParaRPr lang="zh-CN" altLang="en-US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 dirty="0"/>
                        <a:t>对称轴</a:t>
                      </a:r>
                      <a:endParaRPr lang="zh-CN" altLang="en-US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 dirty="0"/>
                        <a:t>顶点坐标</a:t>
                      </a:r>
                      <a:endParaRPr lang="zh-CN" altLang="en-US" b="1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y=2(x+3)</a:t>
                      </a:r>
                      <a:r>
                        <a:rPr lang="en-US" altLang="zh-CN" b="1" baseline="3000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+5</a:t>
                      </a:r>
                      <a:endParaRPr lang="zh-CN" altLang="en-US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dirty="0">
                          <a:solidFill>
                            <a:srgbClr val="FFFFFF"/>
                          </a:solidFill>
                        </a:rPr>
                        <a:t>对称轴</a:t>
                      </a:r>
                      <a:endParaRPr lang="zh-CN" alt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dirty="0">
                          <a:solidFill>
                            <a:srgbClr val="FFFFFF"/>
                          </a:solidFill>
                        </a:rPr>
                        <a:t>顶点坐标</a:t>
                      </a:r>
                      <a:endParaRPr lang="zh-CN" alt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y = -3x(x-1)</a:t>
                      </a:r>
                      <a:r>
                        <a:rPr lang="en-US" altLang="zh-CN" b="1" baseline="30000">
                          <a:solidFill>
                            <a:srgbClr val="000000"/>
                          </a:solidFill>
                        </a:rPr>
                        <a:t>2 </a:t>
                      </a: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-2</a:t>
                      </a:r>
                      <a:endParaRPr lang="zh-CN" altLang="en-US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y = 4(x-3)</a:t>
                      </a:r>
                      <a:r>
                        <a:rPr lang="en-US" altLang="zh-CN" b="1" baseline="30000">
                          <a:solidFill>
                            <a:srgbClr val="000000"/>
                          </a:solidFill>
                        </a:rPr>
                        <a:t>2 </a:t>
                      </a: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+7</a:t>
                      </a:r>
                      <a:endParaRPr lang="zh-CN" altLang="en-US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y = -5(2-x)</a:t>
                      </a:r>
                      <a:r>
                        <a:rPr lang="en-US" altLang="zh-CN" b="1" baseline="30000">
                          <a:solidFill>
                            <a:srgbClr val="000000"/>
                          </a:solidFill>
                        </a:rPr>
                        <a:t>2 </a:t>
                      </a:r>
                      <a:r>
                        <a:rPr lang="en-US" altLang="zh-CN" b="1">
                          <a:solidFill>
                            <a:srgbClr val="000000"/>
                          </a:solidFill>
                        </a:rPr>
                        <a:t>- 6</a:t>
                      </a:r>
                      <a:endParaRPr lang="zh-CN" altLang="en-US" b="1" baseline="3000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7929" name="文本框 77928"/>
          <p:cNvSpPr txBox="1"/>
          <p:nvPr/>
        </p:nvSpPr>
        <p:spPr>
          <a:xfrm>
            <a:off x="3851275" y="1419225"/>
            <a:ext cx="11525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向上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31" name="文本框 77930"/>
          <p:cNvSpPr txBox="1"/>
          <p:nvPr/>
        </p:nvSpPr>
        <p:spPr>
          <a:xfrm>
            <a:off x="6875463" y="213836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( 1 , -2 )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32" name="文本框 77931"/>
          <p:cNvSpPr txBox="1"/>
          <p:nvPr/>
        </p:nvSpPr>
        <p:spPr>
          <a:xfrm>
            <a:off x="6099175" y="292100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endParaRPr sz="2400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35" name="文本框 77934"/>
          <p:cNvSpPr txBox="1"/>
          <p:nvPr/>
        </p:nvSpPr>
        <p:spPr>
          <a:xfrm>
            <a:off x="3995738" y="37084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向下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36" name="文本框 77935"/>
          <p:cNvSpPr txBox="1"/>
          <p:nvPr/>
        </p:nvSpPr>
        <p:spPr>
          <a:xfrm>
            <a:off x="3851275" y="2139950"/>
            <a:ext cx="10080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向下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37" name="文本框 77936"/>
          <p:cNvSpPr txBox="1"/>
          <p:nvPr/>
        </p:nvSpPr>
        <p:spPr>
          <a:xfrm>
            <a:off x="6875463" y="2859088"/>
            <a:ext cx="13684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( 3 , 7)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38" name="文本框 77937"/>
          <p:cNvSpPr txBox="1"/>
          <p:nvPr/>
        </p:nvSpPr>
        <p:spPr>
          <a:xfrm>
            <a:off x="6948488" y="3722688"/>
            <a:ext cx="122396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( 2 , -6 )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52" name="文本框 77951"/>
          <p:cNvSpPr txBox="1"/>
          <p:nvPr/>
        </p:nvSpPr>
        <p:spPr>
          <a:xfrm>
            <a:off x="3851275" y="2916238"/>
            <a:ext cx="11525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向上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53" name="文本框 77952"/>
          <p:cNvSpPr txBox="1"/>
          <p:nvPr/>
        </p:nvSpPr>
        <p:spPr>
          <a:xfrm>
            <a:off x="5219700" y="1490663"/>
            <a:ext cx="1873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直线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x=-3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55" name="文本框 77954"/>
          <p:cNvSpPr txBox="1"/>
          <p:nvPr/>
        </p:nvSpPr>
        <p:spPr>
          <a:xfrm>
            <a:off x="5219700" y="2211388"/>
            <a:ext cx="1873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直线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x=1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56" name="文本框 77955"/>
          <p:cNvSpPr txBox="1"/>
          <p:nvPr/>
        </p:nvSpPr>
        <p:spPr>
          <a:xfrm>
            <a:off x="5219700" y="2844800"/>
            <a:ext cx="1873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直线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x=3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57" name="文本框 77956"/>
          <p:cNvSpPr txBox="1"/>
          <p:nvPr/>
        </p:nvSpPr>
        <p:spPr>
          <a:xfrm>
            <a:off x="5219700" y="3708400"/>
            <a:ext cx="1873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直线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x=2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958" name="文本框 77957"/>
          <p:cNvSpPr txBox="1"/>
          <p:nvPr/>
        </p:nvSpPr>
        <p:spPr>
          <a:xfrm>
            <a:off x="6948488" y="149066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 -3, 5 )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77962" name="对象 77961"/>
          <p:cNvGraphicFramePr/>
          <p:nvPr/>
        </p:nvGraphicFramePr>
        <p:xfrm>
          <a:off x="0" y="4365625"/>
          <a:ext cx="8820150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2311400" imgH="609600" progId="Equation.3">
                  <p:embed/>
                </p:oleObj>
              </mc:Choice>
              <mc:Fallback>
                <p:oleObj name="" r:id="rId1" imgW="2311400" imgH="6096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4365625"/>
                        <a:ext cx="8820150" cy="2228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7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7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7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7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7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7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7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7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7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7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9" grpId="0"/>
      <p:bldP spid="77931" grpId="0"/>
      <p:bldP spid="77935" grpId="0"/>
      <p:bldP spid="77936" grpId="0"/>
      <p:bldP spid="77937" grpId="0"/>
      <p:bldP spid="77938" grpId="0"/>
      <p:bldP spid="77952" grpId="0"/>
      <p:bldP spid="77953" grpId="0"/>
      <p:bldP spid="77955" grpId="0"/>
      <p:bldP spid="77956" grpId="0"/>
      <p:bldP spid="77957" grpId="0"/>
      <p:bldP spid="779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22" name="对象 81921"/>
          <p:cNvGraphicFramePr/>
          <p:nvPr/>
        </p:nvGraphicFramePr>
        <p:xfrm>
          <a:off x="304800" y="1524000"/>
          <a:ext cx="86106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2830830" imgH="393700" progId="Equation.3">
                  <p:embed/>
                </p:oleObj>
              </mc:Choice>
              <mc:Fallback>
                <p:oleObj name="" r:id="rId1" imgW="2830830" imgH="3937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1524000"/>
                        <a:ext cx="8610600" cy="1146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3" name="文本框 81922"/>
          <p:cNvSpPr txBox="1"/>
          <p:nvPr/>
        </p:nvSpPr>
        <p:spPr>
          <a:xfrm>
            <a:off x="228600" y="457200"/>
            <a:ext cx="3048000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6000" dirty="0">
                <a:latin typeface="黑体" panose="02010609060101010101" pitchFamily="2" charset="-122"/>
                <a:ea typeface="黑体" panose="02010609060101010101" pitchFamily="2" charset="-122"/>
              </a:rPr>
              <a:t>探究：</a:t>
            </a:r>
            <a:endParaRPr lang="zh-CN" altLang="en-US" sz="6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709" name="组合 29708"/>
          <p:cNvGrpSpPr/>
          <p:nvPr/>
        </p:nvGrpSpPr>
        <p:grpSpPr>
          <a:xfrm>
            <a:off x="4319588" y="4240213"/>
            <a:ext cx="2879725" cy="1219200"/>
            <a:chOff x="2721" y="2671"/>
            <a:chExt cx="1814" cy="768"/>
          </a:xfrm>
        </p:grpSpPr>
        <p:sp>
          <p:nvSpPr>
            <p:cNvPr id="29700" name="云形标注 29699"/>
            <p:cNvSpPr/>
            <p:nvPr/>
          </p:nvSpPr>
          <p:spPr>
            <a:xfrm>
              <a:off x="2721" y="2671"/>
              <a:ext cx="1814" cy="768"/>
            </a:xfrm>
            <a:prstGeom prst="cloudCallout">
              <a:avLst>
                <a:gd name="adj1" fmla="val -44875"/>
                <a:gd name="adj2" fmla="val -109116"/>
              </a:avLst>
            </a:prstGeom>
            <a:solidFill>
              <a:srgbClr val="FF00FF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 eaLnBrk="0" hangingPunct="0">
                <a:buClr>
                  <a:schemeClr val="bg1"/>
                </a:buClr>
              </a:pPr>
              <a:endParaRPr sz="2400" b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701" name="文本框 29700"/>
            <p:cNvSpPr txBox="1"/>
            <p:nvPr/>
          </p:nvSpPr>
          <p:spPr>
            <a:xfrm>
              <a:off x="2744" y="2840"/>
              <a:ext cx="1665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华文行楷" pitchFamily="2" charset="-122"/>
                </a:rPr>
                <a:t>推导过程</a:t>
              </a:r>
              <a:r>
                <a:rPr lang="en-US" altLang="zh-CN">
                  <a:solidFill>
                    <a:schemeClr val="bg1"/>
                  </a:solidFill>
                  <a:latin typeface="Times New Roman" panose="02020603050405020304" pitchFamily="18" charset="0"/>
                  <a:ea typeface="华文行楷" pitchFamily="2" charset="-122"/>
                </a:rPr>
                <a:t>！</a:t>
              </a:r>
              <a:endParaRPr lang="zh-CN" altLang="en-US">
                <a:solidFill>
                  <a:schemeClr val="bg1"/>
                </a:solidFill>
                <a:latin typeface="Times New Roman" panose="02020603050405020304" pitchFamily="18" charset="0"/>
                <a:ea typeface="华文行楷" pitchFamily="2" charset="-122"/>
              </a:endParaRPr>
            </a:p>
          </p:txBody>
        </p:sp>
      </p:grpSp>
      <p:sp>
        <p:nvSpPr>
          <p:cNvPr id="29702" name="文本框 29701"/>
          <p:cNvSpPr txBox="1"/>
          <p:nvPr/>
        </p:nvSpPr>
        <p:spPr>
          <a:xfrm>
            <a:off x="1547813" y="1773238"/>
            <a:ext cx="7200900" cy="210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一般地，我们可以用配方法求抛物线</a:t>
            </a:r>
            <a:r>
              <a:rPr lang="en-US" altLang="zh-CN"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y=ax</a:t>
            </a:r>
            <a:r>
              <a:rPr lang="en-US" altLang="zh-CN" sz="4400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44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+bx+c(a≠0)</a:t>
            </a:r>
            <a:r>
              <a:rPr lang="zh-CN" altLang="en-US" sz="44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的顶点与对称轴</a:t>
            </a:r>
            <a:endParaRPr lang="zh-CN" altLang="en-US" sz="44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703" name="图片 29702" descr="BD04956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404813"/>
            <a:ext cx="1981200" cy="1630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4" name="矩形 29703"/>
          <p:cNvSpPr/>
          <p:nvPr/>
        </p:nvSpPr>
        <p:spPr>
          <a:xfrm>
            <a:off x="2916238" y="692150"/>
            <a:ext cx="2971800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5400" b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华文行楷" charset="0"/>
                <a:ea typeface="华文行楷" charset="0"/>
              </a:rPr>
              <a:t>课时小结:</a:t>
            </a:r>
            <a:endParaRPr lang="zh-CN" altLang="en-US" sz="5400" b="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华文行楷" charset="0"/>
              <a:ea typeface="华文行楷" charset="0"/>
            </a:endParaRPr>
          </a:p>
        </p:txBody>
      </p:sp>
      <p:sp>
        <p:nvSpPr>
          <p:cNvPr id="29706" name="矩形 29705"/>
          <p:cNvSpPr/>
          <p:nvPr/>
        </p:nvSpPr>
        <p:spPr>
          <a:xfrm>
            <a:off x="539750" y="3141663"/>
            <a:ext cx="8316913" cy="352742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29705" name="对象 29704"/>
          <p:cNvGraphicFramePr/>
          <p:nvPr/>
        </p:nvGraphicFramePr>
        <p:xfrm>
          <a:off x="684213" y="3141663"/>
          <a:ext cx="7561262" cy="319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" imgW="1892300" imgH="889000" progId="Equation.3">
                  <p:embed/>
                </p:oleObj>
              </mc:Choice>
              <mc:Fallback>
                <p:oleObj name="" r:id="rId2" imgW="1892300" imgH="8890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4213" y="3141663"/>
                        <a:ext cx="7561262" cy="3192462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10" name="组合 29709"/>
          <p:cNvGrpSpPr/>
          <p:nvPr/>
        </p:nvGrpSpPr>
        <p:grpSpPr>
          <a:xfrm>
            <a:off x="0" y="333375"/>
            <a:ext cx="8964613" cy="2879725"/>
            <a:chOff x="0" y="482"/>
            <a:chExt cx="5647" cy="1814"/>
          </a:xfrm>
        </p:grpSpPr>
        <p:sp>
          <p:nvSpPr>
            <p:cNvPr id="29711" name="矩形 29710"/>
            <p:cNvSpPr/>
            <p:nvPr/>
          </p:nvSpPr>
          <p:spPr>
            <a:xfrm>
              <a:off x="0" y="482"/>
              <a:ext cx="5647" cy="181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12" name="矩形 29711"/>
            <p:cNvSpPr/>
            <p:nvPr/>
          </p:nvSpPr>
          <p:spPr>
            <a:xfrm>
              <a:off x="521" y="709"/>
              <a:ext cx="4444" cy="9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>
                <a:buClr>
                  <a:schemeClr val="bg1"/>
                </a:buClr>
              </a:pPr>
              <a:r>
                <a:rPr lang="zh-CN" altLang="en-US" sz="4400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二次函数</a:t>
              </a:r>
              <a:r>
                <a:rPr lang="en-US" altLang="zh-CN" sz="4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y=ax</a:t>
              </a:r>
              <a:r>
                <a:rPr lang="en-US" altLang="zh-CN" sz="4400" baseline="30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4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+bx+c(a≠0)</a:t>
              </a:r>
              <a:endParaRPr lang="en-US" altLang="zh-CN"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  <a:p>
              <a:pPr>
                <a:buClr>
                  <a:schemeClr val="bg1"/>
                </a:buClr>
              </a:pPr>
              <a:r>
                <a:rPr lang="en-US" altLang="zh-CN" sz="4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      </a:t>
              </a:r>
              <a:endParaRPr lang="en-US" altLang="zh-CN" sz="4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9713" name="对象 29712"/>
            <p:cNvGraphicFramePr/>
            <p:nvPr/>
          </p:nvGraphicFramePr>
          <p:xfrm>
            <a:off x="2154" y="1162"/>
            <a:ext cx="2540" cy="8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" r:id="rId4" imgW="1485900" imgH="419100" progId="Equation.3">
                    <p:embed/>
                  </p:oleObj>
                </mc:Choice>
                <mc:Fallback>
                  <p:oleObj name="" r:id="rId4" imgW="1485900" imgH="419100" progId="Equation.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154" y="1162"/>
                          <a:ext cx="2540" cy="858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未知"/>
          <p:cNvSpPr/>
          <p:nvPr/>
        </p:nvSpPr>
        <p:spPr>
          <a:xfrm>
            <a:off x="1619250" y="981075"/>
            <a:ext cx="5040313" cy="657225"/>
          </a:xfrm>
          <a:custGeom>
            <a:avLst/>
            <a:gdLst/>
            <a:ahLst/>
            <a:cxnLst/>
            <a:pathLst>
              <a:path w="2208" h="384">
                <a:moveTo>
                  <a:pt x="432" y="384"/>
                </a:moveTo>
                <a:lnTo>
                  <a:pt x="2208" y="384"/>
                </a:lnTo>
                <a:lnTo>
                  <a:pt x="1776" y="0"/>
                </a:lnTo>
                <a:lnTo>
                  <a:pt x="0" y="0"/>
                </a:lnTo>
                <a:lnTo>
                  <a:pt x="432" y="384"/>
                </a:lnTo>
                <a:close/>
              </a:path>
            </a:pathLst>
          </a:custGeom>
          <a:gradFill rotWithShape="0">
            <a:gsLst>
              <a:gs pos="0">
                <a:srgbClr val="FFFFFF">
                  <a:alpha val="100000"/>
                </a:srgbClr>
              </a:gs>
              <a:gs pos="100000">
                <a:srgbClr val="99CC00">
                  <a:alpha val="100000"/>
                </a:srgbClr>
              </a:gs>
            </a:gsLst>
            <a:lin ang="5400000" scaled="1"/>
            <a:tileRect/>
          </a:gradFill>
          <a:ln w="19050" cap="flat" cmpd="sng">
            <a:pattFill prst="horz">
              <a:fgClr>
                <a:schemeClr val="accent1"/>
              </a:fgClr>
              <a:bgClr>
                <a:srgbClr val="FFFFFF"/>
              </a:bgClr>
            </a:pattFill>
            <a:prstDash val="solid"/>
            <a:headEnd type="none" w="med" len="med"/>
            <a:tailEnd type="none" w="med" len="med"/>
          </a:ln>
          <a:effectLst>
            <a:prstShdw prst="shdw15" dir="16200000">
              <a:schemeClr val="bg2"/>
            </a:prstShdw>
          </a:effectLst>
        </p:spPr>
        <p:txBody>
          <a:bodyPr/>
          <a:p>
            <a:endParaRPr lang="zh-CN" altLang="en-US"/>
          </a:p>
        </p:txBody>
      </p:sp>
      <p:sp>
        <p:nvSpPr>
          <p:cNvPr id="35844" name="文本框 35843"/>
          <p:cNvSpPr txBox="1"/>
          <p:nvPr/>
        </p:nvSpPr>
        <p:spPr>
          <a:xfrm>
            <a:off x="1979613" y="1052513"/>
            <a:ext cx="6840537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写出下列抛物线的开口方向、对称轴及顶点坐标，当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x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为何值时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y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的值最大（小）？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46" name="组合 35845"/>
          <p:cNvGrpSpPr/>
          <p:nvPr/>
        </p:nvGrpSpPr>
        <p:grpSpPr>
          <a:xfrm>
            <a:off x="539750" y="549275"/>
            <a:ext cx="1962150" cy="1814513"/>
            <a:chOff x="0" y="0"/>
            <a:chExt cx="1236" cy="1143"/>
          </a:xfrm>
        </p:grpSpPr>
        <p:sp>
          <p:nvSpPr>
            <p:cNvPr id="35847" name="未知"/>
            <p:cNvSpPr/>
            <p:nvPr/>
          </p:nvSpPr>
          <p:spPr>
            <a:xfrm>
              <a:off x="408" y="182"/>
              <a:ext cx="828" cy="725"/>
            </a:xfrm>
            <a:custGeom>
              <a:avLst/>
              <a:gdLst/>
              <a:ahLst/>
              <a:cxnLst/>
              <a:pathLst>
                <a:path w="432" h="624">
                  <a:moveTo>
                    <a:pt x="0" y="624"/>
                  </a:moveTo>
                  <a:lnTo>
                    <a:pt x="96" y="624"/>
                  </a:lnTo>
                  <a:lnTo>
                    <a:pt x="432" y="0"/>
                  </a:lnTo>
                  <a:lnTo>
                    <a:pt x="288" y="48"/>
                  </a:lnTo>
                  <a:lnTo>
                    <a:pt x="0" y="62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>
                    <a:alpha val="100000"/>
                  </a:schemeClr>
                </a:gs>
                <a:gs pos="50000">
                  <a:srgbClr val="CC3300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2700000" scaled="1"/>
              <a:tileRect/>
            </a:gradFill>
            <a:ln w="38100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48" name="未知"/>
            <p:cNvSpPr/>
            <p:nvPr/>
          </p:nvSpPr>
          <p:spPr>
            <a:xfrm rot="961415">
              <a:off x="138" y="0"/>
              <a:ext cx="414" cy="828"/>
            </a:xfrm>
            <a:custGeom>
              <a:avLst/>
              <a:gdLst/>
              <a:ahLst/>
              <a:cxnLst/>
              <a:pathLst>
                <a:path w="480" h="720">
                  <a:moveTo>
                    <a:pt x="480" y="96"/>
                  </a:moveTo>
                  <a:lnTo>
                    <a:pt x="192" y="672"/>
                  </a:lnTo>
                  <a:lnTo>
                    <a:pt x="144" y="720"/>
                  </a:lnTo>
                  <a:lnTo>
                    <a:pt x="0" y="624"/>
                  </a:lnTo>
                  <a:lnTo>
                    <a:pt x="144" y="336"/>
                  </a:lnTo>
                  <a:lnTo>
                    <a:pt x="336" y="0"/>
                  </a:lnTo>
                  <a:lnTo>
                    <a:pt x="480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hlink">
                    <a:alpha val="100000"/>
                  </a:schemeClr>
                </a:gs>
                <a:gs pos="50000">
                  <a:srgbClr val="FFCC66">
                    <a:alpha val="100000"/>
                  </a:srgbClr>
                </a:gs>
                <a:gs pos="100000">
                  <a:schemeClr val="hlink">
                    <a:alpha val="100000"/>
                  </a:schemeClr>
                </a:gs>
              </a:gsLst>
              <a:lin ang="2700000" scaled="1"/>
              <a:tileRect/>
            </a:gradFill>
            <a:ln w="19050" cap="flat" cmpd="sng">
              <a:solidFill>
                <a:srgbClr val="FF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49" name="未知"/>
            <p:cNvSpPr/>
            <p:nvPr/>
          </p:nvSpPr>
          <p:spPr>
            <a:xfrm>
              <a:off x="69" y="622"/>
              <a:ext cx="552" cy="466"/>
            </a:xfrm>
            <a:custGeom>
              <a:avLst/>
              <a:gdLst/>
              <a:ahLst/>
              <a:cxnLst/>
              <a:pathLst>
                <a:path w="384" h="384">
                  <a:moveTo>
                    <a:pt x="192" y="192"/>
                  </a:moveTo>
                  <a:lnTo>
                    <a:pt x="96" y="144"/>
                  </a:lnTo>
                  <a:lnTo>
                    <a:pt x="48" y="96"/>
                  </a:lnTo>
                  <a:lnTo>
                    <a:pt x="0" y="0"/>
                  </a:lnTo>
                  <a:lnTo>
                    <a:pt x="0" y="384"/>
                  </a:lnTo>
                  <a:lnTo>
                    <a:pt x="384" y="192"/>
                  </a:lnTo>
                  <a:lnTo>
                    <a:pt x="192" y="192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50000">
                  <a:srgbClr val="FF9900">
                    <a:alpha val="100000"/>
                  </a:srgbClr>
                </a:gs>
                <a:gs pos="100000">
                  <a:schemeClr val="hlink"/>
                </a:gs>
              </a:gsLst>
              <a:lin ang="27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50" name="未知"/>
            <p:cNvSpPr/>
            <p:nvPr/>
          </p:nvSpPr>
          <p:spPr>
            <a:xfrm rot="1629174">
              <a:off x="0" y="953"/>
              <a:ext cx="211" cy="190"/>
            </a:xfrm>
            <a:custGeom>
              <a:avLst/>
              <a:gdLst/>
              <a:ahLst/>
              <a:cxnLst/>
              <a:pathLst>
                <a:path w="96" h="96">
                  <a:moveTo>
                    <a:pt x="0" y="0"/>
                  </a:moveTo>
                  <a:lnTo>
                    <a:pt x="96" y="0"/>
                  </a:lnTo>
                  <a:lnTo>
                    <a:pt x="48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alpha val="100000"/>
                  </a:schemeClr>
                </a:gs>
                <a:gs pos="50000">
                  <a:srgbClr val="969696">
                    <a:alpha val="100000"/>
                  </a:srgbClr>
                </a:gs>
                <a:gs pos="100000">
                  <a:schemeClr val="bg1">
                    <a:alpha val="100000"/>
                  </a:schemeClr>
                </a:gs>
              </a:gsLst>
              <a:lin ang="0" scaled="1"/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851" name="组合 35850"/>
          <p:cNvGrpSpPr/>
          <p:nvPr/>
        </p:nvGrpSpPr>
        <p:grpSpPr>
          <a:xfrm>
            <a:off x="755650" y="549275"/>
            <a:ext cx="1752600" cy="1397000"/>
            <a:chOff x="0" y="0"/>
            <a:chExt cx="1104" cy="880"/>
          </a:xfrm>
        </p:grpSpPr>
        <p:sp>
          <p:nvSpPr>
            <p:cNvPr id="35852" name="未知"/>
            <p:cNvSpPr/>
            <p:nvPr/>
          </p:nvSpPr>
          <p:spPr>
            <a:xfrm rot="158589">
              <a:off x="0" y="104"/>
              <a:ext cx="828" cy="776"/>
            </a:xfrm>
            <a:custGeom>
              <a:avLst/>
              <a:gdLst/>
              <a:ahLst/>
              <a:cxnLst/>
              <a:pathLst>
                <a:path w="576" h="816">
                  <a:moveTo>
                    <a:pt x="48" y="768"/>
                  </a:moveTo>
                  <a:lnTo>
                    <a:pt x="192" y="816"/>
                  </a:lnTo>
                  <a:lnTo>
                    <a:pt x="576" y="96"/>
                  </a:lnTo>
                  <a:lnTo>
                    <a:pt x="384" y="0"/>
                  </a:lnTo>
                  <a:lnTo>
                    <a:pt x="0" y="720"/>
                  </a:lnTo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18900000" scaled="1"/>
              <a:tileRect/>
            </a:gradFill>
            <a:ln w="38100" cap="flat" cmpd="sng">
              <a:pattFill prst="horz">
                <a:fgClr>
                  <a:schemeClr val="accent2"/>
                </a:fgClr>
                <a:bgClr>
                  <a:srgbClr val="FFFFFF"/>
                </a:bgClr>
              </a:patt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53" name="未知"/>
            <p:cNvSpPr/>
            <p:nvPr/>
          </p:nvSpPr>
          <p:spPr>
            <a:xfrm>
              <a:off x="414" y="0"/>
              <a:ext cx="690" cy="207"/>
            </a:xfrm>
            <a:custGeom>
              <a:avLst/>
              <a:gdLst/>
              <a:ahLst/>
              <a:cxnLst/>
              <a:pathLst>
                <a:path w="336" h="240">
                  <a:moveTo>
                    <a:pt x="192" y="240"/>
                  </a:moveTo>
                  <a:lnTo>
                    <a:pt x="48" y="144"/>
                  </a:lnTo>
                  <a:lnTo>
                    <a:pt x="0" y="48"/>
                  </a:lnTo>
                  <a:lnTo>
                    <a:pt x="144" y="0"/>
                  </a:lnTo>
                  <a:lnTo>
                    <a:pt x="288" y="48"/>
                  </a:lnTo>
                  <a:lnTo>
                    <a:pt x="336" y="192"/>
                  </a:lnTo>
                  <a:lnTo>
                    <a:pt x="192" y="240"/>
                  </a:lnTo>
                  <a:close/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50000">
                  <a:srgbClr val="FF9933">
                    <a:alpha val="100000"/>
                  </a:srgbClr>
                </a:gs>
                <a:gs pos="100000">
                  <a:srgbClr val="FFCC66">
                    <a:alpha val="100000"/>
                  </a:srgbClr>
                </a:gs>
              </a:gsLst>
              <a:lin ang="189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54" name="椭圆 35853"/>
            <p:cNvSpPr/>
            <p:nvPr/>
          </p:nvSpPr>
          <p:spPr>
            <a:xfrm>
              <a:off x="679" y="90"/>
              <a:ext cx="207" cy="5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pic>
        <p:nvPicPr>
          <p:cNvPr id="35855" name="图片 35854" descr="PE02604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6688" y="5451475"/>
            <a:ext cx="1843087" cy="1290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56" name="文本框 35855"/>
          <p:cNvSpPr txBox="1"/>
          <p:nvPr/>
        </p:nvSpPr>
        <p:spPr>
          <a:xfrm>
            <a:off x="7380288" y="5302250"/>
            <a:ext cx="1008062" cy="1555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zh-CN" sz="9600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?</a:t>
            </a:r>
            <a:endParaRPr lang="en-US" altLang="zh-CN" sz="960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3" name="文本框 35872"/>
          <p:cNvSpPr txBox="1"/>
          <p:nvPr/>
        </p:nvSpPr>
        <p:spPr>
          <a:xfrm>
            <a:off x="1476375" y="2420938"/>
            <a:ext cx="37433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y=3x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+2x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4" name="文本框 35873"/>
          <p:cNvSpPr txBox="1"/>
          <p:nvPr/>
        </p:nvSpPr>
        <p:spPr>
          <a:xfrm>
            <a:off x="1547813" y="3357563"/>
            <a:ext cx="37433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y=-x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-2x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5" name="文本框 35874"/>
          <p:cNvSpPr txBox="1"/>
          <p:nvPr/>
        </p:nvSpPr>
        <p:spPr>
          <a:xfrm>
            <a:off x="1619250" y="4365625"/>
            <a:ext cx="45370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y=-2x</a:t>
            </a:r>
            <a:r>
              <a:rPr lang="en-US" altLang="zh-CN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+8x-8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35877" name="对象 35876"/>
          <p:cNvGraphicFramePr/>
          <p:nvPr/>
        </p:nvGraphicFramePr>
        <p:xfrm>
          <a:off x="1739900" y="5157788"/>
          <a:ext cx="4368800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2" imgW="1320165" imgH="393700" progId="Equation.3">
                  <p:embed/>
                </p:oleObj>
              </mc:Choice>
              <mc:Fallback>
                <p:oleObj name="" r:id="rId2" imgW="1320165" imgH="3937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39900" y="5157788"/>
                        <a:ext cx="4368800" cy="1223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3" grpId="0"/>
      <p:bldP spid="35874" grpId="0"/>
      <p:bldP spid="358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文本框 17409"/>
          <p:cNvSpPr txBox="1"/>
          <p:nvPr/>
        </p:nvSpPr>
        <p:spPr>
          <a:xfrm>
            <a:off x="468313" y="2420938"/>
            <a:ext cx="8280400" cy="2771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4400" dirty="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4400" dirty="0">
                <a:latin typeface="Arial" panose="020B0604020202020204" pitchFamily="34" charset="0"/>
                <a:ea typeface="宋体" panose="02010600030101010101" pitchFamily="2" charset="-122"/>
              </a:rPr>
              <a:t>用总长为</a:t>
            </a:r>
            <a:r>
              <a:rPr lang="en-US" altLang="zh-CN" sz="4400" dirty="0">
                <a:latin typeface="Arial" panose="020B0604020202020204" pitchFamily="34" charset="0"/>
                <a:ea typeface="宋体" panose="02010600030101010101" pitchFamily="2" charset="-122"/>
              </a:rPr>
              <a:t>60m</a:t>
            </a:r>
            <a:r>
              <a:rPr lang="zh-CN" altLang="en-US" sz="4400" dirty="0">
                <a:latin typeface="Arial" panose="020B0604020202020204" pitchFamily="34" charset="0"/>
                <a:ea typeface="宋体" panose="02010600030101010101" pitchFamily="2" charset="-122"/>
              </a:rPr>
              <a:t>的篱笆墙围成矩形场地，矩形面积</a:t>
            </a:r>
            <a:r>
              <a:rPr lang="en-US" altLang="zh-CN" sz="4400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4400" dirty="0">
                <a:latin typeface="Arial" panose="020B0604020202020204" pitchFamily="34" charset="0"/>
                <a:ea typeface="宋体" panose="02010600030101010101" pitchFamily="2" charset="-122"/>
              </a:rPr>
              <a:t>随矩形一边长</a:t>
            </a:r>
            <a:r>
              <a:rPr lang="en-US" altLang="zh-CN" sz="4400" dirty="0">
                <a:latin typeface="Arial" panose="020B0604020202020204" pitchFamily="34" charset="0"/>
                <a:ea typeface="宋体" panose="02010600030101010101" pitchFamily="2" charset="-122"/>
              </a:rPr>
              <a:t>L</a:t>
            </a:r>
            <a:r>
              <a:rPr lang="zh-CN" altLang="en-US" sz="4400" dirty="0">
                <a:latin typeface="Arial" panose="020B0604020202020204" pitchFamily="34" charset="0"/>
                <a:ea typeface="宋体" panose="02010600030101010101" pitchFamily="2" charset="-122"/>
              </a:rPr>
              <a:t>的变化而变化，当</a:t>
            </a:r>
            <a:r>
              <a:rPr lang="en-US" altLang="zh-CN" sz="4400" dirty="0">
                <a:latin typeface="Arial" panose="020B0604020202020204" pitchFamily="34" charset="0"/>
                <a:ea typeface="宋体" panose="02010600030101010101" pitchFamily="2" charset="-122"/>
              </a:rPr>
              <a:t>L</a:t>
            </a:r>
            <a:r>
              <a:rPr lang="zh-CN" altLang="en-US" sz="4400" dirty="0">
                <a:latin typeface="Arial" panose="020B0604020202020204" pitchFamily="34" charset="0"/>
                <a:ea typeface="宋体" panose="02010600030101010101" pitchFamily="2" charset="-122"/>
              </a:rPr>
              <a:t>多少时，场地的面积</a:t>
            </a:r>
            <a:r>
              <a:rPr lang="en-US" altLang="zh-CN" sz="4400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4400" dirty="0">
                <a:latin typeface="Arial" panose="020B0604020202020204" pitchFamily="34" charset="0"/>
                <a:ea typeface="宋体" panose="02010600030101010101" pitchFamily="2" charset="-122"/>
              </a:rPr>
              <a:t>最大？</a:t>
            </a:r>
            <a:endParaRPr lang="zh-CN" altLang="en-US" sz="4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435" name="组合 17434"/>
          <p:cNvGrpSpPr/>
          <p:nvPr/>
        </p:nvGrpSpPr>
        <p:grpSpPr>
          <a:xfrm>
            <a:off x="5795963" y="5084763"/>
            <a:ext cx="2447925" cy="1555750"/>
            <a:chOff x="3651" y="3203"/>
            <a:chExt cx="1542" cy="980"/>
          </a:xfrm>
        </p:grpSpPr>
        <p:pic>
          <p:nvPicPr>
            <p:cNvPr id="17415" name="图片 17414" descr="PE02604_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1" y="3203"/>
              <a:ext cx="1161" cy="8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16" name="文本框 17415"/>
            <p:cNvSpPr txBox="1"/>
            <p:nvPr/>
          </p:nvSpPr>
          <p:spPr>
            <a:xfrm>
              <a:off x="4558" y="3203"/>
              <a:ext cx="635" cy="9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  <a:r>
                <a:rPr lang="zh-CN" altLang="zh-CN" sz="9600" dirty="0">
                  <a:solidFill>
                    <a:srgbClr val="FF33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?</a:t>
              </a:r>
              <a:endParaRPr lang="en-US" altLang="zh-CN" sz="960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21" name="未知"/>
          <p:cNvSpPr/>
          <p:nvPr/>
        </p:nvSpPr>
        <p:spPr>
          <a:xfrm>
            <a:off x="1835150" y="981075"/>
            <a:ext cx="5040313" cy="657225"/>
          </a:xfrm>
          <a:custGeom>
            <a:avLst/>
            <a:gdLst/>
            <a:ahLst/>
            <a:cxnLst/>
            <a:pathLst>
              <a:path w="2208" h="384">
                <a:moveTo>
                  <a:pt x="432" y="384"/>
                </a:moveTo>
                <a:lnTo>
                  <a:pt x="2208" y="384"/>
                </a:lnTo>
                <a:lnTo>
                  <a:pt x="1776" y="0"/>
                </a:lnTo>
                <a:lnTo>
                  <a:pt x="0" y="0"/>
                </a:lnTo>
                <a:lnTo>
                  <a:pt x="432" y="384"/>
                </a:lnTo>
                <a:close/>
              </a:path>
            </a:pathLst>
          </a:custGeom>
          <a:gradFill rotWithShape="0">
            <a:gsLst>
              <a:gs pos="0">
                <a:srgbClr val="FFFFFF">
                  <a:alpha val="100000"/>
                </a:srgbClr>
              </a:gs>
              <a:gs pos="100000">
                <a:srgbClr val="99CC00">
                  <a:alpha val="100000"/>
                </a:srgbClr>
              </a:gs>
            </a:gsLst>
            <a:lin ang="5400000" scaled="1"/>
            <a:tileRect/>
          </a:gradFill>
          <a:ln w="19050" cap="flat" cmpd="sng">
            <a:pattFill prst="horz">
              <a:fgClr>
                <a:schemeClr val="accent1"/>
              </a:fgClr>
              <a:bgClr>
                <a:srgbClr val="FFFFFF"/>
              </a:bgClr>
            </a:pattFill>
            <a:prstDash val="solid"/>
            <a:headEnd type="none" w="med" len="med"/>
            <a:tailEnd type="none" w="med" len="med"/>
          </a:ln>
          <a:effectLst>
            <a:prstShdw prst="shdw15" dir="16200000">
              <a:schemeClr val="bg2"/>
            </a:prstShdw>
          </a:effectLst>
        </p:spPr>
        <p:txBody>
          <a:bodyPr/>
          <a:p>
            <a:endParaRPr lang="zh-CN" altLang="en-US"/>
          </a:p>
        </p:txBody>
      </p:sp>
      <p:grpSp>
        <p:nvGrpSpPr>
          <p:cNvPr id="17422" name="组合 17421"/>
          <p:cNvGrpSpPr/>
          <p:nvPr/>
        </p:nvGrpSpPr>
        <p:grpSpPr>
          <a:xfrm>
            <a:off x="395288" y="620713"/>
            <a:ext cx="1962150" cy="1814512"/>
            <a:chOff x="0" y="0"/>
            <a:chExt cx="1236" cy="1143"/>
          </a:xfrm>
        </p:grpSpPr>
        <p:sp>
          <p:nvSpPr>
            <p:cNvPr id="17423" name="未知"/>
            <p:cNvSpPr/>
            <p:nvPr/>
          </p:nvSpPr>
          <p:spPr>
            <a:xfrm>
              <a:off x="408" y="182"/>
              <a:ext cx="828" cy="725"/>
            </a:xfrm>
            <a:custGeom>
              <a:avLst/>
              <a:gdLst/>
              <a:ahLst/>
              <a:cxnLst/>
              <a:pathLst>
                <a:path w="432" h="624">
                  <a:moveTo>
                    <a:pt x="0" y="624"/>
                  </a:moveTo>
                  <a:lnTo>
                    <a:pt x="96" y="624"/>
                  </a:lnTo>
                  <a:lnTo>
                    <a:pt x="432" y="0"/>
                  </a:lnTo>
                  <a:lnTo>
                    <a:pt x="288" y="48"/>
                  </a:lnTo>
                  <a:lnTo>
                    <a:pt x="0" y="62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>
                    <a:alpha val="100000"/>
                  </a:schemeClr>
                </a:gs>
                <a:gs pos="50000">
                  <a:srgbClr val="CC3300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2700000" scaled="1"/>
              <a:tileRect/>
            </a:gradFill>
            <a:ln w="38100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24" name="未知"/>
            <p:cNvSpPr/>
            <p:nvPr/>
          </p:nvSpPr>
          <p:spPr>
            <a:xfrm rot="961415">
              <a:off x="138" y="0"/>
              <a:ext cx="414" cy="828"/>
            </a:xfrm>
            <a:custGeom>
              <a:avLst/>
              <a:gdLst/>
              <a:ahLst/>
              <a:cxnLst/>
              <a:pathLst>
                <a:path w="480" h="720">
                  <a:moveTo>
                    <a:pt x="480" y="96"/>
                  </a:moveTo>
                  <a:lnTo>
                    <a:pt x="192" y="672"/>
                  </a:lnTo>
                  <a:lnTo>
                    <a:pt x="144" y="720"/>
                  </a:lnTo>
                  <a:lnTo>
                    <a:pt x="0" y="624"/>
                  </a:lnTo>
                  <a:lnTo>
                    <a:pt x="144" y="336"/>
                  </a:lnTo>
                  <a:lnTo>
                    <a:pt x="336" y="0"/>
                  </a:lnTo>
                  <a:lnTo>
                    <a:pt x="480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hlink">
                    <a:alpha val="100000"/>
                  </a:schemeClr>
                </a:gs>
                <a:gs pos="50000">
                  <a:srgbClr val="FFCC66">
                    <a:alpha val="100000"/>
                  </a:srgbClr>
                </a:gs>
                <a:gs pos="100000">
                  <a:schemeClr val="hlink">
                    <a:alpha val="100000"/>
                  </a:schemeClr>
                </a:gs>
              </a:gsLst>
              <a:lin ang="2700000" scaled="1"/>
              <a:tileRect/>
            </a:gradFill>
            <a:ln w="19050" cap="flat" cmpd="sng">
              <a:solidFill>
                <a:srgbClr val="FF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25" name="未知"/>
            <p:cNvSpPr/>
            <p:nvPr/>
          </p:nvSpPr>
          <p:spPr>
            <a:xfrm>
              <a:off x="69" y="622"/>
              <a:ext cx="552" cy="466"/>
            </a:xfrm>
            <a:custGeom>
              <a:avLst/>
              <a:gdLst/>
              <a:ahLst/>
              <a:cxnLst/>
              <a:pathLst>
                <a:path w="384" h="384">
                  <a:moveTo>
                    <a:pt x="192" y="192"/>
                  </a:moveTo>
                  <a:lnTo>
                    <a:pt x="96" y="144"/>
                  </a:lnTo>
                  <a:lnTo>
                    <a:pt x="48" y="96"/>
                  </a:lnTo>
                  <a:lnTo>
                    <a:pt x="0" y="0"/>
                  </a:lnTo>
                  <a:lnTo>
                    <a:pt x="0" y="384"/>
                  </a:lnTo>
                  <a:lnTo>
                    <a:pt x="384" y="192"/>
                  </a:lnTo>
                  <a:lnTo>
                    <a:pt x="192" y="192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50000">
                  <a:srgbClr val="FF9900">
                    <a:alpha val="100000"/>
                  </a:srgbClr>
                </a:gs>
                <a:gs pos="100000">
                  <a:schemeClr val="hlink"/>
                </a:gs>
              </a:gsLst>
              <a:lin ang="27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26" name="未知"/>
            <p:cNvSpPr/>
            <p:nvPr/>
          </p:nvSpPr>
          <p:spPr>
            <a:xfrm rot="1629174">
              <a:off x="0" y="953"/>
              <a:ext cx="211" cy="190"/>
            </a:xfrm>
            <a:custGeom>
              <a:avLst/>
              <a:gdLst/>
              <a:ahLst/>
              <a:cxnLst/>
              <a:pathLst>
                <a:path w="96" h="96">
                  <a:moveTo>
                    <a:pt x="0" y="0"/>
                  </a:moveTo>
                  <a:lnTo>
                    <a:pt x="96" y="0"/>
                  </a:lnTo>
                  <a:lnTo>
                    <a:pt x="48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alpha val="100000"/>
                  </a:schemeClr>
                </a:gs>
                <a:gs pos="50000">
                  <a:srgbClr val="969696">
                    <a:alpha val="100000"/>
                  </a:srgbClr>
                </a:gs>
                <a:gs pos="100000">
                  <a:schemeClr val="bg1">
                    <a:alpha val="100000"/>
                  </a:schemeClr>
                </a:gs>
              </a:gsLst>
              <a:lin ang="0" scaled="1"/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7428" name="矩形 17427"/>
          <p:cNvSpPr/>
          <p:nvPr/>
        </p:nvSpPr>
        <p:spPr>
          <a:xfrm>
            <a:off x="2700338" y="908050"/>
            <a:ext cx="2743200" cy="12350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3600" b="0"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实际应用</a:t>
            </a:r>
            <a:endParaRPr lang="zh-CN" altLang="en-US" sz="3600" b="0"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7431" name="组合 17430"/>
          <p:cNvGrpSpPr/>
          <p:nvPr/>
        </p:nvGrpSpPr>
        <p:grpSpPr>
          <a:xfrm>
            <a:off x="611188" y="620713"/>
            <a:ext cx="1752600" cy="1397000"/>
            <a:chOff x="0" y="0"/>
            <a:chExt cx="1104" cy="880"/>
          </a:xfrm>
        </p:grpSpPr>
        <p:sp>
          <p:nvSpPr>
            <p:cNvPr id="17432" name="未知"/>
            <p:cNvSpPr/>
            <p:nvPr/>
          </p:nvSpPr>
          <p:spPr>
            <a:xfrm rot="158589">
              <a:off x="0" y="104"/>
              <a:ext cx="828" cy="776"/>
            </a:xfrm>
            <a:custGeom>
              <a:avLst/>
              <a:gdLst/>
              <a:ahLst/>
              <a:cxnLst/>
              <a:pathLst>
                <a:path w="576" h="816">
                  <a:moveTo>
                    <a:pt x="48" y="768"/>
                  </a:moveTo>
                  <a:lnTo>
                    <a:pt x="192" y="816"/>
                  </a:lnTo>
                  <a:lnTo>
                    <a:pt x="576" y="96"/>
                  </a:lnTo>
                  <a:lnTo>
                    <a:pt x="384" y="0"/>
                  </a:lnTo>
                  <a:lnTo>
                    <a:pt x="0" y="720"/>
                  </a:lnTo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18900000" scaled="1"/>
              <a:tileRect/>
            </a:gradFill>
            <a:ln w="38100" cap="flat" cmpd="sng">
              <a:pattFill prst="horz">
                <a:fgClr>
                  <a:schemeClr val="accent2"/>
                </a:fgClr>
                <a:bgClr>
                  <a:srgbClr val="FFFFFF"/>
                </a:bgClr>
              </a:patt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33" name="未知"/>
            <p:cNvSpPr/>
            <p:nvPr/>
          </p:nvSpPr>
          <p:spPr>
            <a:xfrm>
              <a:off x="414" y="0"/>
              <a:ext cx="690" cy="207"/>
            </a:xfrm>
            <a:custGeom>
              <a:avLst/>
              <a:gdLst/>
              <a:ahLst/>
              <a:cxnLst/>
              <a:pathLst>
                <a:path w="336" h="240">
                  <a:moveTo>
                    <a:pt x="192" y="240"/>
                  </a:moveTo>
                  <a:lnTo>
                    <a:pt x="48" y="144"/>
                  </a:lnTo>
                  <a:lnTo>
                    <a:pt x="0" y="48"/>
                  </a:lnTo>
                  <a:lnTo>
                    <a:pt x="144" y="0"/>
                  </a:lnTo>
                  <a:lnTo>
                    <a:pt x="288" y="48"/>
                  </a:lnTo>
                  <a:lnTo>
                    <a:pt x="336" y="192"/>
                  </a:lnTo>
                  <a:lnTo>
                    <a:pt x="192" y="240"/>
                  </a:lnTo>
                  <a:close/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50000">
                  <a:srgbClr val="FF9933">
                    <a:alpha val="100000"/>
                  </a:srgbClr>
                </a:gs>
                <a:gs pos="100000">
                  <a:srgbClr val="FFCC66">
                    <a:alpha val="100000"/>
                  </a:srgbClr>
                </a:gs>
              </a:gsLst>
              <a:lin ang="189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34" name="椭圆 17433"/>
            <p:cNvSpPr/>
            <p:nvPr/>
          </p:nvSpPr>
          <p:spPr>
            <a:xfrm>
              <a:off x="679" y="90"/>
              <a:ext cx="207" cy="5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7439" name="矩形 17438"/>
          <p:cNvSpPr/>
          <p:nvPr/>
        </p:nvSpPr>
        <p:spPr>
          <a:xfrm>
            <a:off x="3059113" y="404813"/>
            <a:ext cx="2247900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4400" b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知识纵横</a:t>
            </a:r>
            <a:endParaRPr lang="zh-CN" altLang="en-US" sz="4400" b="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90" name="文本框 60489"/>
          <p:cNvSpPr txBox="1"/>
          <p:nvPr/>
        </p:nvSpPr>
        <p:spPr>
          <a:xfrm>
            <a:off x="539750" y="1844675"/>
            <a:ext cx="8604250" cy="2563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如图，一座双拱桥的两个拱具有相同的抛物线形状，按照图中的直角坐标系，右边的一条抛物线可以用                             表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示，而且左右两条抛物线关于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y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轴对称。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0491" name="组合 60490"/>
          <p:cNvGrpSpPr/>
          <p:nvPr/>
        </p:nvGrpSpPr>
        <p:grpSpPr>
          <a:xfrm>
            <a:off x="5795963" y="5084763"/>
            <a:ext cx="2447925" cy="1555750"/>
            <a:chOff x="3651" y="3203"/>
            <a:chExt cx="1542" cy="980"/>
          </a:xfrm>
        </p:grpSpPr>
        <p:pic>
          <p:nvPicPr>
            <p:cNvPr id="60492" name="图片 60491" descr="PE02604_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1" y="3203"/>
              <a:ext cx="1161" cy="8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0493" name="文本框 60492"/>
            <p:cNvSpPr txBox="1"/>
            <p:nvPr/>
          </p:nvSpPr>
          <p:spPr>
            <a:xfrm>
              <a:off x="4558" y="3203"/>
              <a:ext cx="635" cy="9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  <a:r>
                <a:rPr lang="zh-CN" altLang="zh-CN" sz="9600" dirty="0">
                  <a:solidFill>
                    <a:srgbClr val="FF33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?</a:t>
              </a:r>
              <a:endParaRPr lang="en-US" altLang="zh-CN" sz="960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0494" name="未知"/>
          <p:cNvSpPr/>
          <p:nvPr/>
        </p:nvSpPr>
        <p:spPr>
          <a:xfrm>
            <a:off x="1835150" y="981075"/>
            <a:ext cx="5040313" cy="657225"/>
          </a:xfrm>
          <a:custGeom>
            <a:avLst/>
            <a:gdLst/>
            <a:ahLst/>
            <a:cxnLst/>
            <a:pathLst>
              <a:path w="2208" h="384">
                <a:moveTo>
                  <a:pt x="432" y="384"/>
                </a:moveTo>
                <a:lnTo>
                  <a:pt x="2208" y="384"/>
                </a:lnTo>
                <a:lnTo>
                  <a:pt x="1776" y="0"/>
                </a:lnTo>
                <a:lnTo>
                  <a:pt x="0" y="0"/>
                </a:lnTo>
                <a:lnTo>
                  <a:pt x="432" y="384"/>
                </a:lnTo>
                <a:close/>
              </a:path>
            </a:pathLst>
          </a:custGeom>
          <a:gradFill rotWithShape="0">
            <a:gsLst>
              <a:gs pos="0">
                <a:srgbClr val="FFFFFF">
                  <a:alpha val="100000"/>
                </a:srgbClr>
              </a:gs>
              <a:gs pos="100000">
                <a:srgbClr val="99CC00">
                  <a:alpha val="100000"/>
                </a:srgbClr>
              </a:gs>
            </a:gsLst>
            <a:lin ang="5400000" scaled="1"/>
            <a:tileRect/>
          </a:gradFill>
          <a:ln w="19050" cap="flat" cmpd="sng">
            <a:pattFill prst="horz">
              <a:fgClr>
                <a:schemeClr val="accent1"/>
              </a:fgClr>
              <a:bgClr>
                <a:srgbClr val="FFFFFF"/>
              </a:bgClr>
            </a:pattFill>
            <a:prstDash val="solid"/>
            <a:headEnd type="none" w="med" len="med"/>
            <a:tailEnd type="none" w="med" len="med"/>
          </a:ln>
          <a:effectLst>
            <a:prstShdw prst="shdw15" dir="16200000">
              <a:schemeClr val="bg2"/>
            </a:prstShdw>
          </a:effectLst>
        </p:spPr>
        <p:txBody>
          <a:bodyPr/>
          <a:p>
            <a:endParaRPr lang="zh-CN" altLang="en-US"/>
          </a:p>
        </p:txBody>
      </p:sp>
      <p:grpSp>
        <p:nvGrpSpPr>
          <p:cNvPr id="60495" name="组合 60494"/>
          <p:cNvGrpSpPr/>
          <p:nvPr/>
        </p:nvGrpSpPr>
        <p:grpSpPr>
          <a:xfrm>
            <a:off x="395288" y="620713"/>
            <a:ext cx="1962150" cy="1814512"/>
            <a:chOff x="0" y="0"/>
            <a:chExt cx="1236" cy="1143"/>
          </a:xfrm>
        </p:grpSpPr>
        <p:sp>
          <p:nvSpPr>
            <p:cNvPr id="60496" name="未知"/>
            <p:cNvSpPr/>
            <p:nvPr/>
          </p:nvSpPr>
          <p:spPr>
            <a:xfrm>
              <a:off x="408" y="182"/>
              <a:ext cx="828" cy="725"/>
            </a:xfrm>
            <a:custGeom>
              <a:avLst/>
              <a:gdLst/>
              <a:ahLst/>
              <a:cxnLst/>
              <a:pathLst>
                <a:path w="432" h="624">
                  <a:moveTo>
                    <a:pt x="0" y="624"/>
                  </a:moveTo>
                  <a:lnTo>
                    <a:pt x="96" y="624"/>
                  </a:lnTo>
                  <a:lnTo>
                    <a:pt x="432" y="0"/>
                  </a:lnTo>
                  <a:lnTo>
                    <a:pt x="288" y="48"/>
                  </a:lnTo>
                  <a:lnTo>
                    <a:pt x="0" y="62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>
                    <a:alpha val="100000"/>
                  </a:schemeClr>
                </a:gs>
                <a:gs pos="50000">
                  <a:srgbClr val="CC3300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2700000" scaled="1"/>
              <a:tileRect/>
            </a:gradFill>
            <a:ln w="38100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497" name="未知"/>
            <p:cNvSpPr/>
            <p:nvPr/>
          </p:nvSpPr>
          <p:spPr>
            <a:xfrm rot="961415">
              <a:off x="138" y="0"/>
              <a:ext cx="414" cy="828"/>
            </a:xfrm>
            <a:custGeom>
              <a:avLst/>
              <a:gdLst/>
              <a:ahLst/>
              <a:cxnLst/>
              <a:pathLst>
                <a:path w="480" h="720">
                  <a:moveTo>
                    <a:pt x="480" y="96"/>
                  </a:moveTo>
                  <a:lnTo>
                    <a:pt x="192" y="672"/>
                  </a:lnTo>
                  <a:lnTo>
                    <a:pt x="144" y="720"/>
                  </a:lnTo>
                  <a:lnTo>
                    <a:pt x="0" y="624"/>
                  </a:lnTo>
                  <a:lnTo>
                    <a:pt x="144" y="336"/>
                  </a:lnTo>
                  <a:lnTo>
                    <a:pt x="336" y="0"/>
                  </a:lnTo>
                  <a:lnTo>
                    <a:pt x="480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hlink">
                    <a:alpha val="100000"/>
                  </a:schemeClr>
                </a:gs>
                <a:gs pos="50000">
                  <a:srgbClr val="FFCC66">
                    <a:alpha val="100000"/>
                  </a:srgbClr>
                </a:gs>
                <a:gs pos="100000">
                  <a:schemeClr val="hlink">
                    <a:alpha val="100000"/>
                  </a:schemeClr>
                </a:gs>
              </a:gsLst>
              <a:lin ang="2700000" scaled="1"/>
              <a:tileRect/>
            </a:gradFill>
            <a:ln w="19050" cap="flat" cmpd="sng">
              <a:solidFill>
                <a:srgbClr val="FFCC6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498" name="未知"/>
            <p:cNvSpPr/>
            <p:nvPr/>
          </p:nvSpPr>
          <p:spPr>
            <a:xfrm>
              <a:off x="69" y="622"/>
              <a:ext cx="552" cy="466"/>
            </a:xfrm>
            <a:custGeom>
              <a:avLst/>
              <a:gdLst/>
              <a:ahLst/>
              <a:cxnLst/>
              <a:pathLst>
                <a:path w="384" h="384">
                  <a:moveTo>
                    <a:pt x="192" y="192"/>
                  </a:moveTo>
                  <a:lnTo>
                    <a:pt x="96" y="144"/>
                  </a:lnTo>
                  <a:lnTo>
                    <a:pt x="48" y="96"/>
                  </a:lnTo>
                  <a:lnTo>
                    <a:pt x="0" y="0"/>
                  </a:lnTo>
                  <a:lnTo>
                    <a:pt x="0" y="384"/>
                  </a:lnTo>
                  <a:lnTo>
                    <a:pt x="384" y="192"/>
                  </a:lnTo>
                  <a:lnTo>
                    <a:pt x="192" y="192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50000">
                  <a:srgbClr val="FF9900">
                    <a:alpha val="100000"/>
                  </a:srgbClr>
                </a:gs>
                <a:gs pos="100000">
                  <a:schemeClr val="hlink"/>
                </a:gs>
              </a:gsLst>
              <a:lin ang="27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499" name="未知"/>
            <p:cNvSpPr/>
            <p:nvPr/>
          </p:nvSpPr>
          <p:spPr>
            <a:xfrm rot="1629174">
              <a:off x="0" y="953"/>
              <a:ext cx="211" cy="190"/>
            </a:xfrm>
            <a:custGeom>
              <a:avLst/>
              <a:gdLst/>
              <a:ahLst/>
              <a:cxnLst/>
              <a:pathLst>
                <a:path w="96" h="96">
                  <a:moveTo>
                    <a:pt x="0" y="0"/>
                  </a:moveTo>
                  <a:lnTo>
                    <a:pt x="96" y="0"/>
                  </a:lnTo>
                  <a:lnTo>
                    <a:pt x="48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alpha val="100000"/>
                  </a:schemeClr>
                </a:gs>
                <a:gs pos="50000">
                  <a:srgbClr val="969696">
                    <a:alpha val="100000"/>
                  </a:srgbClr>
                </a:gs>
                <a:gs pos="100000">
                  <a:schemeClr val="bg1">
                    <a:alpha val="100000"/>
                  </a:schemeClr>
                </a:gs>
              </a:gsLst>
              <a:lin ang="0" scaled="1"/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0500" name="矩形 60499"/>
          <p:cNvSpPr/>
          <p:nvPr/>
        </p:nvSpPr>
        <p:spPr>
          <a:xfrm>
            <a:off x="2700338" y="908050"/>
            <a:ext cx="2743200" cy="12350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3600" b="0"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实际应用</a:t>
            </a:r>
            <a:endParaRPr lang="zh-CN" altLang="en-US" sz="3600" b="0"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0501" name="组合 60500"/>
          <p:cNvGrpSpPr/>
          <p:nvPr/>
        </p:nvGrpSpPr>
        <p:grpSpPr>
          <a:xfrm>
            <a:off x="611188" y="620713"/>
            <a:ext cx="1752600" cy="1397000"/>
            <a:chOff x="0" y="0"/>
            <a:chExt cx="1104" cy="880"/>
          </a:xfrm>
        </p:grpSpPr>
        <p:sp>
          <p:nvSpPr>
            <p:cNvPr id="60502" name="未知"/>
            <p:cNvSpPr/>
            <p:nvPr/>
          </p:nvSpPr>
          <p:spPr>
            <a:xfrm rot="158589">
              <a:off x="0" y="104"/>
              <a:ext cx="828" cy="776"/>
            </a:xfrm>
            <a:custGeom>
              <a:avLst/>
              <a:gdLst/>
              <a:ahLst/>
              <a:cxnLst/>
              <a:pathLst>
                <a:path w="576" h="816">
                  <a:moveTo>
                    <a:pt x="48" y="768"/>
                  </a:moveTo>
                  <a:lnTo>
                    <a:pt x="192" y="816"/>
                  </a:lnTo>
                  <a:lnTo>
                    <a:pt x="576" y="96"/>
                  </a:lnTo>
                  <a:lnTo>
                    <a:pt x="384" y="0"/>
                  </a:lnTo>
                  <a:lnTo>
                    <a:pt x="0" y="720"/>
                  </a:lnTo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100000">
                  <a:schemeClr val="accent2">
                    <a:alpha val="100000"/>
                  </a:schemeClr>
                </a:gs>
              </a:gsLst>
              <a:lin ang="18900000" scaled="1"/>
              <a:tileRect/>
            </a:gradFill>
            <a:ln w="38100" cap="flat" cmpd="sng">
              <a:pattFill prst="horz">
                <a:fgClr>
                  <a:schemeClr val="accent2"/>
                </a:fgClr>
                <a:bgClr>
                  <a:srgbClr val="FFFFFF"/>
                </a:bgClr>
              </a:patt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503" name="未知"/>
            <p:cNvSpPr/>
            <p:nvPr/>
          </p:nvSpPr>
          <p:spPr>
            <a:xfrm>
              <a:off x="414" y="0"/>
              <a:ext cx="690" cy="207"/>
            </a:xfrm>
            <a:custGeom>
              <a:avLst/>
              <a:gdLst/>
              <a:ahLst/>
              <a:cxnLst/>
              <a:pathLst>
                <a:path w="336" h="240">
                  <a:moveTo>
                    <a:pt x="192" y="240"/>
                  </a:moveTo>
                  <a:lnTo>
                    <a:pt x="48" y="144"/>
                  </a:lnTo>
                  <a:lnTo>
                    <a:pt x="0" y="48"/>
                  </a:lnTo>
                  <a:lnTo>
                    <a:pt x="144" y="0"/>
                  </a:lnTo>
                  <a:lnTo>
                    <a:pt x="288" y="48"/>
                  </a:lnTo>
                  <a:lnTo>
                    <a:pt x="336" y="192"/>
                  </a:lnTo>
                  <a:lnTo>
                    <a:pt x="192" y="240"/>
                  </a:lnTo>
                  <a:close/>
                </a:path>
              </a:pathLst>
            </a:custGeom>
            <a:gradFill rotWithShape="0">
              <a:gsLst>
                <a:gs pos="0">
                  <a:srgbClr val="FFCC66">
                    <a:alpha val="100000"/>
                  </a:srgbClr>
                </a:gs>
                <a:gs pos="50000">
                  <a:srgbClr val="FF9933">
                    <a:alpha val="100000"/>
                  </a:srgbClr>
                </a:gs>
                <a:gs pos="100000">
                  <a:srgbClr val="FFCC66">
                    <a:alpha val="100000"/>
                  </a:srgbClr>
                </a:gs>
              </a:gsLst>
              <a:lin ang="18900000" scaled="1"/>
              <a:tileRect/>
            </a:gradFill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504" name="椭圆 60503"/>
            <p:cNvSpPr/>
            <p:nvPr/>
          </p:nvSpPr>
          <p:spPr>
            <a:xfrm>
              <a:off x="679" y="90"/>
              <a:ext cx="207" cy="5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0505" name="矩形 60504"/>
          <p:cNvSpPr/>
          <p:nvPr/>
        </p:nvSpPr>
        <p:spPr>
          <a:xfrm>
            <a:off x="3059113" y="404813"/>
            <a:ext cx="2247900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4400" b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知识纵横</a:t>
            </a:r>
            <a:endParaRPr lang="zh-CN" altLang="en-US" sz="4400" b="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60506" name="对象 60505"/>
          <p:cNvGraphicFramePr/>
          <p:nvPr/>
        </p:nvGraphicFramePr>
        <p:xfrm>
          <a:off x="4787900" y="2781300"/>
          <a:ext cx="324008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1332865" imgH="393700" progId="Equation.3">
                  <p:embed/>
                </p:oleObj>
              </mc:Choice>
              <mc:Fallback>
                <p:oleObj name="" r:id="rId2" imgW="1332865" imgH="3937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87900" y="2781300"/>
                        <a:ext cx="3240088" cy="1152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507" name="椭圆 60506"/>
          <p:cNvSpPr/>
          <p:nvPr/>
        </p:nvSpPr>
        <p:spPr>
          <a:xfrm>
            <a:off x="1476375" y="5300663"/>
            <a:ext cx="1800225" cy="1296987"/>
          </a:xfrm>
          <a:prstGeom prst="ellipse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60508" name="图片 605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913" y="4579938"/>
            <a:ext cx="3816350" cy="1660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511" name="直接连接符 60510"/>
          <p:cNvSpPr/>
          <p:nvPr/>
        </p:nvSpPr>
        <p:spPr>
          <a:xfrm>
            <a:off x="1331913" y="4795838"/>
            <a:ext cx="424815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0513" name="直接连接符 60512"/>
          <p:cNvSpPr/>
          <p:nvPr/>
        </p:nvSpPr>
        <p:spPr>
          <a:xfrm flipV="1">
            <a:off x="3203575" y="3571875"/>
            <a:ext cx="71438" cy="25923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0514" name="文本框 60513"/>
          <p:cNvSpPr txBox="1"/>
          <p:nvPr/>
        </p:nvSpPr>
        <p:spPr>
          <a:xfrm>
            <a:off x="3203575" y="4710113"/>
            <a:ext cx="43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0</a:t>
            </a:r>
            <a:endParaRPr lang="en-US" altLang="zh-CN" sz="280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0515" name="文本框 60514"/>
          <p:cNvSpPr txBox="1"/>
          <p:nvPr/>
        </p:nvSpPr>
        <p:spPr>
          <a:xfrm>
            <a:off x="5148263" y="4724400"/>
            <a:ext cx="43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x</a:t>
            </a:r>
            <a:endParaRPr lang="en-US" altLang="zh-CN" sz="280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0516" name="文本框 60515"/>
          <p:cNvSpPr txBox="1"/>
          <p:nvPr/>
        </p:nvSpPr>
        <p:spPr>
          <a:xfrm>
            <a:off x="3203575" y="3500438"/>
            <a:ext cx="43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y</a:t>
            </a:r>
            <a:endParaRPr lang="en-US" altLang="zh-CN" sz="280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0517" name="矩形 60516"/>
          <p:cNvSpPr/>
          <p:nvPr/>
        </p:nvSpPr>
        <p:spPr>
          <a:xfrm>
            <a:off x="0" y="0"/>
            <a:ext cx="9144000" cy="24923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0518" name="文本框 60517"/>
          <p:cNvSpPr txBox="1"/>
          <p:nvPr/>
        </p:nvSpPr>
        <p:spPr>
          <a:xfrm>
            <a:off x="323850" y="0"/>
            <a:ext cx="835183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(1)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桥拱的最高点到桥面的距离是多少？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0519" name="文本框 60518"/>
          <p:cNvSpPr txBox="1"/>
          <p:nvPr/>
        </p:nvSpPr>
        <p:spPr>
          <a:xfrm>
            <a:off x="395288" y="836613"/>
            <a:ext cx="86756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(2)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两个桥拱的最高点之间的距离是多少？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0520" name="文本框 60519"/>
          <p:cNvSpPr txBox="1"/>
          <p:nvPr/>
        </p:nvSpPr>
        <p:spPr>
          <a:xfrm>
            <a:off x="468313" y="1773238"/>
            <a:ext cx="83518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(3)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你能求出左边桥拱的表达式吗？</a:t>
            </a:r>
            <a:endParaRPr lang="zh-CN" altLang="en-US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0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0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90" grpId="0"/>
      <p:bldP spid="60514" grpId="0"/>
      <p:bldP spid="60515" grpId="0"/>
      <p:bldP spid="60516" grpId="0"/>
      <p:bldP spid="60518" grpId="0"/>
      <p:bldP spid="60519" grpId="0"/>
      <p:bldP spid="60520" grpId="0"/>
    </p:bldLst>
  </p:timing>
</p:sld>
</file>

<file path=ppt/theme/theme1.xml><?xml version="1.0" encoding="utf-8"?>
<a:theme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F"/>
        </a:accent4>
        <a:accent5>
          <a:srgbClr val="E2F4FF"/>
        </a:accent5>
        <a:accent6>
          <a:srgbClr val="2D89E5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5FAF5"/>
        </a:accent3>
        <a:accent4>
          <a:srgbClr val="006866"/>
        </a:accent4>
        <a:accent5>
          <a:srgbClr val="F1F5F0"/>
        </a:accent5>
        <a:accent6>
          <a:srgbClr val="E589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B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9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E"/>
        </a:accent3>
        <a:accent4>
          <a:srgbClr val="545480"/>
        </a:accent4>
        <a:accent5>
          <a:srgbClr val="FFEDED"/>
        </a:accent5>
        <a:accent6>
          <a:srgbClr val="E589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D"/>
        </a:accent4>
        <a:accent5>
          <a:srgbClr val="E9F7FF"/>
        </a:accent5>
        <a:accent6>
          <a:srgbClr val="E589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DED"/>
        </a:accent3>
        <a:accent4>
          <a:srgbClr val="0057AF"/>
        </a:accent4>
        <a:accent5>
          <a:srgbClr val="FFFFE2"/>
        </a:accent5>
        <a:accent6>
          <a:srgbClr val="008989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22222"/>
        </a:accent4>
        <a:accent5>
          <a:srgbClr val="E1E1EA"/>
        </a:accent5>
        <a:accent6>
          <a:srgbClr val="E5B7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WPS 演示</Application>
  <PresentationFormat>在屏幕上显示</PresentationFormat>
  <Paragraphs>149</Paragraphs>
  <Slides>10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10</vt:i4>
      </vt:variant>
    </vt:vector>
  </HeadingPairs>
  <TitlesOfParts>
    <vt:vector size="29" baseType="lpstr">
      <vt:lpstr>Arial</vt:lpstr>
      <vt:lpstr>宋体</vt:lpstr>
      <vt:lpstr>Wingdings</vt:lpstr>
      <vt:lpstr>华文新魏</vt:lpstr>
      <vt:lpstr>Times New Roman</vt:lpstr>
      <vt:lpstr>隶书</vt:lpstr>
      <vt:lpstr>黑体</vt:lpstr>
      <vt:lpstr>华文行楷</vt:lpstr>
      <vt:lpstr>华文行楷</vt:lpstr>
      <vt:lpstr>微软雅黑</vt:lpstr>
      <vt:lpstr>Arial Unicode MS</vt:lpstr>
      <vt:lpstr>Calibri</vt:lpstr>
      <vt:lpstr>古瓶荷花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qxsx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qxsx</dc:creator>
  <cp:keywords>  </cp:keywords>
  <dc:description>  </dc:description>
  <dc:subject>  </dc:subject>
  <cp:category>  </cp:category>
  <cp:lastModifiedBy>Avalon</cp:lastModifiedBy>
  <cp:revision>3</cp:revision>
  <dcterms:created xsi:type="dcterms:W3CDTF">2019-01-28T14:35:00Z</dcterms:created>
  <dcterms:modified xsi:type="dcterms:W3CDTF">2019-01-28T14:57:27Z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