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03" r:id="rId2"/>
    <p:sldId id="277" r:id="rId3"/>
    <p:sldId id="292" r:id="rId4"/>
    <p:sldId id="294" r:id="rId5"/>
    <p:sldId id="281" r:id="rId6"/>
    <p:sldId id="297" r:id="rId7"/>
    <p:sldId id="301" r:id="rId8"/>
    <p:sldId id="291" r:id="rId9"/>
    <p:sldId id="282" r:id="rId10"/>
    <p:sldId id="298" r:id="rId11"/>
    <p:sldId id="295" r:id="rId12"/>
    <p:sldId id="283" r:id="rId13"/>
    <p:sldId id="284" r:id="rId14"/>
    <p:sldId id="286" r:id="rId15"/>
    <p:sldId id="288" r:id="rId16"/>
    <p:sldId id="289" r:id="rId17"/>
    <p:sldId id="280" r:id="rId18"/>
    <p:sldId id="279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81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E1BF8-EAB8-4E6E-8A09-1070A759877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7E1F5-3A70-4BBB-810C-E6F9A65B953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6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2A8CB-2A91-49A0-A825-460BC9F0E35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E89B4-DDC7-4318-873F-2A2FDFBBBC2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5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05006-5C84-4B94-B617-C82CF990DAC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55FF5-EA7C-4049-AE45-EC981B23C67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CA0AE-9D8D-44D2-ACBA-2AE1AA14C62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4C060-F642-455C-B0C3-01632958C5E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4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FC2AA-5054-45E8-B09A-F739E0F44BE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E24AF-6043-4ECD-9456-A5BED3D2F36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92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2F82-C902-4FA1-8656-75DA555508B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00AC-1D1B-4498-BD65-94B28FF224E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48AF2-B24B-4916-9D5D-CACE62914E9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0006F-DCD6-442F-B719-9E8A2FACE1B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53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91B2-52D3-4155-9C0F-F5B0F15AEE1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3B6E1-84D0-4DEB-9120-542393266D6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1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31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8C87-66E6-4FAA-83F7-B302E030431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E470B-CF3D-4B6D-9EC6-757FE0A9C40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7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1FF62-CB04-4E5B-81B7-085C0B69F33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50F63-D1CF-4AC7-ABDC-289179CDF15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6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9EBAC-2284-4801-85AB-CAD381E8458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8453D-6235-450E-8261-62E50462A15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1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8136861" y="530370"/>
            <a:ext cx="820283" cy="3693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fld id="{2EEF1883-7A0E-4F66-9932-E581691AD397}" type="slidenum">
              <a:rPr lang="zh-CN" altLang="en-US" sz="16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pPr algn="ctr">
                <a:defRPr/>
              </a:pPr>
              <a:t>‹#›</a:t>
            </a:fld>
            <a:r>
              <a:rPr lang="zh-CN" altLang="en-US" sz="1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  </a:t>
            </a:r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33033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4AE08C3-F3EE-41F1-A5CE-35FA3E9F75A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2018/1/11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CC71972-1368-4C61-AF23-0AF37EADB62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5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roduct.pinsou.com/show.asp?picid=6439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hyperlink" Target="http://www.cy-marine.cn/SpareParts/SpareParts/2008615/2008615184949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xsun.cn/shop/html/big/1200468025.gif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628775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1" lang="zh-CN" altLang="en-US" sz="4800" b="1" dirty="0">
                <a:solidFill>
                  <a:srgbClr val="0000FF"/>
                </a:solidFill>
                <a:latin typeface="Times New Roman" pitchFamily="18" charset="0"/>
                <a:ea typeface="隶书" pitchFamily="49" charset="-122"/>
              </a:rPr>
              <a:t>铁、铜及其化合物的应</a:t>
            </a:r>
            <a:r>
              <a:rPr kumimoji="1" lang="zh-CN" altLang="en-US" sz="4800" b="1" dirty="0" smtClean="0">
                <a:solidFill>
                  <a:srgbClr val="0000FF"/>
                </a:solidFill>
                <a:latin typeface="Times New Roman" pitchFamily="18" charset="0"/>
                <a:ea typeface="隶书" pitchFamily="49" charset="-122"/>
              </a:rPr>
              <a:t>用（二）</a:t>
            </a:r>
            <a:endParaRPr kumimoji="1" lang="zh-CN" altLang="en-US" sz="4800" b="1" dirty="0">
              <a:solidFill>
                <a:srgbClr val="0000FF"/>
              </a:solidFill>
              <a:latin typeface="Times New Roman" pitchFamily="18" charset="0"/>
              <a:ea typeface="隶书" pitchFamily="49" charset="-122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-36513" y="2781300"/>
            <a:ext cx="395922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itchFamily="18" charset="0"/>
              </a:rPr>
              <a:t>Iron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itchFamily="18" charset="0"/>
              </a:rPr>
              <a:t>） 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itchFamily="18" charset="0"/>
              </a:rPr>
              <a:t>(Copper)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49538" y="5759533"/>
            <a:ext cx="1780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2018.01.11</a:t>
            </a:r>
            <a:endParaRPr lang="zh-CN" altLang="en-US" sz="2800" b="1" dirty="0">
              <a:solidFill>
                <a:srgbClr val="0029F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193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62350" y="1368425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1727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40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endParaRPr lang="en-US" altLang="zh-CN" sz="4000" b="1" baseline="30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310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40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3+</a:t>
            </a:r>
            <a:endParaRPr lang="en-US" altLang="zh-CN" sz="4000" b="1" baseline="30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62350" y="113220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1727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5310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+3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619250" y="1947545"/>
            <a:ext cx="1852930" cy="169735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4249420" y="1967865"/>
            <a:ext cx="1727835" cy="165608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34732" y="1944543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弱氧化剂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74247" y="1978454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强氧化剂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6097" y="2466513"/>
            <a:ext cx="3051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800" b="1" baseline="30000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CN" altLang="en-US" sz="2800" b="1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altLang="zh-CN" sz="2800" b="1" baseline="30000" dirty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baseline="30000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CN" altLang="en-US" sz="28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>
              <a:solidFill>
                <a:srgbClr val="00007D">
                  <a:lumMod val="60000"/>
                  <a:lumOff val="4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27369" y="2357728"/>
            <a:ext cx="33121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HNO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KMnO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等</a:t>
            </a:r>
            <a:endParaRPr lang="zh-CN" altLang="en-US" sz="24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直接箭头连接符 14"/>
          <p:cNvCxnSpPr>
            <a:stCxn id="4" idx="1"/>
          </p:cNvCxnSpPr>
          <p:nvPr/>
        </p:nvCxnSpPr>
        <p:spPr>
          <a:xfrm flipH="1">
            <a:off x="1979295" y="4073525"/>
            <a:ext cx="3773805" cy="317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051685" y="4292600"/>
            <a:ext cx="3744595" cy="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307715" y="3623945"/>
            <a:ext cx="1529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？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1758381" y="2075180"/>
            <a:ext cx="1818891" cy="1644759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 flipV="1">
            <a:off x="4138630" y="2082958"/>
            <a:ext cx="1685800" cy="1561942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9"/>
          <p:cNvSpPr txBox="1"/>
          <p:nvPr/>
        </p:nvSpPr>
        <p:spPr>
          <a:xfrm>
            <a:off x="3068844" y="2356676"/>
            <a:ext cx="2505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  还原剂</a:t>
            </a:r>
            <a:endParaRPr lang="en-US" altLang="zh-CN" sz="2400" b="1" dirty="0" smtClean="0">
              <a:solidFill>
                <a:srgbClr val="00007D">
                  <a:lumMod val="60000"/>
                  <a:lumOff val="4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zh-CN" altLang="en-US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zh-CN" altLang="en-US" sz="24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400" b="1" dirty="0">
              <a:solidFill>
                <a:srgbClr val="00007D">
                  <a:lumMod val="60000"/>
                  <a:lumOff val="4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1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7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8161" y="1092537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1318" y="527968"/>
            <a:ext cx="361028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思考</a:t>
            </a:r>
            <a:r>
              <a:rPr lang="zh-CN" altLang="en-US" sz="36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endParaRPr lang="en-US" altLang="zh-CN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、请写出转化的条件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1449543" y="1712908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40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endParaRPr lang="en-US" altLang="zh-CN" sz="4000" b="1" baseline="30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487202" y="1807911"/>
            <a:ext cx="113458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40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3+</a:t>
            </a:r>
            <a:endParaRPr lang="en-US" altLang="zh-CN" sz="4000" b="1" baseline="30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2411569" y="2066285"/>
            <a:ext cx="1944686" cy="3493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2483958" y="2285678"/>
            <a:ext cx="1872297" cy="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文本框 17"/>
          <p:cNvSpPr txBox="1"/>
          <p:nvPr/>
        </p:nvSpPr>
        <p:spPr>
          <a:xfrm>
            <a:off x="2797854" y="1482075"/>
            <a:ext cx="1186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u="sng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剂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文本框 17"/>
          <p:cNvSpPr txBox="1"/>
          <p:nvPr/>
        </p:nvSpPr>
        <p:spPr>
          <a:xfrm>
            <a:off x="2797854" y="2318956"/>
            <a:ext cx="1186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u="sng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剂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318" y="2990057"/>
            <a:ext cx="657744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altLang="zh-CN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以上物质中属于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氧化剂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的是</a:t>
            </a:r>
            <a:r>
              <a:rPr lang="zh-CN" altLang="en-US" sz="2800" b="1" u="sng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en-US" altLang="zh-CN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属于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还原剂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的是</a:t>
            </a:r>
            <a:r>
              <a:rPr lang="zh-CN" altLang="en-US" sz="2800" b="1" u="sng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5471" y="4845140"/>
            <a:ext cx="4158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、如何检验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2800" b="1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2800" b="1" baseline="30000" dirty="0" smtClean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？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979546"/>
              </p:ext>
            </p:extLst>
          </p:nvPr>
        </p:nvGraphicFramePr>
        <p:xfrm>
          <a:off x="359155" y="1330037"/>
          <a:ext cx="8568951" cy="4841042"/>
        </p:xfrm>
        <a:graphic>
          <a:graphicData uri="http://schemas.openxmlformats.org/drawingml/2006/table">
            <a:tbl>
              <a:tblPr/>
              <a:tblGrid>
                <a:gridCol w="3132190"/>
                <a:gridCol w="2565071"/>
                <a:gridCol w="2871690"/>
              </a:tblGrid>
              <a:tr h="7006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/>
                        <a:t>检验方法</a:t>
                      </a:r>
                      <a:endParaRPr lang="zh-CN" altLang="en-US" sz="2800" b="1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 smtClean="0"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Fe</a:t>
                      </a:r>
                      <a:r>
                        <a:rPr lang="en-US" altLang="zh-CN" sz="3600" b="1" baseline="30000" dirty="0" smtClean="0"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3+</a:t>
                      </a:r>
                      <a:endParaRPr lang="zh-CN" altLang="en-US" sz="3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600" b="1" dirty="0" smtClean="0"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Fe</a:t>
                      </a:r>
                      <a:r>
                        <a:rPr lang="en-US" altLang="zh-CN" sz="3600" b="1" baseline="30000" dirty="0" smtClean="0"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27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 smtClean="0">
                          <a:solidFill>
                            <a:srgbClr val="0029F6"/>
                          </a:solidFill>
                        </a:rPr>
                        <a:t>1.</a:t>
                      </a:r>
                      <a:r>
                        <a:rPr lang="zh-CN" altLang="en-US" sz="2800" b="1" dirty="0" smtClean="0">
                          <a:solidFill>
                            <a:srgbClr val="0029F6"/>
                          </a:solidFill>
                        </a:rPr>
                        <a:t>观察溶液颜色</a:t>
                      </a:r>
                      <a:endParaRPr lang="zh-CN" altLang="en-US" sz="2800" b="1" dirty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51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800" b="1" dirty="0" smtClean="0">
                        <a:solidFill>
                          <a:srgbClr val="0029F6"/>
                        </a:solidFill>
                      </a:endParaRPr>
                    </a:p>
                    <a:p>
                      <a:pPr algn="ctr"/>
                      <a:endParaRPr lang="zh-CN" altLang="en-US" sz="3600" b="1" dirty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9543">
                <a:tc gridSpan="3">
                  <a:txBody>
                    <a:bodyPr/>
                    <a:lstStyle/>
                    <a:p>
                      <a:pPr algn="ctr"/>
                      <a:endParaRPr lang="zh-CN" altLang="en-US" sz="3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4180532" y="216126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FF0000"/>
                </a:solidFill>
              </a:rPr>
              <a:t>黄色</a:t>
            </a:r>
          </a:p>
        </p:txBody>
      </p:sp>
      <p:sp>
        <p:nvSpPr>
          <p:cNvPr id="4" name="矩形 3"/>
          <p:cNvSpPr/>
          <p:nvPr/>
        </p:nvSpPr>
        <p:spPr>
          <a:xfrm>
            <a:off x="6842323" y="216126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FF0000"/>
                </a:solidFill>
              </a:rPr>
              <a:t>浅绿色</a:t>
            </a:r>
          </a:p>
        </p:txBody>
      </p:sp>
      <p:sp>
        <p:nvSpPr>
          <p:cNvPr id="5" name="矩形 4"/>
          <p:cNvSpPr/>
          <p:nvPr/>
        </p:nvSpPr>
        <p:spPr>
          <a:xfrm>
            <a:off x="3819855" y="308799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</a:rPr>
              <a:t>变</a:t>
            </a:r>
            <a:r>
              <a:rPr lang="zh-CN" altLang="en-US" sz="2800" b="1" dirty="0">
                <a:solidFill>
                  <a:srgbClr val="FF0000"/>
                </a:solidFill>
              </a:rPr>
              <a:t>血红色</a:t>
            </a:r>
          </a:p>
        </p:txBody>
      </p:sp>
      <p:sp>
        <p:nvSpPr>
          <p:cNvPr id="6" name="矩形 5"/>
          <p:cNvSpPr/>
          <p:nvPr/>
        </p:nvSpPr>
        <p:spPr>
          <a:xfrm>
            <a:off x="6481647" y="3087994"/>
            <a:ext cx="19880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</a:rPr>
              <a:t>无明显现象</a:t>
            </a:r>
          </a:p>
        </p:txBody>
      </p:sp>
      <p:sp>
        <p:nvSpPr>
          <p:cNvPr id="7" name="矩形 6"/>
          <p:cNvSpPr/>
          <p:nvPr/>
        </p:nvSpPr>
        <p:spPr>
          <a:xfrm>
            <a:off x="3253406" y="4047507"/>
            <a:ext cx="2969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</a:rPr>
              <a:t>产生</a:t>
            </a:r>
            <a:r>
              <a:rPr lang="zh-CN" altLang="en-US" sz="2800" b="1" dirty="0">
                <a:solidFill>
                  <a:srgbClr val="FF0000"/>
                </a:solidFill>
              </a:rPr>
              <a:t>红褐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色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pPr lvl="0" algn="ctr"/>
            <a:r>
              <a:rPr lang="zh-CN" altLang="en-US" sz="2800" b="1" dirty="0" smtClean="0">
                <a:solidFill>
                  <a:prstClr val="black"/>
                </a:solidFill>
              </a:rPr>
              <a:t>沉</a:t>
            </a:r>
            <a:r>
              <a:rPr lang="zh-CN" altLang="en-US" sz="2800" b="1" dirty="0">
                <a:solidFill>
                  <a:prstClr val="black"/>
                </a:solidFill>
              </a:rPr>
              <a:t>淀</a:t>
            </a:r>
          </a:p>
        </p:txBody>
      </p:sp>
      <p:sp>
        <p:nvSpPr>
          <p:cNvPr id="8" name="矩形 7"/>
          <p:cNvSpPr/>
          <p:nvPr/>
        </p:nvSpPr>
        <p:spPr>
          <a:xfrm>
            <a:off x="6228760" y="3924395"/>
            <a:ext cx="24938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0000"/>
                </a:solidFill>
              </a:rPr>
              <a:t>白色</a:t>
            </a:r>
            <a:r>
              <a:rPr lang="zh-CN" altLang="en-US" sz="2400" b="1" dirty="0">
                <a:solidFill>
                  <a:prstClr val="black"/>
                </a:solidFill>
              </a:rPr>
              <a:t>沉淀迅速转化为灰绿色，最后变为</a:t>
            </a:r>
            <a:r>
              <a:rPr lang="zh-CN" altLang="en-US" sz="2400" b="1" dirty="0">
                <a:solidFill>
                  <a:srgbClr val="FF0000"/>
                </a:solidFill>
              </a:rPr>
              <a:t>红褐色</a:t>
            </a:r>
          </a:p>
        </p:txBody>
      </p:sp>
      <p:sp>
        <p:nvSpPr>
          <p:cNvPr id="9" name="矩形 8"/>
          <p:cNvSpPr/>
          <p:nvPr/>
        </p:nvSpPr>
        <p:spPr>
          <a:xfrm>
            <a:off x="205112" y="2872550"/>
            <a:ext cx="36147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800" b="1" dirty="0" smtClean="0">
                <a:solidFill>
                  <a:srgbClr val="0029F6"/>
                </a:solidFill>
              </a:rPr>
              <a:t>2.</a:t>
            </a:r>
            <a:r>
              <a:rPr lang="zh-CN" altLang="en-US" sz="2800" b="1" dirty="0" smtClean="0">
                <a:solidFill>
                  <a:srgbClr val="0029F6"/>
                </a:solidFill>
              </a:rPr>
              <a:t>滴</a:t>
            </a:r>
            <a:r>
              <a:rPr lang="zh-CN" altLang="en-US" sz="2800" b="1" dirty="0">
                <a:solidFill>
                  <a:srgbClr val="0029F6"/>
                </a:solidFill>
              </a:rPr>
              <a:t>加硫氰化</a:t>
            </a:r>
            <a:r>
              <a:rPr lang="zh-CN" altLang="en-US" sz="2800" b="1" dirty="0" smtClean="0">
                <a:solidFill>
                  <a:srgbClr val="0029F6"/>
                </a:solidFill>
              </a:rPr>
              <a:t>钾溶</a:t>
            </a:r>
            <a:r>
              <a:rPr lang="zh-CN" altLang="en-US" sz="2800" b="1" dirty="0">
                <a:solidFill>
                  <a:srgbClr val="0029F6"/>
                </a:solidFill>
              </a:rPr>
              <a:t>液（</a:t>
            </a:r>
            <a:r>
              <a:rPr lang="en-US" altLang="zh-CN" sz="2800" b="1" dirty="0">
                <a:solidFill>
                  <a:srgbClr val="0029F6"/>
                </a:solidFill>
              </a:rPr>
              <a:t>KSCN</a:t>
            </a:r>
            <a:r>
              <a:rPr lang="zh-CN" altLang="en-US" sz="2800" b="1" dirty="0">
                <a:solidFill>
                  <a:srgbClr val="0029F6"/>
                </a:solidFill>
              </a:rPr>
              <a:t>）</a:t>
            </a:r>
          </a:p>
        </p:txBody>
      </p:sp>
      <p:sp>
        <p:nvSpPr>
          <p:cNvPr id="10" name="矩形 9"/>
          <p:cNvSpPr/>
          <p:nvPr/>
        </p:nvSpPr>
        <p:spPr>
          <a:xfrm>
            <a:off x="525521" y="4262949"/>
            <a:ext cx="2973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800" b="1" dirty="0" smtClean="0">
                <a:solidFill>
                  <a:srgbClr val="0029F6"/>
                </a:solidFill>
              </a:rPr>
              <a:t>3.</a:t>
            </a:r>
            <a:r>
              <a:rPr lang="zh-CN" altLang="en-US" sz="2800" b="1" dirty="0" smtClean="0">
                <a:solidFill>
                  <a:srgbClr val="0029F6"/>
                </a:solidFill>
              </a:rPr>
              <a:t>滴</a:t>
            </a:r>
            <a:r>
              <a:rPr lang="zh-CN" altLang="en-US" sz="2800" b="1" dirty="0">
                <a:solidFill>
                  <a:srgbClr val="0029F6"/>
                </a:solidFill>
              </a:rPr>
              <a:t>加</a:t>
            </a:r>
            <a:r>
              <a:rPr lang="en-US" altLang="zh-CN" sz="2800" b="1" dirty="0" err="1">
                <a:solidFill>
                  <a:srgbClr val="0029F6"/>
                </a:solidFill>
              </a:rPr>
              <a:t>NaOH</a:t>
            </a:r>
            <a:r>
              <a:rPr lang="zh-CN" altLang="en-US" sz="2800" b="1" dirty="0">
                <a:solidFill>
                  <a:srgbClr val="0029F6"/>
                </a:solidFill>
              </a:rPr>
              <a:t>溶液</a:t>
            </a:r>
          </a:p>
        </p:txBody>
      </p:sp>
    </p:spTree>
    <p:extLst>
      <p:ext uri="{BB962C8B-B14F-4D97-AF65-F5344CB8AC3E}">
        <p14:creationId xmlns:p14="http://schemas.microsoft.com/office/powerpoint/2010/main" val="369657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3935" y="4908462"/>
            <a:ext cx="2188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Fe(OH)</a:t>
            </a:r>
            <a:r>
              <a:rPr lang="en-US" altLang="zh-CN" sz="3200" b="1" baseline="-25000" dirty="0" smtClean="0"/>
              <a:t>2</a:t>
            </a:r>
            <a:endParaRPr lang="en-US" altLang="zh-CN" sz="3200" b="1" baseline="-25000" dirty="0"/>
          </a:p>
        </p:txBody>
      </p:sp>
      <p:sp>
        <p:nvSpPr>
          <p:cNvPr id="4" name="文本框 3"/>
          <p:cNvSpPr txBox="1"/>
          <p:nvPr/>
        </p:nvSpPr>
        <p:spPr>
          <a:xfrm>
            <a:off x="6991952" y="4908462"/>
            <a:ext cx="2631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Fe(OH)</a:t>
            </a:r>
            <a:r>
              <a:rPr lang="en-US" altLang="zh-CN" sz="3200" b="1" baseline="-25000" dirty="0" smtClean="0"/>
              <a:t>3</a:t>
            </a:r>
            <a:endParaRPr lang="en-US" altLang="zh-CN" sz="3200" b="1" baseline="-25000" dirty="0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2437895" y="5268897"/>
            <a:ext cx="4427553" cy="1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图片 9" descr="u=2152495905,2924214198&amp;fm=27&amp;gp=0"/>
          <p:cNvPicPr>
            <a:picLocks noChangeAspect="1"/>
          </p:cNvPicPr>
          <p:nvPr/>
        </p:nvPicPr>
        <p:blipFill rotWithShape="1">
          <a:blip r:embed="rId2"/>
          <a:srcRect l="22771" t="2130" r="22925" b="-2130"/>
          <a:stretch/>
        </p:blipFill>
        <p:spPr>
          <a:xfrm>
            <a:off x="718173" y="687484"/>
            <a:ext cx="1160189" cy="38878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27945" y="4578298"/>
            <a:ext cx="1896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O</a:t>
            </a:r>
            <a:r>
              <a:rPr lang="en-US" altLang="zh-CN" sz="3600" b="1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文本框 5"/>
          <p:cNvSpPr txBox="1"/>
          <p:nvPr/>
        </p:nvSpPr>
        <p:spPr>
          <a:xfrm>
            <a:off x="669913" y="4575329"/>
            <a:ext cx="68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</a:t>
            </a:r>
          </a:p>
        </p:txBody>
      </p:sp>
      <p:sp>
        <p:nvSpPr>
          <p:cNvPr id="14" name="文本框 6"/>
          <p:cNvSpPr txBox="1"/>
          <p:nvPr/>
        </p:nvSpPr>
        <p:spPr>
          <a:xfrm>
            <a:off x="6991952" y="4575329"/>
            <a:ext cx="68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+3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r="25846"/>
          <a:stretch/>
        </p:blipFill>
        <p:spPr>
          <a:xfrm>
            <a:off x="2043078" y="669071"/>
            <a:ext cx="1356820" cy="38975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4" r="26468"/>
          <a:stretch/>
        </p:blipFill>
        <p:spPr>
          <a:xfrm>
            <a:off x="3485436" y="728784"/>
            <a:ext cx="1510238" cy="38052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1" t="830" r="12963" b="-830"/>
          <a:stretch/>
        </p:blipFill>
        <p:spPr>
          <a:xfrm>
            <a:off x="5081212" y="744086"/>
            <a:ext cx="1687172" cy="38312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3" r="10408" b="12695"/>
          <a:stretch/>
        </p:blipFill>
        <p:spPr>
          <a:xfrm>
            <a:off x="6865448" y="756840"/>
            <a:ext cx="1571046" cy="374913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33934" y="5730562"/>
            <a:ext cx="7200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srgbClr val="0029F6"/>
                </a:solidFill>
              </a:rPr>
              <a:t>FeCl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溶液中加入</a:t>
            </a:r>
            <a:r>
              <a:rPr lang="en-US" altLang="zh-CN" sz="2400" b="1" dirty="0" err="1" smtClean="0">
                <a:solidFill>
                  <a:srgbClr val="0029F6"/>
                </a:solidFill>
              </a:rPr>
              <a:t>NaOH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溶液现象：</a:t>
            </a:r>
            <a:endParaRPr lang="en-US" altLang="zh-CN" sz="2400" b="1" dirty="0" smtClean="0">
              <a:solidFill>
                <a:srgbClr val="0029F6"/>
              </a:solidFill>
            </a:endParaRPr>
          </a:p>
          <a:p>
            <a:pPr lvl="0"/>
            <a:r>
              <a:rPr lang="zh-CN" altLang="en-US" sz="2400" b="1" dirty="0" smtClean="0">
                <a:solidFill>
                  <a:srgbClr val="FF0000"/>
                </a:solidFill>
              </a:rPr>
              <a:t>白色</a:t>
            </a:r>
            <a:r>
              <a:rPr lang="zh-CN" altLang="en-US" sz="2400" b="1" dirty="0">
                <a:solidFill>
                  <a:prstClr val="black"/>
                </a:solidFill>
              </a:rPr>
              <a:t>沉淀迅速转化为灰绿色，最后变为</a:t>
            </a:r>
            <a:r>
              <a:rPr lang="zh-CN" altLang="en-US" sz="2400" b="1" dirty="0">
                <a:solidFill>
                  <a:srgbClr val="FF0000"/>
                </a:solidFill>
              </a:rPr>
              <a:t>红褐色</a:t>
            </a:r>
          </a:p>
        </p:txBody>
      </p:sp>
    </p:spTree>
    <p:extLst>
      <p:ext uri="{BB962C8B-B14F-4D97-AF65-F5344CB8AC3E}">
        <p14:creationId xmlns:p14="http://schemas.microsoft.com/office/powerpoint/2010/main" val="23764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103226"/>
              </p:ext>
            </p:extLst>
          </p:nvPr>
        </p:nvGraphicFramePr>
        <p:xfrm>
          <a:off x="326014" y="1662546"/>
          <a:ext cx="8568951" cy="4752768"/>
        </p:xfrm>
        <a:graphic>
          <a:graphicData uri="http://schemas.openxmlformats.org/drawingml/2006/table">
            <a:tbl>
              <a:tblPr/>
              <a:tblGrid>
                <a:gridCol w="2870933"/>
                <a:gridCol w="3811980"/>
                <a:gridCol w="1886038"/>
              </a:tblGrid>
              <a:tr h="629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/>
                        <a:t>转化类型</a:t>
                      </a:r>
                      <a:endParaRPr lang="zh-CN" altLang="en-US" sz="2800" b="1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/>
                        <a:t>实验方案       </a:t>
                      </a:r>
                      <a:endParaRPr lang="zh-CN" altLang="en-US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600" b="1" baseline="30000" dirty="0" smtClean="0"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8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 smtClean="0">
                          <a:solidFill>
                            <a:srgbClr val="0029F6"/>
                          </a:solidFill>
                        </a:rPr>
                        <a:t>Fe</a:t>
                      </a:r>
                      <a:r>
                        <a:rPr lang="en-US" altLang="zh-CN" sz="2800" b="1" baseline="30000" dirty="0" smtClean="0">
                          <a:solidFill>
                            <a:srgbClr val="0029F6"/>
                          </a:solidFill>
                        </a:rPr>
                        <a:t>2+             </a:t>
                      </a:r>
                      <a:r>
                        <a:rPr lang="en-US" altLang="zh-CN" sz="2800" b="1" dirty="0" smtClean="0">
                          <a:solidFill>
                            <a:srgbClr val="0029F6"/>
                          </a:solidFill>
                        </a:rPr>
                        <a:t>Fe</a:t>
                      </a:r>
                      <a:r>
                        <a:rPr lang="en-US" altLang="zh-CN" sz="2800" b="1" baseline="30000" dirty="0" smtClean="0">
                          <a:solidFill>
                            <a:srgbClr val="0029F6"/>
                          </a:solidFill>
                        </a:rPr>
                        <a:t>3+</a:t>
                      </a:r>
                      <a:endParaRPr lang="zh-CN" altLang="en-US" sz="2800" b="1" baseline="30000" dirty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zh-CN" sz="2800" b="1" dirty="0" smtClean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9543">
                <a:tc gridSpan="3">
                  <a:txBody>
                    <a:bodyPr/>
                    <a:lstStyle/>
                    <a:p>
                      <a:pPr algn="ctr"/>
                      <a:endParaRPr lang="zh-CN" altLang="en-US" sz="3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5" name="直接箭头连接符 4"/>
          <p:cNvCxnSpPr/>
          <p:nvPr/>
        </p:nvCxnSpPr>
        <p:spPr>
          <a:xfrm>
            <a:off x="1267206" y="3883229"/>
            <a:ext cx="819398" cy="0"/>
          </a:xfrm>
          <a:prstGeom prst="straightConnector1">
            <a:avLst/>
          </a:prstGeom>
          <a:ln w="38100">
            <a:solidFill>
              <a:srgbClr val="0029F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3533374" y="2839356"/>
            <a:ext cx="555625" cy="2159000"/>
            <a:chOff x="839" y="1706"/>
            <a:chExt cx="350" cy="1360"/>
          </a:xfrm>
        </p:grpSpPr>
        <p:pic>
          <p:nvPicPr>
            <p:cNvPr id="7" name="Picture 5" descr="2009715756013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842" r="85883"/>
            <a:stretch>
              <a:fillRect/>
            </a:stretch>
          </p:blipFill>
          <p:spPr bwMode="auto">
            <a:xfrm>
              <a:off x="839" y="1706"/>
              <a:ext cx="350" cy="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84" y="2704"/>
              <a:ext cx="227" cy="46"/>
            </a:xfrm>
            <a:custGeom>
              <a:avLst/>
              <a:gdLst>
                <a:gd name="T0" fmla="*/ 0 w 227"/>
                <a:gd name="T1" fmla="*/ 0 h 46"/>
                <a:gd name="T2" fmla="*/ 91 w 227"/>
                <a:gd name="T3" fmla="*/ 46 h 46"/>
                <a:gd name="T4" fmla="*/ 227 w 227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6">
                  <a:moveTo>
                    <a:pt x="0" y="0"/>
                  </a:moveTo>
                  <a:cubicBezTo>
                    <a:pt x="26" y="23"/>
                    <a:pt x="53" y="46"/>
                    <a:pt x="91" y="46"/>
                  </a:cubicBezTo>
                  <a:cubicBezTo>
                    <a:pt x="129" y="46"/>
                    <a:pt x="178" y="23"/>
                    <a:pt x="227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Line 21"/>
          <p:cNvSpPr>
            <a:spLocks noChangeShapeType="1"/>
          </p:cNvSpPr>
          <p:nvPr/>
        </p:nvSpPr>
        <p:spPr bwMode="auto">
          <a:xfrm flipH="1" flipV="1">
            <a:off x="3971606" y="4723535"/>
            <a:ext cx="215900" cy="1444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4222431" y="4719493"/>
            <a:ext cx="10502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29F6"/>
                </a:solidFill>
              </a:rPr>
              <a:t>FeCl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 </a:t>
            </a:r>
            <a:endParaRPr lang="zh-CN" altLang="en-US" sz="2400" b="1" dirty="0">
              <a:solidFill>
                <a:srgbClr val="0029F6"/>
              </a:solidFill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 flipH="1">
            <a:off x="3863656" y="2594008"/>
            <a:ext cx="43180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050489" y="1681597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实验现象</a:t>
            </a:r>
            <a:endParaRPr lang="zh-CN" alt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95456" y="3223552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再加试剂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：</a:t>
            </a:r>
            <a:r>
              <a:rPr lang="zh-CN" altLang="en-US" sz="2400" b="1" u="sng" dirty="0" smtClean="0"/>
              <a:t>           </a:t>
            </a:r>
            <a:endParaRPr lang="zh-CN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95456" y="2506844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先加试剂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：</a:t>
            </a:r>
            <a:r>
              <a:rPr lang="zh-CN" altLang="en-US" sz="2400" b="1" u="sng" dirty="0" smtClean="0"/>
              <a:t>           </a:t>
            </a:r>
            <a:endParaRPr lang="zh-CN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8962" y="499189"/>
            <a:ext cx="80762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29F6"/>
                </a:solidFill>
              </a:rPr>
              <a:t>提供试剂：</a:t>
            </a:r>
            <a:r>
              <a:rPr lang="en-US" altLang="zh-CN" sz="2800" b="1" dirty="0"/>
              <a:t>FeCl</a:t>
            </a:r>
            <a:r>
              <a:rPr lang="en-US" altLang="zh-CN" sz="2800" b="1" baseline="-25000" dirty="0"/>
              <a:t>3</a:t>
            </a:r>
            <a:r>
              <a:rPr lang="zh-CN" altLang="en-US" sz="2800" b="1" dirty="0"/>
              <a:t>溶液、</a:t>
            </a:r>
            <a:r>
              <a:rPr lang="en-US" altLang="zh-CN" sz="2800" b="1" dirty="0"/>
              <a:t>FeCl</a:t>
            </a:r>
            <a:r>
              <a:rPr lang="en-US" altLang="zh-CN" sz="2800" b="1" baseline="-25000" dirty="0"/>
              <a:t>2</a:t>
            </a:r>
            <a:r>
              <a:rPr lang="zh-CN" altLang="en-US" sz="2800" b="1" dirty="0"/>
              <a:t>溶液、</a:t>
            </a:r>
            <a:r>
              <a:rPr lang="en-US" altLang="zh-CN" sz="2800" b="1" dirty="0"/>
              <a:t>KSCN</a:t>
            </a:r>
            <a:r>
              <a:rPr lang="zh-CN" altLang="en-US" sz="2800" b="1" dirty="0"/>
              <a:t>溶液、</a:t>
            </a:r>
            <a:endParaRPr lang="en-US" altLang="zh-CN" sz="2800" b="1" dirty="0"/>
          </a:p>
          <a:p>
            <a:r>
              <a:rPr lang="zh-CN" altLang="en-US" sz="2800" b="1" dirty="0"/>
              <a:t>                   铁粉、铜片、新制氯水、</a:t>
            </a:r>
            <a:r>
              <a:rPr lang="en-US" altLang="zh-CN" sz="2800" b="1" dirty="0"/>
              <a:t>H</a:t>
            </a:r>
            <a:r>
              <a:rPr lang="en-US" altLang="zh-CN" sz="2800" b="1" baseline="-25000" dirty="0"/>
              <a:t>2</a:t>
            </a:r>
            <a:r>
              <a:rPr lang="en-US" altLang="zh-CN" sz="2800" b="1" dirty="0"/>
              <a:t>O</a:t>
            </a:r>
            <a:r>
              <a:rPr lang="en-US" altLang="zh-CN" sz="2800" b="1" baseline="-25000" dirty="0"/>
              <a:t>2</a:t>
            </a:r>
            <a:endParaRPr lang="zh-CN" altLang="en-US" sz="2800" b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7218051" y="261857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/>
              <a:t>                      </a:t>
            </a:r>
            <a:endParaRPr lang="zh-CN" altLang="en-US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7218051" y="3321884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/>
              <a:t>                      </a:t>
            </a:r>
            <a:endParaRPr lang="zh-CN" altLang="en-US" u="sng" dirty="0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V="1">
            <a:off x="7026735" y="2702709"/>
            <a:ext cx="357569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7023932" y="3454384"/>
            <a:ext cx="357569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9154" y="5467555"/>
            <a:ext cx="84834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+mn-ea"/>
              </a:rPr>
              <a:t>Fe</a:t>
            </a:r>
            <a:r>
              <a:rPr lang="en-US" altLang="zh-CN" sz="2800" b="1" baseline="30000" dirty="0" smtClean="0">
                <a:solidFill>
                  <a:srgbClr val="FF0000"/>
                </a:solidFill>
                <a:latin typeface="+mn-ea"/>
              </a:rPr>
              <a:t>2+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</a:rPr>
              <a:t>的检验</a:t>
            </a:r>
            <a:r>
              <a:rPr lang="zh-CN" altLang="en-US" sz="2800" b="1" dirty="0" smtClean="0">
                <a:latin typeface="+mn-ea"/>
              </a:rPr>
              <a:t>：</a:t>
            </a:r>
            <a:endParaRPr lang="en-US" altLang="zh-CN" sz="2800" b="1" dirty="0" smtClean="0">
              <a:latin typeface="+mn-ea"/>
            </a:endParaRPr>
          </a:p>
          <a:p>
            <a:r>
              <a:rPr lang="zh-CN" altLang="en-US" sz="2800" b="1" dirty="0" smtClean="0">
                <a:latin typeface="+mn-ea"/>
              </a:rPr>
              <a:t>加入</a:t>
            </a:r>
            <a:r>
              <a:rPr lang="en-US" altLang="zh-CN" sz="2800" b="1" dirty="0" smtClean="0">
                <a:latin typeface="+mn-ea"/>
              </a:rPr>
              <a:t>KSCN</a:t>
            </a:r>
            <a:r>
              <a:rPr lang="zh-CN" altLang="en-US" sz="2800" b="1" dirty="0" smtClean="0">
                <a:latin typeface="+mn-ea"/>
              </a:rPr>
              <a:t>溶液无明显现象，再加入氯水溶液变血红色</a:t>
            </a:r>
            <a:endParaRPr lang="zh-CN" altLang="en-US" sz="2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39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072716"/>
              </p:ext>
            </p:extLst>
          </p:nvPr>
        </p:nvGraphicFramePr>
        <p:xfrm>
          <a:off x="350232" y="1738509"/>
          <a:ext cx="8568951" cy="4752768"/>
        </p:xfrm>
        <a:graphic>
          <a:graphicData uri="http://schemas.openxmlformats.org/drawingml/2006/table">
            <a:tbl>
              <a:tblPr/>
              <a:tblGrid>
                <a:gridCol w="2870933"/>
                <a:gridCol w="3811980"/>
                <a:gridCol w="1886038"/>
              </a:tblGrid>
              <a:tr h="629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/>
                        <a:t>转化类型</a:t>
                      </a:r>
                      <a:endParaRPr lang="zh-CN" altLang="en-US" sz="2800" b="1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/>
                        <a:t>实验方案       </a:t>
                      </a:r>
                      <a:endParaRPr lang="zh-CN" altLang="en-US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600" b="1" baseline="30000" dirty="0" smtClean="0"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8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 smtClean="0">
                          <a:solidFill>
                            <a:srgbClr val="0029F6"/>
                          </a:solidFill>
                        </a:rPr>
                        <a:t>Fe</a:t>
                      </a:r>
                      <a:r>
                        <a:rPr lang="en-US" altLang="zh-CN" sz="2800" b="1" baseline="30000" dirty="0" smtClean="0">
                          <a:solidFill>
                            <a:srgbClr val="0029F6"/>
                          </a:solidFill>
                        </a:rPr>
                        <a:t>3+              </a:t>
                      </a:r>
                      <a:r>
                        <a:rPr lang="en-US" altLang="zh-CN" sz="2800" b="1" dirty="0" smtClean="0">
                          <a:solidFill>
                            <a:srgbClr val="0029F6"/>
                          </a:solidFill>
                        </a:rPr>
                        <a:t>Fe</a:t>
                      </a:r>
                      <a:r>
                        <a:rPr lang="en-US" altLang="zh-CN" sz="2800" b="1" baseline="30000" dirty="0" smtClean="0">
                          <a:solidFill>
                            <a:srgbClr val="0029F6"/>
                          </a:solidFill>
                        </a:rPr>
                        <a:t>2+</a:t>
                      </a:r>
                      <a:endParaRPr lang="zh-CN" altLang="en-US" sz="2800" b="1" baseline="30000" dirty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zh-CN" sz="2800" b="1" dirty="0" smtClean="0">
                        <a:solidFill>
                          <a:srgbClr val="0029F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9543">
                <a:tc gridSpan="3">
                  <a:txBody>
                    <a:bodyPr/>
                    <a:lstStyle/>
                    <a:p>
                      <a:pPr algn="ctr"/>
                      <a:endParaRPr lang="zh-CN" altLang="en-US" sz="3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5" name="直接箭头连接符 4"/>
          <p:cNvCxnSpPr/>
          <p:nvPr/>
        </p:nvCxnSpPr>
        <p:spPr>
          <a:xfrm>
            <a:off x="1291424" y="3959192"/>
            <a:ext cx="819398" cy="0"/>
          </a:xfrm>
          <a:prstGeom prst="straightConnector1">
            <a:avLst/>
          </a:prstGeom>
          <a:ln w="38100">
            <a:solidFill>
              <a:srgbClr val="0029F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3557592" y="2915319"/>
            <a:ext cx="555625" cy="2159000"/>
            <a:chOff x="839" y="1706"/>
            <a:chExt cx="350" cy="1360"/>
          </a:xfrm>
        </p:grpSpPr>
        <p:pic>
          <p:nvPicPr>
            <p:cNvPr id="7" name="Picture 5" descr="2009715756013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842" r="85883"/>
            <a:stretch>
              <a:fillRect/>
            </a:stretch>
          </p:blipFill>
          <p:spPr bwMode="auto">
            <a:xfrm>
              <a:off x="839" y="1706"/>
              <a:ext cx="350" cy="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84" y="2704"/>
              <a:ext cx="227" cy="46"/>
            </a:xfrm>
            <a:custGeom>
              <a:avLst/>
              <a:gdLst>
                <a:gd name="T0" fmla="*/ 0 w 227"/>
                <a:gd name="T1" fmla="*/ 0 h 46"/>
                <a:gd name="T2" fmla="*/ 91 w 227"/>
                <a:gd name="T3" fmla="*/ 46 h 46"/>
                <a:gd name="T4" fmla="*/ 227 w 227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6">
                  <a:moveTo>
                    <a:pt x="0" y="0"/>
                  </a:moveTo>
                  <a:cubicBezTo>
                    <a:pt x="26" y="23"/>
                    <a:pt x="53" y="46"/>
                    <a:pt x="91" y="46"/>
                  </a:cubicBezTo>
                  <a:cubicBezTo>
                    <a:pt x="129" y="46"/>
                    <a:pt x="178" y="23"/>
                    <a:pt x="227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Line 21"/>
          <p:cNvSpPr>
            <a:spLocks noChangeShapeType="1"/>
          </p:cNvSpPr>
          <p:nvPr/>
        </p:nvSpPr>
        <p:spPr bwMode="auto">
          <a:xfrm flipH="1" flipV="1">
            <a:off x="3995824" y="4799498"/>
            <a:ext cx="215900" cy="1444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4246649" y="4795456"/>
            <a:ext cx="10502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29F6"/>
                </a:solidFill>
              </a:rPr>
              <a:t>FeCl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3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 </a:t>
            </a:r>
            <a:endParaRPr lang="zh-CN" altLang="en-US" sz="2400" b="1" dirty="0">
              <a:solidFill>
                <a:srgbClr val="0029F6"/>
              </a:solidFill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 flipH="1">
            <a:off x="3887874" y="2669971"/>
            <a:ext cx="43180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074707" y="175756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实验现象</a:t>
            </a:r>
            <a:endParaRPr lang="zh-CN" alt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319674" y="3299515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再加试剂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：</a:t>
            </a:r>
            <a:r>
              <a:rPr lang="zh-CN" altLang="en-US" sz="2400" b="1" u="sng" dirty="0" smtClean="0"/>
              <a:t>           </a:t>
            </a:r>
            <a:endParaRPr lang="zh-CN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19674" y="2582807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先加试剂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：</a:t>
            </a:r>
            <a:r>
              <a:rPr lang="zh-CN" altLang="en-US" sz="2400" b="1" u="sng" dirty="0" smtClean="0"/>
              <a:t>           </a:t>
            </a:r>
            <a:endParaRPr lang="zh-CN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13180" y="575152"/>
            <a:ext cx="80762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29F6"/>
                </a:solidFill>
              </a:rPr>
              <a:t>提供试剂：</a:t>
            </a:r>
            <a:r>
              <a:rPr lang="en-US" altLang="zh-CN" sz="2800" b="1" dirty="0" smtClean="0"/>
              <a:t>FeCl</a:t>
            </a:r>
            <a:r>
              <a:rPr lang="en-US" altLang="zh-CN" sz="2800" b="1" baseline="-25000" dirty="0" smtClean="0"/>
              <a:t>3</a:t>
            </a:r>
            <a:r>
              <a:rPr lang="zh-CN" altLang="en-US" sz="2800" b="1" dirty="0" smtClean="0"/>
              <a:t>溶液、</a:t>
            </a:r>
            <a:r>
              <a:rPr lang="en-US" altLang="zh-CN" sz="2800" b="1" dirty="0" smtClean="0"/>
              <a:t>FeCl</a:t>
            </a:r>
            <a:r>
              <a:rPr lang="en-US" altLang="zh-CN" sz="2800" b="1" baseline="-25000" dirty="0" smtClean="0"/>
              <a:t>2</a:t>
            </a:r>
            <a:r>
              <a:rPr lang="zh-CN" altLang="en-US" sz="2800" b="1" dirty="0" smtClean="0"/>
              <a:t>溶液、</a:t>
            </a:r>
            <a:r>
              <a:rPr lang="en-US" altLang="zh-CN" sz="2800" b="1" dirty="0"/>
              <a:t>KSCN</a:t>
            </a:r>
            <a:r>
              <a:rPr lang="zh-CN" altLang="en-US" sz="2800" b="1" dirty="0"/>
              <a:t>溶液、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                   铁</a:t>
            </a:r>
            <a:r>
              <a:rPr lang="zh-CN" altLang="en-US" sz="2800" b="1" dirty="0"/>
              <a:t>粉、铜片、</a:t>
            </a:r>
            <a:r>
              <a:rPr lang="zh-CN" altLang="en-US" sz="2800" b="1" dirty="0" smtClean="0"/>
              <a:t>新制氯水、</a:t>
            </a:r>
            <a:r>
              <a:rPr lang="en-US" altLang="zh-CN" sz="2800" b="1" dirty="0" smtClean="0"/>
              <a:t>H</a:t>
            </a:r>
            <a:r>
              <a:rPr lang="en-US" altLang="zh-CN" sz="2800" b="1" baseline="-25000" dirty="0" smtClean="0"/>
              <a:t>2</a:t>
            </a:r>
            <a:r>
              <a:rPr lang="en-US" altLang="zh-CN" sz="2800" b="1" dirty="0" smtClean="0"/>
              <a:t>O</a:t>
            </a:r>
            <a:r>
              <a:rPr lang="en-US" altLang="zh-CN" sz="2800" b="1" baseline="-25000" dirty="0" smtClean="0"/>
              <a:t>2</a:t>
            </a:r>
            <a:endParaRPr lang="zh-CN" altLang="en-US" sz="2800" b="1" baseline="-25000" dirty="0"/>
          </a:p>
          <a:p>
            <a:endParaRPr lang="zh-CN" alt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18051" y="2696832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/>
              <a:t>                      </a:t>
            </a:r>
            <a:endParaRPr lang="zh-CN" altLang="en-US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7218051" y="340014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/>
              <a:t>                      </a:t>
            </a:r>
            <a:endParaRPr lang="zh-CN" altLang="en-US" u="sng" dirty="0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V="1">
            <a:off x="7026735" y="2780971"/>
            <a:ext cx="357569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7023932" y="3532646"/>
            <a:ext cx="357569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0668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4" t="13565" r="24921" b="15458"/>
          <a:stretch/>
        </p:blipFill>
        <p:spPr bwMode="auto">
          <a:xfrm>
            <a:off x="3359245" y="1461426"/>
            <a:ext cx="2081122" cy="383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r="22851" b="25125"/>
          <a:stretch/>
        </p:blipFill>
        <p:spPr bwMode="auto">
          <a:xfrm>
            <a:off x="6139543" y="1507599"/>
            <a:ext cx="2185060" cy="381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1" t="-768" r="21956" b="22440"/>
          <a:stretch/>
        </p:blipFill>
        <p:spPr bwMode="auto">
          <a:xfrm>
            <a:off x="523996" y="1434016"/>
            <a:ext cx="2183578" cy="388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6722" y="5451833"/>
            <a:ext cx="181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FeCl</a:t>
            </a:r>
            <a:r>
              <a:rPr lang="en-US" altLang="zh-CN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溶液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9" t="41648" r="30248" b="40326"/>
          <a:stretch/>
        </p:blipFill>
        <p:spPr bwMode="auto">
          <a:xfrm>
            <a:off x="6305797" y="5519396"/>
            <a:ext cx="2018806" cy="104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6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文本框 59393"/>
          <p:cNvSpPr txBox="1"/>
          <p:nvPr/>
        </p:nvSpPr>
        <p:spPr>
          <a:xfrm>
            <a:off x="4191000" y="1217613"/>
            <a:ext cx="4800600" cy="436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49" charset="-122"/>
              </a:rPr>
              <a:t>制作过程：</a:t>
            </a: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先在塑料板上镀上一层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铜</a:t>
            </a: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；  然后在设计好的铜线路上涂上一层石蜡；</a:t>
            </a: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把板浸到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氯化铁</a:t>
            </a: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溶液中，</a:t>
            </a: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没有在线路上的铜即没有被石蜡覆盖住的铜就被反应掉。</a:t>
            </a:r>
          </a:p>
        </p:txBody>
      </p:sp>
      <p:grpSp>
        <p:nvGrpSpPr>
          <p:cNvPr id="59395" name="组合 59394"/>
          <p:cNvGrpSpPr/>
          <p:nvPr/>
        </p:nvGrpSpPr>
        <p:grpSpPr>
          <a:xfrm>
            <a:off x="449263" y="257175"/>
            <a:ext cx="6478588" cy="519113"/>
            <a:chOff x="139" y="66"/>
            <a:chExt cx="4081" cy="327"/>
          </a:xfrm>
        </p:grpSpPr>
        <p:sp>
          <p:nvSpPr>
            <p:cNvPr id="59398" name="未知"/>
            <p:cNvSpPr/>
            <p:nvPr/>
          </p:nvSpPr>
          <p:spPr>
            <a:xfrm>
              <a:off x="139" y="73"/>
              <a:ext cx="397" cy="206"/>
            </a:xfrm>
            <a:custGeom>
              <a:avLst/>
              <a:gdLst/>
              <a:ahLst/>
              <a:cxnLst/>
              <a:rect l="0" t="0" r="0" b="0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54510"/>
                    <a:invGamma/>
                    <a:alpha val="100000"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54510"/>
                    <a:invGamma/>
                    <a:alpha val="100000"/>
                  </a:scheme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00" name="文本框 59399"/>
            <p:cNvSpPr txBox="1"/>
            <p:nvPr/>
          </p:nvSpPr>
          <p:spPr>
            <a:xfrm>
              <a:off x="955" y="66"/>
              <a:ext cx="3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28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     </a:t>
              </a:r>
              <a:r>
                <a:rPr lang="zh-CN" altLang="en-US" sz="28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制作印刷电路板</a:t>
              </a:r>
            </a:p>
          </p:txBody>
        </p:sp>
      </p:grpSp>
      <p:sp>
        <p:nvSpPr>
          <p:cNvPr id="59401" name="矩形 59400"/>
          <p:cNvSpPr/>
          <p:nvPr/>
        </p:nvSpPr>
        <p:spPr>
          <a:xfrm>
            <a:off x="1371600" y="7389813"/>
            <a:ext cx="430688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2Fe</a:t>
            </a:r>
            <a:r>
              <a:rPr lang="en-US" altLang="zh-CN" sz="2800" b="1" baseline="30000">
                <a:latin typeface="Arial" panose="020B0604020202020204" pitchFamily="34" charset="0"/>
              </a:rPr>
              <a:t>3+</a:t>
            </a:r>
            <a:r>
              <a:rPr lang="en-US" altLang="zh-CN" sz="2800" b="1">
                <a:latin typeface="Arial" panose="020B0604020202020204" pitchFamily="34" charset="0"/>
              </a:rPr>
              <a:t> + Cu =2Fe</a:t>
            </a:r>
            <a:r>
              <a:rPr lang="en-US" altLang="zh-CN" sz="2800" b="1" baseline="30000">
                <a:latin typeface="Arial" panose="020B0604020202020204" pitchFamily="34" charset="0"/>
              </a:rPr>
              <a:t>2+</a:t>
            </a:r>
            <a:r>
              <a:rPr lang="en-US" altLang="zh-CN" sz="2800" b="1">
                <a:latin typeface="Arial" panose="020B0604020202020204" pitchFamily="34" charset="0"/>
              </a:rPr>
              <a:t> + Cu</a:t>
            </a:r>
            <a:r>
              <a:rPr lang="en-US" altLang="zh-CN" sz="2800" b="1" baseline="30000">
                <a:latin typeface="Arial" panose="020B0604020202020204" pitchFamily="34" charset="0"/>
              </a:rPr>
              <a:t>2+</a:t>
            </a:r>
          </a:p>
        </p:txBody>
      </p:sp>
      <p:pic>
        <p:nvPicPr>
          <p:cNvPr id="59403" name="Picture 4" descr="http://image.pinsou.com/pic/ec/2006/1/20061199365846422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3500438" cy="2573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404" name="Picture 6" descr="http://www.cy-marine.cn/picture/Products/200734124732346.jp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8" y="4000500"/>
            <a:ext cx="3643312" cy="250031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44283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SC_0005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1" t="7938" r="29001" b="7938"/>
          <a:stretch>
            <a:fillRect/>
          </a:stretch>
        </p:blipFill>
        <p:spPr bwMode="auto">
          <a:xfrm>
            <a:off x="900113" y="1268413"/>
            <a:ext cx="2735262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3779838" y="620713"/>
            <a:ext cx="4894262" cy="4535487"/>
            <a:chOff x="2381" y="618"/>
            <a:chExt cx="3083" cy="2857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 rot="21380676">
              <a:off x="4830" y="618"/>
              <a:ext cx="634" cy="702"/>
              <a:chOff x="0" y="0"/>
              <a:chExt cx="1043" cy="817"/>
            </a:xfrm>
          </p:grpSpPr>
          <p:pic>
            <p:nvPicPr>
              <p:cNvPr id="16390" name="Picture 6" descr="MCBD06651_0000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" y="6"/>
                <a:ext cx="816" cy="8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391" name="WordArt 7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0"/>
                <a:ext cx="288" cy="33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3600" b="1" kern="10">
                    <a:ln w="12700">
                      <a:solidFill>
                        <a:srgbClr val="EAEAEA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79999"/>
                        </a:srgbClr>
                      </a:outerShdw>
                    </a:effectLst>
                    <a:latin typeface="黑体"/>
                    <a:ea typeface="黑体"/>
                  </a:rPr>
                  <a:t>？</a:t>
                </a:r>
              </a:p>
            </p:txBody>
          </p:sp>
        </p:grpSp>
        <p:sp>
          <p:nvSpPr>
            <p:cNvPr id="16392" name="AutoShape 8"/>
            <p:cNvSpPr>
              <a:spLocks noChangeArrowheads="1"/>
            </p:cNvSpPr>
            <p:nvPr/>
          </p:nvSpPr>
          <p:spPr bwMode="auto">
            <a:xfrm rot="10800000">
              <a:off x="2381" y="1525"/>
              <a:ext cx="2766" cy="1950"/>
            </a:xfrm>
            <a:prstGeom prst="wedgeRoundRectCallout">
              <a:avLst>
                <a:gd name="adj1" fmla="val -48519"/>
                <a:gd name="adj2" fmla="val 67588"/>
                <a:gd name="adj3" fmla="val 16667"/>
              </a:avLst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kumimoji="1" lang="zh-CN" altLang="zh-CN" sz="2400">
                <a:latin typeface="Times New Roman" pitchFamily="18" charset="0"/>
              </a:endParaRPr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2562" y="1706"/>
              <a:ext cx="2450" cy="1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昨日配置的硫酸亚铁溶液的怎么变成了浅黄色呢</a:t>
              </a: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?</a:t>
              </a:r>
              <a:r>
                <a:rPr kumimoji="1" lang="zh-CN" altLang="en-US" sz="3200" b="1">
                  <a:latin typeface="Times New Roman" pitchFamily="18" charset="0"/>
                  <a:ea typeface="楷体_GB2312" pitchFamily="49" charset="-122"/>
                </a:rPr>
                <a:t>这是怎么回事呢？该怎么办呢？</a:t>
              </a:r>
            </a:p>
            <a:p>
              <a:endParaRPr kumimoji="1" lang="en-US" altLang="zh-CN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827088" y="5203825"/>
            <a:ext cx="6985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3200" b="1">
                <a:latin typeface="Times New Roman" pitchFamily="18" charset="0"/>
              </a:rPr>
              <a:t>配制</a:t>
            </a:r>
            <a:r>
              <a:rPr lang="en-US" altLang="zh-CN" sz="3200" b="1">
                <a:latin typeface="Times New Roman" pitchFamily="18" charset="0"/>
              </a:rPr>
              <a:t>Fe</a:t>
            </a:r>
            <a:r>
              <a:rPr lang="en-US" altLang="zh-CN" sz="3200" b="1" baseline="30000">
                <a:latin typeface="Times New Roman" pitchFamily="18" charset="0"/>
              </a:rPr>
              <a:t>2+</a:t>
            </a:r>
            <a:r>
              <a:rPr lang="zh-CN" altLang="en-US" sz="3200" b="1">
                <a:latin typeface="Times New Roman" pitchFamily="18" charset="0"/>
              </a:rPr>
              <a:t>溶液时，应加入少量（      ）</a:t>
            </a:r>
          </a:p>
          <a:p>
            <a:endParaRPr lang="en-US" altLang="zh-CN" sz="3200" b="1">
              <a:latin typeface="Times New Roman" pitchFamily="18" charset="0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827088" y="5808663"/>
            <a:ext cx="5976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</a:rPr>
              <a:t>A </a:t>
            </a:r>
            <a:r>
              <a:rPr lang="zh-CN" altLang="en-US" sz="3200" b="1" dirty="0">
                <a:latin typeface="Times New Roman" pitchFamily="18" charset="0"/>
              </a:rPr>
              <a:t>铁粉         </a:t>
            </a:r>
            <a:r>
              <a:rPr lang="en-US" altLang="zh-CN" sz="3200" b="1" dirty="0" smtClean="0">
                <a:latin typeface="Times New Roman" pitchFamily="18" charset="0"/>
              </a:rPr>
              <a:t>B</a:t>
            </a:r>
            <a:r>
              <a:rPr lang="zh-CN" altLang="en-US" sz="3200" b="1" dirty="0">
                <a:latin typeface="Times New Roman" pitchFamily="18" charset="0"/>
              </a:rPr>
              <a:t>铜</a:t>
            </a:r>
            <a:r>
              <a:rPr lang="zh-CN" altLang="en-US" sz="3200" b="1" dirty="0" smtClean="0">
                <a:latin typeface="Times New Roman" pitchFamily="18" charset="0"/>
              </a:rPr>
              <a:t>粉          </a:t>
            </a:r>
            <a:r>
              <a:rPr lang="en-US" altLang="zh-CN" sz="3200" b="1" dirty="0" smtClean="0">
                <a:latin typeface="Times New Roman" pitchFamily="18" charset="0"/>
              </a:rPr>
              <a:t>C</a:t>
            </a:r>
            <a:r>
              <a:rPr lang="zh-CN" altLang="en-US" sz="3200" b="1" dirty="0">
                <a:latin typeface="Times New Roman" pitchFamily="18" charset="0"/>
              </a:rPr>
              <a:t>铝粉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708400" y="549275"/>
            <a:ext cx="5041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隶书" pitchFamily="49" charset="-122"/>
              </a:rPr>
              <a:t>实验员小王的困惑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6588125" y="5229225"/>
            <a:ext cx="4812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A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766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16395" grpId="0"/>
      <p:bldP spid="163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9218"/>
          <p:cNvGrpSpPr/>
          <p:nvPr/>
        </p:nvGrpSpPr>
        <p:grpSpPr>
          <a:xfrm>
            <a:off x="0" y="2362200"/>
            <a:ext cx="9144000" cy="4267200"/>
            <a:chOff x="0" y="0"/>
            <a:chExt cx="5806" cy="3762"/>
          </a:xfrm>
        </p:grpSpPr>
        <p:pic>
          <p:nvPicPr>
            <p:cNvPr id="9220" name="图片 9219" descr="血红素结构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806" cy="376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1" name="文本框 9220"/>
            <p:cNvSpPr txBox="1"/>
            <p:nvPr/>
          </p:nvSpPr>
          <p:spPr>
            <a:xfrm>
              <a:off x="681" y="3202"/>
              <a:ext cx="1542" cy="358"/>
            </a:xfrm>
            <a:prstGeom prst="rect">
              <a:avLst/>
            </a:prstGeom>
            <a:solidFill>
              <a:srgbClr val="B2B2B2"/>
            </a:solidFill>
            <a:ln w="952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>
                  <a:solidFill>
                    <a:srgbClr val="333333"/>
                  </a:solidFill>
                  <a:latin typeface="Arial" panose="020B0604020202020204" pitchFamily="34" charset="0"/>
                </a:rPr>
                <a:t>structure  of heme</a:t>
              </a:r>
            </a:p>
          </p:txBody>
        </p:sp>
      </p:grpSp>
      <p:grpSp>
        <p:nvGrpSpPr>
          <p:cNvPr id="9222" name="组合 9221"/>
          <p:cNvGrpSpPr/>
          <p:nvPr/>
        </p:nvGrpSpPr>
        <p:grpSpPr>
          <a:xfrm>
            <a:off x="0" y="2281238"/>
            <a:ext cx="5105400" cy="1223962"/>
            <a:chOff x="0" y="0"/>
            <a:chExt cx="2903" cy="771"/>
          </a:xfrm>
        </p:grpSpPr>
        <p:sp>
          <p:nvSpPr>
            <p:cNvPr id="9223" name="文本框 9222"/>
            <p:cNvSpPr txBox="1"/>
            <p:nvPr/>
          </p:nvSpPr>
          <p:spPr>
            <a:xfrm>
              <a:off x="0" y="0"/>
              <a:ext cx="2183" cy="33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血红蛋白携氧示意图</a:t>
              </a:r>
            </a:p>
          </p:txBody>
        </p:sp>
        <p:sp>
          <p:nvSpPr>
            <p:cNvPr id="9224" name="直接连接符 9223"/>
            <p:cNvSpPr/>
            <p:nvPr/>
          </p:nvSpPr>
          <p:spPr>
            <a:xfrm>
              <a:off x="2178" y="363"/>
              <a:ext cx="725" cy="408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9225" name="组合 9224"/>
          <p:cNvGrpSpPr/>
          <p:nvPr/>
        </p:nvGrpSpPr>
        <p:grpSpPr>
          <a:xfrm>
            <a:off x="1447800" y="2720975"/>
            <a:ext cx="3816350" cy="936625"/>
            <a:chOff x="0" y="0"/>
            <a:chExt cx="2404" cy="590"/>
          </a:xfrm>
        </p:grpSpPr>
        <p:sp>
          <p:nvSpPr>
            <p:cNvPr id="9226" name="云形标注 9225"/>
            <p:cNvSpPr/>
            <p:nvPr/>
          </p:nvSpPr>
          <p:spPr>
            <a:xfrm>
              <a:off x="0" y="0"/>
              <a:ext cx="2359" cy="590"/>
            </a:xfrm>
            <a:prstGeom prst="cloudCallout">
              <a:avLst>
                <a:gd name="adj1" fmla="val 26940"/>
                <a:gd name="adj2" fmla="val 88644"/>
              </a:avLst>
            </a:prstGeom>
            <a:noFill/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dirty="0">
                <a:solidFill>
                  <a:srgbClr val="FFFF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27" name="文本框 9226"/>
            <p:cNvSpPr txBox="1"/>
            <p:nvPr/>
          </p:nvSpPr>
          <p:spPr>
            <a:xfrm>
              <a:off x="46" y="46"/>
              <a:ext cx="23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</a:rPr>
                <a:t>  </a:t>
              </a: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吞吐</a:t>
              </a:r>
              <a:r>
                <a:rPr lang="en-US" altLang="zh-CN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O</a:t>
              </a:r>
              <a:r>
                <a:rPr lang="en-US" altLang="zh-CN" sz="3200" b="1" baseline="-250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的“蜘蛛”</a:t>
              </a:r>
            </a:p>
          </p:txBody>
        </p:sp>
      </p:grpSp>
      <p:sp>
        <p:nvSpPr>
          <p:cNvPr id="9228" name="文本框 9227"/>
          <p:cNvSpPr txBox="1"/>
          <p:nvPr/>
        </p:nvSpPr>
        <p:spPr>
          <a:xfrm>
            <a:off x="381000" y="228600"/>
            <a:ext cx="8077200" cy="1828800"/>
          </a:xfrm>
          <a:prstGeom prst="rect">
            <a:avLst/>
          </a:prstGeom>
          <a:noFill/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铁是人体必需的微量元素，人体中只含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3-5g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铁元素，约有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3/4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以</a:t>
            </a:r>
            <a:r>
              <a:rPr lang="en-US" altLang="zh-CN" sz="28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Fe</a:t>
            </a:r>
            <a:r>
              <a:rPr lang="en-US" altLang="zh-CN" sz="2800" b="1" baseline="3000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2+</a:t>
            </a:r>
            <a:r>
              <a:rPr lang="zh-CN" altLang="en-US" sz="28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离子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的形式结合在能携带氧分子的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血红蛋白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中，缺铁会导致血红蛋白携氧能力，进而影响身体的免疫力。</a:t>
            </a:r>
          </a:p>
        </p:txBody>
      </p:sp>
    </p:spTree>
    <p:extLst>
      <p:ext uri="{BB962C8B-B14F-4D97-AF65-F5344CB8AC3E}">
        <p14:creationId xmlns:p14="http://schemas.microsoft.com/office/powerpoint/2010/main" val="1352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35841" descr="T01EAE~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3025"/>
            <a:ext cx="3962400" cy="3584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4" name="Picture 5" descr="120046802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886200"/>
            <a:ext cx="4267200" cy="2778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5" name="图片 35844" descr="IMAG1435-1-1_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3733800"/>
            <a:ext cx="3581400" cy="2928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图片 10" descr="T1ihZnXhpiXXXXXXXX_!!0-item_pic_jpg_310x310.jpg"/>
          <p:cNvPicPr>
            <a:picLocks noChangeAspect="1"/>
          </p:cNvPicPr>
          <p:nvPr/>
        </p:nvPicPr>
        <p:blipFill>
          <a:blip r:embed="rId6"/>
          <a:srcRect l="41667" t="12500" b="9375"/>
          <a:stretch>
            <a:fillRect/>
          </a:stretch>
        </p:blipFill>
        <p:spPr>
          <a:xfrm>
            <a:off x="5743575" y="0"/>
            <a:ext cx="2714625" cy="3635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8" name="文本框 35847"/>
          <p:cNvSpPr txBox="1"/>
          <p:nvPr/>
        </p:nvSpPr>
        <p:spPr>
          <a:xfrm>
            <a:off x="4467225" y="762000"/>
            <a:ext cx="700088" cy="2286000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</a:rPr>
              <a:t>市售补铁剂</a:t>
            </a:r>
          </a:p>
        </p:txBody>
      </p:sp>
    </p:spTree>
    <p:extLst>
      <p:ext uri="{BB962C8B-B14F-4D97-AF65-F5344CB8AC3E}">
        <p14:creationId xmlns:p14="http://schemas.microsoft.com/office/powerpoint/2010/main" val="311823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图片 61441" descr="T01D33~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45720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43" name="任意多边形 61442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44" name="任意多边形 61443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45" name="直接连接符 61444"/>
          <p:cNvSpPr/>
          <p:nvPr/>
        </p:nvSpPr>
        <p:spPr>
          <a:xfrm flipV="1">
            <a:off x="4953000" y="2743200"/>
            <a:ext cx="503238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61446" name="直接连接符 61445"/>
          <p:cNvSpPr/>
          <p:nvPr/>
        </p:nvSpPr>
        <p:spPr>
          <a:xfrm flipH="1">
            <a:off x="3810000" y="2743200"/>
            <a:ext cx="1152525" cy="4333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447" name="任意多边形 61446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48" name="文本框 61447"/>
          <p:cNvSpPr txBox="1"/>
          <p:nvPr/>
        </p:nvSpPr>
        <p:spPr>
          <a:xfrm>
            <a:off x="5486400" y="2362200"/>
            <a:ext cx="3124200" cy="17208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本品为薄膜衣片，除去包衣后显类白色或微黄绿色。</a:t>
            </a:r>
          </a:p>
        </p:txBody>
      </p:sp>
      <p:sp>
        <p:nvSpPr>
          <p:cNvPr id="61449" name="椭圆 61448"/>
          <p:cNvSpPr/>
          <p:nvPr/>
        </p:nvSpPr>
        <p:spPr>
          <a:xfrm>
            <a:off x="6629400" y="2425700"/>
            <a:ext cx="1676400" cy="59531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50" name="矩形 61449"/>
          <p:cNvSpPr/>
          <p:nvPr/>
        </p:nvSpPr>
        <p:spPr>
          <a:xfrm>
            <a:off x="8229600" y="23622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 lnSpcReduction="10000"/>
          </a:bodyPr>
          <a:lstStyle/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</a:p>
        </p:txBody>
      </p:sp>
      <p:sp>
        <p:nvSpPr>
          <p:cNvPr id="61451" name="Rectangle 26"/>
          <p:cNvSpPr/>
          <p:nvPr/>
        </p:nvSpPr>
        <p:spPr>
          <a:xfrm>
            <a:off x="5372100" y="4357688"/>
            <a:ext cx="34671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薄膜防止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</a:rPr>
              <a:t>2+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被空气中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800" b="1" baseline="-25000">
                <a:solidFill>
                  <a:srgbClr val="0033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氧化</a:t>
            </a:r>
          </a:p>
        </p:txBody>
      </p:sp>
    </p:spTree>
    <p:extLst>
      <p:ext uri="{BB962C8B-B14F-4D97-AF65-F5344CB8AC3E}">
        <p14:creationId xmlns:p14="http://schemas.microsoft.com/office/powerpoint/2010/main" val="51255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8" grpId="0" bldLvl="0" animBg="1"/>
      <p:bldP spid="614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任意多边形 49154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156" name="任意多边形 49155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158" name="直接连接符 49157"/>
          <p:cNvSpPr/>
          <p:nvPr/>
        </p:nvSpPr>
        <p:spPr>
          <a:xfrm flipH="1">
            <a:off x="3810000" y="2743200"/>
            <a:ext cx="1152525" cy="4333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59" name="任意多边形 49158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160" name="文本框 49159"/>
          <p:cNvSpPr txBox="1"/>
          <p:nvPr/>
        </p:nvSpPr>
        <p:spPr>
          <a:xfrm>
            <a:off x="5257800" y="3962400"/>
            <a:ext cx="3429000" cy="11874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维生素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r>
              <a:rPr lang="zh-CN" altLang="en-US" sz="2800" b="1" dirty="0">
                <a:latin typeface="Arial" panose="020B0604020202020204" pitchFamily="34" charset="0"/>
              </a:rPr>
              <a:t>与本品同服，有利于本品吸收</a:t>
            </a:r>
          </a:p>
        </p:txBody>
      </p:sp>
      <p:sp>
        <p:nvSpPr>
          <p:cNvPr id="49161" name="椭圆 49160"/>
          <p:cNvSpPr/>
          <p:nvPr/>
        </p:nvSpPr>
        <p:spPr>
          <a:xfrm>
            <a:off x="5257800" y="4038600"/>
            <a:ext cx="1676400" cy="59531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162" name="矩形 49161"/>
          <p:cNvSpPr/>
          <p:nvPr/>
        </p:nvSpPr>
        <p:spPr>
          <a:xfrm>
            <a:off x="6781800" y="35052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 lnSpcReduction="10000"/>
          </a:bodyPr>
          <a:lstStyle/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</a:p>
        </p:txBody>
      </p:sp>
      <p:grpSp>
        <p:nvGrpSpPr>
          <p:cNvPr id="49165" name="组合 49164"/>
          <p:cNvGrpSpPr/>
          <p:nvPr/>
        </p:nvGrpSpPr>
        <p:grpSpPr>
          <a:xfrm>
            <a:off x="304800" y="304800"/>
            <a:ext cx="4572000" cy="6553200"/>
            <a:chOff x="192" y="192"/>
            <a:chExt cx="2880" cy="4128"/>
          </a:xfrm>
        </p:grpSpPr>
        <p:pic>
          <p:nvPicPr>
            <p:cNvPr id="49154" name="图片 49153" descr="T01D33~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192"/>
              <a:ext cx="2880" cy="41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9164" name="图片 49163"/>
            <p:cNvPicPr>
              <a:picLocks noChangeAspect="1"/>
            </p:cNvPicPr>
            <p:nvPr/>
          </p:nvPicPr>
          <p:blipFill>
            <a:blip r:embed="rId3">
              <a:grayscl/>
              <a:lum contrast="-17999"/>
            </a:blip>
            <a:stretch>
              <a:fillRect/>
            </a:stretch>
          </p:blipFill>
          <p:spPr>
            <a:xfrm>
              <a:off x="272" y="3552"/>
              <a:ext cx="2800" cy="5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9166" name="任意多边形 49165"/>
          <p:cNvSpPr/>
          <p:nvPr/>
        </p:nvSpPr>
        <p:spPr>
          <a:xfrm flipV="1">
            <a:off x="990600" y="6019800"/>
            <a:ext cx="2209800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167" name="直接连接符 49166"/>
          <p:cNvSpPr/>
          <p:nvPr/>
        </p:nvSpPr>
        <p:spPr>
          <a:xfrm>
            <a:off x="4330700" y="5105400"/>
            <a:ext cx="820738" cy="269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9168" name="直接连接符 49167"/>
          <p:cNvSpPr/>
          <p:nvPr/>
        </p:nvSpPr>
        <p:spPr>
          <a:xfrm flipH="1">
            <a:off x="3238500" y="5105400"/>
            <a:ext cx="1066800" cy="93027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69" name="Text Box 24"/>
          <p:cNvSpPr txBox="1"/>
          <p:nvPr/>
        </p:nvSpPr>
        <p:spPr>
          <a:xfrm>
            <a:off x="5334000" y="5410200"/>
            <a:ext cx="35052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维生素</a:t>
            </a:r>
            <a:r>
              <a:rPr lang="en-US" altLang="zh-CN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能抑制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被氧化成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endParaRPr lang="en-US" altLang="zh-CN" sz="2800" b="1" baseline="3000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4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0" grpId="0" bldLvl="0" animBg="1"/>
      <p:bldP spid="491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任意多边形 68609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11" name="任意多边形 68610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13" name="任意多边形 68612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14" name="文本框 68613"/>
          <p:cNvSpPr txBox="1"/>
          <p:nvPr/>
        </p:nvSpPr>
        <p:spPr>
          <a:xfrm>
            <a:off x="5181600" y="4572000"/>
            <a:ext cx="3429000" cy="6540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本品不应与浓茶同服</a:t>
            </a:r>
          </a:p>
        </p:txBody>
      </p:sp>
      <p:sp>
        <p:nvSpPr>
          <p:cNvPr id="68616" name="矩形 68615"/>
          <p:cNvSpPr/>
          <p:nvPr/>
        </p:nvSpPr>
        <p:spPr>
          <a:xfrm>
            <a:off x="8610600" y="45720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 lnSpcReduction="10000"/>
          </a:bodyPr>
          <a:lstStyle/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</a:p>
        </p:txBody>
      </p:sp>
      <p:pic>
        <p:nvPicPr>
          <p:cNvPr id="68618" name="图片 68617" descr="T01D33~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20" name="任意多边形 68619"/>
          <p:cNvSpPr/>
          <p:nvPr/>
        </p:nvSpPr>
        <p:spPr>
          <a:xfrm flipV="1">
            <a:off x="609600" y="5842000"/>
            <a:ext cx="1143000" cy="101600"/>
          </a:xfrm>
          <a:custGeom>
            <a:avLst/>
            <a:gdLst/>
            <a:ahLst/>
            <a:cxnLst/>
            <a:rect l="0" t="0" r="0" b="0"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21" name="直接连接符 68620"/>
          <p:cNvSpPr/>
          <p:nvPr/>
        </p:nvSpPr>
        <p:spPr>
          <a:xfrm>
            <a:off x="4330700" y="5105400"/>
            <a:ext cx="820738" cy="269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68622" name="直接连接符 68621"/>
          <p:cNvSpPr/>
          <p:nvPr/>
        </p:nvSpPr>
        <p:spPr>
          <a:xfrm flipH="1">
            <a:off x="1828800" y="5105400"/>
            <a:ext cx="2514600" cy="77787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6457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/>
          <p:nvPr/>
        </p:nvGrpSpPr>
        <p:grpSpPr>
          <a:xfrm>
            <a:off x="179388" y="1143000"/>
            <a:ext cx="8431212" cy="4929188"/>
            <a:chOff x="113" y="935"/>
            <a:chExt cx="5443" cy="3085"/>
          </a:xfrm>
        </p:grpSpPr>
        <p:sp>
          <p:nvSpPr>
            <p:cNvPr id="36867" name="AutoShape 78"/>
            <p:cNvSpPr/>
            <p:nvPr/>
          </p:nvSpPr>
          <p:spPr>
            <a:xfrm flipH="1">
              <a:off x="316" y="935"/>
              <a:ext cx="695" cy="3083"/>
            </a:xfrm>
            <a:prstGeom prst="roundRect">
              <a:avLst>
                <a:gd name="adj" fmla="val 11375"/>
              </a:avLst>
            </a:prstGeom>
            <a:solidFill>
              <a:srgbClr val="FFFFFF"/>
            </a:solidFill>
            <a:ln w="28575" cap="flat" cmpd="sng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36868" name="AutoShape 76"/>
            <p:cNvSpPr/>
            <p:nvPr/>
          </p:nvSpPr>
          <p:spPr>
            <a:xfrm>
              <a:off x="1092" y="937"/>
              <a:ext cx="4464" cy="3083"/>
            </a:xfrm>
            <a:prstGeom prst="roundRect">
              <a:avLst>
                <a:gd name="adj" fmla="val 2454"/>
              </a:avLst>
            </a:prstGeom>
            <a:solidFill>
              <a:srgbClr val="FFCC00"/>
            </a:solidFill>
            <a:ln w="28575" cap="flat" cmpd="sng">
              <a:solidFill>
                <a:srgbClr val="FEFEFE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8219" name="Freeform 27"/>
            <p:cNvSpPr/>
            <p:nvPr/>
          </p:nvSpPr>
          <p:spPr bwMode="gray">
            <a:xfrm flipH="1">
              <a:off x="5186" y="968"/>
              <a:ext cx="349" cy="355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>
                    <a:gamma/>
                    <a:tint val="54510"/>
                    <a:invGamma/>
                  </a:srgbClr>
                </a:gs>
                <a:gs pos="50000">
                  <a:srgbClr val="F8F8F8">
                    <a:alpha val="0"/>
                  </a:srgbClr>
                </a:gs>
                <a:gs pos="100000">
                  <a:srgbClr val="F8F8F8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872" name="Group 29"/>
            <p:cNvGrpSpPr/>
            <p:nvPr/>
          </p:nvGrpSpPr>
          <p:grpSpPr>
            <a:xfrm rot="5400000">
              <a:off x="810" y="1060"/>
              <a:ext cx="379" cy="451"/>
              <a:chOff x="778" y="1762"/>
              <a:chExt cx="312" cy="420"/>
            </a:xfrm>
          </p:grpSpPr>
          <p:grpSp>
            <p:nvGrpSpPr>
              <p:cNvPr id="36873" name="Group 30"/>
              <p:cNvGrpSpPr/>
              <p:nvPr/>
            </p:nvGrpSpPr>
            <p:grpSpPr>
              <a:xfrm>
                <a:off x="960" y="1764"/>
                <a:ext cx="130" cy="418"/>
                <a:chOff x="960" y="1764"/>
                <a:chExt cx="130" cy="418"/>
              </a:xfrm>
            </p:grpSpPr>
            <p:sp>
              <p:nvSpPr>
                <p:cNvPr id="36874" name="Oval 31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5" name="Oval 32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6" name="AutoShape 33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6877" name="Group 34"/>
              <p:cNvGrpSpPr/>
              <p:nvPr/>
            </p:nvGrpSpPr>
            <p:grpSpPr>
              <a:xfrm>
                <a:off x="778" y="1762"/>
                <a:ext cx="130" cy="418"/>
                <a:chOff x="960" y="1764"/>
                <a:chExt cx="130" cy="418"/>
              </a:xfrm>
            </p:grpSpPr>
            <p:sp>
              <p:nvSpPr>
                <p:cNvPr id="36878" name="Oval 35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9" name="Oval 36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0" name="AutoShape 37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FFFFFF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6881" name="Group 65"/>
            <p:cNvGrpSpPr/>
            <p:nvPr/>
          </p:nvGrpSpPr>
          <p:grpSpPr>
            <a:xfrm rot="5400000">
              <a:off x="810" y="3236"/>
              <a:ext cx="378" cy="451"/>
              <a:chOff x="778" y="1762"/>
              <a:chExt cx="312" cy="420"/>
            </a:xfrm>
          </p:grpSpPr>
          <p:grpSp>
            <p:nvGrpSpPr>
              <p:cNvPr id="36882" name="Group 66"/>
              <p:cNvGrpSpPr/>
              <p:nvPr/>
            </p:nvGrpSpPr>
            <p:grpSpPr>
              <a:xfrm>
                <a:off x="960" y="1764"/>
                <a:ext cx="130" cy="418"/>
                <a:chOff x="960" y="1764"/>
                <a:chExt cx="130" cy="418"/>
              </a:xfrm>
            </p:grpSpPr>
            <p:sp>
              <p:nvSpPr>
                <p:cNvPr id="36883" name="Oval 67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4" name="Oval 68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5" name="AutoShape 69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6886" name="Group 70"/>
              <p:cNvGrpSpPr/>
              <p:nvPr/>
            </p:nvGrpSpPr>
            <p:grpSpPr>
              <a:xfrm>
                <a:off x="778" y="1762"/>
                <a:ext cx="130" cy="418"/>
                <a:chOff x="960" y="1764"/>
                <a:chExt cx="130" cy="418"/>
              </a:xfrm>
            </p:grpSpPr>
            <p:sp>
              <p:nvSpPr>
                <p:cNvPr id="36887" name="Oval 71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8" name="Oval 72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9" name="AutoShape 73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FFFFFF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lstStyle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6890" name="Text Box 79"/>
            <p:cNvSpPr txBox="1"/>
            <p:nvPr/>
          </p:nvSpPr>
          <p:spPr>
            <a:xfrm>
              <a:off x="113" y="1117"/>
              <a:ext cx="979" cy="2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endParaRPr lang="en-US" altLang="zh-CN" sz="3200" b="1" dirty="0">
                <a:latin typeface="楷体_GB2312" pitchFamily="49" charset="-122"/>
                <a:ea typeface="楷体_GB2312" pitchFamily="49" charset="-122"/>
              </a:endParaRPr>
            </a:p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sz="4000" b="1" dirty="0">
                  <a:latin typeface="楷体_GB2312" pitchFamily="49" charset="-122"/>
                  <a:ea typeface="楷体_GB2312" pitchFamily="49" charset="-122"/>
                </a:rPr>
                <a:t>解</a:t>
              </a:r>
              <a:endParaRPr lang="en-US" altLang="zh-CN" sz="4000" b="1" dirty="0">
                <a:latin typeface="楷体_GB2312" pitchFamily="49" charset="-122"/>
                <a:ea typeface="楷体_GB2312" pitchFamily="49" charset="-122"/>
              </a:endParaRPr>
            </a:p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sz="4000" b="1" dirty="0">
                  <a:latin typeface="楷体_GB2312" pitchFamily="49" charset="-122"/>
                  <a:ea typeface="楷体_GB2312" pitchFamily="49" charset="-122"/>
                </a:rPr>
                <a:t>密</a:t>
              </a:r>
              <a:endParaRPr lang="en-US" altLang="zh-CN" sz="40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91" name="Rectangle 27"/>
            <p:cNvSpPr/>
            <p:nvPr/>
          </p:nvSpPr>
          <p:spPr>
            <a:xfrm>
              <a:off x="1379" y="1095"/>
              <a:ext cx="4132" cy="24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茶水里含有大量的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酸，当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酸遇到亚铁离子后立刻生成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酸亚铁，它的性质不稳定，很快被氧化生成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酸铁的络合物而呈蓝黑色，从而使茶水变成了“墨水”。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维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具有还原性，将</a:t>
              </a: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Fe</a:t>
              </a:r>
              <a:r>
                <a:rPr lang="en-US" altLang="zh-CN" sz="3200" b="1" baseline="30000">
                  <a:latin typeface="楷体_GB2312" pitchFamily="49" charset="-122"/>
                  <a:ea typeface="楷体_GB2312" pitchFamily="49" charset="-122"/>
                </a:rPr>
                <a:t>3+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还原成</a:t>
              </a: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Fe</a:t>
              </a:r>
              <a:r>
                <a:rPr lang="en-US" altLang="zh-CN" sz="3200" b="1" baseline="30000">
                  <a:latin typeface="楷体_GB2312" pitchFamily="49" charset="-122"/>
                  <a:ea typeface="楷体_GB2312" pitchFamily="49" charset="-122"/>
                </a:rPr>
                <a:t>2+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 ，因此，溶液的蓝黑色又消失了，重新显现出茶水的颜色。</a:t>
              </a:r>
              <a:endParaRPr lang="en-US" altLang="zh-CN" sz="3200" b="1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36895" name="组合 36894"/>
          <p:cNvGrpSpPr/>
          <p:nvPr/>
        </p:nvGrpSpPr>
        <p:grpSpPr>
          <a:xfrm>
            <a:off x="409575" y="196850"/>
            <a:ext cx="7624763" cy="641350"/>
            <a:chOff x="258" y="124"/>
            <a:chExt cx="4803" cy="404"/>
          </a:xfrm>
        </p:grpSpPr>
        <p:sp>
          <p:nvSpPr>
            <p:cNvPr id="4102" name="TextBox 20"/>
            <p:cNvSpPr txBox="1"/>
            <p:nvPr/>
          </p:nvSpPr>
          <p:spPr>
            <a:xfrm>
              <a:off x="258" y="124"/>
              <a:ext cx="4803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茶水       “墨水”         茶水</a:t>
              </a:r>
            </a:p>
          </p:txBody>
        </p:sp>
        <p:sp>
          <p:nvSpPr>
            <p:cNvPr id="36893" name="直接连接符 36892"/>
            <p:cNvSpPr/>
            <p:nvPr/>
          </p:nvSpPr>
          <p:spPr>
            <a:xfrm>
              <a:off x="864" y="336"/>
              <a:ext cx="52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6894" name="直接连接符 36893"/>
            <p:cNvSpPr/>
            <p:nvPr/>
          </p:nvSpPr>
          <p:spPr>
            <a:xfrm>
              <a:off x="2304" y="336"/>
              <a:ext cx="52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2418008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62350" y="1368425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/>
              <a:t>Fe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1727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Fe</a:t>
            </a:r>
            <a:r>
              <a:rPr lang="en-US" altLang="zh-CN" sz="4000" b="1" baseline="30000" dirty="0" smtClean="0"/>
              <a:t>2+</a:t>
            </a:r>
            <a:endParaRPr lang="en-US" altLang="zh-CN" sz="4000" b="1" baseline="30000" dirty="0"/>
          </a:p>
        </p:txBody>
      </p:sp>
      <p:sp>
        <p:nvSpPr>
          <p:cNvPr id="4" name="文本框 3"/>
          <p:cNvSpPr txBox="1"/>
          <p:nvPr/>
        </p:nvSpPr>
        <p:spPr>
          <a:xfrm>
            <a:off x="575310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Fe</a:t>
            </a:r>
            <a:r>
              <a:rPr lang="en-US" altLang="zh-CN" sz="4000" b="1" baseline="30000" dirty="0" smtClean="0"/>
              <a:t>3+</a:t>
            </a:r>
            <a:endParaRPr lang="en-US" altLang="zh-CN" sz="4000" b="1" baseline="30000" dirty="0"/>
          </a:p>
        </p:txBody>
      </p:sp>
      <p:sp>
        <p:nvSpPr>
          <p:cNvPr id="5" name="文本框 4"/>
          <p:cNvSpPr txBox="1"/>
          <p:nvPr/>
        </p:nvSpPr>
        <p:spPr>
          <a:xfrm>
            <a:off x="3562350" y="113220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1727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5310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</a:rPr>
              <a:t>+3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619250" y="1947545"/>
            <a:ext cx="1852930" cy="169735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4249420" y="1967865"/>
            <a:ext cx="1727835" cy="165608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94715" y="1976739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9F6"/>
                </a:solidFill>
              </a:rPr>
              <a:t>弱氧化剂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36795" y="1967865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9F6"/>
                </a:solidFill>
              </a:rPr>
              <a:t>强氧化剂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3845" y="2535237"/>
            <a:ext cx="2381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9F6"/>
                </a:solidFill>
              </a:rPr>
              <a:t>（</a:t>
            </a:r>
            <a:r>
              <a:rPr lang="en-US" altLang="zh-CN" sz="2800" b="1" dirty="0">
                <a:solidFill>
                  <a:srgbClr val="0029F6"/>
                </a:solidFill>
              </a:rPr>
              <a:t>H</a:t>
            </a:r>
            <a:r>
              <a:rPr lang="en-US" altLang="zh-CN" sz="2800" b="1" baseline="30000" dirty="0">
                <a:solidFill>
                  <a:srgbClr val="0029F6"/>
                </a:solidFill>
              </a:rPr>
              <a:t>+</a:t>
            </a:r>
            <a:r>
              <a:rPr lang="zh-CN" altLang="en-US" sz="2800" b="1" dirty="0">
                <a:solidFill>
                  <a:srgbClr val="0029F6"/>
                </a:solidFill>
              </a:rPr>
              <a:t>、</a:t>
            </a:r>
            <a:r>
              <a:rPr lang="en-US" altLang="zh-CN" sz="2800" b="1" dirty="0">
                <a:solidFill>
                  <a:srgbClr val="0029F6"/>
                </a:solidFill>
              </a:rPr>
              <a:t>Cu</a:t>
            </a:r>
            <a:r>
              <a:rPr lang="en-US" altLang="zh-CN" sz="2800" b="1" baseline="30000" dirty="0">
                <a:solidFill>
                  <a:srgbClr val="0029F6"/>
                </a:solidFill>
              </a:rPr>
              <a:t>2+</a:t>
            </a:r>
            <a:r>
              <a:rPr lang="zh-CN" altLang="en-US" sz="2800" b="1" dirty="0">
                <a:solidFill>
                  <a:srgbClr val="0029F6"/>
                </a:solidFill>
              </a:rPr>
              <a:t>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96840" y="2442845"/>
            <a:ext cx="3930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9F6"/>
                </a:solidFill>
              </a:rPr>
              <a:t>（</a:t>
            </a:r>
            <a:r>
              <a:rPr lang="en-US" altLang="zh-CN" sz="2400" b="1" dirty="0" smtClean="0">
                <a:solidFill>
                  <a:srgbClr val="0029F6"/>
                </a:solidFill>
              </a:rPr>
              <a:t>Cl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zh-CN" altLang="en-US" sz="2400" b="1" baseline="-25000" dirty="0" smtClean="0">
                <a:solidFill>
                  <a:srgbClr val="0029F6"/>
                </a:solidFill>
              </a:rPr>
              <a:t>、</a:t>
            </a:r>
            <a:r>
              <a:rPr lang="en-US" altLang="zh-CN" sz="2400" b="1" dirty="0" smtClean="0">
                <a:solidFill>
                  <a:srgbClr val="0029F6"/>
                </a:solidFill>
              </a:rPr>
              <a:t>O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、</a:t>
            </a:r>
            <a:r>
              <a:rPr lang="en-US" altLang="zh-CN" sz="2400" b="1" dirty="0" smtClean="0">
                <a:solidFill>
                  <a:srgbClr val="0029F6"/>
                </a:solidFill>
              </a:rPr>
              <a:t>H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en-US" altLang="zh-CN" sz="2400" b="1" dirty="0" smtClean="0">
                <a:solidFill>
                  <a:srgbClr val="0029F6"/>
                </a:solidFill>
              </a:rPr>
              <a:t>O</a:t>
            </a:r>
            <a:r>
              <a:rPr lang="en-US" altLang="zh-CN" sz="2400" b="1" baseline="-25000" dirty="0" smtClean="0">
                <a:solidFill>
                  <a:srgbClr val="0029F6"/>
                </a:solidFill>
              </a:rPr>
              <a:t>2</a:t>
            </a:r>
            <a:r>
              <a:rPr lang="zh-CN" altLang="en-US" sz="2400" b="1" dirty="0">
                <a:solidFill>
                  <a:srgbClr val="0029F6"/>
                </a:solidFill>
              </a:rPr>
              <a:t>、</a:t>
            </a:r>
            <a:r>
              <a:rPr lang="en-US" altLang="zh-CN" sz="2400" b="1" dirty="0">
                <a:solidFill>
                  <a:srgbClr val="0029F6"/>
                </a:solidFill>
              </a:rPr>
              <a:t>HNO</a:t>
            </a:r>
            <a:r>
              <a:rPr lang="en-US" altLang="zh-CN" sz="2400" b="1" baseline="-25000" dirty="0">
                <a:solidFill>
                  <a:srgbClr val="0029F6"/>
                </a:solidFill>
              </a:rPr>
              <a:t>3</a:t>
            </a:r>
            <a:r>
              <a:rPr lang="zh-CN" altLang="en-US" sz="2400" b="1" dirty="0">
                <a:solidFill>
                  <a:srgbClr val="0029F6"/>
                </a:solidFill>
              </a:rPr>
              <a:t>、</a:t>
            </a:r>
            <a:r>
              <a:rPr lang="en-US" altLang="zh-CN" sz="2400" b="1" dirty="0">
                <a:solidFill>
                  <a:srgbClr val="0029F6"/>
                </a:solidFill>
              </a:rPr>
              <a:t>KMnO</a:t>
            </a:r>
            <a:r>
              <a:rPr lang="en-US" altLang="zh-CN" sz="2400" b="1" baseline="-25000" dirty="0">
                <a:solidFill>
                  <a:srgbClr val="0029F6"/>
                </a:solidFill>
              </a:rPr>
              <a:t>4</a:t>
            </a:r>
            <a:r>
              <a:rPr lang="zh-CN" altLang="en-US" sz="2400" b="1" dirty="0" smtClean="0">
                <a:solidFill>
                  <a:srgbClr val="0029F6"/>
                </a:solidFill>
              </a:rPr>
              <a:t>等）</a:t>
            </a:r>
            <a:endParaRPr lang="zh-CN" altLang="en-US" sz="2400" b="1" baseline="-25000" dirty="0">
              <a:solidFill>
                <a:srgbClr val="0029F6"/>
              </a:solidFill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1979295" y="4218305"/>
            <a:ext cx="3773805" cy="317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008505" y="4072890"/>
            <a:ext cx="3744595" cy="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879090" y="4221480"/>
            <a:ext cx="258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Fe</a:t>
            </a:r>
            <a:r>
              <a:rPr lang="zh-CN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、</a:t>
            </a:r>
            <a:r>
              <a:rPr lang="en-US" altLang="zh-CN" sz="3600" b="1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Cu</a:t>
            </a:r>
            <a:r>
              <a:rPr lang="zh-CN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、</a:t>
            </a:r>
            <a:r>
              <a:rPr lang="en-US" altLang="zh-CN" sz="3600" b="1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I</a:t>
            </a:r>
            <a:r>
              <a:rPr lang="en-US" altLang="zh-CN" sz="3600" b="1" baseline="30000" dirty="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-</a:t>
            </a:r>
          </a:p>
        </p:txBody>
      </p:sp>
      <p:sp>
        <p:nvSpPr>
          <p:cNvPr id="18" name="文本框 11"/>
          <p:cNvSpPr txBox="1"/>
          <p:nvPr/>
        </p:nvSpPr>
        <p:spPr>
          <a:xfrm>
            <a:off x="2545715" y="4282450"/>
            <a:ext cx="3033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还原剂（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Fe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 、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Cu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）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1758381" y="2075180"/>
            <a:ext cx="1818891" cy="1644759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 flipV="1">
            <a:off x="4138630" y="2082958"/>
            <a:ext cx="1685800" cy="1561942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文本框 9"/>
          <p:cNvSpPr txBox="1"/>
          <p:nvPr/>
        </p:nvSpPr>
        <p:spPr>
          <a:xfrm>
            <a:off x="3472180" y="2412265"/>
            <a:ext cx="2505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  还原剂</a:t>
            </a:r>
            <a:endParaRPr lang="en-US" altLang="zh-CN" sz="2400" b="1" dirty="0" smtClean="0">
              <a:solidFill>
                <a:srgbClr val="0029F6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zh-CN" altLang="en-US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zh-CN" altLang="en-US" sz="2400" b="1" dirty="0" smtClean="0">
                <a:solidFill>
                  <a:srgbClr val="0029F6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400" b="1" dirty="0">
              <a:solidFill>
                <a:srgbClr val="0029F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文本框 10"/>
          <p:cNvSpPr txBox="1"/>
          <p:nvPr/>
        </p:nvSpPr>
        <p:spPr>
          <a:xfrm>
            <a:off x="2233872" y="3493348"/>
            <a:ext cx="4206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强氧化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剂（</a:t>
            </a:r>
            <a:r>
              <a:rPr lang="en-US" altLang="zh-CN" sz="2800" b="1" dirty="0">
                <a:solidFill>
                  <a:srgbClr val="FF0000"/>
                </a:solidFill>
              </a:rPr>
              <a:t> Cl</a:t>
            </a:r>
            <a:r>
              <a:rPr lang="en-US" altLang="zh-CN" sz="2800" b="1" baseline="-25000" dirty="0">
                <a:solidFill>
                  <a:srgbClr val="FF0000"/>
                </a:solidFill>
              </a:rPr>
              <a:t>2</a:t>
            </a:r>
            <a:r>
              <a:rPr lang="zh-CN" altLang="en-US" sz="2800" b="1" baseline="-25000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sz="2800" b="1" baseline="-25000" dirty="0" smtClean="0">
                <a:solidFill>
                  <a:srgbClr val="FF0000"/>
                </a:solidFill>
              </a:rPr>
              <a:t>2 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）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750" y="1341438"/>
            <a:ext cx="6048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1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．如何除去杂质，提纯下列各物质</a:t>
            </a:r>
          </a:p>
        </p:txBody>
      </p:sp>
      <p:graphicFrame>
        <p:nvGraphicFramePr>
          <p:cNvPr id="14339" name="Group 3"/>
          <p:cNvGraphicFramePr>
            <a:graphicFrameLocks noGrp="1"/>
          </p:cNvGraphicFramePr>
          <p:nvPr/>
        </p:nvGraphicFramePr>
        <p:xfrm>
          <a:off x="755650" y="1989138"/>
          <a:ext cx="7632700" cy="4291014"/>
        </p:xfrm>
        <a:graphic>
          <a:graphicData uri="http://schemas.openxmlformats.org/drawingml/2006/table">
            <a:tbl>
              <a:tblPr/>
              <a:tblGrid>
                <a:gridCol w="3816350"/>
                <a:gridCol w="3816350"/>
              </a:tblGrid>
              <a:tr h="10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混合物成分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提纯所用试剂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）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FeCl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中含少量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FeCl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）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FeCl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中含少量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FeCl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）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FeSO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4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中含少量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CuSO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323850" y="333375"/>
            <a:ext cx="2447925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1" lang="en-US" altLang="zh-CN" sz="2800" b="1">
                <a:solidFill>
                  <a:schemeClr val="bg1"/>
                </a:solidFill>
                <a:latin typeface="Times New Roman" pitchFamily="18" charset="0"/>
                <a:ea typeface="方正行楷简体" pitchFamily="2" charset="-122"/>
              </a:rPr>
              <a:t>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itchFamily="18" charset="0"/>
                <a:ea typeface="方正行楷简体" pitchFamily="2" charset="-122"/>
              </a:rPr>
              <a:t>讨论与思考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4932363" y="3303588"/>
            <a:ext cx="1973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hlink"/>
                </a:solidFill>
                <a:latin typeface="Tahoma" pitchFamily="34" charset="0"/>
                <a:ea typeface="楷体_GB2312" pitchFamily="49" charset="-122"/>
              </a:rPr>
              <a:t>足量铁粉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075238" y="4422775"/>
            <a:ext cx="252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足量</a:t>
            </a:r>
            <a:r>
              <a:rPr lang="en-US" altLang="zh-CN" sz="2800" b="1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Cl</a:t>
            </a:r>
            <a:r>
              <a:rPr lang="en-US" altLang="zh-CN" sz="2800" b="1" baseline="-25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 b="1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或氯水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4932363" y="5445125"/>
            <a:ext cx="2016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hlink"/>
                </a:solidFill>
                <a:latin typeface="Tahoma" pitchFamily="34" charset="0"/>
                <a:ea typeface="楷体_GB2312" pitchFamily="49" charset="-122"/>
              </a:rPr>
              <a:t>足量铁粉</a:t>
            </a:r>
          </a:p>
        </p:txBody>
      </p:sp>
    </p:spTree>
    <p:extLst>
      <p:ext uri="{BB962C8B-B14F-4D97-AF65-F5344CB8AC3E}">
        <p14:creationId xmlns:p14="http://schemas.microsoft.com/office/powerpoint/2010/main" val="308618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7" grpId="0"/>
      <p:bldP spid="14358" grpId="0"/>
      <p:bldP spid="1435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Words>734</Words>
  <Application>Microsoft Office PowerPoint</Application>
  <PresentationFormat>全屏显示(4:3)</PresentationFormat>
  <Paragraphs>126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方正行楷简体</vt:lpstr>
      <vt:lpstr>黑体</vt:lpstr>
      <vt:lpstr>楷体_GB2312</vt:lpstr>
      <vt:lpstr>隶书</vt:lpstr>
      <vt:lpstr>宋体</vt:lpstr>
      <vt:lpstr>微软雅黑</vt:lpstr>
      <vt:lpstr>Arial</vt:lpstr>
      <vt:lpstr>Arial Black</vt:lpstr>
      <vt:lpstr>Calibri</vt:lpstr>
      <vt:lpstr>Calibri Light</vt:lpstr>
      <vt:lpstr>Tahoma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HP</cp:lastModifiedBy>
  <cp:revision>109</cp:revision>
  <dcterms:created xsi:type="dcterms:W3CDTF">2018-01-08T03:24:16Z</dcterms:created>
  <dcterms:modified xsi:type="dcterms:W3CDTF">2018-01-11T01:28:48Z</dcterms:modified>
</cp:coreProperties>
</file>