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activeX/activeX1.bin" ContentType="application/vnd.ms-office.activeX"/>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activeX/activeX1.xml" ContentType="application/vnd.ms-office.activeX+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78" r:id="rId2"/>
    <p:sldId id="257" r:id="rId3"/>
    <p:sldId id="292" r:id="rId4"/>
    <p:sldId id="293" r:id="rId5"/>
    <p:sldId id="295" r:id="rId6"/>
    <p:sldId id="286" r:id="rId7"/>
    <p:sldId id="320" r:id="rId8"/>
    <p:sldId id="279" r:id="rId9"/>
    <p:sldId id="269" r:id="rId10"/>
    <p:sldId id="322" r:id="rId11"/>
    <p:sldId id="321" r:id="rId12"/>
    <p:sldId id="296" r:id="rId13"/>
    <p:sldId id="302" r:id="rId14"/>
    <p:sldId id="318" r:id="rId15"/>
    <p:sldId id="265" r:id="rId16"/>
    <p:sldId id="276" r:id="rId17"/>
    <p:sldId id="306" r:id="rId18"/>
    <p:sldId id="303" r:id="rId19"/>
    <p:sldId id="307" r:id="rId20"/>
    <p:sldId id="266" r:id="rId21"/>
    <p:sldId id="267" r:id="rId22"/>
    <p:sldId id="314" r:id="rId23"/>
    <p:sldId id="323" r:id="rId24"/>
    <p:sldId id="309" r:id="rId25"/>
    <p:sldId id="315" r:id="rId26"/>
    <p:sldId id="258" r:id="rId27"/>
    <p:sldId id="288" r:id="rId28"/>
    <p:sldId id="291" r:id="rId29"/>
    <p:sldId id="316" r:id="rId30"/>
    <p:sldId id="319" r:id="rId31"/>
    <p:sldId id="283" r:id="rId32"/>
    <p:sldId id="284" r:id="rId33"/>
    <p:sldId id="324" r:id="rId34"/>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246" autoAdjust="0"/>
    <p:restoredTop sz="94660"/>
  </p:normalViewPr>
  <p:slideViewPr>
    <p:cSldViewPr>
      <p:cViewPr varScale="1">
        <p:scale>
          <a:sx n="85" d="100"/>
          <a:sy n="85" d="100"/>
        </p:scale>
        <p:origin x="-140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zh-CN" altLang="en-US"/>
          </a:p>
        </p:txBody>
      </p:sp>
      <p:sp>
        <p:nvSpPr>
          <p:cNvPr id="430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D0B9BBAA-A244-46B6-A38F-C5284A9D6E92}" type="datetimeFigureOut">
              <a:rPr lang="zh-CN" altLang="en-US"/>
              <a:pPr>
                <a:defRPr/>
              </a:pPr>
              <a:t>2018/9/19</a:t>
            </a:fld>
            <a:endParaRPr lang="en-US" altLang="zh-CN"/>
          </a:p>
        </p:txBody>
      </p:sp>
      <p:sp>
        <p:nvSpPr>
          <p:cNvPr id="337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430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US" altLang="zh-CN"/>
          </a:p>
        </p:txBody>
      </p:sp>
      <p:sp>
        <p:nvSpPr>
          <p:cNvPr id="430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4659A926-796E-45DC-AA90-0144A11CE6FC}"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a:ln/>
        </p:spPr>
      </p:sp>
      <p:sp>
        <p:nvSpPr>
          <p:cNvPr id="35843" name="备注占位符 2"/>
          <p:cNvSpPr>
            <a:spLocks noGrp="1"/>
          </p:cNvSpPr>
          <p:nvPr>
            <p:ph type="body" idx="1"/>
          </p:nvPr>
        </p:nvSpPr>
        <p:spPr>
          <a:noFill/>
          <a:ln/>
        </p:spPr>
        <p:txBody>
          <a:bodyPr/>
          <a:lstStyle/>
          <a:p>
            <a:pPr eaLnBrk="1" hangingPunct="1"/>
            <a:r>
              <a:rPr lang="zh-CN" altLang="en-US" smtClean="0"/>
              <a:t>了解</a:t>
            </a:r>
          </a:p>
        </p:txBody>
      </p:sp>
      <p:sp>
        <p:nvSpPr>
          <p:cNvPr id="3584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46C9F3F-19AA-4980-8B2C-A975E7B94893}" type="slidenum">
              <a:rPr lang="zh-CN" altLang="en-US" sz="1200"/>
              <a:pPr algn="r"/>
              <a:t>25</a:t>
            </a:fld>
            <a:endParaRPr lang="en-US" altLang="zh-CN"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67FB6DD2-ADC8-48CE-A657-9D9D190A073D}" type="datetimeFigureOut">
              <a:rPr lang="zh-CN" altLang="en-US"/>
              <a:pPr>
                <a:defRPr/>
              </a:pPr>
              <a:t>2018/9/19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D386E04-6E47-48E3-8E28-D5C7F0D0DE9E}"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100A7B0-2D62-4529-84AF-3962678F258C}" type="datetimeFigureOut">
              <a:rPr lang="zh-CN" altLang="en-US"/>
              <a:pPr>
                <a:defRPr/>
              </a:pPr>
              <a:t>2018/9/19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7A9D17E-45F6-4CCC-B3E7-EC772F83680E}"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ABB3AD06-7A85-481F-9EB0-1E103A1167AB}" type="datetimeFigureOut">
              <a:rPr lang="zh-CN" altLang="en-US"/>
              <a:pPr>
                <a:defRPr/>
              </a:pPr>
              <a:t>2018/9/19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9E273CA-AE9E-49B1-871A-D62EBE1D1A98}"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C81F53F1-22C9-4445-BBF4-B03A3A1B809A}" type="datetimeFigureOut">
              <a:rPr lang="zh-CN" altLang="en-US"/>
              <a:pPr>
                <a:defRPr/>
              </a:pPr>
              <a:t>2018/9/19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F1DFD81-D60F-4E83-A01E-55C1F4F49B7A}"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EE8F83C2-6ADA-4597-B2A3-C4C8A5A262AF}" type="datetimeFigureOut">
              <a:rPr lang="zh-CN" altLang="en-US"/>
              <a:pPr>
                <a:defRPr/>
              </a:pPr>
              <a:t>2018/9/19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6BCCA2F3-A869-46B5-9F60-A4348B6AC8FF}"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F9E7FE95-6BAE-4174-9CE4-C5BFD5A3A960}" type="datetimeFigureOut">
              <a:rPr lang="zh-CN" altLang="en-US"/>
              <a:pPr>
                <a:defRPr/>
              </a:pPr>
              <a:t>2018/9/19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510F846-07BF-4AE6-8509-8BA3C381A46B}"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4BDCA674-C680-4BC2-BFCA-4C64646E7CF6}" type="datetimeFigureOut">
              <a:rPr lang="zh-CN" altLang="en-US"/>
              <a:pPr>
                <a:defRPr/>
              </a:pPr>
              <a:t>2018/9/19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2369A3B4-AE12-4152-BA16-0DA44358DC47}"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0D961C7-D20E-4A69-B07D-627397F93151}" type="datetimeFigureOut">
              <a:rPr lang="zh-CN" altLang="en-US"/>
              <a:pPr>
                <a:defRPr/>
              </a:pPr>
              <a:t>2018/9/19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29A6A096-48ED-4F68-953B-47308CC022BD}"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0B85E17C-3C05-47E6-A4B3-C23401B05359}" type="datetimeFigureOut">
              <a:rPr lang="zh-CN" altLang="en-US"/>
              <a:pPr>
                <a:defRPr/>
              </a:pPr>
              <a:t>2018/9/19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02AE180-CD96-4A96-A211-9D09CF9BE588}"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9EBC015-109E-489E-A68C-CB8EB286499B}" type="datetimeFigureOut">
              <a:rPr lang="zh-CN" altLang="en-US"/>
              <a:pPr>
                <a:defRPr/>
              </a:pPr>
              <a:t>2018/9/19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3430E88-8A40-488F-B991-2A8CDD8A5F0A}"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F1AFF1F-BD0B-40C0-ABB3-AF96749CDF2F}" type="datetimeFigureOut">
              <a:rPr lang="zh-CN" altLang="en-US"/>
              <a:pPr>
                <a:defRPr/>
              </a:pPr>
              <a:t>2018/9/19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9F3F993-0279-42B4-82FA-64AAB5F61140}"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59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38588"/>
            <a:ext cx="4038600" cy="21875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3"/>
          <p:cNvSpPr>
            <a:spLocks noGrp="1"/>
          </p:cNvSpPr>
          <p:nvPr>
            <p:ph type="dt" sz="half" idx="10"/>
          </p:nvPr>
        </p:nvSpPr>
        <p:spPr/>
        <p:txBody>
          <a:bodyPr/>
          <a:lstStyle>
            <a:lvl1pPr>
              <a:defRPr/>
            </a:lvl1pPr>
          </a:lstStyle>
          <a:p>
            <a:pPr>
              <a:defRPr/>
            </a:pPr>
            <a:fld id="{E8398AEC-D731-4755-B78D-4B356E8CD17A}" type="datetimeFigureOut">
              <a:rPr lang="zh-CN" altLang="en-US"/>
              <a:pPr>
                <a:defRPr/>
              </a:pPr>
              <a:t>2018/9/19</a:t>
            </a:fld>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a:lvl1pPr>
          </a:lstStyle>
          <a:p>
            <a:pPr>
              <a:defRPr/>
            </a:pPr>
            <a:fld id="{F4F41BA9-C76F-4B08-B6A7-2B7BDEDA8259}"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4099"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81B337A8-34D6-4FB4-A101-3E84EE20788A}" type="datetimeFigureOut">
              <a:rPr lang="zh-CN" altLang="en-US"/>
              <a:pPr>
                <a:defRPr/>
              </a:pPr>
              <a:t>2018/9/19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8F7FE151-4430-4C1A-B304-7FD8A8E3A06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ideo" Target="file:///C:\My%20Documents\cjl\&#26377;&#26426;&#29289;\&#30002;&#28919;.AVI" TargetMode="External"/><Relationship Id="rId5" Type="http://schemas.openxmlformats.org/officeDocument/2006/relationships/image" Target="../media/image18.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Program%20Files%20(x86)/Equn.net/&#20013;&#23398;&#21270;&#23398;&#36164;&#26009;&#32593;/data/&#30002;&#28919;&#30340;&#31283;&#23450;&#24615;.asf" TargetMode="External"/><Relationship Id="rId2" Type="http://schemas.openxmlformats.org/officeDocument/2006/relationships/hyperlink" Target="../../../Program%20Files%20(x86)/Equn.net/&#20013;&#23398;&#21270;&#23398;&#36164;&#26009;&#32593;/data/&#30002;&#28919;&#30340;&#21462;&#20195;&#21453;&#24212;.asf"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Program%20Files%20(x86)/Equn.net/&#20013;&#23398;&#21270;&#23398;&#36164;&#26009;&#32593;/data/&#30002;&#28919;/&#30002;&#28919;&#30340;&#31283;&#23450;&#24615;.asf"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Program%20Files%20(x86)/Equn.net/&#20013;&#23398;&#21270;&#23398;&#36164;&#26009;&#32593;/data/&#30002;&#28919;&#30340;&#21487;&#29123;&#24615;.asf" TargetMode="External"/><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hyperlink" Target="../../../Program%20Files%20(x86)/Equn.net/&#20013;&#23398;&#21270;&#23398;&#36164;&#26009;&#32593;/data/&#30002;&#28919;/&#30002;&#28919;&#30340;&#29190;&#28856;&#23454;&#39564;.asf" TargetMode="External"/><Relationship Id="rId5" Type="http://schemas.openxmlformats.org/officeDocument/2006/relationships/hyperlink" Target="../../../Program%20Files%20(x86)/Equn.net/&#20013;&#23398;&#21270;&#23398;&#36164;&#26009;&#32593;/data/&#30002;&#28919;&#30340;&#29190;&#28856;&#23454;&#39564;.asf" TargetMode="Externa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hyperlink" Target="../../../Program%20Files%20(x86)/Equn.net/&#20013;&#23398;&#21270;&#23398;&#36164;&#26009;&#32593;/data/&#30002;&#28919;&#30340;&#21462;&#20195;&#21453;&#24212;.asf"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slide" Target="slide28.xml"/><Relationship Id="rId5" Type="http://schemas.openxmlformats.org/officeDocument/2006/relationships/slide" Target="slide26.xml"/><Relationship Id="rId4" Type="http://schemas.openxmlformats.org/officeDocument/2006/relationships/oleObject" Target="../embeddings/Microsoft_Office_Word_97_-_2003___1.doc"/></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slide" Target="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www.hudong.com/wiki/%E7%94%B2%E7%83%B7" TargetMode="Externa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ww.e-huaxue.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descr="有机物1"/>
          <p:cNvPicPr>
            <a:picLocks noChangeAspect="1" noChangeArrowheads="1"/>
          </p:cNvPicPr>
          <p:nvPr/>
        </p:nvPicPr>
        <p:blipFill>
          <a:blip r:embed="rId2"/>
          <a:srcRect/>
          <a:stretch>
            <a:fillRect/>
          </a:stretch>
        </p:blipFill>
        <p:spPr bwMode="auto">
          <a:xfrm>
            <a:off x="-20638" y="260350"/>
            <a:ext cx="4016376" cy="3078163"/>
          </a:xfrm>
          <a:prstGeom prst="rect">
            <a:avLst/>
          </a:prstGeom>
          <a:noFill/>
          <a:ln w="9525">
            <a:noFill/>
            <a:miter lim="800000"/>
            <a:headEnd/>
            <a:tailEnd/>
          </a:ln>
        </p:spPr>
      </p:pic>
      <p:pic>
        <p:nvPicPr>
          <p:cNvPr id="34820" name="Picture 4" descr="有机物2"/>
          <p:cNvPicPr>
            <a:picLocks noChangeAspect="1" noChangeArrowheads="1"/>
          </p:cNvPicPr>
          <p:nvPr/>
        </p:nvPicPr>
        <p:blipFill>
          <a:blip r:embed="rId3"/>
          <a:srcRect/>
          <a:stretch>
            <a:fillRect/>
          </a:stretch>
        </p:blipFill>
        <p:spPr bwMode="auto">
          <a:xfrm>
            <a:off x="5003800" y="0"/>
            <a:ext cx="4140200" cy="3290888"/>
          </a:xfrm>
          <a:prstGeom prst="rect">
            <a:avLst/>
          </a:prstGeom>
          <a:noFill/>
          <a:ln w="9525">
            <a:noFill/>
            <a:miter lim="800000"/>
            <a:headEnd/>
            <a:tailEnd/>
          </a:ln>
        </p:spPr>
      </p:pic>
      <p:pic>
        <p:nvPicPr>
          <p:cNvPr id="34821" name="Picture 5" descr="有机物3"/>
          <p:cNvPicPr>
            <a:picLocks noChangeAspect="1" noChangeArrowheads="1"/>
          </p:cNvPicPr>
          <p:nvPr/>
        </p:nvPicPr>
        <p:blipFill>
          <a:blip r:embed="rId4"/>
          <a:srcRect/>
          <a:stretch>
            <a:fillRect/>
          </a:stretch>
        </p:blipFill>
        <p:spPr bwMode="auto">
          <a:xfrm>
            <a:off x="2411413" y="44450"/>
            <a:ext cx="4140200" cy="3357563"/>
          </a:xfrm>
          <a:prstGeom prst="rect">
            <a:avLst/>
          </a:prstGeom>
          <a:noFill/>
          <a:ln w="9525">
            <a:noFill/>
            <a:miter lim="800000"/>
            <a:headEnd/>
            <a:tailEnd/>
          </a:ln>
        </p:spPr>
      </p:pic>
      <p:pic>
        <p:nvPicPr>
          <p:cNvPr id="34823" name="Picture 7" descr="108"/>
          <p:cNvPicPr>
            <a:picLocks noChangeAspect="1" noChangeArrowheads="1"/>
          </p:cNvPicPr>
          <p:nvPr/>
        </p:nvPicPr>
        <p:blipFill>
          <a:blip r:embed="rId5">
            <a:lum bright="-6000"/>
          </a:blip>
          <a:srcRect l="14853" t="12038" r="4257" b="52072"/>
          <a:stretch>
            <a:fillRect/>
          </a:stretch>
        </p:blipFill>
        <p:spPr bwMode="auto">
          <a:xfrm>
            <a:off x="0" y="3284538"/>
            <a:ext cx="9144000" cy="47101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4819"/>
                                        </p:tgtEl>
                                        <p:attrNameLst>
                                          <p:attrName>style.visibility</p:attrName>
                                        </p:attrNameLst>
                                      </p:cBhvr>
                                      <p:to>
                                        <p:strVal val="visible"/>
                                      </p:to>
                                    </p:set>
                                    <p:anim calcmode="lin" valueType="num">
                                      <p:cBhvr>
                                        <p:cTn id="7" dur="2000" fill="hold"/>
                                        <p:tgtEl>
                                          <p:spTgt spid="34819"/>
                                        </p:tgtEl>
                                        <p:attrNameLst>
                                          <p:attrName>ppt_w</p:attrName>
                                        </p:attrNameLst>
                                      </p:cBhvr>
                                      <p:tavLst>
                                        <p:tav tm="0">
                                          <p:val>
                                            <p:fltVal val="0"/>
                                          </p:val>
                                        </p:tav>
                                        <p:tav tm="100000">
                                          <p:val>
                                            <p:strVal val="#ppt_w"/>
                                          </p:val>
                                        </p:tav>
                                      </p:tavLst>
                                    </p:anim>
                                    <p:anim calcmode="lin" valueType="num">
                                      <p:cBhvr>
                                        <p:cTn id="8" dur="2000" fill="hold"/>
                                        <p:tgtEl>
                                          <p:spTgt spid="34819"/>
                                        </p:tgtEl>
                                        <p:attrNameLst>
                                          <p:attrName>ppt_h</p:attrName>
                                        </p:attrNameLst>
                                      </p:cBhvr>
                                      <p:tavLst>
                                        <p:tav tm="0">
                                          <p:val>
                                            <p:fltVal val="0"/>
                                          </p:val>
                                        </p:tav>
                                        <p:tav tm="100000">
                                          <p:val>
                                            <p:strVal val="#ppt_h"/>
                                          </p:val>
                                        </p:tav>
                                      </p:tavLst>
                                    </p:anim>
                                    <p:anim calcmode="lin" valueType="num">
                                      <p:cBhvr>
                                        <p:cTn id="9" dur="2000" fill="hold"/>
                                        <p:tgtEl>
                                          <p:spTgt spid="34819"/>
                                        </p:tgtEl>
                                        <p:attrNameLst>
                                          <p:attrName>style.rotation</p:attrName>
                                        </p:attrNameLst>
                                      </p:cBhvr>
                                      <p:tavLst>
                                        <p:tav tm="0">
                                          <p:val>
                                            <p:fltVal val="360"/>
                                          </p:val>
                                        </p:tav>
                                        <p:tav tm="100000">
                                          <p:val>
                                            <p:fltVal val="0"/>
                                          </p:val>
                                        </p:tav>
                                      </p:tavLst>
                                    </p:anim>
                                    <p:animEffect transition="in" filter="fade">
                                      <p:cBhvr>
                                        <p:cTn id="10" dur="2000"/>
                                        <p:tgtEl>
                                          <p:spTgt spid="34819"/>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4820"/>
                                        </p:tgtEl>
                                        <p:attrNameLst>
                                          <p:attrName>style.visibility</p:attrName>
                                        </p:attrNameLst>
                                      </p:cBhvr>
                                      <p:to>
                                        <p:strVal val="visible"/>
                                      </p:to>
                                    </p:set>
                                    <p:anim calcmode="lin" valueType="num">
                                      <p:cBhvr>
                                        <p:cTn id="15" dur="2000" fill="hold"/>
                                        <p:tgtEl>
                                          <p:spTgt spid="34820"/>
                                        </p:tgtEl>
                                        <p:attrNameLst>
                                          <p:attrName>ppt_w</p:attrName>
                                        </p:attrNameLst>
                                      </p:cBhvr>
                                      <p:tavLst>
                                        <p:tav tm="0">
                                          <p:val>
                                            <p:fltVal val="0"/>
                                          </p:val>
                                        </p:tav>
                                        <p:tav tm="100000">
                                          <p:val>
                                            <p:strVal val="#ppt_w"/>
                                          </p:val>
                                        </p:tav>
                                      </p:tavLst>
                                    </p:anim>
                                    <p:anim calcmode="lin" valueType="num">
                                      <p:cBhvr>
                                        <p:cTn id="16" dur="2000" fill="hold"/>
                                        <p:tgtEl>
                                          <p:spTgt spid="34820"/>
                                        </p:tgtEl>
                                        <p:attrNameLst>
                                          <p:attrName>ppt_h</p:attrName>
                                        </p:attrNameLst>
                                      </p:cBhvr>
                                      <p:tavLst>
                                        <p:tav tm="0">
                                          <p:val>
                                            <p:fltVal val="0"/>
                                          </p:val>
                                        </p:tav>
                                        <p:tav tm="100000">
                                          <p:val>
                                            <p:strVal val="#ppt_h"/>
                                          </p:val>
                                        </p:tav>
                                      </p:tavLst>
                                    </p:anim>
                                    <p:anim calcmode="lin" valueType="num">
                                      <p:cBhvr>
                                        <p:cTn id="17" dur="2000" fill="hold"/>
                                        <p:tgtEl>
                                          <p:spTgt spid="34820"/>
                                        </p:tgtEl>
                                        <p:attrNameLst>
                                          <p:attrName>style.rotation</p:attrName>
                                        </p:attrNameLst>
                                      </p:cBhvr>
                                      <p:tavLst>
                                        <p:tav tm="0">
                                          <p:val>
                                            <p:fltVal val="360"/>
                                          </p:val>
                                        </p:tav>
                                        <p:tav tm="100000">
                                          <p:val>
                                            <p:fltVal val="0"/>
                                          </p:val>
                                        </p:tav>
                                      </p:tavLst>
                                    </p:anim>
                                    <p:animEffect transition="in" filter="fade">
                                      <p:cBhvr>
                                        <p:cTn id="18" dur="2000"/>
                                        <p:tgtEl>
                                          <p:spTgt spid="34820"/>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34821"/>
                                        </p:tgtEl>
                                        <p:attrNameLst>
                                          <p:attrName>style.visibility</p:attrName>
                                        </p:attrNameLst>
                                      </p:cBhvr>
                                      <p:to>
                                        <p:strVal val="visible"/>
                                      </p:to>
                                    </p:set>
                                    <p:anim calcmode="lin" valueType="num">
                                      <p:cBhvr>
                                        <p:cTn id="23" dur="2000" fill="hold"/>
                                        <p:tgtEl>
                                          <p:spTgt spid="34821"/>
                                        </p:tgtEl>
                                        <p:attrNameLst>
                                          <p:attrName>ppt_w</p:attrName>
                                        </p:attrNameLst>
                                      </p:cBhvr>
                                      <p:tavLst>
                                        <p:tav tm="0">
                                          <p:val>
                                            <p:fltVal val="0"/>
                                          </p:val>
                                        </p:tav>
                                        <p:tav tm="100000">
                                          <p:val>
                                            <p:strVal val="#ppt_w"/>
                                          </p:val>
                                        </p:tav>
                                      </p:tavLst>
                                    </p:anim>
                                    <p:anim calcmode="lin" valueType="num">
                                      <p:cBhvr>
                                        <p:cTn id="24" dur="2000" fill="hold"/>
                                        <p:tgtEl>
                                          <p:spTgt spid="34821"/>
                                        </p:tgtEl>
                                        <p:attrNameLst>
                                          <p:attrName>ppt_h</p:attrName>
                                        </p:attrNameLst>
                                      </p:cBhvr>
                                      <p:tavLst>
                                        <p:tav tm="0">
                                          <p:val>
                                            <p:fltVal val="0"/>
                                          </p:val>
                                        </p:tav>
                                        <p:tav tm="100000">
                                          <p:val>
                                            <p:strVal val="#ppt_h"/>
                                          </p:val>
                                        </p:tav>
                                      </p:tavLst>
                                    </p:anim>
                                    <p:anim calcmode="lin" valueType="num">
                                      <p:cBhvr>
                                        <p:cTn id="25" dur="2000" fill="hold"/>
                                        <p:tgtEl>
                                          <p:spTgt spid="34821"/>
                                        </p:tgtEl>
                                        <p:attrNameLst>
                                          <p:attrName>style.rotation</p:attrName>
                                        </p:attrNameLst>
                                      </p:cBhvr>
                                      <p:tavLst>
                                        <p:tav tm="0">
                                          <p:val>
                                            <p:fltVal val="360"/>
                                          </p:val>
                                        </p:tav>
                                        <p:tav tm="100000">
                                          <p:val>
                                            <p:fltVal val="0"/>
                                          </p:val>
                                        </p:tav>
                                      </p:tavLst>
                                    </p:anim>
                                    <p:animEffect transition="in" filter="fade">
                                      <p:cBhvr>
                                        <p:cTn id="26" dur="2000"/>
                                        <p:tgtEl>
                                          <p:spTgt spid="34821"/>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4823"/>
                                        </p:tgtEl>
                                        <p:attrNameLst>
                                          <p:attrName>style.visibility</p:attrName>
                                        </p:attrNameLst>
                                      </p:cBhvr>
                                      <p:to>
                                        <p:strVal val="visible"/>
                                      </p:to>
                                    </p:set>
                                    <p:animEffect transition="in" filter="blinds(horizontal)">
                                      <p:cBhvr>
                                        <p:cTn id="31" dur="1000"/>
                                        <p:tgtEl>
                                          <p:spTgt spid="34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
          <p:cNvSpPr txBox="1">
            <a:spLocks noChangeArrowheads="1"/>
          </p:cNvSpPr>
          <p:nvPr/>
        </p:nvSpPr>
        <p:spPr bwMode="auto">
          <a:xfrm>
            <a:off x="685800" y="4357688"/>
            <a:ext cx="2514600" cy="519112"/>
          </a:xfrm>
          <a:prstGeom prst="rect">
            <a:avLst/>
          </a:prstGeom>
          <a:noFill/>
          <a:ln w="9525">
            <a:noFill/>
            <a:miter lim="800000"/>
            <a:headEnd/>
            <a:tailEnd/>
          </a:ln>
        </p:spPr>
        <p:txBody>
          <a:bodyPr>
            <a:spAutoFit/>
          </a:bodyPr>
          <a:lstStyle/>
          <a:p>
            <a:pPr>
              <a:spcBef>
                <a:spcPct val="50000"/>
              </a:spcBef>
            </a:pPr>
            <a:r>
              <a:rPr lang="en-US" altLang="zh-CN" sz="2800" b="1">
                <a:latin typeface="楷体_GB2312" pitchFamily="49" charset="-122"/>
                <a:ea typeface="楷体_GB2312" pitchFamily="49" charset="-122"/>
              </a:rPr>
              <a:t>2</a:t>
            </a:r>
            <a:r>
              <a:rPr lang="zh-CN" altLang="en-US" sz="2800" b="1">
                <a:latin typeface="楷体_GB2312" pitchFamily="49" charset="-122"/>
                <a:ea typeface="楷体_GB2312" pitchFamily="49" charset="-122"/>
              </a:rPr>
              <a:t>、组成元素：</a:t>
            </a:r>
          </a:p>
        </p:txBody>
      </p:sp>
      <p:sp>
        <p:nvSpPr>
          <p:cNvPr id="38917" name="Text Box 5"/>
          <p:cNvSpPr txBox="1">
            <a:spLocks noChangeArrowheads="1"/>
          </p:cNvSpPr>
          <p:nvPr/>
        </p:nvSpPr>
        <p:spPr bwMode="auto">
          <a:xfrm>
            <a:off x="2700338" y="3357563"/>
            <a:ext cx="4535487" cy="519112"/>
          </a:xfrm>
          <a:prstGeom prst="rect">
            <a:avLst/>
          </a:prstGeom>
          <a:noFill/>
          <a:ln w="9525">
            <a:noFill/>
            <a:miter lim="800000"/>
            <a:headEnd/>
            <a:tailEnd/>
          </a:ln>
        </p:spPr>
        <p:txBody>
          <a:bodyPr>
            <a:spAutoFit/>
          </a:bodyPr>
          <a:lstStyle/>
          <a:p>
            <a:pPr>
              <a:spcBef>
                <a:spcPct val="50000"/>
              </a:spcBef>
            </a:pPr>
            <a:r>
              <a:rPr lang="zh-CN" altLang="en-US" sz="2800" b="1">
                <a:latin typeface="Times New Roman" pitchFamily="18" charset="0"/>
                <a:ea typeface="楷体_GB2312" pitchFamily="49" charset="-122"/>
              </a:rPr>
              <a:t>大多数含有碳元素的化合物</a:t>
            </a:r>
          </a:p>
        </p:txBody>
      </p:sp>
      <p:sp>
        <p:nvSpPr>
          <p:cNvPr id="38918" name="Text Box 6"/>
          <p:cNvSpPr txBox="1">
            <a:spLocks noChangeArrowheads="1"/>
          </p:cNvSpPr>
          <p:nvPr/>
        </p:nvSpPr>
        <p:spPr bwMode="auto">
          <a:xfrm>
            <a:off x="2971800" y="4357688"/>
            <a:ext cx="5715000" cy="519112"/>
          </a:xfrm>
          <a:prstGeom prst="rect">
            <a:avLst/>
          </a:prstGeom>
          <a:noFill/>
          <a:ln w="9525">
            <a:noFill/>
            <a:miter lim="800000"/>
            <a:headEnd/>
            <a:tailEnd/>
          </a:ln>
        </p:spPr>
        <p:txBody>
          <a:bodyPr>
            <a:spAutoFit/>
          </a:bodyPr>
          <a:lstStyle/>
          <a:p>
            <a:pPr>
              <a:spcBef>
                <a:spcPct val="50000"/>
              </a:spcBef>
            </a:pPr>
            <a:r>
              <a:rPr lang="zh-CN" altLang="en-US" sz="2800" b="1">
                <a:latin typeface="楷体_GB2312" pitchFamily="49" charset="-122"/>
                <a:ea typeface="楷体_GB2312" pitchFamily="49" charset="-122"/>
              </a:rPr>
              <a:t>碳、氢、氧、氮、硫、磷、卤素等</a:t>
            </a:r>
          </a:p>
        </p:txBody>
      </p:sp>
      <p:sp>
        <p:nvSpPr>
          <p:cNvPr id="38920" name="Line 8"/>
          <p:cNvSpPr>
            <a:spLocks noChangeShapeType="1"/>
          </p:cNvSpPr>
          <p:nvPr/>
        </p:nvSpPr>
        <p:spPr bwMode="auto">
          <a:xfrm>
            <a:off x="2971800" y="4891088"/>
            <a:ext cx="533400" cy="0"/>
          </a:xfrm>
          <a:prstGeom prst="line">
            <a:avLst/>
          </a:prstGeom>
          <a:noFill/>
          <a:ln w="57150">
            <a:solidFill>
              <a:srgbClr val="E7053B"/>
            </a:solidFill>
            <a:miter lim="800000"/>
            <a:headEnd/>
            <a:tailEnd/>
          </a:ln>
        </p:spPr>
        <p:txBody>
          <a:bodyPr wrap="none"/>
          <a:lstStyle/>
          <a:p>
            <a:endParaRPr lang="zh-CN" altLang="en-US"/>
          </a:p>
        </p:txBody>
      </p:sp>
      <p:sp>
        <p:nvSpPr>
          <p:cNvPr id="38921" name="Line 9"/>
          <p:cNvSpPr>
            <a:spLocks noChangeShapeType="1"/>
          </p:cNvSpPr>
          <p:nvPr/>
        </p:nvSpPr>
        <p:spPr bwMode="auto">
          <a:xfrm>
            <a:off x="3217863" y="4891088"/>
            <a:ext cx="0" cy="533400"/>
          </a:xfrm>
          <a:prstGeom prst="line">
            <a:avLst/>
          </a:prstGeom>
          <a:noFill/>
          <a:ln w="57150">
            <a:solidFill>
              <a:srgbClr val="E7053B"/>
            </a:solidFill>
            <a:miter lim="800000"/>
            <a:headEnd/>
            <a:tailEnd type="triangle" w="med" len="med"/>
          </a:ln>
        </p:spPr>
        <p:txBody>
          <a:bodyPr wrap="none"/>
          <a:lstStyle/>
          <a:p>
            <a:endParaRPr lang="zh-CN" altLang="en-US"/>
          </a:p>
        </p:txBody>
      </p:sp>
      <p:sp>
        <p:nvSpPr>
          <p:cNvPr id="38922" name="Line 10"/>
          <p:cNvSpPr>
            <a:spLocks noChangeShapeType="1"/>
          </p:cNvSpPr>
          <p:nvPr/>
        </p:nvSpPr>
        <p:spPr bwMode="auto">
          <a:xfrm>
            <a:off x="3810000" y="4891088"/>
            <a:ext cx="4419600" cy="0"/>
          </a:xfrm>
          <a:prstGeom prst="line">
            <a:avLst/>
          </a:prstGeom>
          <a:noFill/>
          <a:ln w="57150">
            <a:solidFill>
              <a:srgbClr val="E7053B"/>
            </a:solidFill>
            <a:miter lim="800000"/>
            <a:headEnd/>
            <a:tailEnd/>
          </a:ln>
        </p:spPr>
        <p:txBody>
          <a:bodyPr wrap="none"/>
          <a:lstStyle/>
          <a:p>
            <a:endParaRPr lang="zh-CN" altLang="en-US"/>
          </a:p>
        </p:txBody>
      </p:sp>
      <p:sp>
        <p:nvSpPr>
          <p:cNvPr id="38923" name="Line 11"/>
          <p:cNvSpPr>
            <a:spLocks noChangeShapeType="1"/>
          </p:cNvSpPr>
          <p:nvPr/>
        </p:nvSpPr>
        <p:spPr bwMode="auto">
          <a:xfrm>
            <a:off x="6019800" y="4891088"/>
            <a:ext cx="0" cy="533400"/>
          </a:xfrm>
          <a:prstGeom prst="line">
            <a:avLst/>
          </a:prstGeom>
          <a:noFill/>
          <a:ln w="57150">
            <a:solidFill>
              <a:srgbClr val="E7053B"/>
            </a:solidFill>
            <a:miter lim="800000"/>
            <a:headEnd/>
            <a:tailEnd type="triangle" w="med" len="med"/>
          </a:ln>
        </p:spPr>
        <p:txBody>
          <a:bodyPr wrap="none"/>
          <a:lstStyle/>
          <a:p>
            <a:endParaRPr lang="zh-CN" altLang="en-US"/>
          </a:p>
        </p:txBody>
      </p:sp>
      <p:sp>
        <p:nvSpPr>
          <p:cNvPr id="38925" name="Text Box 13"/>
          <p:cNvSpPr txBox="1">
            <a:spLocks noChangeArrowheads="1"/>
          </p:cNvSpPr>
          <p:nvPr/>
        </p:nvSpPr>
        <p:spPr bwMode="auto">
          <a:xfrm>
            <a:off x="2438400" y="5348288"/>
            <a:ext cx="1981200" cy="519112"/>
          </a:xfrm>
          <a:prstGeom prst="rect">
            <a:avLst/>
          </a:prstGeom>
          <a:noFill/>
          <a:ln w="9525">
            <a:noFill/>
            <a:miter lim="800000"/>
            <a:headEnd/>
            <a:tailEnd/>
          </a:ln>
        </p:spPr>
        <p:txBody>
          <a:bodyPr>
            <a:spAutoFit/>
          </a:bodyPr>
          <a:lstStyle/>
          <a:p>
            <a:pPr>
              <a:spcBef>
                <a:spcPct val="50000"/>
              </a:spcBef>
            </a:pPr>
            <a:r>
              <a:rPr lang="zh-CN" altLang="en-US" sz="2800" b="1">
                <a:solidFill>
                  <a:srgbClr val="3920F6"/>
                </a:solidFill>
                <a:latin typeface="楷体_GB2312" pitchFamily="49" charset="-122"/>
                <a:ea typeface="楷体_GB2312" pitchFamily="49" charset="-122"/>
              </a:rPr>
              <a:t>主要元素</a:t>
            </a:r>
          </a:p>
        </p:txBody>
      </p:sp>
      <p:sp>
        <p:nvSpPr>
          <p:cNvPr id="38926" name="Text Box 14"/>
          <p:cNvSpPr txBox="1">
            <a:spLocks noChangeArrowheads="1"/>
          </p:cNvSpPr>
          <p:nvPr/>
        </p:nvSpPr>
        <p:spPr bwMode="auto">
          <a:xfrm>
            <a:off x="5257800" y="5424488"/>
            <a:ext cx="1676400" cy="519112"/>
          </a:xfrm>
          <a:prstGeom prst="rect">
            <a:avLst/>
          </a:prstGeom>
          <a:noFill/>
          <a:ln w="9525">
            <a:noFill/>
            <a:miter lim="800000"/>
            <a:headEnd/>
            <a:tailEnd/>
          </a:ln>
        </p:spPr>
        <p:txBody>
          <a:bodyPr>
            <a:spAutoFit/>
          </a:bodyPr>
          <a:lstStyle/>
          <a:p>
            <a:pPr>
              <a:spcBef>
                <a:spcPct val="50000"/>
              </a:spcBef>
            </a:pPr>
            <a:r>
              <a:rPr lang="zh-CN" altLang="en-US" sz="2800" b="1">
                <a:solidFill>
                  <a:srgbClr val="3920F6"/>
                </a:solidFill>
                <a:latin typeface="楷体_GB2312" pitchFamily="49" charset="-122"/>
                <a:ea typeface="楷体_GB2312" pitchFamily="49" charset="-122"/>
              </a:rPr>
              <a:t>其他元素</a:t>
            </a:r>
          </a:p>
        </p:txBody>
      </p:sp>
      <p:sp>
        <p:nvSpPr>
          <p:cNvPr id="13329" name="WordArt 17"/>
          <p:cNvSpPr>
            <a:spLocks noChangeArrowheads="1" noChangeShapeType="1" noTextEdit="1"/>
          </p:cNvSpPr>
          <p:nvPr/>
        </p:nvSpPr>
        <p:spPr bwMode="auto">
          <a:xfrm>
            <a:off x="900113" y="2636838"/>
            <a:ext cx="2376487" cy="863600"/>
          </a:xfrm>
          <a:prstGeom prst="rect">
            <a:avLst/>
          </a:prstGeom>
        </p:spPr>
        <p:txBody>
          <a:bodyPr wrap="none" fromWordArt="1">
            <a:prstTxWarp prst="textCascadeUp">
              <a:avLst>
                <a:gd name="adj" fmla="val 73347"/>
              </a:avLst>
            </a:prstTxWarp>
            <a:scene3d>
              <a:camera prst="legacyPerspectiveFront">
                <a:rot lat="20519990" lon="1080000" rev="0"/>
              </a:camera>
              <a:lightRig rig="legacyHarsh2" dir="b"/>
            </a:scene3d>
            <a:sp3d extrusionH="430200" prstMaterial="legacyMatte">
              <a:extrusionClr>
                <a:srgbClr val="FF6600"/>
              </a:extrusionClr>
            </a:sp3d>
          </a:bodyPr>
          <a:lstStyle/>
          <a:p>
            <a:pPr algn="ctr"/>
            <a:r>
              <a:rPr lang="zh-CN" altLang="en-US" sz="3600" kern="10">
                <a:ln w="9525">
                  <a:round/>
                  <a:headEnd/>
                  <a:tailEnd/>
                </a:ln>
                <a:gradFill rotWithShape="1">
                  <a:gsLst>
                    <a:gs pos="0">
                      <a:srgbClr val="FFE701"/>
                    </a:gs>
                    <a:gs pos="100000">
                      <a:srgbClr val="FE3E02"/>
                    </a:gs>
                  </a:gsLst>
                  <a:lin ang="5400000" scaled="1"/>
                </a:gradFill>
                <a:latin typeface="宋体"/>
                <a:ea typeface="宋体"/>
              </a:rPr>
              <a:t>有机物？</a:t>
            </a:r>
          </a:p>
        </p:txBody>
      </p:sp>
      <p:sp>
        <p:nvSpPr>
          <p:cNvPr id="13330" name="WordArt 18"/>
          <p:cNvSpPr>
            <a:spLocks noChangeArrowheads="1" noChangeShapeType="1" noTextEdit="1"/>
          </p:cNvSpPr>
          <p:nvPr/>
        </p:nvSpPr>
        <p:spPr bwMode="auto">
          <a:xfrm>
            <a:off x="1403350" y="549275"/>
            <a:ext cx="6335713" cy="1295400"/>
          </a:xfrm>
          <a:prstGeom prst="rect">
            <a:avLst/>
          </a:prstGeom>
        </p:spPr>
        <p:txBody>
          <a:bodyPr wrap="none" fromWordArt="1">
            <a:prstTxWarp prst="textPlain">
              <a:avLst>
                <a:gd name="adj" fmla="val 50000"/>
              </a:avLst>
            </a:prstTxWarp>
          </a:bodyPr>
          <a:lstStyle/>
          <a:p>
            <a:pPr algn="ctr"/>
            <a:r>
              <a:rPr lang="zh-CN" alt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隶书"/>
                <a:ea typeface="隶书"/>
              </a:rPr>
              <a:t>第三章 有机化合物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3330"/>
                                        </p:tgtEl>
                                        <p:attrNameLst>
                                          <p:attrName>style.visibility</p:attrName>
                                        </p:attrNameLst>
                                      </p:cBhvr>
                                      <p:to>
                                        <p:strVal val="visible"/>
                                      </p:to>
                                    </p:set>
                                    <p:anim calcmode="lin" valueType="num">
                                      <p:cBhvr>
                                        <p:cTn id="7" dur="3000" fill="hold"/>
                                        <p:tgtEl>
                                          <p:spTgt spid="13330"/>
                                        </p:tgtEl>
                                        <p:attrNameLst>
                                          <p:attrName>ppt_w</p:attrName>
                                        </p:attrNameLst>
                                      </p:cBhvr>
                                      <p:tavLst>
                                        <p:tav tm="0">
                                          <p:val>
                                            <p:fltVal val="0"/>
                                          </p:val>
                                        </p:tav>
                                        <p:tav tm="100000">
                                          <p:val>
                                            <p:strVal val="#ppt_w"/>
                                          </p:val>
                                        </p:tav>
                                      </p:tavLst>
                                    </p:anim>
                                    <p:anim calcmode="lin" valueType="num">
                                      <p:cBhvr>
                                        <p:cTn id="8" dur="3000" fill="hold"/>
                                        <p:tgtEl>
                                          <p:spTgt spid="1333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3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9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315"/>
                                        </p:tgtEl>
                                        <p:attrNameLst>
                                          <p:attrName>style.visibility</p:attrName>
                                        </p:attrNameLst>
                                      </p:cBhvr>
                                      <p:to>
                                        <p:strVal val="visible"/>
                                      </p:to>
                                    </p:set>
                                    <p:animEffect transition="in" filter="wipe(left)">
                                      <p:cBhvr>
                                        <p:cTn id="21" dur="500"/>
                                        <p:tgtEl>
                                          <p:spTgt spid="1331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89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grpId="0" nodeType="clickEffect">
                                  <p:stCondLst>
                                    <p:cond delay="0"/>
                                  </p:stCondLst>
                                  <p:childTnLst>
                                    <p:set>
                                      <p:cBhvr>
                                        <p:cTn id="29" dur="1" fill="hold">
                                          <p:stCondLst>
                                            <p:cond delay="0"/>
                                          </p:stCondLst>
                                        </p:cTn>
                                        <p:tgtEl>
                                          <p:spTgt spid="38920"/>
                                        </p:tgtEl>
                                        <p:attrNameLst>
                                          <p:attrName>style.visibility</p:attrName>
                                        </p:attrNameLst>
                                      </p:cBhvr>
                                      <p:to>
                                        <p:strVal val="visible"/>
                                      </p:to>
                                    </p:set>
                                    <p:animEffect transition="in" filter="barn(outVertical)">
                                      <p:cBhvr>
                                        <p:cTn id="30" dur="500"/>
                                        <p:tgtEl>
                                          <p:spTgt spid="38920"/>
                                        </p:tgtEl>
                                      </p:cBhvr>
                                    </p:animEffect>
                                  </p:childTnLst>
                                </p:cTn>
                              </p:par>
                            </p:childTnLst>
                          </p:cTn>
                        </p:par>
                        <p:par>
                          <p:cTn id="31" fill="hold">
                            <p:stCondLst>
                              <p:cond delay="500"/>
                            </p:stCondLst>
                            <p:childTnLst>
                              <p:par>
                                <p:cTn id="32" presetID="17" presetClass="entr" presetSubtype="1" fill="hold" grpId="0" nodeType="afterEffect">
                                  <p:stCondLst>
                                    <p:cond delay="0"/>
                                  </p:stCondLst>
                                  <p:childTnLst>
                                    <p:set>
                                      <p:cBhvr>
                                        <p:cTn id="33" dur="1" fill="hold">
                                          <p:stCondLst>
                                            <p:cond delay="0"/>
                                          </p:stCondLst>
                                        </p:cTn>
                                        <p:tgtEl>
                                          <p:spTgt spid="38921"/>
                                        </p:tgtEl>
                                        <p:attrNameLst>
                                          <p:attrName>style.visibility</p:attrName>
                                        </p:attrNameLst>
                                      </p:cBhvr>
                                      <p:to>
                                        <p:strVal val="visible"/>
                                      </p:to>
                                    </p:set>
                                    <p:anim calcmode="lin" valueType="num">
                                      <p:cBhvr>
                                        <p:cTn id="34" dur="500" fill="hold"/>
                                        <p:tgtEl>
                                          <p:spTgt spid="38921"/>
                                        </p:tgtEl>
                                        <p:attrNameLst>
                                          <p:attrName>ppt_x</p:attrName>
                                        </p:attrNameLst>
                                      </p:cBhvr>
                                      <p:tavLst>
                                        <p:tav tm="0">
                                          <p:val>
                                            <p:strVal val="#ppt_x"/>
                                          </p:val>
                                        </p:tav>
                                        <p:tav tm="100000">
                                          <p:val>
                                            <p:strVal val="#ppt_x"/>
                                          </p:val>
                                        </p:tav>
                                      </p:tavLst>
                                    </p:anim>
                                    <p:anim calcmode="lin" valueType="num">
                                      <p:cBhvr>
                                        <p:cTn id="35" dur="500" fill="hold"/>
                                        <p:tgtEl>
                                          <p:spTgt spid="38921"/>
                                        </p:tgtEl>
                                        <p:attrNameLst>
                                          <p:attrName>ppt_y</p:attrName>
                                        </p:attrNameLst>
                                      </p:cBhvr>
                                      <p:tavLst>
                                        <p:tav tm="0">
                                          <p:val>
                                            <p:strVal val="#ppt_y-#ppt_h/2"/>
                                          </p:val>
                                        </p:tav>
                                        <p:tav tm="100000">
                                          <p:val>
                                            <p:strVal val="#ppt_y"/>
                                          </p:val>
                                        </p:tav>
                                      </p:tavLst>
                                    </p:anim>
                                    <p:anim calcmode="lin" valueType="num">
                                      <p:cBhvr>
                                        <p:cTn id="36" dur="500" fill="hold"/>
                                        <p:tgtEl>
                                          <p:spTgt spid="38921"/>
                                        </p:tgtEl>
                                        <p:attrNameLst>
                                          <p:attrName>ppt_w</p:attrName>
                                        </p:attrNameLst>
                                      </p:cBhvr>
                                      <p:tavLst>
                                        <p:tav tm="0">
                                          <p:val>
                                            <p:strVal val="#ppt_w"/>
                                          </p:val>
                                        </p:tav>
                                        <p:tav tm="100000">
                                          <p:val>
                                            <p:strVal val="#ppt_w"/>
                                          </p:val>
                                        </p:tav>
                                      </p:tavLst>
                                    </p:anim>
                                    <p:anim calcmode="lin" valueType="num">
                                      <p:cBhvr>
                                        <p:cTn id="37" dur="500" fill="hold"/>
                                        <p:tgtEl>
                                          <p:spTgt spid="38921"/>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8925"/>
                                        </p:tgtEl>
                                        <p:attrNameLst>
                                          <p:attrName>style.visibility</p:attrName>
                                        </p:attrNameLst>
                                      </p:cBhvr>
                                      <p:to>
                                        <p:strVal val="visible"/>
                                      </p:to>
                                    </p:set>
                                    <p:animEffect transition="in" filter="dissolve">
                                      <p:cBhvr>
                                        <p:cTn id="42" dur="500"/>
                                        <p:tgtEl>
                                          <p:spTgt spid="38925"/>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38922"/>
                                        </p:tgtEl>
                                        <p:attrNameLst>
                                          <p:attrName>style.visibility</p:attrName>
                                        </p:attrNameLst>
                                      </p:cBhvr>
                                      <p:to>
                                        <p:strVal val="visible"/>
                                      </p:to>
                                    </p:set>
                                    <p:animEffect transition="in" filter="barn(outVertical)">
                                      <p:cBhvr>
                                        <p:cTn id="47" dur="500"/>
                                        <p:tgtEl>
                                          <p:spTgt spid="38922"/>
                                        </p:tgtEl>
                                      </p:cBhvr>
                                    </p:animEffect>
                                  </p:childTnLst>
                                </p:cTn>
                              </p:par>
                            </p:childTnLst>
                          </p:cTn>
                        </p:par>
                        <p:par>
                          <p:cTn id="48" fill="hold">
                            <p:stCondLst>
                              <p:cond delay="500"/>
                            </p:stCondLst>
                            <p:childTnLst>
                              <p:par>
                                <p:cTn id="49" presetID="17" presetClass="entr" presetSubtype="1" fill="hold" grpId="0" nodeType="afterEffect">
                                  <p:stCondLst>
                                    <p:cond delay="0"/>
                                  </p:stCondLst>
                                  <p:childTnLst>
                                    <p:set>
                                      <p:cBhvr>
                                        <p:cTn id="50" dur="1" fill="hold">
                                          <p:stCondLst>
                                            <p:cond delay="0"/>
                                          </p:stCondLst>
                                        </p:cTn>
                                        <p:tgtEl>
                                          <p:spTgt spid="38923"/>
                                        </p:tgtEl>
                                        <p:attrNameLst>
                                          <p:attrName>style.visibility</p:attrName>
                                        </p:attrNameLst>
                                      </p:cBhvr>
                                      <p:to>
                                        <p:strVal val="visible"/>
                                      </p:to>
                                    </p:set>
                                    <p:anim calcmode="lin" valueType="num">
                                      <p:cBhvr>
                                        <p:cTn id="51" dur="500" fill="hold"/>
                                        <p:tgtEl>
                                          <p:spTgt spid="38923"/>
                                        </p:tgtEl>
                                        <p:attrNameLst>
                                          <p:attrName>ppt_x</p:attrName>
                                        </p:attrNameLst>
                                      </p:cBhvr>
                                      <p:tavLst>
                                        <p:tav tm="0">
                                          <p:val>
                                            <p:strVal val="#ppt_x"/>
                                          </p:val>
                                        </p:tav>
                                        <p:tav tm="100000">
                                          <p:val>
                                            <p:strVal val="#ppt_x"/>
                                          </p:val>
                                        </p:tav>
                                      </p:tavLst>
                                    </p:anim>
                                    <p:anim calcmode="lin" valueType="num">
                                      <p:cBhvr>
                                        <p:cTn id="52" dur="500" fill="hold"/>
                                        <p:tgtEl>
                                          <p:spTgt spid="38923"/>
                                        </p:tgtEl>
                                        <p:attrNameLst>
                                          <p:attrName>ppt_y</p:attrName>
                                        </p:attrNameLst>
                                      </p:cBhvr>
                                      <p:tavLst>
                                        <p:tav tm="0">
                                          <p:val>
                                            <p:strVal val="#ppt_y-#ppt_h/2"/>
                                          </p:val>
                                        </p:tav>
                                        <p:tav tm="100000">
                                          <p:val>
                                            <p:strVal val="#ppt_y"/>
                                          </p:val>
                                        </p:tav>
                                      </p:tavLst>
                                    </p:anim>
                                    <p:anim calcmode="lin" valueType="num">
                                      <p:cBhvr>
                                        <p:cTn id="53" dur="500" fill="hold"/>
                                        <p:tgtEl>
                                          <p:spTgt spid="38923"/>
                                        </p:tgtEl>
                                        <p:attrNameLst>
                                          <p:attrName>ppt_w</p:attrName>
                                        </p:attrNameLst>
                                      </p:cBhvr>
                                      <p:tavLst>
                                        <p:tav tm="0">
                                          <p:val>
                                            <p:strVal val="#ppt_w"/>
                                          </p:val>
                                        </p:tav>
                                        <p:tav tm="100000">
                                          <p:val>
                                            <p:strVal val="#ppt_w"/>
                                          </p:val>
                                        </p:tav>
                                      </p:tavLst>
                                    </p:anim>
                                    <p:anim calcmode="lin" valueType="num">
                                      <p:cBhvr>
                                        <p:cTn id="54" dur="500" fill="hold"/>
                                        <p:tgtEl>
                                          <p:spTgt spid="38923"/>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38926"/>
                                        </p:tgtEl>
                                        <p:attrNameLst>
                                          <p:attrName>style.visibility</p:attrName>
                                        </p:attrNameLst>
                                      </p:cBhvr>
                                      <p:to>
                                        <p:strVal val="visible"/>
                                      </p:to>
                                    </p:set>
                                    <p:animEffect transition="in" filter="dissolve">
                                      <p:cBhvr>
                                        <p:cTn id="59" dur="500"/>
                                        <p:tgtEl>
                                          <p:spTgt spid="38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38917" grpId="0" autoUpdateAnimBg="0"/>
      <p:bldP spid="38918" grpId="0" autoUpdateAnimBg="0"/>
      <p:bldP spid="38920" grpId="0" animBg="1"/>
      <p:bldP spid="38921" grpId="0" animBg="1"/>
      <p:bldP spid="38922" grpId="0" animBg="1"/>
      <p:bldP spid="38923" grpId="0" animBg="1"/>
      <p:bldP spid="38925" grpId="0" autoUpdateAnimBg="0"/>
      <p:bldP spid="38926" grpId="0" autoUpdateAnimBg="0"/>
      <p:bldP spid="13329" grpId="0" animBg="1"/>
      <p:bldP spid="133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3"/>
          <p:cNvSpPr txBox="1">
            <a:spLocks noChangeArrowheads="1"/>
          </p:cNvSpPr>
          <p:nvPr/>
        </p:nvSpPr>
        <p:spPr bwMode="auto">
          <a:xfrm>
            <a:off x="838200" y="762000"/>
            <a:ext cx="5562600" cy="457200"/>
          </a:xfrm>
          <a:prstGeom prst="rect">
            <a:avLst/>
          </a:prstGeom>
          <a:noFill/>
          <a:ln w="9525">
            <a:noFill/>
            <a:miter lim="800000"/>
            <a:headEnd/>
            <a:tailEnd/>
          </a:ln>
        </p:spPr>
        <p:txBody>
          <a:bodyPr>
            <a:spAutoFit/>
          </a:bodyPr>
          <a:lstStyle/>
          <a:p>
            <a:pPr>
              <a:spcBef>
                <a:spcPct val="50000"/>
              </a:spcBef>
            </a:pPr>
            <a:endParaRPr kumimoji="1" lang="zh-CN" altLang="en-US" sz="2400">
              <a:latin typeface="Times New Roman" pitchFamily="18" charset="0"/>
            </a:endParaRPr>
          </a:p>
        </p:txBody>
      </p:sp>
      <p:sp>
        <p:nvSpPr>
          <p:cNvPr id="7171" name="Text Box 7"/>
          <p:cNvSpPr txBox="1">
            <a:spLocks noChangeArrowheads="1"/>
          </p:cNvSpPr>
          <p:nvPr/>
        </p:nvSpPr>
        <p:spPr bwMode="auto">
          <a:xfrm>
            <a:off x="533400" y="3276600"/>
            <a:ext cx="6553200" cy="457200"/>
          </a:xfrm>
          <a:prstGeom prst="rect">
            <a:avLst/>
          </a:prstGeom>
          <a:noFill/>
          <a:ln w="9525">
            <a:noFill/>
            <a:miter lim="800000"/>
            <a:headEnd/>
            <a:tailEnd/>
          </a:ln>
        </p:spPr>
        <p:txBody>
          <a:bodyPr>
            <a:spAutoFit/>
          </a:bodyPr>
          <a:lstStyle/>
          <a:p>
            <a:pPr>
              <a:spcBef>
                <a:spcPct val="50000"/>
              </a:spcBef>
            </a:pPr>
            <a:endParaRPr kumimoji="1" lang="zh-CN" altLang="en-US" sz="2400">
              <a:latin typeface="Times New Roman" pitchFamily="18" charset="0"/>
            </a:endParaRPr>
          </a:p>
        </p:txBody>
      </p:sp>
      <p:sp>
        <p:nvSpPr>
          <p:cNvPr id="51208" name="Text Box 8"/>
          <p:cNvSpPr txBox="1">
            <a:spLocks noChangeArrowheads="1"/>
          </p:cNvSpPr>
          <p:nvPr/>
        </p:nvSpPr>
        <p:spPr bwMode="auto">
          <a:xfrm>
            <a:off x="428596" y="1071546"/>
            <a:ext cx="8426450" cy="3046988"/>
          </a:xfrm>
          <a:prstGeom prst="rect">
            <a:avLst/>
          </a:prstGeom>
          <a:noFill/>
          <a:ln w="9525">
            <a:noFill/>
            <a:miter lim="800000"/>
            <a:headEnd/>
            <a:tailEnd/>
          </a:ln>
        </p:spPr>
        <p:txBody>
          <a:bodyPr>
            <a:spAutoFit/>
          </a:bodyPr>
          <a:lstStyle/>
          <a:p>
            <a:r>
              <a:rPr kumimoji="1" lang="zh-CN" altLang="en-US" sz="3200" b="1" dirty="0">
                <a:solidFill>
                  <a:srgbClr val="FF0000"/>
                </a:solidFill>
                <a:latin typeface="Times New Roman" pitchFamily="18" charset="0"/>
                <a:ea typeface="黑体" pitchFamily="49" charset="-122"/>
              </a:rPr>
              <a:t>注意：</a:t>
            </a:r>
            <a:r>
              <a:rPr kumimoji="1" lang="zh-CN" altLang="en-US" sz="3200" b="1" dirty="0">
                <a:latin typeface="Times New Roman" pitchFamily="18" charset="0"/>
                <a:ea typeface="黑体" pitchFamily="49" charset="-122"/>
              </a:rPr>
              <a:t>像</a:t>
            </a:r>
            <a:r>
              <a:rPr kumimoji="1" lang="en-US" altLang="zh-CN" sz="3200" b="1" dirty="0">
                <a:latin typeface="Times New Roman" pitchFamily="18" charset="0"/>
                <a:ea typeface="黑体" pitchFamily="49" charset="-122"/>
              </a:rPr>
              <a:t>CO</a:t>
            </a:r>
            <a:r>
              <a:rPr kumimoji="1" lang="zh-CN" altLang="en-US" sz="3200" b="1" dirty="0">
                <a:latin typeface="Times New Roman" pitchFamily="18" charset="0"/>
                <a:ea typeface="黑体" pitchFamily="49" charset="-122"/>
              </a:rPr>
              <a:t>、</a:t>
            </a:r>
            <a:r>
              <a:rPr kumimoji="1" lang="en-US" altLang="zh-CN" sz="3200" b="1" dirty="0">
                <a:latin typeface="Times New Roman" pitchFamily="18" charset="0"/>
                <a:ea typeface="黑体" pitchFamily="49" charset="-122"/>
              </a:rPr>
              <a:t>CO</a:t>
            </a:r>
            <a:r>
              <a:rPr kumimoji="1" lang="en-US" altLang="zh-CN" sz="3200" b="1" baseline="-25000" dirty="0">
                <a:latin typeface="Times New Roman" pitchFamily="18" charset="0"/>
                <a:ea typeface="黑体" pitchFamily="49" charset="-122"/>
              </a:rPr>
              <a:t>2</a:t>
            </a:r>
            <a:r>
              <a:rPr kumimoji="1" lang="zh-CN" altLang="en-US" sz="3200" b="1" dirty="0">
                <a:latin typeface="Times New Roman" pitchFamily="18" charset="0"/>
                <a:ea typeface="黑体" pitchFamily="49" charset="-122"/>
              </a:rPr>
              <a:t>、</a:t>
            </a:r>
            <a:r>
              <a:rPr kumimoji="1" lang="en-US" altLang="zh-CN" sz="3200" b="1" dirty="0">
                <a:latin typeface="Times New Roman" pitchFamily="18" charset="0"/>
                <a:ea typeface="黑体" pitchFamily="49" charset="-122"/>
              </a:rPr>
              <a:t>H</a:t>
            </a:r>
            <a:r>
              <a:rPr kumimoji="1" lang="en-US" altLang="zh-CN" sz="3200" b="1" baseline="-25000" dirty="0">
                <a:latin typeface="Times New Roman" pitchFamily="18" charset="0"/>
                <a:ea typeface="黑体" pitchFamily="49" charset="-122"/>
              </a:rPr>
              <a:t>2</a:t>
            </a:r>
            <a:r>
              <a:rPr kumimoji="1" lang="en-US" altLang="zh-CN" sz="3200" b="1" dirty="0">
                <a:latin typeface="Times New Roman" pitchFamily="18" charset="0"/>
                <a:ea typeface="黑体" pitchFamily="49" charset="-122"/>
              </a:rPr>
              <a:t>CO</a:t>
            </a:r>
            <a:r>
              <a:rPr kumimoji="1" lang="en-US" altLang="zh-CN" sz="3200" b="1" baseline="-25000" dirty="0">
                <a:latin typeface="Times New Roman" pitchFamily="18" charset="0"/>
                <a:ea typeface="黑体" pitchFamily="49" charset="-122"/>
              </a:rPr>
              <a:t>3</a:t>
            </a:r>
            <a:r>
              <a:rPr kumimoji="1" lang="zh-CN" altLang="en-US" sz="3200" b="1" dirty="0">
                <a:latin typeface="Times New Roman" pitchFamily="18" charset="0"/>
                <a:ea typeface="黑体" pitchFamily="49" charset="-122"/>
              </a:rPr>
              <a:t>、碳酸盐、氰化物（</a:t>
            </a:r>
            <a:r>
              <a:rPr kumimoji="1" lang="zh-CN" altLang="en-US" sz="3200" b="1" dirty="0" smtClean="0">
                <a:latin typeface="Times New Roman" pitchFamily="18" charset="0"/>
                <a:ea typeface="黑体" pitchFamily="49" charset="-122"/>
              </a:rPr>
              <a:t>如    </a:t>
            </a:r>
            <a:r>
              <a:rPr kumimoji="1" lang="en-US" altLang="zh-CN" sz="3200" b="1" dirty="0" smtClean="0">
                <a:latin typeface="Times New Roman" pitchFamily="18" charset="0"/>
                <a:ea typeface="黑体" pitchFamily="49" charset="-122"/>
              </a:rPr>
              <a:t>HCN</a:t>
            </a:r>
            <a:r>
              <a:rPr kumimoji="1" lang="zh-CN" altLang="en-US" sz="3200" b="1" dirty="0">
                <a:latin typeface="Times New Roman" pitchFamily="18" charset="0"/>
                <a:ea typeface="黑体" pitchFamily="49" charset="-122"/>
              </a:rPr>
              <a:t>、</a:t>
            </a:r>
            <a:r>
              <a:rPr kumimoji="1" lang="en-US" altLang="zh-CN" sz="3200" b="1" dirty="0" err="1">
                <a:latin typeface="Times New Roman" pitchFamily="18" charset="0"/>
                <a:ea typeface="黑体" pitchFamily="49" charset="-122"/>
              </a:rPr>
              <a:t>NaCN</a:t>
            </a:r>
            <a:r>
              <a:rPr kumimoji="1" lang="zh-CN" altLang="en-US" sz="3200" b="1" dirty="0">
                <a:latin typeface="Times New Roman" pitchFamily="18" charset="0"/>
                <a:ea typeface="黑体" pitchFamily="49" charset="-122"/>
              </a:rPr>
              <a:t>）、硫氰化物（如</a:t>
            </a:r>
            <a:r>
              <a:rPr kumimoji="1" lang="en-US" altLang="zh-CN" sz="3200" b="1" dirty="0" err="1">
                <a:latin typeface="Times New Roman" pitchFamily="18" charset="0"/>
                <a:ea typeface="黑体" pitchFamily="49" charset="-122"/>
              </a:rPr>
              <a:t>NaSCN</a:t>
            </a:r>
            <a:r>
              <a:rPr kumimoji="1" lang="zh-CN" altLang="en-US" sz="3200" b="1" dirty="0">
                <a:latin typeface="Times New Roman" pitchFamily="18" charset="0"/>
                <a:ea typeface="黑体" pitchFamily="49" charset="-122"/>
              </a:rPr>
              <a:t>）</a:t>
            </a:r>
            <a:r>
              <a:rPr kumimoji="1" lang="zh-CN" altLang="en-US" sz="3200" b="1" dirty="0" smtClean="0">
                <a:latin typeface="Times New Roman" pitchFamily="18" charset="0"/>
                <a:ea typeface="黑体" pitchFamily="49" charset="-122"/>
              </a:rPr>
              <a:t>、氰酸</a:t>
            </a:r>
            <a:r>
              <a:rPr kumimoji="1" lang="zh-CN" altLang="en-US" sz="3200" b="1" dirty="0">
                <a:latin typeface="Times New Roman" pitchFamily="18" charset="0"/>
                <a:ea typeface="黑体" pitchFamily="49" charset="-122"/>
              </a:rPr>
              <a:t>盐（如</a:t>
            </a:r>
            <a:r>
              <a:rPr kumimoji="1" lang="en-US" altLang="zh-CN" sz="3200" b="1" dirty="0">
                <a:latin typeface="Times New Roman" pitchFamily="18" charset="0"/>
                <a:ea typeface="黑体" pitchFamily="49" charset="-122"/>
              </a:rPr>
              <a:t>NH</a:t>
            </a:r>
            <a:r>
              <a:rPr kumimoji="1" lang="en-US" altLang="zh-CN" sz="3200" b="1" baseline="-25000" dirty="0">
                <a:latin typeface="Times New Roman" pitchFamily="18" charset="0"/>
                <a:ea typeface="黑体" pitchFamily="49" charset="-122"/>
              </a:rPr>
              <a:t>4</a:t>
            </a:r>
            <a:r>
              <a:rPr kumimoji="1" lang="en-US" altLang="zh-CN" sz="3200" b="1" dirty="0">
                <a:latin typeface="Times New Roman" pitchFamily="18" charset="0"/>
                <a:ea typeface="黑体" pitchFamily="49" charset="-122"/>
              </a:rPr>
              <a:t>CNO</a:t>
            </a:r>
            <a:r>
              <a:rPr kumimoji="1" lang="zh-CN" altLang="en-US" sz="3200" b="1" dirty="0">
                <a:latin typeface="Times New Roman" pitchFamily="18" charset="0"/>
                <a:ea typeface="黑体" pitchFamily="49" charset="-122"/>
              </a:rPr>
              <a:t>）、碳化物（如</a:t>
            </a:r>
            <a:r>
              <a:rPr kumimoji="1" lang="en-US" altLang="zh-CN" sz="3200" b="1" dirty="0">
                <a:latin typeface="Times New Roman" pitchFamily="18" charset="0"/>
                <a:ea typeface="黑体" pitchFamily="49" charset="-122"/>
              </a:rPr>
              <a:t>CaC</a:t>
            </a:r>
            <a:r>
              <a:rPr kumimoji="1" lang="en-US" altLang="zh-CN" sz="3200" b="1" baseline="-25000" dirty="0">
                <a:latin typeface="Times New Roman" pitchFamily="18" charset="0"/>
                <a:ea typeface="黑体" pitchFamily="49" charset="-122"/>
              </a:rPr>
              <a:t>2</a:t>
            </a:r>
            <a:r>
              <a:rPr kumimoji="1" lang="zh-CN" altLang="en-US" sz="3200" b="1" dirty="0" smtClean="0">
                <a:latin typeface="Times New Roman" pitchFamily="18" charset="0"/>
                <a:ea typeface="黑体" pitchFamily="49" charset="-122"/>
              </a:rPr>
              <a:t>）等。</a:t>
            </a:r>
            <a:endParaRPr kumimoji="1" lang="en-US" altLang="zh-CN" sz="3200" b="1" dirty="0" smtClean="0">
              <a:latin typeface="Times New Roman" pitchFamily="18" charset="0"/>
              <a:ea typeface="黑体" pitchFamily="49" charset="-122"/>
            </a:endParaRPr>
          </a:p>
          <a:p>
            <a:r>
              <a:rPr kumimoji="1" lang="zh-CN" altLang="en-US" sz="3200" b="1" dirty="0" smtClean="0">
                <a:latin typeface="Times New Roman" pitchFamily="18" charset="0"/>
                <a:ea typeface="黑体" pitchFamily="49" charset="-122"/>
              </a:rPr>
              <a:t>这些</a:t>
            </a:r>
            <a:r>
              <a:rPr kumimoji="1" lang="zh-CN" altLang="en-US" sz="3200" b="1" dirty="0">
                <a:latin typeface="Times New Roman" pitchFamily="18" charset="0"/>
                <a:ea typeface="黑体" pitchFamily="49" charset="-122"/>
              </a:rPr>
              <a:t>物质尽管含有碳，但它们的组成和</a:t>
            </a:r>
            <a:r>
              <a:rPr kumimoji="1" lang="zh-CN" altLang="en-US" sz="3200" b="1" dirty="0" smtClean="0">
                <a:latin typeface="Times New Roman" pitchFamily="18" charset="0"/>
                <a:ea typeface="黑体" pitchFamily="49" charset="-122"/>
              </a:rPr>
              <a:t>结构</a:t>
            </a:r>
            <a:r>
              <a:rPr kumimoji="1" lang="zh-CN" altLang="en-US" sz="3200" b="1" dirty="0">
                <a:latin typeface="Times New Roman" pitchFamily="18" charset="0"/>
                <a:ea typeface="黑体" pitchFamily="49" charset="-122"/>
              </a:rPr>
              <a:t>更像无机物，所以将它们看作无机物。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51208">
                                            <p:txEl>
                                              <p:pRg st="0" end="0"/>
                                            </p:txEl>
                                          </p:spTgt>
                                        </p:tgtEl>
                                        <p:attrNameLst>
                                          <p:attrName>style.visibility</p:attrName>
                                        </p:attrNameLst>
                                      </p:cBhvr>
                                      <p:to>
                                        <p:strVal val="visible"/>
                                      </p:to>
                                    </p:set>
                                    <p:animEffect transition="in" filter="barn(outHorizontal)">
                                      <p:cBhvr>
                                        <p:cTn id="7" dur="500"/>
                                        <p:tgtEl>
                                          <p:spTgt spid="512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51208">
                                            <p:txEl>
                                              <p:pRg st="1" end="1"/>
                                            </p:txEl>
                                          </p:spTgt>
                                        </p:tgtEl>
                                        <p:attrNameLst>
                                          <p:attrName>style.visibility</p:attrName>
                                        </p:attrNameLst>
                                      </p:cBhvr>
                                      <p:to>
                                        <p:strVal val="visible"/>
                                      </p:to>
                                    </p:set>
                                    <p:animEffect transition="in" filter="barn(outHorizontal)">
                                      <p:cBhvr>
                                        <p:cTn id="12" dur="500"/>
                                        <p:tgtEl>
                                          <p:spTgt spid="5120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323850" y="115888"/>
            <a:ext cx="4648200" cy="579437"/>
          </a:xfrm>
          <a:prstGeom prst="rect">
            <a:avLst/>
          </a:prstGeom>
          <a:noFill/>
          <a:ln w="9525">
            <a:noFill/>
            <a:miter lim="800000"/>
            <a:headEnd/>
            <a:tailEnd/>
          </a:ln>
        </p:spPr>
        <p:txBody>
          <a:bodyPr>
            <a:spAutoFit/>
          </a:bodyPr>
          <a:lstStyle/>
          <a:p>
            <a:r>
              <a:rPr kumimoji="1" lang="en-US" altLang="zh-CN" sz="3200" b="1">
                <a:latin typeface="Times New Roman" pitchFamily="18" charset="0"/>
              </a:rPr>
              <a:t>2</a:t>
            </a:r>
            <a:r>
              <a:rPr kumimoji="1" lang="zh-CN" altLang="en-US" sz="3200" b="1">
                <a:latin typeface="Times New Roman" pitchFamily="18" charset="0"/>
              </a:rPr>
              <a:t>、举例常见的有机物？</a:t>
            </a:r>
          </a:p>
        </p:txBody>
      </p:sp>
      <p:sp>
        <p:nvSpPr>
          <p:cNvPr id="52227" name="Rectangle 3"/>
          <p:cNvSpPr>
            <a:spLocks noChangeArrowheads="1"/>
          </p:cNvSpPr>
          <p:nvPr/>
        </p:nvSpPr>
        <p:spPr bwMode="auto">
          <a:xfrm>
            <a:off x="1000125" y="692150"/>
            <a:ext cx="7675563" cy="1066800"/>
          </a:xfrm>
          <a:prstGeom prst="rect">
            <a:avLst/>
          </a:prstGeom>
          <a:noFill/>
          <a:ln w="9525">
            <a:noFill/>
            <a:miter lim="800000"/>
            <a:headEnd/>
            <a:tailEnd/>
          </a:ln>
        </p:spPr>
        <p:txBody>
          <a:bodyPr>
            <a:spAutoFit/>
          </a:bodyPr>
          <a:lstStyle/>
          <a:p>
            <a:r>
              <a:rPr kumimoji="1" lang="zh-CN" altLang="en-US" sz="3200" b="1">
                <a:solidFill>
                  <a:srgbClr val="FF0000"/>
                </a:solidFill>
                <a:latin typeface="Times New Roman" pitchFamily="18" charset="0"/>
              </a:rPr>
              <a:t>糖、醋、酒精、食油、塑料、橡胶、纤维、油漆、洗涤剂、动植物的有机体等等</a:t>
            </a:r>
          </a:p>
        </p:txBody>
      </p:sp>
      <p:sp>
        <p:nvSpPr>
          <p:cNvPr id="52228" name="Rectangle 4"/>
          <p:cNvSpPr>
            <a:spLocks noChangeArrowheads="1"/>
          </p:cNvSpPr>
          <p:nvPr/>
        </p:nvSpPr>
        <p:spPr bwMode="auto">
          <a:xfrm>
            <a:off x="323850" y="5084763"/>
            <a:ext cx="5562600" cy="579437"/>
          </a:xfrm>
          <a:prstGeom prst="rect">
            <a:avLst/>
          </a:prstGeom>
          <a:noFill/>
          <a:ln w="9525">
            <a:noFill/>
            <a:miter lim="800000"/>
            <a:headEnd/>
            <a:tailEnd/>
          </a:ln>
        </p:spPr>
        <p:txBody>
          <a:bodyPr>
            <a:spAutoFit/>
          </a:bodyPr>
          <a:lstStyle/>
          <a:p>
            <a:r>
              <a:rPr kumimoji="1" lang="en-US" altLang="zh-CN" sz="3200" b="1">
                <a:latin typeface="Times New Roman" pitchFamily="18" charset="0"/>
              </a:rPr>
              <a:t>3</a:t>
            </a:r>
            <a:r>
              <a:rPr kumimoji="1" lang="zh-CN" altLang="en-US" sz="3200" b="1">
                <a:latin typeface="Times New Roman" pitchFamily="18" charset="0"/>
              </a:rPr>
              <a:t>、有机物为什么种类繁多？</a:t>
            </a:r>
          </a:p>
        </p:txBody>
      </p:sp>
      <p:sp>
        <p:nvSpPr>
          <p:cNvPr id="52229" name="Rectangle 5"/>
          <p:cNvSpPr>
            <a:spLocks noChangeArrowheads="1"/>
          </p:cNvSpPr>
          <p:nvPr/>
        </p:nvSpPr>
        <p:spPr bwMode="auto">
          <a:xfrm>
            <a:off x="468313" y="5734050"/>
            <a:ext cx="8424862" cy="584200"/>
          </a:xfrm>
          <a:prstGeom prst="rect">
            <a:avLst/>
          </a:prstGeom>
          <a:noFill/>
          <a:ln w="9525">
            <a:noFill/>
            <a:miter lim="800000"/>
            <a:headEnd/>
            <a:tailEnd/>
          </a:ln>
        </p:spPr>
        <p:txBody>
          <a:bodyPr>
            <a:spAutoFit/>
          </a:bodyPr>
          <a:lstStyle/>
          <a:p>
            <a:r>
              <a:rPr kumimoji="1" lang="zh-CN" altLang="en-US" sz="3200" b="1">
                <a:solidFill>
                  <a:srgbClr val="FF0000"/>
                </a:solidFill>
                <a:latin typeface="Times New Roman" pitchFamily="18" charset="0"/>
              </a:rPr>
              <a:t>碳原子个数不同，个数相同时有时结构不同。</a:t>
            </a:r>
          </a:p>
        </p:txBody>
      </p:sp>
      <p:pic>
        <p:nvPicPr>
          <p:cNvPr id="52230" name="Picture 6" descr="108"/>
          <p:cNvPicPr>
            <a:picLocks noChangeAspect="1" noChangeArrowheads="1"/>
          </p:cNvPicPr>
          <p:nvPr/>
        </p:nvPicPr>
        <p:blipFill>
          <a:blip r:embed="rId2">
            <a:lum bright="-6000"/>
          </a:blip>
          <a:srcRect l="14853" t="12038" r="4257" b="52072"/>
          <a:stretch>
            <a:fillRect/>
          </a:stretch>
        </p:blipFill>
        <p:spPr bwMode="auto">
          <a:xfrm>
            <a:off x="935038" y="1844675"/>
            <a:ext cx="7740650" cy="30972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blinds(horizontal)">
                                      <p:cBhvr>
                                        <p:cTn id="7" dur="500"/>
                                        <p:tgtEl>
                                          <p:spTgt spid="522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227"/>
                                        </p:tgtEl>
                                        <p:attrNameLst>
                                          <p:attrName>style.visibility</p:attrName>
                                        </p:attrNameLst>
                                      </p:cBhvr>
                                      <p:to>
                                        <p:strVal val="visible"/>
                                      </p:to>
                                    </p:set>
                                    <p:animEffect transition="in" filter="blinds(horizontal)">
                                      <p:cBhvr>
                                        <p:cTn id="12" dur="500"/>
                                        <p:tgtEl>
                                          <p:spTgt spid="522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2230"/>
                                        </p:tgtEl>
                                        <p:attrNameLst>
                                          <p:attrName>style.visibility</p:attrName>
                                        </p:attrNameLst>
                                      </p:cBhvr>
                                      <p:to>
                                        <p:strVal val="visible"/>
                                      </p:to>
                                    </p:set>
                                    <p:animEffect transition="in" filter="blinds(horizontal)">
                                      <p:cBhvr>
                                        <p:cTn id="17" dur="500"/>
                                        <p:tgtEl>
                                          <p:spTgt spid="522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228"/>
                                        </p:tgtEl>
                                        <p:attrNameLst>
                                          <p:attrName>style.visibility</p:attrName>
                                        </p:attrNameLst>
                                      </p:cBhvr>
                                      <p:to>
                                        <p:strVal val="visible"/>
                                      </p:to>
                                    </p:set>
                                    <p:animEffect transition="in" filter="blinds(horizontal)">
                                      <p:cBhvr>
                                        <p:cTn id="22" dur="500"/>
                                        <p:tgtEl>
                                          <p:spTgt spid="522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229"/>
                                        </p:tgtEl>
                                        <p:attrNameLst>
                                          <p:attrName>style.visibility</p:attrName>
                                        </p:attrNameLst>
                                      </p:cBhvr>
                                      <p:to>
                                        <p:strVal val="visible"/>
                                      </p:to>
                                    </p:set>
                                    <p:animEffect transition="in" filter="blinds(horizontal)">
                                      <p:cBhvr>
                                        <p:cTn id="27" dur="500"/>
                                        <p:tgtEl>
                                          <p:spTgt spid="52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autoUpdateAnimBg="0"/>
      <p:bldP spid="52228" grpId="0"/>
      <p:bldP spid="5222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Group 2"/>
          <p:cNvGraphicFramePr>
            <a:graphicFrameLocks noGrp="1"/>
          </p:cNvGraphicFramePr>
          <p:nvPr/>
        </p:nvGraphicFramePr>
        <p:xfrm>
          <a:off x="76200" y="692150"/>
          <a:ext cx="8991600" cy="6110225"/>
        </p:xfrm>
        <a:graphic>
          <a:graphicData uri="http://schemas.openxmlformats.org/drawingml/2006/table">
            <a:tbl>
              <a:tblPr/>
              <a:tblGrid>
                <a:gridCol w="2119313"/>
                <a:gridCol w="3600450"/>
                <a:gridCol w="3271837"/>
              </a:tblGrid>
              <a:tr h="671513">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en-US" sz="2800" b="1" i="0" u="none" strike="noStrike" cap="none" normalizeH="0" baseline="0" smtClean="0">
                          <a:ln>
                            <a:noFill/>
                          </a:ln>
                          <a:solidFill>
                            <a:schemeClr val="tx1"/>
                          </a:solidFill>
                          <a:effectLst/>
                          <a:latin typeface="Calibri" pitchFamily="34" charset="0"/>
                          <a:ea typeface="宋体" pitchFamily="2" charset="-122"/>
                        </a:rPr>
                        <a:t>有机物</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en-US" sz="2800" b="1" i="0" u="none" strike="noStrike" cap="none" normalizeH="0" baseline="0" smtClean="0">
                          <a:ln>
                            <a:noFill/>
                          </a:ln>
                          <a:solidFill>
                            <a:schemeClr val="tx1"/>
                          </a:solidFill>
                          <a:effectLst/>
                          <a:latin typeface="Calibri" pitchFamily="34" charset="0"/>
                          <a:ea typeface="宋体" pitchFamily="2" charset="-122"/>
                        </a:rPr>
                        <a:t>无机物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en-US" sz="2800" b="1" i="0" u="none" strike="noStrike" cap="none" normalizeH="0" baseline="0" smtClean="0">
                          <a:ln>
                            <a:noFill/>
                          </a:ln>
                          <a:solidFill>
                            <a:schemeClr val="tx1"/>
                          </a:solidFill>
                          <a:effectLst/>
                          <a:latin typeface="Calibri" pitchFamily="34" charset="0"/>
                          <a:ea typeface="宋体" pitchFamily="2" charset="-122"/>
                        </a:rPr>
                        <a:t>种类</a:t>
                      </a:r>
                    </a:p>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0"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0588">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en-US" sz="2800" b="1" i="0" u="none" strike="noStrike" cap="none" normalizeH="0" baseline="0" smtClean="0">
                          <a:ln>
                            <a:noFill/>
                          </a:ln>
                          <a:solidFill>
                            <a:schemeClr val="tx1"/>
                          </a:solidFill>
                          <a:effectLst/>
                          <a:latin typeface="宋体" pitchFamily="2" charset="-122"/>
                          <a:ea typeface="宋体" pitchFamily="2" charset="-122"/>
                        </a:rPr>
                        <a:t>溶解性</a:t>
                      </a: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235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en-US" sz="2800" b="1" i="0" u="none" strike="noStrike" cap="none" normalizeH="0" baseline="0" smtClean="0">
                          <a:ln>
                            <a:noFill/>
                          </a:ln>
                          <a:solidFill>
                            <a:schemeClr val="tx1"/>
                          </a:solidFill>
                          <a:effectLst/>
                          <a:latin typeface="宋体" pitchFamily="2" charset="-122"/>
                          <a:ea typeface="宋体" pitchFamily="2" charset="-122"/>
                        </a:rPr>
                        <a:t>耐热性</a:t>
                      </a: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3575">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en-US" sz="2800" b="1" i="0" u="none" strike="noStrike" cap="none" normalizeH="0" baseline="0" smtClean="0">
                          <a:ln>
                            <a:noFill/>
                          </a:ln>
                          <a:solidFill>
                            <a:schemeClr val="tx1"/>
                          </a:solidFill>
                          <a:effectLst/>
                          <a:latin typeface="宋体" pitchFamily="2" charset="-122"/>
                          <a:ea typeface="宋体" pitchFamily="2" charset="-122"/>
                        </a:rPr>
                        <a:t>可燃性</a:t>
                      </a: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040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en-US" sz="2800" b="1" i="0" u="none" strike="noStrike" cap="none" normalizeH="0" baseline="0" smtClean="0">
                          <a:ln>
                            <a:noFill/>
                          </a:ln>
                          <a:solidFill>
                            <a:schemeClr val="tx1"/>
                          </a:solidFill>
                          <a:effectLst/>
                          <a:latin typeface="宋体" pitchFamily="2" charset="-122"/>
                          <a:ea typeface="宋体" pitchFamily="2" charset="-122"/>
                        </a:rPr>
                        <a:t>电离性</a:t>
                      </a: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71575">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en-US" sz="2800" b="1" i="0" u="none" strike="noStrike" cap="none" normalizeH="0" baseline="0" smtClean="0">
                          <a:ln>
                            <a:noFill/>
                          </a:ln>
                          <a:solidFill>
                            <a:schemeClr val="tx1"/>
                          </a:solidFill>
                          <a:effectLst/>
                          <a:latin typeface="宋体" pitchFamily="2" charset="-122"/>
                          <a:ea typeface="宋体" pitchFamily="2" charset="-122"/>
                        </a:rPr>
                        <a:t>化学反应</a:t>
                      </a: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Calibri"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52" name="Text Box 36"/>
          <p:cNvSpPr txBox="1">
            <a:spLocks noChangeArrowheads="1"/>
          </p:cNvSpPr>
          <p:nvPr/>
        </p:nvSpPr>
        <p:spPr bwMode="auto">
          <a:xfrm>
            <a:off x="179388" y="0"/>
            <a:ext cx="5426075" cy="641350"/>
          </a:xfrm>
          <a:prstGeom prst="rect">
            <a:avLst/>
          </a:prstGeom>
          <a:noFill/>
          <a:ln w="9525">
            <a:noFill/>
            <a:miter lim="800000"/>
            <a:headEnd/>
            <a:tailEnd/>
          </a:ln>
        </p:spPr>
        <p:txBody>
          <a:bodyPr>
            <a:spAutoFit/>
          </a:bodyPr>
          <a:lstStyle/>
          <a:p>
            <a:r>
              <a:rPr kumimoji="1" lang="zh-CN" altLang="en-US" sz="3600" b="1">
                <a:solidFill>
                  <a:srgbClr val="FF0000"/>
                </a:solidFill>
                <a:latin typeface="Times New Roman" pitchFamily="18" charset="0"/>
              </a:rPr>
              <a:t>有机物同无机物的比较</a:t>
            </a:r>
          </a:p>
        </p:txBody>
      </p:sp>
      <p:sp>
        <p:nvSpPr>
          <p:cNvPr id="54309" name="Rectangle 37"/>
          <p:cNvSpPr>
            <a:spLocks noChangeArrowheads="1"/>
          </p:cNvSpPr>
          <p:nvPr/>
        </p:nvSpPr>
        <p:spPr bwMode="auto">
          <a:xfrm>
            <a:off x="5795963" y="2349500"/>
            <a:ext cx="3106737" cy="946150"/>
          </a:xfrm>
          <a:prstGeom prst="rect">
            <a:avLst/>
          </a:prstGeom>
          <a:noFill/>
          <a:ln w="9525">
            <a:noFill/>
            <a:miter lim="800000"/>
            <a:headEnd/>
            <a:tailEnd/>
          </a:ln>
        </p:spPr>
        <p:txBody>
          <a:bodyPr>
            <a:spAutoFit/>
          </a:bodyPr>
          <a:lstStyle/>
          <a:p>
            <a:pPr>
              <a:spcBef>
                <a:spcPct val="20000"/>
              </a:spcBef>
            </a:pPr>
            <a:r>
              <a:rPr kumimoji="1" lang="zh-CN" altLang="en-US" sz="2800" b="1">
                <a:latin typeface="Times New Roman" pitchFamily="18" charset="0"/>
              </a:rPr>
              <a:t>有些溶于水，而不溶于有机溶剂</a:t>
            </a:r>
          </a:p>
        </p:txBody>
      </p:sp>
      <p:sp>
        <p:nvSpPr>
          <p:cNvPr id="54310" name="Rectangle 38"/>
          <p:cNvSpPr>
            <a:spLocks noChangeArrowheads="1"/>
          </p:cNvSpPr>
          <p:nvPr/>
        </p:nvSpPr>
        <p:spPr bwMode="auto">
          <a:xfrm>
            <a:off x="2195513" y="2349500"/>
            <a:ext cx="3602037" cy="946150"/>
          </a:xfrm>
          <a:prstGeom prst="rect">
            <a:avLst/>
          </a:prstGeom>
          <a:noFill/>
          <a:ln w="9525">
            <a:noFill/>
            <a:miter lim="800000"/>
            <a:headEnd/>
            <a:tailEnd/>
          </a:ln>
        </p:spPr>
        <p:txBody>
          <a:bodyPr>
            <a:spAutoFit/>
          </a:bodyPr>
          <a:lstStyle/>
          <a:p>
            <a:r>
              <a:rPr kumimoji="1" lang="zh-CN" altLang="en-US" sz="2800" b="1">
                <a:latin typeface="Times New Roman" pitchFamily="18" charset="0"/>
              </a:rPr>
              <a:t>多数不溶于水，易溶于有机溶剂</a:t>
            </a:r>
          </a:p>
        </p:txBody>
      </p:sp>
      <p:sp>
        <p:nvSpPr>
          <p:cNvPr id="54311" name="Rectangle 39"/>
          <p:cNvSpPr>
            <a:spLocks noChangeArrowheads="1"/>
          </p:cNvSpPr>
          <p:nvPr/>
        </p:nvSpPr>
        <p:spPr bwMode="auto">
          <a:xfrm>
            <a:off x="5795963" y="3357563"/>
            <a:ext cx="3600450" cy="946150"/>
          </a:xfrm>
          <a:prstGeom prst="rect">
            <a:avLst/>
          </a:prstGeom>
          <a:noFill/>
          <a:ln w="9525">
            <a:noFill/>
            <a:miter lim="800000"/>
            <a:headEnd/>
            <a:tailEnd/>
          </a:ln>
        </p:spPr>
        <p:txBody>
          <a:bodyPr>
            <a:spAutoFit/>
          </a:bodyPr>
          <a:lstStyle/>
          <a:p>
            <a:r>
              <a:rPr kumimoji="1" lang="zh-CN" altLang="en-US" sz="2800" b="1">
                <a:latin typeface="Times New Roman" pitchFamily="18" charset="0"/>
              </a:rPr>
              <a:t>多数耐热，难熔化，熔点一般比较高</a:t>
            </a:r>
          </a:p>
        </p:txBody>
      </p:sp>
      <p:sp>
        <p:nvSpPr>
          <p:cNvPr id="54312" name="Rectangle 40"/>
          <p:cNvSpPr>
            <a:spLocks noChangeArrowheads="1"/>
          </p:cNvSpPr>
          <p:nvPr/>
        </p:nvSpPr>
        <p:spPr bwMode="auto">
          <a:xfrm>
            <a:off x="2124075" y="3357563"/>
            <a:ext cx="3816350" cy="946150"/>
          </a:xfrm>
          <a:prstGeom prst="rect">
            <a:avLst/>
          </a:prstGeom>
          <a:noFill/>
          <a:ln w="9525">
            <a:noFill/>
            <a:miter lim="800000"/>
            <a:headEnd/>
            <a:tailEnd/>
          </a:ln>
        </p:spPr>
        <p:txBody>
          <a:bodyPr>
            <a:spAutoFit/>
          </a:bodyPr>
          <a:lstStyle/>
          <a:p>
            <a:pPr>
              <a:spcBef>
                <a:spcPct val="20000"/>
              </a:spcBef>
            </a:pPr>
            <a:r>
              <a:rPr kumimoji="1" lang="zh-CN" altLang="en-US" sz="2800" b="1">
                <a:latin typeface="Times New Roman" pitchFamily="18" charset="0"/>
              </a:rPr>
              <a:t>多数不耐热，熔点较低，一般在</a:t>
            </a:r>
            <a:r>
              <a:rPr kumimoji="1" lang="en-US" altLang="zh-CN" sz="2800" b="1">
                <a:latin typeface="Times New Roman" pitchFamily="18" charset="0"/>
              </a:rPr>
              <a:t>400 ℃</a:t>
            </a:r>
            <a:r>
              <a:rPr kumimoji="1" lang="zh-CN" altLang="en-US" sz="2800" b="1">
                <a:latin typeface="Times New Roman" pitchFamily="18" charset="0"/>
              </a:rPr>
              <a:t>以下</a:t>
            </a:r>
          </a:p>
        </p:txBody>
      </p:sp>
      <p:sp>
        <p:nvSpPr>
          <p:cNvPr id="54313" name="Rectangle 41"/>
          <p:cNvSpPr>
            <a:spLocks noChangeArrowheads="1"/>
          </p:cNvSpPr>
          <p:nvPr/>
        </p:nvSpPr>
        <p:spPr bwMode="auto">
          <a:xfrm>
            <a:off x="5724525" y="4389438"/>
            <a:ext cx="2327275" cy="519112"/>
          </a:xfrm>
          <a:prstGeom prst="rect">
            <a:avLst/>
          </a:prstGeom>
          <a:noFill/>
          <a:ln w="9525">
            <a:noFill/>
            <a:miter lim="800000"/>
            <a:headEnd/>
            <a:tailEnd/>
          </a:ln>
        </p:spPr>
        <p:txBody>
          <a:bodyPr wrap="none">
            <a:spAutoFit/>
          </a:bodyPr>
          <a:lstStyle/>
          <a:p>
            <a:pPr>
              <a:spcBef>
                <a:spcPct val="20000"/>
              </a:spcBef>
            </a:pPr>
            <a:r>
              <a:rPr kumimoji="1" lang="zh-CN" altLang="en-US" sz="2800" b="1">
                <a:latin typeface="Times New Roman" pitchFamily="18" charset="0"/>
              </a:rPr>
              <a:t>多数不能燃烧</a:t>
            </a:r>
          </a:p>
        </p:txBody>
      </p:sp>
      <p:sp>
        <p:nvSpPr>
          <p:cNvPr id="54314" name="Rectangle 42"/>
          <p:cNvSpPr>
            <a:spLocks noChangeArrowheads="1"/>
          </p:cNvSpPr>
          <p:nvPr/>
        </p:nvSpPr>
        <p:spPr bwMode="auto">
          <a:xfrm>
            <a:off x="2160588" y="4330700"/>
            <a:ext cx="2327275" cy="519113"/>
          </a:xfrm>
          <a:prstGeom prst="rect">
            <a:avLst/>
          </a:prstGeom>
          <a:noFill/>
          <a:ln w="9525">
            <a:noFill/>
            <a:miter lim="800000"/>
            <a:headEnd/>
            <a:tailEnd/>
          </a:ln>
        </p:spPr>
        <p:txBody>
          <a:bodyPr wrap="none">
            <a:spAutoFit/>
          </a:bodyPr>
          <a:lstStyle/>
          <a:p>
            <a:pPr>
              <a:spcBef>
                <a:spcPct val="20000"/>
              </a:spcBef>
            </a:pPr>
            <a:r>
              <a:rPr kumimoji="1" lang="zh-CN" altLang="en-US" sz="2800" b="1">
                <a:latin typeface="Times New Roman" pitchFamily="18" charset="0"/>
              </a:rPr>
              <a:t>多数可以燃烧</a:t>
            </a:r>
          </a:p>
        </p:txBody>
      </p:sp>
      <p:sp>
        <p:nvSpPr>
          <p:cNvPr id="54315" name="Rectangle 43"/>
          <p:cNvSpPr>
            <a:spLocks noChangeArrowheads="1"/>
          </p:cNvSpPr>
          <p:nvPr/>
        </p:nvSpPr>
        <p:spPr bwMode="auto">
          <a:xfrm>
            <a:off x="5724525" y="5089525"/>
            <a:ext cx="2327275" cy="519113"/>
          </a:xfrm>
          <a:prstGeom prst="rect">
            <a:avLst/>
          </a:prstGeom>
          <a:noFill/>
          <a:ln w="9525">
            <a:noFill/>
            <a:miter lim="800000"/>
            <a:headEnd/>
            <a:tailEnd/>
          </a:ln>
        </p:spPr>
        <p:txBody>
          <a:bodyPr wrap="none">
            <a:spAutoFit/>
          </a:bodyPr>
          <a:lstStyle/>
          <a:p>
            <a:pPr>
              <a:spcBef>
                <a:spcPct val="20000"/>
              </a:spcBef>
            </a:pPr>
            <a:r>
              <a:rPr kumimoji="1" lang="zh-CN" altLang="en-US" sz="2800" b="1">
                <a:latin typeface="Times New Roman" pitchFamily="18" charset="0"/>
              </a:rPr>
              <a:t>多数是电解质</a:t>
            </a:r>
          </a:p>
        </p:txBody>
      </p:sp>
      <p:sp>
        <p:nvSpPr>
          <p:cNvPr id="54316" name="Rectangle 44"/>
          <p:cNvSpPr>
            <a:spLocks noChangeArrowheads="1"/>
          </p:cNvSpPr>
          <p:nvPr/>
        </p:nvSpPr>
        <p:spPr bwMode="auto">
          <a:xfrm>
            <a:off x="2160588" y="5037138"/>
            <a:ext cx="2684462" cy="519112"/>
          </a:xfrm>
          <a:prstGeom prst="rect">
            <a:avLst/>
          </a:prstGeom>
          <a:noFill/>
          <a:ln w="9525">
            <a:noFill/>
            <a:miter lim="800000"/>
            <a:headEnd/>
            <a:tailEnd/>
          </a:ln>
        </p:spPr>
        <p:txBody>
          <a:bodyPr wrap="none">
            <a:spAutoFit/>
          </a:bodyPr>
          <a:lstStyle/>
          <a:p>
            <a:pPr>
              <a:spcBef>
                <a:spcPct val="20000"/>
              </a:spcBef>
            </a:pPr>
            <a:r>
              <a:rPr kumimoji="1" lang="zh-CN" altLang="en-US" sz="2800" b="1">
                <a:latin typeface="Times New Roman" pitchFamily="18" charset="0"/>
              </a:rPr>
              <a:t>多数是非电解质</a:t>
            </a:r>
          </a:p>
        </p:txBody>
      </p:sp>
      <p:sp>
        <p:nvSpPr>
          <p:cNvPr id="54317" name="Rectangle 45"/>
          <p:cNvSpPr>
            <a:spLocks noChangeArrowheads="1"/>
          </p:cNvSpPr>
          <p:nvPr/>
        </p:nvSpPr>
        <p:spPr bwMode="auto">
          <a:xfrm>
            <a:off x="5719763" y="5727700"/>
            <a:ext cx="3641725" cy="946150"/>
          </a:xfrm>
          <a:prstGeom prst="rect">
            <a:avLst/>
          </a:prstGeom>
          <a:noFill/>
          <a:ln w="9525">
            <a:noFill/>
            <a:miter lim="800000"/>
            <a:headEnd/>
            <a:tailEnd/>
          </a:ln>
        </p:spPr>
        <p:txBody>
          <a:bodyPr>
            <a:spAutoFit/>
          </a:bodyPr>
          <a:lstStyle/>
          <a:p>
            <a:pPr>
              <a:spcBef>
                <a:spcPct val="20000"/>
              </a:spcBef>
            </a:pPr>
            <a:r>
              <a:rPr kumimoji="1" lang="zh-CN" altLang="en-US" sz="2800" b="1">
                <a:latin typeface="Times New Roman" pitchFamily="18" charset="0"/>
              </a:rPr>
              <a:t>一般比较简单，副反应少，反应速率较快</a:t>
            </a:r>
          </a:p>
        </p:txBody>
      </p:sp>
      <p:sp>
        <p:nvSpPr>
          <p:cNvPr id="54318" name="Rectangle 46"/>
          <p:cNvSpPr>
            <a:spLocks noChangeArrowheads="1"/>
          </p:cNvSpPr>
          <p:nvPr/>
        </p:nvSpPr>
        <p:spPr bwMode="auto">
          <a:xfrm>
            <a:off x="2195513" y="5753100"/>
            <a:ext cx="3671887" cy="946150"/>
          </a:xfrm>
          <a:prstGeom prst="rect">
            <a:avLst/>
          </a:prstGeom>
          <a:noFill/>
          <a:ln w="9525">
            <a:noFill/>
            <a:miter lim="800000"/>
            <a:headEnd/>
            <a:tailEnd/>
          </a:ln>
        </p:spPr>
        <p:txBody>
          <a:bodyPr>
            <a:spAutoFit/>
          </a:bodyPr>
          <a:lstStyle/>
          <a:p>
            <a:r>
              <a:rPr kumimoji="1" lang="zh-CN" altLang="en-US" sz="2800" b="1">
                <a:latin typeface="Times New Roman" pitchFamily="18" charset="0"/>
              </a:rPr>
              <a:t>一般比较复杂，副反应多，反应速率较慢</a:t>
            </a:r>
          </a:p>
        </p:txBody>
      </p:sp>
      <p:sp>
        <p:nvSpPr>
          <p:cNvPr id="54319" name="Rectangle 47"/>
          <p:cNvSpPr>
            <a:spLocks noChangeArrowheads="1"/>
          </p:cNvSpPr>
          <p:nvPr/>
        </p:nvSpPr>
        <p:spPr bwMode="auto">
          <a:xfrm>
            <a:off x="5795963" y="1484313"/>
            <a:ext cx="1611312" cy="519112"/>
          </a:xfrm>
          <a:prstGeom prst="rect">
            <a:avLst/>
          </a:prstGeom>
          <a:noFill/>
          <a:ln w="9525">
            <a:noFill/>
            <a:miter lim="800000"/>
            <a:headEnd/>
            <a:tailEnd/>
          </a:ln>
        </p:spPr>
        <p:txBody>
          <a:bodyPr wrap="none">
            <a:spAutoFit/>
          </a:bodyPr>
          <a:lstStyle/>
          <a:p>
            <a:r>
              <a:rPr kumimoji="1" lang="en-US" altLang="zh-CN" sz="2800" b="1">
                <a:latin typeface="Times New Roman" pitchFamily="18" charset="0"/>
              </a:rPr>
              <a:t>10</a:t>
            </a:r>
            <a:r>
              <a:rPr kumimoji="1" lang="zh-CN" altLang="en-US" sz="2800" b="1">
                <a:latin typeface="Times New Roman" pitchFamily="18" charset="0"/>
              </a:rPr>
              <a:t>万多种</a:t>
            </a:r>
          </a:p>
        </p:txBody>
      </p:sp>
      <p:sp>
        <p:nvSpPr>
          <p:cNvPr id="54320" name="Rectangle 48"/>
          <p:cNvSpPr>
            <a:spLocks noChangeArrowheads="1"/>
          </p:cNvSpPr>
          <p:nvPr/>
        </p:nvSpPr>
        <p:spPr bwMode="auto">
          <a:xfrm>
            <a:off x="2268538" y="1482725"/>
            <a:ext cx="2435225" cy="522288"/>
          </a:xfrm>
          <a:prstGeom prst="rect">
            <a:avLst/>
          </a:prstGeom>
          <a:noFill/>
          <a:ln w="9525">
            <a:noFill/>
            <a:miter lim="800000"/>
            <a:headEnd/>
            <a:tailEnd/>
          </a:ln>
        </p:spPr>
        <p:txBody>
          <a:bodyPr wrap="none" anchor="ctr">
            <a:spAutoFit/>
          </a:bodyPr>
          <a:lstStyle/>
          <a:p>
            <a:r>
              <a:rPr kumimoji="1" lang="en-US" altLang="zh-CN" sz="2800" b="1">
                <a:latin typeface="Times New Roman" pitchFamily="18" charset="0"/>
              </a:rPr>
              <a:t>8000</a:t>
            </a:r>
            <a:r>
              <a:rPr kumimoji="1" lang="zh-CN" altLang="en-US" sz="2800" b="1">
                <a:latin typeface="Times New Roman" pitchFamily="18" charset="0"/>
              </a:rPr>
              <a:t>万种以上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319"/>
                                        </p:tgtEl>
                                        <p:attrNameLst>
                                          <p:attrName>style.visibility</p:attrName>
                                        </p:attrNameLst>
                                      </p:cBhvr>
                                      <p:to>
                                        <p:strVal val="visible"/>
                                      </p:to>
                                    </p:set>
                                    <p:animEffect transition="in" filter="blinds(horizontal)">
                                      <p:cBhvr>
                                        <p:cTn id="7" dur="500"/>
                                        <p:tgtEl>
                                          <p:spTgt spid="543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320"/>
                                        </p:tgtEl>
                                        <p:attrNameLst>
                                          <p:attrName>style.visibility</p:attrName>
                                        </p:attrNameLst>
                                      </p:cBhvr>
                                      <p:to>
                                        <p:strVal val="visible"/>
                                      </p:to>
                                    </p:set>
                                    <p:animEffect transition="in" filter="blinds(horizontal)">
                                      <p:cBhvr>
                                        <p:cTn id="12" dur="500"/>
                                        <p:tgtEl>
                                          <p:spTgt spid="543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4309"/>
                                        </p:tgtEl>
                                        <p:attrNameLst>
                                          <p:attrName>style.visibility</p:attrName>
                                        </p:attrNameLst>
                                      </p:cBhvr>
                                      <p:to>
                                        <p:strVal val="visible"/>
                                      </p:to>
                                    </p:set>
                                    <p:animEffect transition="in" filter="blinds(horizontal)">
                                      <p:cBhvr>
                                        <p:cTn id="17" dur="500"/>
                                        <p:tgtEl>
                                          <p:spTgt spid="5430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4310"/>
                                        </p:tgtEl>
                                        <p:attrNameLst>
                                          <p:attrName>style.visibility</p:attrName>
                                        </p:attrNameLst>
                                      </p:cBhvr>
                                      <p:to>
                                        <p:strVal val="visible"/>
                                      </p:to>
                                    </p:set>
                                    <p:animEffect transition="in" filter="blinds(horizontal)">
                                      <p:cBhvr>
                                        <p:cTn id="22" dur="500"/>
                                        <p:tgtEl>
                                          <p:spTgt spid="543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4311"/>
                                        </p:tgtEl>
                                        <p:attrNameLst>
                                          <p:attrName>style.visibility</p:attrName>
                                        </p:attrNameLst>
                                      </p:cBhvr>
                                      <p:to>
                                        <p:strVal val="visible"/>
                                      </p:to>
                                    </p:set>
                                    <p:animEffect transition="in" filter="blinds(horizontal)">
                                      <p:cBhvr>
                                        <p:cTn id="27" dur="500"/>
                                        <p:tgtEl>
                                          <p:spTgt spid="543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4312"/>
                                        </p:tgtEl>
                                        <p:attrNameLst>
                                          <p:attrName>style.visibility</p:attrName>
                                        </p:attrNameLst>
                                      </p:cBhvr>
                                      <p:to>
                                        <p:strVal val="visible"/>
                                      </p:to>
                                    </p:set>
                                    <p:animEffect transition="in" filter="blinds(horizontal)">
                                      <p:cBhvr>
                                        <p:cTn id="32" dur="500"/>
                                        <p:tgtEl>
                                          <p:spTgt spid="543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4313"/>
                                        </p:tgtEl>
                                        <p:attrNameLst>
                                          <p:attrName>style.visibility</p:attrName>
                                        </p:attrNameLst>
                                      </p:cBhvr>
                                      <p:to>
                                        <p:strVal val="visible"/>
                                      </p:to>
                                    </p:set>
                                    <p:animEffect transition="in" filter="blinds(horizontal)">
                                      <p:cBhvr>
                                        <p:cTn id="37" dur="500"/>
                                        <p:tgtEl>
                                          <p:spTgt spid="543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4314"/>
                                        </p:tgtEl>
                                        <p:attrNameLst>
                                          <p:attrName>style.visibility</p:attrName>
                                        </p:attrNameLst>
                                      </p:cBhvr>
                                      <p:to>
                                        <p:strVal val="visible"/>
                                      </p:to>
                                    </p:set>
                                    <p:animEffect transition="in" filter="blinds(horizontal)">
                                      <p:cBhvr>
                                        <p:cTn id="42" dur="500"/>
                                        <p:tgtEl>
                                          <p:spTgt spid="5431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4315"/>
                                        </p:tgtEl>
                                        <p:attrNameLst>
                                          <p:attrName>style.visibility</p:attrName>
                                        </p:attrNameLst>
                                      </p:cBhvr>
                                      <p:to>
                                        <p:strVal val="visible"/>
                                      </p:to>
                                    </p:set>
                                    <p:animEffect transition="in" filter="blinds(horizontal)">
                                      <p:cBhvr>
                                        <p:cTn id="47" dur="500"/>
                                        <p:tgtEl>
                                          <p:spTgt spid="5431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4316"/>
                                        </p:tgtEl>
                                        <p:attrNameLst>
                                          <p:attrName>style.visibility</p:attrName>
                                        </p:attrNameLst>
                                      </p:cBhvr>
                                      <p:to>
                                        <p:strVal val="visible"/>
                                      </p:to>
                                    </p:set>
                                    <p:animEffect transition="in" filter="blinds(horizontal)">
                                      <p:cBhvr>
                                        <p:cTn id="52" dur="500"/>
                                        <p:tgtEl>
                                          <p:spTgt spid="543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4317"/>
                                        </p:tgtEl>
                                        <p:attrNameLst>
                                          <p:attrName>style.visibility</p:attrName>
                                        </p:attrNameLst>
                                      </p:cBhvr>
                                      <p:to>
                                        <p:strVal val="visible"/>
                                      </p:to>
                                    </p:set>
                                    <p:animEffect transition="in" filter="blinds(horizontal)">
                                      <p:cBhvr>
                                        <p:cTn id="57" dur="500"/>
                                        <p:tgtEl>
                                          <p:spTgt spid="5431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4318"/>
                                        </p:tgtEl>
                                        <p:attrNameLst>
                                          <p:attrName>style.visibility</p:attrName>
                                        </p:attrNameLst>
                                      </p:cBhvr>
                                      <p:to>
                                        <p:strVal val="visible"/>
                                      </p:to>
                                    </p:set>
                                    <p:animEffect transition="in" filter="blinds(horizontal)">
                                      <p:cBhvr>
                                        <p:cTn id="62" dur="500"/>
                                        <p:tgtEl>
                                          <p:spTgt spid="54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09" grpId="0"/>
      <p:bldP spid="54310" grpId="0"/>
      <p:bldP spid="54311" grpId="0"/>
      <p:bldP spid="54312" grpId="0"/>
      <p:bldP spid="54313" grpId="0"/>
      <p:bldP spid="54314" grpId="0"/>
      <p:bldP spid="54315" grpId="0"/>
      <p:bldP spid="54316" grpId="0"/>
      <p:bldP spid="54317" grpId="0"/>
      <p:bldP spid="54318" grpId="0"/>
      <p:bldP spid="54319" grpId="0"/>
      <p:bldP spid="54320"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p:cNvSpPr>
          <p:nvPr>
            <p:ph type="title"/>
          </p:nvPr>
        </p:nvSpPr>
        <p:spPr>
          <a:xfrm>
            <a:off x="0" y="1285875"/>
            <a:ext cx="6084888" cy="1927225"/>
          </a:xfrm>
        </p:spPr>
        <p:txBody>
          <a:bodyPr/>
          <a:lstStyle/>
          <a:p>
            <a:pPr algn="l" eaLnBrk="1" hangingPunct="1"/>
            <a:r>
              <a:rPr lang="zh-CN" altLang="en-US" sz="4000" b="1" smtClean="0">
                <a:solidFill>
                  <a:srgbClr val="000000"/>
                </a:solidFill>
                <a:latin typeface="Times New Roman" pitchFamily="18" charset="0"/>
                <a:ea typeface="华文新魏" pitchFamily="2" charset="-122"/>
              </a:rPr>
              <a:t>主要成分是</a:t>
            </a:r>
            <a:r>
              <a:rPr lang="zh-CN" altLang="en-US" sz="4000" b="1" smtClean="0">
                <a:solidFill>
                  <a:srgbClr val="FF0000"/>
                </a:solidFill>
                <a:latin typeface="Times New Roman" pitchFamily="18" charset="0"/>
                <a:ea typeface="华文新魏" pitchFamily="2" charset="-122"/>
              </a:rPr>
              <a:t>甲烷</a:t>
            </a:r>
            <a:r>
              <a:rPr lang="zh-CN" altLang="en-US" sz="4000" b="1" smtClean="0">
                <a:solidFill>
                  <a:srgbClr val="000000"/>
                </a:solidFill>
                <a:latin typeface="Times New Roman" pitchFamily="18" charset="0"/>
                <a:ea typeface="华文新魏" pitchFamily="2" charset="-122"/>
              </a:rPr>
              <a:t>，</a:t>
            </a:r>
            <a:br>
              <a:rPr lang="zh-CN" altLang="en-US" sz="4000" b="1" smtClean="0">
                <a:solidFill>
                  <a:srgbClr val="000000"/>
                </a:solidFill>
                <a:latin typeface="Times New Roman" pitchFamily="18" charset="0"/>
                <a:ea typeface="华文新魏" pitchFamily="2" charset="-122"/>
              </a:rPr>
            </a:br>
            <a:r>
              <a:rPr lang="zh-CN" altLang="en-US" sz="4000" b="1" smtClean="0">
                <a:solidFill>
                  <a:srgbClr val="000000"/>
                </a:solidFill>
                <a:latin typeface="Times New Roman" pitchFamily="18" charset="0"/>
                <a:ea typeface="华文新魏" pitchFamily="2" charset="-122"/>
              </a:rPr>
              <a:t>是最重要的气体化石燃料。</a:t>
            </a:r>
            <a:br>
              <a:rPr lang="zh-CN" altLang="en-US" sz="4000" b="1" smtClean="0">
                <a:solidFill>
                  <a:srgbClr val="000000"/>
                </a:solidFill>
                <a:latin typeface="Times New Roman" pitchFamily="18" charset="0"/>
                <a:ea typeface="华文新魏" pitchFamily="2" charset="-122"/>
              </a:rPr>
            </a:br>
            <a:r>
              <a:rPr lang="zh-CN" altLang="en-US" sz="4000" b="1" smtClean="0">
                <a:solidFill>
                  <a:srgbClr val="000000"/>
                </a:solidFill>
                <a:latin typeface="Times New Roman" pitchFamily="18" charset="0"/>
                <a:ea typeface="华文新魏" pitchFamily="2" charset="-122"/>
              </a:rPr>
              <a:t>我国是最早利用天然气的国家。</a:t>
            </a:r>
          </a:p>
        </p:txBody>
      </p:sp>
      <p:pic>
        <p:nvPicPr>
          <p:cNvPr id="11267" name="Picture 3" descr="天工开物"/>
          <p:cNvPicPr>
            <a:picLocks noChangeAspect="1" noChangeArrowheads="1"/>
          </p:cNvPicPr>
          <p:nvPr/>
        </p:nvPicPr>
        <p:blipFill>
          <a:blip r:embed="rId2"/>
          <a:srcRect/>
          <a:stretch>
            <a:fillRect/>
          </a:stretch>
        </p:blipFill>
        <p:spPr bwMode="auto">
          <a:xfrm>
            <a:off x="179388" y="3854450"/>
            <a:ext cx="4038600" cy="3003550"/>
          </a:xfrm>
          <a:prstGeom prst="rect">
            <a:avLst/>
          </a:prstGeom>
          <a:noFill/>
          <a:ln w="9525">
            <a:noFill/>
            <a:miter lim="800000"/>
            <a:headEnd/>
            <a:tailEnd/>
          </a:ln>
        </p:spPr>
      </p:pic>
      <p:pic>
        <p:nvPicPr>
          <p:cNvPr id="11268" name="Picture 4" descr="天然气"/>
          <p:cNvPicPr>
            <a:picLocks noChangeAspect="1" noChangeArrowheads="1"/>
          </p:cNvPicPr>
          <p:nvPr/>
        </p:nvPicPr>
        <p:blipFill>
          <a:blip r:embed="rId3"/>
          <a:srcRect/>
          <a:stretch>
            <a:fillRect/>
          </a:stretch>
        </p:blipFill>
        <p:spPr bwMode="auto">
          <a:xfrm>
            <a:off x="4787900" y="3835400"/>
            <a:ext cx="3987800" cy="3022600"/>
          </a:xfrm>
          <a:prstGeom prst="rect">
            <a:avLst/>
          </a:prstGeom>
          <a:noFill/>
          <a:ln w="9525">
            <a:noFill/>
            <a:miter lim="800000"/>
            <a:headEnd/>
            <a:tailEnd/>
          </a:ln>
        </p:spPr>
      </p:pic>
      <p:sp>
        <p:nvSpPr>
          <p:cNvPr id="45061" name="Text Box 5"/>
          <p:cNvSpPr txBox="1">
            <a:spLocks noChangeArrowheads="1"/>
          </p:cNvSpPr>
          <p:nvPr/>
        </p:nvSpPr>
        <p:spPr bwMode="auto">
          <a:xfrm>
            <a:off x="0" y="188913"/>
            <a:ext cx="4521200" cy="762000"/>
          </a:xfrm>
          <a:prstGeom prst="rect">
            <a:avLst/>
          </a:prstGeom>
          <a:noFill/>
          <a:ln w="9525">
            <a:noFill/>
            <a:miter lim="800000"/>
            <a:headEnd/>
            <a:tailEnd/>
          </a:ln>
        </p:spPr>
        <p:txBody>
          <a:bodyPr>
            <a:spAutoFit/>
          </a:bodyPr>
          <a:lstStyle/>
          <a:p>
            <a:pPr>
              <a:spcBef>
                <a:spcPct val="50000"/>
              </a:spcBef>
            </a:pPr>
            <a:r>
              <a:rPr kumimoji="1" lang="zh-CN" altLang="en-US" sz="4400" b="1">
                <a:solidFill>
                  <a:srgbClr val="000000"/>
                </a:solidFill>
                <a:latin typeface="Times New Roman" pitchFamily="18" charset="0"/>
                <a:ea typeface="华文新魏" pitchFamily="2" charset="-122"/>
              </a:rPr>
              <a:t>天然气：</a:t>
            </a:r>
          </a:p>
        </p:txBody>
      </p:sp>
      <p:pic>
        <p:nvPicPr>
          <p:cNvPr id="45062" name="Picture 6" descr="U397P1T1D5093394F21DT20041201184110"/>
          <p:cNvPicPr>
            <a:picLocks noChangeAspect="1" noChangeArrowheads="1"/>
          </p:cNvPicPr>
          <p:nvPr/>
        </p:nvPicPr>
        <p:blipFill>
          <a:blip r:embed="rId4"/>
          <a:srcRect/>
          <a:stretch>
            <a:fillRect/>
          </a:stretch>
        </p:blipFill>
        <p:spPr bwMode="auto">
          <a:xfrm>
            <a:off x="6084888" y="0"/>
            <a:ext cx="3059112" cy="3068638"/>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5058"/>
                                        </p:tgtEl>
                                        <p:attrNameLst>
                                          <p:attrName>style.visibility</p:attrName>
                                        </p:attrNameLst>
                                      </p:cBhvr>
                                      <p:to>
                                        <p:strVal val="visible"/>
                                      </p:to>
                                    </p:set>
                                    <p:animEffect transition="in" filter="randombar(horizontal)">
                                      <p:cBhvr>
                                        <p:cTn id="11" dur="500"/>
                                        <p:tgtEl>
                                          <p:spTgt spid="45058"/>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4" fill="hold" nodeType="clickEffect">
                                  <p:stCondLst>
                                    <p:cond delay="0"/>
                                  </p:stCondLst>
                                  <p:childTnLst>
                                    <p:set>
                                      <p:cBhvr>
                                        <p:cTn id="15" dur="1" fill="hold">
                                          <p:stCondLst>
                                            <p:cond delay="0"/>
                                          </p:stCondLst>
                                        </p:cTn>
                                        <p:tgtEl>
                                          <p:spTgt spid="45062"/>
                                        </p:tgtEl>
                                        <p:attrNameLst>
                                          <p:attrName>style.visibility</p:attrName>
                                        </p:attrNameLst>
                                      </p:cBhvr>
                                      <p:to>
                                        <p:strVal val="visible"/>
                                      </p:to>
                                    </p:set>
                                    <p:animEffect transition="in" filter="wheel(4)">
                                      <p:cBhvr>
                                        <p:cTn id="16" dur="1000"/>
                                        <p:tgtEl>
                                          <p:spTgt spid="45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utoUpdateAnimBg="0"/>
      <p:bldP spid="4506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IMG_20140916_192057_3"/>
          <p:cNvPicPr>
            <a:picLocks noChangeAspect="1" noChangeArrowheads="1"/>
          </p:cNvPicPr>
          <p:nvPr/>
        </p:nvPicPr>
        <p:blipFill>
          <a:blip r:embed="rId2"/>
          <a:srcRect/>
          <a:stretch>
            <a:fillRect/>
          </a:stretch>
        </p:blipFill>
        <p:spPr bwMode="auto">
          <a:xfrm>
            <a:off x="0" y="0"/>
            <a:ext cx="9251950" cy="6938963"/>
          </a:xfrm>
          <a:prstGeom prst="rect">
            <a:avLst/>
          </a:prstGeom>
          <a:noFill/>
          <a:ln w="9525">
            <a:noFill/>
            <a:miter lim="800000"/>
            <a:headEnd/>
            <a:tailEnd/>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6"/>
          <p:cNvPicPr>
            <a:picLocks noChangeAspect="1" noChangeArrowheads="1"/>
          </p:cNvPicPr>
          <p:nvPr/>
        </p:nvPicPr>
        <p:blipFill>
          <a:blip r:embed="rId2"/>
          <a:srcRect/>
          <a:stretch>
            <a:fillRect/>
          </a:stretch>
        </p:blipFill>
        <p:spPr bwMode="auto">
          <a:xfrm>
            <a:off x="0" y="0"/>
            <a:ext cx="4787900" cy="3443288"/>
          </a:xfrm>
          <a:prstGeom prst="rect">
            <a:avLst/>
          </a:prstGeom>
          <a:noFill/>
          <a:ln w="9525">
            <a:noFill/>
            <a:miter lim="800000"/>
            <a:headEnd/>
            <a:tailEnd/>
          </a:ln>
        </p:spPr>
      </p:pic>
      <p:sp>
        <p:nvSpPr>
          <p:cNvPr id="2052" name="Text Box 7"/>
          <p:cNvSpPr txBox="1">
            <a:spLocks noChangeArrowheads="1"/>
          </p:cNvSpPr>
          <p:nvPr/>
        </p:nvSpPr>
        <p:spPr bwMode="auto">
          <a:xfrm>
            <a:off x="2124075" y="2782888"/>
            <a:ext cx="2087563" cy="646112"/>
          </a:xfrm>
          <a:prstGeom prst="rect">
            <a:avLst/>
          </a:prstGeom>
          <a:noFill/>
          <a:ln w="9525">
            <a:noFill/>
            <a:miter lim="800000"/>
            <a:headEnd/>
            <a:tailEnd/>
          </a:ln>
        </p:spPr>
        <p:txBody>
          <a:bodyPr>
            <a:spAutoFit/>
          </a:bodyPr>
          <a:lstStyle/>
          <a:p>
            <a:pPr>
              <a:spcBef>
                <a:spcPct val="50000"/>
              </a:spcBef>
            </a:pPr>
            <a:r>
              <a:rPr lang="zh-CN" altLang="en-US" sz="3600" b="1">
                <a:solidFill>
                  <a:schemeClr val="bg1"/>
                </a:solidFill>
                <a:ea typeface="幼圆" pitchFamily="49" charset="-122"/>
              </a:rPr>
              <a:t>沼  气</a:t>
            </a:r>
          </a:p>
        </p:txBody>
      </p:sp>
      <p:sp>
        <p:nvSpPr>
          <p:cNvPr id="2053" name="Text Box 8"/>
          <p:cNvSpPr txBox="1">
            <a:spLocks noChangeArrowheads="1"/>
          </p:cNvSpPr>
          <p:nvPr/>
        </p:nvSpPr>
        <p:spPr bwMode="auto">
          <a:xfrm>
            <a:off x="1258888" y="476250"/>
            <a:ext cx="3168650" cy="1477963"/>
          </a:xfrm>
          <a:prstGeom prst="rect">
            <a:avLst/>
          </a:prstGeom>
          <a:noFill/>
          <a:ln w="9525">
            <a:noFill/>
            <a:miter lim="800000"/>
            <a:headEnd/>
            <a:tailEnd/>
          </a:ln>
        </p:spPr>
        <p:txBody>
          <a:bodyPr>
            <a:spAutoFit/>
          </a:bodyPr>
          <a:lstStyle/>
          <a:p>
            <a:pPr algn="ctr">
              <a:spcBef>
                <a:spcPct val="50000"/>
              </a:spcBef>
            </a:pPr>
            <a:r>
              <a:rPr lang="zh-CN" altLang="en-US" sz="3600" b="1">
                <a:ea typeface="幼圆" pitchFamily="49" charset="-122"/>
              </a:rPr>
              <a:t>主要成分是</a:t>
            </a:r>
          </a:p>
          <a:p>
            <a:pPr algn="ctr">
              <a:spcBef>
                <a:spcPct val="50000"/>
              </a:spcBef>
            </a:pPr>
            <a:r>
              <a:rPr lang="zh-CN" altLang="en-US" sz="3600" b="1">
                <a:solidFill>
                  <a:srgbClr val="FF0000"/>
                </a:solidFill>
                <a:ea typeface="幼圆" pitchFamily="49" charset="-122"/>
              </a:rPr>
              <a:t>甲  烷</a:t>
            </a:r>
          </a:p>
        </p:txBody>
      </p:sp>
      <p:pic>
        <p:nvPicPr>
          <p:cNvPr id="6" name="Picture 5" descr="20060404093555458"/>
          <p:cNvPicPr>
            <a:picLocks noChangeAspect="1" noChangeArrowheads="1"/>
          </p:cNvPicPr>
          <p:nvPr/>
        </p:nvPicPr>
        <p:blipFill>
          <a:blip r:embed="rId3"/>
          <a:srcRect b="14700"/>
          <a:stretch>
            <a:fillRect/>
          </a:stretch>
        </p:blipFill>
        <p:spPr bwMode="auto">
          <a:xfrm>
            <a:off x="4572000" y="-26988"/>
            <a:ext cx="4572000" cy="3455988"/>
          </a:xfrm>
          <a:prstGeom prst="rect">
            <a:avLst/>
          </a:prstGeom>
          <a:noFill/>
          <a:ln w="9525">
            <a:noFill/>
            <a:miter lim="800000"/>
            <a:headEnd/>
            <a:tailEnd/>
          </a:ln>
        </p:spPr>
      </p:pic>
      <p:sp>
        <p:nvSpPr>
          <p:cNvPr id="7" name="Text Box 6"/>
          <p:cNvSpPr txBox="1">
            <a:spLocks noChangeArrowheads="1"/>
          </p:cNvSpPr>
          <p:nvPr/>
        </p:nvSpPr>
        <p:spPr bwMode="auto">
          <a:xfrm>
            <a:off x="4751388" y="2782888"/>
            <a:ext cx="4392612" cy="646112"/>
          </a:xfrm>
          <a:prstGeom prst="rect">
            <a:avLst/>
          </a:prstGeom>
          <a:noFill/>
          <a:ln w="9525">
            <a:noFill/>
            <a:miter lim="800000"/>
            <a:headEnd/>
            <a:tailEnd/>
          </a:ln>
        </p:spPr>
        <p:txBody>
          <a:bodyPr>
            <a:spAutoFit/>
          </a:bodyPr>
          <a:lstStyle/>
          <a:p>
            <a:pPr>
              <a:spcBef>
                <a:spcPct val="50000"/>
              </a:spcBef>
            </a:pPr>
            <a:r>
              <a:rPr lang="zh-CN" altLang="en-US" sz="3600" b="1">
                <a:solidFill>
                  <a:schemeClr val="bg1"/>
                </a:solidFill>
                <a:latin typeface="幼圆" pitchFamily="49" charset="-122"/>
                <a:ea typeface="幼圆" pitchFamily="49" charset="-122"/>
              </a:rPr>
              <a:t>瓦斯气、坑气</a:t>
            </a:r>
          </a:p>
        </p:txBody>
      </p:sp>
      <p:pic>
        <p:nvPicPr>
          <p:cNvPr id="8" name="Picture 5" descr="可燃冰在燃烧"/>
          <p:cNvPicPr>
            <a:picLocks noChangeAspect="1" noChangeArrowheads="1"/>
          </p:cNvPicPr>
          <p:nvPr/>
        </p:nvPicPr>
        <p:blipFill>
          <a:blip r:embed="rId4"/>
          <a:srcRect t="2826"/>
          <a:stretch>
            <a:fillRect/>
          </a:stretch>
        </p:blipFill>
        <p:spPr bwMode="auto">
          <a:xfrm>
            <a:off x="-36513" y="3443288"/>
            <a:ext cx="4464051" cy="3414712"/>
          </a:xfrm>
          <a:prstGeom prst="rect">
            <a:avLst/>
          </a:prstGeom>
          <a:noFill/>
          <a:ln w="9525">
            <a:noFill/>
            <a:miter lim="800000"/>
            <a:headEnd/>
            <a:tailEnd/>
          </a:ln>
        </p:spPr>
      </p:pic>
      <p:pic>
        <p:nvPicPr>
          <p:cNvPr id="9" name="Picture 4"/>
          <p:cNvPicPr>
            <a:picLocks noChangeAspect="1" noChangeArrowheads="1"/>
          </p:cNvPicPr>
          <p:nvPr/>
        </p:nvPicPr>
        <p:blipFill>
          <a:blip r:embed="rId5"/>
          <a:srcRect/>
          <a:stretch>
            <a:fillRect/>
          </a:stretch>
        </p:blipFill>
        <p:spPr bwMode="auto">
          <a:xfrm>
            <a:off x="4419600" y="3429000"/>
            <a:ext cx="4760913" cy="3429000"/>
          </a:xfrm>
          <a:prstGeom prst="rect">
            <a:avLst/>
          </a:prstGeom>
          <a:noFill/>
          <a:ln w="9525">
            <a:noFill/>
            <a:miter lim="800000"/>
            <a:headEnd/>
            <a:tailEnd/>
          </a:ln>
        </p:spPr>
      </p:pic>
      <p:sp>
        <p:nvSpPr>
          <p:cNvPr id="10" name="Text Box 6"/>
          <p:cNvSpPr txBox="1">
            <a:spLocks noChangeArrowheads="1"/>
          </p:cNvSpPr>
          <p:nvPr/>
        </p:nvSpPr>
        <p:spPr bwMode="auto">
          <a:xfrm>
            <a:off x="3313113" y="4151313"/>
            <a:ext cx="1727200" cy="646112"/>
          </a:xfrm>
          <a:prstGeom prst="rect">
            <a:avLst/>
          </a:prstGeom>
          <a:noFill/>
          <a:ln w="9525">
            <a:noFill/>
            <a:miter lim="800000"/>
            <a:headEnd/>
            <a:tailEnd/>
          </a:ln>
        </p:spPr>
        <p:txBody>
          <a:bodyPr>
            <a:spAutoFit/>
          </a:bodyPr>
          <a:lstStyle/>
          <a:p>
            <a:pPr>
              <a:spcBef>
                <a:spcPct val="50000"/>
              </a:spcBef>
            </a:pPr>
            <a:r>
              <a:rPr lang="zh-CN" altLang="en-US" sz="3600" b="1">
                <a:solidFill>
                  <a:schemeClr val="bg1"/>
                </a:solidFill>
                <a:latin typeface="幼圆" pitchFamily="49" charset="-122"/>
                <a:ea typeface="幼圆" pitchFamily="49" charset="-122"/>
              </a:rPr>
              <a:t>可燃冰</a:t>
            </a:r>
            <a:r>
              <a:rPr lang="en-US" altLang="zh-CN" sz="3600" b="1">
                <a:solidFill>
                  <a:schemeClr val="bg1"/>
                </a:solidFill>
                <a:latin typeface="幼圆" pitchFamily="49" charset="-122"/>
                <a:ea typeface="幼圆" pitchFamily="49" charset="-122"/>
              </a:rPr>
              <a:t> </a:t>
            </a:r>
            <a:endParaRPr lang="zh-CN" altLang="en-US" sz="3600" b="1">
              <a:solidFill>
                <a:schemeClr val="bg1"/>
              </a:solidFill>
              <a:latin typeface="幼圆" pitchFamily="49" charset="-122"/>
              <a:ea typeface="幼圆"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53"/>
                                        </p:tgtEl>
                                        <p:attrNameLst>
                                          <p:attrName>style.visibility</p:attrName>
                                        </p:attrNameLst>
                                      </p:cBhvr>
                                      <p:to>
                                        <p:strVal val="visible"/>
                                      </p:to>
                                    </p:set>
                                    <p:animEffect transition="in" filter="blinds(horizontal)">
                                      <p:cBhvr>
                                        <p:cTn id="27" dur="500"/>
                                        <p:tgtEl>
                                          <p:spTgt spid="2053"/>
                                        </p:tgtEl>
                                      </p:cBhvr>
                                    </p:animEffect>
                                  </p:childTnLst>
                                  <p:subTnLst>
                                    <p:set>
                                      <p:cBhvr override="childStyle">
                                        <p:cTn dur="1" fill="hold" display="0" masterRel="nextClick" afterEffect="1"/>
                                        <p:tgtEl>
                                          <p:spTgt spid="205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P spid="2053" grpId="0"/>
      <p:bldP spid="7"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0" name="Rectangle 4"/>
          <p:cNvSpPr>
            <a:spLocks noChangeArrowheads="1"/>
          </p:cNvSpPr>
          <p:nvPr/>
        </p:nvSpPr>
        <p:spPr bwMode="auto">
          <a:xfrm>
            <a:off x="539750" y="573088"/>
            <a:ext cx="7848600" cy="493712"/>
          </a:xfrm>
          <a:prstGeom prst="rect">
            <a:avLst/>
          </a:prstGeom>
          <a:noFill/>
          <a:ln w="9525">
            <a:noFill/>
            <a:miter lim="800000"/>
            <a:headEnd/>
            <a:tailEnd/>
          </a:ln>
        </p:spPr>
        <p:txBody>
          <a:bodyPr lIns="0" tIns="0" rIns="0" bIns="0" anchor="ctr">
            <a:spAutoFit/>
          </a:bodyPr>
          <a:lstStyle/>
          <a:p>
            <a:r>
              <a:rPr lang="en-US" altLang="zh-CN" sz="3200" b="1">
                <a:solidFill>
                  <a:srgbClr val="0000CC"/>
                </a:solidFill>
                <a:latin typeface="华文新魏" pitchFamily="2" charset="-122"/>
                <a:ea typeface="华文新魏" pitchFamily="2" charset="-122"/>
              </a:rPr>
              <a:t> 2007</a:t>
            </a:r>
            <a:r>
              <a:rPr lang="zh-CN" altLang="en-US" sz="3200" b="1">
                <a:solidFill>
                  <a:srgbClr val="0000CC"/>
                </a:solidFill>
                <a:latin typeface="华文新魏" pitchFamily="2" charset="-122"/>
                <a:ea typeface="华文新魏" pitchFamily="2" charset="-122"/>
              </a:rPr>
              <a:t>年中国天然气探明储量</a:t>
            </a:r>
            <a:r>
              <a:rPr lang="en-US" altLang="zh-CN" sz="3200" b="1">
                <a:solidFill>
                  <a:srgbClr val="0000CC"/>
                </a:solidFill>
                <a:latin typeface="华文新魏" pitchFamily="2" charset="-122"/>
                <a:ea typeface="华文新魏" pitchFamily="2" charset="-122"/>
              </a:rPr>
              <a:t>6974</a:t>
            </a:r>
            <a:r>
              <a:rPr lang="zh-CN" altLang="en-US" sz="3200" b="1">
                <a:solidFill>
                  <a:srgbClr val="0000CC"/>
                </a:solidFill>
                <a:latin typeface="华文新魏" pitchFamily="2" charset="-122"/>
                <a:ea typeface="华文新魏" pitchFamily="2" charset="-122"/>
              </a:rPr>
              <a:t>亿立方米。</a:t>
            </a:r>
            <a:r>
              <a:rPr lang="zh-CN" altLang="en-US">
                <a:latin typeface="Calibri" pitchFamily="34" charset="0"/>
              </a:rPr>
              <a:t> </a:t>
            </a:r>
          </a:p>
        </p:txBody>
      </p:sp>
      <p:sp>
        <p:nvSpPr>
          <p:cNvPr id="214021" name="Rectangle 5"/>
          <p:cNvSpPr>
            <a:spLocks noChangeArrowheads="1"/>
          </p:cNvSpPr>
          <p:nvPr/>
        </p:nvSpPr>
        <p:spPr bwMode="auto">
          <a:xfrm>
            <a:off x="468313" y="1628775"/>
            <a:ext cx="8064500" cy="1128713"/>
          </a:xfrm>
          <a:prstGeom prst="rect">
            <a:avLst/>
          </a:prstGeom>
          <a:noFill/>
          <a:ln w="9525">
            <a:noFill/>
            <a:miter lim="800000"/>
            <a:headEnd/>
            <a:tailEnd/>
          </a:ln>
        </p:spPr>
        <p:txBody>
          <a:bodyPr anchor="ctr">
            <a:spAutoFit/>
          </a:bodyPr>
          <a:lstStyle/>
          <a:p>
            <a:r>
              <a:rPr lang="zh-CN" altLang="en-US" sz="3200" b="1" dirty="0">
                <a:solidFill>
                  <a:srgbClr val="0000CC"/>
                </a:solidFill>
                <a:latin typeface="华文新魏" pitchFamily="2" charset="-122"/>
                <a:ea typeface="华文新魏" pitchFamily="2" charset="-122"/>
              </a:rPr>
              <a:t>未来</a:t>
            </a:r>
            <a:r>
              <a:rPr lang="en-US" altLang="zh-CN" sz="3200" b="1" dirty="0">
                <a:solidFill>
                  <a:srgbClr val="0000CC"/>
                </a:solidFill>
                <a:latin typeface="华文新魏" pitchFamily="2" charset="-122"/>
                <a:ea typeface="华文新魏" pitchFamily="2" charset="-122"/>
              </a:rPr>
              <a:t>20</a:t>
            </a:r>
            <a:r>
              <a:rPr lang="zh-CN" altLang="en-US" sz="3200" b="1" dirty="0">
                <a:solidFill>
                  <a:srgbClr val="0000CC"/>
                </a:solidFill>
                <a:latin typeface="华文新魏" pitchFamily="2" charset="-122"/>
                <a:ea typeface="华文新魏" pitchFamily="2" charset="-122"/>
              </a:rPr>
              <a:t>年中国天然气消费需求将达到</a:t>
            </a:r>
            <a:r>
              <a:rPr lang="en-US" altLang="zh-CN" sz="3200" b="1" dirty="0">
                <a:solidFill>
                  <a:srgbClr val="0000CC"/>
                </a:solidFill>
                <a:latin typeface="华文新魏" pitchFamily="2" charset="-122"/>
                <a:ea typeface="华文新魏" pitchFamily="2" charset="-122"/>
              </a:rPr>
              <a:t>2275</a:t>
            </a:r>
            <a:r>
              <a:rPr lang="zh-CN" altLang="en-US" sz="3200" b="1" dirty="0">
                <a:solidFill>
                  <a:srgbClr val="0000CC"/>
                </a:solidFill>
                <a:latin typeface="华文新魏" pitchFamily="2" charset="-122"/>
                <a:ea typeface="华文新魏" pitchFamily="2" charset="-122"/>
              </a:rPr>
              <a:t>亿立方米</a:t>
            </a:r>
            <a:r>
              <a:rPr lang="en-US" altLang="zh-CN" sz="3200" b="1" dirty="0">
                <a:solidFill>
                  <a:srgbClr val="0000CC"/>
                </a:solidFill>
                <a:latin typeface="华文新魏" pitchFamily="2" charset="-122"/>
                <a:ea typeface="华文新魏" pitchFamily="2" charset="-122"/>
              </a:rPr>
              <a:t>/</a:t>
            </a:r>
            <a:r>
              <a:rPr lang="zh-CN" altLang="en-US" sz="3200" b="1" dirty="0">
                <a:solidFill>
                  <a:srgbClr val="0000CC"/>
                </a:solidFill>
                <a:latin typeface="华文新魏" pitchFamily="2" charset="-122"/>
                <a:ea typeface="华文新魏" pitchFamily="2" charset="-122"/>
              </a:rPr>
              <a:t>年</a:t>
            </a:r>
            <a:r>
              <a:rPr lang="en-US" altLang="zh-CN" sz="3200" b="1" dirty="0">
                <a:solidFill>
                  <a:srgbClr val="0000CC"/>
                </a:solidFill>
                <a:latin typeface="华文新魏" pitchFamily="2" charset="-122"/>
                <a:ea typeface="华文新魏" pitchFamily="2" charset="-122"/>
              </a:rPr>
              <a:t>~2965</a:t>
            </a:r>
            <a:r>
              <a:rPr lang="zh-CN" altLang="en-US" sz="3200" b="1" dirty="0">
                <a:solidFill>
                  <a:srgbClr val="0000CC"/>
                </a:solidFill>
                <a:latin typeface="华文新魏" pitchFamily="2" charset="-122"/>
                <a:ea typeface="华文新魏" pitchFamily="2" charset="-122"/>
              </a:rPr>
              <a:t>亿立方米</a:t>
            </a:r>
            <a:r>
              <a:rPr lang="en-US" altLang="zh-CN" sz="3200" b="1" dirty="0">
                <a:solidFill>
                  <a:srgbClr val="0000CC"/>
                </a:solidFill>
                <a:latin typeface="华文新魏" pitchFamily="2" charset="-122"/>
                <a:ea typeface="华文新魏" pitchFamily="2" charset="-122"/>
              </a:rPr>
              <a:t>/</a:t>
            </a:r>
            <a:r>
              <a:rPr lang="zh-CN" altLang="en-US" sz="3200" b="1" dirty="0">
                <a:solidFill>
                  <a:srgbClr val="0000CC"/>
                </a:solidFill>
                <a:latin typeface="华文新魏" pitchFamily="2" charset="-122"/>
                <a:ea typeface="华文新魏" pitchFamily="2" charset="-122"/>
              </a:rPr>
              <a:t>年。</a:t>
            </a:r>
            <a:r>
              <a:rPr lang="zh-CN" altLang="en-US" sz="3600" b="1" dirty="0">
                <a:solidFill>
                  <a:srgbClr val="0000CC"/>
                </a:solidFill>
                <a:latin typeface="华文新魏" pitchFamily="2" charset="-122"/>
                <a:ea typeface="华文新魏" pitchFamily="2" charset="-122"/>
              </a:rPr>
              <a:t> </a:t>
            </a:r>
          </a:p>
        </p:txBody>
      </p:sp>
      <p:sp>
        <p:nvSpPr>
          <p:cNvPr id="214024" name="Rectangle 8"/>
          <p:cNvSpPr>
            <a:spLocks noChangeArrowheads="1"/>
          </p:cNvSpPr>
          <p:nvPr/>
        </p:nvSpPr>
        <p:spPr bwMode="auto">
          <a:xfrm>
            <a:off x="179388" y="3284538"/>
            <a:ext cx="8424862" cy="1128712"/>
          </a:xfrm>
          <a:prstGeom prst="rect">
            <a:avLst/>
          </a:prstGeom>
          <a:noFill/>
          <a:ln w="9525">
            <a:noFill/>
            <a:miter lim="800000"/>
            <a:headEnd/>
            <a:tailEnd/>
          </a:ln>
        </p:spPr>
        <p:txBody>
          <a:bodyPr>
            <a:spAutoFit/>
          </a:bodyPr>
          <a:lstStyle/>
          <a:p>
            <a:r>
              <a:rPr lang="zh-CN" altLang="en-US" sz="3200" b="1">
                <a:solidFill>
                  <a:srgbClr val="0000CC"/>
                </a:solidFill>
                <a:latin typeface="华文新魏" pitchFamily="2" charset="-122"/>
                <a:ea typeface="华文新魏" pitchFamily="2" charset="-122"/>
              </a:rPr>
              <a:t>在海底大陆架和某些冻土层中发现了可燃冰，其被视作石油等传统能源替代品。</a:t>
            </a:r>
            <a:r>
              <a:rPr lang="zh-CN" altLang="en-US" sz="3600" b="1">
                <a:solidFill>
                  <a:srgbClr val="0000CC"/>
                </a:solidFill>
                <a:latin typeface="华文新魏" pitchFamily="2" charset="-122"/>
                <a:ea typeface="华文新魏" pitchFamily="2" charset="-122"/>
              </a:rPr>
              <a:t> </a:t>
            </a:r>
          </a:p>
        </p:txBody>
      </p:sp>
      <p:sp>
        <p:nvSpPr>
          <p:cNvPr id="214040" name="Rectangle 24"/>
          <p:cNvSpPr>
            <a:spLocks noChangeArrowheads="1"/>
          </p:cNvSpPr>
          <p:nvPr/>
        </p:nvSpPr>
        <p:spPr bwMode="auto">
          <a:xfrm>
            <a:off x="179388" y="4724400"/>
            <a:ext cx="8569325" cy="1274763"/>
          </a:xfrm>
          <a:prstGeom prst="rect">
            <a:avLst/>
          </a:prstGeom>
          <a:noFill/>
          <a:ln w="9525">
            <a:noFill/>
            <a:miter lim="800000"/>
            <a:headEnd/>
            <a:tailEnd/>
          </a:ln>
        </p:spPr>
        <p:txBody>
          <a:bodyPr>
            <a:spAutoFit/>
          </a:bodyPr>
          <a:lstStyle/>
          <a:p>
            <a:pPr>
              <a:lnSpc>
                <a:spcPct val="120000"/>
              </a:lnSpc>
            </a:pPr>
            <a:r>
              <a:rPr lang="zh-CN" altLang="en-US" sz="3200" b="1">
                <a:solidFill>
                  <a:srgbClr val="0000CC"/>
                </a:solidFill>
                <a:latin typeface="Calibri" pitchFamily="34" charset="0"/>
                <a:ea typeface="华文新魏" pitchFamily="2" charset="-122"/>
              </a:rPr>
              <a:t>仅南海北部的“可燃冰”储量就已达到我国陆上天然气总量的一半左右。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4020"/>
                                        </p:tgtEl>
                                        <p:attrNameLst>
                                          <p:attrName>style.visibility</p:attrName>
                                        </p:attrNameLst>
                                      </p:cBhvr>
                                      <p:to>
                                        <p:strVal val="visible"/>
                                      </p:to>
                                    </p:set>
                                    <p:animEffect transition="in" filter="blinds(horizontal)">
                                      <p:cBhvr>
                                        <p:cTn id="7" dur="500"/>
                                        <p:tgtEl>
                                          <p:spTgt spid="2140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4021"/>
                                        </p:tgtEl>
                                        <p:attrNameLst>
                                          <p:attrName>style.visibility</p:attrName>
                                        </p:attrNameLst>
                                      </p:cBhvr>
                                      <p:to>
                                        <p:strVal val="visible"/>
                                      </p:to>
                                    </p:set>
                                    <p:animEffect transition="in" filter="blinds(horizontal)">
                                      <p:cBhvr>
                                        <p:cTn id="12" dur="500"/>
                                        <p:tgtEl>
                                          <p:spTgt spid="2140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4024"/>
                                        </p:tgtEl>
                                        <p:attrNameLst>
                                          <p:attrName>style.visibility</p:attrName>
                                        </p:attrNameLst>
                                      </p:cBhvr>
                                      <p:to>
                                        <p:strVal val="visible"/>
                                      </p:to>
                                    </p:set>
                                    <p:animEffect transition="in" filter="blinds(horizontal)">
                                      <p:cBhvr>
                                        <p:cTn id="17" dur="500"/>
                                        <p:tgtEl>
                                          <p:spTgt spid="21402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4040"/>
                                        </p:tgtEl>
                                        <p:attrNameLst>
                                          <p:attrName>style.visibility</p:attrName>
                                        </p:attrNameLst>
                                      </p:cBhvr>
                                      <p:to>
                                        <p:strVal val="visible"/>
                                      </p:to>
                                    </p:set>
                                    <p:animEffect transition="in" filter="blinds(horizontal)">
                                      <p:cBhvr>
                                        <p:cTn id="22" dur="500"/>
                                        <p:tgtEl>
                                          <p:spTgt spid="214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0" grpId="0"/>
      <p:bldP spid="214021" grpId="0"/>
      <p:bldP spid="214024" grpId="0"/>
      <p:bldP spid="2140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662" y="500042"/>
            <a:ext cx="7358114" cy="6001643"/>
          </a:xfrm>
          <a:prstGeom prst="rect">
            <a:avLst/>
          </a:prstGeom>
          <a:noFill/>
        </p:spPr>
        <p:txBody>
          <a:bodyPr wrap="square" rtlCol="0">
            <a:spAutoFit/>
          </a:bodyPr>
          <a:lstStyle/>
          <a:p>
            <a:endParaRPr lang="en-US" altLang="zh-CN" sz="3200" b="1" dirty="0" smtClean="0">
              <a:solidFill>
                <a:srgbClr val="0000CC"/>
              </a:solidFill>
              <a:latin typeface="华文新魏" pitchFamily="2" charset="-122"/>
              <a:ea typeface="华文新魏" pitchFamily="2" charset="-122"/>
            </a:endParaRPr>
          </a:p>
          <a:p>
            <a:r>
              <a:rPr lang="zh-CN" altLang="en-US" sz="3200" b="1" dirty="0" smtClean="0">
                <a:solidFill>
                  <a:srgbClr val="FF0000"/>
                </a:solidFill>
                <a:latin typeface="华文新魏" pitchFamily="2" charset="-122"/>
                <a:ea typeface="华文新魏" pitchFamily="2" charset="-122"/>
              </a:rPr>
              <a:t>可燃冰</a:t>
            </a:r>
            <a:r>
              <a:rPr lang="zh-CN" altLang="en-US" sz="3200" b="1" dirty="0" smtClean="0">
                <a:solidFill>
                  <a:srgbClr val="0000CC"/>
                </a:solidFill>
                <a:latin typeface="华文新魏" pitchFamily="2" charset="-122"/>
                <a:ea typeface="华文新魏" pitchFamily="2" charset="-122"/>
              </a:rPr>
              <a:t>，是由天然气和水在高压低温的条件下形成的</a:t>
            </a:r>
            <a:r>
              <a:rPr lang="zh-CN" altLang="en-US" sz="3200" b="1" dirty="0" smtClean="0">
                <a:solidFill>
                  <a:srgbClr val="FF0000"/>
                </a:solidFill>
                <a:latin typeface="华文新魏" pitchFamily="2" charset="-122"/>
                <a:ea typeface="华文新魏" pitchFamily="2" charset="-122"/>
              </a:rPr>
              <a:t>类冰状的结晶化合物</a:t>
            </a:r>
            <a:r>
              <a:rPr lang="zh-CN" altLang="en-US" sz="3200" b="1" dirty="0" smtClean="0">
                <a:solidFill>
                  <a:srgbClr val="0000CC"/>
                </a:solidFill>
                <a:latin typeface="华文新魏" pitchFamily="2" charset="-122"/>
                <a:ea typeface="华文新魏" pitchFamily="2" charset="-122"/>
              </a:rPr>
              <a:t>，预测资源量相当于已发现煤、石油、天然气等化石能源的两倍以上，是世界公认的一种清洁高效的未来替代能源。</a:t>
            </a:r>
          </a:p>
          <a:p>
            <a:endParaRPr lang="en-US" altLang="zh-CN" sz="3200" b="1" dirty="0" smtClean="0">
              <a:solidFill>
                <a:srgbClr val="0000CC"/>
              </a:solidFill>
              <a:latin typeface="华文新魏" pitchFamily="2" charset="-122"/>
              <a:ea typeface="华文新魏" pitchFamily="2" charset="-122"/>
            </a:endParaRPr>
          </a:p>
          <a:p>
            <a:r>
              <a:rPr lang="en-US" altLang="zh-CN" sz="3200" b="1" dirty="0" smtClean="0">
                <a:solidFill>
                  <a:srgbClr val="0000CC"/>
                </a:solidFill>
                <a:latin typeface="华文新魏" pitchFamily="2" charset="-122"/>
                <a:ea typeface="华文新魏" pitchFamily="2" charset="-122"/>
              </a:rPr>
              <a:t>2017</a:t>
            </a:r>
            <a:r>
              <a:rPr lang="zh-CN" altLang="en-US" sz="3200" b="1" dirty="0" smtClean="0">
                <a:solidFill>
                  <a:srgbClr val="0000CC"/>
                </a:solidFill>
                <a:latin typeface="华文新魏" pitchFamily="2" charset="-122"/>
                <a:ea typeface="华文新魏" pitchFamily="2" charset="-122"/>
              </a:rPr>
              <a:t>年</a:t>
            </a:r>
            <a:r>
              <a:rPr lang="en-US" altLang="zh-CN" sz="3200" b="1" dirty="0" smtClean="0">
                <a:solidFill>
                  <a:srgbClr val="0000CC"/>
                </a:solidFill>
                <a:latin typeface="华文新魏" pitchFamily="2" charset="-122"/>
                <a:ea typeface="华文新魏" pitchFamily="2" charset="-122"/>
              </a:rPr>
              <a:t>5</a:t>
            </a:r>
            <a:r>
              <a:rPr lang="zh-CN" altLang="en-US" sz="3200" b="1" dirty="0" smtClean="0">
                <a:solidFill>
                  <a:srgbClr val="0000CC"/>
                </a:solidFill>
                <a:latin typeface="华文新魏" pitchFamily="2" charset="-122"/>
                <a:ea typeface="华文新魏" pitchFamily="2" charset="-122"/>
              </a:rPr>
              <a:t>月，我国在南海北部神狐海域进行的可燃冰试采获得成功，这也标志着我国成为全球第一个实现了在海域可燃冰试开采中获得连续稳定产气的国家。</a:t>
            </a:r>
            <a:endParaRPr lang="en-US" altLang="zh-CN" sz="3200" b="1" dirty="0" smtClean="0">
              <a:solidFill>
                <a:srgbClr val="0000CC"/>
              </a:solidFill>
              <a:latin typeface="华文新魏" pitchFamily="2" charset="-122"/>
              <a:ea typeface="华文新魏" pitchFamily="2" charset="-122"/>
            </a:endParaRPr>
          </a:p>
          <a:p>
            <a:endParaRPr lang="en-US" altLang="zh-CN" sz="3200" b="1" dirty="0" smtClean="0">
              <a:solidFill>
                <a:srgbClr val="0000CC"/>
              </a:solidFill>
              <a:latin typeface="华文新魏" pitchFamily="2" charset="-122"/>
              <a:ea typeface="华文新魏"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a:srcRect/>
          <a:stretch>
            <a:fillRect/>
          </a:stretch>
        </p:blipFill>
        <p:spPr bwMode="auto">
          <a:xfrm>
            <a:off x="428596" y="357166"/>
            <a:ext cx="8143932" cy="5686447"/>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p:cNvSpPr>
          <p:nvPr>
            <p:ph type="ctrTitle"/>
          </p:nvPr>
        </p:nvSpPr>
        <p:spPr>
          <a:xfrm>
            <a:off x="304800" y="115888"/>
            <a:ext cx="6096000" cy="1066800"/>
          </a:xfrm>
        </p:spPr>
        <p:txBody>
          <a:bodyPr/>
          <a:lstStyle/>
          <a:p>
            <a:pPr algn="l" eaLnBrk="1" hangingPunct="1"/>
            <a:r>
              <a:rPr lang="zh-CN" altLang="en-US" b="1" smtClean="0">
                <a:solidFill>
                  <a:srgbClr val="FF0000"/>
                </a:solidFill>
              </a:rPr>
              <a:t>一、甲烷的物理性质</a:t>
            </a:r>
          </a:p>
        </p:txBody>
      </p:sp>
      <p:sp>
        <p:nvSpPr>
          <p:cNvPr id="55299" name="Rectangle 3"/>
          <p:cNvSpPr>
            <a:spLocks noGrp="1"/>
          </p:cNvSpPr>
          <p:nvPr>
            <p:ph type="subTitle" idx="1"/>
          </p:nvPr>
        </p:nvSpPr>
        <p:spPr>
          <a:xfrm>
            <a:off x="900113" y="1268413"/>
            <a:ext cx="7245350" cy="2232025"/>
          </a:xfrm>
        </p:spPr>
        <p:txBody>
          <a:bodyPr/>
          <a:lstStyle/>
          <a:p>
            <a:pPr algn="l" eaLnBrk="1" hangingPunct="1">
              <a:lnSpc>
                <a:spcPct val="90000"/>
              </a:lnSpc>
            </a:pPr>
            <a:r>
              <a:rPr lang="zh-CN" altLang="en-US" b="1" smtClean="0">
                <a:solidFill>
                  <a:schemeClr val="tx1"/>
                </a:solidFill>
              </a:rPr>
              <a:t>无色、无味的气体，密度比空气小。极难溶于水。</a:t>
            </a:r>
          </a:p>
          <a:p>
            <a:pPr algn="l" eaLnBrk="1" hangingPunct="1">
              <a:lnSpc>
                <a:spcPct val="90000"/>
              </a:lnSpc>
            </a:pPr>
            <a:endParaRPr lang="zh-CN" altLang="en-US" b="1" smtClean="0">
              <a:solidFill>
                <a:schemeClr val="tx1"/>
              </a:solidFill>
            </a:endParaRPr>
          </a:p>
          <a:p>
            <a:pPr algn="l" eaLnBrk="1" hangingPunct="1">
              <a:lnSpc>
                <a:spcPct val="90000"/>
              </a:lnSpc>
            </a:pPr>
            <a:r>
              <a:rPr lang="zh-CN" altLang="en-US" b="1" smtClean="0">
                <a:solidFill>
                  <a:schemeClr val="tx1"/>
                </a:solidFill>
              </a:rPr>
              <a:t>如何收集甲烷</a:t>
            </a:r>
            <a:r>
              <a:rPr lang="en-US" altLang="zh-CN" b="1" smtClean="0">
                <a:solidFill>
                  <a:schemeClr val="tx1"/>
                </a:solidFill>
              </a:rPr>
              <a:t>?</a:t>
            </a:r>
          </a:p>
        </p:txBody>
      </p:sp>
      <p:sp>
        <p:nvSpPr>
          <p:cNvPr id="2053" name="Rectangle 4"/>
          <p:cNvSpPr>
            <a:spLocks noChangeArrowheads="1"/>
          </p:cNvSpPr>
          <p:nvPr/>
        </p:nvSpPr>
        <p:spPr bwMode="auto">
          <a:xfrm>
            <a:off x="4129088" y="2771775"/>
            <a:ext cx="9144000" cy="0"/>
          </a:xfrm>
          <a:prstGeom prst="rect">
            <a:avLst/>
          </a:prstGeom>
          <a:noFill/>
          <a:ln w="9525">
            <a:noFill/>
            <a:miter lim="800000"/>
            <a:headEnd/>
            <a:tailEnd/>
          </a:ln>
        </p:spPr>
        <p:txBody>
          <a:bodyPr>
            <a:spAutoFit/>
          </a:bodyPr>
          <a:lstStyle/>
          <a:p>
            <a:endParaRPr lang="zh-CN" altLang="en-US"/>
          </a:p>
        </p:txBody>
      </p:sp>
      <p:grpSp>
        <p:nvGrpSpPr>
          <p:cNvPr id="2" name="Group 5"/>
          <p:cNvGrpSpPr>
            <a:grpSpLocks/>
          </p:cNvGrpSpPr>
          <p:nvPr/>
        </p:nvGrpSpPr>
        <p:grpSpPr bwMode="auto">
          <a:xfrm>
            <a:off x="609600" y="3505200"/>
            <a:ext cx="8224838" cy="2971800"/>
            <a:chOff x="384" y="2208"/>
            <a:chExt cx="5181" cy="1872"/>
          </a:xfrm>
        </p:grpSpPr>
        <p:grpSp>
          <p:nvGrpSpPr>
            <p:cNvPr id="2055" name="Group 6"/>
            <p:cNvGrpSpPr>
              <a:grpSpLocks/>
            </p:cNvGrpSpPr>
            <p:nvPr/>
          </p:nvGrpSpPr>
          <p:grpSpPr bwMode="auto">
            <a:xfrm>
              <a:off x="384" y="2208"/>
              <a:ext cx="1965" cy="1872"/>
              <a:chOff x="384" y="2208"/>
              <a:chExt cx="1965" cy="1872"/>
            </a:xfrm>
          </p:grpSpPr>
          <p:graphicFrame>
            <p:nvGraphicFramePr>
              <p:cNvPr id="2050" name="Object 7"/>
              <p:cNvGraphicFramePr>
                <a:graphicFrameLocks noChangeAspect="1"/>
              </p:cNvGraphicFramePr>
              <p:nvPr/>
            </p:nvGraphicFramePr>
            <p:xfrm>
              <a:off x="384" y="2208"/>
              <a:ext cx="906" cy="1344"/>
            </p:xfrm>
            <a:graphic>
              <a:graphicData uri="http://schemas.openxmlformats.org/presentationml/2006/ole">
                <p:oleObj spid="_x0000_s2050" r:id="rId3" imgW="881280" imgH="1314360" progId="">
                  <p:embed/>
                </p:oleObj>
              </a:graphicData>
            </a:graphic>
          </p:graphicFrame>
          <p:grpSp>
            <p:nvGrpSpPr>
              <p:cNvPr id="2079" name="xjhhxtx4"/>
              <p:cNvGrpSpPr>
                <a:grpSpLocks/>
              </p:cNvGrpSpPr>
              <p:nvPr/>
            </p:nvGrpSpPr>
            <p:grpSpPr bwMode="auto">
              <a:xfrm rot="10800000">
                <a:off x="768" y="2400"/>
                <a:ext cx="636" cy="1680"/>
                <a:chOff x="7740" y="1440"/>
                <a:chExt cx="663" cy="1451"/>
              </a:xfrm>
            </p:grpSpPr>
            <p:grpSp>
              <p:nvGrpSpPr>
                <p:cNvPr id="2082" name="xjh01-1-3015:36:35"/>
                <p:cNvGrpSpPr>
                  <a:grpSpLocks noChangeAspect="1"/>
                </p:cNvGrpSpPr>
                <p:nvPr/>
              </p:nvGrpSpPr>
              <p:grpSpPr bwMode="auto">
                <a:xfrm rot="-5400000">
                  <a:off x="7740" y="1440"/>
                  <a:ext cx="663" cy="663"/>
                  <a:chOff x="240" y="-960"/>
                  <a:chExt cx="2640" cy="2640"/>
                </a:xfrm>
              </p:grpSpPr>
              <p:sp>
                <p:nvSpPr>
                  <p:cNvPr id="2086" name="Freeform 10"/>
                  <p:cNvSpPr>
                    <a:spLocks noChangeAspect="1"/>
                  </p:cNvSpPr>
                  <p:nvPr/>
                </p:nvSpPr>
                <p:spPr bwMode="auto">
                  <a:xfrm>
                    <a:off x="240" y="-960"/>
                    <a:ext cx="2400" cy="2400"/>
                  </a:xfrm>
                  <a:custGeom>
                    <a:avLst/>
                    <a:gdLst>
                      <a:gd name="T0" fmla="*/ 0 w 2400"/>
                      <a:gd name="T1" fmla="*/ 2400 h 2400"/>
                      <a:gd name="T2" fmla="*/ 2000 w 2400"/>
                      <a:gd name="T3" fmla="*/ 2400 h 2400"/>
                      <a:gd name="T4" fmla="*/ 2200 w 2400"/>
                      <a:gd name="T5" fmla="*/ 2346 h 2400"/>
                      <a:gd name="T6" fmla="*/ 2346 w 2400"/>
                      <a:gd name="T7" fmla="*/ 2200 h 2400"/>
                      <a:gd name="T8" fmla="*/ 2400 w 2400"/>
                      <a:gd name="T9" fmla="*/ 2000 h 2400"/>
                      <a:gd name="T10" fmla="*/ 2400 w 2400"/>
                      <a:gd name="T11" fmla="*/ 0 h 2400"/>
                      <a:gd name="T12" fmla="*/ 0 60000 65536"/>
                      <a:gd name="T13" fmla="*/ 0 60000 65536"/>
                      <a:gd name="T14" fmla="*/ 0 60000 65536"/>
                      <a:gd name="T15" fmla="*/ 0 60000 65536"/>
                      <a:gd name="T16" fmla="*/ 0 60000 65536"/>
                      <a:gd name="T17" fmla="*/ 0 60000 65536"/>
                      <a:gd name="T18" fmla="*/ 0 w 2400"/>
                      <a:gd name="T19" fmla="*/ 0 h 2400"/>
                      <a:gd name="T20" fmla="*/ 2400 w 2400"/>
                      <a:gd name="T21" fmla="*/ 2400 h 2400"/>
                    </a:gdLst>
                    <a:ahLst/>
                    <a:cxnLst>
                      <a:cxn ang="T12">
                        <a:pos x="T0" y="T1"/>
                      </a:cxn>
                      <a:cxn ang="T13">
                        <a:pos x="T2" y="T3"/>
                      </a:cxn>
                      <a:cxn ang="T14">
                        <a:pos x="T4" y="T5"/>
                      </a:cxn>
                      <a:cxn ang="T15">
                        <a:pos x="T6" y="T7"/>
                      </a:cxn>
                      <a:cxn ang="T16">
                        <a:pos x="T8" y="T9"/>
                      </a:cxn>
                      <a:cxn ang="T17">
                        <a:pos x="T10" y="T11"/>
                      </a:cxn>
                    </a:cxnLst>
                    <a:rect l="T18" t="T19" r="T20" b="T21"/>
                    <a:pathLst>
                      <a:path w="2400" h="2400">
                        <a:moveTo>
                          <a:pt x="0" y="2400"/>
                        </a:moveTo>
                        <a:lnTo>
                          <a:pt x="2000" y="2400"/>
                        </a:lnTo>
                        <a:lnTo>
                          <a:pt x="2200" y="2346"/>
                        </a:lnTo>
                        <a:lnTo>
                          <a:pt x="2346" y="2200"/>
                        </a:lnTo>
                        <a:lnTo>
                          <a:pt x="2400" y="2000"/>
                        </a:lnTo>
                        <a:lnTo>
                          <a:pt x="2400" y="0"/>
                        </a:lnTo>
                      </a:path>
                    </a:pathLst>
                  </a:custGeom>
                  <a:noFill/>
                  <a:ln w="9525">
                    <a:solidFill>
                      <a:srgbClr val="000000"/>
                    </a:solidFill>
                    <a:round/>
                    <a:headEnd/>
                    <a:tailEnd/>
                  </a:ln>
                </p:spPr>
                <p:txBody>
                  <a:bodyPr/>
                  <a:lstStyle/>
                  <a:p>
                    <a:endParaRPr lang="zh-CN" altLang="en-US"/>
                  </a:p>
                </p:txBody>
              </p:sp>
              <p:sp>
                <p:nvSpPr>
                  <p:cNvPr id="2087" name="Freeform 11"/>
                  <p:cNvSpPr>
                    <a:spLocks noChangeAspect="1"/>
                  </p:cNvSpPr>
                  <p:nvPr/>
                </p:nvSpPr>
                <p:spPr bwMode="auto">
                  <a:xfrm>
                    <a:off x="240" y="-960"/>
                    <a:ext cx="2640" cy="2640"/>
                  </a:xfrm>
                  <a:custGeom>
                    <a:avLst/>
                    <a:gdLst>
                      <a:gd name="T0" fmla="*/ 0 w 2640"/>
                      <a:gd name="T1" fmla="*/ 2640 h 2640"/>
                      <a:gd name="T2" fmla="*/ 2000 w 2640"/>
                      <a:gd name="T3" fmla="*/ 2640 h 2640"/>
                      <a:gd name="T4" fmla="*/ 2166 w 2640"/>
                      <a:gd name="T5" fmla="*/ 2618 h 2640"/>
                      <a:gd name="T6" fmla="*/ 2320 w 2640"/>
                      <a:gd name="T7" fmla="*/ 2554 h 2640"/>
                      <a:gd name="T8" fmla="*/ 2453 w 2640"/>
                      <a:gd name="T9" fmla="*/ 2453 h 2640"/>
                      <a:gd name="T10" fmla="*/ 2554 w 2640"/>
                      <a:gd name="T11" fmla="*/ 2320 h 2640"/>
                      <a:gd name="T12" fmla="*/ 2618 w 2640"/>
                      <a:gd name="T13" fmla="*/ 2166 h 2640"/>
                      <a:gd name="T14" fmla="*/ 2640 w 2640"/>
                      <a:gd name="T15" fmla="*/ 2000 h 2640"/>
                      <a:gd name="T16" fmla="*/ 2640 w 2640"/>
                      <a:gd name="T17" fmla="*/ 0 h 26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40"/>
                      <a:gd name="T28" fmla="*/ 0 h 2640"/>
                      <a:gd name="T29" fmla="*/ 2640 w 2640"/>
                      <a:gd name="T30" fmla="*/ 2640 h 26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40" h="2640">
                        <a:moveTo>
                          <a:pt x="0" y="2640"/>
                        </a:moveTo>
                        <a:lnTo>
                          <a:pt x="2000" y="2640"/>
                        </a:lnTo>
                        <a:lnTo>
                          <a:pt x="2166" y="2618"/>
                        </a:lnTo>
                        <a:lnTo>
                          <a:pt x="2320" y="2554"/>
                        </a:lnTo>
                        <a:lnTo>
                          <a:pt x="2453" y="2453"/>
                        </a:lnTo>
                        <a:lnTo>
                          <a:pt x="2554" y="2320"/>
                        </a:lnTo>
                        <a:lnTo>
                          <a:pt x="2618" y="2166"/>
                        </a:lnTo>
                        <a:lnTo>
                          <a:pt x="2640" y="2000"/>
                        </a:lnTo>
                        <a:lnTo>
                          <a:pt x="2640" y="0"/>
                        </a:lnTo>
                      </a:path>
                    </a:pathLst>
                  </a:custGeom>
                  <a:noFill/>
                  <a:ln w="9525">
                    <a:solidFill>
                      <a:srgbClr val="000000"/>
                    </a:solidFill>
                    <a:round/>
                    <a:headEnd/>
                    <a:tailEnd/>
                  </a:ln>
                </p:spPr>
                <p:txBody>
                  <a:bodyPr/>
                  <a:lstStyle/>
                  <a:p>
                    <a:endParaRPr lang="zh-CN" altLang="en-US"/>
                  </a:p>
                </p:txBody>
              </p:sp>
            </p:grpSp>
            <p:grpSp>
              <p:nvGrpSpPr>
                <p:cNvPr id="2083" name="Group 12"/>
                <p:cNvGrpSpPr>
                  <a:grpSpLocks noChangeAspect="1"/>
                </p:cNvGrpSpPr>
                <p:nvPr/>
              </p:nvGrpSpPr>
              <p:grpSpPr bwMode="auto">
                <a:xfrm rot="-5400000">
                  <a:off x="7847" y="2338"/>
                  <a:ext cx="1043" cy="63"/>
                  <a:chOff x="2160" y="2688"/>
                  <a:chExt cx="3992" cy="240"/>
                </a:xfrm>
              </p:grpSpPr>
              <p:sp>
                <p:nvSpPr>
                  <p:cNvPr id="2084" name="Line 13"/>
                  <p:cNvSpPr>
                    <a:spLocks noChangeAspect="1" noChangeShapeType="1"/>
                  </p:cNvSpPr>
                  <p:nvPr/>
                </p:nvSpPr>
                <p:spPr bwMode="auto">
                  <a:xfrm>
                    <a:off x="2160" y="2688"/>
                    <a:ext cx="3992" cy="0"/>
                  </a:xfrm>
                  <a:prstGeom prst="line">
                    <a:avLst/>
                  </a:prstGeom>
                  <a:noFill/>
                  <a:ln w="9525">
                    <a:solidFill>
                      <a:srgbClr val="000000"/>
                    </a:solidFill>
                    <a:round/>
                    <a:headEnd/>
                    <a:tailEnd/>
                  </a:ln>
                </p:spPr>
                <p:txBody>
                  <a:bodyPr/>
                  <a:lstStyle/>
                  <a:p>
                    <a:endParaRPr lang="zh-CN" altLang="en-US"/>
                  </a:p>
                </p:txBody>
              </p:sp>
              <p:sp>
                <p:nvSpPr>
                  <p:cNvPr id="2085" name="Line 14"/>
                  <p:cNvSpPr>
                    <a:spLocks noChangeAspect="1" noChangeShapeType="1"/>
                  </p:cNvSpPr>
                  <p:nvPr/>
                </p:nvSpPr>
                <p:spPr bwMode="auto">
                  <a:xfrm>
                    <a:off x="2160" y="2928"/>
                    <a:ext cx="3992" cy="0"/>
                  </a:xfrm>
                  <a:prstGeom prst="line">
                    <a:avLst/>
                  </a:prstGeom>
                  <a:noFill/>
                  <a:ln w="9525">
                    <a:solidFill>
                      <a:srgbClr val="000000"/>
                    </a:solidFill>
                    <a:round/>
                    <a:headEnd/>
                    <a:tailEnd/>
                  </a:ln>
                </p:spPr>
                <p:txBody>
                  <a:bodyPr/>
                  <a:lstStyle/>
                  <a:p>
                    <a:endParaRPr lang="zh-CN" altLang="en-US"/>
                  </a:p>
                </p:txBody>
              </p:sp>
            </p:grpSp>
          </p:grpSp>
          <p:pic>
            <p:nvPicPr>
              <p:cNvPr id="2080" name="Picture 15" descr="4"/>
              <p:cNvPicPr>
                <a:picLocks noChangeAspect="1" noChangeArrowheads="1"/>
              </p:cNvPicPr>
              <p:nvPr/>
            </p:nvPicPr>
            <p:blipFill>
              <a:blip r:embed="rId4"/>
              <a:srcRect/>
              <a:stretch>
                <a:fillRect/>
              </a:stretch>
            </p:blipFill>
            <p:spPr bwMode="auto">
              <a:xfrm>
                <a:off x="1296" y="2928"/>
                <a:ext cx="720" cy="360"/>
              </a:xfrm>
              <a:prstGeom prst="rect">
                <a:avLst/>
              </a:prstGeom>
              <a:noFill/>
              <a:ln w="9525">
                <a:noFill/>
                <a:miter lim="800000"/>
                <a:headEnd/>
                <a:tailEnd/>
              </a:ln>
            </p:spPr>
          </p:pic>
          <p:sp>
            <p:nvSpPr>
              <p:cNvPr id="2081" name="Text Box 16"/>
              <p:cNvSpPr txBox="1">
                <a:spLocks noChangeArrowheads="1"/>
              </p:cNvSpPr>
              <p:nvPr/>
            </p:nvSpPr>
            <p:spPr bwMode="auto">
              <a:xfrm>
                <a:off x="1920" y="2352"/>
                <a:ext cx="429" cy="1632"/>
              </a:xfrm>
              <a:prstGeom prst="rect">
                <a:avLst/>
              </a:prstGeom>
              <a:solidFill>
                <a:schemeClr val="hlink"/>
              </a:solidFill>
              <a:ln w="9525">
                <a:solidFill>
                  <a:schemeClr val="tx1"/>
                </a:solidFill>
                <a:miter lim="800000"/>
                <a:headEnd/>
                <a:tailEnd/>
              </a:ln>
            </p:spPr>
            <p:txBody>
              <a:bodyPr vert="eaVert">
                <a:spAutoFit/>
              </a:bodyPr>
              <a:lstStyle/>
              <a:p>
                <a:pPr>
                  <a:spcBef>
                    <a:spcPct val="50000"/>
                  </a:spcBef>
                </a:pPr>
                <a:r>
                  <a:rPr kumimoji="1" lang="zh-CN" altLang="en-US" sz="3200" b="1">
                    <a:latin typeface="Times New Roman" pitchFamily="18" charset="0"/>
                  </a:rPr>
                  <a:t>向下排空气法</a:t>
                </a:r>
              </a:p>
            </p:txBody>
          </p:sp>
        </p:grpSp>
        <p:grpSp>
          <p:nvGrpSpPr>
            <p:cNvPr id="2056" name="Group 17"/>
            <p:cNvGrpSpPr>
              <a:grpSpLocks/>
            </p:cNvGrpSpPr>
            <p:nvPr/>
          </p:nvGrpSpPr>
          <p:grpSpPr bwMode="auto">
            <a:xfrm>
              <a:off x="2880" y="2304"/>
              <a:ext cx="2685" cy="1728"/>
              <a:chOff x="2880" y="2304"/>
              <a:chExt cx="2685" cy="1728"/>
            </a:xfrm>
          </p:grpSpPr>
          <p:grpSp>
            <p:nvGrpSpPr>
              <p:cNvPr id="2057" name="Group 18"/>
              <p:cNvGrpSpPr>
                <a:grpSpLocks/>
              </p:cNvGrpSpPr>
              <p:nvPr/>
            </p:nvGrpSpPr>
            <p:grpSpPr bwMode="auto">
              <a:xfrm>
                <a:off x="2880" y="2304"/>
                <a:ext cx="1596" cy="1488"/>
                <a:chOff x="6171" y="2439"/>
                <a:chExt cx="1881" cy="1660"/>
              </a:xfrm>
            </p:grpSpPr>
            <p:sp>
              <p:nvSpPr>
                <p:cNvPr id="2060" name="Freeform 19"/>
                <p:cNvSpPr>
                  <a:spLocks noChangeAspect="1"/>
                </p:cNvSpPr>
                <p:nvPr/>
              </p:nvSpPr>
              <p:spPr bwMode="auto">
                <a:xfrm>
                  <a:off x="6171" y="2466"/>
                  <a:ext cx="434" cy="378"/>
                </a:xfrm>
                <a:custGeom>
                  <a:avLst/>
                  <a:gdLst>
                    <a:gd name="T0" fmla="*/ 434 w 434"/>
                    <a:gd name="T1" fmla="*/ 378 h 378"/>
                    <a:gd name="T2" fmla="*/ 304 w 434"/>
                    <a:gd name="T3" fmla="*/ 112 h 378"/>
                    <a:gd name="T4" fmla="*/ 281 w 434"/>
                    <a:gd name="T5" fmla="*/ 78 h 378"/>
                    <a:gd name="T6" fmla="*/ 270 w 434"/>
                    <a:gd name="T7" fmla="*/ 66 h 378"/>
                    <a:gd name="T8" fmla="*/ 243 w 434"/>
                    <a:gd name="T9" fmla="*/ 57 h 378"/>
                    <a:gd name="T10" fmla="*/ 0 w 434"/>
                    <a:gd name="T11" fmla="*/ 0 h 378"/>
                    <a:gd name="T12" fmla="*/ 0 60000 65536"/>
                    <a:gd name="T13" fmla="*/ 0 60000 65536"/>
                    <a:gd name="T14" fmla="*/ 0 60000 65536"/>
                    <a:gd name="T15" fmla="*/ 0 60000 65536"/>
                    <a:gd name="T16" fmla="*/ 0 60000 65536"/>
                    <a:gd name="T17" fmla="*/ 0 60000 65536"/>
                    <a:gd name="T18" fmla="*/ 0 w 434"/>
                    <a:gd name="T19" fmla="*/ 0 h 378"/>
                    <a:gd name="T20" fmla="*/ 434 w 434"/>
                    <a:gd name="T21" fmla="*/ 378 h 378"/>
                  </a:gdLst>
                  <a:ahLst/>
                  <a:cxnLst>
                    <a:cxn ang="T12">
                      <a:pos x="T0" y="T1"/>
                    </a:cxn>
                    <a:cxn ang="T13">
                      <a:pos x="T2" y="T3"/>
                    </a:cxn>
                    <a:cxn ang="T14">
                      <a:pos x="T4" y="T5"/>
                    </a:cxn>
                    <a:cxn ang="T15">
                      <a:pos x="T6" y="T7"/>
                    </a:cxn>
                    <a:cxn ang="T16">
                      <a:pos x="T8" y="T9"/>
                    </a:cxn>
                    <a:cxn ang="T17">
                      <a:pos x="T10" y="T11"/>
                    </a:cxn>
                  </a:cxnLst>
                  <a:rect l="T18" t="T19" r="T20" b="T21"/>
                  <a:pathLst>
                    <a:path w="434" h="378">
                      <a:moveTo>
                        <a:pt x="434" y="378"/>
                      </a:moveTo>
                      <a:lnTo>
                        <a:pt x="304" y="112"/>
                      </a:lnTo>
                      <a:lnTo>
                        <a:pt x="281" y="78"/>
                      </a:lnTo>
                      <a:lnTo>
                        <a:pt x="270" y="66"/>
                      </a:lnTo>
                      <a:lnTo>
                        <a:pt x="243" y="57"/>
                      </a:lnTo>
                      <a:lnTo>
                        <a:pt x="0" y="0"/>
                      </a:lnTo>
                    </a:path>
                  </a:pathLst>
                </a:custGeom>
                <a:noFill/>
                <a:ln w="9525">
                  <a:solidFill>
                    <a:srgbClr val="000000"/>
                  </a:solidFill>
                  <a:round/>
                  <a:headEnd/>
                  <a:tailEnd/>
                </a:ln>
              </p:spPr>
              <p:txBody>
                <a:bodyPr/>
                <a:lstStyle/>
                <a:p>
                  <a:endParaRPr lang="zh-CN" altLang="en-US"/>
                </a:p>
              </p:txBody>
            </p:sp>
            <p:sp>
              <p:nvSpPr>
                <p:cNvPr id="2061" name="Freeform 20"/>
                <p:cNvSpPr>
                  <a:spLocks noChangeAspect="1"/>
                </p:cNvSpPr>
                <p:nvPr/>
              </p:nvSpPr>
              <p:spPr bwMode="auto">
                <a:xfrm>
                  <a:off x="6195" y="2439"/>
                  <a:ext cx="446" cy="387"/>
                </a:xfrm>
                <a:custGeom>
                  <a:avLst/>
                  <a:gdLst>
                    <a:gd name="T0" fmla="*/ 446 w 446"/>
                    <a:gd name="T1" fmla="*/ 387 h 387"/>
                    <a:gd name="T2" fmla="*/ 323 w 446"/>
                    <a:gd name="T3" fmla="*/ 146 h 387"/>
                    <a:gd name="T4" fmla="*/ 302 w 446"/>
                    <a:gd name="T5" fmla="*/ 108 h 387"/>
                    <a:gd name="T6" fmla="*/ 294 w 446"/>
                    <a:gd name="T7" fmla="*/ 94 h 387"/>
                    <a:gd name="T8" fmla="*/ 280 w 446"/>
                    <a:gd name="T9" fmla="*/ 73 h 387"/>
                    <a:gd name="T10" fmla="*/ 261 w 446"/>
                    <a:gd name="T11" fmla="*/ 57 h 387"/>
                    <a:gd name="T12" fmla="*/ 240 w 446"/>
                    <a:gd name="T13" fmla="*/ 47 h 387"/>
                    <a:gd name="T14" fmla="*/ 210 w 446"/>
                    <a:gd name="T15" fmla="*/ 39 h 387"/>
                    <a:gd name="T16" fmla="*/ 0 w 446"/>
                    <a:gd name="T17" fmla="*/ 0 h 3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6"/>
                    <a:gd name="T28" fmla="*/ 0 h 387"/>
                    <a:gd name="T29" fmla="*/ 446 w 446"/>
                    <a:gd name="T30" fmla="*/ 387 h 3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6" h="387">
                      <a:moveTo>
                        <a:pt x="446" y="387"/>
                      </a:moveTo>
                      <a:lnTo>
                        <a:pt x="323" y="146"/>
                      </a:lnTo>
                      <a:lnTo>
                        <a:pt x="302" y="108"/>
                      </a:lnTo>
                      <a:lnTo>
                        <a:pt x="294" y="94"/>
                      </a:lnTo>
                      <a:lnTo>
                        <a:pt x="280" y="73"/>
                      </a:lnTo>
                      <a:lnTo>
                        <a:pt x="261" y="57"/>
                      </a:lnTo>
                      <a:lnTo>
                        <a:pt x="240" y="47"/>
                      </a:lnTo>
                      <a:lnTo>
                        <a:pt x="210" y="39"/>
                      </a:lnTo>
                      <a:lnTo>
                        <a:pt x="0" y="0"/>
                      </a:lnTo>
                    </a:path>
                  </a:pathLst>
                </a:custGeom>
                <a:noFill/>
                <a:ln w="9525">
                  <a:solidFill>
                    <a:srgbClr val="000000"/>
                  </a:solidFill>
                  <a:round/>
                  <a:headEnd/>
                  <a:tailEnd/>
                </a:ln>
              </p:spPr>
              <p:txBody>
                <a:bodyPr/>
                <a:lstStyle/>
                <a:p>
                  <a:endParaRPr lang="zh-CN" altLang="en-US"/>
                </a:p>
              </p:txBody>
            </p:sp>
            <p:sp>
              <p:nvSpPr>
                <p:cNvPr id="2062" name="Rectangle 21"/>
                <p:cNvSpPr>
                  <a:spLocks noChangeArrowheads="1"/>
                </p:cNvSpPr>
                <p:nvPr/>
              </p:nvSpPr>
              <p:spPr bwMode="auto">
                <a:xfrm rot="3474560">
                  <a:off x="6625" y="2910"/>
                  <a:ext cx="119" cy="58"/>
                </a:xfrm>
                <a:prstGeom prst="rect">
                  <a:avLst/>
                </a:prstGeom>
                <a:solidFill>
                  <a:srgbClr val="5C0000"/>
                </a:solidFill>
                <a:ln w="9525">
                  <a:noFill/>
                  <a:miter lim="800000"/>
                  <a:headEnd/>
                  <a:tailEnd/>
                </a:ln>
              </p:spPr>
              <p:txBody>
                <a:bodyPr/>
                <a:lstStyle/>
                <a:p>
                  <a:endParaRPr lang="zh-CN" altLang="en-US"/>
                </a:p>
              </p:txBody>
            </p:sp>
            <p:sp>
              <p:nvSpPr>
                <p:cNvPr id="2063" name="AutoShape 22"/>
                <p:cNvSpPr>
                  <a:spLocks noChangeArrowheads="1"/>
                </p:cNvSpPr>
                <p:nvPr/>
              </p:nvSpPr>
              <p:spPr bwMode="auto">
                <a:xfrm rot="3474560">
                  <a:off x="6600" y="2819"/>
                  <a:ext cx="86" cy="89"/>
                </a:xfrm>
                <a:prstGeom prst="flowChartDelay">
                  <a:avLst/>
                </a:prstGeom>
                <a:solidFill>
                  <a:srgbClr val="5C0000"/>
                </a:solidFill>
                <a:ln w="9525">
                  <a:noFill/>
                  <a:miter lim="800000"/>
                  <a:headEnd/>
                  <a:tailEnd/>
                </a:ln>
              </p:spPr>
              <p:txBody>
                <a:bodyPr/>
                <a:lstStyle/>
                <a:p>
                  <a:endParaRPr lang="zh-CN" altLang="en-US"/>
                </a:p>
              </p:txBody>
            </p:sp>
            <p:sp>
              <p:nvSpPr>
                <p:cNvPr id="2064" name="AutoShape 23"/>
                <p:cNvSpPr>
                  <a:spLocks noChangeArrowheads="1"/>
                </p:cNvSpPr>
                <p:nvPr/>
              </p:nvSpPr>
              <p:spPr bwMode="auto">
                <a:xfrm rot="3474560" flipH="1">
                  <a:off x="6691" y="2964"/>
                  <a:ext cx="86" cy="89"/>
                </a:xfrm>
                <a:prstGeom prst="flowChartDelay">
                  <a:avLst/>
                </a:prstGeom>
                <a:solidFill>
                  <a:srgbClr val="5C0000"/>
                </a:solidFill>
                <a:ln w="9525">
                  <a:noFill/>
                  <a:miter lim="800000"/>
                  <a:headEnd/>
                  <a:tailEnd/>
                </a:ln>
              </p:spPr>
              <p:txBody>
                <a:bodyPr/>
                <a:lstStyle/>
                <a:p>
                  <a:endParaRPr lang="zh-CN" altLang="en-US"/>
                </a:p>
              </p:txBody>
            </p:sp>
            <p:sp>
              <p:nvSpPr>
                <p:cNvPr id="2065" name="Line 24"/>
                <p:cNvSpPr>
                  <a:spLocks noChangeShapeType="1"/>
                </p:cNvSpPr>
                <p:nvPr/>
              </p:nvSpPr>
              <p:spPr bwMode="auto">
                <a:xfrm>
                  <a:off x="6435" y="3256"/>
                  <a:ext cx="1" cy="746"/>
                </a:xfrm>
                <a:prstGeom prst="line">
                  <a:avLst/>
                </a:prstGeom>
                <a:noFill/>
                <a:ln w="9525">
                  <a:solidFill>
                    <a:srgbClr val="000000"/>
                  </a:solidFill>
                  <a:round/>
                  <a:headEnd/>
                  <a:tailEnd/>
                </a:ln>
              </p:spPr>
              <p:txBody>
                <a:bodyPr/>
                <a:lstStyle/>
                <a:p>
                  <a:endParaRPr lang="zh-CN" altLang="en-US"/>
                </a:p>
              </p:txBody>
            </p:sp>
            <p:sp>
              <p:nvSpPr>
                <p:cNvPr id="2066" name="Line 25"/>
                <p:cNvSpPr>
                  <a:spLocks noChangeShapeType="1"/>
                </p:cNvSpPr>
                <p:nvPr/>
              </p:nvSpPr>
              <p:spPr bwMode="auto">
                <a:xfrm>
                  <a:off x="8048" y="3256"/>
                  <a:ext cx="0" cy="760"/>
                </a:xfrm>
                <a:prstGeom prst="line">
                  <a:avLst/>
                </a:prstGeom>
                <a:noFill/>
                <a:ln w="9525">
                  <a:solidFill>
                    <a:srgbClr val="000000"/>
                  </a:solidFill>
                  <a:round/>
                  <a:headEnd/>
                  <a:tailEnd/>
                </a:ln>
              </p:spPr>
              <p:txBody>
                <a:bodyPr/>
                <a:lstStyle/>
                <a:p>
                  <a:endParaRPr lang="zh-CN" altLang="en-US"/>
                </a:p>
              </p:txBody>
            </p:sp>
            <p:sp>
              <p:nvSpPr>
                <p:cNvPr id="2067" name="Line 26"/>
                <p:cNvSpPr>
                  <a:spLocks noChangeShapeType="1"/>
                </p:cNvSpPr>
                <p:nvPr/>
              </p:nvSpPr>
              <p:spPr bwMode="auto">
                <a:xfrm>
                  <a:off x="6435" y="3256"/>
                  <a:ext cx="1617" cy="0"/>
                </a:xfrm>
                <a:prstGeom prst="line">
                  <a:avLst/>
                </a:prstGeom>
                <a:noFill/>
                <a:ln w="9525">
                  <a:solidFill>
                    <a:srgbClr val="000000"/>
                  </a:solidFill>
                  <a:round/>
                  <a:headEnd/>
                  <a:tailEnd/>
                </a:ln>
              </p:spPr>
              <p:txBody>
                <a:bodyPr/>
                <a:lstStyle/>
                <a:p>
                  <a:endParaRPr lang="zh-CN" altLang="en-US"/>
                </a:p>
              </p:txBody>
            </p:sp>
            <p:sp>
              <p:nvSpPr>
                <p:cNvPr id="2068" name="Arc 27"/>
                <p:cNvSpPr>
                  <a:spLocks/>
                </p:cNvSpPr>
                <p:nvPr/>
              </p:nvSpPr>
              <p:spPr bwMode="auto">
                <a:xfrm rot="18715" flipH="1">
                  <a:off x="6436" y="3974"/>
                  <a:ext cx="137" cy="124"/>
                </a:xfrm>
                <a:custGeom>
                  <a:avLst/>
                  <a:gdLst>
                    <a:gd name="T0" fmla="*/ 0 w 20163"/>
                    <a:gd name="T1" fmla="*/ 0 h 21075"/>
                    <a:gd name="T2" fmla="*/ 0 w 20163"/>
                    <a:gd name="T3" fmla="*/ 0 h 21075"/>
                    <a:gd name="T4" fmla="*/ 0 w 20163"/>
                    <a:gd name="T5" fmla="*/ 0 h 21075"/>
                    <a:gd name="T6" fmla="*/ 0 60000 65536"/>
                    <a:gd name="T7" fmla="*/ 0 60000 65536"/>
                    <a:gd name="T8" fmla="*/ 0 60000 65536"/>
                    <a:gd name="T9" fmla="*/ 0 w 20163"/>
                    <a:gd name="T10" fmla="*/ 0 h 21075"/>
                    <a:gd name="T11" fmla="*/ 20163 w 20163"/>
                    <a:gd name="T12" fmla="*/ 21075 h 21075"/>
                  </a:gdLst>
                  <a:ahLst/>
                  <a:cxnLst>
                    <a:cxn ang="T6">
                      <a:pos x="T0" y="T1"/>
                    </a:cxn>
                    <a:cxn ang="T7">
                      <a:pos x="T2" y="T3"/>
                    </a:cxn>
                    <a:cxn ang="T8">
                      <a:pos x="T4" y="T5"/>
                    </a:cxn>
                  </a:cxnLst>
                  <a:rect l="T9" t="T10" r="T11" b="T12"/>
                  <a:pathLst>
                    <a:path w="20163" h="21075" fill="none" extrusionOk="0">
                      <a:moveTo>
                        <a:pt x="20162" y="7746"/>
                      </a:moveTo>
                      <a:cubicBezTo>
                        <a:pt x="17572" y="14489"/>
                        <a:pt x="11782" y="19491"/>
                        <a:pt x="4734" y="21074"/>
                      </a:cubicBezTo>
                    </a:path>
                    <a:path w="20163" h="21075" stroke="0" extrusionOk="0">
                      <a:moveTo>
                        <a:pt x="20162" y="7746"/>
                      </a:moveTo>
                      <a:cubicBezTo>
                        <a:pt x="17572" y="14489"/>
                        <a:pt x="11782" y="19491"/>
                        <a:pt x="4734" y="21074"/>
                      </a:cubicBezTo>
                      <a:lnTo>
                        <a:pt x="0" y="0"/>
                      </a:lnTo>
                      <a:close/>
                    </a:path>
                  </a:pathLst>
                </a:custGeom>
                <a:noFill/>
                <a:ln w="9525">
                  <a:solidFill>
                    <a:srgbClr val="000000"/>
                  </a:solidFill>
                  <a:round/>
                  <a:headEnd/>
                  <a:tailEnd/>
                </a:ln>
              </p:spPr>
              <p:txBody>
                <a:bodyPr/>
                <a:lstStyle/>
                <a:p>
                  <a:endParaRPr lang="zh-CN" altLang="en-US"/>
                </a:p>
              </p:txBody>
            </p:sp>
            <p:sp>
              <p:nvSpPr>
                <p:cNvPr id="2069" name="Line 28"/>
                <p:cNvSpPr>
                  <a:spLocks noChangeShapeType="1"/>
                </p:cNvSpPr>
                <p:nvPr/>
              </p:nvSpPr>
              <p:spPr bwMode="auto">
                <a:xfrm>
                  <a:off x="6543" y="4099"/>
                  <a:ext cx="1382" cy="0"/>
                </a:xfrm>
                <a:prstGeom prst="line">
                  <a:avLst/>
                </a:prstGeom>
                <a:noFill/>
                <a:ln w="9525">
                  <a:solidFill>
                    <a:srgbClr val="000000"/>
                  </a:solidFill>
                  <a:round/>
                  <a:headEnd/>
                  <a:tailEnd/>
                </a:ln>
              </p:spPr>
              <p:txBody>
                <a:bodyPr/>
                <a:lstStyle/>
                <a:p>
                  <a:endParaRPr lang="zh-CN" altLang="en-US"/>
                </a:p>
              </p:txBody>
            </p:sp>
            <p:sp>
              <p:nvSpPr>
                <p:cNvPr id="2070" name="Arc 29"/>
                <p:cNvSpPr>
                  <a:spLocks/>
                </p:cNvSpPr>
                <p:nvPr/>
              </p:nvSpPr>
              <p:spPr bwMode="auto">
                <a:xfrm rot="-18715">
                  <a:off x="7897" y="3975"/>
                  <a:ext cx="151" cy="124"/>
                </a:xfrm>
                <a:custGeom>
                  <a:avLst/>
                  <a:gdLst>
                    <a:gd name="T0" fmla="*/ 0 w 20163"/>
                    <a:gd name="T1" fmla="*/ 0 h 21075"/>
                    <a:gd name="T2" fmla="*/ 0 w 20163"/>
                    <a:gd name="T3" fmla="*/ 0 h 21075"/>
                    <a:gd name="T4" fmla="*/ 0 w 20163"/>
                    <a:gd name="T5" fmla="*/ 0 h 21075"/>
                    <a:gd name="T6" fmla="*/ 0 60000 65536"/>
                    <a:gd name="T7" fmla="*/ 0 60000 65536"/>
                    <a:gd name="T8" fmla="*/ 0 60000 65536"/>
                    <a:gd name="T9" fmla="*/ 0 w 20163"/>
                    <a:gd name="T10" fmla="*/ 0 h 21075"/>
                    <a:gd name="T11" fmla="*/ 20163 w 20163"/>
                    <a:gd name="T12" fmla="*/ 21075 h 21075"/>
                  </a:gdLst>
                  <a:ahLst/>
                  <a:cxnLst>
                    <a:cxn ang="T6">
                      <a:pos x="T0" y="T1"/>
                    </a:cxn>
                    <a:cxn ang="T7">
                      <a:pos x="T2" y="T3"/>
                    </a:cxn>
                    <a:cxn ang="T8">
                      <a:pos x="T4" y="T5"/>
                    </a:cxn>
                  </a:cxnLst>
                  <a:rect l="T9" t="T10" r="T11" b="T12"/>
                  <a:pathLst>
                    <a:path w="20163" h="21075" fill="none" extrusionOk="0">
                      <a:moveTo>
                        <a:pt x="20162" y="7746"/>
                      </a:moveTo>
                      <a:cubicBezTo>
                        <a:pt x="17572" y="14489"/>
                        <a:pt x="11782" y="19491"/>
                        <a:pt x="4734" y="21074"/>
                      </a:cubicBezTo>
                    </a:path>
                    <a:path w="20163" h="21075" stroke="0" extrusionOk="0">
                      <a:moveTo>
                        <a:pt x="20162" y="7746"/>
                      </a:moveTo>
                      <a:cubicBezTo>
                        <a:pt x="17572" y="14489"/>
                        <a:pt x="11782" y="19491"/>
                        <a:pt x="4734" y="21074"/>
                      </a:cubicBezTo>
                      <a:lnTo>
                        <a:pt x="0" y="0"/>
                      </a:lnTo>
                      <a:close/>
                    </a:path>
                  </a:pathLst>
                </a:custGeom>
                <a:noFill/>
                <a:ln w="9525">
                  <a:solidFill>
                    <a:srgbClr val="000000"/>
                  </a:solidFill>
                  <a:round/>
                  <a:headEnd/>
                  <a:tailEnd/>
                </a:ln>
              </p:spPr>
              <p:txBody>
                <a:bodyPr/>
                <a:lstStyle/>
                <a:p>
                  <a:endParaRPr lang="zh-CN" altLang="en-US"/>
                </a:p>
              </p:txBody>
            </p:sp>
            <p:sp>
              <p:nvSpPr>
                <p:cNvPr id="2071" name="Rectangle 30" descr="横虚线"/>
                <p:cNvSpPr>
                  <a:spLocks noChangeArrowheads="1"/>
                </p:cNvSpPr>
                <p:nvPr/>
              </p:nvSpPr>
              <p:spPr bwMode="auto">
                <a:xfrm>
                  <a:off x="6459" y="3469"/>
                  <a:ext cx="1569" cy="590"/>
                </a:xfrm>
                <a:prstGeom prst="rect">
                  <a:avLst/>
                </a:prstGeom>
                <a:pattFill prst="dashHorz">
                  <a:fgClr>
                    <a:srgbClr val="000000"/>
                  </a:fgClr>
                  <a:bgClr>
                    <a:srgbClr val="FFFFFF"/>
                  </a:bgClr>
                </a:pattFill>
                <a:ln w="9525">
                  <a:noFill/>
                  <a:miter lim="800000"/>
                  <a:headEnd/>
                  <a:tailEnd/>
                </a:ln>
              </p:spPr>
              <p:txBody>
                <a:bodyPr/>
                <a:lstStyle/>
                <a:p>
                  <a:endParaRPr lang="zh-CN" altLang="en-US"/>
                </a:p>
              </p:txBody>
            </p:sp>
            <p:sp>
              <p:nvSpPr>
                <p:cNvPr id="2072" name="Line 31"/>
                <p:cNvSpPr>
                  <a:spLocks noChangeShapeType="1"/>
                </p:cNvSpPr>
                <p:nvPr/>
              </p:nvSpPr>
              <p:spPr bwMode="auto">
                <a:xfrm>
                  <a:off x="6435" y="3432"/>
                  <a:ext cx="1615" cy="0"/>
                </a:xfrm>
                <a:prstGeom prst="line">
                  <a:avLst/>
                </a:prstGeom>
                <a:noFill/>
                <a:ln w="6350">
                  <a:solidFill>
                    <a:srgbClr val="000000"/>
                  </a:solidFill>
                  <a:round/>
                  <a:headEnd/>
                  <a:tailEnd/>
                </a:ln>
              </p:spPr>
              <p:txBody>
                <a:bodyPr/>
                <a:lstStyle/>
                <a:p>
                  <a:endParaRPr lang="zh-CN" altLang="en-US"/>
                </a:p>
              </p:txBody>
            </p:sp>
            <p:sp>
              <p:nvSpPr>
                <p:cNvPr id="2073" name="AutoShape 32"/>
                <p:cNvSpPr>
                  <a:spLocks noChangeArrowheads="1"/>
                </p:cNvSpPr>
                <p:nvPr/>
              </p:nvSpPr>
              <p:spPr bwMode="auto">
                <a:xfrm flipH="1" flipV="1">
                  <a:off x="7265" y="2874"/>
                  <a:ext cx="478" cy="659"/>
                </a:xfrm>
                <a:prstGeom prst="roundRect">
                  <a:avLst>
                    <a:gd name="adj" fmla="val 16667"/>
                  </a:avLst>
                </a:prstGeom>
                <a:solidFill>
                  <a:srgbClr val="FFFFFF"/>
                </a:solidFill>
                <a:ln w="9525">
                  <a:solidFill>
                    <a:srgbClr val="000000"/>
                  </a:solidFill>
                  <a:round/>
                  <a:headEnd/>
                  <a:tailEnd/>
                </a:ln>
              </p:spPr>
              <p:txBody>
                <a:bodyPr/>
                <a:lstStyle/>
                <a:p>
                  <a:endParaRPr lang="zh-CN" altLang="en-US"/>
                </a:p>
              </p:txBody>
            </p:sp>
            <p:sp>
              <p:nvSpPr>
                <p:cNvPr id="2074" name="Freeform 33"/>
                <p:cNvSpPr>
                  <a:spLocks/>
                </p:cNvSpPr>
                <p:nvPr/>
              </p:nvSpPr>
              <p:spPr bwMode="auto">
                <a:xfrm flipH="1" flipV="1">
                  <a:off x="7310" y="3524"/>
                  <a:ext cx="386" cy="191"/>
                </a:xfrm>
                <a:custGeom>
                  <a:avLst/>
                  <a:gdLst>
                    <a:gd name="T0" fmla="*/ 0 w 474"/>
                    <a:gd name="T1" fmla="*/ 102 h 235"/>
                    <a:gd name="T2" fmla="*/ 45 w 474"/>
                    <a:gd name="T3" fmla="*/ 79 h 235"/>
                    <a:gd name="T4" fmla="*/ 46 w 474"/>
                    <a:gd name="T5" fmla="*/ 24 h 235"/>
                    <a:gd name="T6" fmla="*/ 24 w 474"/>
                    <a:gd name="T7" fmla="*/ 0 h 235"/>
                    <a:gd name="T8" fmla="*/ 185 w 474"/>
                    <a:gd name="T9" fmla="*/ 0 h 235"/>
                    <a:gd name="T10" fmla="*/ 164 w 474"/>
                    <a:gd name="T11" fmla="*/ 22 h 235"/>
                    <a:gd name="T12" fmla="*/ 164 w 474"/>
                    <a:gd name="T13" fmla="*/ 79 h 235"/>
                    <a:gd name="T14" fmla="*/ 208 w 474"/>
                    <a:gd name="T15" fmla="*/ 102 h 235"/>
                    <a:gd name="T16" fmla="*/ 0 60000 65536"/>
                    <a:gd name="T17" fmla="*/ 0 60000 65536"/>
                    <a:gd name="T18" fmla="*/ 0 60000 65536"/>
                    <a:gd name="T19" fmla="*/ 0 60000 65536"/>
                    <a:gd name="T20" fmla="*/ 0 60000 65536"/>
                    <a:gd name="T21" fmla="*/ 0 60000 65536"/>
                    <a:gd name="T22" fmla="*/ 0 60000 65536"/>
                    <a:gd name="T23" fmla="*/ 0 60000 65536"/>
                    <a:gd name="T24" fmla="*/ 0 w 474"/>
                    <a:gd name="T25" fmla="*/ 0 h 235"/>
                    <a:gd name="T26" fmla="*/ 474 w 474"/>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4" h="235">
                      <a:moveTo>
                        <a:pt x="0" y="235"/>
                      </a:moveTo>
                      <a:lnTo>
                        <a:pt x="102" y="180"/>
                      </a:lnTo>
                      <a:lnTo>
                        <a:pt x="105" y="54"/>
                      </a:lnTo>
                      <a:lnTo>
                        <a:pt x="57" y="0"/>
                      </a:lnTo>
                      <a:lnTo>
                        <a:pt x="420" y="0"/>
                      </a:lnTo>
                      <a:lnTo>
                        <a:pt x="375" y="51"/>
                      </a:lnTo>
                      <a:lnTo>
                        <a:pt x="372" y="180"/>
                      </a:lnTo>
                      <a:lnTo>
                        <a:pt x="474" y="235"/>
                      </a:lnTo>
                    </a:path>
                  </a:pathLst>
                </a:custGeom>
                <a:solidFill>
                  <a:srgbClr val="FFFFFF"/>
                </a:solidFill>
                <a:ln w="9525">
                  <a:solidFill>
                    <a:srgbClr val="000000"/>
                  </a:solidFill>
                  <a:round/>
                  <a:headEnd/>
                  <a:tailEnd/>
                </a:ln>
              </p:spPr>
              <p:txBody>
                <a:bodyPr/>
                <a:lstStyle/>
                <a:p>
                  <a:endParaRPr lang="zh-CN" altLang="en-US"/>
                </a:p>
              </p:txBody>
            </p:sp>
            <p:sp>
              <p:nvSpPr>
                <p:cNvPr id="2075" name="Rectangle 34" descr="横虚线"/>
                <p:cNvSpPr>
                  <a:spLocks noChangeArrowheads="1"/>
                </p:cNvSpPr>
                <p:nvPr/>
              </p:nvSpPr>
              <p:spPr bwMode="auto">
                <a:xfrm>
                  <a:off x="7289" y="3128"/>
                  <a:ext cx="417" cy="404"/>
                </a:xfrm>
                <a:prstGeom prst="rect">
                  <a:avLst/>
                </a:prstGeom>
                <a:pattFill prst="dashHorz">
                  <a:fgClr>
                    <a:srgbClr val="000000"/>
                  </a:fgClr>
                  <a:bgClr>
                    <a:srgbClr val="FFFFFF"/>
                  </a:bgClr>
                </a:pattFill>
                <a:ln w="9525">
                  <a:noFill/>
                  <a:miter lim="800000"/>
                  <a:headEnd/>
                  <a:tailEnd/>
                </a:ln>
              </p:spPr>
              <p:txBody>
                <a:bodyPr/>
                <a:lstStyle/>
                <a:p>
                  <a:endParaRPr lang="zh-CN" altLang="en-US"/>
                </a:p>
              </p:txBody>
            </p:sp>
            <p:sp>
              <p:nvSpPr>
                <p:cNvPr id="2076" name="Rectangle 35" descr="横虚线"/>
                <p:cNvSpPr>
                  <a:spLocks noChangeArrowheads="1"/>
                </p:cNvSpPr>
                <p:nvPr/>
              </p:nvSpPr>
              <p:spPr bwMode="auto">
                <a:xfrm>
                  <a:off x="7412" y="3533"/>
                  <a:ext cx="201" cy="180"/>
                </a:xfrm>
                <a:prstGeom prst="rect">
                  <a:avLst/>
                </a:prstGeom>
                <a:pattFill prst="dashHorz">
                  <a:fgClr>
                    <a:srgbClr val="000000"/>
                  </a:fgClr>
                  <a:bgClr>
                    <a:srgbClr val="FFFFFF"/>
                  </a:bgClr>
                </a:pattFill>
                <a:ln w="9525">
                  <a:noFill/>
                  <a:miter lim="800000"/>
                  <a:headEnd/>
                  <a:tailEnd/>
                </a:ln>
              </p:spPr>
              <p:txBody>
                <a:bodyPr/>
                <a:lstStyle/>
                <a:p>
                  <a:endParaRPr lang="zh-CN" altLang="en-US"/>
                </a:p>
              </p:txBody>
            </p:sp>
            <p:sp>
              <p:nvSpPr>
                <p:cNvPr id="2077" name="Freeform 36"/>
                <p:cNvSpPr>
                  <a:spLocks noChangeAspect="1"/>
                </p:cNvSpPr>
                <p:nvPr/>
              </p:nvSpPr>
              <p:spPr bwMode="auto">
                <a:xfrm>
                  <a:off x="6750" y="2985"/>
                  <a:ext cx="734" cy="950"/>
                </a:xfrm>
                <a:custGeom>
                  <a:avLst/>
                  <a:gdLst>
                    <a:gd name="T0" fmla="*/ 0 w 734"/>
                    <a:gd name="T1" fmla="*/ 0 h 950"/>
                    <a:gd name="T2" fmla="*/ 476 w 734"/>
                    <a:gd name="T3" fmla="*/ 844 h 950"/>
                    <a:gd name="T4" fmla="*/ 521 w 734"/>
                    <a:gd name="T5" fmla="*/ 897 h 950"/>
                    <a:gd name="T6" fmla="*/ 570 w 734"/>
                    <a:gd name="T7" fmla="*/ 925 h 950"/>
                    <a:gd name="T8" fmla="*/ 594 w 734"/>
                    <a:gd name="T9" fmla="*/ 950 h 950"/>
                    <a:gd name="T10" fmla="*/ 636 w 734"/>
                    <a:gd name="T11" fmla="*/ 950 h 950"/>
                    <a:gd name="T12" fmla="*/ 734 w 734"/>
                    <a:gd name="T13" fmla="*/ 608 h 950"/>
                    <a:gd name="T14" fmla="*/ 0 60000 65536"/>
                    <a:gd name="T15" fmla="*/ 0 60000 65536"/>
                    <a:gd name="T16" fmla="*/ 0 60000 65536"/>
                    <a:gd name="T17" fmla="*/ 0 60000 65536"/>
                    <a:gd name="T18" fmla="*/ 0 60000 65536"/>
                    <a:gd name="T19" fmla="*/ 0 60000 65536"/>
                    <a:gd name="T20" fmla="*/ 0 60000 65536"/>
                    <a:gd name="T21" fmla="*/ 0 w 734"/>
                    <a:gd name="T22" fmla="*/ 0 h 950"/>
                    <a:gd name="T23" fmla="*/ 734 w 734"/>
                    <a:gd name="T24" fmla="*/ 950 h 9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4" h="950">
                      <a:moveTo>
                        <a:pt x="0" y="0"/>
                      </a:moveTo>
                      <a:lnTo>
                        <a:pt x="476" y="844"/>
                      </a:lnTo>
                      <a:lnTo>
                        <a:pt x="521" y="897"/>
                      </a:lnTo>
                      <a:lnTo>
                        <a:pt x="570" y="925"/>
                      </a:lnTo>
                      <a:lnTo>
                        <a:pt x="594" y="950"/>
                      </a:lnTo>
                      <a:lnTo>
                        <a:pt x="636" y="950"/>
                      </a:lnTo>
                      <a:lnTo>
                        <a:pt x="734" y="608"/>
                      </a:lnTo>
                    </a:path>
                  </a:pathLst>
                </a:custGeom>
                <a:noFill/>
                <a:ln w="9525">
                  <a:solidFill>
                    <a:srgbClr val="000000"/>
                  </a:solidFill>
                  <a:round/>
                  <a:headEnd/>
                  <a:tailEnd/>
                </a:ln>
              </p:spPr>
              <p:txBody>
                <a:bodyPr/>
                <a:lstStyle/>
                <a:p>
                  <a:endParaRPr lang="zh-CN" altLang="en-US"/>
                </a:p>
              </p:txBody>
            </p:sp>
            <p:sp>
              <p:nvSpPr>
                <p:cNvPr id="2078" name="Freeform 37"/>
                <p:cNvSpPr>
                  <a:spLocks noChangeAspect="1"/>
                </p:cNvSpPr>
                <p:nvPr/>
              </p:nvSpPr>
              <p:spPr bwMode="auto">
                <a:xfrm>
                  <a:off x="6705" y="3000"/>
                  <a:ext cx="816" cy="987"/>
                </a:xfrm>
                <a:custGeom>
                  <a:avLst/>
                  <a:gdLst>
                    <a:gd name="T0" fmla="*/ 0 w 816"/>
                    <a:gd name="T1" fmla="*/ 0 h 987"/>
                    <a:gd name="T2" fmla="*/ 479 w 816"/>
                    <a:gd name="T3" fmla="*/ 854 h 987"/>
                    <a:gd name="T4" fmla="*/ 512 w 816"/>
                    <a:gd name="T5" fmla="*/ 900 h 987"/>
                    <a:gd name="T6" fmla="*/ 550 w 816"/>
                    <a:gd name="T7" fmla="*/ 939 h 987"/>
                    <a:gd name="T8" fmla="*/ 590 w 816"/>
                    <a:gd name="T9" fmla="*/ 967 h 987"/>
                    <a:gd name="T10" fmla="*/ 631 w 816"/>
                    <a:gd name="T11" fmla="*/ 984 h 987"/>
                    <a:gd name="T12" fmla="*/ 669 w 816"/>
                    <a:gd name="T13" fmla="*/ 987 h 987"/>
                    <a:gd name="T14" fmla="*/ 703 w 816"/>
                    <a:gd name="T15" fmla="*/ 976 h 987"/>
                    <a:gd name="T16" fmla="*/ 816 w 816"/>
                    <a:gd name="T17" fmla="*/ 574 h 9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6"/>
                    <a:gd name="T28" fmla="*/ 0 h 987"/>
                    <a:gd name="T29" fmla="*/ 816 w 816"/>
                    <a:gd name="T30" fmla="*/ 987 h 9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6" h="987">
                      <a:moveTo>
                        <a:pt x="0" y="0"/>
                      </a:moveTo>
                      <a:lnTo>
                        <a:pt x="479" y="854"/>
                      </a:lnTo>
                      <a:lnTo>
                        <a:pt x="512" y="900"/>
                      </a:lnTo>
                      <a:lnTo>
                        <a:pt x="550" y="939"/>
                      </a:lnTo>
                      <a:lnTo>
                        <a:pt x="590" y="967"/>
                      </a:lnTo>
                      <a:lnTo>
                        <a:pt x="631" y="984"/>
                      </a:lnTo>
                      <a:lnTo>
                        <a:pt x="669" y="987"/>
                      </a:lnTo>
                      <a:lnTo>
                        <a:pt x="703" y="976"/>
                      </a:lnTo>
                      <a:lnTo>
                        <a:pt x="816" y="574"/>
                      </a:lnTo>
                    </a:path>
                  </a:pathLst>
                </a:custGeom>
                <a:noFill/>
                <a:ln w="9525">
                  <a:solidFill>
                    <a:srgbClr val="000000"/>
                  </a:solidFill>
                  <a:round/>
                  <a:headEnd/>
                  <a:tailEnd/>
                </a:ln>
              </p:spPr>
              <p:txBody>
                <a:bodyPr/>
                <a:lstStyle/>
                <a:p>
                  <a:endParaRPr lang="zh-CN" altLang="en-US"/>
                </a:p>
              </p:txBody>
            </p:sp>
          </p:grpSp>
          <p:pic>
            <p:nvPicPr>
              <p:cNvPr id="2058" name="Picture 38" descr="4"/>
              <p:cNvPicPr>
                <a:picLocks noChangeAspect="1" noChangeArrowheads="1"/>
              </p:cNvPicPr>
              <p:nvPr/>
            </p:nvPicPr>
            <p:blipFill>
              <a:blip r:embed="rId4"/>
              <a:srcRect/>
              <a:stretch>
                <a:fillRect/>
              </a:stretch>
            </p:blipFill>
            <p:spPr bwMode="auto">
              <a:xfrm>
                <a:off x="4512" y="3168"/>
                <a:ext cx="720" cy="360"/>
              </a:xfrm>
              <a:prstGeom prst="rect">
                <a:avLst/>
              </a:prstGeom>
              <a:noFill/>
              <a:ln w="9525">
                <a:noFill/>
                <a:miter lim="800000"/>
                <a:headEnd/>
                <a:tailEnd/>
              </a:ln>
            </p:spPr>
          </p:pic>
          <p:sp>
            <p:nvSpPr>
              <p:cNvPr id="2059" name="Text Box 39"/>
              <p:cNvSpPr txBox="1">
                <a:spLocks noChangeArrowheads="1"/>
              </p:cNvSpPr>
              <p:nvPr/>
            </p:nvSpPr>
            <p:spPr bwMode="auto">
              <a:xfrm>
                <a:off x="5136" y="2400"/>
                <a:ext cx="429" cy="1632"/>
              </a:xfrm>
              <a:prstGeom prst="rect">
                <a:avLst/>
              </a:prstGeom>
              <a:solidFill>
                <a:schemeClr val="hlink"/>
              </a:solidFill>
              <a:ln w="9525">
                <a:solidFill>
                  <a:schemeClr val="tx1"/>
                </a:solidFill>
                <a:miter lim="800000"/>
                <a:headEnd/>
                <a:tailEnd/>
              </a:ln>
            </p:spPr>
            <p:txBody>
              <a:bodyPr vert="eaVert">
                <a:spAutoFit/>
              </a:bodyPr>
              <a:lstStyle/>
              <a:p>
                <a:pPr algn="ctr">
                  <a:spcBef>
                    <a:spcPct val="50000"/>
                  </a:spcBef>
                </a:pPr>
                <a:r>
                  <a:rPr kumimoji="1" lang="zh-CN" altLang="en-US" sz="3200" b="1">
                    <a:latin typeface="Times New Roman" pitchFamily="18" charset="0"/>
                  </a:rPr>
                  <a:t>排水法</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blinds(horizontal)">
                                      <p:cBhvr>
                                        <p:cTn id="7" dur="500"/>
                                        <p:tgtEl>
                                          <p:spTgt spid="5529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5299">
                                            <p:txEl>
                                              <p:pRg st="0" end="0"/>
                                            </p:txEl>
                                          </p:spTgt>
                                        </p:tgtEl>
                                        <p:attrNameLst>
                                          <p:attrName>style.visibility</p:attrName>
                                        </p:attrNameLst>
                                      </p:cBhvr>
                                      <p:to>
                                        <p:strVal val="visible"/>
                                      </p:to>
                                    </p:set>
                                    <p:animEffect transition="in" filter="strips(downLeft)">
                                      <p:cBhvr>
                                        <p:cTn id="12" dur="500"/>
                                        <p:tgtEl>
                                          <p:spTgt spid="552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55299">
                                            <p:txEl>
                                              <p:pRg st="2" end="2"/>
                                            </p:txEl>
                                          </p:spTgt>
                                        </p:tgtEl>
                                        <p:attrNameLst>
                                          <p:attrName>style.visibility</p:attrName>
                                        </p:attrNameLst>
                                      </p:cBhvr>
                                      <p:to>
                                        <p:strVal val="visible"/>
                                      </p:to>
                                    </p:set>
                                    <p:animEffect transition="in" filter="strips(downLeft)">
                                      <p:cBhvr>
                                        <p:cTn id="17" dur="500"/>
                                        <p:tgtEl>
                                          <p:spTgt spid="552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50825" y="115888"/>
            <a:ext cx="4248150" cy="769937"/>
          </a:xfrm>
          <a:prstGeom prst="rect">
            <a:avLst/>
          </a:prstGeom>
          <a:noFill/>
          <a:ln w="9525">
            <a:noFill/>
            <a:miter lim="800000"/>
            <a:headEnd/>
            <a:tailEnd/>
          </a:ln>
        </p:spPr>
        <p:txBody>
          <a:bodyPr>
            <a:spAutoFit/>
          </a:bodyPr>
          <a:lstStyle/>
          <a:p>
            <a:pPr>
              <a:spcBef>
                <a:spcPct val="50000"/>
              </a:spcBef>
            </a:pPr>
            <a:r>
              <a:rPr lang="zh-CN" altLang="en-US" sz="4400" b="1">
                <a:solidFill>
                  <a:srgbClr val="FF0000"/>
                </a:solidFill>
                <a:latin typeface="Verdana" pitchFamily="34" charset="0"/>
              </a:rPr>
              <a:t>二、甲烷的结构</a:t>
            </a:r>
          </a:p>
        </p:txBody>
      </p:sp>
      <p:sp>
        <p:nvSpPr>
          <p:cNvPr id="23555" name="Text Box 3"/>
          <p:cNvSpPr txBox="1">
            <a:spLocks noChangeArrowheads="1"/>
          </p:cNvSpPr>
          <p:nvPr/>
        </p:nvSpPr>
        <p:spPr bwMode="auto">
          <a:xfrm>
            <a:off x="323850" y="1052513"/>
            <a:ext cx="1655763" cy="579437"/>
          </a:xfrm>
          <a:prstGeom prst="rect">
            <a:avLst/>
          </a:prstGeom>
          <a:noFill/>
          <a:ln w="9525">
            <a:noFill/>
            <a:miter lim="800000"/>
            <a:headEnd/>
            <a:tailEnd/>
          </a:ln>
        </p:spPr>
        <p:txBody>
          <a:bodyPr>
            <a:spAutoFit/>
          </a:bodyPr>
          <a:lstStyle/>
          <a:p>
            <a:pPr>
              <a:spcBef>
                <a:spcPct val="50000"/>
              </a:spcBef>
            </a:pPr>
            <a:r>
              <a:rPr lang="zh-CN" altLang="en-US" sz="3200" b="1"/>
              <a:t>分子式</a:t>
            </a:r>
          </a:p>
        </p:txBody>
      </p:sp>
      <p:sp>
        <p:nvSpPr>
          <p:cNvPr id="61444" name="Text Box 4"/>
          <p:cNvSpPr txBox="1">
            <a:spLocks noChangeArrowheads="1"/>
          </p:cNvSpPr>
          <p:nvPr/>
        </p:nvSpPr>
        <p:spPr bwMode="auto">
          <a:xfrm>
            <a:off x="539750" y="2522538"/>
            <a:ext cx="1223963" cy="579437"/>
          </a:xfrm>
          <a:prstGeom prst="rect">
            <a:avLst/>
          </a:prstGeom>
          <a:noFill/>
          <a:ln w="9525">
            <a:noFill/>
            <a:miter lim="800000"/>
            <a:headEnd/>
            <a:tailEnd/>
          </a:ln>
        </p:spPr>
        <p:txBody>
          <a:bodyPr>
            <a:spAutoFit/>
          </a:bodyPr>
          <a:lstStyle/>
          <a:p>
            <a:pPr>
              <a:spcBef>
                <a:spcPct val="50000"/>
              </a:spcBef>
            </a:pPr>
            <a:r>
              <a:rPr lang="en-US" altLang="zh-CN" sz="3200" b="1"/>
              <a:t>CH</a:t>
            </a:r>
            <a:r>
              <a:rPr lang="en-US" altLang="zh-CN" sz="3200" b="1" baseline="-25000"/>
              <a:t>4</a:t>
            </a:r>
          </a:p>
        </p:txBody>
      </p:sp>
      <p:sp>
        <p:nvSpPr>
          <p:cNvPr id="61445" name="Text Box 5"/>
          <p:cNvSpPr txBox="1">
            <a:spLocks noChangeArrowheads="1"/>
          </p:cNvSpPr>
          <p:nvPr/>
        </p:nvSpPr>
        <p:spPr bwMode="auto">
          <a:xfrm>
            <a:off x="2124075" y="1052513"/>
            <a:ext cx="1939925" cy="579437"/>
          </a:xfrm>
          <a:prstGeom prst="rect">
            <a:avLst/>
          </a:prstGeom>
          <a:noFill/>
          <a:ln w="9525">
            <a:noFill/>
            <a:miter lim="800000"/>
            <a:headEnd/>
            <a:tailEnd/>
          </a:ln>
        </p:spPr>
        <p:txBody>
          <a:bodyPr>
            <a:spAutoFit/>
          </a:bodyPr>
          <a:lstStyle/>
          <a:p>
            <a:pPr>
              <a:spcBef>
                <a:spcPct val="50000"/>
              </a:spcBef>
            </a:pPr>
            <a:r>
              <a:rPr lang="zh-CN" altLang="en-US" sz="3200" b="1"/>
              <a:t>电子式</a:t>
            </a:r>
          </a:p>
        </p:txBody>
      </p:sp>
      <p:grpSp>
        <p:nvGrpSpPr>
          <p:cNvPr id="2" name="Group 6"/>
          <p:cNvGrpSpPr>
            <a:grpSpLocks/>
          </p:cNvGrpSpPr>
          <p:nvPr/>
        </p:nvGrpSpPr>
        <p:grpSpPr bwMode="auto">
          <a:xfrm>
            <a:off x="2124075" y="2019300"/>
            <a:ext cx="1516063" cy="1554163"/>
            <a:chOff x="1488" y="1517"/>
            <a:chExt cx="955" cy="979"/>
          </a:xfrm>
        </p:grpSpPr>
        <p:sp>
          <p:nvSpPr>
            <p:cNvPr id="14358" name="Text Box 7"/>
            <p:cNvSpPr txBox="1">
              <a:spLocks noChangeArrowheads="1"/>
            </p:cNvSpPr>
            <p:nvPr/>
          </p:nvSpPr>
          <p:spPr bwMode="auto">
            <a:xfrm>
              <a:off x="1488" y="1517"/>
              <a:ext cx="955" cy="979"/>
            </a:xfrm>
            <a:prstGeom prst="rect">
              <a:avLst/>
            </a:prstGeom>
            <a:noFill/>
            <a:ln w="9525">
              <a:noFill/>
              <a:miter lim="800000"/>
              <a:headEnd/>
              <a:tailEnd/>
            </a:ln>
          </p:spPr>
          <p:txBody>
            <a:bodyPr wrap="none">
              <a:spAutoFit/>
            </a:bodyPr>
            <a:lstStyle/>
            <a:p>
              <a:r>
                <a:rPr lang="zh-CN" altLang="en-US" sz="3200" b="1"/>
                <a:t>     </a:t>
              </a:r>
              <a:r>
                <a:rPr lang="en-US" altLang="zh-CN" sz="3200" b="1"/>
                <a:t>H</a:t>
              </a:r>
            </a:p>
            <a:p>
              <a:r>
                <a:rPr lang="en-US" altLang="zh-CN" sz="3200" b="1"/>
                <a:t>H  C  H</a:t>
              </a:r>
            </a:p>
            <a:p>
              <a:r>
                <a:rPr lang="en-US" altLang="zh-CN" sz="3200" b="1"/>
                <a:t>     H</a:t>
              </a:r>
            </a:p>
          </p:txBody>
        </p:sp>
        <p:sp>
          <p:nvSpPr>
            <p:cNvPr id="14359" name="Text Box 8"/>
            <p:cNvSpPr txBox="1">
              <a:spLocks noChangeArrowheads="1"/>
            </p:cNvSpPr>
            <p:nvPr/>
          </p:nvSpPr>
          <p:spPr bwMode="auto">
            <a:xfrm>
              <a:off x="1872" y="1680"/>
              <a:ext cx="258" cy="365"/>
            </a:xfrm>
            <a:prstGeom prst="rect">
              <a:avLst/>
            </a:prstGeom>
            <a:noFill/>
            <a:ln w="9525">
              <a:noFill/>
              <a:miter lim="800000"/>
              <a:headEnd/>
              <a:tailEnd/>
            </a:ln>
          </p:spPr>
          <p:txBody>
            <a:bodyPr wrap="none">
              <a:spAutoFit/>
            </a:bodyPr>
            <a:lstStyle/>
            <a:p>
              <a:r>
                <a:rPr lang="en-US" altLang="zh-CN" sz="3200" b="1"/>
                <a:t>··</a:t>
              </a:r>
            </a:p>
          </p:txBody>
        </p:sp>
        <p:sp>
          <p:nvSpPr>
            <p:cNvPr id="14360" name="Text Box 9"/>
            <p:cNvSpPr txBox="1">
              <a:spLocks noChangeArrowheads="1"/>
            </p:cNvSpPr>
            <p:nvPr/>
          </p:nvSpPr>
          <p:spPr bwMode="auto">
            <a:xfrm>
              <a:off x="1872" y="1987"/>
              <a:ext cx="258" cy="365"/>
            </a:xfrm>
            <a:prstGeom prst="rect">
              <a:avLst/>
            </a:prstGeom>
            <a:noFill/>
            <a:ln w="9525">
              <a:noFill/>
              <a:miter lim="800000"/>
              <a:headEnd/>
              <a:tailEnd/>
            </a:ln>
          </p:spPr>
          <p:txBody>
            <a:bodyPr wrap="none">
              <a:spAutoFit/>
            </a:bodyPr>
            <a:lstStyle/>
            <a:p>
              <a:r>
                <a:rPr lang="en-US" altLang="zh-CN" sz="3200" b="1"/>
                <a:t>··</a:t>
              </a:r>
            </a:p>
          </p:txBody>
        </p:sp>
        <p:sp>
          <p:nvSpPr>
            <p:cNvPr id="14361" name="Text Box 10"/>
            <p:cNvSpPr txBox="1">
              <a:spLocks noChangeArrowheads="1"/>
            </p:cNvSpPr>
            <p:nvPr/>
          </p:nvSpPr>
          <p:spPr bwMode="auto">
            <a:xfrm rot="5400000">
              <a:off x="1686" y="1848"/>
              <a:ext cx="258" cy="365"/>
            </a:xfrm>
            <a:prstGeom prst="rect">
              <a:avLst/>
            </a:prstGeom>
            <a:noFill/>
            <a:ln w="9525">
              <a:noFill/>
              <a:miter lim="800000"/>
              <a:headEnd/>
              <a:tailEnd/>
            </a:ln>
          </p:spPr>
          <p:txBody>
            <a:bodyPr wrap="none">
              <a:spAutoFit/>
            </a:bodyPr>
            <a:lstStyle/>
            <a:p>
              <a:r>
                <a:rPr lang="en-US" altLang="zh-CN" sz="3200" b="1"/>
                <a:t>··</a:t>
              </a:r>
            </a:p>
          </p:txBody>
        </p:sp>
        <p:sp>
          <p:nvSpPr>
            <p:cNvPr id="14362" name="Text Box 11"/>
            <p:cNvSpPr txBox="1">
              <a:spLocks noChangeArrowheads="1"/>
            </p:cNvSpPr>
            <p:nvPr/>
          </p:nvSpPr>
          <p:spPr bwMode="auto">
            <a:xfrm rot="5400000">
              <a:off x="2022" y="1848"/>
              <a:ext cx="258" cy="365"/>
            </a:xfrm>
            <a:prstGeom prst="rect">
              <a:avLst/>
            </a:prstGeom>
            <a:noFill/>
            <a:ln w="9525">
              <a:noFill/>
              <a:miter lim="800000"/>
              <a:headEnd/>
              <a:tailEnd/>
            </a:ln>
          </p:spPr>
          <p:txBody>
            <a:bodyPr wrap="none">
              <a:spAutoFit/>
            </a:bodyPr>
            <a:lstStyle/>
            <a:p>
              <a:r>
                <a:rPr lang="en-US" altLang="zh-CN" sz="3200" b="1"/>
                <a:t>··</a:t>
              </a:r>
            </a:p>
          </p:txBody>
        </p:sp>
      </p:grpSp>
      <p:sp>
        <p:nvSpPr>
          <p:cNvPr id="61452" name="Text Box 12"/>
          <p:cNvSpPr txBox="1">
            <a:spLocks noChangeArrowheads="1"/>
          </p:cNvSpPr>
          <p:nvPr/>
        </p:nvSpPr>
        <p:spPr bwMode="auto">
          <a:xfrm>
            <a:off x="4211638" y="1052513"/>
            <a:ext cx="1828800" cy="579437"/>
          </a:xfrm>
          <a:prstGeom prst="rect">
            <a:avLst/>
          </a:prstGeom>
          <a:noFill/>
          <a:ln w="9525">
            <a:noFill/>
            <a:miter lim="800000"/>
            <a:headEnd/>
            <a:tailEnd/>
          </a:ln>
        </p:spPr>
        <p:txBody>
          <a:bodyPr>
            <a:spAutoFit/>
          </a:bodyPr>
          <a:lstStyle/>
          <a:p>
            <a:pPr>
              <a:spcBef>
                <a:spcPct val="50000"/>
              </a:spcBef>
            </a:pPr>
            <a:r>
              <a:rPr lang="zh-CN" altLang="en-US" sz="3200" b="1"/>
              <a:t>结构式</a:t>
            </a:r>
          </a:p>
        </p:txBody>
      </p:sp>
      <p:grpSp>
        <p:nvGrpSpPr>
          <p:cNvPr id="3" name="Group 13"/>
          <p:cNvGrpSpPr>
            <a:grpSpLocks/>
          </p:cNvGrpSpPr>
          <p:nvPr/>
        </p:nvGrpSpPr>
        <p:grpSpPr bwMode="auto">
          <a:xfrm>
            <a:off x="3995738" y="1730375"/>
            <a:ext cx="1852612" cy="2103438"/>
            <a:chOff x="1425" y="2496"/>
            <a:chExt cx="1167" cy="1325"/>
          </a:xfrm>
        </p:grpSpPr>
        <p:sp>
          <p:nvSpPr>
            <p:cNvPr id="14353" name="Text Box 14"/>
            <p:cNvSpPr txBox="1">
              <a:spLocks noChangeArrowheads="1"/>
            </p:cNvSpPr>
            <p:nvPr/>
          </p:nvSpPr>
          <p:spPr bwMode="auto">
            <a:xfrm>
              <a:off x="1425" y="2496"/>
              <a:ext cx="1167" cy="1325"/>
            </a:xfrm>
            <a:prstGeom prst="rect">
              <a:avLst/>
            </a:prstGeom>
            <a:noFill/>
            <a:ln w="9525">
              <a:noFill/>
              <a:miter lim="800000"/>
              <a:headEnd/>
              <a:tailEnd/>
            </a:ln>
          </p:spPr>
          <p:txBody>
            <a:bodyPr wrap="none">
              <a:spAutoFit/>
            </a:bodyPr>
            <a:lstStyle/>
            <a:p>
              <a:r>
                <a:rPr lang="zh-CN" altLang="en-US" sz="3200" b="1"/>
                <a:t>      </a:t>
              </a:r>
              <a:r>
                <a:rPr lang="en-US" altLang="zh-CN" sz="3200" b="1"/>
                <a:t>H</a:t>
              </a:r>
            </a:p>
            <a:p>
              <a:endParaRPr lang="en-US" altLang="zh-CN" b="1"/>
            </a:p>
            <a:p>
              <a:r>
                <a:rPr lang="en-US" altLang="zh-CN" sz="3200" b="1"/>
                <a:t>H</a:t>
              </a:r>
              <a:r>
                <a:rPr lang="en-US" altLang="zh-CN" sz="2800" b="1"/>
                <a:t>    </a:t>
              </a:r>
              <a:r>
                <a:rPr lang="en-US" altLang="zh-CN" sz="3200" b="1"/>
                <a:t>C</a:t>
              </a:r>
              <a:r>
                <a:rPr lang="en-US" altLang="zh-CN" sz="2800" b="1"/>
                <a:t>    </a:t>
              </a:r>
              <a:r>
                <a:rPr lang="en-US" altLang="zh-CN" sz="3200" b="1"/>
                <a:t>H</a:t>
              </a:r>
            </a:p>
            <a:p>
              <a:endParaRPr lang="en-US" altLang="zh-CN" b="1"/>
            </a:p>
            <a:p>
              <a:r>
                <a:rPr lang="en-US" altLang="zh-CN" sz="3200" b="1"/>
                <a:t>      H</a:t>
              </a:r>
            </a:p>
          </p:txBody>
        </p:sp>
        <p:sp>
          <p:nvSpPr>
            <p:cNvPr id="14354" name="Line 15"/>
            <p:cNvSpPr>
              <a:spLocks noChangeShapeType="1"/>
            </p:cNvSpPr>
            <p:nvPr/>
          </p:nvSpPr>
          <p:spPr bwMode="auto">
            <a:xfrm>
              <a:off x="2016" y="2832"/>
              <a:ext cx="0" cy="192"/>
            </a:xfrm>
            <a:prstGeom prst="line">
              <a:avLst/>
            </a:prstGeom>
            <a:noFill/>
            <a:ln w="38100">
              <a:solidFill>
                <a:schemeClr val="tx1"/>
              </a:solidFill>
              <a:round/>
              <a:headEnd/>
              <a:tailEnd/>
            </a:ln>
          </p:spPr>
          <p:txBody>
            <a:bodyPr/>
            <a:lstStyle/>
            <a:p>
              <a:endParaRPr lang="zh-CN" altLang="en-US"/>
            </a:p>
          </p:txBody>
        </p:sp>
        <p:sp>
          <p:nvSpPr>
            <p:cNvPr id="14355" name="Line 16"/>
            <p:cNvSpPr>
              <a:spLocks noChangeShapeType="1"/>
            </p:cNvSpPr>
            <p:nvPr/>
          </p:nvSpPr>
          <p:spPr bwMode="auto">
            <a:xfrm>
              <a:off x="2016" y="3312"/>
              <a:ext cx="0" cy="192"/>
            </a:xfrm>
            <a:prstGeom prst="line">
              <a:avLst/>
            </a:prstGeom>
            <a:noFill/>
            <a:ln w="38100">
              <a:solidFill>
                <a:schemeClr val="tx1"/>
              </a:solidFill>
              <a:round/>
              <a:headEnd/>
              <a:tailEnd/>
            </a:ln>
          </p:spPr>
          <p:txBody>
            <a:bodyPr/>
            <a:lstStyle/>
            <a:p>
              <a:endParaRPr lang="zh-CN" altLang="en-US"/>
            </a:p>
          </p:txBody>
        </p:sp>
        <p:sp>
          <p:nvSpPr>
            <p:cNvPr id="14356" name="Line 17"/>
            <p:cNvSpPr>
              <a:spLocks noChangeShapeType="1"/>
            </p:cNvSpPr>
            <p:nvPr/>
          </p:nvSpPr>
          <p:spPr bwMode="auto">
            <a:xfrm>
              <a:off x="1680" y="3168"/>
              <a:ext cx="240" cy="0"/>
            </a:xfrm>
            <a:prstGeom prst="line">
              <a:avLst/>
            </a:prstGeom>
            <a:noFill/>
            <a:ln w="38100">
              <a:solidFill>
                <a:schemeClr val="tx1"/>
              </a:solidFill>
              <a:round/>
              <a:headEnd/>
              <a:tailEnd/>
            </a:ln>
          </p:spPr>
          <p:txBody>
            <a:bodyPr/>
            <a:lstStyle/>
            <a:p>
              <a:endParaRPr lang="zh-CN" altLang="en-US"/>
            </a:p>
          </p:txBody>
        </p:sp>
        <p:sp>
          <p:nvSpPr>
            <p:cNvPr id="14357" name="Line 18"/>
            <p:cNvSpPr>
              <a:spLocks noChangeShapeType="1"/>
            </p:cNvSpPr>
            <p:nvPr/>
          </p:nvSpPr>
          <p:spPr bwMode="auto">
            <a:xfrm>
              <a:off x="2112" y="3168"/>
              <a:ext cx="240" cy="0"/>
            </a:xfrm>
            <a:prstGeom prst="line">
              <a:avLst/>
            </a:prstGeom>
            <a:noFill/>
            <a:ln w="38100">
              <a:solidFill>
                <a:schemeClr val="tx1"/>
              </a:solidFill>
              <a:round/>
              <a:headEnd/>
              <a:tailEnd/>
            </a:ln>
          </p:spPr>
          <p:txBody>
            <a:bodyPr/>
            <a:lstStyle/>
            <a:p>
              <a:endParaRPr lang="zh-CN" altLang="en-US"/>
            </a:p>
          </p:txBody>
        </p:sp>
      </p:grpSp>
      <p:pic>
        <p:nvPicPr>
          <p:cNvPr id="61459" name="Picture 19" descr="pic_62200"/>
          <p:cNvPicPr>
            <a:picLocks noChangeAspect="1" noChangeArrowheads="1"/>
          </p:cNvPicPr>
          <p:nvPr/>
        </p:nvPicPr>
        <p:blipFill>
          <a:blip r:embed="rId3"/>
          <a:srcRect/>
          <a:stretch>
            <a:fillRect/>
          </a:stretch>
        </p:blipFill>
        <p:spPr bwMode="auto">
          <a:xfrm>
            <a:off x="6516688" y="1773238"/>
            <a:ext cx="2232025" cy="1887537"/>
          </a:xfrm>
          <a:prstGeom prst="rect">
            <a:avLst/>
          </a:prstGeom>
          <a:noFill/>
          <a:ln w="9525">
            <a:noFill/>
            <a:miter lim="800000"/>
            <a:headEnd/>
            <a:tailEnd/>
          </a:ln>
        </p:spPr>
      </p:pic>
      <p:sp>
        <p:nvSpPr>
          <p:cNvPr id="61460" name="Text Box 20"/>
          <p:cNvSpPr txBox="1">
            <a:spLocks noChangeArrowheads="1"/>
          </p:cNvSpPr>
          <p:nvPr/>
        </p:nvSpPr>
        <p:spPr bwMode="auto">
          <a:xfrm>
            <a:off x="6659563" y="1052513"/>
            <a:ext cx="2286000" cy="579437"/>
          </a:xfrm>
          <a:prstGeom prst="rect">
            <a:avLst/>
          </a:prstGeom>
          <a:noFill/>
          <a:ln w="9525">
            <a:noFill/>
            <a:miter lim="800000"/>
            <a:headEnd/>
            <a:tailEnd/>
          </a:ln>
        </p:spPr>
        <p:txBody>
          <a:bodyPr>
            <a:spAutoFit/>
          </a:bodyPr>
          <a:lstStyle/>
          <a:p>
            <a:pPr>
              <a:spcBef>
                <a:spcPct val="50000"/>
              </a:spcBef>
            </a:pPr>
            <a:r>
              <a:rPr lang="zh-CN" altLang="en-US" sz="3200" b="1"/>
              <a:t>空间结构</a:t>
            </a:r>
          </a:p>
        </p:txBody>
      </p:sp>
      <p:pic>
        <p:nvPicPr>
          <p:cNvPr id="61461" name="Picture 21" descr="pic_62208"/>
          <p:cNvPicPr>
            <a:picLocks noChangeAspect="1" noChangeArrowheads="1"/>
          </p:cNvPicPr>
          <p:nvPr/>
        </p:nvPicPr>
        <p:blipFill>
          <a:blip r:embed="rId4"/>
          <a:srcRect l="3307" t="49983" b="6450"/>
          <a:stretch>
            <a:fillRect/>
          </a:stretch>
        </p:blipFill>
        <p:spPr bwMode="auto">
          <a:xfrm>
            <a:off x="4500563" y="4870450"/>
            <a:ext cx="1946275" cy="1987550"/>
          </a:xfrm>
          <a:prstGeom prst="rect">
            <a:avLst/>
          </a:prstGeom>
          <a:noFill/>
          <a:ln w="9525">
            <a:noFill/>
            <a:miter lim="800000"/>
            <a:headEnd/>
            <a:tailEnd/>
          </a:ln>
        </p:spPr>
      </p:pic>
      <p:sp>
        <p:nvSpPr>
          <p:cNvPr id="61462" name="Text Box 22"/>
          <p:cNvSpPr txBox="1">
            <a:spLocks noChangeArrowheads="1"/>
          </p:cNvSpPr>
          <p:nvPr/>
        </p:nvSpPr>
        <p:spPr bwMode="auto">
          <a:xfrm>
            <a:off x="900113" y="4149725"/>
            <a:ext cx="2286000" cy="579438"/>
          </a:xfrm>
          <a:prstGeom prst="rect">
            <a:avLst/>
          </a:prstGeom>
          <a:noFill/>
          <a:ln w="9525">
            <a:noFill/>
            <a:miter lim="800000"/>
            <a:headEnd/>
            <a:tailEnd/>
          </a:ln>
        </p:spPr>
        <p:txBody>
          <a:bodyPr>
            <a:spAutoFit/>
          </a:bodyPr>
          <a:lstStyle/>
          <a:p>
            <a:pPr>
              <a:spcBef>
                <a:spcPct val="50000"/>
              </a:spcBef>
            </a:pPr>
            <a:r>
              <a:rPr lang="zh-CN" altLang="en-US" sz="3200" b="1"/>
              <a:t>球棍摸型</a:t>
            </a:r>
          </a:p>
        </p:txBody>
      </p:sp>
      <p:sp>
        <p:nvSpPr>
          <p:cNvPr id="61463" name="Text Box 23"/>
          <p:cNvSpPr txBox="1">
            <a:spLocks noChangeArrowheads="1"/>
          </p:cNvSpPr>
          <p:nvPr/>
        </p:nvSpPr>
        <p:spPr bwMode="auto">
          <a:xfrm>
            <a:off x="4356100" y="4221163"/>
            <a:ext cx="2227263" cy="579437"/>
          </a:xfrm>
          <a:prstGeom prst="rect">
            <a:avLst/>
          </a:prstGeom>
          <a:noFill/>
          <a:ln w="9525">
            <a:noFill/>
            <a:miter lim="800000"/>
            <a:headEnd/>
            <a:tailEnd/>
          </a:ln>
        </p:spPr>
        <p:txBody>
          <a:bodyPr>
            <a:spAutoFit/>
          </a:bodyPr>
          <a:lstStyle/>
          <a:p>
            <a:pPr>
              <a:spcBef>
                <a:spcPct val="50000"/>
              </a:spcBef>
            </a:pPr>
            <a:r>
              <a:rPr lang="zh-CN" altLang="en-US" sz="3200" b="1"/>
              <a:t>比例模型</a:t>
            </a:r>
          </a:p>
        </p:txBody>
      </p:sp>
      <p:sp>
        <p:nvSpPr>
          <p:cNvPr id="61464" name="Text Box 24"/>
          <p:cNvSpPr txBox="1">
            <a:spLocks noChangeArrowheads="1"/>
          </p:cNvSpPr>
          <p:nvPr/>
        </p:nvSpPr>
        <p:spPr bwMode="auto">
          <a:xfrm>
            <a:off x="6877050" y="3573463"/>
            <a:ext cx="1871663" cy="579437"/>
          </a:xfrm>
          <a:prstGeom prst="rect">
            <a:avLst/>
          </a:prstGeom>
          <a:noFill/>
          <a:ln w="9525">
            <a:noFill/>
            <a:miter lim="800000"/>
            <a:headEnd/>
            <a:tailEnd/>
          </a:ln>
        </p:spPr>
        <p:txBody>
          <a:bodyPr>
            <a:spAutoFit/>
          </a:bodyPr>
          <a:lstStyle/>
          <a:p>
            <a:pPr>
              <a:spcBef>
                <a:spcPct val="50000"/>
              </a:spcBef>
            </a:pPr>
            <a:r>
              <a:rPr lang="zh-CN" altLang="en-US" sz="3200" b="1">
                <a:latin typeface="Verdana" pitchFamily="34" charset="0"/>
              </a:rPr>
              <a:t>正四面体</a:t>
            </a:r>
          </a:p>
        </p:txBody>
      </p:sp>
      <p:pic>
        <p:nvPicPr>
          <p:cNvPr id="61465" name="甲烷.AVI">
            <a:hlinkClick r:id="" action="ppaction://media"/>
          </p:cNvPr>
          <p:cNvPicPr>
            <a:picLocks noRot="1" noChangeAspect="1" noChangeArrowheads="1"/>
          </p:cNvPicPr>
          <p:nvPr>
            <a:videoFile r:link="rId1"/>
          </p:nvPr>
        </p:nvPicPr>
        <p:blipFill>
          <a:blip r:embed="rId5"/>
          <a:srcRect/>
          <a:stretch>
            <a:fillRect/>
          </a:stretch>
        </p:blipFill>
        <p:spPr bwMode="auto">
          <a:xfrm>
            <a:off x="611188" y="4868863"/>
            <a:ext cx="2438400" cy="1676400"/>
          </a:xfrm>
          <a:prstGeom prst="rect">
            <a:avLst/>
          </a:prstGeom>
          <a:noFill/>
          <a:ln w="9525">
            <a:noFill/>
            <a:miter lim="800000"/>
            <a:headEnd/>
            <a:tailEnd/>
          </a:ln>
        </p:spPr>
      </p:pic>
      <p:sp>
        <p:nvSpPr>
          <p:cNvPr id="61466" name="AutoShape 26">
            <a:hlinkClick r:id="" action="ppaction://hlinkshowjump?jump=nextslide" highlightClick="1"/>
          </p:cNvPr>
          <p:cNvSpPr>
            <a:spLocks noChangeArrowheads="1"/>
          </p:cNvSpPr>
          <p:nvPr/>
        </p:nvSpPr>
        <p:spPr bwMode="auto">
          <a:xfrm>
            <a:off x="8604250" y="1196975"/>
            <a:ext cx="288925" cy="288925"/>
          </a:xfrm>
          <a:prstGeom prst="actionButtonEnd">
            <a:avLst/>
          </a:prstGeom>
          <a:solidFill>
            <a:srgbClr val="FF0000"/>
          </a:solidFill>
          <a:ln w="9525">
            <a:noFill/>
            <a:miter lim="800000"/>
            <a:headEnd/>
            <a:tailEnd/>
          </a:ln>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146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146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146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146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145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146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14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p:cTn id="59" repeatCount="indefinite" fill="remove" display="0">
                  <p:stCondLst>
                    <p:cond delay="indefinite"/>
                  </p:stCondLst>
                  <p:endCondLst>
                    <p:cond evt="onNext" delay="0">
                      <p:tgtEl>
                        <p:sldTgt/>
                      </p:tgtEl>
                    </p:cond>
                    <p:cond evt="onPrev" delay="0">
                      <p:tgtEl>
                        <p:sldTgt/>
                      </p:tgtEl>
                    </p:cond>
                  </p:endCondLst>
                </p:cTn>
                <p:tgtEl>
                  <p:spTgt spid="61465"/>
                </p:tgtEl>
              </p:cMediaNode>
            </p:video>
          </p:childTnLst>
        </p:cTn>
      </p:par>
    </p:tnLst>
    <p:bldLst>
      <p:bldP spid="23555" grpId="0"/>
      <p:bldP spid="61444" grpId="0"/>
      <p:bldP spid="61445" grpId="0"/>
      <p:bldP spid="61452" grpId="0"/>
      <p:bldP spid="61460" grpId="0"/>
      <p:bldP spid="61462" grpId="0"/>
      <p:bldP spid="61463" grpId="0"/>
      <p:bldP spid="61464" grpId="0"/>
      <p:bldP spid="6146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4" name="AutoShape 6">
            <a:hlinkClick r:id="" action="ppaction://hlinkshowjump?jump=previousslide" highlightClick="1"/>
          </p:cNvPr>
          <p:cNvSpPr>
            <a:spLocks noChangeArrowheads="1"/>
          </p:cNvSpPr>
          <p:nvPr/>
        </p:nvSpPr>
        <p:spPr bwMode="auto">
          <a:xfrm>
            <a:off x="8101013" y="6165850"/>
            <a:ext cx="827087" cy="431800"/>
          </a:xfrm>
          <a:prstGeom prst="actionButtonBeginning">
            <a:avLst/>
          </a:prstGeom>
          <a:solidFill>
            <a:srgbClr val="008000"/>
          </a:solidFill>
          <a:ln w="9525">
            <a:noFill/>
            <a:miter lim="800000"/>
            <a:headEnd/>
            <a:tailEnd/>
          </a:ln>
          <a:effectLst/>
        </p:spPr>
        <p:txBody>
          <a:bodyPr wrap="none" anchor="ctr"/>
          <a:lstStyle/>
          <a:p>
            <a:endParaRPr lang="zh-CN" altLang="en-US"/>
          </a:p>
        </p:txBody>
      </p:sp>
    </p:spTree>
    <p:controls>
      <p:control spid="49154" name="ShockwaveFlash1" r:id="rId2" imgW="6336686" imgH="5255752"/>
    </p:controls>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甲烷球棍模型1"/>
          <p:cNvPicPr preferRelativeResize="0">
            <a:picLocks noChangeArrowheads="1" noCrop="1"/>
          </p:cNvPicPr>
          <p:nvPr/>
        </p:nvPicPr>
        <p:blipFill>
          <a:blip r:embed="rId2"/>
          <a:srcRect/>
          <a:stretch>
            <a:fillRect/>
          </a:stretch>
        </p:blipFill>
        <p:spPr bwMode="auto">
          <a:xfrm>
            <a:off x="3276600" y="2708275"/>
            <a:ext cx="5421313" cy="3744913"/>
          </a:xfrm>
          <a:prstGeom prst="rect">
            <a:avLst/>
          </a:prstGeom>
          <a:noFill/>
          <a:ln w="9525">
            <a:noFill/>
            <a:miter lim="800000"/>
            <a:headEnd/>
            <a:tailEnd/>
          </a:ln>
        </p:spPr>
      </p:pic>
      <p:sp>
        <p:nvSpPr>
          <p:cNvPr id="191492" name="标题 1"/>
          <p:cNvSpPr>
            <a:spLocks/>
          </p:cNvSpPr>
          <p:nvPr/>
        </p:nvSpPr>
        <p:spPr bwMode="auto">
          <a:xfrm>
            <a:off x="323850" y="333375"/>
            <a:ext cx="8820150" cy="1431925"/>
          </a:xfrm>
          <a:prstGeom prst="rect">
            <a:avLst/>
          </a:prstGeom>
          <a:noFill/>
          <a:ln w="9525">
            <a:noFill/>
            <a:miter lim="800000"/>
            <a:headEnd/>
            <a:tailEnd/>
          </a:ln>
        </p:spPr>
        <p:txBody>
          <a:bodyPr anchor="b">
            <a:spAutoFit/>
          </a:bodyPr>
          <a:lstStyle/>
          <a:p>
            <a:r>
              <a:rPr lang="zh-CN" altLang="en-US" sz="4400" b="1">
                <a:solidFill>
                  <a:schemeClr val="tx2"/>
                </a:solidFill>
                <a:latin typeface="Calibri" pitchFamily="34" charset="0"/>
                <a:ea typeface="华文新魏" pitchFamily="2" charset="-122"/>
              </a:rPr>
              <a:t>甲烷的立体结构</a:t>
            </a:r>
            <a:br>
              <a:rPr lang="zh-CN" altLang="en-US" sz="4400" b="1">
                <a:solidFill>
                  <a:schemeClr val="tx2"/>
                </a:solidFill>
                <a:latin typeface="Calibri" pitchFamily="34" charset="0"/>
                <a:ea typeface="华文新魏" pitchFamily="2" charset="-122"/>
              </a:rPr>
            </a:br>
            <a:r>
              <a:rPr lang="zh-CN" altLang="en-US" sz="4400" b="1">
                <a:solidFill>
                  <a:schemeClr val="tx2"/>
                </a:solidFill>
                <a:latin typeface="Calibri" pitchFamily="34" charset="0"/>
                <a:ea typeface="华文新魏" pitchFamily="2" charset="-122"/>
              </a:rPr>
              <a:t>            </a:t>
            </a:r>
            <a:r>
              <a:rPr lang="en-US" altLang="zh-CN" sz="4400" b="1">
                <a:solidFill>
                  <a:schemeClr val="tx2"/>
                </a:solidFill>
                <a:latin typeface="Calibri" pitchFamily="34" charset="0"/>
                <a:ea typeface="华文新魏" pitchFamily="2" charset="-122"/>
              </a:rPr>
              <a:t>——</a:t>
            </a:r>
            <a:r>
              <a:rPr lang="zh-CN" altLang="en-US" sz="4400" b="1">
                <a:solidFill>
                  <a:srgbClr val="FF0000"/>
                </a:solidFill>
                <a:latin typeface="Calibri" pitchFamily="34" charset="0"/>
                <a:ea typeface="华文新魏" pitchFamily="2" charset="-122"/>
              </a:rPr>
              <a:t>正四面体结构</a:t>
            </a:r>
          </a:p>
        </p:txBody>
      </p:sp>
      <p:grpSp>
        <p:nvGrpSpPr>
          <p:cNvPr id="2" name="Group 5"/>
          <p:cNvGrpSpPr>
            <a:grpSpLocks/>
          </p:cNvGrpSpPr>
          <p:nvPr/>
        </p:nvGrpSpPr>
        <p:grpSpPr bwMode="auto">
          <a:xfrm>
            <a:off x="179388" y="1628775"/>
            <a:ext cx="2309812" cy="2170113"/>
            <a:chOff x="2245" y="572"/>
            <a:chExt cx="1455" cy="1367"/>
          </a:xfrm>
        </p:grpSpPr>
        <p:sp>
          <p:nvSpPr>
            <p:cNvPr id="15368" name="Line 6"/>
            <p:cNvSpPr>
              <a:spLocks noChangeShapeType="1"/>
            </p:cNvSpPr>
            <p:nvPr/>
          </p:nvSpPr>
          <p:spPr bwMode="auto">
            <a:xfrm>
              <a:off x="2999" y="1029"/>
              <a:ext cx="0" cy="182"/>
            </a:xfrm>
            <a:prstGeom prst="line">
              <a:avLst/>
            </a:prstGeom>
            <a:noFill/>
            <a:ln w="76200">
              <a:solidFill>
                <a:schemeClr val="tx1"/>
              </a:solidFill>
              <a:round/>
              <a:headEnd/>
              <a:tailEnd/>
            </a:ln>
          </p:spPr>
          <p:txBody>
            <a:bodyPr wrap="none" anchor="ctr"/>
            <a:lstStyle/>
            <a:p>
              <a:endParaRPr lang="zh-CN" altLang="en-US"/>
            </a:p>
          </p:txBody>
        </p:sp>
        <p:sp>
          <p:nvSpPr>
            <p:cNvPr id="191495" name="Oval 7"/>
            <p:cNvSpPr>
              <a:spLocks noChangeArrowheads="1"/>
            </p:cNvSpPr>
            <p:nvPr/>
          </p:nvSpPr>
          <p:spPr bwMode="auto">
            <a:xfrm>
              <a:off x="2897" y="1570"/>
              <a:ext cx="255"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15370" name="Line 8"/>
            <p:cNvSpPr>
              <a:spLocks noChangeShapeType="1"/>
            </p:cNvSpPr>
            <p:nvPr/>
          </p:nvSpPr>
          <p:spPr bwMode="auto">
            <a:xfrm rot="21045440" flipH="1">
              <a:off x="3007" y="1415"/>
              <a:ext cx="23" cy="155"/>
            </a:xfrm>
            <a:prstGeom prst="line">
              <a:avLst/>
            </a:prstGeom>
            <a:noFill/>
            <a:ln w="76200">
              <a:solidFill>
                <a:schemeClr val="tx1"/>
              </a:solidFill>
              <a:round/>
              <a:headEnd/>
              <a:tailEnd/>
            </a:ln>
          </p:spPr>
          <p:txBody>
            <a:bodyPr wrap="none" anchor="ctr"/>
            <a:lstStyle/>
            <a:p>
              <a:endParaRPr lang="zh-CN" altLang="en-US"/>
            </a:p>
          </p:txBody>
        </p:sp>
        <p:sp>
          <p:nvSpPr>
            <p:cNvPr id="15371" name="Line 9"/>
            <p:cNvSpPr>
              <a:spLocks noChangeShapeType="1"/>
            </p:cNvSpPr>
            <p:nvPr/>
          </p:nvSpPr>
          <p:spPr bwMode="auto">
            <a:xfrm rot="4146091">
              <a:off x="2580" y="1297"/>
              <a:ext cx="144" cy="480"/>
            </a:xfrm>
            <a:prstGeom prst="line">
              <a:avLst/>
            </a:prstGeom>
            <a:noFill/>
            <a:ln w="76200">
              <a:solidFill>
                <a:schemeClr val="tx1"/>
              </a:solidFill>
              <a:round/>
              <a:headEnd/>
              <a:tailEnd/>
            </a:ln>
          </p:spPr>
          <p:txBody>
            <a:bodyPr wrap="none" anchor="ctr"/>
            <a:lstStyle/>
            <a:p>
              <a:endParaRPr lang="zh-CN" altLang="en-US"/>
            </a:p>
          </p:txBody>
        </p:sp>
        <p:sp>
          <p:nvSpPr>
            <p:cNvPr id="15372" name="Oval 10"/>
            <p:cNvSpPr>
              <a:spLocks noChangeArrowheads="1"/>
            </p:cNvSpPr>
            <p:nvPr/>
          </p:nvSpPr>
          <p:spPr bwMode="auto">
            <a:xfrm>
              <a:off x="2821" y="1143"/>
              <a:ext cx="336" cy="336"/>
            </a:xfrm>
            <a:prstGeom prst="ellipse">
              <a:avLst/>
            </a:prstGeom>
            <a:gradFill rotWithShape="0">
              <a:gsLst>
                <a:gs pos="0">
                  <a:schemeClr val="bg1"/>
                </a:gs>
                <a:gs pos="100000">
                  <a:schemeClr val="tx1"/>
                </a:gs>
              </a:gsLst>
              <a:lin ang="2700000" scaled="1"/>
            </a:gradFill>
            <a:ln w="9525">
              <a:solidFill>
                <a:schemeClr val="tx1"/>
              </a:solidFill>
              <a:round/>
              <a:headEnd/>
              <a:tailEnd/>
            </a:ln>
          </p:spPr>
          <p:txBody>
            <a:bodyPr wrap="none" anchor="ctr"/>
            <a:lstStyle/>
            <a:p>
              <a:endParaRPr lang="zh-CN" altLang="en-US">
                <a:latin typeface="Calibri" pitchFamily="34" charset="0"/>
              </a:endParaRPr>
            </a:p>
          </p:txBody>
        </p:sp>
        <p:grpSp>
          <p:nvGrpSpPr>
            <p:cNvPr id="15373" name="Group 11"/>
            <p:cNvGrpSpPr>
              <a:grpSpLocks/>
            </p:cNvGrpSpPr>
            <p:nvPr/>
          </p:nvGrpSpPr>
          <p:grpSpPr bwMode="auto">
            <a:xfrm>
              <a:off x="2857" y="572"/>
              <a:ext cx="255" cy="459"/>
              <a:chOff x="2684" y="415"/>
              <a:chExt cx="255" cy="459"/>
            </a:xfrm>
          </p:grpSpPr>
          <p:sp>
            <p:nvSpPr>
              <p:cNvPr id="15377" name="Line 12"/>
              <p:cNvSpPr>
                <a:spLocks noChangeShapeType="1"/>
              </p:cNvSpPr>
              <p:nvPr/>
            </p:nvSpPr>
            <p:spPr bwMode="auto">
              <a:xfrm>
                <a:off x="2825" y="673"/>
                <a:ext cx="0" cy="201"/>
              </a:xfrm>
              <a:prstGeom prst="line">
                <a:avLst/>
              </a:prstGeom>
              <a:noFill/>
              <a:ln w="76200">
                <a:solidFill>
                  <a:schemeClr val="tx1"/>
                </a:solidFill>
                <a:round/>
                <a:headEnd/>
                <a:tailEnd/>
              </a:ln>
            </p:spPr>
            <p:txBody>
              <a:bodyPr wrap="none" anchor="ctr"/>
              <a:lstStyle/>
              <a:p>
                <a:endParaRPr lang="zh-CN" altLang="en-US"/>
              </a:p>
            </p:txBody>
          </p:sp>
          <p:sp>
            <p:nvSpPr>
              <p:cNvPr id="191501" name="Oval 13"/>
              <p:cNvSpPr>
                <a:spLocks noChangeArrowheads="1"/>
              </p:cNvSpPr>
              <p:nvPr/>
            </p:nvSpPr>
            <p:spPr bwMode="auto">
              <a:xfrm>
                <a:off x="2684" y="415"/>
                <a:ext cx="255"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grpSp>
        <p:sp>
          <p:nvSpPr>
            <p:cNvPr id="15374" name="Line 14"/>
            <p:cNvSpPr>
              <a:spLocks noChangeShapeType="1"/>
            </p:cNvSpPr>
            <p:nvPr/>
          </p:nvSpPr>
          <p:spPr bwMode="auto">
            <a:xfrm rot="17631561" flipV="1">
              <a:off x="3247" y="1284"/>
              <a:ext cx="155" cy="508"/>
            </a:xfrm>
            <a:prstGeom prst="line">
              <a:avLst/>
            </a:prstGeom>
            <a:noFill/>
            <a:ln w="76200">
              <a:solidFill>
                <a:schemeClr val="tx1"/>
              </a:solidFill>
              <a:round/>
              <a:headEnd/>
              <a:tailEnd/>
            </a:ln>
          </p:spPr>
          <p:txBody>
            <a:bodyPr wrap="none" anchor="ctr"/>
            <a:lstStyle/>
            <a:p>
              <a:endParaRPr lang="zh-CN" altLang="en-US"/>
            </a:p>
          </p:txBody>
        </p:sp>
        <p:sp>
          <p:nvSpPr>
            <p:cNvPr id="191503" name="Oval 15"/>
            <p:cNvSpPr>
              <a:spLocks noChangeArrowheads="1"/>
            </p:cNvSpPr>
            <p:nvPr/>
          </p:nvSpPr>
          <p:spPr bwMode="auto">
            <a:xfrm>
              <a:off x="3445" y="1671"/>
              <a:ext cx="255"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191504" name="Oval 16"/>
            <p:cNvSpPr>
              <a:spLocks noChangeArrowheads="1"/>
            </p:cNvSpPr>
            <p:nvPr/>
          </p:nvSpPr>
          <p:spPr bwMode="auto">
            <a:xfrm>
              <a:off x="2245" y="1623"/>
              <a:ext cx="255"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grpSp>
      <p:sp>
        <p:nvSpPr>
          <p:cNvPr id="191505" name="Arc 17"/>
          <p:cNvSpPr>
            <a:spLocks/>
          </p:cNvSpPr>
          <p:nvPr/>
        </p:nvSpPr>
        <p:spPr bwMode="auto">
          <a:xfrm>
            <a:off x="1403350" y="2349500"/>
            <a:ext cx="431800" cy="72072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0000FF"/>
            </a:solidFill>
            <a:round/>
            <a:headEnd/>
            <a:tailEnd/>
          </a:ln>
        </p:spPr>
        <p:txBody>
          <a:bodyPr wrap="none" anchor="ctr"/>
          <a:lstStyle/>
          <a:p>
            <a:endParaRPr lang="zh-CN" altLang="en-US"/>
          </a:p>
        </p:txBody>
      </p:sp>
      <p:sp>
        <p:nvSpPr>
          <p:cNvPr id="191506" name="Rectangle 18"/>
          <p:cNvSpPr>
            <a:spLocks noChangeArrowheads="1"/>
          </p:cNvSpPr>
          <p:nvPr/>
        </p:nvSpPr>
        <p:spPr bwMode="auto">
          <a:xfrm>
            <a:off x="1692275" y="2133600"/>
            <a:ext cx="2447925" cy="579438"/>
          </a:xfrm>
          <a:prstGeom prst="rect">
            <a:avLst/>
          </a:prstGeom>
          <a:noFill/>
          <a:ln w="9525">
            <a:noFill/>
            <a:miter lim="800000"/>
            <a:headEnd/>
            <a:tailEnd/>
          </a:ln>
        </p:spPr>
        <p:txBody>
          <a:bodyPr>
            <a:spAutoFit/>
          </a:bodyPr>
          <a:lstStyle/>
          <a:p>
            <a:pPr>
              <a:spcBef>
                <a:spcPct val="50000"/>
              </a:spcBef>
            </a:pPr>
            <a:r>
              <a:rPr lang="en-US" altLang="zh-CN" sz="3200" b="1">
                <a:solidFill>
                  <a:srgbClr val="0000FF"/>
                </a:solidFill>
                <a:latin typeface="Times New Roman" pitchFamily="18" charset="0"/>
              </a:rPr>
              <a:t>109</a:t>
            </a:r>
            <a:r>
              <a:rPr lang="en-US" altLang="zh-CN" sz="3200" b="1">
                <a:solidFill>
                  <a:srgbClr val="0000FF"/>
                </a:solidFill>
                <a:latin typeface="Times New Roman" pitchFamily="18" charset="0"/>
                <a:cs typeface="Arial" charset="0"/>
              </a:rPr>
              <a:t>º</a:t>
            </a:r>
            <a:r>
              <a:rPr lang="en-US" altLang="zh-CN" sz="3200" b="1">
                <a:solidFill>
                  <a:srgbClr val="0000FF"/>
                </a:solidFill>
                <a:latin typeface="Times New Roman" pitchFamily="18" charset="0"/>
              </a:rPr>
              <a:t>28’</a:t>
            </a:r>
          </a:p>
        </p:txBody>
      </p:sp>
      <p:pic>
        <p:nvPicPr>
          <p:cNvPr id="191507" name="Picture 19"/>
          <p:cNvPicPr>
            <a:picLocks noChangeAspect="1" noChangeArrowheads="1"/>
          </p:cNvPicPr>
          <p:nvPr/>
        </p:nvPicPr>
        <p:blipFill>
          <a:blip r:embed="rId3"/>
          <a:srcRect/>
          <a:stretch>
            <a:fillRect/>
          </a:stretch>
        </p:blipFill>
        <p:spPr bwMode="auto">
          <a:xfrm>
            <a:off x="144463" y="4076700"/>
            <a:ext cx="2987675" cy="27193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15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15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150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149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14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2" grpId="0"/>
      <p:bldP spid="191505" grpId="0" animBg="1"/>
      <p:bldP spid="19150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4"/>
          <p:cNvSpPr txBox="1">
            <a:spLocks noChangeArrowheads="1"/>
          </p:cNvSpPr>
          <p:nvPr/>
        </p:nvSpPr>
        <p:spPr bwMode="auto">
          <a:xfrm>
            <a:off x="900113" y="1601788"/>
            <a:ext cx="7416800" cy="1322387"/>
          </a:xfrm>
          <a:prstGeom prst="rect">
            <a:avLst/>
          </a:prstGeom>
          <a:noFill/>
          <a:ln w="9525">
            <a:noFill/>
            <a:miter lim="800000"/>
            <a:headEnd/>
            <a:tailEnd/>
          </a:ln>
        </p:spPr>
        <p:txBody>
          <a:bodyPr>
            <a:spAutoFit/>
          </a:bodyPr>
          <a:lstStyle/>
          <a:p>
            <a:pPr>
              <a:spcBef>
                <a:spcPct val="50000"/>
              </a:spcBef>
              <a:defRPr/>
            </a:pPr>
            <a:r>
              <a:rPr lang="zh-CN" altLang="en-US" sz="4000" b="1" dirty="0">
                <a:latin typeface="+mn-ea"/>
                <a:ea typeface="+mn-ea"/>
              </a:rPr>
              <a:t>你还能预测一下甲烷有可能发生的反应吗？说出你的判断依据。</a:t>
            </a:r>
            <a:endParaRPr lang="en-US" altLang="zh-CN" sz="4000" b="1" dirty="0">
              <a:latin typeface="+mn-ea"/>
              <a:ea typeface="+mn-ea"/>
            </a:endParaRPr>
          </a:p>
        </p:txBody>
      </p:sp>
      <p:sp>
        <p:nvSpPr>
          <p:cNvPr id="16387" name="AutoShape 5">
            <a:hlinkClick r:id="rId2" action="ppaction://hlinkfile" highlightClick="1"/>
          </p:cNvPr>
          <p:cNvSpPr>
            <a:spLocks noChangeArrowheads="1"/>
          </p:cNvSpPr>
          <p:nvPr/>
        </p:nvSpPr>
        <p:spPr bwMode="auto">
          <a:xfrm>
            <a:off x="8928100" y="6597650"/>
            <a:ext cx="215900" cy="260350"/>
          </a:xfrm>
          <a:prstGeom prst="actionButtonInformation">
            <a:avLst/>
          </a:prstGeom>
          <a:solidFill>
            <a:schemeClr val="accent1"/>
          </a:solidFill>
          <a:ln w="9525">
            <a:noFill/>
            <a:miter lim="800000"/>
            <a:headEnd/>
            <a:tailEnd/>
          </a:ln>
        </p:spPr>
        <p:txBody>
          <a:bodyPr wrap="none" anchor="ctr"/>
          <a:lstStyle/>
          <a:p>
            <a:endParaRPr lang="zh-CN" altLang="en-US"/>
          </a:p>
        </p:txBody>
      </p:sp>
      <p:sp>
        <p:nvSpPr>
          <p:cNvPr id="16388" name="AutoShape 6">
            <a:hlinkClick r:id="rId3" action="ppaction://hlinkfile" highlightClick="1"/>
          </p:cNvPr>
          <p:cNvSpPr>
            <a:spLocks noChangeArrowheads="1"/>
          </p:cNvSpPr>
          <p:nvPr/>
        </p:nvSpPr>
        <p:spPr bwMode="auto">
          <a:xfrm>
            <a:off x="8604250" y="6669088"/>
            <a:ext cx="217488" cy="188912"/>
          </a:xfrm>
          <a:prstGeom prst="actionButtonReturn">
            <a:avLst/>
          </a:prstGeom>
          <a:solidFill>
            <a:schemeClr val="accent1"/>
          </a:solidFill>
          <a:ln w="9525">
            <a:noFill/>
            <a:miter lim="800000"/>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304800" y="1384300"/>
            <a:ext cx="9144000" cy="3444875"/>
          </a:xfrm>
          <a:prstGeom prst="rect">
            <a:avLst/>
          </a:prstGeom>
          <a:noFill/>
          <a:ln w="9525">
            <a:noFill/>
            <a:miter lim="800000"/>
            <a:headEnd/>
            <a:tailEnd/>
          </a:ln>
        </p:spPr>
        <p:txBody>
          <a:bodyPr>
            <a:spAutoFit/>
          </a:bodyPr>
          <a:lstStyle/>
          <a:p>
            <a:pPr>
              <a:lnSpc>
                <a:spcPct val="150000"/>
              </a:lnSpc>
              <a:spcBef>
                <a:spcPct val="50000"/>
              </a:spcBef>
            </a:pPr>
            <a:r>
              <a:rPr kumimoji="1" lang="zh-CN" altLang="en-US" sz="4000" b="1">
                <a:latin typeface="宋体" pitchFamily="2" charset="-122"/>
              </a:rPr>
              <a:t>（</a:t>
            </a:r>
            <a:r>
              <a:rPr kumimoji="1" lang="en-US" altLang="zh-CN" sz="4000" b="1">
                <a:latin typeface="宋体" pitchFamily="2" charset="-122"/>
              </a:rPr>
              <a:t>1</a:t>
            </a:r>
            <a:r>
              <a:rPr kumimoji="1" lang="zh-CN" altLang="en-US" sz="4000" b="1">
                <a:latin typeface="宋体" pitchFamily="2" charset="-122"/>
              </a:rPr>
              <a:t>）甲烷与强氧化剂（</a:t>
            </a:r>
            <a:r>
              <a:rPr kumimoji="1" lang="zh-CN" altLang="en-US" sz="4000" b="1">
                <a:latin typeface="宋体" pitchFamily="2" charset="-122"/>
                <a:hlinkClick r:id="rId2" action="ppaction://hlinkfile"/>
              </a:rPr>
              <a:t>高锰酸钾溶液）</a:t>
            </a:r>
            <a:endParaRPr kumimoji="1" lang="zh-CN" altLang="en-US" sz="4000" b="1">
              <a:latin typeface="宋体" pitchFamily="2" charset="-122"/>
            </a:endParaRPr>
          </a:p>
          <a:p>
            <a:pPr>
              <a:lnSpc>
                <a:spcPct val="150000"/>
              </a:lnSpc>
              <a:spcBef>
                <a:spcPct val="50000"/>
              </a:spcBef>
            </a:pPr>
            <a:r>
              <a:rPr kumimoji="1" lang="zh-CN" altLang="en-US" sz="4000" b="1">
                <a:latin typeface="宋体" pitchFamily="2" charset="-122"/>
              </a:rPr>
              <a:t>（</a:t>
            </a:r>
            <a:r>
              <a:rPr kumimoji="1" lang="en-US" altLang="zh-CN" sz="4000" b="1">
                <a:latin typeface="宋体" pitchFamily="2" charset="-122"/>
              </a:rPr>
              <a:t>2</a:t>
            </a:r>
            <a:r>
              <a:rPr kumimoji="1" lang="zh-CN" altLang="en-US" sz="4000" b="1">
                <a:latin typeface="宋体" pitchFamily="2" charset="-122"/>
              </a:rPr>
              <a:t>）甲烷与强酸</a:t>
            </a:r>
          </a:p>
          <a:p>
            <a:pPr>
              <a:lnSpc>
                <a:spcPct val="150000"/>
              </a:lnSpc>
              <a:spcBef>
                <a:spcPct val="50000"/>
              </a:spcBef>
            </a:pPr>
            <a:r>
              <a:rPr kumimoji="1" lang="zh-CN" altLang="en-US" sz="4000" b="1">
                <a:latin typeface="宋体" pitchFamily="2" charset="-122"/>
              </a:rPr>
              <a:t>（</a:t>
            </a:r>
            <a:r>
              <a:rPr kumimoji="1" lang="en-US" altLang="zh-CN" sz="4000" b="1">
                <a:latin typeface="宋体" pitchFamily="2" charset="-122"/>
              </a:rPr>
              <a:t>3</a:t>
            </a:r>
            <a:r>
              <a:rPr kumimoji="1" lang="zh-CN" altLang="en-US" sz="4000" b="1">
                <a:latin typeface="宋体" pitchFamily="2" charset="-122"/>
              </a:rPr>
              <a:t>）甲烷与强碱</a:t>
            </a:r>
          </a:p>
        </p:txBody>
      </p:sp>
      <p:sp>
        <p:nvSpPr>
          <p:cNvPr id="26627" name="Rectangle 3"/>
          <p:cNvSpPr>
            <a:spLocks noChangeArrowheads="1"/>
          </p:cNvSpPr>
          <p:nvPr/>
        </p:nvSpPr>
        <p:spPr bwMode="auto">
          <a:xfrm>
            <a:off x="539750" y="188913"/>
            <a:ext cx="5561013" cy="769937"/>
          </a:xfrm>
          <a:prstGeom prst="rect">
            <a:avLst/>
          </a:prstGeom>
          <a:noFill/>
          <a:ln w="9525">
            <a:noFill/>
            <a:miter lim="800000"/>
            <a:headEnd/>
            <a:tailEnd/>
          </a:ln>
        </p:spPr>
        <p:txBody>
          <a:bodyPr wrap="none">
            <a:spAutoFit/>
          </a:bodyPr>
          <a:lstStyle/>
          <a:p>
            <a:pPr algn="ctr">
              <a:defRPr/>
            </a:pPr>
            <a:r>
              <a:rPr kumimoji="1" lang="zh-CN" altLang="en-US" sz="4400" b="1" dirty="0">
                <a:solidFill>
                  <a:srgbClr val="FF0000"/>
                </a:solidFill>
                <a:latin typeface="+mn-ea"/>
                <a:ea typeface="+mn-ea"/>
              </a:rPr>
              <a:t>三、甲烷的化学性质 </a:t>
            </a:r>
          </a:p>
        </p:txBody>
      </p:sp>
      <p:sp>
        <p:nvSpPr>
          <p:cNvPr id="65541" name="Text Box 5"/>
          <p:cNvSpPr txBox="1">
            <a:spLocks noChangeArrowheads="1"/>
          </p:cNvSpPr>
          <p:nvPr/>
        </p:nvSpPr>
        <p:spPr bwMode="auto">
          <a:xfrm>
            <a:off x="2716213" y="5514975"/>
            <a:ext cx="1979612" cy="1098550"/>
          </a:xfrm>
          <a:prstGeom prst="rect">
            <a:avLst/>
          </a:prstGeom>
          <a:noFill/>
          <a:ln w="9525">
            <a:noFill/>
            <a:miter lim="800000"/>
            <a:headEnd/>
            <a:tailEnd/>
          </a:ln>
        </p:spPr>
        <p:txBody>
          <a:bodyPr wrap="none">
            <a:spAutoFit/>
          </a:bodyPr>
          <a:lstStyle/>
          <a:p>
            <a:pPr algn="ctr"/>
            <a:r>
              <a:rPr kumimoji="1" lang="zh-CN" altLang="en-US" sz="3600" b="1">
                <a:solidFill>
                  <a:srgbClr val="FF0000"/>
                </a:solidFill>
                <a:latin typeface="Times New Roman" pitchFamily="18" charset="0"/>
              </a:rPr>
              <a:t>结论：</a:t>
            </a:r>
            <a:r>
              <a:rPr kumimoji="1" lang="en-US" altLang="zh-CN" sz="6600" b="1">
                <a:solidFill>
                  <a:srgbClr val="FF0000"/>
                </a:solidFill>
                <a:latin typeface="Times New Roman" pitchFamily="18" charset="0"/>
              </a:rPr>
              <a:t>?</a:t>
            </a:r>
          </a:p>
        </p:txBody>
      </p:sp>
      <p:grpSp>
        <p:nvGrpSpPr>
          <p:cNvPr id="2" name="Group 6"/>
          <p:cNvGrpSpPr>
            <a:grpSpLocks/>
          </p:cNvGrpSpPr>
          <p:nvPr/>
        </p:nvGrpSpPr>
        <p:grpSpPr bwMode="auto">
          <a:xfrm>
            <a:off x="5237163" y="2536825"/>
            <a:ext cx="2362200" cy="2438400"/>
            <a:chOff x="3264" y="1824"/>
            <a:chExt cx="1488" cy="1536"/>
          </a:xfrm>
        </p:grpSpPr>
        <p:grpSp>
          <p:nvGrpSpPr>
            <p:cNvPr id="17418" name="xjhhxsy7"/>
            <p:cNvGrpSpPr>
              <a:grpSpLocks/>
            </p:cNvGrpSpPr>
            <p:nvPr/>
          </p:nvGrpSpPr>
          <p:grpSpPr bwMode="auto">
            <a:xfrm flipH="1">
              <a:off x="4320" y="2256"/>
              <a:ext cx="432" cy="1104"/>
              <a:chOff x="10620" y="2396"/>
              <a:chExt cx="405" cy="2197"/>
            </a:xfrm>
          </p:grpSpPr>
          <p:sp>
            <p:nvSpPr>
              <p:cNvPr id="17427" name="AutoShape 8" descr="横虚线"/>
              <p:cNvSpPr>
                <a:spLocks noChangeArrowheads="1"/>
              </p:cNvSpPr>
              <p:nvPr/>
            </p:nvSpPr>
            <p:spPr bwMode="auto">
              <a:xfrm rot="5400000" flipV="1">
                <a:off x="10116" y="3715"/>
                <a:ext cx="1440" cy="316"/>
              </a:xfrm>
              <a:prstGeom prst="flowChartDisplay">
                <a:avLst/>
              </a:prstGeom>
              <a:pattFill prst="dashHorz">
                <a:fgClr>
                  <a:srgbClr val="000000"/>
                </a:fgClr>
                <a:bgClr>
                  <a:srgbClr val="FFFFFF"/>
                </a:bgClr>
              </a:pattFill>
              <a:ln w="9525">
                <a:solidFill>
                  <a:srgbClr val="000000"/>
                </a:solidFill>
                <a:miter lim="800000"/>
                <a:headEnd/>
                <a:tailEnd/>
              </a:ln>
            </p:spPr>
            <p:txBody>
              <a:bodyPr/>
              <a:lstStyle/>
              <a:p>
                <a:endParaRPr lang="zh-CN" altLang="en-US"/>
              </a:p>
            </p:txBody>
          </p:sp>
          <p:sp>
            <p:nvSpPr>
              <p:cNvPr id="17428" name="Freeform 9"/>
              <p:cNvSpPr>
                <a:spLocks/>
              </p:cNvSpPr>
              <p:nvPr/>
            </p:nvSpPr>
            <p:spPr bwMode="auto">
              <a:xfrm>
                <a:off x="10620" y="2396"/>
                <a:ext cx="405" cy="1007"/>
              </a:xfrm>
              <a:custGeom>
                <a:avLst/>
                <a:gdLst>
                  <a:gd name="T0" fmla="*/ 60 w 405"/>
                  <a:gd name="T1" fmla="*/ 1007 h 1007"/>
                  <a:gd name="T2" fmla="*/ 60 w 405"/>
                  <a:gd name="T3" fmla="*/ 90 h 1007"/>
                  <a:gd name="T4" fmla="*/ 0 w 405"/>
                  <a:gd name="T5" fmla="*/ 0 h 1007"/>
                  <a:gd name="T6" fmla="*/ 405 w 405"/>
                  <a:gd name="T7" fmla="*/ 0 h 1007"/>
                  <a:gd name="T8" fmla="*/ 375 w 405"/>
                  <a:gd name="T9" fmla="*/ 105 h 1007"/>
                  <a:gd name="T10" fmla="*/ 375 w 405"/>
                  <a:gd name="T11" fmla="*/ 1007 h 1007"/>
                  <a:gd name="T12" fmla="*/ 60 w 405"/>
                  <a:gd name="T13" fmla="*/ 1007 h 1007"/>
                  <a:gd name="T14" fmla="*/ 0 60000 65536"/>
                  <a:gd name="T15" fmla="*/ 0 60000 65536"/>
                  <a:gd name="T16" fmla="*/ 0 60000 65536"/>
                  <a:gd name="T17" fmla="*/ 0 60000 65536"/>
                  <a:gd name="T18" fmla="*/ 0 60000 65536"/>
                  <a:gd name="T19" fmla="*/ 0 60000 65536"/>
                  <a:gd name="T20" fmla="*/ 0 60000 65536"/>
                  <a:gd name="T21" fmla="*/ 0 w 405"/>
                  <a:gd name="T22" fmla="*/ 0 h 1007"/>
                  <a:gd name="T23" fmla="*/ 405 w 405"/>
                  <a:gd name="T24" fmla="*/ 1007 h 10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5" h="1007">
                    <a:moveTo>
                      <a:pt x="60" y="1007"/>
                    </a:moveTo>
                    <a:lnTo>
                      <a:pt x="60" y="90"/>
                    </a:lnTo>
                    <a:lnTo>
                      <a:pt x="0" y="0"/>
                    </a:lnTo>
                    <a:lnTo>
                      <a:pt x="405" y="0"/>
                    </a:lnTo>
                    <a:lnTo>
                      <a:pt x="375" y="105"/>
                    </a:lnTo>
                    <a:lnTo>
                      <a:pt x="375" y="1007"/>
                    </a:lnTo>
                    <a:lnTo>
                      <a:pt x="60" y="1007"/>
                    </a:lnTo>
                    <a:close/>
                  </a:path>
                </a:pathLst>
              </a:custGeom>
              <a:solidFill>
                <a:srgbClr val="FFFFFF"/>
              </a:solidFill>
              <a:ln w="9525">
                <a:solidFill>
                  <a:srgbClr val="000000"/>
                </a:solidFill>
                <a:round/>
                <a:headEnd/>
                <a:tailEnd/>
              </a:ln>
            </p:spPr>
            <p:txBody>
              <a:bodyPr/>
              <a:lstStyle/>
              <a:p>
                <a:endParaRPr lang="zh-CN" altLang="en-US"/>
              </a:p>
            </p:txBody>
          </p:sp>
        </p:grpSp>
        <p:grpSp>
          <p:nvGrpSpPr>
            <p:cNvPr id="17419" name="Group 10"/>
            <p:cNvGrpSpPr>
              <a:grpSpLocks/>
            </p:cNvGrpSpPr>
            <p:nvPr/>
          </p:nvGrpSpPr>
          <p:grpSpPr bwMode="auto">
            <a:xfrm>
              <a:off x="3867" y="2034"/>
              <a:ext cx="684" cy="1056"/>
              <a:chOff x="2964" y="3216"/>
              <a:chExt cx="684" cy="1056"/>
            </a:xfrm>
          </p:grpSpPr>
          <p:sp>
            <p:nvSpPr>
              <p:cNvPr id="17423" name="Line 11"/>
              <p:cNvSpPr>
                <a:spLocks noChangeShapeType="1"/>
              </p:cNvSpPr>
              <p:nvPr/>
            </p:nvSpPr>
            <p:spPr bwMode="auto">
              <a:xfrm>
                <a:off x="2967" y="3216"/>
                <a:ext cx="680" cy="0"/>
              </a:xfrm>
              <a:prstGeom prst="line">
                <a:avLst/>
              </a:prstGeom>
              <a:noFill/>
              <a:ln w="9525">
                <a:solidFill>
                  <a:schemeClr val="tx1"/>
                </a:solidFill>
                <a:round/>
                <a:headEnd/>
                <a:tailEnd/>
              </a:ln>
            </p:spPr>
            <p:txBody>
              <a:bodyPr/>
              <a:lstStyle/>
              <a:p>
                <a:endParaRPr lang="zh-CN" altLang="en-US"/>
              </a:p>
            </p:txBody>
          </p:sp>
          <p:sp>
            <p:nvSpPr>
              <p:cNvPr id="17424" name="Line 12"/>
              <p:cNvSpPr>
                <a:spLocks noChangeShapeType="1"/>
              </p:cNvSpPr>
              <p:nvPr/>
            </p:nvSpPr>
            <p:spPr bwMode="auto">
              <a:xfrm>
                <a:off x="3648" y="3216"/>
                <a:ext cx="0" cy="1056"/>
              </a:xfrm>
              <a:prstGeom prst="line">
                <a:avLst/>
              </a:prstGeom>
              <a:noFill/>
              <a:ln w="9525">
                <a:solidFill>
                  <a:schemeClr val="tx1"/>
                </a:solidFill>
                <a:round/>
                <a:headEnd/>
                <a:tailEnd/>
              </a:ln>
            </p:spPr>
            <p:txBody>
              <a:bodyPr/>
              <a:lstStyle/>
              <a:p>
                <a:endParaRPr lang="zh-CN" altLang="en-US"/>
              </a:p>
            </p:txBody>
          </p:sp>
          <p:sp>
            <p:nvSpPr>
              <p:cNvPr id="17425" name="Line 13"/>
              <p:cNvSpPr>
                <a:spLocks noChangeShapeType="1"/>
              </p:cNvSpPr>
              <p:nvPr/>
            </p:nvSpPr>
            <p:spPr bwMode="auto">
              <a:xfrm>
                <a:off x="2964" y="3255"/>
                <a:ext cx="642" cy="0"/>
              </a:xfrm>
              <a:prstGeom prst="line">
                <a:avLst/>
              </a:prstGeom>
              <a:noFill/>
              <a:ln w="9525">
                <a:solidFill>
                  <a:schemeClr val="tx1"/>
                </a:solidFill>
                <a:round/>
                <a:headEnd/>
                <a:tailEnd/>
              </a:ln>
            </p:spPr>
            <p:txBody>
              <a:bodyPr/>
              <a:lstStyle/>
              <a:p>
                <a:endParaRPr lang="zh-CN" altLang="en-US"/>
              </a:p>
            </p:txBody>
          </p:sp>
          <p:sp>
            <p:nvSpPr>
              <p:cNvPr id="17426" name="Line 14"/>
              <p:cNvSpPr>
                <a:spLocks noChangeShapeType="1"/>
              </p:cNvSpPr>
              <p:nvPr/>
            </p:nvSpPr>
            <p:spPr bwMode="auto">
              <a:xfrm>
                <a:off x="3609" y="3264"/>
                <a:ext cx="0" cy="1008"/>
              </a:xfrm>
              <a:prstGeom prst="line">
                <a:avLst/>
              </a:prstGeom>
              <a:noFill/>
              <a:ln w="9525">
                <a:solidFill>
                  <a:schemeClr val="tx1"/>
                </a:solidFill>
                <a:round/>
                <a:headEnd/>
                <a:tailEnd/>
              </a:ln>
            </p:spPr>
            <p:txBody>
              <a:bodyPr/>
              <a:lstStyle/>
              <a:p>
                <a:endParaRPr lang="zh-CN" altLang="en-US"/>
              </a:p>
            </p:txBody>
          </p:sp>
        </p:grpSp>
        <p:grpSp>
          <p:nvGrpSpPr>
            <p:cNvPr id="17420" name="Group 15"/>
            <p:cNvGrpSpPr>
              <a:grpSpLocks/>
            </p:cNvGrpSpPr>
            <p:nvPr/>
          </p:nvGrpSpPr>
          <p:grpSpPr bwMode="auto">
            <a:xfrm>
              <a:off x="3264" y="1824"/>
              <a:ext cx="624" cy="250"/>
              <a:chOff x="3264" y="1824"/>
              <a:chExt cx="624" cy="250"/>
            </a:xfrm>
          </p:grpSpPr>
          <p:sp>
            <p:nvSpPr>
              <p:cNvPr id="17421" name="Line 16"/>
              <p:cNvSpPr>
                <a:spLocks noChangeShapeType="1"/>
              </p:cNvSpPr>
              <p:nvPr/>
            </p:nvSpPr>
            <p:spPr bwMode="auto">
              <a:xfrm>
                <a:off x="3456" y="2052"/>
                <a:ext cx="288" cy="0"/>
              </a:xfrm>
              <a:prstGeom prst="line">
                <a:avLst/>
              </a:prstGeom>
              <a:noFill/>
              <a:ln w="9525">
                <a:solidFill>
                  <a:schemeClr val="tx1"/>
                </a:solidFill>
                <a:round/>
                <a:headEnd/>
                <a:tailEnd type="triangle" w="med" len="med"/>
              </a:ln>
            </p:spPr>
            <p:txBody>
              <a:bodyPr/>
              <a:lstStyle/>
              <a:p>
                <a:endParaRPr lang="zh-CN" altLang="en-US"/>
              </a:p>
            </p:txBody>
          </p:sp>
          <p:sp>
            <p:nvSpPr>
              <p:cNvPr id="17422" name="Text Box 17"/>
              <p:cNvSpPr txBox="1">
                <a:spLocks noChangeArrowheads="1"/>
              </p:cNvSpPr>
              <p:nvPr/>
            </p:nvSpPr>
            <p:spPr bwMode="auto">
              <a:xfrm>
                <a:off x="3264" y="1824"/>
                <a:ext cx="624" cy="250"/>
              </a:xfrm>
              <a:prstGeom prst="rect">
                <a:avLst/>
              </a:prstGeom>
              <a:noFill/>
              <a:ln w="9525">
                <a:noFill/>
                <a:miter lim="800000"/>
                <a:headEnd/>
                <a:tailEnd/>
              </a:ln>
            </p:spPr>
            <p:txBody>
              <a:bodyPr>
                <a:spAutoFit/>
              </a:bodyPr>
              <a:lstStyle/>
              <a:p>
                <a:pPr algn="ctr">
                  <a:spcBef>
                    <a:spcPct val="50000"/>
                  </a:spcBef>
                </a:pPr>
                <a:r>
                  <a:rPr kumimoji="1" lang="en-US" altLang="zh-CN" sz="2000" b="1">
                    <a:latin typeface="Times New Roman" pitchFamily="18" charset="0"/>
                  </a:rPr>
                  <a:t>CH</a:t>
                </a:r>
                <a:r>
                  <a:rPr kumimoji="1" lang="en-US" altLang="zh-CN" sz="1000" b="1">
                    <a:latin typeface="Times New Roman" pitchFamily="18" charset="0"/>
                  </a:rPr>
                  <a:t>4</a:t>
                </a:r>
              </a:p>
            </p:txBody>
          </p:sp>
        </p:grpSp>
      </p:grpSp>
      <p:sp>
        <p:nvSpPr>
          <p:cNvPr id="65554" name="AutoShape 18"/>
          <p:cNvSpPr>
            <a:spLocks noChangeArrowheads="1"/>
          </p:cNvSpPr>
          <p:nvPr/>
        </p:nvSpPr>
        <p:spPr bwMode="auto">
          <a:xfrm>
            <a:off x="5334000" y="5089525"/>
            <a:ext cx="3810000" cy="1524000"/>
          </a:xfrm>
          <a:prstGeom prst="cloudCallout">
            <a:avLst>
              <a:gd name="adj1" fmla="val -96157"/>
              <a:gd name="adj2" fmla="val -44894"/>
            </a:avLst>
          </a:prstGeom>
          <a:solidFill>
            <a:schemeClr val="accent1"/>
          </a:solidFill>
          <a:ln w="9525">
            <a:solidFill>
              <a:schemeClr val="tx1"/>
            </a:solidFill>
            <a:round/>
            <a:headEnd/>
            <a:tailEnd/>
          </a:ln>
        </p:spPr>
        <p:txBody>
          <a:bodyPr/>
          <a:lstStyle/>
          <a:p>
            <a:pPr algn="ctr"/>
            <a:r>
              <a:rPr kumimoji="1" lang="en-US" altLang="zh-CN" sz="3600" b="1">
                <a:latin typeface="Times New Roman" pitchFamily="18" charset="0"/>
              </a:rPr>
              <a:t>1</a:t>
            </a:r>
            <a:r>
              <a:rPr kumimoji="1" lang="zh-CN" altLang="en-US" sz="3600" b="1">
                <a:latin typeface="Times New Roman" pitchFamily="18" charset="0"/>
              </a:rPr>
              <a:t>、甲烷性质很稳定</a:t>
            </a:r>
          </a:p>
        </p:txBody>
      </p:sp>
      <p:sp>
        <p:nvSpPr>
          <p:cNvPr id="65555" name="Text Box 19"/>
          <p:cNvSpPr txBox="1">
            <a:spLocks noChangeArrowheads="1"/>
          </p:cNvSpPr>
          <p:nvPr/>
        </p:nvSpPr>
        <p:spPr bwMode="auto">
          <a:xfrm>
            <a:off x="915988" y="2247900"/>
            <a:ext cx="3600450" cy="641350"/>
          </a:xfrm>
          <a:prstGeom prst="rect">
            <a:avLst/>
          </a:prstGeom>
          <a:noFill/>
          <a:ln w="9525">
            <a:noFill/>
            <a:miter lim="800000"/>
            <a:headEnd/>
            <a:tailEnd/>
          </a:ln>
        </p:spPr>
        <p:txBody>
          <a:bodyPr>
            <a:spAutoFit/>
          </a:bodyPr>
          <a:lstStyle/>
          <a:p>
            <a:pPr algn="ctr">
              <a:spcBef>
                <a:spcPct val="50000"/>
              </a:spcBef>
            </a:pPr>
            <a:r>
              <a:rPr kumimoji="1" lang="zh-CN" altLang="en-US" sz="3600" b="1">
                <a:solidFill>
                  <a:srgbClr val="FF0000"/>
                </a:solidFill>
                <a:latin typeface="Times New Roman" pitchFamily="18" charset="0"/>
              </a:rPr>
              <a:t>不反应</a:t>
            </a:r>
          </a:p>
        </p:txBody>
      </p:sp>
      <p:sp>
        <p:nvSpPr>
          <p:cNvPr id="65556" name="Text Box 20"/>
          <p:cNvSpPr txBox="1">
            <a:spLocks noChangeArrowheads="1"/>
          </p:cNvSpPr>
          <p:nvPr/>
        </p:nvSpPr>
        <p:spPr bwMode="auto">
          <a:xfrm>
            <a:off x="1347788" y="3544888"/>
            <a:ext cx="2736850" cy="641350"/>
          </a:xfrm>
          <a:prstGeom prst="rect">
            <a:avLst/>
          </a:prstGeom>
          <a:noFill/>
          <a:ln w="9525">
            <a:noFill/>
            <a:miter lim="800000"/>
            <a:headEnd/>
            <a:tailEnd/>
          </a:ln>
        </p:spPr>
        <p:txBody>
          <a:bodyPr>
            <a:spAutoFit/>
          </a:bodyPr>
          <a:lstStyle/>
          <a:p>
            <a:pPr algn="ctr">
              <a:spcBef>
                <a:spcPct val="50000"/>
              </a:spcBef>
            </a:pPr>
            <a:r>
              <a:rPr kumimoji="1" lang="zh-CN" altLang="en-US" sz="3600" b="1">
                <a:solidFill>
                  <a:srgbClr val="FF0000"/>
                </a:solidFill>
                <a:latin typeface="Times New Roman" pitchFamily="18" charset="0"/>
              </a:rPr>
              <a:t>不反应</a:t>
            </a:r>
          </a:p>
        </p:txBody>
      </p:sp>
      <p:sp>
        <p:nvSpPr>
          <p:cNvPr id="65557" name="Text Box 21"/>
          <p:cNvSpPr txBox="1">
            <a:spLocks noChangeArrowheads="1"/>
          </p:cNvSpPr>
          <p:nvPr/>
        </p:nvSpPr>
        <p:spPr bwMode="auto">
          <a:xfrm>
            <a:off x="1276350" y="4840288"/>
            <a:ext cx="2735263" cy="641350"/>
          </a:xfrm>
          <a:prstGeom prst="rect">
            <a:avLst/>
          </a:prstGeom>
          <a:noFill/>
          <a:ln w="9525">
            <a:noFill/>
            <a:miter lim="800000"/>
            <a:headEnd/>
            <a:tailEnd/>
          </a:ln>
        </p:spPr>
        <p:txBody>
          <a:bodyPr>
            <a:spAutoFit/>
          </a:bodyPr>
          <a:lstStyle/>
          <a:p>
            <a:pPr algn="ctr">
              <a:spcBef>
                <a:spcPct val="50000"/>
              </a:spcBef>
            </a:pPr>
            <a:r>
              <a:rPr kumimoji="1" lang="zh-CN" altLang="en-US" sz="3600" b="1">
                <a:solidFill>
                  <a:srgbClr val="FF0000"/>
                </a:solidFill>
                <a:latin typeface="Times New Roman" pitchFamily="18" charset="0"/>
              </a:rPr>
              <a:t>不反应</a:t>
            </a:r>
          </a:p>
        </p:txBody>
      </p:sp>
    </p:spTree>
  </p:cSld>
  <p:clrMapOvr>
    <a:masterClrMapping/>
  </p:clrMapOvr>
  <p:transition spd="med">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3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53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553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5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55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555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55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5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1" grpId="0" autoUpdateAnimBg="0"/>
      <p:bldP spid="65554" grpId="0" animBg="1" autoUpdateAnimBg="0"/>
      <p:bldP spid="65555" grpId="0"/>
      <p:bldP spid="65556" grpId="0"/>
      <p:bldP spid="6555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82575" y="549275"/>
            <a:ext cx="8861425" cy="3140075"/>
            <a:chOff x="0" y="2024"/>
            <a:chExt cx="5424" cy="1978"/>
          </a:xfrm>
        </p:grpSpPr>
        <p:sp>
          <p:nvSpPr>
            <p:cNvPr id="18439" name="Text Box 3"/>
            <p:cNvSpPr txBox="1">
              <a:spLocks noChangeArrowheads="1"/>
            </p:cNvSpPr>
            <p:nvPr/>
          </p:nvSpPr>
          <p:spPr bwMode="auto">
            <a:xfrm>
              <a:off x="0" y="2024"/>
              <a:ext cx="5424" cy="1978"/>
            </a:xfrm>
            <a:prstGeom prst="rect">
              <a:avLst/>
            </a:prstGeom>
            <a:noFill/>
            <a:ln w="9525">
              <a:noFill/>
              <a:miter lim="800000"/>
              <a:headEnd/>
              <a:tailEnd/>
            </a:ln>
          </p:spPr>
          <p:txBody>
            <a:bodyPr>
              <a:spAutoFit/>
            </a:bodyPr>
            <a:lstStyle/>
            <a:p>
              <a:pPr>
                <a:spcBef>
                  <a:spcPct val="50000"/>
                </a:spcBef>
              </a:pPr>
              <a:r>
                <a:rPr kumimoji="1" lang="en-US" altLang="zh-CN" sz="3600" b="1">
                  <a:latin typeface="Times New Roman" pitchFamily="18" charset="0"/>
                </a:rPr>
                <a:t>2</a:t>
              </a:r>
              <a:r>
                <a:rPr kumimoji="1" lang="zh-CN" altLang="en-US" sz="3600" b="1">
                  <a:latin typeface="Times New Roman" pitchFamily="18" charset="0"/>
                </a:rPr>
                <a:t>、甲烷的氧化反应</a:t>
              </a:r>
            </a:p>
            <a:p>
              <a:pPr>
                <a:spcBef>
                  <a:spcPct val="50000"/>
                </a:spcBef>
              </a:pPr>
              <a:r>
                <a:rPr kumimoji="1" lang="en-US" altLang="zh-CN" sz="3600" b="1">
                  <a:latin typeface="Times New Roman" pitchFamily="18" charset="0"/>
                </a:rPr>
                <a:t>——</a:t>
              </a:r>
              <a:r>
                <a:rPr kumimoji="1" lang="zh-CN" altLang="en-US" sz="3600" b="1">
                  <a:latin typeface="Times New Roman" pitchFamily="18" charset="0"/>
                </a:rPr>
                <a:t>甲烷在空气里燃烧：</a:t>
              </a:r>
            </a:p>
            <a:p>
              <a:pPr>
                <a:spcBef>
                  <a:spcPct val="50000"/>
                </a:spcBef>
              </a:pPr>
              <a:r>
                <a:rPr kumimoji="1" lang="en-US" altLang="zh-CN" sz="3600" b="1">
                  <a:latin typeface="Times New Roman" pitchFamily="18" charset="0"/>
                </a:rPr>
                <a:t>CH</a:t>
              </a:r>
              <a:r>
                <a:rPr kumimoji="1" lang="en-US" altLang="zh-CN" sz="3600" b="1" baseline="-25000">
                  <a:latin typeface="Times New Roman" pitchFamily="18" charset="0"/>
                </a:rPr>
                <a:t>4</a:t>
              </a:r>
              <a:r>
                <a:rPr kumimoji="1" lang="en-US" altLang="zh-CN" sz="3600" b="1">
                  <a:latin typeface="Times New Roman" pitchFamily="18" charset="0"/>
                </a:rPr>
                <a:t>+2O</a:t>
              </a:r>
              <a:r>
                <a:rPr kumimoji="1" lang="en-US" altLang="zh-CN" sz="3600" b="1" baseline="-25000">
                  <a:latin typeface="Times New Roman" pitchFamily="18" charset="0"/>
                </a:rPr>
                <a:t>2</a:t>
              </a:r>
              <a:r>
                <a:rPr kumimoji="1" lang="en-US" altLang="zh-CN" sz="3600" b="1">
                  <a:latin typeface="Times New Roman" pitchFamily="18" charset="0"/>
                </a:rPr>
                <a:t>          CO</a:t>
              </a:r>
              <a:r>
                <a:rPr kumimoji="1" lang="en-US" altLang="zh-CN" sz="3600" b="1" baseline="-25000">
                  <a:latin typeface="Times New Roman" pitchFamily="18" charset="0"/>
                </a:rPr>
                <a:t>2</a:t>
              </a:r>
              <a:r>
                <a:rPr kumimoji="1" lang="en-US" altLang="zh-CN" sz="3600" b="1">
                  <a:latin typeface="Times New Roman" pitchFamily="18" charset="0"/>
                </a:rPr>
                <a:t>+2H</a:t>
              </a:r>
              <a:r>
                <a:rPr kumimoji="1" lang="en-US" altLang="zh-CN" sz="3600" b="1" baseline="-25000">
                  <a:latin typeface="Times New Roman" pitchFamily="18" charset="0"/>
                </a:rPr>
                <a:t>2</a:t>
              </a:r>
              <a:r>
                <a:rPr kumimoji="1" lang="en-US" altLang="zh-CN" sz="3600" b="1">
                  <a:latin typeface="Times New Roman" pitchFamily="18" charset="0"/>
                </a:rPr>
                <a:t>O</a:t>
              </a:r>
            </a:p>
            <a:p>
              <a:pPr>
                <a:spcBef>
                  <a:spcPct val="50000"/>
                </a:spcBef>
              </a:pPr>
              <a:endParaRPr kumimoji="1" lang="zh-CN" altLang="en-US" sz="3600" b="1">
                <a:latin typeface="宋体" pitchFamily="2" charset="-122"/>
              </a:endParaRPr>
            </a:p>
          </p:txBody>
        </p:sp>
        <p:grpSp>
          <p:nvGrpSpPr>
            <p:cNvPr id="18440" name="Group 4"/>
            <p:cNvGrpSpPr>
              <a:grpSpLocks/>
            </p:cNvGrpSpPr>
            <p:nvPr/>
          </p:nvGrpSpPr>
          <p:grpSpPr bwMode="auto">
            <a:xfrm>
              <a:off x="1134" y="2975"/>
              <a:ext cx="696" cy="269"/>
              <a:chOff x="4189" y="2091"/>
              <a:chExt cx="954" cy="529"/>
            </a:xfrm>
          </p:grpSpPr>
          <p:sp>
            <p:nvSpPr>
              <p:cNvPr id="18441" name="Text Box 5"/>
              <p:cNvSpPr txBox="1">
                <a:spLocks noChangeArrowheads="1"/>
              </p:cNvSpPr>
              <p:nvPr/>
            </p:nvSpPr>
            <p:spPr bwMode="auto">
              <a:xfrm>
                <a:off x="4230" y="2091"/>
                <a:ext cx="913" cy="351"/>
              </a:xfrm>
              <a:prstGeom prst="rect">
                <a:avLst/>
              </a:prstGeom>
              <a:noFill/>
              <a:ln w="9525">
                <a:noFill/>
                <a:miter lim="800000"/>
                <a:headEnd/>
                <a:tailEnd/>
              </a:ln>
            </p:spPr>
            <p:txBody>
              <a:bodyPr lIns="0" tIns="0" rIns="0" bIns="0"/>
              <a:lstStyle/>
              <a:p>
                <a:pPr algn="just" eaLnBrk="0" hangingPunct="0"/>
                <a:r>
                  <a:rPr lang="zh-CN" altLang="en-US" sz="2800" b="1">
                    <a:latin typeface="Times New Roman" pitchFamily="18" charset="0"/>
                  </a:rPr>
                  <a:t>点燃</a:t>
                </a:r>
              </a:p>
            </p:txBody>
          </p:sp>
          <p:sp>
            <p:nvSpPr>
              <p:cNvPr id="18442" name="Text Box 6"/>
              <p:cNvSpPr txBox="1">
                <a:spLocks noChangeArrowheads="1"/>
              </p:cNvSpPr>
              <p:nvPr/>
            </p:nvSpPr>
            <p:spPr bwMode="auto">
              <a:xfrm>
                <a:off x="4189" y="2224"/>
                <a:ext cx="383" cy="248"/>
              </a:xfrm>
              <a:prstGeom prst="rect">
                <a:avLst/>
              </a:prstGeom>
              <a:noFill/>
              <a:ln w="9525">
                <a:noFill/>
                <a:miter lim="800000"/>
                <a:headEnd/>
                <a:tailEnd/>
              </a:ln>
            </p:spPr>
            <p:txBody>
              <a:bodyPr lIns="0" tIns="0" rIns="0" bIns="0"/>
              <a:lstStyle/>
              <a:p>
                <a:pPr algn="just" eaLnBrk="0" hangingPunct="0"/>
                <a:endParaRPr lang="zh-CN" altLang="en-US" sz="3200">
                  <a:latin typeface="Times New Roman" pitchFamily="18" charset="0"/>
                </a:endParaRPr>
              </a:p>
            </p:txBody>
          </p:sp>
          <p:sp>
            <p:nvSpPr>
              <p:cNvPr id="18443" name="Line 7"/>
              <p:cNvSpPr>
                <a:spLocks noChangeShapeType="1"/>
              </p:cNvSpPr>
              <p:nvPr/>
            </p:nvSpPr>
            <p:spPr bwMode="auto">
              <a:xfrm>
                <a:off x="4241" y="2620"/>
                <a:ext cx="724" cy="0"/>
              </a:xfrm>
              <a:prstGeom prst="line">
                <a:avLst/>
              </a:prstGeom>
              <a:noFill/>
              <a:ln w="9525">
                <a:solidFill>
                  <a:srgbClr val="000000"/>
                </a:solidFill>
                <a:round/>
                <a:headEnd/>
                <a:tailEnd type="triangle" w="med" len="med"/>
              </a:ln>
            </p:spPr>
            <p:txBody>
              <a:bodyPr/>
              <a:lstStyle/>
              <a:p>
                <a:endParaRPr lang="zh-CN" altLang="en-US"/>
              </a:p>
            </p:txBody>
          </p:sp>
        </p:grpSp>
      </p:grpSp>
      <p:pic>
        <p:nvPicPr>
          <p:cNvPr id="62474" name="Picture 10" descr="甲烷燃烧"/>
          <p:cNvPicPr>
            <a:picLocks noGrp="1" noChangeAspect="1" noChangeArrowheads="1"/>
          </p:cNvPicPr>
          <p:nvPr>
            <p:ph sz="quarter" idx="4294967295"/>
          </p:nvPr>
        </p:nvPicPr>
        <p:blipFill>
          <a:blip r:embed="rId2"/>
          <a:srcRect/>
          <a:stretch>
            <a:fillRect/>
          </a:stretch>
        </p:blipFill>
        <p:spPr>
          <a:xfrm>
            <a:off x="5940425" y="476250"/>
            <a:ext cx="3024188" cy="1981200"/>
          </a:xfrm>
          <a:noFill/>
        </p:spPr>
      </p:pic>
      <p:pic>
        <p:nvPicPr>
          <p:cNvPr id="62479" name="Picture 15" descr="沼气燃烧">
            <a:hlinkClick r:id="rId3" action="ppaction://hlinkfile"/>
          </p:cNvPr>
          <p:cNvPicPr>
            <a:picLocks noGrp="1" noChangeAspect="1" noChangeArrowheads="1"/>
          </p:cNvPicPr>
          <p:nvPr>
            <p:ph sz="quarter" idx="4294967295"/>
          </p:nvPr>
        </p:nvPicPr>
        <p:blipFill>
          <a:blip r:embed="rId4">
            <a:lum bright="-6000" contrast="30000"/>
          </a:blip>
          <a:srcRect/>
          <a:stretch>
            <a:fillRect/>
          </a:stretch>
        </p:blipFill>
        <p:spPr>
          <a:xfrm>
            <a:off x="5940425" y="2636838"/>
            <a:ext cx="3024188" cy="1981200"/>
          </a:xfrm>
        </p:spPr>
      </p:pic>
      <p:sp>
        <p:nvSpPr>
          <p:cNvPr id="62478" name="Text Box 14"/>
          <p:cNvSpPr txBox="1">
            <a:spLocks noChangeArrowheads="1"/>
          </p:cNvSpPr>
          <p:nvPr/>
        </p:nvSpPr>
        <p:spPr bwMode="auto">
          <a:xfrm>
            <a:off x="250825" y="4652963"/>
            <a:ext cx="6602413" cy="584200"/>
          </a:xfrm>
          <a:prstGeom prst="rect">
            <a:avLst/>
          </a:prstGeom>
          <a:noFill/>
          <a:ln w="9525">
            <a:noFill/>
            <a:miter lim="800000"/>
            <a:headEnd/>
            <a:tailEnd/>
          </a:ln>
        </p:spPr>
        <p:txBody>
          <a:bodyPr wrap="none">
            <a:spAutoFit/>
          </a:bodyPr>
          <a:lstStyle/>
          <a:p>
            <a:r>
              <a:rPr kumimoji="1" lang="zh-CN" altLang="en-US" sz="3200" b="1">
                <a:solidFill>
                  <a:srgbClr val="FF0000"/>
                </a:solidFill>
                <a:latin typeface="Times New Roman" pitchFamily="18" charset="0"/>
              </a:rPr>
              <a:t>注意：</a:t>
            </a:r>
            <a:r>
              <a:rPr kumimoji="1" lang="en-US" altLang="zh-CN" sz="3200" b="1" u="sng">
                <a:solidFill>
                  <a:srgbClr val="FF0000"/>
                </a:solidFill>
                <a:latin typeface="Times New Roman" pitchFamily="18" charset="0"/>
                <a:hlinkClick r:id="rId5" action="ppaction://hlinkfile"/>
              </a:rPr>
              <a:t>CH</a:t>
            </a:r>
            <a:r>
              <a:rPr kumimoji="1" lang="en-US" altLang="zh-CN" sz="3200" b="1" u="sng" baseline="-25000">
                <a:solidFill>
                  <a:srgbClr val="FF0000"/>
                </a:solidFill>
                <a:latin typeface="Times New Roman" pitchFamily="18" charset="0"/>
                <a:hlinkClick r:id="rId5" action="ppaction://hlinkfile"/>
              </a:rPr>
              <a:t>4</a:t>
            </a:r>
            <a:r>
              <a:rPr kumimoji="1" lang="zh-CN" altLang="en-US" sz="3200" b="1" u="sng">
                <a:solidFill>
                  <a:srgbClr val="FF0000"/>
                </a:solidFill>
                <a:latin typeface="Times New Roman" pitchFamily="18" charset="0"/>
                <a:hlinkClick r:id="rId5" action="ppaction://hlinkfile"/>
              </a:rPr>
              <a:t>的爆炸极限</a:t>
            </a:r>
            <a:r>
              <a:rPr kumimoji="1" lang="zh-CN" altLang="en-US" sz="3200" b="1" u="sng">
                <a:solidFill>
                  <a:srgbClr val="FF0000"/>
                </a:solidFill>
                <a:latin typeface="Times New Roman" pitchFamily="18" charset="0"/>
                <a:hlinkClick r:id="rId6" action="ppaction://hlinkfile"/>
              </a:rPr>
              <a:t>：</a:t>
            </a:r>
            <a:r>
              <a:rPr kumimoji="1" lang="en-US" altLang="zh-CN" sz="3200" b="1">
                <a:solidFill>
                  <a:srgbClr val="FF0000"/>
                </a:solidFill>
                <a:latin typeface="Times New Roman" pitchFamily="18" charset="0"/>
              </a:rPr>
              <a:t>5%~15.4%</a:t>
            </a:r>
          </a:p>
        </p:txBody>
      </p:sp>
      <p:sp>
        <p:nvSpPr>
          <p:cNvPr id="62480" name="Text Box 16"/>
          <p:cNvSpPr txBox="1">
            <a:spLocks noChangeArrowheads="1"/>
          </p:cNvSpPr>
          <p:nvPr/>
        </p:nvSpPr>
        <p:spPr bwMode="auto">
          <a:xfrm>
            <a:off x="0" y="3216275"/>
            <a:ext cx="5724525" cy="1076325"/>
          </a:xfrm>
          <a:prstGeom prst="rect">
            <a:avLst/>
          </a:prstGeom>
          <a:noFill/>
          <a:ln w="9525">
            <a:noFill/>
            <a:miter lim="800000"/>
            <a:headEnd/>
            <a:tailEnd/>
          </a:ln>
        </p:spPr>
        <p:txBody>
          <a:bodyPr>
            <a:spAutoFit/>
          </a:bodyPr>
          <a:lstStyle/>
          <a:p>
            <a:pPr>
              <a:spcBef>
                <a:spcPct val="50000"/>
              </a:spcBef>
            </a:pPr>
            <a:r>
              <a:rPr lang="zh-CN" altLang="en-US" sz="3200" b="1">
                <a:solidFill>
                  <a:srgbClr val="0033CC"/>
                </a:solidFill>
              </a:rPr>
              <a:t>明亮的淡蓝色火焰，放出大量的热。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4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4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4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4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8" grpId="0"/>
      <p:bldP spid="62480"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a:hlinkClick r:id="rId2" action="ppaction://hlinkfile"/>
          </p:cNvPr>
          <p:cNvSpPr txBox="1">
            <a:spLocks noChangeArrowheads="1"/>
          </p:cNvSpPr>
          <p:nvPr/>
        </p:nvSpPr>
        <p:spPr bwMode="auto">
          <a:xfrm>
            <a:off x="1476375" y="188913"/>
            <a:ext cx="6335713" cy="769937"/>
          </a:xfrm>
          <a:prstGeom prst="rect">
            <a:avLst/>
          </a:prstGeom>
          <a:noFill/>
          <a:ln w="9525">
            <a:noFill/>
            <a:miter lim="800000"/>
            <a:headEnd/>
            <a:tailEnd/>
          </a:ln>
        </p:spPr>
        <p:txBody>
          <a:bodyPr>
            <a:spAutoFit/>
          </a:bodyPr>
          <a:lstStyle/>
          <a:p>
            <a:pPr>
              <a:spcBef>
                <a:spcPct val="50000"/>
              </a:spcBef>
              <a:defRPr/>
            </a:pPr>
            <a:r>
              <a:rPr lang="en-US" altLang="zh-CN" sz="4400" b="1" dirty="0">
                <a:solidFill>
                  <a:srgbClr val="FF0000"/>
                </a:solidFill>
                <a:latin typeface="+mn-ea"/>
                <a:ea typeface="+mn-ea"/>
              </a:rPr>
              <a:t>3</a:t>
            </a:r>
            <a:r>
              <a:rPr lang="zh-CN" altLang="en-US" sz="4400" b="1" dirty="0">
                <a:solidFill>
                  <a:srgbClr val="FF0000"/>
                </a:solidFill>
                <a:latin typeface="+mn-ea"/>
                <a:ea typeface="+mn-ea"/>
              </a:rPr>
              <a:t>、</a:t>
            </a:r>
            <a:r>
              <a:rPr lang="zh-CN" altLang="en-US" sz="4400" b="1" dirty="0">
                <a:solidFill>
                  <a:srgbClr val="FF0000"/>
                </a:solidFill>
                <a:latin typeface="+mn-ea"/>
                <a:ea typeface="+mn-ea"/>
                <a:hlinkClick r:id="rId2" action="ppaction://hlinkfile"/>
              </a:rPr>
              <a:t>甲烷与氯气</a:t>
            </a:r>
            <a:r>
              <a:rPr lang="zh-CN" altLang="en-US" sz="4400" b="1" dirty="0">
                <a:solidFill>
                  <a:srgbClr val="FF0000"/>
                </a:solidFill>
                <a:latin typeface="+mn-ea"/>
                <a:ea typeface="+mn-ea"/>
              </a:rPr>
              <a:t>的反应</a:t>
            </a:r>
          </a:p>
        </p:txBody>
      </p:sp>
      <p:sp>
        <p:nvSpPr>
          <p:cNvPr id="66563" name="Text Box 3"/>
          <p:cNvSpPr txBox="1">
            <a:spLocks noChangeArrowheads="1"/>
          </p:cNvSpPr>
          <p:nvPr/>
        </p:nvSpPr>
        <p:spPr bwMode="auto">
          <a:xfrm>
            <a:off x="250825" y="1773238"/>
            <a:ext cx="1655763" cy="579437"/>
          </a:xfrm>
          <a:prstGeom prst="rect">
            <a:avLst/>
          </a:prstGeom>
          <a:noFill/>
          <a:ln w="9525">
            <a:noFill/>
            <a:miter lim="800000"/>
            <a:headEnd/>
            <a:tailEnd/>
          </a:ln>
        </p:spPr>
        <p:txBody>
          <a:bodyPr>
            <a:spAutoFit/>
          </a:bodyPr>
          <a:lstStyle/>
          <a:p>
            <a:pPr>
              <a:spcBef>
                <a:spcPct val="50000"/>
              </a:spcBef>
            </a:pPr>
            <a:r>
              <a:rPr lang="zh-CN" altLang="en-US" sz="3200" b="1"/>
              <a:t>现象：</a:t>
            </a:r>
          </a:p>
        </p:txBody>
      </p:sp>
      <p:sp>
        <p:nvSpPr>
          <p:cNvPr id="66564" name="Text Box 4"/>
          <p:cNvSpPr txBox="1">
            <a:spLocks noChangeArrowheads="1"/>
          </p:cNvSpPr>
          <p:nvPr/>
        </p:nvSpPr>
        <p:spPr bwMode="auto">
          <a:xfrm>
            <a:off x="250825" y="3570288"/>
            <a:ext cx="1655763" cy="579437"/>
          </a:xfrm>
          <a:prstGeom prst="rect">
            <a:avLst/>
          </a:prstGeom>
          <a:noFill/>
          <a:ln w="9525">
            <a:noFill/>
            <a:miter lim="800000"/>
            <a:headEnd/>
            <a:tailEnd/>
          </a:ln>
        </p:spPr>
        <p:txBody>
          <a:bodyPr>
            <a:spAutoFit/>
          </a:bodyPr>
          <a:lstStyle/>
          <a:p>
            <a:pPr>
              <a:spcBef>
                <a:spcPct val="50000"/>
              </a:spcBef>
            </a:pPr>
            <a:r>
              <a:rPr lang="zh-CN" altLang="en-US" sz="3200" b="1"/>
              <a:t>结论：</a:t>
            </a:r>
          </a:p>
        </p:txBody>
      </p:sp>
      <p:sp>
        <p:nvSpPr>
          <p:cNvPr id="66566" name="Text Box 6"/>
          <p:cNvSpPr txBox="1">
            <a:spLocks noChangeArrowheads="1"/>
          </p:cNvSpPr>
          <p:nvPr/>
        </p:nvSpPr>
        <p:spPr bwMode="auto">
          <a:xfrm>
            <a:off x="1403350" y="1628775"/>
            <a:ext cx="7561263" cy="1066800"/>
          </a:xfrm>
          <a:prstGeom prst="rect">
            <a:avLst/>
          </a:prstGeom>
          <a:noFill/>
          <a:ln w="9525">
            <a:noFill/>
            <a:miter lim="800000"/>
            <a:headEnd/>
            <a:tailEnd/>
          </a:ln>
        </p:spPr>
        <p:txBody>
          <a:bodyPr>
            <a:spAutoFit/>
          </a:bodyPr>
          <a:lstStyle/>
          <a:p>
            <a:pPr>
              <a:spcBef>
                <a:spcPct val="50000"/>
              </a:spcBef>
            </a:pPr>
            <a:r>
              <a:rPr lang="zh-CN" altLang="en-US" sz="3200" b="1">
                <a:solidFill>
                  <a:srgbClr val="FF0000"/>
                </a:solidFill>
                <a:latin typeface="Verdana" pitchFamily="34" charset="0"/>
              </a:rPr>
              <a:t>试管内黄绿色消失，试管壁有油状液体</a:t>
            </a:r>
            <a:r>
              <a:rPr lang="en-US" altLang="zh-CN" sz="3200" b="1">
                <a:solidFill>
                  <a:srgbClr val="FF0000"/>
                </a:solidFill>
                <a:latin typeface="宋体" pitchFamily="2" charset="-122"/>
              </a:rPr>
              <a:t>,</a:t>
            </a:r>
            <a:r>
              <a:rPr lang="zh-CN" altLang="en-US" sz="3200" b="1">
                <a:solidFill>
                  <a:srgbClr val="FF0000"/>
                </a:solidFill>
                <a:latin typeface="宋体" pitchFamily="2" charset="-122"/>
              </a:rPr>
              <a:t>并有少量白雾。</a:t>
            </a:r>
            <a:endParaRPr lang="en-US" altLang="zh-CN" sz="3200" b="1">
              <a:solidFill>
                <a:srgbClr val="FF0000"/>
              </a:solidFill>
              <a:latin typeface="宋体" pitchFamily="2" charset="-122"/>
            </a:endParaRPr>
          </a:p>
        </p:txBody>
      </p:sp>
      <p:sp>
        <p:nvSpPr>
          <p:cNvPr id="66572" name="Text Box 12"/>
          <p:cNvSpPr txBox="1">
            <a:spLocks noChangeArrowheads="1"/>
          </p:cNvSpPr>
          <p:nvPr/>
        </p:nvSpPr>
        <p:spPr bwMode="auto">
          <a:xfrm>
            <a:off x="1547813" y="3573463"/>
            <a:ext cx="7308850" cy="579437"/>
          </a:xfrm>
          <a:prstGeom prst="rect">
            <a:avLst/>
          </a:prstGeom>
          <a:noFill/>
          <a:ln w="9525">
            <a:noFill/>
            <a:miter lim="800000"/>
            <a:headEnd/>
            <a:tailEnd/>
          </a:ln>
        </p:spPr>
        <p:txBody>
          <a:bodyPr>
            <a:spAutoFit/>
          </a:bodyPr>
          <a:lstStyle/>
          <a:p>
            <a:pPr>
              <a:spcBef>
                <a:spcPct val="50000"/>
              </a:spcBef>
            </a:pPr>
            <a:r>
              <a:rPr lang="zh-CN" altLang="en-US" sz="3200" b="1">
                <a:solidFill>
                  <a:srgbClr val="0000CC"/>
                </a:solidFill>
                <a:latin typeface="Verdana" pitchFamily="34" charset="0"/>
              </a:rPr>
              <a:t>光照条件下，甲烷与氯气发生了反应。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5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5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65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P spid="66564" grpId="0"/>
      <p:bldP spid="66566" grpId="0"/>
      <p:bldP spid="6657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900113" y="4149725"/>
            <a:ext cx="7885112" cy="885825"/>
            <a:chOff x="522" y="2478"/>
            <a:chExt cx="4223" cy="558"/>
          </a:xfrm>
        </p:grpSpPr>
        <p:sp>
          <p:nvSpPr>
            <p:cNvPr id="200707" name="Text Box 3"/>
            <p:cNvSpPr txBox="1">
              <a:spLocks noChangeArrowheads="1"/>
            </p:cNvSpPr>
            <p:nvPr/>
          </p:nvSpPr>
          <p:spPr bwMode="auto">
            <a:xfrm>
              <a:off x="522" y="2594"/>
              <a:ext cx="4223" cy="442"/>
            </a:xfrm>
            <a:prstGeom prst="rect">
              <a:avLst/>
            </a:prstGeom>
            <a:noFill/>
            <a:ln w="9525">
              <a:noFill/>
              <a:miter lim="800000"/>
              <a:headEnd/>
              <a:tailEnd/>
            </a:ln>
            <a:effectLst/>
          </p:spPr>
          <p:txBody>
            <a:bodyPr anchor="ctr">
              <a:spAutoFit/>
            </a:bodyPr>
            <a:lstStyle/>
            <a:p>
              <a:pPr algn="ctr" fontAlgn="auto">
                <a:spcBef>
                  <a:spcPct val="50000"/>
                </a:spcBef>
                <a:spcAft>
                  <a:spcPts val="0"/>
                </a:spcAft>
                <a:defRPr/>
              </a:pPr>
              <a:r>
                <a:rPr kumimoji="1" lang="en-US" altLang="zh-CN" sz="4000" b="1">
                  <a:effectLst>
                    <a:outerShdw blurRad="38100" dist="38100" dir="2700000" algn="tl">
                      <a:srgbClr val="C0C0C0"/>
                    </a:outerShdw>
                  </a:effectLst>
                  <a:latin typeface="Times New Roman" pitchFamily="18" charset="0"/>
                  <a:ea typeface="+mn-ea"/>
                </a:rPr>
                <a:t>CH</a:t>
              </a:r>
              <a:r>
                <a:rPr kumimoji="1" lang="en-US" altLang="zh-CN" sz="4000" b="1" baseline="-25000">
                  <a:effectLst>
                    <a:outerShdw blurRad="38100" dist="38100" dir="2700000" algn="tl">
                      <a:srgbClr val="C0C0C0"/>
                    </a:outerShdw>
                  </a:effectLst>
                  <a:latin typeface="Times New Roman" pitchFamily="18" charset="0"/>
                  <a:ea typeface="+mn-ea"/>
                </a:rPr>
                <a:t>4</a:t>
              </a:r>
              <a:r>
                <a:rPr kumimoji="1" lang="en-US" altLang="zh-CN" sz="4000" b="1">
                  <a:effectLst>
                    <a:outerShdw blurRad="38100" dist="38100" dir="2700000" algn="tl">
                      <a:srgbClr val="C0C0C0"/>
                    </a:outerShdw>
                  </a:effectLst>
                  <a:latin typeface="Times New Roman" pitchFamily="18" charset="0"/>
                  <a:ea typeface="+mn-ea"/>
                </a:rPr>
                <a:t> </a:t>
              </a:r>
              <a:r>
                <a:rPr kumimoji="1" lang="zh-CN" altLang="en-US" sz="4000" b="1">
                  <a:effectLst>
                    <a:outerShdw blurRad="38100" dist="38100" dir="2700000" algn="tl">
                      <a:srgbClr val="C0C0C0"/>
                    </a:outerShdw>
                  </a:effectLst>
                  <a:latin typeface="Times New Roman" pitchFamily="18" charset="0"/>
                  <a:ea typeface="+mn-ea"/>
                </a:rPr>
                <a:t>＋ </a:t>
              </a:r>
              <a:r>
                <a:rPr kumimoji="1" lang="en-US" altLang="zh-CN" sz="4000" b="1">
                  <a:effectLst>
                    <a:outerShdw blurRad="38100" dist="38100" dir="2700000" algn="tl">
                      <a:srgbClr val="C0C0C0"/>
                    </a:outerShdw>
                  </a:effectLst>
                  <a:latin typeface="Times New Roman" pitchFamily="18" charset="0"/>
                  <a:ea typeface="+mn-ea"/>
                </a:rPr>
                <a:t>Cl</a:t>
              </a:r>
              <a:r>
                <a:rPr kumimoji="1" lang="en-US" altLang="zh-CN" sz="4000" b="1" baseline="-25000">
                  <a:effectLst>
                    <a:outerShdw blurRad="38100" dist="38100" dir="2700000" algn="tl">
                      <a:srgbClr val="C0C0C0"/>
                    </a:outerShdw>
                  </a:effectLst>
                  <a:latin typeface="Times New Roman" pitchFamily="18" charset="0"/>
                  <a:ea typeface="+mn-ea"/>
                </a:rPr>
                <a:t>2</a:t>
              </a:r>
              <a:r>
                <a:rPr kumimoji="1" lang="en-US" altLang="zh-CN" sz="4000" b="1">
                  <a:effectLst>
                    <a:outerShdw blurRad="38100" dist="38100" dir="2700000" algn="tl">
                      <a:srgbClr val="C0C0C0"/>
                    </a:outerShdw>
                  </a:effectLst>
                  <a:latin typeface="Times New Roman" pitchFamily="18" charset="0"/>
                  <a:ea typeface="+mn-ea"/>
                </a:rPr>
                <a:t>             CH</a:t>
              </a:r>
              <a:r>
                <a:rPr kumimoji="1" lang="en-US" altLang="zh-CN" sz="4000" b="1" baseline="-25000">
                  <a:effectLst>
                    <a:outerShdw blurRad="38100" dist="38100" dir="2700000" algn="tl">
                      <a:srgbClr val="C0C0C0"/>
                    </a:outerShdw>
                  </a:effectLst>
                  <a:latin typeface="Times New Roman" pitchFamily="18" charset="0"/>
                  <a:ea typeface="+mn-ea"/>
                </a:rPr>
                <a:t>3</a:t>
              </a:r>
              <a:r>
                <a:rPr kumimoji="1" lang="en-US" altLang="zh-CN" sz="4000" b="1">
                  <a:effectLst>
                    <a:outerShdw blurRad="38100" dist="38100" dir="2700000" algn="tl">
                      <a:srgbClr val="C0C0C0"/>
                    </a:outerShdw>
                  </a:effectLst>
                  <a:latin typeface="Times New Roman" pitchFamily="18" charset="0"/>
                  <a:ea typeface="+mn-ea"/>
                </a:rPr>
                <a:t>Cl </a:t>
              </a:r>
              <a:r>
                <a:rPr kumimoji="1" lang="zh-CN" altLang="en-US" sz="4000" b="1">
                  <a:effectLst>
                    <a:outerShdw blurRad="38100" dist="38100" dir="2700000" algn="tl">
                      <a:srgbClr val="C0C0C0"/>
                    </a:outerShdw>
                  </a:effectLst>
                  <a:latin typeface="Times New Roman" pitchFamily="18" charset="0"/>
                  <a:ea typeface="+mn-ea"/>
                </a:rPr>
                <a:t>＋ </a:t>
              </a:r>
              <a:r>
                <a:rPr kumimoji="1" lang="en-US" altLang="zh-CN" sz="4000" b="1">
                  <a:effectLst>
                    <a:outerShdw blurRad="38100" dist="38100" dir="2700000" algn="tl">
                      <a:srgbClr val="C0C0C0"/>
                    </a:outerShdw>
                  </a:effectLst>
                  <a:latin typeface="Times New Roman" pitchFamily="18" charset="0"/>
                  <a:ea typeface="+mn-ea"/>
                </a:rPr>
                <a:t>HCl</a:t>
              </a:r>
              <a:endParaRPr kumimoji="1" lang="en-US" altLang="zh-CN" sz="2400" b="1">
                <a:effectLst>
                  <a:outerShdw blurRad="38100" dist="38100" dir="2700000" algn="tl">
                    <a:srgbClr val="C0C0C0"/>
                  </a:outerShdw>
                </a:effectLst>
                <a:latin typeface="Times New Roman" pitchFamily="18" charset="0"/>
                <a:ea typeface="+mn-ea"/>
              </a:endParaRPr>
            </a:p>
          </p:txBody>
        </p:sp>
        <p:sp>
          <p:nvSpPr>
            <p:cNvPr id="20490" name="Line 4"/>
            <p:cNvSpPr>
              <a:spLocks noChangeShapeType="1"/>
            </p:cNvSpPr>
            <p:nvPr/>
          </p:nvSpPr>
          <p:spPr bwMode="auto">
            <a:xfrm>
              <a:off x="2064" y="2840"/>
              <a:ext cx="799" cy="0"/>
            </a:xfrm>
            <a:prstGeom prst="line">
              <a:avLst/>
            </a:prstGeom>
            <a:noFill/>
            <a:ln w="44450">
              <a:solidFill>
                <a:schemeClr val="tx1"/>
              </a:solidFill>
              <a:round/>
              <a:headEnd/>
              <a:tailEnd type="arrow" w="med" len="lg"/>
            </a:ln>
          </p:spPr>
          <p:txBody>
            <a:bodyPr wrap="none" anchor="ctr"/>
            <a:lstStyle/>
            <a:p>
              <a:endParaRPr lang="zh-CN" altLang="en-US"/>
            </a:p>
          </p:txBody>
        </p:sp>
        <p:sp>
          <p:nvSpPr>
            <p:cNvPr id="200709" name="Text Box 5"/>
            <p:cNvSpPr txBox="1">
              <a:spLocks noChangeArrowheads="1"/>
            </p:cNvSpPr>
            <p:nvPr/>
          </p:nvSpPr>
          <p:spPr bwMode="auto">
            <a:xfrm>
              <a:off x="2063" y="2478"/>
              <a:ext cx="536" cy="365"/>
            </a:xfrm>
            <a:prstGeom prst="rect">
              <a:avLst/>
            </a:prstGeom>
            <a:noFill/>
            <a:ln w="9525">
              <a:noFill/>
              <a:miter lim="800000"/>
              <a:headEnd/>
              <a:tailEnd/>
            </a:ln>
            <a:effectLst/>
          </p:spPr>
          <p:txBody>
            <a:bodyPr wrap="none" anchor="ctr">
              <a:spAutoFit/>
            </a:bodyPr>
            <a:lstStyle/>
            <a:p>
              <a:pPr algn="ctr" fontAlgn="auto">
                <a:spcBef>
                  <a:spcPct val="50000"/>
                </a:spcBef>
                <a:spcAft>
                  <a:spcPts val="0"/>
                </a:spcAft>
                <a:defRPr/>
              </a:pPr>
              <a:r>
                <a:rPr kumimoji="1" lang="zh-CN" altLang="en-US" sz="3200" b="1">
                  <a:effectLst>
                    <a:outerShdw blurRad="38100" dist="38100" dir="2700000" algn="tl">
                      <a:srgbClr val="C0C0C0"/>
                    </a:outerShdw>
                  </a:effectLst>
                  <a:latin typeface="Times New Roman" pitchFamily="18" charset="0"/>
                  <a:ea typeface="+mn-ea"/>
                </a:rPr>
                <a:t>光照</a:t>
              </a:r>
              <a:endParaRPr kumimoji="1" lang="zh-CN" altLang="en-US" sz="2400" b="1">
                <a:effectLst>
                  <a:outerShdw blurRad="38100" dist="38100" dir="2700000" algn="tl">
                    <a:srgbClr val="C0C0C0"/>
                  </a:outerShdw>
                </a:effectLst>
                <a:latin typeface="Times New Roman" pitchFamily="18" charset="0"/>
                <a:ea typeface="+mn-ea"/>
              </a:endParaRPr>
            </a:p>
          </p:txBody>
        </p:sp>
      </p:grpSp>
      <p:sp>
        <p:nvSpPr>
          <p:cNvPr id="200755" name="Text Box 51"/>
          <p:cNvSpPr txBox="1">
            <a:spLocks noChangeArrowheads="1"/>
          </p:cNvSpPr>
          <p:nvPr/>
        </p:nvSpPr>
        <p:spPr bwMode="auto">
          <a:xfrm>
            <a:off x="4789488" y="5229225"/>
            <a:ext cx="2303462" cy="1311275"/>
          </a:xfrm>
          <a:prstGeom prst="rect">
            <a:avLst/>
          </a:prstGeom>
          <a:noFill/>
          <a:ln w="9525">
            <a:noFill/>
            <a:miter lim="800000"/>
            <a:headEnd/>
            <a:tailEnd/>
          </a:ln>
        </p:spPr>
        <p:txBody>
          <a:bodyPr>
            <a:spAutoFit/>
          </a:bodyPr>
          <a:lstStyle/>
          <a:p>
            <a:r>
              <a:rPr lang="zh-CN" altLang="en-US" sz="4000" b="1">
                <a:solidFill>
                  <a:srgbClr val="FF0000"/>
                </a:solidFill>
                <a:latin typeface="Calibri" pitchFamily="34" charset="0"/>
                <a:ea typeface="隶书" pitchFamily="49" charset="-122"/>
              </a:rPr>
              <a:t>一氯甲烷</a:t>
            </a:r>
          </a:p>
          <a:p>
            <a:pPr algn="ctr"/>
            <a:r>
              <a:rPr lang="zh-CN" altLang="en-US" sz="4000" b="1">
                <a:solidFill>
                  <a:srgbClr val="FF0000"/>
                </a:solidFill>
                <a:latin typeface="Calibri" pitchFamily="34" charset="0"/>
                <a:ea typeface="隶书" pitchFamily="49" charset="-122"/>
              </a:rPr>
              <a:t>气体</a:t>
            </a:r>
          </a:p>
        </p:txBody>
      </p:sp>
      <p:pic>
        <p:nvPicPr>
          <p:cNvPr id="200759" name="Picture 55"/>
          <p:cNvPicPr>
            <a:picLocks noChangeAspect="1" noChangeArrowheads="1"/>
          </p:cNvPicPr>
          <p:nvPr/>
        </p:nvPicPr>
        <p:blipFill>
          <a:blip r:embed="rId2"/>
          <a:srcRect/>
          <a:stretch>
            <a:fillRect/>
          </a:stretch>
        </p:blipFill>
        <p:spPr bwMode="auto">
          <a:xfrm>
            <a:off x="7740650" y="1938338"/>
            <a:ext cx="1047750" cy="914400"/>
          </a:xfrm>
          <a:prstGeom prst="rect">
            <a:avLst/>
          </a:prstGeom>
          <a:noFill/>
          <a:ln w="9525">
            <a:noFill/>
            <a:miter lim="800000"/>
            <a:headEnd/>
            <a:tailEnd/>
          </a:ln>
        </p:spPr>
      </p:pic>
      <p:pic>
        <p:nvPicPr>
          <p:cNvPr id="200761" name="Picture 57"/>
          <p:cNvPicPr>
            <a:picLocks noChangeAspect="1" noChangeArrowheads="1"/>
          </p:cNvPicPr>
          <p:nvPr/>
        </p:nvPicPr>
        <p:blipFill>
          <a:blip r:embed="rId3"/>
          <a:srcRect/>
          <a:stretch>
            <a:fillRect/>
          </a:stretch>
        </p:blipFill>
        <p:spPr bwMode="auto">
          <a:xfrm>
            <a:off x="87313" y="831850"/>
            <a:ext cx="5276850" cy="2120900"/>
          </a:xfrm>
          <a:prstGeom prst="rect">
            <a:avLst/>
          </a:prstGeom>
          <a:noFill/>
          <a:ln w="9525">
            <a:noFill/>
            <a:miter lim="800000"/>
            <a:headEnd/>
            <a:tailEnd/>
          </a:ln>
        </p:spPr>
      </p:pic>
      <p:pic>
        <p:nvPicPr>
          <p:cNvPr id="200764" name="Picture 60"/>
          <p:cNvPicPr>
            <a:picLocks noChangeAspect="1" noChangeArrowheads="1"/>
          </p:cNvPicPr>
          <p:nvPr/>
        </p:nvPicPr>
        <p:blipFill>
          <a:blip r:embed="rId4"/>
          <a:srcRect/>
          <a:stretch>
            <a:fillRect/>
          </a:stretch>
        </p:blipFill>
        <p:spPr bwMode="auto">
          <a:xfrm>
            <a:off x="5795963" y="1350963"/>
            <a:ext cx="1123950" cy="638175"/>
          </a:xfrm>
          <a:prstGeom prst="rect">
            <a:avLst/>
          </a:prstGeom>
          <a:noFill/>
          <a:ln w="9525">
            <a:noFill/>
            <a:miter lim="800000"/>
            <a:headEnd/>
            <a:tailEnd/>
          </a:ln>
        </p:spPr>
      </p:pic>
      <p:pic>
        <p:nvPicPr>
          <p:cNvPr id="200765" name="Picture 61"/>
          <p:cNvPicPr>
            <a:picLocks noChangeAspect="1" noChangeArrowheads="1"/>
          </p:cNvPicPr>
          <p:nvPr/>
        </p:nvPicPr>
        <p:blipFill>
          <a:blip r:embed="rId5"/>
          <a:srcRect/>
          <a:stretch>
            <a:fillRect/>
          </a:stretch>
        </p:blipFill>
        <p:spPr bwMode="auto">
          <a:xfrm>
            <a:off x="4730750" y="2279650"/>
            <a:ext cx="2628900" cy="1524000"/>
          </a:xfrm>
          <a:prstGeom prst="rect">
            <a:avLst/>
          </a:prstGeom>
          <a:noFill/>
          <a:ln w="9525">
            <a:noFill/>
            <a:miter lim="800000"/>
            <a:headEnd/>
            <a:tailEnd/>
          </a:ln>
        </p:spPr>
      </p:pic>
      <p:pic>
        <p:nvPicPr>
          <p:cNvPr id="200767" name="Picture 63"/>
          <p:cNvPicPr>
            <a:picLocks noChangeAspect="1" noChangeArrowheads="1"/>
          </p:cNvPicPr>
          <p:nvPr/>
        </p:nvPicPr>
        <p:blipFill>
          <a:blip r:embed="rId6"/>
          <a:srcRect/>
          <a:stretch>
            <a:fillRect/>
          </a:stretch>
        </p:blipFill>
        <p:spPr bwMode="auto">
          <a:xfrm>
            <a:off x="7667625" y="862013"/>
            <a:ext cx="1076325" cy="83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0761"/>
                                        </p:tgtEl>
                                        <p:attrNameLst>
                                          <p:attrName>style.visibility</p:attrName>
                                        </p:attrNameLst>
                                      </p:cBhvr>
                                      <p:to>
                                        <p:strVal val="visible"/>
                                      </p:to>
                                    </p:set>
                                    <p:animEffect transition="in" filter="blinds(horizontal)">
                                      <p:cBhvr>
                                        <p:cTn id="7" dur="500"/>
                                        <p:tgtEl>
                                          <p:spTgt spid="20076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0764"/>
                                        </p:tgtEl>
                                        <p:attrNameLst>
                                          <p:attrName>style.visibility</p:attrName>
                                        </p:attrNameLst>
                                      </p:cBhvr>
                                      <p:to>
                                        <p:strVal val="visible"/>
                                      </p:to>
                                    </p:set>
                                    <p:animEffect transition="in" filter="blinds(horizontal)">
                                      <p:cBhvr>
                                        <p:cTn id="12" dur="500"/>
                                        <p:tgtEl>
                                          <p:spTgt spid="200764"/>
                                        </p:tgtEl>
                                      </p:cBhvr>
                                    </p:animEffect>
                                  </p:childTnLst>
                                </p:cTn>
                              </p:par>
                              <p:par>
                                <p:cTn id="13" presetID="3" presetClass="entr" presetSubtype="10" fill="hold" nodeType="withEffect">
                                  <p:stCondLst>
                                    <p:cond delay="0"/>
                                  </p:stCondLst>
                                  <p:childTnLst>
                                    <p:set>
                                      <p:cBhvr>
                                        <p:cTn id="14" dur="1" fill="hold">
                                          <p:stCondLst>
                                            <p:cond delay="0"/>
                                          </p:stCondLst>
                                        </p:cTn>
                                        <p:tgtEl>
                                          <p:spTgt spid="200759"/>
                                        </p:tgtEl>
                                        <p:attrNameLst>
                                          <p:attrName>style.visibility</p:attrName>
                                        </p:attrNameLst>
                                      </p:cBhvr>
                                      <p:to>
                                        <p:strVal val="visible"/>
                                      </p:to>
                                    </p:set>
                                    <p:animEffect transition="in" filter="blinds(horizontal)">
                                      <p:cBhvr>
                                        <p:cTn id="15" dur="500"/>
                                        <p:tgtEl>
                                          <p:spTgt spid="200759"/>
                                        </p:tgtEl>
                                      </p:cBhvr>
                                    </p:animEffect>
                                  </p:childTnLst>
                                </p:cTn>
                              </p:par>
                              <p:par>
                                <p:cTn id="16" presetID="3" presetClass="entr" presetSubtype="10" fill="hold" nodeType="withEffect">
                                  <p:stCondLst>
                                    <p:cond delay="0"/>
                                  </p:stCondLst>
                                  <p:childTnLst>
                                    <p:set>
                                      <p:cBhvr>
                                        <p:cTn id="17" dur="1" fill="hold">
                                          <p:stCondLst>
                                            <p:cond delay="0"/>
                                          </p:stCondLst>
                                        </p:cTn>
                                        <p:tgtEl>
                                          <p:spTgt spid="200765"/>
                                        </p:tgtEl>
                                        <p:attrNameLst>
                                          <p:attrName>style.visibility</p:attrName>
                                        </p:attrNameLst>
                                      </p:cBhvr>
                                      <p:to>
                                        <p:strVal val="visible"/>
                                      </p:to>
                                    </p:set>
                                    <p:animEffect transition="in" filter="blinds(horizontal)">
                                      <p:cBhvr>
                                        <p:cTn id="18" dur="500"/>
                                        <p:tgtEl>
                                          <p:spTgt spid="200765"/>
                                        </p:tgtEl>
                                      </p:cBhvr>
                                    </p:animEffect>
                                  </p:childTnLst>
                                </p:cTn>
                              </p:par>
                              <p:par>
                                <p:cTn id="19" presetID="3" presetClass="entr" presetSubtype="10" fill="hold" nodeType="withEffect">
                                  <p:stCondLst>
                                    <p:cond delay="0"/>
                                  </p:stCondLst>
                                  <p:childTnLst>
                                    <p:set>
                                      <p:cBhvr>
                                        <p:cTn id="20" dur="1" fill="hold">
                                          <p:stCondLst>
                                            <p:cond delay="0"/>
                                          </p:stCondLst>
                                        </p:cTn>
                                        <p:tgtEl>
                                          <p:spTgt spid="200767"/>
                                        </p:tgtEl>
                                        <p:attrNameLst>
                                          <p:attrName>style.visibility</p:attrName>
                                        </p:attrNameLst>
                                      </p:cBhvr>
                                      <p:to>
                                        <p:strVal val="visible"/>
                                      </p:to>
                                    </p:set>
                                    <p:animEffect transition="in" filter="blinds(horizontal)">
                                      <p:cBhvr>
                                        <p:cTn id="21" dur="500"/>
                                        <p:tgtEl>
                                          <p:spTgt spid="200767"/>
                                        </p:tgtEl>
                                      </p:cBhvr>
                                    </p:animEffect>
                                  </p:childTnLst>
                                </p:cTn>
                              </p:par>
                            </p:childTnLst>
                          </p:cTn>
                        </p:par>
                      </p:childTnLst>
                    </p:cTn>
                  </p:par>
                  <p:par>
                    <p:cTn id="22" fill="hold">
                      <p:stCondLst>
                        <p:cond delay="indefinite"/>
                      </p:stCondLst>
                      <p:childTnLst>
                        <p:par>
                          <p:cTn id="23" fill="hold">
                            <p:stCondLst>
                              <p:cond delay="0"/>
                            </p:stCondLst>
                            <p:childTnLst>
                              <p:par>
                                <p:cTn id="24" presetID="0" presetClass="path" presetSubtype="0" accel="50000" decel="50000" fill="hold" nodeType="clickEffect">
                                  <p:stCondLst>
                                    <p:cond delay="0"/>
                                  </p:stCondLst>
                                  <p:childTnLst>
                                    <p:animMotion origin="layout" path="M 1.94444E-6 3.23699E-6 C -0.00087 0.01711 0.0033 0.0326 -0.00938 0.03815 C -0.02743 0.03746 -0.04531 0.03746 -0.06337 0.03607 C -0.07188 0.03537 -0.07709 0.02566 -0.08559 0.02335 C -0.104 0.0111 -0.09566 0.01433 -0.10938 0.01063 C -0.12431 0.00092 -0.13889 -0.00902 -0.15382 -0.01896 C -0.15591 -0.02035 -0.15695 -0.02359 -0.15868 -0.02544 C -0.16216 -0.02937 -0.16389 -0.0289 -0.16667 -0.03376 C -0.17535 -0.04902 -0.16858 -0.04463 -0.17778 -0.04856 C -0.17934 -0.05202 -0.18056 -0.05596 -0.18247 -0.05919 C -0.18386 -0.0615 -0.18594 -0.06289 -0.18716 -0.06544 C -0.19636 -0.0837 -0.179 -0.05873 -0.19358 -0.07815 C -0.1967 -0.09087 -0.19288 -0.07861 -0.2 -0.09087 C -0.20834 -0.10497 -0.21667 -0.12509 -0.23004 -0.1311 C -0.23611 -0.12856 -0.24132 -0.12231 -0.24601 -0.1163 C -0.24913 -0.10312 -0.25156 -0.09642 -0.24601 -0.07815 C -0.24497 -0.07491 -0.24063 -0.07815 -0.23802 -0.07815 " pathEditMode="relative" ptsTypes="ffffffffffffffffA">
                                      <p:cBhvr>
                                        <p:cTn id="25" dur="2000" fill="hold"/>
                                        <p:tgtEl>
                                          <p:spTgt spid="200759"/>
                                        </p:tgtEl>
                                        <p:attrNameLst>
                                          <p:attrName>ppt_x</p:attrName>
                                          <p:attrName>ppt_y</p:attrName>
                                        </p:attrNameLst>
                                      </p:cBhvr>
                                    </p:animMotion>
                                  </p:childTnLst>
                                </p:cTn>
                              </p:par>
                              <p:par>
                                <p:cTn id="26" presetID="0" presetClass="path" presetSubtype="0" accel="50000" decel="50000" fill="hold" nodeType="withEffect">
                                  <p:stCondLst>
                                    <p:cond delay="0"/>
                                  </p:stCondLst>
                                  <p:childTnLst>
                                    <p:animMotion origin="layout" path="M 1.11111E-6 1.21387E-6 C 0.00052 -0.0148 -0.00017 -0.02983 0.00156 -0.0444 C 0.00191 -0.0474 0.00434 -0.04925 0.00625 -0.05087 C 0.0092 -0.05341 0.02222 -0.06359 0.02691 -0.06567 C 0.07327 -0.06313 0.05382 -0.06844 0.0809 -0.05087 C 0.08646 -0.04347 0.09271 -0.037 0.09827 -0.0296 C 0.10816 -0.01642 0.09462 -0.0296 0.10625 -0.01919 C 0.11146 -0.00833 0.11771 0.00115 0.12222 0.01271 C 0.12274 0.01549 0.12292 0.01849 0.12379 0.02104 C 0.12552 0.02566 0.13004 0.03375 0.13004 0.03375 C 0.13056 0.03653 0.13056 0.03976 0.1316 0.04231 C 0.13229 0.04416 0.1342 0.04462 0.1349 0.04647 C 0.13768 0.05387 0.1375 0.06034 0.14115 0.06751 C 0.1434 0.08023 0.15 0.09872 0.15712 0.10774 C 0.15903 0.12069 0.16441 0.13711 0.16979 0.14797 C 0.17188 0.15213 0.1724 0.15907 0.17604 0.16069 C 0.17761 0.16138 0.17934 0.16208 0.1809 0.16277 C 0.18941 0.16208 0.19792 0.16323 0.20625 0.16069 C 0.21163 0.15907 0.21528 0.15237 0.22049 0.15005 C 0.23698 0.12924 0.22396 0.05872 0.22379 0.05479 C 0.22361 0.04786 0.22327 0.04855 0.22049 0.04855 " pathEditMode="relative" ptsTypes="ffffffffffffffffffffA">
                                      <p:cBhvr>
                                        <p:cTn id="27" dur="2000" fill="hold"/>
                                        <p:tgtEl>
                                          <p:spTgt spid="200764"/>
                                        </p:tgtEl>
                                        <p:attrNameLst>
                                          <p:attrName>ppt_x</p:attrName>
                                          <p:attrName>ppt_y</p:attrName>
                                        </p:attrNameLst>
                                      </p:cBhvr>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0-#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00755"/>
                                        </p:tgtEl>
                                        <p:attrNameLst>
                                          <p:attrName>style.visibility</p:attrName>
                                        </p:attrNameLst>
                                      </p:cBhvr>
                                      <p:to>
                                        <p:strVal val="visible"/>
                                      </p:to>
                                    </p:set>
                                    <p:animEffect transition="in" filter="blinds(horizontal)">
                                      <p:cBhvr>
                                        <p:cTn id="38" dur="500"/>
                                        <p:tgtEl>
                                          <p:spTgt spid="200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5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66688" y="115888"/>
            <a:ext cx="3325812" cy="2374900"/>
            <a:chOff x="0" y="164"/>
            <a:chExt cx="2095" cy="1496"/>
          </a:xfrm>
        </p:grpSpPr>
        <p:grpSp>
          <p:nvGrpSpPr>
            <p:cNvPr id="21557" name="Group 3"/>
            <p:cNvGrpSpPr>
              <a:grpSpLocks/>
            </p:cNvGrpSpPr>
            <p:nvPr/>
          </p:nvGrpSpPr>
          <p:grpSpPr bwMode="auto">
            <a:xfrm>
              <a:off x="1020" y="436"/>
              <a:ext cx="1075" cy="533"/>
              <a:chOff x="1292" y="300"/>
              <a:chExt cx="1075" cy="533"/>
            </a:xfrm>
          </p:grpSpPr>
          <p:grpSp>
            <p:nvGrpSpPr>
              <p:cNvPr id="21571" name="Group 4"/>
              <p:cNvGrpSpPr>
                <a:grpSpLocks/>
              </p:cNvGrpSpPr>
              <p:nvPr/>
            </p:nvGrpSpPr>
            <p:grpSpPr bwMode="auto">
              <a:xfrm>
                <a:off x="1292" y="346"/>
                <a:ext cx="1075" cy="396"/>
                <a:chOff x="1292" y="346"/>
                <a:chExt cx="1075" cy="396"/>
              </a:xfrm>
            </p:grpSpPr>
            <p:sp>
              <p:nvSpPr>
                <p:cNvPr id="21573" name="Line 5"/>
                <p:cNvSpPr>
                  <a:spLocks noChangeShapeType="1"/>
                </p:cNvSpPr>
                <p:nvPr/>
              </p:nvSpPr>
              <p:spPr bwMode="auto">
                <a:xfrm rot="-5400000">
                  <a:off x="1888" y="339"/>
                  <a:ext cx="0" cy="465"/>
                </a:xfrm>
                <a:prstGeom prst="line">
                  <a:avLst/>
                </a:prstGeom>
                <a:noFill/>
                <a:ln w="76200">
                  <a:solidFill>
                    <a:srgbClr val="339933"/>
                  </a:solidFill>
                  <a:round/>
                  <a:headEnd/>
                  <a:tailEnd/>
                </a:ln>
              </p:spPr>
              <p:txBody>
                <a:bodyPr wrap="none" anchor="ctr"/>
                <a:lstStyle/>
                <a:p>
                  <a:endParaRPr lang="zh-CN" altLang="en-US"/>
                </a:p>
              </p:txBody>
            </p:sp>
            <p:sp>
              <p:nvSpPr>
                <p:cNvPr id="21574" name="Oval 6"/>
                <p:cNvSpPr>
                  <a:spLocks noChangeArrowheads="1"/>
                </p:cNvSpPr>
                <p:nvPr/>
              </p:nvSpPr>
              <p:spPr bwMode="auto">
                <a:xfrm rot="-5400000">
                  <a:off x="1269" y="369"/>
                  <a:ext cx="396" cy="349"/>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wrap="none" anchor="ctr"/>
                <a:lstStyle/>
                <a:p>
                  <a:endParaRPr lang="zh-CN" altLang="en-US">
                    <a:latin typeface="Calibri" pitchFamily="34" charset="0"/>
                  </a:endParaRPr>
                </a:p>
              </p:txBody>
            </p:sp>
            <p:sp>
              <p:nvSpPr>
                <p:cNvPr id="21575" name="Oval 7"/>
                <p:cNvSpPr>
                  <a:spLocks noChangeArrowheads="1"/>
                </p:cNvSpPr>
                <p:nvPr/>
              </p:nvSpPr>
              <p:spPr bwMode="auto">
                <a:xfrm rot="-5400000">
                  <a:off x="1995" y="369"/>
                  <a:ext cx="396" cy="349"/>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wrap="none" anchor="ctr"/>
                <a:lstStyle/>
                <a:p>
                  <a:endParaRPr lang="zh-CN" altLang="en-US">
                    <a:latin typeface="Calibri" pitchFamily="34" charset="0"/>
                  </a:endParaRPr>
                </a:p>
              </p:txBody>
            </p:sp>
          </p:grpSp>
          <p:sp>
            <p:nvSpPr>
              <p:cNvPr id="21572" name="Line 8"/>
              <p:cNvSpPr>
                <a:spLocks noChangeShapeType="1"/>
              </p:cNvSpPr>
              <p:nvPr/>
            </p:nvSpPr>
            <p:spPr bwMode="auto">
              <a:xfrm>
                <a:off x="1837" y="300"/>
                <a:ext cx="0" cy="533"/>
              </a:xfrm>
              <a:prstGeom prst="line">
                <a:avLst/>
              </a:prstGeom>
              <a:noFill/>
              <a:ln w="57150">
                <a:solidFill>
                  <a:schemeClr val="tx1"/>
                </a:solidFill>
                <a:prstDash val="sysDot"/>
                <a:round/>
                <a:headEnd/>
                <a:tailEnd/>
              </a:ln>
            </p:spPr>
            <p:txBody>
              <a:bodyPr wrap="none" anchor="ctr"/>
              <a:lstStyle/>
              <a:p>
                <a:endParaRPr lang="zh-CN" altLang="en-US"/>
              </a:p>
            </p:txBody>
          </p:sp>
        </p:grpSp>
        <p:grpSp>
          <p:nvGrpSpPr>
            <p:cNvPr id="21558" name="Group 9"/>
            <p:cNvGrpSpPr>
              <a:grpSpLocks/>
            </p:cNvGrpSpPr>
            <p:nvPr/>
          </p:nvGrpSpPr>
          <p:grpSpPr bwMode="auto">
            <a:xfrm>
              <a:off x="0" y="164"/>
              <a:ext cx="1177" cy="1496"/>
              <a:chOff x="0" y="0"/>
              <a:chExt cx="1177" cy="1496"/>
            </a:xfrm>
          </p:grpSpPr>
          <p:grpSp>
            <p:nvGrpSpPr>
              <p:cNvPr id="21559" name="Group 10"/>
              <p:cNvGrpSpPr>
                <a:grpSpLocks/>
              </p:cNvGrpSpPr>
              <p:nvPr/>
            </p:nvGrpSpPr>
            <p:grpSpPr bwMode="auto">
              <a:xfrm>
                <a:off x="0" y="0"/>
                <a:ext cx="1177" cy="1496"/>
                <a:chOff x="1569" y="1803"/>
                <a:chExt cx="1455" cy="1634"/>
              </a:xfrm>
            </p:grpSpPr>
            <p:grpSp>
              <p:nvGrpSpPr>
                <p:cNvPr id="21561" name="Group 11"/>
                <p:cNvGrpSpPr>
                  <a:grpSpLocks/>
                </p:cNvGrpSpPr>
                <p:nvPr/>
              </p:nvGrpSpPr>
              <p:grpSpPr bwMode="auto">
                <a:xfrm>
                  <a:off x="1569" y="2181"/>
                  <a:ext cx="1455" cy="1256"/>
                  <a:chOff x="1569" y="2181"/>
                  <a:chExt cx="1455" cy="1256"/>
                </a:xfrm>
              </p:grpSpPr>
              <p:sp>
                <p:nvSpPr>
                  <p:cNvPr id="194572" name="Oval 12"/>
                  <p:cNvSpPr>
                    <a:spLocks noChangeArrowheads="1"/>
                  </p:cNvSpPr>
                  <p:nvPr/>
                </p:nvSpPr>
                <p:spPr bwMode="auto">
                  <a:xfrm>
                    <a:off x="2337" y="3073"/>
                    <a:ext cx="256"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21564" name="Line 13"/>
                  <p:cNvSpPr>
                    <a:spLocks noChangeShapeType="1"/>
                  </p:cNvSpPr>
                  <p:nvPr/>
                </p:nvSpPr>
                <p:spPr bwMode="auto">
                  <a:xfrm rot="-554560">
                    <a:off x="2363" y="2903"/>
                    <a:ext cx="110" cy="266"/>
                  </a:xfrm>
                  <a:prstGeom prst="line">
                    <a:avLst/>
                  </a:prstGeom>
                  <a:noFill/>
                  <a:ln w="76200">
                    <a:solidFill>
                      <a:schemeClr val="tx1"/>
                    </a:solidFill>
                    <a:round/>
                    <a:headEnd/>
                    <a:tailEnd/>
                  </a:ln>
                </p:spPr>
                <p:txBody>
                  <a:bodyPr wrap="none" anchor="ctr"/>
                  <a:lstStyle/>
                  <a:p>
                    <a:endParaRPr lang="zh-CN" altLang="en-US"/>
                  </a:p>
                </p:txBody>
              </p:sp>
              <p:sp>
                <p:nvSpPr>
                  <p:cNvPr id="21565" name="Line 14"/>
                  <p:cNvSpPr>
                    <a:spLocks noChangeShapeType="1"/>
                  </p:cNvSpPr>
                  <p:nvPr/>
                </p:nvSpPr>
                <p:spPr bwMode="auto">
                  <a:xfrm>
                    <a:off x="2323" y="2181"/>
                    <a:ext cx="0" cy="528"/>
                  </a:xfrm>
                  <a:prstGeom prst="line">
                    <a:avLst/>
                  </a:prstGeom>
                  <a:noFill/>
                  <a:ln w="76200">
                    <a:solidFill>
                      <a:schemeClr val="tx1"/>
                    </a:solidFill>
                    <a:round/>
                    <a:headEnd/>
                    <a:tailEnd/>
                  </a:ln>
                </p:spPr>
                <p:txBody>
                  <a:bodyPr wrap="none" anchor="ctr"/>
                  <a:lstStyle/>
                  <a:p>
                    <a:endParaRPr lang="zh-CN" altLang="en-US"/>
                  </a:p>
                </p:txBody>
              </p:sp>
              <p:sp>
                <p:nvSpPr>
                  <p:cNvPr id="21566" name="Line 15"/>
                  <p:cNvSpPr>
                    <a:spLocks noChangeShapeType="1"/>
                  </p:cNvSpPr>
                  <p:nvPr/>
                </p:nvSpPr>
                <p:spPr bwMode="auto">
                  <a:xfrm rot="4146091">
                    <a:off x="1904" y="2795"/>
                    <a:ext cx="144" cy="480"/>
                  </a:xfrm>
                  <a:prstGeom prst="line">
                    <a:avLst/>
                  </a:prstGeom>
                  <a:noFill/>
                  <a:ln w="76200">
                    <a:solidFill>
                      <a:schemeClr val="tx1"/>
                    </a:solidFill>
                    <a:round/>
                    <a:headEnd/>
                    <a:tailEnd/>
                  </a:ln>
                </p:spPr>
                <p:txBody>
                  <a:bodyPr wrap="none" anchor="ctr"/>
                  <a:lstStyle/>
                  <a:p>
                    <a:endParaRPr lang="zh-CN" altLang="en-US"/>
                  </a:p>
                </p:txBody>
              </p:sp>
              <p:sp>
                <p:nvSpPr>
                  <p:cNvPr id="21567" name="Oval 16"/>
                  <p:cNvSpPr>
                    <a:spLocks noChangeArrowheads="1"/>
                  </p:cNvSpPr>
                  <p:nvPr/>
                </p:nvSpPr>
                <p:spPr bwMode="auto">
                  <a:xfrm>
                    <a:off x="2145" y="2641"/>
                    <a:ext cx="336" cy="336"/>
                  </a:xfrm>
                  <a:prstGeom prst="ellipse">
                    <a:avLst/>
                  </a:prstGeom>
                  <a:gradFill rotWithShape="0">
                    <a:gsLst>
                      <a:gs pos="0">
                        <a:schemeClr val="bg1"/>
                      </a:gs>
                      <a:gs pos="100000">
                        <a:schemeClr val="tx1"/>
                      </a:gs>
                    </a:gsLst>
                    <a:lin ang="2700000" scaled="1"/>
                  </a:gradFill>
                  <a:ln w="9525">
                    <a:solidFill>
                      <a:schemeClr val="tx1"/>
                    </a:solidFill>
                    <a:round/>
                    <a:headEnd/>
                    <a:tailEnd/>
                  </a:ln>
                </p:spPr>
                <p:txBody>
                  <a:bodyPr wrap="none" anchor="ctr"/>
                  <a:lstStyle/>
                  <a:p>
                    <a:endParaRPr lang="zh-CN" altLang="en-US">
                      <a:latin typeface="Calibri" pitchFamily="34" charset="0"/>
                    </a:endParaRPr>
                  </a:p>
                </p:txBody>
              </p:sp>
              <p:sp>
                <p:nvSpPr>
                  <p:cNvPr id="21568" name="Line 17"/>
                  <p:cNvSpPr>
                    <a:spLocks noChangeShapeType="1"/>
                  </p:cNvSpPr>
                  <p:nvPr/>
                </p:nvSpPr>
                <p:spPr bwMode="auto">
                  <a:xfrm rot="17631561" flipV="1">
                    <a:off x="2571" y="2782"/>
                    <a:ext cx="155" cy="508"/>
                  </a:xfrm>
                  <a:prstGeom prst="line">
                    <a:avLst/>
                  </a:prstGeom>
                  <a:noFill/>
                  <a:ln w="76200">
                    <a:solidFill>
                      <a:schemeClr val="tx1"/>
                    </a:solidFill>
                    <a:round/>
                    <a:headEnd/>
                    <a:tailEnd/>
                  </a:ln>
                </p:spPr>
                <p:txBody>
                  <a:bodyPr wrap="none" anchor="ctr"/>
                  <a:lstStyle/>
                  <a:p>
                    <a:endParaRPr lang="zh-CN" altLang="en-US"/>
                  </a:p>
                </p:txBody>
              </p:sp>
              <p:sp>
                <p:nvSpPr>
                  <p:cNvPr id="194578" name="Oval 18"/>
                  <p:cNvSpPr>
                    <a:spLocks noChangeArrowheads="1"/>
                  </p:cNvSpPr>
                  <p:nvPr/>
                </p:nvSpPr>
                <p:spPr bwMode="auto">
                  <a:xfrm>
                    <a:off x="2769" y="3169"/>
                    <a:ext cx="255"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194579" name="Oval 19"/>
                  <p:cNvSpPr>
                    <a:spLocks noChangeArrowheads="1"/>
                  </p:cNvSpPr>
                  <p:nvPr/>
                </p:nvSpPr>
                <p:spPr bwMode="auto">
                  <a:xfrm>
                    <a:off x="1569" y="3121"/>
                    <a:ext cx="255"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grpSp>
            <p:sp>
              <p:nvSpPr>
                <p:cNvPr id="21562" name="Oval 20"/>
                <p:cNvSpPr>
                  <a:spLocks noChangeArrowheads="1"/>
                </p:cNvSpPr>
                <p:nvPr/>
              </p:nvSpPr>
              <p:spPr bwMode="auto">
                <a:xfrm rot="-5400000">
                  <a:off x="2119" y="1803"/>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wrap="none" anchor="ctr"/>
                <a:lstStyle/>
                <a:p>
                  <a:endParaRPr lang="zh-CN" altLang="en-US">
                    <a:latin typeface="Calibri" pitchFamily="34" charset="0"/>
                  </a:endParaRPr>
                </a:p>
              </p:txBody>
            </p:sp>
          </p:grpSp>
          <p:sp>
            <p:nvSpPr>
              <p:cNvPr id="21560" name="Line 21"/>
              <p:cNvSpPr>
                <a:spLocks noChangeShapeType="1"/>
              </p:cNvSpPr>
              <p:nvPr/>
            </p:nvSpPr>
            <p:spPr bwMode="auto">
              <a:xfrm rot="2183871">
                <a:off x="930" y="890"/>
                <a:ext cx="1" cy="533"/>
              </a:xfrm>
              <a:prstGeom prst="line">
                <a:avLst/>
              </a:prstGeom>
              <a:noFill/>
              <a:ln w="57150">
                <a:solidFill>
                  <a:schemeClr val="tx1"/>
                </a:solidFill>
                <a:prstDash val="sysDot"/>
                <a:round/>
                <a:headEnd/>
                <a:tailEnd/>
              </a:ln>
            </p:spPr>
            <p:txBody>
              <a:bodyPr wrap="none" anchor="ctr"/>
              <a:lstStyle/>
              <a:p>
                <a:endParaRPr lang="zh-CN" altLang="en-US"/>
              </a:p>
            </p:txBody>
          </p:sp>
        </p:grpSp>
      </p:grpSp>
      <p:grpSp>
        <p:nvGrpSpPr>
          <p:cNvPr id="8" name="Group 22"/>
          <p:cNvGrpSpPr>
            <a:grpSpLocks/>
          </p:cNvGrpSpPr>
          <p:nvPr/>
        </p:nvGrpSpPr>
        <p:grpSpPr bwMode="auto">
          <a:xfrm>
            <a:off x="4643438" y="44450"/>
            <a:ext cx="2568575" cy="2705100"/>
            <a:chOff x="1569" y="1803"/>
            <a:chExt cx="1618" cy="1704"/>
          </a:xfrm>
        </p:grpSpPr>
        <p:grpSp>
          <p:nvGrpSpPr>
            <p:cNvPr id="21547" name="Group 23"/>
            <p:cNvGrpSpPr>
              <a:grpSpLocks/>
            </p:cNvGrpSpPr>
            <p:nvPr/>
          </p:nvGrpSpPr>
          <p:grpSpPr bwMode="auto">
            <a:xfrm>
              <a:off x="1569" y="1803"/>
              <a:ext cx="1334" cy="1586"/>
              <a:chOff x="1569" y="1803"/>
              <a:chExt cx="1334" cy="1586"/>
            </a:xfrm>
          </p:grpSpPr>
          <p:sp>
            <p:nvSpPr>
              <p:cNvPr id="194584" name="Oval 24"/>
              <p:cNvSpPr>
                <a:spLocks noChangeArrowheads="1"/>
              </p:cNvSpPr>
              <p:nvPr/>
            </p:nvSpPr>
            <p:spPr bwMode="auto">
              <a:xfrm>
                <a:off x="2337" y="3073"/>
                <a:ext cx="255"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21550" name="Line 25"/>
              <p:cNvSpPr>
                <a:spLocks noChangeShapeType="1"/>
              </p:cNvSpPr>
              <p:nvPr/>
            </p:nvSpPr>
            <p:spPr bwMode="auto">
              <a:xfrm rot="-554560">
                <a:off x="2363" y="2903"/>
                <a:ext cx="110" cy="266"/>
              </a:xfrm>
              <a:prstGeom prst="line">
                <a:avLst/>
              </a:prstGeom>
              <a:noFill/>
              <a:ln w="76200">
                <a:solidFill>
                  <a:schemeClr val="tx1"/>
                </a:solidFill>
                <a:round/>
                <a:headEnd/>
                <a:tailEnd/>
              </a:ln>
            </p:spPr>
            <p:txBody>
              <a:bodyPr wrap="none" anchor="ctr"/>
              <a:lstStyle/>
              <a:p>
                <a:endParaRPr lang="zh-CN" altLang="en-US"/>
              </a:p>
            </p:txBody>
          </p:sp>
          <p:sp>
            <p:nvSpPr>
              <p:cNvPr id="21551" name="Line 26"/>
              <p:cNvSpPr>
                <a:spLocks noChangeShapeType="1"/>
              </p:cNvSpPr>
              <p:nvPr/>
            </p:nvSpPr>
            <p:spPr bwMode="auto">
              <a:xfrm>
                <a:off x="2323" y="2181"/>
                <a:ext cx="0" cy="528"/>
              </a:xfrm>
              <a:prstGeom prst="line">
                <a:avLst/>
              </a:prstGeom>
              <a:noFill/>
              <a:ln w="76200">
                <a:solidFill>
                  <a:schemeClr val="tx1"/>
                </a:solidFill>
                <a:round/>
                <a:headEnd/>
                <a:tailEnd/>
              </a:ln>
            </p:spPr>
            <p:txBody>
              <a:bodyPr wrap="none" anchor="ctr"/>
              <a:lstStyle/>
              <a:p>
                <a:endParaRPr lang="zh-CN" altLang="en-US"/>
              </a:p>
            </p:txBody>
          </p:sp>
          <p:sp>
            <p:nvSpPr>
              <p:cNvPr id="21552" name="Line 27"/>
              <p:cNvSpPr>
                <a:spLocks noChangeShapeType="1"/>
              </p:cNvSpPr>
              <p:nvPr/>
            </p:nvSpPr>
            <p:spPr bwMode="auto">
              <a:xfrm rot="4146091">
                <a:off x="1904" y="2795"/>
                <a:ext cx="144" cy="480"/>
              </a:xfrm>
              <a:prstGeom prst="line">
                <a:avLst/>
              </a:prstGeom>
              <a:noFill/>
              <a:ln w="76200">
                <a:solidFill>
                  <a:schemeClr val="tx1"/>
                </a:solidFill>
                <a:round/>
                <a:headEnd/>
                <a:tailEnd/>
              </a:ln>
            </p:spPr>
            <p:txBody>
              <a:bodyPr wrap="none" anchor="ctr"/>
              <a:lstStyle/>
              <a:p>
                <a:endParaRPr lang="zh-CN" altLang="en-US"/>
              </a:p>
            </p:txBody>
          </p:sp>
          <p:sp>
            <p:nvSpPr>
              <p:cNvPr id="21553" name="Oval 28"/>
              <p:cNvSpPr>
                <a:spLocks noChangeArrowheads="1"/>
              </p:cNvSpPr>
              <p:nvPr/>
            </p:nvSpPr>
            <p:spPr bwMode="auto">
              <a:xfrm>
                <a:off x="2145" y="2641"/>
                <a:ext cx="336" cy="336"/>
              </a:xfrm>
              <a:prstGeom prst="ellipse">
                <a:avLst/>
              </a:prstGeom>
              <a:gradFill rotWithShape="0">
                <a:gsLst>
                  <a:gs pos="0">
                    <a:schemeClr val="bg1"/>
                  </a:gs>
                  <a:gs pos="100000">
                    <a:schemeClr val="tx1"/>
                  </a:gs>
                </a:gsLst>
                <a:lin ang="2700000" scaled="1"/>
              </a:gradFill>
              <a:ln w="9525">
                <a:solidFill>
                  <a:schemeClr val="tx1"/>
                </a:solidFill>
                <a:round/>
                <a:headEnd/>
                <a:tailEnd/>
              </a:ln>
            </p:spPr>
            <p:txBody>
              <a:bodyPr wrap="none" anchor="ctr"/>
              <a:lstStyle/>
              <a:p>
                <a:endParaRPr lang="zh-CN" altLang="en-US">
                  <a:latin typeface="Calibri" pitchFamily="34" charset="0"/>
                </a:endParaRPr>
              </a:p>
            </p:txBody>
          </p:sp>
          <p:sp>
            <p:nvSpPr>
              <p:cNvPr id="21554" name="Line 29"/>
              <p:cNvSpPr>
                <a:spLocks noChangeShapeType="1"/>
              </p:cNvSpPr>
              <p:nvPr/>
            </p:nvSpPr>
            <p:spPr bwMode="auto">
              <a:xfrm rot="17631561" flipV="1">
                <a:off x="2571" y="2782"/>
                <a:ext cx="155" cy="508"/>
              </a:xfrm>
              <a:prstGeom prst="line">
                <a:avLst/>
              </a:prstGeom>
              <a:noFill/>
              <a:ln w="76200">
                <a:solidFill>
                  <a:schemeClr val="tx1"/>
                </a:solidFill>
                <a:round/>
                <a:headEnd/>
                <a:tailEnd/>
              </a:ln>
            </p:spPr>
            <p:txBody>
              <a:bodyPr wrap="none" anchor="ctr"/>
              <a:lstStyle/>
              <a:p>
                <a:endParaRPr lang="zh-CN" altLang="en-US"/>
              </a:p>
            </p:txBody>
          </p:sp>
          <p:sp>
            <p:nvSpPr>
              <p:cNvPr id="194590" name="Oval 30"/>
              <p:cNvSpPr>
                <a:spLocks noChangeArrowheads="1"/>
              </p:cNvSpPr>
              <p:nvPr/>
            </p:nvSpPr>
            <p:spPr bwMode="auto">
              <a:xfrm>
                <a:off x="1569" y="3121"/>
                <a:ext cx="255"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21556" name="Oval 31"/>
              <p:cNvSpPr>
                <a:spLocks noChangeArrowheads="1"/>
              </p:cNvSpPr>
              <p:nvPr/>
            </p:nvSpPr>
            <p:spPr bwMode="auto">
              <a:xfrm rot="-5400000">
                <a:off x="2119" y="1803"/>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wrap="none" anchor="ctr"/>
              <a:lstStyle/>
              <a:p>
                <a:endParaRPr lang="zh-CN" altLang="en-US">
                  <a:latin typeface="Calibri" pitchFamily="34" charset="0"/>
                </a:endParaRPr>
              </a:p>
            </p:txBody>
          </p:sp>
        </p:grpSp>
        <p:sp>
          <p:nvSpPr>
            <p:cNvPr id="21548" name="Oval 32"/>
            <p:cNvSpPr>
              <a:spLocks noChangeArrowheads="1"/>
            </p:cNvSpPr>
            <p:nvPr/>
          </p:nvSpPr>
          <p:spPr bwMode="auto">
            <a:xfrm rot="-5400000">
              <a:off x="2755" y="3075"/>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wrap="none" anchor="ctr"/>
            <a:lstStyle/>
            <a:p>
              <a:endParaRPr lang="zh-CN" altLang="en-US">
                <a:latin typeface="Calibri" pitchFamily="34" charset="0"/>
              </a:endParaRPr>
            </a:p>
          </p:txBody>
        </p:sp>
      </p:grpSp>
      <p:grpSp>
        <p:nvGrpSpPr>
          <p:cNvPr id="10" name="Group 33"/>
          <p:cNvGrpSpPr>
            <a:grpSpLocks/>
          </p:cNvGrpSpPr>
          <p:nvPr/>
        </p:nvGrpSpPr>
        <p:grpSpPr bwMode="auto">
          <a:xfrm>
            <a:off x="6588125" y="765175"/>
            <a:ext cx="1719263" cy="685800"/>
            <a:chOff x="3660" y="2275"/>
            <a:chExt cx="1083" cy="432"/>
          </a:xfrm>
        </p:grpSpPr>
        <p:sp>
          <p:nvSpPr>
            <p:cNvPr id="21544" name="Line 34"/>
            <p:cNvSpPr>
              <a:spLocks noChangeShapeType="1"/>
            </p:cNvSpPr>
            <p:nvPr/>
          </p:nvSpPr>
          <p:spPr bwMode="auto">
            <a:xfrm rot="-5400000">
              <a:off x="4149" y="2181"/>
              <a:ext cx="0" cy="576"/>
            </a:xfrm>
            <a:prstGeom prst="line">
              <a:avLst/>
            </a:prstGeom>
            <a:noFill/>
            <a:ln w="76200">
              <a:solidFill>
                <a:srgbClr val="339933"/>
              </a:solidFill>
              <a:round/>
              <a:headEnd/>
              <a:tailEnd/>
            </a:ln>
          </p:spPr>
          <p:txBody>
            <a:bodyPr wrap="none" anchor="ctr"/>
            <a:lstStyle/>
            <a:p>
              <a:endParaRPr lang="zh-CN" altLang="en-US"/>
            </a:p>
          </p:txBody>
        </p:sp>
        <p:sp>
          <p:nvSpPr>
            <p:cNvPr id="194595" name="Oval 35"/>
            <p:cNvSpPr>
              <a:spLocks noChangeArrowheads="1"/>
            </p:cNvSpPr>
            <p:nvPr/>
          </p:nvSpPr>
          <p:spPr bwMode="auto">
            <a:xfrm>
              <a:off x="3660" y="2351"/>
              <a:ext cx="255"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21546" name="Oval 36"/>
            <p:cNvSpPr>
              <a:spLocks noChangeArrowheads="1"/>
            </p:cNvSpPr>
            <p:nvPr/>
          </p:nvSpPr>
          <p:spPr bwMode="auto">
            <a:xfrm rot="-5400000">
              <a:off x="4311" y="2275"/>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wrap="none" anchor="ctr"/>
            <a:lstStyle/>
            <a:p>
              <a:endParaRPr lang="zh-CN" altLang="en-US">
                <a:latin typeface="Calibri" pitchFamily="34" charset="0"/>
              </a:endParaRPr>
            </a:p>
          </p:txBody>
        </p:sp>
      </p:grpSp>
      <p:grpSp>
        <p:nvGrpSpPr>
          <p:cNvPr id="11" name="Group 37"/>
          <p:cNvGrpSpPr>
            <a:grpSpLocks/>
          </p:cNvGrpSpPr>
          <p:nvPr/>
        </p:nvGrpSpPr>
        <p:grpSpPr bwMode="auto">
          <a:xfrm>
            <a:off x="1835150" y="2852738"/>
            <a:ext cx="2846388" cy="2776537"/>
            <a:chOff x="1156" y="2361"/>
            <a:chExt cx="1793" cy="1749"/>
          </a:xfrm>
        </p:grpSpPr>
        <p:grpSp>
          <p:nvGrpSpPr>
            <p:cNvPr id="21534" name="Group 38"/>
            <p:cNvGrpSpPr>
              <a:grpSpLocks/>
            </p:cNvGrpSpPr>
            <p:nvPr/>
          </p:nvGrpSpPr>
          <p:grpSpPr bwMode="auto">
            <a:xfrm>
              <a:off x="1156" y="2361"/>
              <a:ext cx="1451" cy="1704"/>
              <a:chOff x="2023" y="1803"/>
              <a:chExt cx="1451" cy="1704"/>
            </a:xfrm>
          </p:grpSpPr>
          <p:sp>
            <p:nvSpPr>
              <p:cNvPr id="194599" name="Oval 39"/>
              <p:cNvSpPr>
                <a:spLocks noChangeArrowheads="1"/>
              </p:cNvSpPr>
              <p:nvPr/>
            </p:nvSpPr>
            <p:spPr bwMode="auto">
              <a:xfrm flipH="1">
                <a:off x="2618" y="3073"/>
                <a:ext cx="255" cy="268"/>
              </a:xfrm>
              <a:prstGeom prst="ellipse">
                <a:avLst/>
              </a:prstGeom>
              <a:gradFill rotWithShape="0">
                <a:gsLst>
                  <a:gs pos="0">
                    <a:schemeClr val="bg1"/>
                  </a:gs>
                  <a:gs pos="50000">
                    <a:srgbClr val="FF3300"/>
                  </a:gs>
                  <a:gs pos="100000">
                    <a:schemeClr val="bg1"/>
                  </a:gs>
                </a:gsLst>
                <a:lin ang="2700000" scaled="1"/>
              </a:gradFill>
              <a:ln w="9525">
                <a:solidFill>
                  <a:srgbClr val="FF3300"/>
                </a:solidFill>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21537" name="Line 40"/>
              <p:cNvSpPr>
                <a:spLocks noChangeShapeType="1"/>
              </p:cNvSpPr>
              <p:nvPr/>
            </p:nvSpPr>
            <p:spPr bwMode="auto">
              <a:xfrm rot="554560" flipH="1">
                <a:off x="2737" y="2903"/>
                <a:ext cx="110" cy="266"/>
              </a:xfrm>
              <a:prstGeom prst="line">
                <a:avLst/>
              </a:prstGeom>
              <a:noFill/>
              <a:ln w="76200">
                <a:solidFill>
                  <a:schemeClr val="tx1"/>
                </a:solidFill>
                <a:round/>
                <a:headEnd/>
                <a:tailEnd/>
              </a:ln>
            </p:spPr>
            <p:txBody>
              <a:bodyPr wrap="none" anchor="ctr"/>
              <a:lstStyle/>
              <a:p>
                <a:endParaRPr lang="zh-CN" altLang="en-US"/>
              </a:p>
            </p:txBody>
          </p:sp>
          <p:sp>
            <p:nvSpPr>
              <p:cNvPr id="21538" name="Line 41"/>
              <p:cNvSpPr>
                <a:spLocks noChangeShapeType="1"/>
              </p:cNvSpPr>
              <p:nvPr/>
            </p:nvSpPr>
            <p:spPr bwMode="auto">
              <a:xfrm flipH="1">
                <a:off x="2887" y="2181"/>
                <a:ext cx="0" cy="528"/>
              </a:xfrm>
              <a:prstGeom prst="line">
                <a:avLst/>
              </a:prstGeom>
              <a:noFill/>
              <a:ln w="76200">
                <a:solidFill>
                  <a:schemeClr val="tx1"/>
                </a:solidFill>
                <a:round/>
                <a:headEnd/>
                <a:tailEnd/>
              </a:ln>
            </p:spPr>
            <p:txBody>
              <a:bodyPr wrap="none" anchor="ctr"/>
              <a:lstStyle/>
              <a:p>
                <a:endParaRPr lang="zh-CN" altLang="en-US"/>
              </a:p>
            </p:txBody>
          </p:sp>
          <p:sp>
            <p:nvSpPr>
              <p:cNvPr id="21539" name="Line 42"/>
              <p:cNvSpPr>
                <a:spLocks noChangeShapeType="1"/>
              </p:cNvSpPr>
              <p:nvPr/>
            </p:nvSpPr>
            <p:spPr bwMode="auto">
              <a:xfrm rot="17453909" flipH="1">
                <a:off x="3162" y="2795"/>
                <a:ext cx="144" cy="480"/>
              </a:xfrm>
              <a:prstGeom prst="line">
                <a:avLst/>
              </a:prstGeom>
              <a:noFill/>
              <a:ln w="76200">
                <a:solidFill>
                  <a:schemeClr val="tx1"/>
                </a:solidFill>
                <a:round/>
                <a:headEnd/>
                <a:tailEnd/>
              </a:ln>
            </p:spPr>
            <p:txBody>
              <a:bodyPr wrap="none" anchor="ctr"/>
              <a:lstStyle/>
              <a:p>
                <a:endParaRPr lang="zh-CN" altLang="en-US"/>
              </a:p>
            </p:txBody>
          </p:sp>
          <p:sp>
            <p:nvSpPr>
              <p:cNvPr id="21540" name="Oval 43"/>
              <p:cNvSpPr>
                <a:spLocks noChangeArrowheads="1"/>
              </p:cNvSpPr>
              <p:nvPr/>
            </p:nvSpPr>
            <p:spPr bwMode="auto">
              <a:xfrm flipH="1">
                <a:off x="2729" y="2641"/>
                <a:ext cx="336" cy="336"/>
              </a:xfrm>
              <a:prstGeom prst="ellipse">
                <a:avLst/>
              </a:prstGeom>
              <a:gradFill rotWithShape="0">
                <a:gsLst>
                  <a:gs pos="0">
                    <a:schemeClr val="bg1"/>
                  </a:gs>
                  <a:gs pos="100000">
                    <a:schemeClr val="tx1"/>
                  </a:gs>
                </a:gsLst>
                <a:lin ang="2700000" scaled="1"/>
              </a:gradFill>
              <a:ln w="9525">
                <a:solidFill>
                  <a:schemeClr val="tx1"/>
                </a:solidFill>
                <a:round/>
                <a:headEnd/>
                <a:tailEnd/>
              </a:ln>
            </p:spPr>
            <p:txBody>
              <a:bodyPr wrap="none" anchor="ctr"/>
              <a:lstStyle/>
              <a:p>
                <a:endParaRPr lang="zh-CN" altLang="en-US">
                  <a:latin typeface="Calibri" pitchFamily="34" charset="0"/>
                </a:endParaRPr>
              </a:p>
            </p:txBody>
          </p:sp>
          <p:sp>
            <p:nvSpPr>
              <p:cNvPr id="21541" name="Line 44"/>
              <p:cNvSpPr>
                <a:spLocks noChangeShapeType="1"/>
              </p:cNvSpPr>
              <p:nvPr/>
            </p:nvSpPr>
            <p:spPr bwMode="auto">
              <a:xfrm rot="3968439" flipH="1" flipV="1">
                <a:off x="2483" y="2782"/>
                <a:ext cx="155" cy="508"/>
              </a:xfrm>
              <a:prstGeom prst="line">
                <a:avLst/>
              </a:prstGeom>
              <a:noFill/>
              <a:ln w="76200">
                <a:solidFill>
                  <a:schemeClr val="tx1"/>
                </a:solidFill>
                <a:round/>
                <a:headEnd/>
                <a:tailEnd/>
              </a:ln>
            </p:spPr>
            <p:txBody>
              <a:bodyPr wrap="none" anchor="ctr"/>
              <a:lstStyle/>
              <a:p>
                <a:endParaRPr lang="zh-CN" altLang="en-US"/>
              </a:p>
            </p:txBody>
          </p:sp>
          <p:sp>
            <p:nvSpPr>
              <p:cNvPr id="21542" name="Oval 45"/>
              <p:cNvSpPr>
                <a:spLocks noChangeArrowheads="1"/>
              </p:cNvSpPr>
              <p:nvPr/>
            </p:nvSpPr>
            <p:spPr bwMode="auto">
              <a:xfrm rot="5400000" flipH="1">
                <a:off x="2659" y="1803"/>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wrap="none" anchor="ctr"/>
              <a:lstStyle/>
              <a:p>
                <a:endParaRPr lang="zh-CN" altLang="en-US">
                  <a:latin typeface="Calibri" pitchFamily="34" charset="0"/>
                </a:endParaRPr>
              </a:p>
            </p:txBody>
          </p:sp>
          <p:sp>
            <p:nvSpPr>
              <p:cNvPr id="21543" name="Oval 46"/>
              <p:cNvSpPr>
                <a:spLocks noChangeArrowheads="1"/>
              </p:cNvSpPr>
              <p:nvPr/>
            </p:nvSpPr>
            <p:spPr bwMode="auto">
              <a:xfrm rot="5400000" flipH="1">
                <a:off x="2023" y="3075"/>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wrap="none" anchor="ctr"/>
              <a:lstStyle/>
              <a:p>
                <a:endParaRPr lang="zh-CN" altLang="en-US">
                  <a:latin typeface="Calibri" pitchFamily="34" charset="0"/>
                </a:endParaRPr>
              </a:p>
            </p:txBody>
          </p:sp>
        </p:grpSp>
        <p:sp>
          <p:nvSpPr>
            <p:cNvPr id="21535" name="Oval 47"/>
            <p:cNvSpPr>
              <a:spLocks noChangeArrowheads="1"/>
            </p:cNvSpPr>
            <p:nvPr/>
          </p:nvSpPr>
          <p:spPr bwMode="auto">
            <a:xfrm rot="16200000" flipH="1">
              <a:off x="2517" y="3678"/>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wrap="none" anchor="ctr"/>
            <a:lstStyle/>
            <a:p>
              <a:endParaRPr lang="zh-CN" altLang="en-US">
                <a:latin typeface="Calibri" pitchFamily="34" charset="0"/>
              </a:endParaRPr>
            </a:p>
          </p:txBody>
        </p:sp>
      </p:grpSp>
      <p:grpSp>
        <p:nvGrpSpPr>
          <p:cNvPr id="13" name="Group 48"/>
          <p:cNvGrpSpPr>
            <a:grpSpLocks/>
          </p:cNvGrpSpPr>
          <p:nvPr/>
        </p:nvGrpSpPr>
        <p:grpSpPr bwMode="auto">
          <a:xfrm rot="5065389">
            <a:off x="6227762" y="2997201"/>
            <a:ext cx="2779713" cy="2779712"/>
            <a:chOff x="2052" y="1829"/>
            <a:chExt cx="1751" cy="1751"/>
          </a:xfrm>
        </p:grpSpPr>
        <p:grpSp>
          <p:nvGrpSpPr>
            <p:cNvPr id="21524" name="Group 49"/>
            <p:cNvGrpSpPr>
              <a:grpSpLocks/>
            </p:cNvGrpSpPr>
            <p:nvPr/>
          </p:nvGrpSpPr>
          <p:grpSpPr bwMode="auto">
            <a:xfrm>
              <a:off x="2052" y="1829"/>
              <a:ext cx="1751" cy="1751"/>
              <a:chOff x="2052" y="1829"/>
              <a:chExt cx="1751" cy="1751"/>
            </a:xfrm>
          </p:grpSpPr>
          <p:sp>
            <p:nvSpPr>
              <p:cNvPr id="21526" name="Line 50"/>
              <p:cNvSpPr>
                <a:spLocks noChangeShapeType="1"/>
              </p:cNvSpPr>
              <p:nvPr/>
            </p:nvSpPr>
            <p:spPr bwMode="auto">
              <a:xfrm rot="5122367" flipH="1" flipV="1">
                <a:off x="3234" y="2443"/>
                <a:ext cx="110" cy="266"/>
              </a:xfrm>
              <a:prstGeom prst="line">
                <a:avLst/>
              </a:prstGeom>
              <a:noFill/>
              <a:ln w="76200">
                <a:solidFill>
                  <a:schemeClr val="tx1"/>
                </a:solidFill>
                <a:round/>
                <a:headEnd/>
                <a:tailEnd/>
              </a:ln>
            </p:spPr>
            <p:txBody>
              <a:bodyPr wrap="none" anchor="ctr"/>
              <a:lstStyle/>
              <a:p>
                <a:endParaRPr lang="zh-CN" altLang="en-US"/>
              </a:p>
            </p:txBody>
          </p:sp>
          <p:sp>
            <p:nvSpPr>
              <p:cNvPr id="21527" name="Line 51"/>
              <p:cNvSpPr>
                <a:spLocks noChangeShapeType="1"/>
              </p:cNvSpPr>
              <p:nvPr/>
            </p:nvSpPr>
            <p:spPr bwMode="auto">
              <a:xfrm rot="5676927" flipH="1" flipV="1">
                <a:off x="2692" y="2359"/>
                <a:ext cx="0" cy="528"/>
              </a:xfrm>
              <a:prstGeom prst="line">
                <a:avLst/>
              </a:prstGeom>
              <a:noFill/>
              <a:ln w="76200">
                <a:solidFill>
                  <a:schemeClr val="tx1"/>
                </a:solidFill>
                <a:round/>
                <a:headEnd/>
                <a:tailEnd/>
              </a:ln>
            </p:spPr>
            <p:txBody>
              <a:bodyPr wrap="none" anchor="ctr"/>
              <a:lstStyle/>
              <a:p>
                <a:endParaRPr lang="zh-CN" altLang="en-US"/>
              </a:p>
            </p:txBody>
          </p:sp>
          <p:sp>
            <p:nvSpPr>
              <p:cNvPr id="21528" name="Line 52"/>
              <p:cNvSpPr>
                <a:spLocks noChangeShapeType="1"/>
              </p:cNvSpPr>
              <p:nvPr/>
            </p:nvSpPr>
            <p:spPr bwMode="auto">
              <a:xfrm rot="9823018" flipH="1" flipV="1">
                <a:off x="3180" y="2777"/>
                <a:ext cx="144" cy="480"/>
              </a:xfrm>
              <a:prstGeom prst="line">
                <a:avLst/>
              </a:prstGeom>
              <a:noFill/>
              <a:ln w="76200">
                <a:solidFill>
                  <a:schemeClr val="tx1"/>
                </a:solidFill>
                <a:round/>
                <a:headEnd/>
                <a:tailEnd/>
              </a:ln>
            </p:spPr>
            <p:txBody>
              <a:bodyPr wrap="none" anchor="ctr"/>
              <a:lstStyle/>
              <a:p>
                <a:endParaRPr lang="zh-CN" altLang="en-US"/>
              </a:p>
            </p:txBody>
          </p:sp>
          <p:sp>
            <p:nvSpPr>
              <p:cNvPr id="21529" name="Oval 53"/>
              <p:cNvSpPr>
                <a:spLocks noChangeArrowheads="1"/>
              </p:cNvSpPr>
              <p:nvPr/>
            </p:nvSpPr>
            <p:spPr bwMode="auto">
              <a:xfrm rot="5676927" flipH="1" flipV="1">
                <a:off x="2886" y="2494"/>
                <a:ext cx="336" cy="336"/>
              </a:xfrm>
              <a:prstGeom prst="ellipse">
                <a:avLst/>
              </a:prstGeom>
              <a:gradFill rotWithShape="0">
                <a:gsLst>
                  <a:gs pos="0">
                    <a:schemeClr val="bg1"/>
                  </a:gs>
                  <a:gs pos="100000">
                    <a:schemeClr val="tx1"/>
                  </a:gs>
                </a:gsLst>
                <a:lin ang="2700000" scaled="1"/>
              </a:gradFill>
              <a:ln w="9525">
                <a:solidFill>
                  <a:schemeClr val="tx1"/>
                </a:solidFill>
                <a:round/>
                <a:headEnd/>
                <a:tailEnd/>
              </a:ln>
            </p:spPr>
            <p:txBody>
              <a:bodyPr wrap="none" anchor="ctr"/>
              <a:lstStyle/>
              <a:p>
                <a:endParaRPr lang="zh-CN" altLang="en-US">
                  <a:latin typeface="Calibri" pitchFamily="34" charset="0"/>
                </a:endParaRPr>
              </a:p>
            </p:txBody>
          </p:sp>
          <p:sp>
            <p:nvSpPr>
              <p:cNvPr id="21530" name="Line 54"/>
              <p:cNvSpPr>
                <a:spLocks noChangeShapeType="1"/>
              </p:cNvSpPr>
              <p:nvPr/>
            </p:nvSpPr>
            <p:spPr bwMode="auto">
              <a:xfrm rot="1708488" flipH="1">
                <a:off x="3228" y="2092"/>
                <a:ext cx="155" cy="508"/>
              </a:xfrm>
              <a:prstGeom prst="line">
                <a:avLst/>
              </a:prstGeom>
              <a:noFill/>
              <a:ln w="76200">
                <a:solidFill>
                  <a:schemeClr val="tx1"/>
                </a:solidFill>
                <a:round/>
                <a:headEnd/>
                <a:tailEnd/>
              </a:ln>
            </p:spPr>
            <p:txBody>
              <a:bodyPr wrap="none" anchor="ctr"/>
              <a:lstStyle/>
              <a:p>
                <a:endParaRPr lang="zh-CN" altLang="en-US"/>
              </a:p>
            </p:txBody>
          </p:sp>
          <p:sp>
            <p:nvSpPr>
              <p:cNvPr id="21531" name="Oval 55"/>
              <p:cNvSpPr>
                <a:spLocks noChangeArrowheads="1"/>
              </p:cNvSpPr>
              <p:nvPr/>
            </p:nvSpPr>
            <p:spPr bwMode="auto">
              <a:xfrm rot="276927" flipH="1" flipV="1">
                <a:off x="2052" y="2361"/>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vert="eaVert" wrap="none" anchor="ctr"/>
              <a:lstStyle/>
              <a:p>
                <a:endParaRPr lang="zh-CN" altLang="en-US">
                  <a:latin typeface="Calibri" pitchFamily="34" charset="0"/>
                </a:endParaRPr>
              </a:p>
            </p:txBody>
          </p:sp>
          <p:sp>
            <p:nvSpPr>
              <p:cNvPr id="21532" name="Oval 56"/>
              <p:cNvSpPr>
                <a:spLocks noChangeArrowheads="1"/>
              </p:cNvSpPr>
              <p:nvPr/>
            </p:nvSpPr>
            <p:spPr bwMode="auto">
              <a:xfrm rot="276927" flipH="1" flipV="1">
                <a:off x="3371" y="1829"/>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vert="eaVert" wrap="none" anchor="ctr"/>
              <a:lstStyle/>
              <a:p>
                <a:endParaRPr lang="zh-CN" altLang="en-US">
                  <a:latin typeface="Calibri" pitchFamily="34" charset="0"/>
                </a:endParaRPr>
              </a:p>
            </p:txBody>
          </p:sp>
          <p:sp>
            <p:nvSpPr>
              <p:cNvPr id="21533" name="Oval 57"/>
              <p:cNvSpPr>
                <a:spLocks noChangeArrowheads="1"/>
              </p:cNvSpPr>
              <p:nvPr/>
            </p:nvSpPr>
            <p:spPr bwMode="auto">
              <a:xfrm rot="-10523073" flipH="1" flipV="1">
                <a:off x="3247" y="3148"/>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rot="10800000" vert="eaVert" wrap="none" anchor="ctr"/>
              <a:lstStyle/>
              <a:p>
                <a:endParaRPr lang="zh-CN" altLang="en-US">
                  <a:latin typeface="Calibri" pitchFamily="34" charset="0"/>
                </a:endParaRPr>
              </a:p>
            </p:txBody>
          </p:sp>
        </p:grpSp>
        <p:sp>
          <p:nvSpPr>
            <p:cNvPr id="21525" name="Oval 58"/>
            <p:cNvSpPr>
              <a:spLocks noChangeArrowheads="1"/>
            </p:cNvSpPr>
            <p:nvPr/>
          </p:nvSpPr>
          <p:spPr bwMode="auto">
            <a:xfrm rot="-5400000">
              <a:off x="3348" y="2239"/>
              <a:ext cx="432" cy="432"/>
            </a:xfrm>
            <a:prstGeom prst="ellipse">
              <a:avLst/>
            </a:prstGeom>
            <a:gradFill rotWithShape="0">
              <a:gsLst>
                <a:gs pos="0">
                  <a:srgbClr val="C7E3C7"/>
                </a:gs>
                <a:gs pos="100000">
                  <a:srgbClr val="339933"/>
                </a:gs>
              </a:gsLst>
              <a:lin ang="2700000" scaled="1"/>
            </a:gradFill>
            <a:ln w="9525">
              <a:solidFill>
                <a:srgbClr val="339933"/>
              </a:solidFill>
              <a:round/>
              <a:headEnd/>
              <a:tailEnd/>
            </a:ln>
          </p:spPr>
          <p:txBody>
            <a:bodyPr wrap="none" anchor="ctr"/>
            <a:lstStyle/>
            <a:p>
              <a:endParaRPr lang="zh-CN" altLang="en-US">
                <a:latin typeface="Calibri" pitchFamily="34" charset="0"/>
              </a:endParaRPr>
            </a:p>
          </p:txBody>
        </p:sp>
      </p:grpSp>
      <p:grpSp>
        <p:nvGrpSpPr>
          <p:cNvPr id="15" name="Group 59"/>
          <p:cNvGrpSpPr>
            <a:grpSpLocks/>
          </p:cNvGrpSpPr>
          <p:nvPr/>
        </p:nvGrpSpPr>
        <p:grpSpPr bwMode="auto">
          <a:xfrm>
            <a:off x="3203575" y="908050"/>
            <a:ext cx="1655763" cy="647700"/>
            <a:chOff x="2064" y="709"/>
            <a:chExt cx="1043" cy="408"/>
          </a:xfrm>
        </p:grpSpPr>
        <p:sp>
          <p:nvSpPr>
            <p:cNvPr id="21522" name="Text Box 60"/>
            <p:cNvSpPr txBox="1">
              <a:spLocks noChangeArrowheads="1"/>
            </p:cNvSpPr>
            <p:nvPr/>
          </p:nvSpPr>
          <p:spPr bwMode="auto">
            <a:xfrm>
              <a:off x="2200" y="709"/>
              <a:ext cx="771" cy="365"/>
            </a:xfrm>
            <a:prstGeom prst="rect">
              <a:avLst/>
            </a:prstGeom>
            <a:noFill/>
            <a:ln w="9525">
              <a:noFill/>
              <a:miter lim="800000"/>
              <a:headEnd/>
              <a:tailEnd/>
            </a:ln>
          </p:spPr>
          <p:txBody>
            <a:bodyPr>
              <a:spAutoFit/>
            </a:bodyPr>
            <a:lstStyle/>
            <a:p>
              <a:pPr eaLnBrk="0" hangingPunct="0">
                <a:spcBef>
                  <a:spcPct val="50000"/>
                </a:spcBef>
                <a:buClr>
                  <a:schemeClr val="bg2"/>
                </a:buClr>
                <a:buFont typeface="Monotype Sorts" pitchFamily="2" charset="2"/>
                <a:buNone/>
              </a:pPr>
              <a:r>
                <a:rPr lang="zh-CN" altLang="en-US" sz="3200" b="1">
                  <a:latin typeface="华文中宋" pitchFamily="2" charset="-122"/>
                  <a:ea typeface="华文中宋" pitchFamily="2" charset="-122"/>
                </a:rPr>
                <a:t>光照</a:t>
              </a:r>
            </a:p>
          </p:txBody>
        </p:sp>
        <p:sp>
          <p:nvSpPr>
            <p:cNvPr id="21523" name="Line 61"/>
            <p:cNvSpPr>
              <a:spLocks noChangeShapeType="1"/>
            </p:cNvSpPr>
            <p:nvPr/>
          </p:nvSpPr>
          <p:spPr bwMode="auto">
            <a:xfrm flipV="1">
              <a:off x="2064" y="1117"/>
              <a:ext cx="1043" cy="0"/>
            </a:xfrm>
            <a:prstGeom prst="line">
              <a:avLst/>
            </a:prstGeom>
            <a:noFill/>
            <a:ln w="44450">
              <a:solidFill>
                <a:schemeClr val="tx1"/>
              </a:solidFill>
              <a:round/>
              <a:headEnd/>
              <a:tailEnd type="arrow" w="med" len="lg"/>
            </a:ln>
          </p:spPr>
          <p:txBody>
            <a:bodyPr/>
            <a:lstStyle/>
            <a:p>
              <a:endParaRPr lang="zh-CN" altLang="en-US"/>
            </a:p>
          </p:txBody>
        </p:sp>
      </p:grpSp>
      <p:grpSp>
        <p:nvGrpSpPr>
          <p:cNvPr id="16" name="Group 62"/>
          <p:cNvGrpSpPr>
            <a:grpSpLocks/>
          </p:cNvGrpSpPr>
          <p:nvPr/>
        </p:nvGrpSpPr>
        <p:grpSpPr bwMode="auto">
          <a:xfrm>
            <a:off x="4500563" y="3860800"/>
            <a:ext cx="1655762" cy="647700"/>
            <a:chOff x="2064" y="709"/>
            <a:chExt cx="1043" cy="408"/>
          </a:xfrm>
        </p:grpSpPr>
        <p:sp>
          <p:nvSpPr>
            <p:cNvPr id="21520" name="Text Box 63"/>
            <p:cNvSpPr txBox="1">
              <a:spLocks noChangeArrowheads="1"/>
            </p:cNvSpPr>
            <p:nvPr/>
          </p:nvSpPr>
          <p:spPr bwMode="auto">
            <a:xfrm>
              <a:off x="2200" y="709"/>
              <a:ext cx="771" cy="365"/>
            </a:xfrm>
            <a:prstGeom prst="rect">
              <a:avLst/>
            </a:prstGeom>
            <a:noFill/>
            <a:ln w="9525">
              <a:noFill/>
              <a:miter lim="800000"/>
              <a:headEnd/>
              <a:tailEnd/>
            </a:ln>
          </p:spPr>
          <p:txBody>
            <a:bodyPr>
              <a:spAutoFit/>
            </a:bodyPr>
            <a:lstStyle/>
            <a:p>
              <a:pPr eaLnBrk="0" hangingPunct="0">
                <a:spcBef>
                  <a:spcPct val="50000"/>
                </a:spcBef>
                <a:buClr>
                  <a:schemeClr val="bg2"/>
                </a:buClr>
                <a:buFont typeface="Monotype Sorts" pitchFamily="2" charset="2"/>
                <a:buNone/>
              </a:pPr>
              <a:r>
                <a:rPr lang="zh-CN" altLang="en-US" sz="3200" b="1">
                  <a:latin typeface="华文中宋" pitchFamily="2" charset="-122"/>
                  <a:ea typeface="华文中宋" pitchFamily="2" charset="-122"/>
                </a:rPr>
                <a:t>光照</a:t>
              </a:r>
            </a:p>
          </p:txBody>
        </p:sp>
        <p:sp>
          <p:nvSpPr>
            <p:cNvPr id="21521" name="Line 64"/>
            <p:cNvSpPr>
              <a:spLocks noChangeShapeType="1"/>
            </p:cNvSpPr>
            <p:nvPr/>
          </p:nvSpPr>
          <p:spPr bwMode="auto">
            <a:xfrm flipV="1">
              <a:off x="2064" y="1117"/>
              <a:ext cx="1043" cy="0"/>
            </a:xfrm>
            <a:prstGeom prst="line">
              <a:avLst/>
            </a:prstGeom>
            <a:noFill/>
            <a:ln w="44450">
              <a:solidFill>
                <a:schemeClr val="tx1"/>
              </a:solidFill>
              <a:round/>
              <a:headEnd/>
              <a:tailEnd type="arrow" w="med" len="lg"/>
            </a:ln>
          </p:spPr>
          <p:txBody>
            <a:bodyPr/>
            <a:lstStyle/>
            <a:p>
              <a:endParaRPr lang="zh-CN" altLang="en-US"/>
            </a:p>
          </p:txBody>
        </p:sp>
      </p:grpSp>
      <p:grpSp>
        <p:nvGrpSpPr>
          <p:cNvPr id="17" name="Group 65"/>
          <p:cNvGrpSpPr>
            <a:grpSpLocks/>
          </p:cNvGrpSpPr>
          <p:nvPr/>
        </p:nvGrpSpPr>
        <p:grpSpPr bwMode="auto">
          <a:xfrm>
            <a:off x="323850" y="3860800"/>
            <a:ext cx="1655763" cy="647700"/>
            <a:chOff x="2064" y="709"/>
            <a:chExt cx="1043" cy="408"/>
          </a:xfrm>
        </p:grpSpPr>
        <p:sp>
          <p:nvSpPr>
            <p:cNvPr id="21518" name="Text Box 66"/>
            <p:cNvSpPr txBox="1">
              <a:spLocks noChangeArrowheads="1"/>
            </p:cNvSpPr>
            <p:nvPr/>
          </p:nvSpPr>
          <p:spPr bwMode="auto">
            <a:xfrm>
              <a:off x="2200" y="709"/>
              <a:ext cx="771" cy="365"/>
            </a:xfrm>
            <a:prstGeom prst="rect">
              <a:avLst/>
            </a:prstGeom>
            <a:noFill/>
            <a:ln w="9525">
              <a:noFill/>
              <a:miter lim="800000"/>
              <a:headEnd/>
              <a:tailEnd/>
            </a:ln>
          </p:spPr>
          <p:txBody>
            <a:bodyPr>
              <a:spAutoFit/>
            </a:bodyPr>
            <a:lstStyle/>
            <a:p>
              <a:pPr eaLnBrk="0" hangingPunct="0">
                <a:spcBef>
                  <a:spcPct val="50000"/>
                </a:spcBef>
                <a:buClr>
                  <a:schemeClr val="bg2"/>
                </a:buClr>
                <a:buFont typeface="Monotype Sorts" pitchFamily="2" charset="2"/>
                <a:buNone/>
              </a:pPr>
              <a:r>
                <a:rPr lang="zh-CN" altLang="en-US" sz="3200" b="1">
                  <a:latin typeface="华文中宋" pitchFamily="2" charset="-122"/>
                  <a:ea typeface="华文中宋" pitchFamily="2" charset="-122"/>
                </a:rPr>
                <a:t>光照</a:t>
              </a:r>
            </a:p>
          </p:txBody>
        </p:sp>
        <p:sp>
          <p:nvSpPr>
            <p:cNvPr id="21519" name="Line 67"/>
            <p:cNvSpPr>
              <a:spLocks noChangeShapeType="1"/>
            </p:cNvSpPr>
            <p:nvPr/>
          </p:nvSpPr>
          <p:spPr bwMode="auto">
            <a:xfrm flipV="1">
              <a:off x="2064" y="1117"/>
              <a:ext cx="1043" cy="0"/>
            </a:xfrm>
            <a:prstGeom prst="line">
              <a:avLst/>
            </a:prstGeom>
            <a:noFill/>
            <a:ln w="44450">
              <a:solidFill>
                <a:schemeClr val="tx1"/>
              </a:solidFill>
              <a:round/>
              <a:headEnd/>
              <a:tailEnd type="arrow" w="med" len="lg"/>
            </a:ln>
          </p:spPr>
          <p:txBody>
            <a:bodyPr/>
            <a:lstStyle/>
            <a:p>
              <a:endParaRPr lang="zh-CN" altLang="en-US"/>
            </a:p>
          </p:txBody>
        </p:sp>
      </p:grpSp>
      <p:sp>
        <p:nvSpPr>
          <p:cNvPr id="194629" name="Text Box 69"/>
          <p:cNvSpPr txBox="1">
            <a:spLocks noChangeArrowheads="1"/>
          </p:cNvSpPr>
          <p:nvPr/>
        </p:nvSpPr>
        <p:spPr bwMode="auto">
          <a:xfrm>
            <a:off x="4932363" y="2565400"/>
            <a:ext cx="2447925" cy="1311275"/>
          </a:xfrm>
          <a:prstGeom prst="rect">
            <a:avLst/>
          </a:prstGeom>
          <a:noFill/>
          <a:ln w="9525">
            <a:noFill/>
            <a:miter lim="800000"/>
            <a:headEnd/>
            <a:tailEnd/>
          </a:ln>
        </p:spPr>
        <p:txBody>
          <a:bodyPr>
            <a:spAutoFit/>
          </a:bodyPr>
          <a:lstStyle/>
          <a:p>
            <a:pPr algn="ctr"/>
            <a:r>
              <a:rPr lang="zh-CN" altLang="en-US" sz="4000" b="1">
                <a:solidFill>
                  <a:srgbClr val="FF0000"/>
                </a:solidFill>
                <a:latin typeface="Calibri" pitchFamily="34" charset="0"/>
                <a:ea typeface="隶书" pitchFamily="49" charset="-122"/>
              </a:rPr>
              <a:t>二氯甲烷</a:t>
            </a:r>
          </a:p>
          <a:p>
            <a:pPr algn="ctr"/>
            <a:r>
              <a:rPr lang="zh-CN" altLang="en-US" sz="4000" b="1">
                <a:solidFill>
                  <a:srgbClr val="FF0000"/>
                </a:solidFill>
                <a:latin typeface="Calibri" pitchFamily="34" charset="0"/>
                <a:ea typeface="隶书" pitchFamily="49" charset="-122"/>
              </a:rPr>
              <a:t>液态 </a:t>
            </a:r>
          </a:p>
        </p:txBody>
      </p:sp>
      <p:sp>
        <p:nvSpPr>
          <p:cNvPr id="194630" name="Text Box 70"/>
          <p:cNvSpPr txBox="1">
            <a:spLocks noChangeArrowheads="1"/>
          </p:cNvSpPr>
          <p:nvPr/>
        </p:nvSpPr>
        <p:spPr bwMode="auto">
          <a:xfrm>
            <a:off x="34925" y="2349500"/>
            <a:ext cx="2520950" cy="1311275"/>
          </a:xfrm>
          <a:prstGeom prst="rect">
            <a:avLst/>
          </a:prstGeom>
          <a:noFill/>
          <a:ln w="9525">
            <a:noFill/>
            <a:miter lim="800000"/>
            <a:headEnd/>
            <a:tailEnd/>
          </a:ln>
        </p:spPr>
        <p:txBody>
          <a:bodyPr>
            <a:spAutoFit/>
          </a:bodyPr>
          <a:lstStyle/>
          <a:p>
            <a:pPr algn="ctr"/>
            <a:r>
              <a:rPr lang="zh-CN" altLang="en-US" sz="4000" b="1">
                <a:solidFill>
                  <a:srgbClr val="FF0000"/>
                </a:solidFill>
                <a:latin typeface="Calibri" pitchFamily="34" charset="0"/>
                <a:ea typeface="隶书" pitchFamily="49" charset="-122"/>
              </a:rPr>
              <a:t>一氯甲烷</a:t>
            </a:r>
          </a:p>
          <a:p>
            <a:pPr algn="ctr"/>
            <a:r>
              <a:rPr lang="zh-CN" altLang="en-US" sz="4000" b="1">
                <a:solidFill>
                  <a:srgbClr val="FF0000"/>
                </a:solidFill>
                <a:latin typeface="Calibri" pitchFamily="34" charset="0"/>
                <a:ea typeface="隶书" pitchFamily="49" charset="-122"/>
              </a:rPr>
              <a:t>气态</a:t>
            </a:r>
          </a:p>
        </p:txBody>
      </p:sp>
      <p:sp>
        <p:nvSpPr>
          <p:cNvPr id="194631" name="Text Box 71"/>
          <p:cNvSpPr txBox="1">
            <a:spLocks noChangeArrowheads="1"/>
          </p:cNvSpPr>
          <p:nvPr/>
        </p:nvSpPr>
        <p:spPr bwMode="auto">
          <a:xfrm>
            <a:off x="971550" y="5546725"/>
            <a:ext cx="4427538" cy="1311275"/>
          </a:xfrm>
          <a:prstGeom prst="rect">
            <a:avLst/>
          </a:prstGeom>
          <a:noFill/>
          <a:ln w="9525">
            <a:noFill/>
            <a:miter lim="800000"/>
            <a:headEnd/>
            <a:tailEnd/>
          </a:ln>
        </p:spPr>
        <p:txBody>
          <a:bodyPr>
            <a:spAutoFit/>
          </a:bodyPr>
          <a:lstStyle/>
          <a:p>
            <a:pPr algn="ctr"/>
            <a:r>
              <a:rPr lang="zh-CN" altLang="en-US" sz="4000" b="1">
                <a:solidFill>
                  <a:srgbClr val="FF0000"/>
                </a:solidFill>
                <a:latin typeface="Calibri" pitchFamily="34" charset="0"/>
                <a:ea typeface="隶书" pitchFamily="49" charset="-122"/>
              </a:rPr>
              <a:t>三氯甲烷</a:t>
            </a:r>
            <a:r>
              <a:rPr lang="en-US" altLang="zh-CN" sz="4000" b="1">
                <a:solidFill>
                  <a:srgbClr val="FF0000"/>
                </a:solidFill>
                <a:latin typeface="Calibri" pitchFamily="34" charset="0"/>
                <a:ea typeface="隶书" pitchFamily="49" charset="-122"/>
              </a:rPr>
              <a:t>(</a:t>
            </a:r>
            <a:r>
              <a:rPr lang="zh-CN" altLang="en-US" sz="4000" b="1">
                <a:solidFill>
                  <a:srgbClr val="FF0000"/>
                </a:solidFill>
                <a:latin typeface="Calibri" pitchFamily="34" charset="0"/>
                <a:ea typeface="隶书" pitchFamily="49" charset="-122"/>
              </a:rPr>
              <a:t>氯仿</a:t>
            </a:r>
            <a:r>
              <a:rPr lang="en-US" altLang="zh-CN" sz="4000" b="1">
                <a:solidFill>
                  <a:srgbClr val="FF0000"/>
                </a:solidFill>
                <a:latin typeface="Calibri" pitchFamily="34" charset="0"/>
                <a:ea typeface="隶书" pitchFamily="49" charset="-122"/>
              </a:rPr>
              <a:t>)</a:t>
            </a:r>
          </a:p>
          <a:p>
            <a:pPr algn="ctr"/>
            <a:r>
              <a:rPr lang="zh-CN" altLang="en-US" sz="4000" b="1">
                <a:solidFill>
                  <a:srgbClr val="FF0000"/>
                </a:solidFill>
                <a:latin typeface="Calibri" pitchFamily="34" charset="0"/>
                <a:ea typeface="隶书" pitchFamily="49" charset="-122"/>
              </a:rPr>
              <a:t>液态</a:t>
            </a:r>
          </a:p>
        </p:txBody>
      </p:sp>
      <p:sp>
        <p:nvSpPr>
          <p:cNvPr id="194632" name="Text Box 72"/>
          <p:cNvSpPr txBox="1">
            <a:spLocks noChangeArrowheads="1"/>
          </p:cNvSpPr>
          <p:nvPr/>
        </p:nvSpPr>
        <p:spPr bwMode="auto">
          <a:xfrm>
            <a:off x="5219700" y="5546725"/>
            <a:ext cx="4103688" cy="1311275"/>
          </a:xfrm>
          <a:prstGeom prst="rect">
            <a:avLst/>
          </a:prstGeom>
          <a:noFill/>
          <a:ln w="9525">
            <a:noFill/>
            <a:miter lim="800000"/>
            <a:headEnd/>
            <a:tailEnd/>
          </a:ln>
        </p:spPr>
        <p:txBody>
          <a:bodyPr>
            <a:spAutoFit/>
          </a:bodyPr>
          <a:lstStyle/>
          <a:p>
            <a:r>
              <a:rPr lang="zh-CN" altLang="en-US" sz="4000" b="1">
                <a:solidFill>
                  <a:srgbClr val="FF0000"/>
                </a:solidFill>
                <a:latin typeface="Calibri" pitchFamily="34" charset="0"/>
                <a:ea typeface="隶书" pitchFamily="49" charset="-122"/>
              </a:rPr>
              <a:t>四氯甲烷（四氯化碳）液态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3" presetClass="entr" presetSubtype="10" fill="hold" grpId="0" nodeType="withEffect">
                                  <p:stCondLst>
                                    <p:cond delay="0"/>
                                  </p:stCondLst>
                                  <p:childTnLst>
                                    <p:set>
                                      <p:cBhvr>
                                        <p:cTn id="10" dur="1" fill="hold">
                                          <p:stCondLst>
                                            <p:cond delay="0"/>
                                          </p:stCondLst>
                                        </p:cTn>
                                        <p:tgtEl>
                                          <p:spTgt spid="194630"/>
                                        </p:tgtEl>
                                        <p:attrNameLst>
                                          <p:attrName>style.visibility</p:attrName>
                                        </p:attrNameLst>
                                      </p:cBhvr>
                                      <p:to>
                                        <p:strVal val="visible"/>
                                      </p:to>
                                    </p:set>
                                    <p:animEffect transition="in" filter="blinds(horizontal)">
                                      <p:cBhvr>
                                        <p:cTn id="11" dur="500"/>
                                        <p:tgtEl>
                                          <p:spTgt spid="194630"/>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xit" presetSubtype="10" fill="hold" grpId="1" nodeType="clickEffect">
                                  <p:stCondLst>
                                    <p:cond delay="0"/>
                                  </p:stCondLst>
                                  <p:childTnLst>
                                    <p:animEffect transition="out" filter="blinds(horizontal)">
                                      <p:cBhvr>
                                        <p:cTn id="15" dur="500"/>
                                        <p:tgtEl>
                                          <p:spTgt spid="194630"/>
                                        </p:tgtEl>
                                      </p:cBhvr>
                                    </p:animEffect>
                                    <p:set>
                                      <p:cBhvr>
                                        <p:cTn id="16" dur="1" fill="hold">
                                          <p:stCondLst>
                                            <p:cond delay="499"/>
                                          </p:stCondLst>
                                        </p:cTn>
                                        <p:tgtEl>
                                          <p:spTgt spid="194630"/>
                                        </p:tgtEl>
                                        <p:attrNameLst>
                                          <p:attrName>style.visibility</p:attrName>
                                        </p:attrNameLst>
                                      </p:cBhvr>
                                      <p:to>
                                        <p:strVal val="hidden"/>
                                      </p:to>
                                    </p:set>
                                  </p:childTnLst>
                                </p:cTn>
                              </p:par>
                              <p:par>
                                <p:cTn id="17" presetID="5" presetClass="entr" presetSubtype="1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heckerboard(across)">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2"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1+#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94629"/>
                                        </p:tgtEl>
                                        <p:attrNameLst>
                                          <p:attrName>style.visibility</p:attrName>
                                        </p:attrNameLst>
                                      </p:cBhvr>
                                      <p:to>
                                        <p:strVal val="visible"/>
                                      </p:to>
                                    </p:set>
                                    <p:animEffect transition="in" filter="blinds(horizontal)">
                                      <p:cBhvr>
                                        <p:cTn id="35" dur="500"/>
                                        <p:tgtEl>
                                          <p:spTgt spid="194629"/>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xit" presetSubtype="10" fill="hold" grpId="1" nodeType="clickEffect">
                                  <p:stCondLst>
                                    <p:cond delay="0"/>
                                  </p:stCondLst>
                                  <p:childTnLst>
                                    <p:animEffect transition="out" filter="blinds(horizontal)">
                                      <p:cBhvr>
                                        <p:cTn id="39" dur="500"/>
                                        <p:tgtEl>
                                          <p:spTgt spid="194629"/>
                                        </p:tgtEl>
                                      </p:cBhvr>
                                    </p:animEffect>
                                    <p:set>
                                      <p:cBhvr>
                                        <p:cTn id="40" dur="1" fill="hold">
                                          <p:stCondLst>
                                            <p:cond delay="499"/>
                                          </p:stCondLst>
                                        </p:cTn>
                                        <p:tgtEl>
                                          <p:spTgt spid="194629"/>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checkerboard(across)">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94631"/>
                                        </p:tgtEl>
                                        <p:attrNameLst>
                                          <p:attrName>style.visibility</p:attrName>
                                        </p:attrNameLst>
                                      </p:cBhvr>
                                      <p:to>
                                        <p:strVal val="visible"/>
                                      </p:to>
                                    </p:set>
                                    <p:animEffect transition="in" filter="blinds(horizontal)">
                                      <p:cBhvr>
                                        <p:cTn id="56" dur="500"/>
                                        <p:tgtEl>
                                          <p:spTgt spid="194631"/>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xit" presetSubtype="10" fill="hold" grpId="1" nodeType="clickEffect">
                                  <p:stCondLst>
                                    <p:cond delay="0"/>
                                  </p:stCondLst>
                                  <p:childTnLst>
                                    <p:animEffect transition="out" filter="blinds(horizontal)">
                                      <p:cBhvr>
                                        <p:cTn id="60" dur="500"/>
                                        <p:tgtEl>
                                          <p:spTgt spid="194631"/>
                                        </p:tgtEl>
                                      </p:cBhvr>
                                    </p:animEffect>
                                    <p:set>
                                      <p:cBhvr>
                                        <p:cTn id="61" dur="1" fill="hold">
                                          <p:stCondLst>
                                            <p:cond delay="499"/>
                                          </p:stCondLst>
                                        </p:cTn>
                                        <p:tgtEl>
                                          <p:spTgt spid="194631"/>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5" presetClass="entr" presetSubtype="10" fill="hold" nodeType="click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checkerboard(across)">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nodeType="click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1+#ppt_w/2"/>
                                          </p:val>
                                        </p:tav>
                                        <p:tav tm="100000">
                                          <p:val>
                                            <p:strVal val="#ppt_x"/>
                                          </p:val>
                                        </p:tav>
                                      </p:tavLst>
                                    </p:anim>
                                    <p:anim calcmode="lin" valueType="num">
                                      <p:cBhvr additive="base">
                                        <p:cTn id="7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94632"/>
                                        </p:tgtEl>
                                        <p:attrNameLst>
                                          <p:attrName>style.visibility</p:attrName>
                                        </p:attrNameLst>
                                      </p:cBhvr>
                                      <p:to>
                                        <p:strVal val="visible"/>
                                      </p:to>
                                    </p:set>
                                    <p:animEffect transition="in" filter="blinds(horizontal)">
                                      <p:cBhvr>
                                        <p:cTn id="77" dur="500"/>
                                        <p:tgtEl>
                                          <p:spTgt spid="1946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9" grpId="0"/>
      <p:bldP spid="194629" grpId="1"/>
      <p:bldP spid="194630" grpId="0"/>
      <p:bldP spid="194630" grpId="1"/>
      <p:bldP spid="194631" grpId="0"/>
      <p:bldP spid="194631" grpId="1"/>
      <p:bldP spid="1946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1188" y="0"/>
            <a:ext cx="5334000" cy="777875"/>
            <a:chOff x="0" y="0"/>
            <a:chExt cx="3360" cy="490"/>
          </a:xfrm>
        </p:grpSpPr>
        <p:sp>
          <p:nvSpPr>
            <p:cNvPr id="22550" name="Text Box 3"/>
            <p:cNvSpPr txBox="1">
              <a:spLocks noChangeArrowheads="1"/>
            </p:cNvSpPr>
            <p:nvPr/>
          </p:nvSpPr>
          <p:spPr bwMode="auto">
            <a:xfrm>
              <a:off x="0" y="125"/>
              <a:ext cx="3360" cy="365"/>
            </a:xfrm>
            <a:prstGeom prst="rect">
              <a:avLst/>
            </a:prstGeom>
            <a:noFill/>
            <a:ln w="9525">
              <a:noFill/>
              <a:miter lim="800000"/>
              <a:headEnd/>
              <a:tailEnd/>
            </a:ln>
          </p:spPr>
          <p:txBody>
            <a:bodyPr>
              <a:spAutoFit/>
            </a:bodyPr>
            <a:lstStyle/>
            <a:p>
              <a:pPr>
                <a:spcBef>
                  <a:spcPct val="50000"/>
                </a:spcBef>
              </a:pPr>
              <a:r>
                <a:rPr lang="en-US" altLang="zh-CN" sz="3200" b="1"/>
                <a:t>CH</a:t>
              </a:r>
              <a:r>
                <a:rPr lang="en-US" altLang="zh-CN" sz="3200" b="1" baseline="-25000"/>
                <a:t>4</a:t>
              </a:r>
              <a:r>
                <a:rPr lang="en-US" altLang="zh-CN" sz="3200" b="1"/>
                <a:t> + Cl</a:t>
              </a:r>
              <a:r>
                <a:rPr lang="en-US" altLang="zh-CN" sz="3200" b="1" baseline="-25000"/>
                <a:t>2</a:t>
              </a:r>
              <a:r>
                <a:rPr lang="en-US" altLang="zh-CN" sz="3200" b="1"/>
                <a:t>         CH</a:t>
              </a:r>
              <a:r>
                <a:rPr lang="en-US" altLang="zh-CN" sz="3200" b="1" baseline="-25000"/>
                <a:t>3</a:t>
              </a:r>
              <a:r>
                <a:rPr lang="en-US" altLang="zh-CN" sz="3200" b="1"/>
                <a:t>Cl + HCl</a:t>
              </a:r>
            </a:p>
          </p:txBody>
        </p:sp>
        <p:sp>
          <p:nvSpPr>
            <p:cNvPr id="22551" name="Line 4"/>
            <p:cNvSpPr>
              <a:spLocks noChangeShapeType="1"/>
            </p:cNvSpPr>
            <p:nvPr/>
          </p:nvSpPr>
          <p:spPr bwMode="auto">
            <a:xfrm>
              <a:off x="1200" y="327"/>
              <a:ext cx="576" cy="0"/>
            </a:xfrm>
            <a:prstGeom prst="line">
              <a:avLst/>
            </a:prstGeom>
            <a:noFill/>
            <a:ln w="38100">
              <a:solidFill>
                <a:schemeClr val="tx1"/>
              </a:solidFill>
              <a:round/>
              <a:headEnd/>
              <a:tailEnd type="triangle" w="med" len="med"/>
            </a:ln>
          </p:spPr>
          <p:txBody>
            <a:bodyPr/>
            <a:lstStyle/>
            <a:p>
              <a:endParaRPr lang="zh-CN" altLang="en-US"/>
            </a:p>
          </p:txBody>
        </p:sp>
        <p:sp>
          <p:nvSpPr>
            <p:cNvPr id="22552" name="Text Box 5"/>
            <p:cNvSpPr txBox="1">
              <a:spLocks noChangeArrowheads="1"/>
            </p:cNvSpPr>
            <p:nvPr/>
          </p:nvSpPr>
          <p:spPr bwMode="auto">
            <a:xfrm>
              <a:off x="1296" y="0"/>
              <a:ext cx="454" cy="327"/>
            </a:xfrm>
            <a:prstGeom prst="rect">
              <a:avLst/>
            </a:prstGeom>
            <a:noFill/>
            <a:ln w="9525">
              <a:noFill/>
              <a:miter lim="800000"/>
              <a:headEnd/>
              <a:tailEnd/>
            </a:ln>
          </p:spPr>
          <p:txBody>
            <a:bodyPr>
              <a:spAutoFit/>
            </a:bodyPr>
            <a:lstStyle/>
            <a:p>
              <a:pPr>
                <a:spcBef>
                  <a:spcPct val="50000"/>
                </a:spcBef>
              </a:pPr>
              <a:r>
                <a:rPr lang="zh-CN" altLang="en-US" sz="2800" b="1"/>
                <a:t>光</a:t>
              </a:r>
            </a:p>
          </p:txBody>
        </p:sp>
      </p:grpSp>
      <p:grpSp>
        <p:nvGrpSpPr>
          <p:cNvPr id="3" name="Group 6"/>
          <p:cNvGrpSpPr>
            <a:grpSpLocks/>
          </p:cNvGrpSpPr>
          <p:nvPr/>
        </p:nvGrpSpPr>
        <p:grpSpPr bwMode="auto">
          <a:xfrm>
            <a:off x="468313" y="1268413"/>
            <a:ext cx="5867400" cy="762000"/>
            <a:chOff x="0" y="0"/>
            <a:chExt cx="3696" cy="480"/>
          </a:xfrm>
        </p:grpSpPr>
        <p:sp>
          <p:nvSpPr>
            <p:cNvPr id="22547" name="Text Box 7"/>
            <p:cNvSpPr txBox="1">
              <a:spLocks noChangeArrowheads="1"/>
            </p:cNvSpPr>
            <p:nvPr/>
          </p:nvSpPr>
          <p:spPr bwMode="auto">
            <a:xfrm>
              <a:off x="0" y="115"/>
              <a:ext cx="3696" cy="365"/>
            </a:xfrm>
            <a:prstGeom prst="rect">
              <a:avLst/>
            </a:prstGeom>
            <a:noFill/>
            <a:ln w="9525">
              <a:noFill/>
              <a:miter lim="800000"/>
              <a:headEnd/>
              <a:tailEnd/>
            </a:ln>
          </p:spPr>
          <p:txBody>
            <a:bodyPr>
              <a:spAutoFit/>
            </a:bodyPr>
            <a:lstStyle/>
            <a:p>
              <a:pPr>
                <a:spcBef>
                  <a:spcPct val="50000"/>
                </a:spcBef>
              </a:pPr>
              <a:r>
                <a:rPr lang="en-US" altLang="zh-CN" sz="3200" b="1"/>
                <a:t>CH</a:t>
              </a:r>
              <a:r>
                <a:rPr lang="en-US" altLang="zh-CN" sz="3200" b="1" baseline="-25000"/>
                <a:t>3</a:t>
              </a:r>
              <a:r>
                <a:rPr lang="en-US" altLang="zh-CN" sz="3200" b="1"/>
                <a:t>Cl + Cl</a:t>
              </a:r>
              <a:r>
                <a:rPr lang="en-US" altLang="zh-CN" sz="3200" b="1" baseline="-25000"/>
                <a:t>2</a:t>
              </a:r>
              <a:r>
                <a:rPr lang="en-US" altLang="zh-CN" sz="3200" b="1"/>
                <a:t>         CH</a:t>
              </a:r>
              <a:r>
                <a:rPr lang="en-US" altLang="zh-CN" sz="3200" b="1" baseline="-25000"/>
                <a:t>2</a:t>
              </a:r>
              <a:r>
                <a:rPr lang="en-US" altLang="zh-CN" sz="3200" b="1"/>
                <a:t>Cl</a:t>
              </a:r>
              <a:r>
                <a:rPr lang="en-US" altLang="zh-CN" sz="3200" b="1" baseline="-25000"/>
                <a:t>2</a:t>
              </a:r>
              <a:r>
                <a:rPr lang="en-US" altLang="zh-CN" sz="3200" b="1"/>
                <a:t> + HCl</a:t>
              </a:r>
            </a:p>
          </p:txBody>
        </p:sp>
        <p:sp>
          <p:nvSpPr>
            <p:cNvPr id="22548" name="Text Box 8"/>
            <p:cNvSpPr txBox="1">
              <a:spLocks noChangeArrowheads="1"/>
            </p:cNvSpPr>
            <p:nvPr/>
          </p:nvSpPr>
          <p:spPr bwMode="auto">
            <a:xfrm>
              <a:off x="1562" y="0"/>
              <a:ext cx="454" cy="327"/>
            </a:xfrm>
            <a:prstGeom prst="rect">
              <a:avLst/>
            </a:prstGeom>
            <a:noFill/>
            <a:ln w="9525">
              <a:noFill/>
              <a:miter lim="800000"/>
              <a:headEnd/>
              <a:tailEnd/>
            </a:ln>
          </p:spPr>
          <p:txBody>
            <a:bodyPr>
              <a:spAutoFit/>
            </a:bodyPr>
            <a:lstStyle/>
            <a:p>
              <a:pPr>
                <a:spcBef>
                  <a:spcPct val="50000"/>
                </a:spcBef>
              </a:pPr>
              <a:r>
                <a:rPr lang="zh-CN" altLang="en-US" sz="2800" b="1"/>
                <a:t>光</a:t>
              </a:r>
            </a:p>
          </p:txBody>
        </p:sp>
        <p:sp>
          <p:nvSpPr>
            <p:cNvPr id="22549" name="Line 9"/>
            <p:cNvSpPr>
              <a:spLocks noChangeShapeType="1"/>
            </p:cNvSpPr>
            <p:nvPr/>
          </p:nvSpPr>
          <p:spPr bwMode="auto">
            <a:xfrm>
              <a:off x="1440" y="317"/>
              <a:ext cx="576" cy="0"/>
            </a:xfrm>
            <a:prstGeom prst="line">
              <a:avLst/>
            </a:prstGeom>
            <a:noFill/>
            <a:ln w="38100">
              <a:solidFill>
                <a:schemeClr val="tx1"/>
              </a:solidFill>
              <a:round/>
              <a:headEnd/>
              <a:tailEnd type="triangle" w="med" len="med"/>
            </a:ln>
          </p:spPr>
          <p:txBody>
            <a:bodyPr/>
            <a:lstStyle/>
            <a:p>
              <a:endParaRPr lang="zh-CN" altLang="en-US"/>
            </a:p>
          </p:txBody>
        </p:sp>
      </p:grpSp>
      <p:grpSp>
        <p:nvGrpSpPr>
          <p:cNvPr id="4" name="Group 10"/>
          <p:cNvGrpSpPr>
            <a:grpSpLocks/>
          </p:cNvGrpSpPr>
          <p:nvPr/>
        </p:nvGrpSpPr>
        <p:grpSpPr bwMode="auto">
          <a:xfrm>
            <a:off x="468313" y="2636838"/>
            <a:ext cx="5867400" cy="762000"/>
            <a:chOff x="0" y="0"/>
            <a:chExt cx="3696" cy="480"/>
          </a:xfrm>
        </p:grpSpPr>
        <p:sp>
          <p:nvSpPr>
            <p:cNvPr id="22544" name="Text Box 11"/>
            <p:cNvSpPr txBox="1">
              <a:spLocks noChangeArrowheads="1"/>
            </p:cNvSpPr>
            <p:nvPr/>
          </p:nvSpPr>
          <p:spPr bwMode="auto">
            <a:xfrm>
              <a:off x="0" y="115"/>
              <a:ext cx="3696" cy="365"/>
            </a:xfrm>
            <a:prstGeom prst="rect">
              <a:avLst/>
            </a:prstGeom>
            <a:noFill/>
            <a:ln w="9525">
              <a:noFill/>
              <a:miter lim="800000"/>
              <a:headEnd/>
              <a:tailEnd/>
            </a:ln>
          </p:spPr>
          <p:txBody>
            <a:bodyPr>
              <a:spAutoFit/>
            </a:bodyPr>
            <a:lstStyle/>
            <a:p>
              <a:pPr>
                <a:spcBef>
                  <a:spcPct val="50000"/>
                </a:spcBef>
              </a:pPr>
              <a:r>
                <a:rPr lang="en-US" altLang="zh-CN" sz="3200" b="1"/>
                <a:t>CH</a:t>
              </a:r>
              <a:r>
                <a:rPr lang="en-US" altLang="zh-CN" sz="3200" b="1" baseline="-25000"/>
                <a:t>2</a:t>
              </a:r>
              <a:r>
                <a:rPr lang="en-US" altLang="zh-CN" sz="3200" b="1"/>
                <a:t>Cl</a:t>
              </a:r>
              <a:r>
                <a:rPr lang="en-US" altLang="zh-CN" sz="3200" b="1" baseline="-25000"/>
                <a:t>2</a:t>
              </a:r>
              <a:r>
                <a:rPr lang="en-US" altLang="zh-CN" sz="3200" b="1"/>
                <a:t> + Cl</a:t>
              </a:r>
              <a:r>
                <a:rPr lang="en-US" altLang="zh-CN" sz="3200" b="1" baseline="-25000"/>
                <a:t>2</a:t>
              </a:r>
              <a:r>
                <a:rPr lang="en-US" altLang="zh-CN" sz="3200" b="1"/>
                <a:t>         CHCl</a:t>
              </a:r>
              <a:r>
                <a:rPr lang="en-US" altLang="zh-CN" sz="3200" b="1" baseline="-25000"/>
                <a:t>3</a:t>
              </a:r>
              <a:r>
                <a:rPr lang="en-US" altLang="zh-CN" sz="3200" b="1"/>
                <a:t> + HCl</a:t>
              </a:r>
            </a:p>
          </p:txBody>
        </p:sp>
        <p:sp>
          <p:nvSpPr>
            <p:cNvPr id="22545" name="Text Box 12"/>
            <p:cNvSpPr txBox="1">
              <a:spLocks noChangeArrowheads="1"/>
            </p:cNvSpPr>
            <p:nvPr/>
          </p:nvSpPr>
          <p:spPr bwMode="auto">
            <a:xfrm>
              <a:off x="1632" y="0"/>
              <a:ext cx="454" cy="327"/>
            </a:xfrm>
            <a:prstGeom prst="rect">
              <a:avLst/>
            </a:prstGeom>
            <a:noFill/>
            <a:ln w="9525">
              <a:noFill/>
              <a:miter lim="800000"/>
              <a:headEnd/>
              <a:tailEnd/>
            </a:ln>
          </p:spPr>
          <p:txBody>
            <a:bodyPr>
              <a:spAutoFit/>
            </a:bodyPr>
            <a:lstStyle/>
            <a:p>
              <a:pPr>
                <a:spcBef>
                  <a:spcPct val="50000"/>
                </a:spcBef>
              </a:pPr>
              <a:r>
                <a:rPr lang="zh-CN" altLang="en-US" sz="2800" b="1"/>
                <a:t>光</a:t>
              </a:r>
            </a:p>
          </p:txBody>
        </p:sp>
        <p:sp>
          <p:nvSpPr>
            <p:cNvPr id="22546" name="Line 13"/>
            <p:cNvSpPr>
              <a:spLocks noChangeShapeType="1"/>
            </p:cNvSpPr>
            <p:nvPr/>
          </p:nvSpPr>
          <p:spPr bwMode="auto">
            <a:xfrm>
              <a:off x="1536" y="317"/>
              <a:ext cx="576" cy="0"/>
            </a:xfrm>
            <a:prstGeom prst="line">
              <a:avLst/>
            </a:prstGeom>
            <a:noFill/>
            <a:ln w="38100">
              <a:solidFill>
                <a:schemeClr val="tx1"/>
              </a:solidFill>
              <a:round/>
              <a:headEnd/>
              <a:tailEnd type="triangle" w="med" len="med"/>
            </a:ln>
          </p:spPr>
          <p:txBody>
            <a:bodyPr/>
            <a:lstStyle/>
            <a:p>
              <a:endParaRPr lang="zh-CN" altLang="en-US"/>
            </a:p>
          </p:txBody>
        </p:sp>
      </p:grpSp>
      <p:grpSp>
        <p:nvGrpSpPr>
          <p:cNvPr id="5" name="Group 14"/>
          <p:cNvGrpSpPr>
            <a:grpSpLocks/>
          </p:cNvGrpSpPr>
          <p:nvPr/>
        </p:nvGrpSpPr>
        <p:grpSpPr bwMode="auto">
          <a:xfrm>
            <a:off x="539750" y="3860800"/>
            <a:ext cx="5410200" cy="776288"/>
            <a:chOff x="0" y="0"/>
            <a:chExt cx="3408" cy="489"/>
          </a:xfrm>
        </p:grpSpPr>
        <p:sp>
          <p:nvSpPr>
            <p:cNvPr id="22541" name="Text Box 15"/>
            <p:cNvSpPr txBox="1">
              <a:spLocks noChangeArrowheads="1"/>
            </p:cNvSpPr>
            <p:nvPr/>
          </p:nvSpPr>
          <p:spPr bwMode="auto">
            <a:xfrm>
              <a:off x="0" y="124"/>
              <a:ext cx="3408" cy="365"/>
            </a:xfrm>
            <a:prstGeom prst="rect">
              <a:avLst/>
            </a:prstGeom>
            <a:noFill/>
            <a:ln w="9525">
              <a:noFill/>
              <a:miter lim="800000"/>
              <a:headEnd/>
              <a:tailEnd/>
            </a:ln>
          </p:spPr>
          <p:txBody>
            <a:bodyPr>
              <a:spAutoFit/>
            </a:bodyPr>
            <a:lstStyle/>
            <a:p>
              <a:pPr>
                <a:spcBef>
                  <a:spcPct val="50000"/>
                </a:spcBef>
              </a:pPr>
              <a:r>
                <a:rPr lang="en-US" altLang="zh-CN" sz="3200" b="1"/>
                <a:t>CHCl</a:t>
              </a:r>
              <a:r>
                <a:rPr lang="en-US" altLang="zh-CN" sz="3200" b="1" baseline="-25000"/>
                <a:t>3</a:t>
              </a:r>
              <a:r>
                <a:rPr lang="en-US" altLang="zh-CN" sz="3200" b="1"/>
                <a:t> + Cl</a:t>
              </a:r>
              <a:r>
                <a:rPr lang="en-US" altLang="zh-CN" sz="3200" b="1" baseline="-25000"/>
                <a:t>2</a:t>
              </a:r>
              <a:r>
                <a:rPr lang="en-US" altLang="zh-CN" sz="3200" b="1"/>
                <a:t>         CCl</a:t>
              </a:r>
              <a:r>
                <a:rPr lang="en-US" altLang="zh-CN" sz="3200" b="1" baseline="-25000"/>
                <a:t>4</a:t>
              </a:r>
              <a:r>
                <a:rPr lang="en-US" altLang="zh-CN" sz="3200" b="1"/>
                <a:t> + HCl</a:t>
              </a:r>
            </a:p>
          </p:txBody>
        </p:sp>
        <p:sp>
          <p:nvSpPr>
            <p:cNvPr id="22542" name="Text Box 16"/>
            <p:cNvSpPr txBox="1">
              <a:spLocks noChangeArrowheads="1"/>
            </p:cNvSpPr>
            <p:nvPr/>
          </p:nvSpPr>
          <p:spPr bwMode="auto">
            <a:xfrm>
              <a:off x="1562" y="0"/>
              <a:ext cx="454" cy="327"/>
            </a:xfrm>
            <a:prstGeom prst="rect">
              <a:avLst/>
            </a:prstGeom>
            <a:noFill/>
            <a:ln w="9525">
              <a:noFill/>
              <a:miter lim="800000"/>
              <a:headEnd/>
              <a:tailEnd/>
            </a:ln>
          </p:spPr>
          <p:txBody>
            <a:bodyPr>
              <a:spAutoFit/>
            </a:bodyPr>
            <a:lstStyle/>
            <a:p>
              <a:pPr>
                <a:spcBef>
                  <a:spcPct val="50000"/>
                </a:spcBef>
              </a:pPr>
              <a:r>
                <a:rPr lang="zh-CN" altLang="en-US" sz="2800" b="1"/>
                <a:t>光</a:t>
              </a:r>
            </a:p>
          </p:txBody>
        </p:sp>
        <p:sp>
          <p:nvSpPr>
            <p:cNvPr id="22543" name="Line 17"/>
            <p:cNvSpPr>
              <a:spLocks noChangeShapeType="1"/>
            </p:cNvSpPr>
            <p:nvPr/>
          </p:nvSpPr>
          <p:spPr bwMode="auto">
            <a:xfrm>
              <a:off x="1440" y="326"/>
              <a:ext cx="576" cy="0"/>
            </a:xfrm>
            <a:prstGeom prst="line">
              <a:avLst/>
            </a:prstGeom>
            <a:noFill/>
            <a:ln w="38100">
              <a:solidFill>
                <a:schemeClr val="tx1"/>
              </a:solidFill>
              <a:round/>
              <a:headEnd/>
              <a:tailEnd type="triangle" w="med" len="med"/>
            </a:ln>
          </p:spPr>
          <p:txBody>
            <a:bodyPr/>
            <a:lstStyle/>
            <a:p>
              <a:endParaRPr lang="zh-CN" altLang="en-US"/>
            </a:p>
          </p:txBody>
        </p:sp>
      </p:grpSp>
      <p:sp>
        <p:nvSpPr>
          <p:cNvPr id="75794" name="Text Box 18"/>
          <p:cNvSpPr txBox="1">
            <a:spLocks noChangeArrowheads="1"/>
          </p:cNvSpPr>
          <p:nvPr/>
        </p:nvSpPr>
        <p:spPr bwMode="auto">
          <a:xfrm>
            <a:off x="3203575" y="836613"/>
            <a:ext cx="4105275" cy="519112"/>
          </a:xfrm>
          <a:prstGeom prst="rect">
            <a:avLst/>
          </a:prstGeom>
          <a:noFill/>
          <a:ln w="9525">
            <a:noFill/>
            <a:miter lim="800000"/>
            <a:headEnd/>
            <a:tailEnd/>
          </a:ln>
        </p:spPr>
        <p:txBody>
          <a:bodyPr>
            <a:spAutoFit/>
          </a:bodyPr>
          <a:lstStyle/>
          <a:p>
            <a:pPr>
              <a:spcBef>
                <a:spcPct val="50000"/>
              </a:spcBef>
            </a:pPr>
            <a:r>
              <a:rPr lang="zh-CN" altLang="en-US" sz="2800" b="1">
                <a:solidFill>
                  <a:srgbClr val="FF0066"/>
                </a:solidFill>
              </a:rPr>
              <a:t>一氯甲烷（</a:t>
            </a:r>
            <a:r>
              <a:rPr lang="zh-CN" altLang="en-US" sz="2800" b="1">
                <a:solidFill>
                  <a:srgbClr val="006600"/>
                </a:solidFill>
              </a:rPr>
              <a:t>无色气体</a:t>
            </a:r>
            <a:r>
              <a:rPr lang="zh-CN" altLang="en-US" sz="2800" b="1">
                <a:solidFill>
                  <a:srgbClr val="FF0066"/>
                </a:solidFill>
              </a:rPr>
              <a:t>）</a:t>
            </a:r>
          </a:p>
        </p:txBody>
      </p:sp>
      <p:sp>
        <p:nvSpPr>
          <p:cNvPr id="75795" name="Text Box 19"/>
          <p:cNvSpPr txBox="1">
            <a:spLocks noChangeArrowheads="1"/>
          </p:cNvSpPr>
          <p:nvPr/>
        </p:nvSpPr>
        <p:spPr bwMode="auto">
          <a:xfrm>
            <a:off x="3563938" y="2133600"/>
            <a:ext cx="5580062" cy="517525"/>
          </a:xfrm>
          <a:prstGeom prst="rect">
            <a:avLst/>
          </a:prstGeom>
          <a:solidFill>
            <a:schemeClr val="bg1"/>
          </a:solidFill>
          <a:ln w="9525">
            <a:noFill/>
            <a:miter lim="800000"/>
            <a:headEnd/>
            <a:tailEnd/>
          </a:ln>
        </p:spPr>
        <p:txBody>
          <a:bodyPr>
            <a:spAutoFit/>
          </a:bodyPr>
          <a:lstStyle/>
          <a:p>
            <a:pPr>
              <a:spcBef>
                <a:spcPct val="50000"/>
              </a:spcBef>
            </a:pPr>
            <a:r>
              <a:rPr lang="zh-CN" altLang="en-US" sz="2800" b="1">
                <a:solidFill>
                  <a:srgbClr val="FF0066"/>
                </a:solidFill>
              </a:rPr>
              <a:t>二氯甲烷（</a:t>
            </a:r>
            <a:r>
              <a:rPr lang="zh-CN" altLang="en-US" sz="2800" b="1">
                <a:solidFill>
                  <a:srgbClr val="006600"/>
                </a:solidFill>
              </a:rPr>
              <a:t>难溶于水的无色液体</a:t>
            </a:r>
            <a:r>
              <a:rPr lang="zh-CN" altLang="en-US" sz="2800" b="1">
                <a:solidFill>
                  <a:srgbClr val="FF0066"/>
                </a:solidFill>
              </a:rPr>
              <a:t>）</a:t>
            </a:r>
          </a:p>
        </p:txBody>
      </p:sp>
      <p:sp>
        <p:nvSpPr>
          <p:cNvPr id="75796" name="Text Box 20"/>
          <p:cNvSpPr txBox="1">
            <a:spLocks noChangeArrowheads="1"/>
          </p:cNvSpPr>
          <p:nvPr/>
        </p:nvSpPr>
        <p:spPr bwMode="auto">
          <a:xfrm>
            <a:off x="2643174" y="3286124"/>
            <a:ext cx="6500826" cy="523220"/>
          </a:xfrm>
          <a:prstGeom prst="rect">
            <a:avLst/>
          </a:prstGeom>
          <a:solidFill>
            <a:schemeClr val="bg1"/>
          </a:solidFill>
          <a:ln w="9525">
            <a:noFill/>
            <a:miter lim="800000"/>
            <a:headEnd/>
            <a:tailEnd/>
          </a:ln>
        </p:spPr>
        <p:txBody>
          <a:bodyPr wrap="square">
            <a:spAutoFit/>
          </a:bodyPr>
          <a:lstStyle/>
          <a:p>
            <a:pPr>
              <a:spcBef>
                <a:spcPct val="50000"/>
              </a:spcBef>
            </a:pPr>
            <a:r>
              <a:rPr lang="zh-CN" altLang="en-US" sz="2800" b="1" dirty="0">
                <a:solidFill>
                  <a:srgbClr val="FF0066"/>
                </a:solidFill>
              </a:rPr>
              <a:t>三氯甲烷又叫氯仿 （</a:t>
            </a:r>
            <a:r>
              <a:rPr lang="zh-CN" altLang="en-US" sz="2800" b="1" dirty="0" smtClean="0">
                <a:solidFill>
                  <a:srgbClr val="006600"/>
                </a:solidFill>
              </a:rPr>
              <a:t>有机溶剂、麻醉剂</a:t>
            </a:r>
            <a:r>
              <a:rPr lang="zh-CN" altLang="en-US" sz="2800" b="1" dirty="0" smtClean="0">
                <a:solidFill>
                  <a:srgbClr val="FF0066"/>
                </a:solidFill>
              </a:rPr>
              <a:t>）</a:t>
            </a:r>
            <a:endParaRPr lang="zh-CN" altLang="en-US" sz="2800" b="1" dirty="0">
              <a:solidFill>
                <a:srgbClr val="FF0066"/>
              </a:solidFill>
            </a:endParaRPr>
          </a:p>
        </p:txBody>
      </p:sp>
      <p:sp>
        <p:nvSpPr>
          <p:cNvPr id="75797" name="Text Box 21"/>
          <p:cNvSpPr txBox="1">
            <a:spLocks noChangeArrowheads="1"/>
          </p:cNvSpPr>
          <p:nvPr/>
        </p:nvSpPr>
        <p:spPr bwMode="auto">
          <a:xfrm>
            <a:off x="539750" y="4724400"/>
            <a:ext cx="7993063" cy="517525"/>
          </a:xfrm>
          <a:prstGeom prst="rect">
            <a:avLst/>
          </a:prstGeom>
          <a:solidFill>
            <a:schemeClr val="bg1"/>
          </a:solidFill>
          <a:ln w="9525">
            <a:noFill/>
            <a:miter lim="800000"/>
            <a:headEnd/>
            <a:tailEnd/>
          </a:ln>
        </p:spPr>
        <p:txBody>
          <a:bodyPr>
            <a:spAutoFit/>
          </a:bodyPr>
          <a:lstStyle/>
          <a:p>
            <a:pPr>
              <a:spcBef>
                <a:spcPct val="50000"/>
              </a:spcBef>
            </a:pPr>
            <a:r>
              <a:rPr lang="zh-CN" altLang="en-US" sz="2800" b="1">
                <a:solidFill>
                  <a:srgbClr val="FF0066"/>
                </a:solidFill>
              </a:rPr>
              <a:t>四氯甲烷又叫四氯化碳（</a:t>
            </a:r>
            <a:r>
              <a:rPr lang="zh-CN" altLang="en-US" sz="2800" b="1">
                <a:solidFill>
                  <a:srgbClr val="006600"/>
                </a:solidFill>
              </a:rPr>
              <a:t>有机溶剂、灭火剂</a:t>
            </a:r>
            <a:r>
              <a:rPr lang="zh-CN" altLang="en-US" sz="2800" b="1">
                <a:solidFill>
                  <a:srgbClr val="FF0066"/>
                </a:solidFill>
              </a:rPr>
              <a:t>）</a:t>
            </a:r>
          </a:p>
        </p:txBody>
      </p:sp>
      <p:grpSp>
        <p:nvGrpSpPr>
          <p:cNvPr id="6" name="Group 23"/>
          <p:cNvGrpSpPr>
            <a:grpSpLocks/>
          </p:cNvGrpSpPr>
          <p:nvPr/>
        </p:nvGrpSpPr>
        <p:grpSpPr bwMode="auto">
          <a:xfrm>
            <a:off x="0" y="5373688"/>
            <a:ext cx="9144000" cy="579437"/>
            <a:chOff x="0" y="0"/>
            <a:chExt cx="5420" cy="365"/>
          </a:xfrm>
        </p:grpSpPr>
        <p:sp>
          <p:nvSpPr>
            <p:cNvPr id="22539" name="Text Box 24"/>
            <p:cNvSpPr txBox="1">
              <a:spLocks noChangeArrowheads="1"/>
            </p:cNvSpPr>
            <p:nvPr/>
          </p:nvSpPr>
          <p:spPr bwMode="auto">
            <a:xfrm>
              <a:off x="0" y="0"/>
              <a:ext cx="5420" cy="365"/>
            </a:xfrm>
            <a:prstGeom prst="rect">
              <a:avLst/>
            </a:prstGeom>
            <a:noFill/>
            <a:ln w="9525">
              <a:noFill/>
              <a:miter lim="800000"/>
              <a:headEnd/>
              <a:tailEnd/>
            </a:ln>
          </p:spPr>
          <p:txBody>
            <a:bodyPr>
              <a:spAutoFit/>
            </a:bodyPr>
            <a:lstStyle/>
            <a:p>
              <a:pPr>
                <a:spcBef>
                  <a:spcPct val="50000"/>
                </a:spcBef>
              </a:pPr>
              <a:r>
                <a:rPr lang="en-US" altLang="zh-CN" sz="2800" b="1">
                  <a:solidFill>
                    <a:srgbClr val="3333FF"/>
                  </a:solidFill>
                  <a:latin typeface="Verdana" pitchFamily="34" charset="0"/>
                </a:rPr>
                <a:t>※</a:t>
              </a:r>
              <a:r>
                <a:rPr lang="zh-CN" altLang="en-US" sz="3200" b="1">
                  <a:solidFill>
                    <a:srgbClr val="FF0000"/>
                  </a:solidFill>
                  <a:latin typeface="黑体" pitchFamily="49" charset="-122"/>
                  <a:ea typeface="黑体" pitchFamily="49" charset="-122"/>
                </a:rPr>
                <a:t>注意</a:t>
              </a:r>
              <a:r>
                <a:rPr lang="zh-CN" altLang="en-US" sz="3200" b="1">
                  <a:solidFill>
                    <a:srgbClr val="006600"/>
                  </a:solidFill>
                  <a:latin typeface="黑体" pitchFamily="49" charset="-122"/>
                  <a:ea typeface="黑体" pitchFamily="49" charset="-122"/>
                </a:rPr>
                <a:t>：有机反应方程式用</a:t>
              </a:r>
              <a:r>
                <a:rPr lang="zh-CN" altLang="en-US" sz="3200" b="1">
                  <a:solidFill>
                    <a:srgbClr val="006600"/>
                  </a:solidFill>
                  <a:ea typeface="黑体" pitchFamily="49" charset="-122"/>
                </a:rPr>
                <a:t>“</a:t>
              </a:r>
              <a:r>
                <a:rPr lang="zh-CN" altLang="en-US" sz="3200" b="1">
                  <a:solidFill>
                    <a:srgbClr val="006600"/>
                  </a:solidFill>
                  <a:latin typeface="黑体" pitchFamily="49" charset="-122"/>
                  <a:ea typeface="黑体" pitchFamily="49" charset="-122"/>
                </a:rPr>
                <a:t>    </a:t>
              </a:r>
              <a:r>
                <a:rPr lang="zh-CN" altLang="en-US" sz="3200" b="1">
                  <a:solidFill>
                    <a:srgbClr val="006600"/>
                  </a:solidFill>
                  <a:ea typeface="黑体" pitchFamily="49" charset="-122"/>
                </a:rPr>
                <a:t>”</a:t>
              </a:r>
              <a:r>
                <a:rPr lang="zh-CN" altLang="en-US" sz="3200" b="1">
                  <a:solidFill>
                    <a:srgbClr val="006600"/>
                  </a:solidFill>
                  <a:latin typeface="黑体" pitchFamily="49" charset="-122"/>
                  <a:ea typeface="黑体" pitchFamily="49" charset="-122"/>
                </a:rPr>
                <a:t>，不用</a:t>
              </a:r>
              <a:r>
                <a:rPr lang="zh-CN" altLang="en-US" sz="3200" b="1">
                  <a:solidFill>
                    <a:srgbClr val="006600"/>
                  </a:solidFill>
                  <a:ea typeface="黑体" pitchFamily="49" charset="-122"/>
                </a:rPr>
                <a:t>“</a:t>
              </a:r>
              <a:r>
                <a:rPr lang="zh-CN" altLang="en-US" sz="3200" b="1">
                  <a:solidFill>
                    <a:srgbClr val="006600"/>
                  </a:solidFill>
                  <a:latin typeface="黑体" pitchFamily="49" charset="-122"/>
                  <a:ea typeface="黑体" pitchFamily="49" charset="-122"/>
                </a:rPr>
                <a:t> </a:t>
              </a:r>
              <a:r>
                <a:rPr lang="en-US" altLang="zh-CN" sz="3200" b="1">
                  <a:solidFill>
                    <a:srgbClr val="006600"/>
                  </a:solidFill>
                  <a:latin typeface="黑体" pitchFamily="49" charset="-122"/>
                  <a:ea typeface="黑体" pitchFamily="49" charset="-122"/>
                </a:rPr>
                <a:t>= </a:t>
              </a:r>
              <a:r>
                <a:rPr lang="en-US" altLang="zh-CN" sz="3200" b="1">
                  <a:solidFill>
                    <a:srgbClr val="006600"/>
                  </a:solidFill>
                  <a:ea typeface="黑体" pitchFamily="49" charset="-122"/>
                </a:rPr>
                <a:t>”</a:t>
              </a:r>
              <a:endParaRPr lang="zh-CN" altLang="en-US" sz="3200" b="1">
                <a:solidFill>
                  <a:srgbClr val="006600"/>
                </a:solidFill>
                <a:latin typeface="黑体" pitchFamily="49" charset="-122"/>
                <a:ea typeface="黑体" pitchFamily="49" charset="-122"/>
              </a:endParaRPr>
            </a:p>
          </p:txBody>
        </p:sp>
        <p:sp>
          <p:nvSpPr>
            <p:cNvPr id="22540" name="Line 25"/>
            <p:cNvSpPr>
              <a:spLocks noChangeShapeType="1"/>
            </p:cNvSpPr>
            <p:nvPr/>
          </p:nvSpPr>
          <p:spPr bwMode="auto">
            <a:xfrm>
              <a:off x="3227" y="181"/>
              <a:ext cx="465" cy="0"/>
            </a:xfrm>
            <a:prstGeom prst="line">
              <a:avLst/>
            </a:prstGeom>
            <a:noFill/>
            <a:ln w="38100">
              <a:solidFill>
                <a:srgbClr val="FF0000"/>
              </a:solidFill>
              <a:round/>
              <a:headEnd/>
              <a:tailEnd type="triangle" w="med" len="med"/>
            </a:ln>
          </p:spPr>
          <p:txBody>
            <a:bodyPr/>
            <a:lstStyle/>
            <a:p>
              <a:endParaRPr lang="zh-CN" altLang="en-US"/>
            </a:p>
          </p:txBody>
        </p:sp>
      </p:grpSp>
      <p:sp>
        <p:nvSpPr>
          <p:cNvPr id="25" name="圆角矩形 3"/>
          <p:cNvSpPr>
            <a:spLocks noChangeArrowheads="1"/>
          </p:cNvSpPr>
          <p:nvPr/>
        </p:nvSpPr>
        <p:spPr bwMode="auto">
          <a:xfrm>
            <a:off x="214282" y="214290"/>
            <a:ext cx="8786813" cy="2857500"/>
          </a:xfrm>
          <a:prstGeom prst="roundRect">
            <a:avLst>
              <a:gd name="adj" fmla="val 16667"/>
            </a:avLst>
          </a:prstGeom>
          <a:solidFill>
            <a:srgbClr val="7030A0"/>
          </a:solidFill>
          <a:ln w="25400" cmpd="sng">
            <a:solidFill>
              <a:srgbClr val="89A4A7"/>
            </a:solidFill>
            <a:round/>
            <a:headEnd/>
            <a:tailEnd/>
          </a:ln>
        </p:spPr>
        <p:txBody>
          <a:bodyPr anchor="ctr"/>
          <a:lstStyle/>
          <a:p>
            <a:r>
              <a:rPr lang="zh-CN" altLang="en-US" sz="4000" b="1" dirty="0">
                <a:solidFill>
                  <a:srgbClr val="FFFF00"/>
                </a:solidFill>
              </a:rPr>
              <a:t>取代反应：                           </a:t>
            </a:r>
            <a:endParaRPr lang="en-US" sz="4000" b="1" dirty="0">
              <a:solidFill>
                <a:srgbClr val="FFFF00"/>
              </a:solidFill>
            </a:endParaRPr>
          </a:p>
          <a:p>
            <a:r>
              <a:rPr lang="en-US" sz="4000" b="1" dirty="0">
                <a:solidFill>
                  <a:srgbClr val="0000FF"/>
                </a:solidFill>
              </a:rPr>
              <a:t>              </a:t>
            </a:r>
            <a:r>
              <a:rPr lang="zh-CN" altLang="en-US" sz="4000" b="1" dirty="0">
                <a:solidFill>
                  <a:schemeClr val="bg1"/>
                </a:solidFill>
              </a:rPr>
              <a:t>有机物分子里的某些原子或原子团被其他原子或原子团所替代的反应</a:t>
            </a:r>
            <a:endParaRPr lang="zh-CN" altLang="en-US" sz="4000" dirty="0">
              <a:solidFill>
                <a:schemeClr val="bg1"/>
              </a:solidFill>
            </a:endParaRPr>
          </a:p>
          <a:p>
            <a:pPr algn="ctr"/>
            <a:endParaRPr lang="zh-CN" altLang="en-US"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strVal val="#ppt_w*0.70"/>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Effect transition="in" filter="fade">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0.70"/>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5794"/>
                                        </p:tgtEl>
                                        <p:attrNameLst>
                                          <p:attrName>style.visibility</p:attrName>
                                        </p:attrNameLst>
                                      </p:cBhvr>
                                      <p:to>
                                        <p:strVal val="visible"/>
                                      </p:to>
                                    </p:set>
                                    <p:anim calcmode="lin" valueType="num">
                                      <p:cBhvr>
                                        <p:cTn id="35" dur="1000" fill="hold"/>
                                        <p:tgtEl>
                                          <p:spTgt spid="75794"/>
                                        </p:tgtEl>
                                        <p:attrNameLst>
                                          <p:attrName>ppt_w</p:attrName>
                                        </p:attrNameLst>
                                      </p:cBhvr>
                                      <p:tavLst>
                                        <p:tav tm="0">
                                          <p:val>
                                            <p:strVal val="#ppt_w*0.70"/>
                                          </p:val>
                                        </p:tav>
                                        <p:tav tm="100000">
                                          <p:val>
                                            <p:strVal val="#ppt_w"/>
                                          </p:val>
                                        </p:tav>
                                      </p:tavLst>
                                    </p:anim>
                                    <p:anim calcmode="lin" valueType="num">
                                      <p:cBhvr>
                                        <p:cTn id="36" dur="1000" fill="hold"/>
                                        <p:tgtEl>
                                          <p:spTgt spid="75794"/>
                                        </p:tgtEl>
                                        <p:attrNameLst>
                                          <p:attrName>ppt_h</p:attrName>
                                        </p:attrNameLst>
                                      </p:cBhvr>
                                      <p:tavLst>
                                        <p:tav tm="0">
                                          <p:val>
                                            <p:strVal val="#ppt_h"/>
                                          </p:val>
                                        </p:tav>
                                        <p:tav tm="100000">
                                          <p:val>
                                            <p:strVal val="#ppt_h"/>
                                          </p:val>
                                        </p:tav>
                                      </p:tavLst>
                                    </p:anim>
                                    <p:animEffect transition="in" filter="fade">
                                      <p:cBhvr>
                                        <p:cTn id="37" dur="1000"/>
                                        <p:tgtEl>
                                          <p:spTgt spid="75794"/>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5795"/>
                                        </p:tgtEl>
                                        <p:attrNameLst>
                                          <p:attrName>style.visibility</p:attrName>
                                        </p:attrNameLst>
                                      </p:cBhvr>
                                      <p:to>
                                        <p:strVal val="visible"/>
                                      </p:to>
                                    </p:set>
                                    <p:anim calcmode="lin" valueType="num">
                                      <p:cBhvr>
                                        <p:cTn id="42" dur="1000" fill="hold"/>
                                        <p:tgtEl>
                                          <p:spTgt spid="75795"/>
                                        </p:tgtEl>
                                        <p:attrNameLst>
                                          <p:attrName>ppt_w</p:attrName>
                                        </p:attrNameLst>
                                      </p:cBhvr>
                                      <p:tavLst>
                                        <p:tav tm="0">
                                          <p:val>
                                            <p:strVal val="#ppt_w*0.70"/>
                                          </p:val>
                                        </p:tav>
                                        <p:tav tm="100000">
                                          <p:val>
                                            <p:strVal val="#ppt_w"/>
                                          </p:val>
                                        </p:tav>
                                      </p:tavLst>
                                    </p:anim>
                                    <p:anim calcmode="lin" valueType="num">
                                      <p:cBhvr>
                                        <p:cTn id="43" dur="1000" fill="hold"/>
                                        <p:tgtEl>
                                          <p:spTgt spid="75795"/>
                                        </p:tgtEl>
                                        <p:attrNameLst>
                                          <p:attrName>ppt_h</p:attrName>
                                        </p:attrNameLst>
                                      </p:cBhvr>
                                      <p:tavLst>
                                        <p:tav tm="0">
                                          <p:val>
                                            <p:strVal val="#ppt_h"/>
                                          </p:val>
                                        </p:tav>
                                        <p:tav tm="100000">
                                          <p:val>
                                            <p:strVal val="#ppt_h"/>
                                          </p:val>
                                        </p:tav>
                                      </p:tavLst>
                                    </p:anim>
                                    <p:animEffect transition="in" filter="fade">
                                      <p:cBhvr>
                                        <p:cTn id="44" dur="1000"/>
                                        <p:tgtEl>
                                          <p:spTgt spid="75795"/>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5796"/>
                                        </p:tgtEl>
                                        <p:attrNameLst>
                                          <p:attrName>style.visibility</p:attrName>
                                        </p:attrNameLst>
                                      </p:cBhvr>
                                      <p:to>
                                        <p:strVal val="visible"/>
                                      </p:to>
                                    </p:set>
                                    <p:anim calcmode="lin" valueType="num">
                                      <p:cBhvr>
                                        <p:cTn id="49" dur="1000" fill="hold"/>
                                        <p:tgtEl>
                                          <p:spTgt spid="75796"/>
                                        </p:tgtEl>
                                        <p:attrNameLst>
                                          <p:attrName>ppt_w</p:attrName>
                                        </p:attrNameLst>
                                      </p:cBhvr>
                                      <p:tavLst>
                                        <p:tav tm="0">
                                          <p:val>
                                            <p:strVal val="#ppt_w*0.70"/>
                                          </p:val>
                                        </p:tav>
                                        <p:tav tm="100000">
                                          <p:val>
                                            <p:strVal val="#ppt_w"/>
                                          </p:val>
                                        </p:tav>
                                      </p:tavLst>
                                    </p:anim>
                                    <p:anim calcmode="lin" valueType="num">
                                      <p:cBhvr>
                                        <p:cTn id="50" dur="1000" fill="hold"/>
                                        <p:tgtEl>
                                          <p:spTgt spid="75796"/>
                                        </p:tgtEl>
                                        <p:attrNameLst>
                                          <p:attrName>ppt_h</p:attrName>
                                        </p:attrNameLst>
                                      </p:cBhvr>
                                      <p:tavLst>
                                        <p:tav tm="0">
                                          <p:val>
                                            <p:strVal val="#ppt_h"/>
                                          </p:val>
                                        </p:tav>
                                        <p:tav tm="100000">
                                          <p:val>
                                            <p:strVal val="#ppt_h"/>
                                          </p:val>
                                        </p:tav>
                                      </p:tavLst>
                                    </p:anim>
                                    <p:animEffect transition="in" filter="fade">
                                      <p:cBhvr>
                                        <p:cTn id="51" dur="1000"/>
                                        <p:tgtEl>
                                          <p:spTgt spid="75796"/>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5797"/>
                                        </p:tgtEl>
                                        <p:attrNameLst>
                                          <p:attrName>style.visibility</p:attrName>
                                        </p:attrNameLst>
                                      </p:cBhvr>
                                      <p:to>
                                        <p:strVal val="visible"/>
                                      </p:to>
                                    </p:set>
                                    <p:anim calcmode="lin" valueType="num">
                                      <p:cBhvr>
                                        <p:cTn id="56" dur="1000" fill="hold"/>
                                        <p:tgtEl>
                                          <p:spTgt spid="75797"/>
                                        </p:tgtEl>
                                        <p:attrNameLst>
                                          <p:attrName>ppt_w</p:attrName>
                                        </p:attrNameLst>
                                      </p:cBhvr>
                                      <p:tavLst>
                                        <p:tav tm="0">
                                          <p:val>
                                            <p:strVal val="#ppt_w*0.70"/>
                                          </p:val>
                                        </p:tav>
                                        <p:tav tm="100000">
                                          <p:val>
                                            <p:strVal val="#ppt_w"/>
                                          </p:val>
                                        </p:tav>
                                      </p:tavLst>
                                    </p:anim>
                                    <p:anim calcmode="lin" valueType="num">
                                      <p:cBhvr>
                                        <p:cTn id="57" dur="1000" fill="hold"/>
                                        <p:tgtEl>
                                          <p:spTgt spid="75797"/>
                                        </p:tgtEl>
                                        <p:attrNameLst>
                                          <p:attrName>ppt_h</p:attrName>
                                        </p:attrNameLst>
                                      </p:cBhvr>
                                      <p:tavLst>
                                        <p:tav tm="0">
                                          <p:val>
                                            <p:strVal val="#ppt_h"/>
                                          </p:val>
                                        </p:tav>
                                        <p:tav tm="100000">
                                          <p:val>
                                            <p:strVal val="#ppt_h"/>
                                          </p:val>
                                        </p:tav>
                                      </p:tavLst>
                                    </p:anim>
                                    <p:animEffect transition="in" filter="fade">
                                      <p:cBhvr>
                                        <p:cTn id="58" dur="1000"/>
                                        <p:tgtEl>
                                          <p:spTgt spid="75797"/>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blinds(horizontal)">
                                      <p:cBhvr>
                                        <p:cTn id="63" dur="500"/>
                                        <p:tgtEl>
                                          <p:spTgt spid="6"/>
                                        </p:tgtEl>
                                      </p:cBhvr>
                                    </p:animEffec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grpId="0" nodeType="click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slide(fromBottom)">
                                      <p:cBhvr>
                                        <p:cTn id="68" dur="50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1" nodeType="clickEffect">
                                  <p:stCondLst>
                                    <p:cond delay="0"/>
                                  </p:stCondLst>
                                  <p:childTnLst>
                                    <p:animEffect transition="out" filter="fade">
                                      <p:cBhvr>
                                        <p:cTn id="72" dur="2000"/>
                                        <p:tgtEl>
                                          <p:spTgt spid="25"/>
                                        </p:tgtEl>
                                      </p:cBhvr>
                                    </p:animEffect>
                                    <p:set>
                                      <p:cBhvr>
                                        <p:cTn id="73" dur="1" fill="hold">
                                          <p:stCondLst>
                                            <p:cond delay="19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94" grpId="0" autoUpdateAnimBg="0"/>
      <p:bldP spid="75795" grpId="0" animBg="1" autoUpdateAnimBg="0"/>
      <p:bldP spid="75796" grpId="0" animBg="1" autoUpdateAnimBg="0"/>
      <p:bldP spid="75797" grpId="0" animBg="1" autoUpdateAnimBg="0"/>
      <p:bldP spid="25" grpId="0" animBg="1" autoUpdateAnimBg="0"/>
      <p:bldP spid="25" grpId="1"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50825" y="188913"/>
            <a:ext cx="2743200" cy="762000"/>
          </a:xfrm>
          <a:prstGeom prst="rect">
            <a:avLst/>
          </a:prstGeom>
          <a:solidFill>
            <a:srgbClr val="FFCCFF"/>
          </a:solidFill>
          <a:ln w="76200" cmpd="tri">
            <a:solidFill>
              <a:srgbClr val="E7053B"/>
            </a:solidFill>
            <a:miter lim="800000"/>
            <a:headEnd/>
            <a:tailEnd/>
          </a:ln>
        </p:spPr>
        <p:txBody>
          <a:bodyPr anchor="ctr"/>
          <a:lstStyle/>
          <a:p>
            <a:pPr algn="ctr"/>
            <a:r>
              <a:rPr lang="zh-CN" altLang="en-US" sz="4400" b="1">
                <a:solidFill>
                  <a:srgbClr val="921240"/>
                </a:solidFill>
                <a:effectLst>
                  <a:outerShdw blurRad="38100" dist="38100" dir="2700000" algn="tl">
                    <a:srgbClr val="000000"/>
                  </a:outerShdw>
                </a:effectLst>
                <a:ea typeface="楷体_GB2312" pitchFamily="49" charset="-122"/>
              </a:rPr>
              <a:t>思考交流 </a:t>
            </a:r>
          </a:p>
        </p:txBody>
      </p:sp>
      <p:sp>
        <p:nvSpPr>
          <p:cNvPr id="18435" name="Text Box 3"/>
          <p:cNvSpPr txBox="1">
            <a:spLocks noChangeArrowheads="1"/>
          </p:cNvSpPr>
          <p:nvPr/>
        </p:nvSpPr>
        <p:spPr bwMode="auto">
          <a:xfrm>
            <a:off x="179388" y="1196975"/>
            <a:ext cx="7705725" cy="2289175"/>
          </a:xfrm>
          <a:prstGeom prst="rect">
            <a:avLst/>
          </a:prstGeom>
          <a:noFill/>
          <a:ln w="9525">
            <a:noFill/>
            <a:miter lim="800000"/>
            <a:headEnd/>
            <a:tailEnd/>
          </a:ln>
        </p:spPr>
        <p:txBody>
          <a:bodyPr>
            <a:spAutoFit/>
          </a:bodyPr>
          <a:lstStyle/>
          <a:p>
            <a:pPr>
              <a:spcBef>
                <a:spcPct val="50000"/>
              </a:spcBef>
            </a:pPr>
            <a:r>
              <a:rPr lang="en-US" sz="3600" b="1">
                <a:ea typeface="隶书" pitchFamily="49" charset="-122"/>
              </a:rPr>
              <a:t>①</a:t>
            </a:r>
            <a:r>
              <a:rPr lang="zh-CN" altLang="en-US" sz="3600" b="1">
                <a:ea typeface="隶书" pitchFamily="49" charset="-122"/>
              </a:rPr>
              <a:t>甲烷与氯气反应共得到几种产物？</a:t>
            </a:r>
          </a:p>
          <a:p>
            <a:pPr>
              <a:spcBef>
                <a:spcPct val="50000"/>
              </a:spcBef>
            </a:pPr>
            <a:r>
              <a:rPr lang="zh-CN" altLang="en-US" sz="3600" b="1">
                <a:ea typeface="隶书" pitchFamily="49" charset="-122"/>
              </a:rPr>
              <a:t>②得到产物最多的是谁？</a:t>
            </a:r>
          </a:p>
          <a:p>
            <a:pPr>
              <a:spcBef>
                <a:spcPct val="50000"/>
              </a:spcBef>
            </a:pPr>
            <a:r>
              <a:rPr lang="zh-CN" altLang="en-US" sz="3600" b="1">
                <a:ea typeface="隶书" pitchFamily="49" charset="-122"/>
              </a:rPr>
              <a:t>③产物中仍然为正四面体的又是谁？</a:t>
            </a:r>
            <a:r>
              <a:rPr lang="zh-CN" altLang="en-US" sz="3600" b="1" u="sng">
                <a:ea typeface="隶书" pitchFamily="49" charset="-122"/>
              </a:rPr>
              <a:t> </a:t>
            </a:r>
          </a:p>
        </p:txBody>
      </p:sp>
      <p:sp>
        <p:nvSpPr>
          <p:cNvPr id="18436" name="Text Box 4"/>
          <p:cNvSpPr txBox="1">
            <a:spLocks noChangeArrowheads="1"/>
          </p:cNvSpPr>
          <p:nvPr/>
        </p:nvSpPr>
        <p:spPr bwMode="auto">
          <a:xfrm>
            <a:off x="7524750" y="2924175"/>
            <a:ext cx="1368425" cy="641350"/>
          </a:xfrm>
          <a:prstGeom prst="rect">
            <a:avLst/>
          </a:prstGeom>
          <a:noFill/>
          <a:ln w="9525">
            <a:noFill/>
            <a:miter lim="800000"/>
            <a:headEnd/>
            <a:tailEnd/>
          </a:ln>
        </p:spPr>
        <p:txBody>
          <a:bodyPr>
            <a:spAutoFit/>
          </a:bodyPr>
          <a:lstStyle/>
          <a:p>
            <a:pPr>
              <a:spcBef>
                <a:spcPct val="50000"/>
              </a:spcBef>
            </a:pPr>
            <a:r>
              <a:rPr lang="en-US" sz="3600" b="1">
                <a:solidFill>
                  <a:srgbClr val="FF0000"/>
                </a:solidFill>
                <a:latin typeface="Times New Roman" pitchFamily="18" charset="0"/>
                <a:ea typeface="隶书" pitchFamily="49" charset="-122"/>
              </a:rPr>
              <a:t>CCl</a:t>
            </a:r>
            <a:r>
              <a:rPr lang="en-US" sz="3600" b="1" baseline="-25000">
                <a:solidFill>
                  <a:srgbClr val="FF0000"/>
                </a:solidFill>
                <a:latin typeface="Times New Roman" pitchFamily="18" charset="0"/>
                <a:ea typeface="隶书" pitchFamily="49" charset="-122"/>
              </a:rPr>
              <a:t>4</a:t>
            </a:r>
          </a:p>
        </p:txBody>
      </p:sp>
      <p:sp>
        <p:nvSpPr>
          <p:cNvPr id="18437" name="Text Box 5"/>
          <p:cNvSpPr txBox="1">
            <a:spLocks noChangeArrowheads="1"/>
          </p:cNvSpPr>
          <p:nvPr/>
        </p:nvSpPr>
        <p:spPr bwMode="auto">
          <a:xfrm>
            <a:off x="5580063" y="2060575"/>
            <a:ext cx="1296987" cy="641350"/>
          </a:xfrm>
          <a:prstGeom prst="rect">
            <a:avLst/>
          </a:prstGeom>
          <a:noFill/>
          <a:ln w="9525">
            <a:noFill/>
            <a:miter lim="800000"/>
            <a:headEnd/>
            <a:tailEnd/>
          </a:ln>
        </p:spPr>
        <p:txBody>
          <a:bodyPr>
            <a:spAutoFit/>
          </a:bodyPr>
          <a:lstStyle/>
          <a:p>
            <a:r>
              <a:rPr lang="en-US" sz="3600" b="1">
                <a:solidFill>
                  <a:srgbClr val="FF0000"/>
                </a:solidFill>
                <a:latin typeface="Times New Roman" pitchFamily="18" charset="0"/>
                <a:ea typeface="隶书" pitchFamily="49" charset="-122"/>
              </a:rPr>
              <a:t>HCl</a:t>
            </a:r>
            <a:endParaRPr lang="en-US" sz="3600">
              <a:solidFill>
                <a:srgbClr val="FF0000"/>
              </a:solidFill>
              <a:latin typeface="Times New Roman" pitchFamily="18" charset="0"/>
              <a:ea typeface="隶书" pitchFamily="49" charset="-122"/>
            </a:endParaRPr>
          </a:p>
        </p:txBody>
      </p:sp>
      <p:sp>
        <p:nvSpPr>
          <p:cNvPr id="18438" name="Text Box 6"/>
          <p:cNvSpPr txBox="1">
            <a:spLocks noChangeArrowheads="1"/>
          </p:cNvSpPr>
          <p:nvPr/>
        </p:nvSpPr>
        <p:spPr bwMode="auto">
          <a:xfrm>
            <a:off x="7380288" y="1196975"/>
            <a:ext cx="1368425" cy="641350"/>
          </a:xfrm>
          <a:prstGeom prst="rect">
            <a:avLst/>
          </a:prstGeom>
          <a:noFill/>
          <a:ln w="9525">
            <a:noFill/>
            <a:miter lim="800000"/>
            <a:headEnd/>
            <a:tailEnd/>
          </a:ln>
        </p:spPr>
        <p:txBody>
          <a:bodyPr>
            <a:spAutoFit/>
          </a:bodyPr>
          <a:lstStyle/>
          <a:p>
            <a:pPr>
              <a:spcBef>
                <a:spcPct val="50000"/>
              </a:spcBef>
            </a:pPr>
            <a:r>
              <a:rPr lang="en-US" sz="3600" b="1">
                <a:solidFill>
                  <a:srgbClr val="FF0000"/>
                </a:solidFill>
                <a:latin typeface="Times New Roman" pitchFamily="18" charset="0"/>
                <a:ea typeface="隶书" pitchFamily="49" charset="-122"/>
              </a:rPr>
              <a:t>5 </a:t>
            </a:r>
            <a:r>
              <a:rPr lang="zh-CN" altLang="en-US" sz="3600" b="1">
                <a:solidFill>
                  <a:srgbClr val="FF0000"/>
                </a:solidFill>
                <a:latin typeface="Times New Roman" pitchFamily="18" charset="0"/>
                <a:ea typeface="隶书" pitchFamily="49" charset="-122"/>
              </a:rPr>
              <a:t>种</a:t>
            </a:r>
            <a:endParaRPr lang="zh-CN" altLang="en-US" sz="3600" b="1" baseline="-25000">
              <a:solidFill>
                <a:srgbClr val="FF0000"/>
              </a:solidFill>
              <a:latin typeface="Times New Roman" pitchFamily="18" charset="0"/>
              <a:ea typeface="隶书" pitchFamily="49" charset="-122"/>
            </a:endParaRPr>
          </a:p>
        </p:txBody>
      </p:sp>
      <p:sp>
        <p:nvSpPr>
          <p:cNvPr id="18439" name="Rectangle 7"/>
          <p:cNvSpPr>
            <a:spLocks noChangeArrowheads="1"/>
          </p:cNvSpPr>
          <p:nvPr/>
        </p:nvSpPr>
        <p:spPr bwMode="auto">
          <a:xfrm>
            <a:off x="0" y="3643313"/>
            <a:ext cx="9144000" cy="2428875"/>
          </a:xfrm>
          <a:prstGeom prst="rect">
            <a:avLst/>
          </a:prstGeom>
          <a:noFill/>
          <a:ln w="9525">
            <a:noFill/>
            <a:miter lim="800000"/>
            <a:headEnd/>
            <a:tailEnd/>
          </a:ln>
        </p:spPr>
        <p:txBody>
          <a:bodyPr anchor="ctr">
            <a:spAutoFit/>
          </a:bodyPr>
          <a:lstStyle/>
          <a:p>
            <a:pPr>
              <a:lnSpc>
                <a:spcPct val="120000"/>
              </a:lnSpc>
            </a:pPr>
            <a:r>
              <a:rPr lang="zh-CN" altLang="en-US" sz="3200" b="1">
                <a:solidFill>
                  <a:srgbClr val="FF0000"/>
                </a:solidFill>
              </a:rPr>
              <a:t>注意：</a:t>
            </a:r>
          </a:p>
          <a:p>
            <a:pPr>
              <a:lnSpc>
                <a:spcPct val="120000"/>
              </a:lnSpc>
            </a:pPr>
            <a:r>
              <a:rPr lang="zh-CN" altLang="en-US" sz="3200" b="1">
                <a:solidFill>
                  <a:srgbClr val="0000CC"/>
                </a:solidFill>
              </a:rPr>
              <a:t>①反应条件：</a:t>
            </a:r>
            <a:r>
              <a:rPr lang="zh-CN" altLang="en-US" sz="3200" b="1">
                <a:solidFill>
                  <a:srgbClr val="FF0000"/>
                </a:solidFill>
              </a:rPr>
              <a:t>光照</a:t>
            </a:r>
            <a:r>
              <a:rPr lang="en-US" sz="3200" b="1">
                <a:solidFill>
                  <a:srgbClr val="FF0000"/>
                </a:solidFill>
              </a:rPr>
              <a:t>;</a:t>
            </a:r>
            <a:endParaRPr lang="en-US" sz="3200" b="1">
              <a:solidFill>
                <a:srgbClr val="0000CC"/>
              </a:solidFill>
            </a:endParaRPr>
          </a:p>
          <a:p>
            <a:pPr>
              <a:lnSpc>
                <a:spcPct val="120000"/>
              </a:lnSpc>
            </a:pPr>
            <a:r>
              <a:rPr lang="en-US" sz="3200" b="1">
                <a:solidFill>
                  <a:srgbClr val="0000CC"/>
                </a:solidFill>
              </a:rPr>
              <a:t>②</a:t>
            </a:r>
            <a:r>
              <a:rPr lang="zh-CN" altLang="en-US" sz="3200" b="1">
                <a:solidFill>
                  <a:srgbClr val="0000CC"/>
                </a:solidFill>
              </a:rPr>
              <a:t>反应物质：</a:t>
            </a:r>
            <a:r>
              <a:rPr lang="zh-CN" altLang="en-US" sz="3200" b="1">
                <a:solidFill>
                  <a:srgbClr val="FF0000"/>
                </a:solidFill>
              </a:rPr>
              <a:t>纯卤素单质</a:t>
            </a:r>
            <a:r>
              <a:rPr lang="zh-CN" altLang="en-US" sz="3200" b="1">
                <a:solidFill>
                  <a:srgbClr val="0000CC"/>
                </a:solidFill>
              </a:rPr>
              <a:t>，与氯水、溴水不反应；</a:t>
            </a:r>
            <a:endParaRPr lang="en-US" sz="3200" b="1">
              <a:solidFill>
                <a:srgbClr val="0000CC"/>
              </a:solidFill>
            </a:endParaRPr>
          </a:p>
          <a:p>
            <a:pPr>
              <a:lnSpc>
                <a:spcPct val="120000"/>
              </a:lnSpc>
            </a:pPr>
            <a:r>
              <a:rPr lang="en-US" sz="3200" b="1">
                <a:solidFill>
                  <a:srgbClr val="0000CC"/>
                </a:solidFill>
              </a:rPr>
              <a:t>③</a:t>
            </a:r>
            <a:r>
              <a:rPr lang="zh-CN" altLang="en-US" sz="3200" b="1">
                <a:solidFill>
                  <a:srgbClr val="FF0000"/>
                </a:solidFill>
              </a:rPr>
              <a:t>逐一被取代</a:t>
            </a:r>
            <a:r>
              <a:rPr lang="zh-CN" altLang="en-US" sz="3200" b="1">
                <a:solidFill>
                  <a:srgbClr val="0000CC"/>
                </a:solidFill>
              </a:rPr>
              <a:t>，产物为混合物</a:t>
            </a:r>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7"/>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184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439"/>
                                        </p:tgtEl>
                                        <p:attrNameLst>
                                          <p:attrName>style.visibility</p:attrName>
                                        </p:attrNameLst>
                                      </p:cBhvr>
                                      <p:to>
                                        <p:strVal val="visible"/>
                                      </p:to>
                                    </p:set>
                                    <p:animEffect transition="in" filter="dissolve">
                                      <p:cBhvr>
                                        <p:cTn id="17" dur="500"/>
                                        <p:tgtEl>
                                          <p:spTgt spid="18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utoUpdateAnimBg="0"/>
      <p:bldP spid="18437" grpId="0" autoUpdateAnimBg="0"/>
      <p:bldP spid="18438" grpId="0" autoUpdateAnimBg="0"/>
      <p:bldP spid="18439"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250825" y="333375"/>
            <a:ext cx="4559300" cy="708025"/>
          </a:xfrm>
          <a:prstGeom prst="rect">
            <a:avLst/>
          </a:prstGeom>
          <a:noFill/>
          <a:ln w="9525">
            <a:noFill/>
            <a:miter lim="800000"/>
            <a:headEnd/>
            <a:tailEnd/>
          </a:ln>
        </p:spPr>
        <p:txBody>
          <a:bodyPr wrap="none">
            <a:spAutoFit/>
          </a:bodyPr>
          <a:lstStyle/>
          <a:p>
            <a:pPr>
              <a:defRPr/>
            </a:pPr>
            <a:r>
              <a:rPr lang="en-US" altLang="zh-CN" sz="4000" b="1" dirty="0">
                <a:latin typeface="+mn-ea"/>
                <a:ea typeface="+mn-ea"/>
              </a:rPr>
              <a:t>4</a:t>
            </a:r>
            <a:r>
              <a:rPr lang="zh-CN" altLang="en-US" sz="4000" b="1" dirty="0">
                <a:latin typeface="+mn-ea"/>
                <a:ea typeface="+mn-ea"/>
              </a:rPr>
              <a:t>、甲烷的受热分解</a:t>
            </a:r>
          </a:p>
        </p:txBody>
      </p:sp>
      <p:sp>
        <p:nvSpPr>
          <p:cNvPr id="68611" name="Text Box 3"/>
          <p:cNvSpPr txBox="1">
            <a:spLocks noChangeArrowheads="1"/>
          </p:cNvSpPr>
          <p:nvPr/>
        </p:nvSpPr>
        <p:spPr bwMode="auto">
          <a:xfrm>
            <a:off x="1258888" y="1196975"/>
            <a:ext cx="7058025" cy="1160463"/>
          </a:xfrm>
          <a:prstGeom prst="rect">
            <a:avLst/>
          </a:prstGeom>
          <a:noFill/>
          <a:ln w="9525">
            <a:noFill/>
            <a:miter lim="800000"/>
            <a:headEnd/>
            <a:tailEnd/>
          </a:ln>
        </p:spPr>
        <p:txBody>
          <a:bodyPr>
            <a:spAutoFit/>
          </a:bodyPr>
          <a:lstStyle/>
          <a:p>
            <a:pPr>
              <a:spcBef>
                <a:spcPct val="50000"/>
              </a:spcBef>
            </a:pPr>
            <a:r>
              <a:rPr kumimoji="1" lang="zh-CN" altLang="en-US" sz="2800" b="1">
                <a:latin typeface="Garamond" pitchFamily="18" charset="0"/>
              </a:rPr>
              <a:t>在隔绝空气的情况下，加热至</a:t>
            </a:r>
            <a:r>
              <a:rPr kumimoji="1" lang="en-US" altLang="zh-CN" sz="2800" b="1">
                <a:latin typeface="Garamond" pitchFamily="18" charset="0"/>
              </a:rPr>
              <a:t>1000</a:t>
            </a:r>
            <a:r>
              <a:rPr kumimoji="1" lang="en-US" altLang="en-US" sz="2800" b="1">
                <a:latin typeface="Garamond" pitchFamily="18" charset="0"/>
              </a:rPr>
              <a:t>°</a:t>
            </a:r>
            <a:r>
              <a:rPr kumimoji="1" lang="en-US" altLang="zh-CN" sz="2800" b="1">
                <a:latin typeface="Garamond" pitchFamily="18" charset="0"/>
              </a:rPr>
              <a:t>C</a:t>
            </a:r>
            <a:r>
              <a:rPr kumimoji="1" lang="zh-CN" altLang="en-US" sz="2800" b="1">
                <a:latin typeface="Garamond" pitchFamily="18" charset="0"/>
              </a:rPr>
              <a:t>，</a:t>
            </a:r>
          </a:p>
          <a:p>
            <a:pPr>
              <a:spcBef>
                <a:spcPct val="50000"/>
              </a:spcBef>
            </a:pPr>
            <a:r>
              <a:rPr kumimoji="1" lang="zh-CN" altLang="en-US" sz="2800" b="1">
                <a:latin typeface="Garamond" pitchFamily="18" charset="0"/>
              </a:rPr>
              <a:t>甲烷分解生成炭黑和氢气。</a:t>
            </a:r>
          </a:p>
        </p:txBody>
      </p:sp>
      <p:grpSp>
        <p:nvGrpSpPr>
          <p:cNvPr id="2" name="Group 4"/>
          <p:cNvGrpSpPr>
            <a:grpSpLocks/>
          </p:cNvGrpSpPr>
          <p:nvPr/>
        </p:nvGrpSpPr>
        <p:grpSpPr bwMode="auto">
          <a:xfrm>
            <a:off x="1403350" y="2565400"/>
            <a:ext cx="4383088" cy="793750"/>
            <a:chOff x="884" y="1616"/>
            <a:chExt cx="2761" cy="500"/>
          </a:xfrm>
        </p:grpSpPr>
        <p:sp>
          <p:nvSpPr>
            <p:cNvPr id="25605" name="Rectangle 5"/>
            <p:cNvSpPr>
              <a:spLocks noChangeArrowheads="1"/>
            </p:cNvSpPr>
            <p:nvPr/>
          </p:nvSpPr>
          <p:spPr bwMode="auto">
            <a:xfrm>
              <a:off x="884" y="1709"/>
              <a:ext cx="2761" cy="407"/>
            </a:xfrm>
            <a:prstGeom prst="rect">
              <a:avLst/>
            </a:prstGeom>
            <a:noFill/>
            <a:ln w="9525">
              <a:noFill/>
              <a:miter lim="800000"/>
              <a:headEnd/>
              <a:tailEnd/>
            </a:ln>
          </p:spPr>
          <p:txBody>
            <a:bodyPr wrap="none">
              <a:spAutoFit/>
            </a:bodyPr>
            <a:lstStyle/>
            <a:p>
              <a:pPr>
                <a:spcBef>
                  <a:spcPct val="50000"/>
                </a:spcBef>
              </a:pPr>
              <a:r>
                <a:rPr kumimoji="1" lang="en-US" altLang="zh-CN" sz="3600" b="1">
                  <a:latin typeface="Garamond" pitchFamily="18" charset="0"/>
                </a:rPr>
                <a:t>CH</a:t>
              </a:r>
              <a:r>
                <a:rPr kumimoji="1" lang="en-US" altLang="zh-CN" sz="3600" b="1" baseline="-25000">
                  <a:latin typeface="Garamond" pitchFamily="18" charset="0"/>
                </a:rPr>
                <a:t>4</a:t>
              </a:r>
              <a:r>
                <a:rPr kumimoji="1" lang="en-US" altLang="zh-CN" sz="3600" b="1">
                  <a:latin typeface="Garamond" pitchFamily="18" charset="0"/>
                </a:rPr>
                <a:t>               C + 2H</a:t>
              </a:r>
              <a:r>
                <a:rPr kumimoji="1" lang="en-US" altLang="zh-CN" sz="3600" b="1" baseline="-25000">
                  <a:latin typeface="Garamond" pitchFamily="18" charset="0"/>
                </a:rPr>
                <a:t>2</a:t>
              </a:r>
            </a:p>
          </p:txBody>
        </p:sp>
        <p:sp>
          <p:nvSpPr>
            <p:cNvPr id="25606" name="Line 6"/>
            <p:cNvSpPr>
              <a:spLocks noChangeShapeType="1"/>
            </p:cNvSpPr>
            <p:nvPr/>
          </p:nvSpPr>
          <p:spPr bwMode="auto">
            <a:xfrm>
              <a:off x="1519" y="1933"/>
              <a:ext cx="907" cy="0"/>
            </a:xfrm>
            <a:prstGeom prst="line">
              <a:avLst/>
            </a:prstGeom>
            <a:noFill/>
            <a:ln w="9525">
              <a:solidFill>
                <a:schemeClr val="tx1"/>
              </a:solidFill>
              <a:round/>
              <a:headEnd/>
              <a:tailEnd type="triangle" w="med" len="med"/>
            </a:ln>
          </p:spPr>
          <p:txBody>
            <a:bodyPr/>
            <a:lstStyle/>
            <a:p>
              <a:endParaRPr lang="zh-CN" altLang="en-US"/>
            </a:p>
          </p:txBody>
        </p:sp>
        <p:sp>
          <p:nvSpPr>
            <p:cNvPr id="25607" name="Text Box 7"/>
            <p:cNvSpPr txBox="1">
              <a:spLocks noChangeArrowheads="1"/>
            </p:cNvSpPr>
            <p:nvPr/>
          </p:nvSpPr>
          <p:spPr bwMode="auto">
            <a:xfrm>
              <a:off x="1746" y="1616"/>
              <a:ext cx="453" cy="231"/>
            </a:xfrm>
            <a:prstGeom prst="rect">
              <a:avLst/>
            </a:prstGeom>
            <a:noFill/>
            <a:ln w="9525">
              <a:noFill/>
              <a:miter lim="800000"/>
              <a:headEnd/>
              <a:tailEnd/>
            </a:ln>
          </p:spPr>
          <p:txBody>
            <a:bodyPr>
              <a:spAutoFit/>
            </a:bodyPr>
            <a:lstStyle/>
            <a:p>
              <a:pPr>
                <a:spcBef>
                  <a:spcPct val="50000"/>
                </a:spcBef>
              </a:pPr>
              <a:r>
                <a:rPr lang="zh-CN" altLang="en-US" b="1">
                  <a:latin typeface="Garamond" pitchFamily="18" charset="0"/>
                </a:rPr>
                <a:t>高温</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Effect transition="in" filter="blinds(horizontal)">
                                      <p:cBhvr>
                                        <p:cTn id="7" dur="500"/>
                                        <p:tgtEl>
                                          <p:spTgt spid="686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5"/>
          <p:cNvSpPr txBox="1">
            <a:spLocks noChangeArrowheads="1"/>
          </p:cNvSpPr>
          <p:nvPr/>
        </p:nvSpPr>
        <p:spPr bwMode="auto">
          <a:xfrm>
            <a:off x="2124075" y="0"/>
            <a:ext cx="4419600" cy="1077913"/>
          </a:xfrm>
          <a:prstGeom prst="rect">
            <a:avLst/>
          </a:prstGeom>
          <a:noFill/>
          <a:ln w="9525">
            <a:noFill/>
            <a:miter lim="800000"/>
            <a:headEnd/>
            <a:tailEnd/>
          </a:ln>
        </p:spPr>
        <p:txBody>
          <a:bodyPr>
            <a:spAutoFit/>
          </a:bodyPr>
          <a:lstStyle/>
          <a:p>
            <a:r>
              <a:rPr lang="zh-CN" altLang="zh-CN" sz="3600" b="1">
                <a:solidFill>
                  <a:srgbClr val="0000FF"/>
                </a:solidFill>
                <a:latin typeface="宋体" pitchFamily="2" charset="-122"/>
              </a:rPr>
              <a:t>甲烷的利用</a:t>
            </a:r>
          </a:p>
          <a:p>
            <a:endParaRPr lang="zh-CN" altLang="en-US" sz="2800" b="1">
              <a:solidFill>
                <a:srgbClr val="0000FF"/>
              </a:solidFill>
              <a:latin typeface="华文中宋" pitchFamily="2" charset="-122"/>
              <a:ea typeface="华文中宋" pitchFamily="2" charset="-122"/>
            </a:endParaRPr>
          </a:p>
        </p:txBody>
      </p:sp>
      <p:grpSp>
        <p:nvGrpSpPr>
          <p:cNvPr id="2" name="组合 11"/>
          <p:cNvGrpSpPr>
            <a:grpSpLocks/>
          </p:cNvGrpSpPr>
          <p:nvPr/>
        </p:nvGrpSpPr>
        <p:grpSpPr bwMode="auto">
          <a:xfrm>
            <a:off x="-468313" y="2276475"/>
            <a:ext cx="8948738" cy="4273550"/>
            <a:chOff x="1644824" y="2838326"/>
            <a:chExt cx="8949208" cy="4273550"/>
          </a:xfrm>
        </p:grpSpPr>
        <p:graphicFrame>
          <p:nvGraphicFramePr>
            <p:cNvPr id="3074" name="Object 2"/>
            <p:cNvGraphicFramePr>
              <a:graphicFrameLocks noChangeAspect="1"/>
            </p:cNvGraphicFramePr>
            <p:nvPr/>
          </p:nvGraphicFramePr>
          <p:xfrm>
            <a:off x="1644824" y="2838326"/>
            <a:ext cx="7747000" cy="4273550"/>
          </p:xfrm>
          <a:graphic>
            <a:graphicData uri="http://schemas.openxmlformats.org/presentationml/2006/ole">
              <p:oleObj spid="_x0000_s3074" name="Document" r:id="rId4" imgW="2927157" imgH="1752587" progId="Word.Document.8">
                <p:embed/>
              </p:oleObj>
            </a:graphicData>
          </a:graphic>
        </p:graphicFrame>
        <p:sp>
          <p:nvSpPr>
            <p:cNvPr id="3080" name="TextBox 3"/>
            <p:cNvSpPr txBox="1">
              <a:spLocks noChangeArrowheads="1"/>
            </p:cNvSpPr>
            <p:nvPr/>
          </p:nvSpPr>
          <p:spPr bwMode="auto">
            <a:xfrm>
              <a:off x="4453136" y="4782542"/>
              <a:ext cx="1524000" cy="461665"/>
            </a:xfrm>
            <a:prstGeom prst="rect">
              <a:avLst/>
            </a:prstGeom>
            <a:noFill/>
            <a:ln w="9525">
              <a:noFill/>
              <a:miter lim="800000"/>
              <a:headEnd/>
              <a:tailEnd/>
            </a:ln>
          </p:spPr>
          <p:txBody>
            <a:bodyPr>
              <a:spAutoFit/>
            </a:bodyPr>
            <a:lstStyle/>
            <a:p>
              <a:pPr algn="just"/>
              <a:r>
                <a:rPr lang="en-US" altLang="zh-CN" sz="2400" b="1">
                  <a:solidFill>
                    <a:srgbClr val="000000"/>
                  </a:solidFill>
                  <a:latin typeface="Times New Roman" pitchFamily="18" charset="0"/>
                </a:rPr>
                <a:t>CO</a:t>
              </a:r>
              <a:r>
                <a:rPr lang="zh-CN" altLang="en-US" sz="2400" b="1">
                  <a:solidFill>
                    <a:srgbClr val="000000"/>
                  </a:solidFill>
                  <a:latin typeface="Times New Roman" pitchFamily="18" charset="0"/>
                </a:rPr>
                <a:t>、</a:t>
              </a:r>
              <a:r>
                <a:rPr lang="en-US" altLang="zh-CN" sz="2400" b="1">
                  <a:solidFill>
                    <a:srgbClr val="000000"/>
                  </a:solidFill>
                  <a:latin typeface="Times New Roman" pitchFamily="18" charset="0"/>
                </a:rPr>
                <a:t>H</a:t>
              </a:r>
              <a:r>
                <a:rPr lang="en-US" altLang="zh-CN" sz="2400" b="1" baseline="-25000">
                  <a:solidFill>
                    <a:srgbClr val="000000"/>
                  </a:solidFill>
                  <a:latin typeface="Times New Roman" pitchFamily="18" charset="0"/>
                </a:rPr>
                <a:t>2</a:t>
              </a:r>
              <a:endParaRPr lang="zh-CN" altLang="en-US" sz="2400" b="1">
                <a:solidFill>
                  <a:srgbClr val="000000"/>
                </a:solidFill>
              </a:endParaRPr>
            </a:p>
          </p:txBody>
        </p:sp>
        <p:sp>
          <p:nvSpPr>
            <p:cNvPr id="3081" name="TextBox 4"/>
            <p:cNvSpPr txBox="1">
              <a:spLocks noChangeArrowheads="1"/>
            </p:cNvSpPr>
            <p:nvPr/>
          </p:nvSpPr>
          <p:spPr bwMode="auto">
            <a:xfrm>
              <a:off x="6829400" y="4824933"/>
              <a:ext cx="1524000" cy="461665"/>
            </a:xfrm>
            <a:prstGeom prst="rect">
              <a:avLst/>
            </a:prstGeom>
            <a:noFill/>
            <a:ln w="9525">
              <a:noFill/>
              <a:miter lim="800000"/>
              <a:headEnd/>
              <a:tailEnd/>
            </a:ln>
          </p:spPr>
          <p:txBody>
            <a:bodyPr>
              <a:spAutoFit/>
            </a:bodyPr>
            <a:lstStyle/>
            <a:p>
              <a:pPr algn="just"/>
              <a:r>
                <a:rPr lang="en-US" altLang="zh-CN" sz="2400" b="1">
                  <a:solidFill>
                    <a:srgbClr val="000000"/>
                  </a:solidFill>
                  <a:latin typeface="Times New Roman" pitchFamily="18" charset="0"/>
                </a:rPr>
                <a:t>CH</a:t>
              </a:r>
              <a:r>
                <a:rPr lang="en-US" altLang="zh-CN" sz="2400" b="1" baseline="-25000">
                  <a:solidFill>
                    <a:srgbClr val="000000"/>
                  </a:solidFill>
                  <a:latin typeface="Times New Roman" pitchFamily="18" charset="0"/>
                </a:rPr>
                <a:t>3</a:t>
              </a:r>
              <a:r>
                <a:rPr lang="en-US" altLang="zh-CN" sz="2400" b="1">
                  <a:solidFill>
                    <a:srgbClr val="000000"/>
                  </a:solidFill>
                  <a:latin typeface="Times New Roman" pitchFamily="18" charset="0"/>
                </a:rPr>
                <a:t>OH</a:t>
              </a:r>
              <a:r>
                <a:rPr lang="zh-CN" altLang="en-US" sz="2400" b="1" baseline="-25000">
                  <a:solidFill>
                    <a:srgbClr val="000000"/>
                  </a:solidFill>
                  <a:latin typeface="Times New Roman" pitchFamily="18" charset="0"/>
                </a:rPr>
                <a:t>　</a:t>
              </a:r>
              <a:endParaRPr lang="zh-CN" altLang="en-US" sz="2400" b="1">
                <a:solidFill>
                  <a:srgbClr val="000000"/>
                </a:solidFill>
              </a:endParaRPr>
            </a:p>
          </p:txBody>
        </p:sp>
        <p:sp>
          <p:nvSpPr>
            <p:cNvPr id="3082" name="TextBox 10"/>
            <p:cNvSpPr txBox="1">
              <a:spLocks noChangeArrowheads="1"/>
            </p:cNvSpPr>
            <p:nvPr/>
          </p:nvSpPr>
          <p:spPr bwMode="auto">
            <a:xfrm>
              <a:off x="8917632" y="4782542"/>
              <a:ext cx="1676400" cy="461665"/>
            </a:xfrm>
            <a:prstGeom prst="rect">
              <a:avLst/>
            </a:prstGeom>
            <a:noFill/>
            <a:ln w="9525">
              <a:noFill/>
              <a:miter lim="800000"/>
              <a:headEnd/>
              <a:tailEnd/>
            </a:ln>
          </p:spPr>
          <p:txBody>
            <a:bodyPr>
              <a:spAutoFit/>
            </a:bodyPr>
            <a:lstStyle/>
            <a:p>
              <a:r>
                <a:rPr lang="en-US" altLang="zh-CN" sz="2400" b="1">
                  <a:solidFill>
                    <a:srgbClr val="000000"/>
                  </a:solidFill>
                  <a:latin typeface="华文中宋" pitchFamily="2" charset="-122"/>
                  <a:ea typeface="华文中宋" pitchFamily="2" charset="-122"/>
                </a:rPr>
                <a:t>HCHO</a:t>
              </a:r>
              <a:endParaRPr lang="zh-CN" altLang="en-US" sz="2400" b="1">
                <a:solidFill>
                  <a:srgbClr val="000000"/>
                </a:solidFill>
                <a:latin typeface="华文中宋" pitchFamily="2" charset="-122"/>
                <a:ea typeface="华文中宋" pitchFamily="2" charset="-122"/>
              </a:endParaRPr>
            </a:p>
          </p:txBody>
        </p:sp>
      </p:grpSp>
      <p:sp>
        <p:nvSpPr>
          <p:cNvPr id="8" name="TextBox 7"/>
          <p:cNvSpPr txBox="1">
            <a:spLocks noChangeArrowheads="1"/>
          </p:cNvSpPr>
          <p:nvPr/>
        </p:nvSpPr>
        <p:spPr bwMode="auto">
          <a:xfrm>
            <a:off x="323850" y="692150"/>
            <a:ext cx="5472113" cy="646113"/>
          </a:xfrm>
          <a:prstGeom prst="rect">
            <a:avLst/>
          </a:prstGeom>
          <a:noFill/>
          <a:ln w="9525">
            <a:noFill/>
            <a:miter lim="800000"/>
            <a:headEnd/>
            <a:tailEnd/>
          </a:ln>
        </p:spPr>
        <p:txBody>
          <a:bodyPr>
            <a:spAutoFit/>
          </a:bodyPr>
          <a:lstStyle/>
          <a:p>
            <a:r>
              <a:rPr lang="en-US" altLang="zh-CN" sz="3600" b="1"/>
              <a:t>1</a:t>
            </a:r>
            <a:r>
              <a:rPr lang="zh-CN" altLang="en-US" sz="3600" b="1"/>
              <a:t>、</a:t>
            </a:r>
            <a:r>
              <a:rPr lang="zh-CN" altLang="en-US" sz="3600" b="1">
                <a:hlinkClick r:id="rId5" action="ppaction://hlinksldjump"/>
              </a:rPr>
              <a:t>清洁能源</a:t>
            </a:r>
            <a:endParaRPr lang="zh-CN" altLang="en-US" sz="3600" b="1"/>
          </a:p>
        </p:txBody>
      </p:sp>
      <p:sp>
        <p:nvSpPr>
          <p:cNvPr id="9" name="TextBox 8"/>
          <p:cNvSpPr txBox="1">
            <a:spLocks noChangeArrowheads="1"/>
          </p:cNvSpPr>
          <p:nvPr/>
        </p:nvSpPr>
        <p:spPr bwMode="auto">
          <a:xfrm>
            <a:off x="395288" y="1341438"/>
            <a:ext cx="3168650" cy="646112"/>
          </a:xfrm>
          <a:prstGeom prst="rect">
            <a:avLst/>
          </a:prstGeom>
          <a:noFill/>
          <a:ln w="9525">
            <a:noFill/>
            <a:miter lim="800000"/>
            <a:headEnd/>
            <a:tailEnd/>
          </a:ln>
        </p:spPr>
        <p:txBody>
          <a:bodyPr>
            <a:spAutoFit/>
          </a:bodyPr>
          <a:lstStyle/>
          <a:p>
            <a:r>
              <a:rPr lang="en-US" altLang="zh-CN" sz="3600" b="1"/>
              <a:t>2</a:t>
            </a:r>
            <a:r>
              <a:rPr lang="zh-CN" altLang="en-US" sz="3600" b="1"/>
              <a:t>、</a:t>
            </a:r>
            <a:r>
              <a:rPr lang="zh-CN" altLang="en-US" sz="3600" b="1">
                <a:hlinkClick r:id="rId6" action="ppaction://hlinksldjump"/>
              </a:rPr>
              <a:t>化工原料</a:t>
            </a:r>
            <a:endParaRPr lang="zh-CN" altLang="en-US" sz="3600" b="1"/>
          </a:p>
        </p:txBody>
      </p:sp>
      <p:sp>
        <p:nvSpPr>
          <p:cNvPr id="10" name="右箭头 9">
            <a:hlinkClick r:id="rId6" action="ppaction://hlinksldjump"/>
          </p:cNvPr>
          <p:cNvSpPr/>
          <p:nvPr/>
        </p:nvSpPr>
        <p:spPr>
          <a:xfrm>
            <a:off x="6732588" y="5805488"/>
            <a:ext cx="863600" cy="5032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02"/>
          <p:cNvPicPr>
            <a:picLocks noChangeAspect="1" noChangeArrowheads="1"/>
          </p:cNvPicPr>
          <p:nvPr/>
        </p:nvPicPr>
        <p:blipFill>
          <a:blip r:embed="rId2"/>
          <a:srcRect/>
          <a:stretch>
            <a:fillRect/>
          </a:stretch>
        </p:blipFill>
        <p:spPr bwMode="auto">
          <a:xfrm>
            <a:off x="0" y="0"/>
            <a:ext cx="3924300" cy="3800475"/>
          </a:xfrm>
          <a:prstGeom prst="rect">
            <a:avLst/>
          </a:prstGeom>
          <a:noFill/>
          <a:ln w="9525">
            <a:noFill/>
            <a:miter lim="800000"/>
            <a:headEnd/>
            <a:tailEnd/>
          </a:ln>
        </p:spPr>
      </p:pic>
      <p:pic>
        <p:nvPicPr>
          <p:cNvPr id="4" name="Picture 5" descr="1"/>
          <p:cNvPicPr>
            <a:picLocks noChangeAspect="1" noChangeArrowheads="1"/>
          </p:cNvPicPr>
          <p:nvPr/>
        </p:nvPicPr>
        <p:blipFill>
          <a:blip r:embed="rId3"/>
          <a:srcRect t="17557"/>
          <a:stretch>
            <a:fillRect/>
          </a:stretch>
        </p:blipFill>
        <p:spPr bwMode="auto">
          <a:xfrm>
            <a:off x="3779838" y="0"/>
            <a:ext cx="5364162" cy="4341813"/>
          </a:xfrm>
          <a:prstGeom prst="rect">
            <a:avLst/>
          </a:prstGeom>
          <a:noFill/>
          <a:ln w="9525">
            <a:noFill/>
            <a:miter lim="800000"/>
            <a:headEnd/>
            <a:tailEnd/>
          </a:ln>
        </p:spPr>
      </p:pic>
      <p:pic>
        <p:nvPicPr>
          <p:cNvPr id="3" name="Picture 6" descr="h"/>
          <p:cNvPicPr>
            <a:picLocks noChangeAspect="1" noChangeArrowheads="1"/>
          </p:cNvPicPr>
          <p:nvPr/>
        </p:nvPicPr>
        <p:blipFill>
          <a:blip r:embed="rId4"/>
          <a:srcRect/>
          <a:stretch>
            <a:fillRect/>
          </a:stretch>
        </p:blipFill>
        <p:spPr bwMode="auto">
          <a:xfrm>
            <a:off x="1763713" y="3097213"/>
            <a:ext cx="5651500" cy="37607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东芝燃料电池本本亮相工作至少5小时"/>
          <p:cNvPicPr>
            <a:picLocks noChangeAspect="1" noChangeArrowheads="1"/>
          </p:cNvPicPr>
          <p:nvPr/>
        </p:nvPicPr>
        <p:blipFill>
          <a:blip r:embed="rId2"/>
          <a:srcRect/>
          <a:stretch>
            <a:fillRect/>
          </a:stretch>
        </p:blipFill>
        <p:spPr bwMode="auto">
          <a:xfrm>
            <a:off x="250825" y="765175"/>
            <a:ext cx="4092575" cy="3073400"/>
          </a:xfrm>
          <a:prstGeom prst="rect">
            <a:avLst/>
          </a:prstGeom>
          <a:noFill/>
          <a:ln w="9525">
            <a:noFill/>
            <a:miter lim="800000"/>
            <a:headEnd/>
            <a:tailEnd/>
          </a:ln>
        </p:spPr>
      </p:pic>
      <p:pic>
        <p:nvPicPr>
          <p:cNvPr id="27651" name="Picture 3" descr="东芝燃料电池本本亮相工作至少5小时"/>
          <p:cNvPicPr>
            <a:picLocks noChangeAspect="1" noChangeArrowheads="1"/>
          </p:cNvPicPr>
          <p:nvPr/>
        </p:nvPicPr>
        <p:blipFill>
          <a:blip r:embed="rId3"/>
          <a:srcRect/>
          <a:stretch>
            <a:fillRect/>
          </a:stretch>
        </p:blipFill>
        <p:spPr bwMode="auto">
          <a:xfrm>
            <a:off x="4643438" y="765175"/>
            <a:ext cx="4095750" cy="3074988"/>
          </a:xfrm>
          <a:prstGeom prst="rect">
            <a:avLst/>
          </a:prstGeom>
          <a:noFill/>
          <a:ln w="9525">
            <a:noFill/>
            <a:miter lim="800000"/>
            <a:headEnd/>
            <a:tailEnd/>
          </a:ln>
        </p:spPr>
      </p:pic>
      <p:sp>
        <p:nvSpPr>
          <p:cNvPr id="27652" name="Text Box 4"/>
          <p:cNvSpPr txBox="1">
            <a:spLocks noChangeArrowheads="1"/>
          </p:cNvSpPr>
          <p:nvPr/>
        </p:nvSpPr>
        <p:spPr bwMode="auto">
          <a:xfrm>
            <a:off x="1547813" y="4724400"/>
            <a:ext cx="6324600" cy="1066800"/>
          </a:xfrm>
          <a:prstGeom prst="rect">
            <a:avLst/>
          </a:prstGeom>
          <a:noFill/>
          <a:ln w="9525">
            <a:noFill/>
            <a:miter lim="800000"/>
            <a:headEnd/>
            <a:tailEnd/>
          </a:ln>
        </p:spPr>
        <p:txBody>
          <a:bodyPr>
            <a:spAutoFit/>
          </a:bodyPr>
          <a:lstStyle/>
          <a:p>
            <a:pPr algn="ctr">
              <a:spcBef>
                <a:spcPct val="50000"/>
              </a:spcBef>
            </a:pPr>
            <a:r>
              <a:rPr lang="zh-CN" altLang="en-US" sz="3200" b="1">
                <a:solidFill>
                  <a:srgbClr val="0000FF"/>
                </a:solidFill>
                <a:latin typeface="华文中宋" pitchFamily="2" charset="-122"/>
                <a:ea typeface="华文中宋" pitchFamily="2" charset="-122"/>
              </a:rPr>
              <a:t>日本东芝公司生产的由</a:t>
            </a:r>
            <a:r>
              <a:rPr lang="en-US" altLang="zh-CN" sz="3200" b="1">
                <a:solidFill>
                  <a:srgbClr val="0000FF"/>
                </a:solidFill>
                <a:latin typeface="华文中宋" pitchFamily="2" charset="-122"/>
                <a:ea typeface="华文中宋" pitchFamily="2" charset="-122"/>
              </a:rPr>
              <a:t>CH</a:t>
            </a:r>
            <a:r>
              <a:rPr lang="en-US" altLang="zh-CN" sz="3200" b="1" baseline="-25000">
                <a:solidFill>
                  <a:srgbClr val="0000FF"/>
                </a:solidFill>
                <a:latin typeface="华文中宋" pitchFamily="2" charset="-122"/>
                <a:ea typeface="华文中宋" pitchFamily="2" charset="-122"/>
              </a:rPr>
              <a:t>4</a:t>
            </a:r>
            <a:r>
              <a:rPr lang="zh-CN" altLang="en-US" sz="3200" b="1">
                <a:solidFill>
                  <a:srgbClr val="0000FF"/>
                </a:solidFill>
                <a:latin typeface="华文中宋" pitchFamily="2" charset="-122"/>
                <a:ea typeface="华文中宋" pitchFamily="2" charset="-122"/>
              </a:rPr>
              <a:t>燃料电池做电源的笔记本电脑和电源</a:t>
            </a:r>
          </a:p>
        </p:txBody>
      </p:sp>
      <p:sp>
        <p:nvSpPr>
          <p:cNvPr id="5" name="左弧形箭头 4">
            <a:hlinkClick r:id="rId4" action="ppaction://hlinksldjump"/>
          </p:cNvPr>
          <p:cNvSpPr/>
          <p:nvPr/>
        </p:nvSpPr>
        <p:spPr>
          <a:xfrm>
            <a:off x="7451725" y="6021388"/>
            <a:ext cx="576263" cy="50323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甲烷(图)">
            <a:hlinkClick r:id="rId2"/>
          </p:cNvPr>
          <p:cNvPicPr>
            <a:picLocks noChangeAspect="1" noChangeArrowheads="1"/>
          </p:cNvPicPr>
          <p:nvPr/>
        </p:nvPicPr>
        <p:blipFill>
          <a:blip r:embed="rId3"/>
          <a:srcRect/>
          <a:stretch>
            <a:fillRect/>
          </a:stretch>
        </p:blipFill>
        <p:spPr bwMode="auto">
          <a:xfrm>
            <a:off x="971550" y="260350"/>
            <a:ext cx="2514600" cy="3048000"/>
          </a:xfrm>
          <a:prstGeom prst="rect">
            <a:avLst/>
          </a:prstGeom>
          <a:noFill/>
          <a:ln w="9525">
            <a:noFill/>
            <a:miter lim="800000"/>
            <a:headEnd/>
            <a:tailEnd/>
          </a:ln>
        </p:spPr>
      </p:pic>
      <p:pic>
        <p:nvPicPr>
          <p:cNvPr id="28675" name="Picture 9" descr="new_6113694"/>
          <p:cNvPicPr>
            <a:picLocks noChangeAspect="1" noChangeArrowheads="1"/>
          </p:cNvPicPr>
          <p:nvPr/>
        </p:nvPicPr>
        <p:blipFill>
          <a:blip r:embed="rId4"/>
          <a:srcRect/>
          <a:stretch>
            <a:fillRect/>
          </a:stretch>
        </p:blipFill>
        <p:spPr bwMode="auto">
          <a:xfrm>
            <a:off x="5799138" y="1052513"/>
            <a:ext cx="3344862" cy="4897437"/>
          </a:xfrm>
          <a:prstGeom prst="rect">
            <a:avLst/>
          </a:prstGeom>
          <a:noFill/>
          <a:ln w="9525">
            <a:noFill/>
            <a:miter lim="800000"/>
            <a:headEnd/>
            <a:tailEnd/>
          </a:ln>
        </p:spPr>
      </p:pic>
      <p:pic>
        <p:nvPicPr>
          <p:cNvPr id="28676" name="Picture 11" descr="20080502182716869"/>
          <p:cNvPicPr>
            <a:picLocks noChangeAspect="1" noChangeArrowheads="1"/>
          </p:cNvPicPr>
          <p:nvPr/>
        </p:nvPicPr>
        <p:blipFill>
          <a:blip r:embed="rId5"/>
          <a:srcRect/>
          <a:stretch>
            <a:fillRect/>
          </a:stretch>
        </p:blipFill>
        <p:spPr bwMode="auto">
          <a:xfrm>
            <a:off x="0" y="3617913"/>
            <a:ext cx="4319588" cy="3240087"/>
          </a:xfrm>
          <a:prstGeom prst="rect">
            <a:avLst/>
          </a:prstGeom>
          <a:noFill/>
          <a:ln w="9525">
            <a:noFill/>
            <a:miter lim="800000"/>
            <a:headEnd/>
            <a:tailEnd/>
          </a:ln>
        </p:spPr>
      </p:pic>
      <p:sp>
        <p:nvSpPr>
          <p:cNvPr id="28677" name="Text Box 12"/>
          <p:cNvSpPr txBox="1">
            <a:spLocks noChangeArrowheads="1"/>
          </p:cNvSpPr>
          <p:nvPr/>
        </p:nvSpPr>
        <p:spPr bwMode="auto">
          <a:xfrm>
            <a:off x="4630738" y="908050"/>
            <a:ext cx="733425" cy="4608513"/>
          </a:xfrm>
          <a:prstGeom prst="rect">
            <a:avLst/>
          </a:prstGeom>
          <a:noFill/>
          <a:ln w="9525">
            <a:noFill/>
            <a:miter lim="800000"/>
            <a:headEnd/>
            <a:tailEnd/>
          </a:ln>
        </p:spPr>
        <p:txBody>
          <a:bodyPr vert="eaVert">
            <a:spAutoFit/>
          </a:bodyPr>
          <a:lstStyle/>
          <a:p>
            <a:pPr>
              <a:spcBef>
                <a:spcPct val="50000"/>
              </a:spcBef>
            </a:pPr>
            <a:r>
              <a:rPr lang="zh-CN" altLang="en-US" sz="3600" b="1"/>
              <a:t>甲烷是重要的化工原料</a:t>
            </a:r>
            <a:endParaRPr lang="en-US" altLang="zh-CN" sz="3600" b="1"/>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619250" y="2205038"/>
            <a:ext cx="5364163" cy="2189162"/>
            <a:chOff x="1565" y="1920"/>
            <a:chExt cx="3379" cy="1379"/>
          </a:xfrm>
        </p:grpSpPr>
        <p:grpSp>
          <p:nvGrpSpPr>
            <p:cNvPr id="29701" name="Group 3"/>
            <p:cNvGrpSpPr>
              <a:grpSpLocks/>
            </p:cNvGrpSpPr>
            <p:nvPr/>
          </p:nvGrpSpPr>
          <p:grpSpPr bwMode="auto">
            <a:xfrm>
              <a:off x="1565" y="1979"/>
              <a:ext cx="1440" cy="1320"/>
              <a:chOff x="3936" y="2400"/>
              <a:chExt cx="1440" cy="1320"/>
            </a:xfrm>
          </p:grpSpPr>
          <p:sp>
            <p:nvSpPr>
              <p:cNvPr id="29712" name="Text Box 4"/>
              <p:cNvSpPr txBox="1">
                <a:spLocks noChangeArrowheads="1"/>
              </p:cNvSpPr>
              <p:nvPr/>
            </p:nvSpPr>
            <p:spPr bwMode="auto">
              <a:xfrm>
                <a:off x="4464" y="2832"/>
                <a:ext cx="384" cy="404"/>
              </a:xfrm>
              <a:prstGeom prst="rect">
                <a:avLst/>
              </a:prstGeom>
              <a:noFill/>
              <a:ln w="9525">
                <a:noFill/>
                <a:miter lim="800000"/>
                <a:headEnd/>
                <a:tailEnd/>
              </a:ln>
            </p:spPr>
            <p:txBody>
              <a:bodyPr>
                <a:spAutoFit/>
              </a:bodyPr>
              <a:lstStyle/>
              <a:p>
                <a:pPr>
                  <a:spcBef>
                    <a:spcPct val="50000"/>
                  </a:spcBef>
                </a:pPr>
                <a:r>
                  <a:rPr kumimoji="1" lang="en-US" altLang="zh-CN" sz="3600" b="1">
                    <a:latin typeface="Times New Roman" pitchFamily="18" charset="0"/>
                  </a:rPr>
                  <a:t>C</a:t>
                </a:r>
              </a:p>
            </p:txBody>
          </p:sp>
          <p:sp>
            <p:nvSpPr>
              <p:cNvPr id="29713" name="Text Box 5"/>
              <p:cNvSpPr txBox="1">
                <a:spLocks noChangeArrowheads="1"/>
              </p:cNvSpPr>
              <p:nvPr/>
            </p:nvSpPr>
            <p:spPr bwMode="auto">
              <a:xfrm>
                <a:off x="4476" y="2400"/>
                <a:ext cx="384" cy="365"/>
              </a:xfrm>
              <a:prstGeom prst="rect">
                <a:avLst/>
              </a:prstGeom>
              <a:noFill/>
              <a:ln w="9525">
                <a:noFill/>
                <a:miter lim="800000"/>
                <a:headEnd/>
                <a:tailEnd/>
              </a:ln>
            </p:spPr>
            <p:txBody>
              <a:bodyPr>
                <a:spAutoFit/>
              </a:bodyPr>
              <a:lstStyle/>
              <a:p>
                <a:pPr>
                  <a:spcBef>
                    <a:spcPct val="50000"/>
                  </a:spcBef>
                </a:pPr>
                <a:r>
                  <a:rPr kumimoji="1" lang="en-US" altLang="zh-CN" sz="3200" b="1">
                    <a:latin typeface="Times New Roman" pitchFamily="18" charset="0"/>
                  </a:rPr>
                  <a:t>H</a:t>
                </a:r>
              </a:p>
            </p:txBody>
          </p:sp>
          <p:sp>
            <p:nvSpPr>
              <p:cNvPr id="29714" name="Text Box 6"/>
              <p:cNvSpPr txBox="1">
                <a:spLocks noChangeArrowheads="1"/>
              </p:cNvSpPr>
              <p:nvPr/>
            </p:nvSpPr>
            <p:spPr bwMode="auto">
              <a:xfrm>
                <a:off x="4488" y="3355"/>
                <a:ext cx="384" cy="365"/>
              </a:xfrm>
              <a:prstGeom prst="rect">
                <a:avLst/>
              </a:prstGeom>
              <a:noFill/>
              <a:ln w="9525">
                <a:noFill/>
                <a:miter lim="800000"/>
                <a:headEnd/>
                <a:tailEnd/>
              </a:ln>
            </p:spPr>
            <p:txBody>
              <a:bodyPr>
                <a:spAutoFit/>
              </a:bodyPr>
              <a:lstStyle/>
              <a:p>
                <a:pPr>
                  <a:spcBef>
                    <a:spcPct val="50000"/>
                  </a:spcBef>
                </a:pPr>
                <a:r>
                  <a:rPr kumimoji="1" lang="en-US" altLang="zh-CN" sz="3200" b="1">
                    <a:solidFill>
                      <a:srgbClr val="FF0000"/>
                    </a:solidFill>
                    <a:latin typeface="Times New Roman" pitchFamily="18" charset="0"/>
                  </a:rPr>
                  <a:t>Cl</a:t>
                </a:r>
              </a:p>
            </p:txBody>
          </p:sp>
          <p:sp>
            <p:nvSpPr>
              <p:cNvPr id="29715" name="Text Box 7"/>
              <p:cNvSpPr txBox="1">
                <a:spLocks noChangeArrowheads="1"/>
              </p:cNvSpPr>
              <p:nvPr/>
            </p:nvSpPr>
            <p:spPr bwMode="auto">
              <a:xfrm>
                <a:off x="4992" y="2832"/>
                <a:ext cx="384" cy="365"/>
              </a:xfrm>
              <a:prstGeom prst="rect">
                <a:avLst/>
              </a:prstGeom>
              <a:noFill/>
              <a:ln w="9525">
                <a:noFill/>
                <a:miter lim="800000"/>
                <a:headEnd/>
                <a:tailEnd/>
              </a:ln>
            </p:spPr>
            <p:txBody>
              <a:bodyPr>
                <a:spAutoFit/>
              </a:bodyPr>
              <a:lstStyle/>
              <a:p>
                <a:pPr>
                  <a:spcBef>
                    <a:spcPct val="50000"/>
                  </a:spcBef>
                </a:pPr>
                <a:r>
                  <a:rPr kumimoji="1" lang="en-US" altLang="zh-CN" sz="3200" b="1">
                    <a:solidFill>
                      <a:srgbClr val="FF0000"/>
                    </a:solidFill>
                    <a:latin typeface="Times New Roman" pitchFamily="18" charset="0"/>
                  </a:rPr>
                  <a:t>Cl</a:t>
                </a:r>
              </a:p>
            </p:txBody>
          </p:sp>
          <p:sp>
            <p:nvSpPr>
              <p:cNvPr id="29716" name="Text Box 8"/>
              <p:cNvSpPr txBox="1">
                <a:spLocks noChangeArrowheads="1"/>
              </p:cNvSpPr>
              <p:nvPr/>
            </p:nvSpPr>
            <p:spPr bwMode="auto">
              <a:xfrm>
                <a:off x="3936" y="2832"/>
                <a:ext cx="384" cy="365"/>
              </a:xfrm>
              <a:prstGeom prst="rect">
                <a:avLst/>
              </a:prstGeom>
              <a:noFill/>
              <a:ln w="9525">
                <a:noFill/>
                <a:miter lim="800000"/>
                <a:headEnd/>
                <a:tailEnd/>
              </a:ln>
            </p:spPr>
            <p:txBody>
              <a:bodyPr>
                <a:spAutoFit/>
              </a:bodyPr>
              <a:lstStyle/>
              <a:p>
                <a:pPr>
                  <a:spcBef>
                    <a:spcPct val="50000"/>
                  </a:spcBef>
                </a:pPr>
                <a:r>
                  <a:rPr kumimoji="1" lang="en-US" altLang="zh-CN" sz="3200" b="1">
                    <a:latin typeface="Times New Roman" pitchFamily="18" charset="0"/>
                  </a:rPr>
                  <a:t>H</a:t>
                </a:r>
              </a:p>
            </p:txBody>
          </p:sp>
          <p:sp>
            <p:nvSpPr>
              <p:cNvPr id="29717" name="Line 9"/>
              <p:cNvSpPr>
                <a:spLocks noChangeShapeType="1"/>
              </p:cNvSpPr>
              <p:nvPr/>
            </p:nvSpPr>
            <p:spPr bwMode="auto">
              <a:xfrm>
                <a:off x="4632" y="2688"/>
                <a:ext cx="0" cy="240"/>
              </a:xfrm>
              <a:prstGeom prst="line">
                <a:avLst/>
              </a:prstGeom>
              <a:noFill/>
              <a:ln w="57150">
                <a:solidFill>
                  <a:srgbClr val="000000"/>
                </a:solidFill>
                <a:miter lim="800000"/>
                <a:headEnd/>
                <a:tailEnd/>
              </a:ln>
            </p:spPr>
            <p:txBody>
              <a:bodyPr wrap="none"/>
              <a:lstStyle/>
              <a:p>
                <a:endParaRPr lang="zh-CN" altLang="en-US"/>
              </a:p>
            </p:txBody>
          </p:sp>
          <p:sp>
            <p:nvSpPr>
              <p:cNvPr id="29718" name="Line 10"/>
              <p:cNvSpPr>
                <a:spLocks noChangeShapeType="1"/>
              </p:cNvSpPr>
              <p:nvPr/>
            </p:nvSpPr>
            <p:spPr bwMode="auto">
              <a:xfrm>
                <a:off x="4632" y="3192"/>
                <a:ext cx="0" cy="240"/>
              </a:xfrm>
              <a:prstGeom prst="line">
                <a:avLst/>
              </a:prstGeom>
              <a:noFill/>
              <a:ln w="57150">
                <a:solidFill>
                  <a:srgbClr val="000000"/>
                </a:solidFill>
                <a:miter lim="800000"/>
                <a:headEnd/>
                <a:tailEnd/>
              </a:ln>
            </p:spPr>
            <p:txBody>
              <a:bodyPr wrap="none"/>
              <a:lstStyle/>
              <a:p>
                <a:endParaRPr lang="zh-CN" altLang="en-US"/>
              </a:p>
            </p:txBody>
          </p:sp>
          <p:sp>
            <p:nvSpPr>
              <p:cNvPr id="29719" name="Line 11"/>
              <p:cNvSpPr>
                <a:spLocks noChangeShapeType="1"/>
              </p:cNvSpPr>
              <p:nvPr/>
            </p:nvSpPr>
            <p:spPr bwMode="auto">
              <a:xfrm>
                <a:off x="4752" y="3024"/>
                <a:ext cx="240" cy="0"/>
              </a:xfrm>
              <a:prstGeom prst="line">
                <a:avLst/>
              </a:prstGeom>
              <a:noFill/>
              <a:ln w="57150">
                <a:solidFill>
                  <a:srgbClr val="000000"/>
                </a:solidFill>
                <a:miter lim="800000"/>
                <a:headEnd/>
                <a:tailEnd/>
              </a:ln>
            </p:spPr>
            <p:txBody>
              <a:bodyPr wrap="none"/>
              <a:lstStyle/>
              <a:p>
                <a:endParaRPr lang="zh-CN" altLang="en-US"/>
              </a:p>
            </p:txBody>
          </p:sp>
          <p:sp>
            <p:nvSpPr>
              <p:cNvPr id="29720" name="Line 12"/>
              <p:cNvSpPr>
                <a:spLocks noChangeShapeType="1"/>
              </p:cNvSpPr>
              <p:nvPr/>
            </p:nvSpPr>
            <p:spPr bwMode="auto">
              <a:xfrm>
                <a:off x="4224" y="3024"/>
                <a:ext cx="240" cy="0"/>
              </a:xfrm>
              <a:prstGeom prst="line">
                <a:avLst/>
              </a:prstGeom>
              <a:noFill/>
              <a:ln w="57150">
                <a:solidFill>
                  <a:srgbClr val="000000"/>
                </a:solidFill>
                <a:miter lim="800000"/>
                <a:headEnd/>
                <a:tailEnd/>
              </a:ln>
            </p:spPr>
            <p:txBody>
              <a:bodyPr wrap="none"/>
              <a:lstStyle/>
              <a:p>
                <a:endParaRPr lang="zh-CN" altLang="en-US"/>
              </a:p>
            </p:txBody>
          </p:sp>
        </p:grpSp>
        <p:grpSp>
          <p:nvGrpSpPr>
            <p:cNvPr id="29702" name="Group 13"/>
            <p:cNvGrpSpPr>
              <a:grpSpLocks/>
            </p:cNvGrpSpPr>
            <p:nvPr/>
          </p:nvGrpSpPr>
          <p:grpSpPr bwMode="auto">
            <a:xfrm>
              <a:off x="3504" y="1920"/>
              <a:ext cx="1440" cy="1320"/>
              <a:chOff x="3936" y="2400"/>
              <a:chExt cx="1440" cy="1320"/>
            </a:xfrm>
          </p:grpSpPr>
          <p:sp>
            <p:nvSpPr>
              <p:cNvPr id="29703" name="Text Box 14"/>
              <p:cNvSpPr txBox="1">
                <a:spLocks noChangeArrowheads="1"/>
              </p:cNvSpPr>
              <p:nvPr/>
            </p:nvSpPr>
            <p:spPr bwMode="auto">
              <a:xfrm>
                <a:off x="4464" y="2832"/>
                <a:ext cx="384" cy="404"/>
              </a:xfrm>
              <a:prstGeom prst="rect">
                <a:avLst/>
              </a:prstGeom>
              <a:noFill/>
              <a:ln w="9525">
                <a:noFill/>
                <a:miter lim="800000"/>
                <a:headEnd/>
                <a:tailEnd/>
              </a:ln>
            </p:spPr>
            <p:txBody>
              <a:bodyPr>
                <a:spAutoFit/>
              </a:bodyPr>
              <a:lstStyle/>
              <a:p>
                <a:pPr>
                  <a:spcBef>
                    <a:spcPct val="50000"/>
                  </a:spcBef>
                </a:pPr>
                <a:r>
                  <a:rPr kumimoji="1" lang="en-US" altLang="zh-CN" sz="3600" b="1">
                    <a:latin typeface="Times New Roman" pitchFamily="18" charset="0"/>
                  </a:rPr>
                  <a:t>C</a:t>
                </a:r>
              </a:p>
            </p:txBody>
          </p:sp>
          <p:sp>
            <p:nvSpPr>
              <p:cNvPr id="29704" name="Text Box 15"/>
              <p:cNvSpPr txBox="1">
                <a:spLocks noChangeArrowheads="1"/>
              </p:cNvSpPr>
              <p:nvPr/>
            </p:nvSpPr>
            <p:spPr bwMode="auto">
              <a:xfrm>
                <a:off x="4476" y="2400"/>
                <a:ext cx="384" cy="365"/>
              </a:xfrm>
              <a:prstGeom prst="rect">
                <a:avLst/>
              </a:prstGeom>
              <a:noFill/>
              <a:ln w="9525">
                <a:noFill/>
                <a:miter lim="800000"/>
                <a:headEnd/>
                <a:tailEnd/>
              </a:ln>
            </p:spPr>
            <p:txBody>
              <a:bodyPr>
                <a:spAutoFit/>
              </a:bodyPr>
              <a:lstStyle/>
              <a:p>
                <a:pPr>
                  <a:spcBef>
                    <a:spcPct val="50000"/>
                  </a:spcBef>
                </a:pPr>
                <a:r>
                  <a:rPr kumimoji="1" lang="en-US" altLang="zh-CN" sz="3200" b="1">
                    <a:solidFill>
                      <a:srgbClr val="FF0000"/>
                    </a:solidFill>
                    <a:latin typeface="Times New Roman" pitchFamily="18" charset="0"/>
                  </a:rPr>
                  <a:t>Cl</a:t>
                </a:r>
              </a:p>
            </p:txBody>
          </p:sp>
          <p:sp>
            <p:nvSpPr>
              <p:cNvPr id="29705" name="Text Box 16"/>
              <p:cNvSpPr txBox="1">
                <a:spLocks noChangeArrowheads="1"/>
              </p:cNvSpPr>
              <p:nvPr/>
            </p:nvSpPr>
            <p:spPr bwMode="auto">
              <a:xfrm>
                <a:off x="4488" y="3355"/>
                <a:ext cx="384" cy="365"/>
              </a:xfrm>
              <a:prstGeom prst="rect">
                <a:avLst/>
              </a:prstGeom>
              <a:noFill/>
              <a:ln w="9525">
                <a:noFill/>
                <a:miter lim="800000"/>
                <a:headEnd/>
                <a:tailEnd/>
              </a:ln>
            </p:spPr>
            <p:txBody>
              <a:bodyPr>
                <a:spAutoFit/>
              </a:bodyPr>
              <a:lstStyle/>
              <a:p>
                <a:pPr>
                  <a:spcBef>
                    <a:spcPct val="50000"/>
                  </a:spcBef>
                </a:pPr>
                <a:r>
                  <a:rPr kumimoji="1" lang="en-US" altLang="zh-CN" sz="3200" b="1">
                    <a:solidFill>
                      <a:srgbClr val="FF0000"/>
                    </a:solidFill>
                    <a:latin typeface="Times New Roman" pitchFamily="18" charset="0"/>
                  </a:rPr>
                  <a:t>Cl</a:t>
                </a:r>
              </a:p>
            </p:txBody>
          </p:sp>
          <p:sp>
            <p:nvSpPr>
              <p:cNvPr id="29706" name="Text Box 17"/>
              <p:cNvSpPr txBox="1">
                <a:spLocks noChangeArrowheads="1"/>
              </p:cNvSpPr>
              <p:nvPr/>
            </p:nvSpPr>
            <p:spPr bwMode="auto">
              <a:xfrm>
                <a:off x="4992" y="2832"/>
                <a:ext cx="384" cy="365"/>
              </a:xfrm>
              <a:prstGeom prst="rect">
                <a:avLst/>
              </a:prstGeom>
              <a:noFill/>
              <a:ln w="9525">
                <a:noFill/>
                <a:miter lim="800000"/>
                <a:headEnd/>
                <a:tailEnd/>
              </a:ln>
            </p:spPr>
            <p:txBody>
              <a:bodyPr>
                <a:spAutoFit/>
              </a:bodyPr>
              <a:lstStyle/>
              <a:p>
                <a:pPr>
                  <a:spcBef>
                    <a:spcPct val="50000"/>
                  </a:spcBef>
                </a:pPr>
                <a:r>
                  <a:rPr kumimoji="1" lang="en-US" altLang="zh-CN" sz="3200" b="1">
                    <a:latin typeface="Times New Roman" pitchFamily="18" charset="0"/>
                  </a:rPr>
                  <a:t>H</a:t>
                </a:r>
              </a:p>
            </p:txBody>
          </p:sp>
          <p:sp>
            <p:nvSpPr>
              <p:cNvPr id="29707" name="Text Box 18"/>
              <p:cNvSpPr txBox="1">
                <a:spLocks noChangeArrowheads="1"/>
              </p:cNvSpPr>
              <p:nvPr/>
            </p:nvSpPr>
            <p:spPr bwMode="auto">
              <a:xfrm>
                <a:off x="3936" y="2832"/>
                <a:ext cx="384" cy="365"/>
              </a:xfrm>
              <a:prstGeom prst="rect">
                <a:avLst/>
              </a:prstGeom>
              <a:noFill/>
              <a:ln w="9525">
                <a:noFill/>
                <a:miter lim="800000"/>
                <a:headEnd/>
                <a:tailEnd/>
              </a:ln>
            </p:spPr>
            <p:txBody>
              <a:bodyPr>
                <a:spAutoFit/>
              </a:bodyPr>
              <a:lstStyle/>
              <a:p>
                <a:pPr>
                  <a:spcBef>
                    <a:spcPct val="50000"/>
                  </a:spcBef>
                </a:pPr>
                <a:r>
                  <a:rPr kumimoji="1" lang="en-US" altLang="zh-CN" sz="3200" b="1">
                    <a:latin typeface="Times New Roman" pitchFamily="18" charset="0"/>
                  </a:rPr>
                  <a:t>H</a:t>
                </a:r>
              </a:p>
            </p:txBody>
          </p:sp>
          <p:sp>
            <p:nvSpPr>
              <p:cNvPr id="29708" name="Line 19"/>
              <p:cNvSpPr>
                <a:spLocks noChangeShapeType="1"/>
              </p:cNvSpPr>
              <p:nvPr/>
            </p:nvSpPr>
            <p:spPr bwMode="auto">
              <a:xfrm>
                <a:off x="4632" y="2688"/>
                <a:ext cx="0" cy="240"/>
              </a:xfrm>
              <a:prstGeom prst="line">
                <a:avLst/>
              </a:prstGeom>
              <a:noFill/>
              <a:ln w="57150">
                <a:solidFill>
                  <a:srgbClr val="000000"/>
                </a:solidFill>
                <a:miter lim="800000"/>
                <a:headEnd/>
                <a:tailEnd/>
              </a:ln>
            </p:spPr>
            <p:txBody>
              <a:bodyPr wrap="none"/>
              <a:lstStyle/>
              <a:p>
                <a:endParaRPr lang="zh-CN" altLang="en-US"/>
              </a:p>
            </p:txBody>
          </p:sp>
          <p:sp>
            <p:nvSpPr>
              <p:cNvPr id="29709" name="Line 20"/>
              <p:cNvSpPr>
                <a:spLocks noChangeShapeType="1"/>
              </p:cNvSpPr>
              <p:nvPr/>
            </p:nvSpPr>
            <p:spPr bwMode="auto">
              <a:xfrm>
                <a:off x="4632" y="3192"/>
                <a:ext cx="0" cy="240"/>
              </a:xfrm>
              <a:prstGeom prst="line">
                <a:avLst/>
              </a:prstGeom>
              <a:noFill/>
              <a:ln w="57150">
                <a:solidFill>
                  <a:srgbClr val="000000"/>
                </a:solidFill>
                <a:miter lim="800000"/>
                <a:headEnd/>
                <a:tailEnd/>
              </a:ln>
            </p:spPr>
            <p:txBody>
              <a:bodyPr wrap="none"/>
              <a:lstStyle/>
              <a:p>
                <a:endParaRPr lang="zh-CN" altLang="en-US"/>
              </a:p>
            </p:txBody>
          </p:sp>
          <p:sp>
            <p:nvSpPr>
              <p:cNvPr id="29710" name="Line 21"/>
              <p:cNvSpPr>
                <a:spLocks noChangeShapeType="1"/>
              </p:cNvSpPr>
              <p:nvPr/>
            </p:nvSpPr>
            <p:spPr bwMode="auto">
              <a:xfrm>
                <a:off x="4752" y="3024"/>
                <a:ext cx="240" cy="0"/>
              </a:xfrm>
              <a:prstGeom prst="line">
                <a:avLst/>
              </a:prstGeom>
              <a:noFill/>
              <a:ln w="57150">
                <a:solidFill>
                  <a:srgbClr val="000000"/>
                </a:solidFill>
                <a:miter lim="800000"/>
                <a:headEnd/>
                <a:tailEnd/>
              </a:ln>
            </p:spPr>
            <p:txBody>
              <a:bodyPr wrap="none"/>
              <a:lstStyle/>
              <a:p>
                <a:endParaRPr lang="zh-CN" altLang="en-US"/>
              </a:p>
            </p:txBody>
          </p:sp>
          <p:sp>
            <p:nvSpPr>
              <p:cNvPr id="29711" name="Line 22"/>
              <p:cNvSpPr>
                <a:spLocks noChangeShapeType="1"/>
              </p:cNvSpPr>
              <p:nvPr/>
            </p:nvSpPr>
            <p:spPr bwMode="auto">
              <a:xfrm>
                <a:off x="4224" y="3024"/>
                <a:ext cx="240" cy="0"/>
              </a:xfrm>
              <a:prstGeom prst="line">
                <a:avLst/>
              </a:prstGeom>
              <a:noFill/>
              <a:ln w="57150">
                <a:solidFill>
                  <a:srgbClr val="000000"/>
                </a:solidFill>
                <a:miter lim="800000"/>
                <a:headEnd/>
                <a:tailEnd/>
              </a:ln>
            </p:spPr>
            <p:txBody>
              <a:bodyPr wrap="none"/>
              <a:lstStyle/>
              <a:p>
                <a:endParaRPr lang="zh-CN" altLang="en-US"/>
              </a:p>
            </p:txBody>
          </p:sp>
        </p:grpSp>
      </p:grpSp>
      <p:sp>
        <p:nvSpPr>
          <p:cNvPr id="29699" name="Text Box 23"/>
          <p:cNvSpPr txBox="1">
            <a:spLocks noChangeArrowheads="1"/>
          </p:cNvSpPr>
          <p:nvPr/>
        </p:nvSpPr>
        <p:spPr bwMode="auto">
          <a:xfrm>
            <a:off x="684213" y="908050"/>
            <a:ext cx="7500937" cy="708025"/>
          </a:xfrm>
          <a:prstGeom prst="rect">
            <a:avLst/>
          </a:prstGeom>
          <a:noFill/>
          <a:ln w="12700" cap="sq">
            <a:noFill/>
            <a:miter lim="800000"/>
            <a:headEnd type="none" w="sm" len="sm"/>
            <a:tailEnd type="none" w="sm" len="sm"/>
          </a:ln>
        </p:spPr>
        <p:txBody>
          <a:bodyPr>
            <a:spAutoFit/>
          </a:bodyPr>
          <a:lstStyle/>
          <a:p>
            <a:r>
              <a:rPr kumimoji="1" lang="en-US" altLang="zh-CN" sz="4000">
                <a:latin typeface="Times New Roman" pitchFamily="18" charset="0"/>
                <a:ea typeface="隶书" pitchFamily="49" charset="-122"/>
              </a:rPr>
              <a:t> </a:t>
            </a:r>
            <a:r>
              <a:rPr kumimoji="1" lang="zh-CN" altLang="en-US" sz="4000">
                <a:latin typeface="Times New Roman" pitchFamily="18" charset="0"/>
                <a:ea typeface="隶书" pitchFamily="49" charset="-122"/>
              </a:rPr>
              <a:t>二氯甲烷的两种结构式是否相同？</a:t>
            </a:r>
          </a:p>
        </p:txBody>
      </p:sp>
      <p:sp>
        <p:nvSpPr>
          <p:cNvPr id="24" name="右箭头 23">
            <a:hlinkClick r:id="" action="ppaction://noaction"/>
          </p:cNvPr>
          <p:cNvSpPr/>
          <p:nvPr/>
        </p:nvSpPr>
        <p:spPr>
          <a:xfrm>
            <a:off x="7235825" y="4868863"/>
            <a:ext cx="576263" cy="5492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11188" y="1276350"/>
            <a:ext cx="8229600" cy="1101725"/>
          </a:xfrm>
          <a:prstGeom prst="rect">
            <a:avLst/>
          </a:prstGeom>
          <a:noFill/>
          <a:ln w="9525">
            <a:noFill/>
            <a:miter lim="800000"/>
            <a:headEnd/>
            <a:tailEnd/>
          </a:ln>
        </p:spPr>
        <p:txBody>
          <a:bodyPr/>
          <a:lstStyle/>
          <a:p>
            <a:pPr marL="342900" indent="-342900">
              <a:spcBef>
                <a:spcPct val="20000"/>
              </a:spcBef>
              <a:buFont typeface="Arial" charset="0"/>
              <a:buNone/>
            </a:pPr>
            <a:r>
              <a:rPr lang="zh-CN" altLang="en-US" sz="3600">
                <a:latin typeface="黑体" pitchFamily="49" charset="-122"/>
                <a:ea typeface="黑体" pitchFamily="49" charset="-122"/>
              </a:rPr>
              <a:t>  </a:t>
            </a:r>
            <a:r>
              <a:rPr lang="zh-CN" altLang="en-US" sz="3600">
                <a:solidFill>
                  <a:srgbClr val="3333FF"/>
                </a:solidFill>
                <a:latin typeface="黑体" pitchFamily="49" charset="-122"/>
                <a:ea typeface="黑体" pitchFamily="49" charset="-122"/>
              </a:rPr>
              <a:t>仅含</a:t>
            </a:r>
            <a:r>
              <a:rPr lang="zh-CN" altLang="en-US" sz="3600">
                <a:solidFill>
                  <a:srgbClr val="FF0066"/>
                </a:solidFill>
                <a:latin typeface="黑体" pitchFamily="49" charset="-122"/>
                <a:ea typeface="黑体" pitchFamily="49" charset="-122"/>
              </a:rPr>
              <a:t>碳</a:t>
            </a:r>
            <a:r>
              <a:rPr lang="zh-CN" altLang="en-US" sz="3600">
                <a:solidFill>
                  <a:srgbClr val="3333FF"/>
                </a:solidFill>
                <a:latin typeface="黑体" pitchFamily="49" charset="-122"/>
                <a:ea typeface="黑体" pitchFamily="49" charset="-122"/>
              </a:rPr>
              <a:t>和</a:t>
            </a:r>
            <a:r>
              <a:rPr lang="zh-CN" altLang="en-US" sz="3600">
                <a:solidFill>
                  <a:srgbClr val="FF0066"/>
                </a:solidFill>
                <a:latin typeface="黑体" pitchFamily="49" charset="-122"/>
                <a:ea typeface="黑体" pitchFamily="49" charset="-122"/>
              </a:rPr>
              <a:t>氢</a:t>
            </a:r>
            <a:r>
              <a:rPr lang="zh-CN" altLang="en-US" sz="3600">
                <a:solidFill>
                  <a:srgbClr val="3333FF"/>
                </a:solidFill>
                <a:latin typeface="黑体" pitchFamily="49" charset="-122"/>
                <a:ea typeface="黑体" pitchFamily="49" charset="-122"/>
              </a:rPr>
              <a:t>两种元素的有机物，称为碳氢化合物，也称为</a:t>
            </a:r>
            <a:r>
              <a:rPr lang="zh-CN" altLang="en-US" sz="4800">
                <a:solidFill>
                  <a:srgbClr val="FF0000"/>
                </a:solidFill>
                <a:latin typeface="黑体" pitchFamily="49" charset="-122"/>
                <a:ea typeface="黑体" pitchFamily="49" charset="-122"/>
              </a:rPr>
              <a:t>烃</a:t>
            </a:r>
            <a:endParaRPr lang="zh-CN" altLang="en-US" sz="3600">
              <a:latin typeface="黑体" pitchFamily="49" charset="-122"/>
              <a:ea typeface="黑体" pitchFamily="49" charset="-122"/>
            </a:endParaRPr>
          </a:p>
        </p:txBody>
      </p:sp>
      <p:sp>
        <p:nvSpPr>
          <p:cNvPr id="41987" name="Text Box 3"/>
          <p:cNvSpPr txBox="1">
            <a:spLocks noChangeArrowheads="1"/>
          </p:cNvSpPr>
          <p:nvPr/>
        </p:nvSpPr>
        <p:spPr bwMode="auto">
          <a:xfrm>
            <a:off x="1979613" y="2787650"/>
            <a:ext cx="744537" cy="762000"/>
          </a:xfrm>
          <a:prstGeom prst="rect">
            <a:avLst/>
          </a:prstGeom>
          <a:noFill/>
          <a:ln w="9525">
            <a:noFill/>
            <a:miter lim="800000"/>
            <a:headEnd/>
            <a:tailEnd/>
          </a:ln>
        </p:spPr>
        <p:txBody>
          <a:bodyPr wrap="none">
            <a:spAutoFit/>
          </a:bodyPr>
          <a:lstStyle/>
          <a:p>
            <a:r>
              <a:rPr lang="zh-CN" altLang="en-US" sz="4400" b="1">
                <a:solidFill>
                  <a:srgbClr val="FF0066"/>
                </a:solidFill>
              </a:rPr>
              <a:t>碳</a:t>
            </a:r>
          </a:p>
        </p:txBody>
      </p:sp>
      <p:sp>
        <p:nvSpPr>
          <p:cNvPr id="41988" name="Text Box 4"/>
          <p:cNvSpPr txBox="1">
            <a:spLocks noChangeArrowheads="1"/>
          </p:cNvSpPr>
          <p:nvPr/>
        </p:nvSpPr>
        <p:spPr bwMode="auto">
          <a:xfrm>
            <a:off x="4211638" y="2787650"/>
            <a:ext cx="744537" cy="762000"/>
          </a:xfrm>
          <a:prstGeom prst="rect">
            <a:avLst/>
          </a:prstGeom>
          <a:noFill/>
          <a:ln w="9525">
            <a:noFill/>
            <a:miter lim="800000"/>
            <a:headEnd/>
            <a:tailEnd/>
          </a:ln>
        </p:spPr>
        <p:txBody>
          <a:bodyPr wrap="none">
            <a:spAutoFit/>
          </a:bodyPr>
          <a:lstStyle/>
          <a:p>
            <a:r>
              <a:rPr lang="zh-CN" altLang="en-US" sz="4400" b="1">
                <a:solidFill>
                  <a:srgbClr val="FF0066"/>
                </a:solidFill>
              </a:rPr>
              <a:t>氢</a:t>
            </a:r>
          </a:p>
        </p:txBody>
      </p:sp>
      <p:sp>
        <p:nvSpPr>
          <p:cNvPr id="41989" name="Oval 5"/>
          <p:cNvSpPr>
            <a:spLocks noChangeArrowheads="1"/>
          </p:cNvSpPr>
          <p:nvPr/>
        </p:nvSpPr>
        <p:spPr bwMode="auto">
          <a:xfrm>
            <a:off x="2243138" y="3068638"/>
            <a:ext cx="457200" cy="457200"/>
          </a:xfrm>
          <a:prstGeom prst="ellipse">
            <a:avLst/>
          </a:prstGeom>
          <a:noFill/>
          <a:ln w="38100">
            <a:solidFill>
              <a:schemeClr val="tx1"/>
            </a:solidFill>
            <a:round/>
            <a:headEnd/>
            <a:tailEnd/>
          </a:ln>
        </p:spPr>
        <p:txBody>
          <a:bodyPr wrap="none" anchor="ctr"/>
          <a:lstStyle/>
          <a:p>
            <a:endParaRPr lang="zh-CN" altLang="en-US"/>
          </a:p>
        </p:txBody>
      </p:sp>
      <p:sp>
        <p:nvSpPr>
          <p:cNvPr id="41990" name="Oval 6"/>
          <p:cNvSpPr>
            <a:spLocks noChangeArrowheads="1"/>
          </p:cNvSpPr>
          <p:nvPr/>
        </p:nvSpPr>
        <p:spPr bwMode="auto">
          <a:xfrm>
            <a:off x="4284663" y="3068638"/>
            <a:ext cx="457200" cy="457200"/>
          </a:xfrm>
          <a:prstGeom prst="ellipse">
            <a:avLst/>
          </a:prstGeom>
          <a:noFill/>
          <a:ln w="38100">
            <a:solidFill>
              <a:schemeClr val="tx1"/>
            </a:solidFill>
            <a:round/>
            <a:headEnd/>
            <a:tailEnd/>
          </a:ln>
        </p:spPr>
        <p:txBody>
          <a:bodyPr wrap="none" anchor="ctr"/>
          <a:lstStyle/>
          <a:p>
            <a:endParaRPr lang="zh-CN" altLang="en-US"/>
          </a:p>
        </p:txBody>
      </p:sp>
      <p:sp>
        <p:nvSpPr>
          <p:cNvPr id="41991" name="Line 7"/>
          <p:cNvSpPr>
            <a:spLocks noChangeShapeType="1"/>
          </p:cNvSpPr>
          <p:nvPr/>
        </p:nvSpPr>
        <p:spPr bwMode="auto">
          <a:xfrm>
            <a:off x="2555875" y="3508375"/>
            <a:ext cx="533400" cy="381000"/>
          </a:xfrm>
          <a:prstGeom prst="line">
            <a:avLst/>
          </a:prstGeom>
          <a:noFill/>
          <a:ln w="38100">
            <a:solidFill>
              <a:schemeClr val="tx1"/>
            </a:solidFill>
            <a:round/>
            <a:headEnd/>
            <a:tailEnd type="triangle" w="med" len="med"/>
          </a:ln>
        </p:spPr>
        <p:txBody>
          <a:bodyPr/>
          <a:lstStyle/>
          <a:p>
            <a:endParaRPr lang="zh-CN" altLang="en-US"/>
          </a:p>
        </p:txBody>
      </p:sp>
      <p:sp>
        <p:nvSpPr>
          <p:cNvPr id="41992" name="Line 8"/>
          <p:cNvSpPr>
            <a:spLocks noChangeShapeType="1"/>
          </p:cNvSpPr>
          <p:nvPr/>
        </p:nvSpPr>
        <p:spPr bwMode="auto">
          <a:xfrm flipH="1">
            <a:off x="3995738" y="3579813"/>
            <a:ext cx="533400" cy="381000"/>
          </a:xfrm>
          <a:prstGeom prst="line">
            <a:avLst/>
          </a:prstGeom>
          <a:noFill/>
          <a:ln w="38100">
            <a:solidFill>
              <a:schemeClr val="tx1"/>
            </a:solidFill>
            <a:round/>
            <a:headEnd/>
            <a:tailEnd type="triangle" w="med" len="med"/>
          </a:ln>
        </p:spPr>
        <p:txBody>
          <a:bodyPr/>
          <a:lstStyle/>
          <a:p>
            <a:endParaRPr lang="zh-CN" altLang="en-US"/>
          </a:p>
        </p:txBody>
      </p:sp>
      <p:sp>
        <p:nvSpPr>
          <p:cNvPr id="41993" name="Text Box 9"/>
          <p:cNvSpPr txBox="1">
            <a:spLocks noChangeArrowheads="1"/>
          </p:cNvSpPr>
          <p:nvPr/>
        </p:nvSpPr>
        <p:spPr bwMode="auto">
          <a:xfrm>
            <a:off x="3203575" y="3868738"/>
            <a:ext cx="744538" cy="762000"/>
          </a:xfrm>
          <a:prstGeom prst="rect">
            <a:avLst/>
          </a:prstGeom>
          <a:noFill/>
          <a:ln w="9525">
            <a:noFill/>
            <a:miter lim="800000"/>
            <a:headEnd/>
            <a:tailEnd/>
          </a:ln>
        </p:spPr>
        <p:txBody>
          <a:bodyPr wrap="none">
            <a:spAutoFit/>
          </a:bodyPr>
          <a:lstStyle/>
          <a:p>
            <a:r>
              <a:rPr lang="zh-CN" altLang="en-US" sz="4400" b="1">
                <a:solidFill>
                  <a:srgbClr val="FF0066"/>
                </a:solidFill>
              </a:rPr>
              <a:t>烃</a:t>
            </a:r>
          </a:p>
        </p:txBody>
      </p:sp>
      <p:sp>
        <p:nvSpPr>
          <p:cNvPr id="41995" name="Rectangle 11"/>
          <p:cNvSpPr>
            <a:spLocks noChangeArrowheads="1"/>
          </p:cNvSpPr>
          <p:nvPr/>
        </p:nvSpPr>
        <p:spPr bwMode="auto">
          <a:xfrm>
            <a:off x="3708400" y="4005263"/>
            <a:ext cx="6227763" cy="685800"/>
          </a:xfrm>
          <a:prstGeom prst="rect">
            <a:avLst/>
          </a:prstGeom>
          <a:noFill/>
          <a:ln w="9525">
            <a:noFill/>
            <a:miter lim="800000"/>
            <a:headEnd/>
            <a:tailEnd/>
          </a:ln>
        </p:spPr>
        <p:txBody>
          <a:bodyPr anchor="ctr"/>
          <a:lstStyle/>
          <a:p>
            <a:r>
              <a:rPr lang="en-US" altLang="zh-CN" sz="4000" b="1">
                <a:solidFill>
                  <a:srgbClr val="000099"/>
                </a:solidFill>
                <a:latin typeface="黑体" pitchFamily="49" charset="-122"/>
                <a:ea typeface="黑体" pitchFamily="49" charset="-122"/>
              </a:rPr>
              <a:t>(</a:t>
            </a:r>
            <a:r>
              <a:rPr lang="zh-CN" altLang="en-US" sz="4000" b="1">
                <a:solidFill>
                  <a:srgbClr val="000099"/>
                </a:solidFill>
                <a:latin typeface="黑体" pitchFamily="49" charset="-122"/>
                <a:ea typeface="黑体" pitchFamily="49" charset="-122"/>
              </a:rPr>
              <a:t>通式：</a:t>
            </a:r>
            <a:r>
              <a:rPr lang="en-US" altLang="zh-CN" sz="4000" b="1">
                <a:solidFill>
                  <a:srgbClr val="000099"/>
                </a:solidFill>
                <a:latin typeface="黑体" pitchFamily="49" charset="-122"/>
                <a:ea typeface="黑体" pitchFamily="49" charset="-122"/>
              </a:rPr>
              <a:t>CxHy)</a:t>
            </a:r>
          </a:p>
        </p:txBody>
      </p:sp>
      <p:pic>
        <p:nvPicPr>
          <p:cNvPr id="10252" name="Picture 12" descr="中学化学资料网（e-huaxue.com）最专业的化学网站！">
            <a:hlinkClick r:id="rId3"/>
          </p:cNvPr>
          <p:cNvPicPr>
            <a:picLocks noChangeAspect="1" noChangeArrowheads="1"/>
          </p:cNvPicPr>
          <p:nvPr/>
        </p:nvPicPr>
        <p:blipFill>
          <a:blip r:embed="rId4">
            <a:lum bright="70000" contrast="-70000"/>
          </a:blip>
          <a:srcRect/>
          <a:stretch>
            <a:fillRect/>
          </a:stretch>
        </p:blipFill>
        <p:spPr bwMode="auto">
          <a:xfrm>
            <a:off x="0" y="6543675"/>
            <a:ext cx="1400175" cy="3143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wipe(up)">
                                      <p:cBhvr>
                                        <p:cTn id="7" dur="500"/>
                                        <p:tgtEl>
                                          <p:spTgt spid="4198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987"/>
                                        </p:tgtEl>
                                        <p:attrNameLst>
                                          <p:attrName>style.visibility</p:attrName>
                                        </p:attrNameLst>
                                      </p:cBhvr>
                                      <p:to>
                                        <p:strVal val="visible"/>
                                      </p:to>
                                    </p:set>
                                    <p:animEffect transition="in" filter="wipe(left)">
                                      <p:cBhvr>
                                        <p:cTn id="12" dur="500"/>
                                        <p:tgtEl>
                                          <p:spTgt spid="4198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988"/>
                                        </p:tgtEl>
                                        <p:attrNameLst>
                                          <p:attrName>style.visibility</p:attrName>
                                        </p:attrNameLst>
                                      </p:cBhvr>
                                      <p:to>
                                        <p:strVal val="visible"/>
                                      </p:to>
                                    </p:set>
                                    <p:animEffect transition="in" filter="wipe(left)">
                                      <p:cBhvr>
                                        <p:cTn id="17" dur="500"/>
                                        <p:tgtEl>
                                          <p:spTgt spid="41988"/>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41989"/>
                                        </p:tgtEl>
                                        <p:attrNameLst>
                                          <p:attrName>style.visibility</p:attrName>
                                        </p:attrNameLst>
                                      </p:cBhvr>
                                      <p:to>
                                        <p:strVal val="visible"/>
                                      </p:to>
                                    </p:set>
                                    <p:anim calcmode="lin" valueType="num">
                                      <p:cBhvr>
                                        <p:cTn id="22" dur="500" fill="hold"/>
                                        <p:tgtEl>
                                          <p:spTgt spid="41989"/>
                                        </p:tgtEl>
                                        <p:attrNameLst>
                                          <p:attrName>ppt_w</p:attrName>
                                        </p:attrNameLst>
                                      </p:cBhvr>
                                      <p:tavLst>
                                        <p:tav tm="0">
                                          <p:val>
                                            <p:fltVal val="0"/>
                                          </p:val>
                                        </p:tav>
                                        <p:tav tm="100000">
                                          <p:val>
                                            <p:strVal val="#ppt_w"/>
                                          </p:val>
                                        </p:tav>
                                      </p:tavLst>
                                    </p:anim>
                                    <p:anim calcmode="lin" valueType="num">
                                      <p:cBhvr>
                                        <p:cTn id="23" dur="500" fill="hold"/>
                                        <p:tgtEl>
                                          <p:spTgt spid="41989"/>
                                        </p:tgtEl>
                                        <p:attrNameLst>
                                          <p:attrName>ppt_h</p:attrName>
                                        </p:attrNameLst>
                                      </p:cBhvr>
                                      <p:tavLst>
                                        <p:tav tm="0">
                                          <p:val>
                                            <p:fltVal val="0"/>
                                          </p:val>
                                        </p:tav>
                                        <p:tav tm="100000">
                                          <p:val>
                                            <p:strVal val="#ppt_h"/>
                                          </p:val>
                                        </p:tav>
                                      </p:tavLst>
                                    </p:anim>
                                    <p:animEffect transition="in" filter="fade">
                                      <p:cBhvr>
                                        <p:cTn id="24" dur="500"/>
                                        <p:tgtEl>
                                          <p:spTgt spid="4198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41990"/>
                                        </p:tgtEl>
                                        <p:attrNameLst>
                                          <p:attrName>style.visibility</p:attrName>
                                        </p:attrNameLst>
                                      </p:cBhvr>
                                      <p:to>
                                        <p:strVal val="visible"/>
                                      </p:to>
                                    </p:set>
                                    <p:anim calcmode="lin" valueType="num">
                                      <p:cBhvr>
                                        <p:cTn id="29" dur="500" fill="hold"/>
                                        <p:tgtEl>
                                          <p:spTgt spid="41990"/>
                                        </p:tgtEl>
                                        <p:attrNameLst>
                                          <p:attrName>ppt_w</p:attrName>
                                        </p:attrNameLst>
                                      </p:cBhvr>
                                      <p:tavLst>
                                        <p:tav tm="0">
                                          <p:val>
                                            <p:fltVal val="0"/>
                                          </p:val>
                                        </p:tav>
                                        <p:tav tm="100000">
                                          <p:val>
                                            <p:strVal val="#ppt_w"/>
                                          </p:val>
                                        </p:tav>
                                      </p:tavLst>
                                    </p:anim>
                                    <p:anim calcmode="lin" valueType="num">
                                      <p:cBhvr>
                                        <p:cTn id="30" dur="500" fill="hold"/>
                                        <p:tgtEl>
                                          <p:spTgt spid="41990"/>
                                        </p:tgtEl>
                                        <p:attrNameLst>
                                          <p:attrName>ppt_h</p:attrName>
                                        </p:attrNameLst>
                                      </p:cBhvr>
                                      <p:tavLst>
                                        <p:tav tm="0">
                                          <p:val>
                                            <p:fltVal val="0"/>
                                          </p:val>
                                        </p:tav>
                                        <p:tav tm="100000">
                                          <p:val>
                                            <p:strVal val="#ppt_h"/>
                                          </p:val>
                                        </p:tav>
                                      </p:tavLst>
                                    </p:anim>
                                    <p:animEffect transition="in" filter="fade">
                                      <p:cBhvr>
                                        <p:cTn id="31" dur="500"/>
                                        <p:tgtEl>
                                          <p:spTgt spid="4199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41991"/>
                                        </p:tgtEl>
                                        <p:attrNameLst>
                                          <p:attrName>style.visibility</p:attrName>
                                        </p:attrNameLst>
                                      </p:cBhvr>
                                      <p:to>
                                        <p:strVal val="visible"/>
                                      </p:to>
                                    </p:set>
                                    <p:animEffect transition="in" filter="wipe(up)">
                                      <p:cBhvr>
                                        <p:cTn id="36" dur="500"/>
                                        <p:tgtEl>
                                          <p:spTgt spid="41991"/>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1992"/>
                                        </p:tgtEl>
                                        <p:attrNameLst>
                                          <p:attrName>style.visibility</p:attrName>
                                        </p:attrNameLst>
                                      </p:cBhvr>
                                      <p:to>
                                        <p:strVal val="visible"/>
                                      </p:to>
                                    </p:set>
                                    <p:animEffect transition="in" filter="wipe(up)">
                                      <p:cBhvr>
                                        <p:cTn id="39" dur="500"/>
                                        <p:tgtEl>
                                          <p:spTgt spid="4199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41993"/>
                                        </p:tgtEl>
                                        <p:attrNameLst>
                                          <p:attrName>style.visibility</p:attrName>
                                        </p:attrNameLst>
                                      </p:cBhvr>
                                      <p:to>
                                        <p:strVal val="visible"/>
                                      </p:to>
                                    </p:set>
                                    <p:animEffect transition="in" filter="wipe(up)">
                                      <p:cBhvr>
                                        <p:cTn id="44" dur="500"/>
                                        <p:tgtEl>
                                          <p:spTgt spid="41993"/>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41995"/>
                                        </p:tgtEl>
                                        <p:attrNameLst>
                                          <p:attrName>style.visibility</p:attrName>
                                        </p:attrNameLst>
                                      </p:cBhvr>
                                      <p:to>
                                        <p:strVal val="visible"/>
                                      </p:to>
                                    </p:set>
                                    <p:animEffect transition="in" filter="blinds(horizontal)">
                                      <p:cBhvr>
                                        <p:cTn id="49" dur="500"/>
                                        <p:tgtEl>
                                          <p:spTgt spid="41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p:bldP spid="41988" grpId="0"/>
      <p:bldP spid="41989" grpId="0" animBg="1"/>
      <p:bldP spid="41990" grpId="0" animBg="1"/>
      <p:bldP spid="41991" grpId="0" animBg="1"/>
      <p:bldP spid="41992" grpId="0" animBg="1"/>
      <p:bldP spid="41993" grpId="0"/>
      <p:bldP spid="4199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250825" y="188913"/>
            <a:ext cx="2520950" cy="579437"/>
          </a:xfrm>
          <a:prstGeom prst="rect">
            <a:avLst/>
          </a:prstGeom>
          <a:noFill/>
          <a:ln w="9525">
            <a:noFill/>
            <a:miter lim="800000"/>
            <a:headEnd/>
            <a:tailEnd/>
          </a:ln>
        </p:spPr>
        <p:txBody>
          <a:bodyPr>
            <a:spAutoFit/>
          </a:bodyPr>
          <a:lstStyle/>
          <a:p>
            <a:pPr>
              <a:spcBef>
                <a:spcPct val="50000"/>
              </a:spcBef>
            </a:pPr>
            <a:r>
              <a:rPr lang="zh-CN" altLang="en-US" sz="3200" b="1">
                <a:latin typeface="Verdana" pitchFamily="34" charset="0"/>
              </a:rPr>
              <a:t>反馈练习：</a:t>
            </a:r>
          </a:p>
        </p:txBody>
      </p:sp>
      <p:sp>
        <p:nvSpPr>
          <p:cNvPr id="39939" name="Text Box 3"/>
          <p:cNvSpPr txBox="1">
            <a:spLocks noChangeArrowheads="1"/>
          </p:cNvSpPr>
          <p:nvPr/>
        </p:nvSpPr>
        <p:spPr bwMode="auto">
          <a:xfrm>
            <a:off x="395288" y="1341438"/>
            <a:ext cx="8893175" cy="1311275"/>
          </a:xfrm>
          <a:prstGeom prst="rect">
            <a:avLst/>
          </a:prstGeom>
          <a:noFill/>
          <a:ln w="9525">
            <a:noFill/>
            <a:miter lim="800000"/>
            <a:headEnd/>
            <a:tailEnd/>
          </a:ln>
        </p:spPr>
        <p:txBody>
          <a:bodyPr>
            <a:spAutoFit/>
          </a:bodyPr>
          <a:lstStyle/>
          <a:p>
            <a:pPr>
              <a:spcBef>
                <a:spcPct val="50000"/>
              </a:spcBef>
            </a:pPr>
            <a:r>
              <a:rPr kumimoji="1" lang="en-US" altLang="zh-CN" sz="3200" b="1">
                <a:solidFill>
                  <a:srgbClr val="3920F6"/>
                </a:solidFill>
                <a:latin typeface="Times New Roman" pitchFamily="18" charset="0"/>
              </a:rPr>
              <a:t>1</a:t>
            </a:r>
            <a:r>
              <a:rPr kumimoji="1" lang="zh-CN" altLang="en-US" sz="3200" b="1">
                <a:solidFill>
                  <a:srgbClr val="3920F6"/>
                </a:solidFill>
                <a:latin typeface="Times New Roman" pitchFamily="18" charset="0"/>
              </a:rPr>
              <a:t>、下列物质中属于有机物的是：</a:t>
            </a:r>
            <a:r>
              <a:rPr kumimoji="1" lang="zh-CN" altLang="en-US" sz="3200" b="1">
                <a:solidFill>
                  <a:srgbClr val="3920F6"/>
                </a:solidFill>
                <a:latin typeface="Times New Roman" pitchFamily="18" charset="0"/>
                <a:sym typeface="Wingdings" pitchFamily="2" charset="2"/>
              </a:rPr>
              <a:t>（          ）</a:t>
            </a:r>
          </a:p>
          <a:p>
            <a:pPr>
              <a:spcBef>
                <a:spcPct val="50000"/>
              </a:spcBef>
            </a:pPr>
            <a:r>
              <a:rPr kumimoji="1" lang="en-US" altLang="zh-CN" sz="3200" b="1">
                <a:solidFill>
                  <a:srgbClr val="3920F6"/>
                </a:solidFill>
                <a:latin typeface="Times New Roman" pitchFamily="18" charset="0"/>
                <a:sym typeface="Wingdings" pitchFamily="2" charset="2"/>
              </a:rPr>
              <a:t>A</a:t>
            </a:r>
            <a:r>
              <a:rPr kumimoji="1" lang="zh-CN" altLang="en-US" sz="3200" b="1">
                <a:solidFill>
                  <a:srgbClr val="3920F6"/>
                </a:solidFill>
                <a:latin typeface="Times New Roman" pitchFamily="18" charset="0"/>
                <a:sym typeface="Wingdings" pitchFamily="2" charset="2"/>
              </a:rPr>
              <a:t>、二氧化碳  </a:t>
            </a:r>
            <a:r>
              <a:rPr kumimoji="1" lang="en-US" altLang="zh-CN" sz="3200" b="1">
                <a:solidFill>
                  <a:srgbClr val="3920F6"/>
                </a:solidFill>
                <a:latin typeface="Times New Roman" pitchFamily="18" charset="0"/>
                <a:sym typeface="Wingdings" pitchFamily="2" charset="2"/>
              </a:rPr>
              <a:t>B</a:t>
            </a:r>
            <a:r>
              <a:rPr kumimoji="1" lang="zh-CN" altLang="en-US" sz="3200" b="1">
                <a:solidFill>
                  <a:srgbClr val="3920F6"/>
                </a:solidFill>
                <a:latin typeface="Times New Roman" pitchFamily="18" charset="0"/>
                <a:sym typeface="Wingdings" pitchFamily="2" charset="2"/>
              </a:rPr>
              <a:t>、醋酸  </a:t>
            </a:r>
            <a:r>
              <a:rPr kumimoji="1" lang="en-US" altLang="zh-CN" sz="3200" b="1">
                <a:solidFill>
                  <a:srgbClr val="3920F6"/>
                </a:solidFill>
                <a:latin typeface="Times New Roman" pitchFamily="18" charset="0"/>
                <a:sym typeface="Wingdings" pitchFamily="2" charset="2"/>
              </a:rPr>
              <a:t>C</a:t>
            </a:r>
            <a:r>
              <a:rPr kumimoji="1" lang="zh-CN" altLang="en-US" sz="3200" b="1">
                <a:solidFill>
                  <a:srgbClr val="3920F6"/>
                </a:solidFill>
                <a:latin typeface="Times New Roman" pitchFamily="18" charset="0"/>
                <a:sym typeface="Wingdings" pitchFamily="2" charset="2"/>
              </a:rPr>
              <a:t>、蔗糖  </a:t>
            </a:r>
            <a:r>
              <a:rPr kumimoji="1" lang="en-US" altLang="zh-CN" sz="3200" b="1">
                <a:solidFill>
                  <a:srgbClr val="3920F6"/>
                </a:solidFill>
                <a:latin typeface="Times New Roman" pitchFamily="18" charset="0"/>
                <a:sym typeface="Wingdings" pitchFamily="2" charset="2"/>
              </a:rPr>
              <a:t>D</a:t>
            </a:r>
            <a:r>
              <a:rPr kumimoji="1" lang="zh-CN" altLang="en-US" sz="3200" b="1">
                <a:solidFill>
                  <a:srgbClr val="3920F6"/>
                </a:solidFill>
                <a:latin typeface="Times New Roman" pitchFamily="18" charset="0"/>
                <a:sym typeface="Wingdings" pitchFamily="2" charset="2"/>
              </a:rPr>
              <a:t>、碳酸氢钠</a:t>
            </a:r>
            <a:endParaRPr lang="zh-CN" altLang="en-US" sz="3200">
              <a:latin typeface="Verdana" pitchFamily="34" charset="0"/>
            </a:endParaRPr>
          </a:p>
        </p:txBody>
      </p:sp>
      <p:sp>
        <p:nvSpPr>
          <p:cNvPr id="39940" name="Text Box 4"/>
          <p:cNvSpPr txBox="1">
            <a:spLocks noChangeArrowheads="1"/>
          </p:cNvSpPr>
          <p:nvPr/>
        </p:nvSpPr>
        <p:spPr bwMode="auto">
          <a:xfrm>
            <a:off x="250825" y="3141663"/>
            <a:ext cx="8424863" cy="2530475"/>
          </a:xfrm>
          <a:prstGeom prst="rect">
            <a:avLst/>
          </a:prstGeom>
          <a:noFill/>
          <a:ln w="9525">
            <a:noFill/>
            <a:miter lim="800000"/>
            <a:headEnd/>
            <a:tailEnd/>
          </a:ln>
        </p:spPr>
        <p:txBody>
          <a:bodyPr>
            <a:spAutoFit/>
          </a:bodyPr>
          <a:lstStyle/>
          <a:p>
            <a:pPr>
              <a:lnSpc>
                <a:spcPct val="125000"/>
              </a:lnSpc>
            </a:pPr>
            <a:r>
              <a:rPr kumimoji="1" lang="en-US" altLang="zh-CN" sz="3200" b="1">
                <a:solidFill>
                  <a:srgbClr val="0000CC"/>
                </a:solidFill>
                <a:latin typeface="楷体_GB2312" pitchFamily="49" charset="-122"/>
                <a:ea typeface="楷体_GB2312" pitchFamily="49" charset="-122"/>
              </a:rPr>
              <a:t>2</a:t>
            </a:r>
            <a:r>
              <a:rPr kumimoji="1" lang="zh-CN" altLang="en-US" sz="3200" b="1">
                <a:solidFill>
                  <a:srgbClr val="0000CC"/>
                </a:solidFill>
                <a:latin typeface="楷体_GB2312" pitchFamily="49" charset="-122"/>
                <a:ea typeface="楷体_GB2312" pitchFamily="49" charset="-122"/>
              </a:rPr>
              <a:t>、下列气体能在氧气中充分燃烧，且产物既可使无水硫酸铜变蓝色，又可使澄清石灰水变浑浊的是（    ）</a:t>
            </a:r>
          </a:p>
          <a:p>
            <a:pPr>
              <a:lnSpc>
                <a:spcPct val="125000"/>
              </a:lnSpc>
            </a:pPr>
            <a:r>
              <a:rPr kumimoji="1" lang="en-US" altLang="zh-CN" sz="3200" b="1">
                <a:solidFill>
                  <a:srgbClr val="0000CC"/>
                </a:solidFill>
                <a:latin typeface="楷体_GB2312" pitchFamily="49" charset="-122"/>
                <a:ea typeface="楷体_GB2312" pitchFamily="49" charset="-122"/>
              </a:rPr>
              <a:t>A</a:t>
            </a:r>
            <a:r>
              <a:rPr kumimoji="1" lang="zh-CN" altLang="en-US" sz="3200" b="1">
                <a:solidFill>
                  <a:srgbClr val="0000CC"/>
                </a:solidFill>
                <a:latin typeface="楷体_GB2312" pitchFamily="49" charset="-122"/>
                <a:ea typeface="楷体_GB2312" pitchFamily="49" charset="-122"/>
              </a:rPr>
              <a:t>、</a:t>
            </a:r>
            <a:r>
              <a:rPr kumimoji="1" lang="en-US" altLang="zh-CN" sz="3200" b="1">
                <a:solidFill>
                  <a:srgbClr val="0000CC"/>
                </a:solidFill>
                <a:latin typeface="楷体_GB2312" pitchFamily="49" charset="-122"/>
                <a:ea typeface="楷体_GB2312" pitchFamily="49" charset="-122"/>
              </a:rPr>
              <a:t>HCl   B</a:t>
            </a:r>
            <a:r>
              <a:rPr kumimoji="1" lang="zh-CN" altLang="en-US" sz="3200" b="1">
                <a:solidFill>
                  <a:srgbClr val="0000CC"/>
                </a:solidFill>
                <a:latin typeface="楷体_GB2312" pitchFamily="49" charset="-122"/>
                <a:ea typeface="楷体_GB2312" pitchFamily="49" charset="-122"/>
              </a:rPr>
              <a:t>、</a:t>
            </a:r>
            <a:r>
              <a:rPr kumimoji="1" lang="en-US" altLang="zh-CN" sz="3200" b="1">
                <a:solidFill>
                  <a:srgbClr val="0000CC"/>
                </a:solidFill>
                <a:latin typeface="楷体_GB2312" pitchFamily="49" charset="-122"/>
                <a:ea typeface="楷体_GB2312" pitchFamily="49" charset="-122"/>
              </a:rPr>
              <a:t>CH</a:t>
            </a:r>
            <a:r>
              <a:rPr kumimoji="1" lang="en-US" altLang="zh-CN" sz="3200" b="1" baseline="-20000">
                <a:solidFill>
                  <a:srgbClr val="0000CC"/>
                </a:solidFill>
                <a:latin typeface="楷体_GB2312" pitchFamily="49" charset="-122"/>
                <a:ea typeface="楷体_GB2312" pitchFamily="49" charset="-122"/>
              </a:rPr>
              <a:t>4</a:t>
            </a:r>
            <a:r>
              <a:rPr kumimoji="1" lang="en-US" altLang="zh-CN" sz="3200" b="1">
                <a:solidFill>
                  <a:srgbClr val="0000CC"/>
                </a:solidFill>
                <a:latin typeface="楷体_GB2312" pitchFamily="49" charset="-122"/>
                <a:ea typeface="楷体_GB2312" pitchFamily="49" charset="-122"/>
              </a:rPr>
              <a:t>    C</a:t>
            </a:r>
            <a:r>
              <a:rPr kumimoji="1" lang="zh-CN" altLang="en-US" sz="3200" b="1">
                <a:solidFill>
                  <a:srgbClr val="0000CC"/>
                </a:solidFill>
                <a:latin typeface="楷体_GB2312" pitchFamily="49" charset="-122"/>
                <a:ea typeface="楷体_GB2312" pitchFamily="49" charset="-122"/>
              </a:rPr>
              <a:t>、</a:t>
            </a:r>
            <a:r>
              <a:rPr kumimoji="1" lang="en-US" altLang="zh-CN" sz="3200" b="1">
                <a:solidFill>
                  <a:srgbClr val="0000CC"/>
                </a:solidFill>
                <a:latin typeface="楷体_GB2312" pitchFamily="49" charset="-122"/>
                <a:ea typeface="楷体_GB2312" pitchFamily="49" charset="-122"/>
              </a:rPr>
              <a:t>H</a:t>
            </a:r>
            <a:r>
              <a:rPr kumimoji="1" lang="en-US" altLang="zh-CN" sz="3200" b="1" baseline="-20000">
                <a:solidFill>
                  <a:srgbClr val="0000CC"/>
                </a:solidFill>
                <a:latin typeface="楷体_GB2312" pitchFamily="49" charset="-122"/>
                <a:ea typeface="楷体_GB2312" pitchFamily="49" charset="-122"/>
              </a:rPr>
              <a:t>2</a:t>
            </a:r>
            <a:r>
              <a:rPr kumimoji="1" lang="en-US" altLang="zh-CN" sz="3200" b="1">
                <a:solidFill>
                  <a:srgbClr val="0000CC"/>
                </a:solidFill>
                <a:latin typeface="楷体_GB2312" pitchFamily="49" charset="-122"/>
                <a:ea typeface="楷体_GB2312" pitchFamily="49" charset="-122"/>
              </a:rPr>
              <a:t>    D</a:t>
            </a:r>
            <a:r>
              <a:rPr kumimoji="1" lang="zh-CN" altLang="en-US" sz="3200" b="1">
                <a:solidFill>
                  <a:srgbClr val="0000CC"/>
                </a:solidFill>
                <a:latin typeface="楷体_GB2312" pitchFamily="49" charset="-122"/>
                <a:ea typeface="楷体_GB2312" pitchFamily="49" charset="-122"/>
              </a:rPr>
              <a:t>、</a:t>
            </a:r>
            <a:r>
              <a:rPr kumimoji="1" lang="en-US" altLang="zh-CN" sz="3200" b="1">
                <a:solidFill>
                  <a:srgbClr val="0000CC"/>
                </a:solidFill>
                <a:latin typeface="楷体_GB2312" pitchFamily="49" charset="-122"/>
                <a:ea typeface="楷体_GB2312" pitchFamily="49" charset="-122"/>
              </a:rPr>
              <a:t>CO</a:t>
            </a:r>
          </a:p>
        </p:txBody>
      </p:sp>
      <p:sp>
        <p:nvSpPr>
          <p:cNvPr id="30725" name="Text Box 5"/>
          <p:cNvSpPr txBox="1">
            <a:spLocks noChangeArrowheads="1"/>
          </p:cNvSpPr>
          <p:nvPr/>
        </p:nvSpPr>
        <p:spPr bwMode="auto">
          <a:xfrm>
            <a:off x="611188" y="4797425"/>
            <a:ext cx="7489825" cy="366713"/>
          </a:xfrm>
          <a:prstGeom prst="rect">
            <a:avLst/>
          </a:prstGeom>
          <a:noFill/>
          <a:ln w="9525">
            <a:noFill/>
            <a:miter lim="800000"/>
            <a:headEnd/>
            <a:tailEnd/>
          </a:ln>
        </p:spPr>
        <p:txBody>
          <a:bodyPr>
            <a:spAutoFit/>
          </a:bodyPr>
          <a:lstStyle/>
          <a:p>
            <a:pPr>
              <a:spcBef>
                <a:spcPct val="50000"/>
              </a:spcBef>
            </a:pPr>
            <a:endParaRPr lang="zh-CN" altLang="en-US">
              <a:latin typeface="Verdana" pitchFamily="34" charset="0"/>
            </a:endParaRPr>
          </a:p>
        </p:txBody>
      </p:sp>
      <p:sp>
        <p:nvSpPr>
          <p:cNvPr id="39942" name="Text Box 6"/>
          <p:cNvSpPr txBox="1">
            <a:spLocks noChangeArrowheads="1"/>
          </p:cNvSpPr>
          <p:nvPr/>
        </p:nvSpPr>
        <p:spPr bwMode="auto">
          <a:xfrm>
            <a:off x="6831013" y="1296988"/>
            <a:ext cx="1873250" cy="641350"/>
          </a:xfrm>
          <a:prstGeom prst="rect">
            <a:avLst/>
          </a:prstGeom>
          <a:noFill/>
          <a:ln w="9525">
            <a:noFill/>
            <a:miter lim="800000"/>
            <a:headEnd/>
            <a:tailEnd/>
          </a:ln>
        </p:spPr>
        <p:txBody>
          <a:bodyPr>
            <a:spAutoFit/>
          </a:bodyPr>
          <a:lstStyle/>
          <a:p>
            <a:pPr>
              <a:spcBef>
                <a:spcPct val="50000"/>
              </a:spcBef>
            </a:pPr>
            <a:r>
              <a:rPr lang="en-US" altLang="zh-CN" sz="3600" b="1">
                <a:solidFill>
                  <a:srgbClr val="CC0066"/>
                </a:solidFill>
                <a:latin typeface="Verdana" pitchFamily="34" charset="0"/>
              </a:rPr>
              <a:t>BC</a:t>
            </a:r>
          </a:p>
        </p:txBody>
      </p:sp>
      <p:sp>
        <p:nvSpPr>
          <p:cNvPr id="39943" name="Text Box 7"/>
          <p:cNvSpPr txBox="1">
            <a:spLocks noChangeArrowheads="1"/>
          </p:cNvSpPr>
          <p:nvPr/>
        </p:nvSpPr>
        <p:spPr bwMode="auto">
          <a:xfrm>
            <a:off x="2484438" y="4365625"/>
            <a:ext cx="1873250" cy="641350"/>
          </a:xfrm>
          <a:prstGeom prst="rect">
            <a:avLst/>
          </a:prstGeom>
          <a:noFill/>
          <a:ln w="9525">
            <a:noFill/>
            <a:miter lim="800000"/>
            <a:headEnd/>
            <a:tailEnd/>
          </a:ln>
        </p:spPr>
        <p:txBody>
          <a:bodyPr>
            <a:spAutoFit/>
          </a:bodyPr>
          <a:lstStyle/>
          <a:p>
            <a:pPr>
              <a:spcBef>
                <a:spcPct val="50000"/>
              </a:spcBef>
            </a:pPr>
            <a:r>
              <a:rPr lang="en-US" altLang="zh-CN" sz="3600" b="1">
                <a:solidFill>
                  <a:srgbClr val="CC0066"/>
                </a:solidFill>
                <a:latin typeface="Verdana" pitchFamily="34" charset="0"/>
              </a:rPr>
              <a:t>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39942"/>
                                        </p:tgtEl>
                                        <p:attrNameLst>
                                          <p:attrName>style.visibility</p:attrName>
                                        </p:attrNameLst>
                                      </p:cBhvr>
                                      <p:to>
                                        <p:strVal val="visible"/>
                                      </p:to>
                                    </p:set>
                                    <p:animEffect transition="in" filter="blinds(horizontal)">
                                      <p:cBhvr>
                                        <p:cTn id="11" dur="500"/>
                                        <p:tgtEl>
                                          <p:spTgt spid="3994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994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9943"/>
                                        </p:tgtEl>
                                        <p:attrNameLst>
                                          <p:attrName>style.visibility</p:attrName>
                                        </p:attrNameLst>
                                      </p:cBhvr>
                                      <p:to>
                                        <p:strVal val="visible"/>
                                      </p:to>
                                    </p:set>
                                    <p:animEffect transition="in" filter="blinds(horizontal)">
                                      <p:cBhvr>
                                        <p:cTn id="20" dur="500"/>
                                        <p:tgtEl>
                                          <p:spTgt spid="39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p:bldP spid="39940" grpId="0"/>
      <p:bldP spid="39942" grpId="0"/>
      <p:bldP spid="3994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95288" y="260350"/>
            <a:ext cx="8424862" cy="3597275"/>
          </a:xfrm>
          <a:prstGeom prst="rect">
            <a:avLst/>
          </a:prstGeom>
          <a:noFill/>
          <a:ln w="9525">
            <a:noFill/>
            <a:miter lim="800000"/>
            <a:headEnd/>
            <a:tailEnd/>
          </a:ln>
        </p:spPr>
        <p:txBody>
          <a:bodyPr>
            <a:spAutoFit/>
          </a:bodyPr>
          <a:lstStyle/>
          <a:p>
            <a:pPr>
              <a:lnSpc>
                <a:spcPct val="120000"/>
              </a:lnSpc>
            </a:pPr>
            <a:r>
              <a:rPr kumimoji="1" lang="zh-CN" altLang="en-US" sz="3200" b="1">
                <a:solidFill>
                  <a:srgbClr val="2C2CBC"/>
                </a:solidFill>
                <a:latin typeface="楷体_GB2312" pitchFamily="49" charset="-122"/>
                <a:ea typeface="楷体_GB2312" pitchFamily="49" charset="-122"/>
              </a:rPr>
              <a:t> </a:t>
            </a:r>
            <a:r>
              <a:rPr kumimoji="1" lang="en-US" altLang="zh-CN" sz="3200" b="1">
                <a:solidFill>
                  <a:srgbClr val="2C2CBC"/>
                </a:solidFill>
                <a:latin typeface="楷体_GB2312" pitchFamily="49" charset="-122"/>
                <a:ea typeface="楷体_GB2312" pitchFamily="49" charset="-122"/>
              </a:rPr>
              <a:t>3.</a:t>
            </a:r>
            <a:r>
              <a:rPr kumimoji="1" lang="zh-CN" altLang="en-US" sz="3200" b="1">
                <a:solidFill>
                  <a:srgbClr val="2C2CBC"/>
                </a:solidFill>
                <a:latin typeface="楷体_GB2312" pitchFamily="49" charset="-122"/>
                <a:ea typeface="楷体_GB2312" pitchFamily="49" charset="-122"/>
              </a:rPr>
              <a:t>在下列反应中，光照对反应几乎没有影响的是（     ）</a:t>
            </a:r>
          </a:p>
          <a:p>
            <a:pPr>
              <a:lnSpc>
                <a:spcPct val="120000"/>
              </a:lnSpc>
            </a:pPr>
            <a:r>
              <a:rPr kumimoji="1" lang="zh-CN" altLang="en-US" sz="3200" b="1">
                <a:solidFill>
                  <a:srgbClr val="2C2CBC"/>
                </a:solidFill>
                <a:latin typeface="楷体_GB2312" pitchFamily="49" charset="-122"/>
                <a:ea typeface="楷体_GB2312" pitchFamily="49" charset="-122"/>
              </a:rPr>
              <a:t>   </a:t>
            </a:r>
            <a:r>
              <a:rPr kumimoji="1" lang="en-US" altLang="zh-CN" sz="3200" b="1">
                <a:solidFill>
                  <a:srgbClr val="2C2CBC"/>
                </a:solidFill>
                <a:latin typeface="楷体_GB2312" pitchFamily="49" charset="-122"/>
                <a:ea typeface="楷体_GB2312" pitchFamily="49" charset="-122"/>
              </a:rPr>
              <a:t>A</a:t>
            </a:r>
            <a:r>
              <a:rPr kumimoji="1" lang="zh-CN" altLang="en-US" sz="3200" b="1">
                <a:solidFill>
                  <a:srgbClr val="2C2CBC"/>
                </a:solidFill>
                <a:latin typeface="楷体_GB2312" pitchFamily="49" charset="-122"/>
                <a:ea typeface="楷体_GB2312" pitchFamily="49" charset="-122"/>
              </a:rPr>
              <a:t>、氯气与氢气反应</a:t>
            </a:r>
          </a:p>
          <a:p>
            <a:pPr>
              <a:lnSpc>
                <a:spcPct val="120000"/>
              </a:lnSpc>
            </a:pPr>
            <a:r>
              <a:rPr kumimoji="1" lang="zh-CN" altLang="en-US" sz="3200" b="1">
                <a:solidFill>
                  <a:srgbClr val="2C2CBC"/>
                </a:solidFill>
                <a:latin typeface="楷体_GB2312" pitchFamily="49" charset="-122"/>
                <a:ea typeface="楷体_GB2312" pitchFamily="49" charset="-122"/>
              </a:rPr>
              <a:t>   </a:t>
            </a:r>
            <a:r>
              <a:rPr kumimoji="1" lang="en-US" altLang="zh-CN" sz="3200" b="1">
                <a:solidFill>
                  <a:srgbClr val="2C2CBC"/>
                </a:solidFill>
                <a:latin typeface="楷体_GB2312" pitchFamily="49" charset="-122"/>
                <a:ea typeface="楷体_GB2312" pitchFamily="49" charset="-122"/>
              </a:rPr>
              <a:t>B</a:t>
            </a:r>
            <a:r>
              <a:rPr kumimoji="1" lang="zh-CN" altLang="en-US" sz="3200" b="1">
                <a:solidFill>
                  <a:srgbClr val="2C2CBC"/>
                </a:solidFill>
                <a:latin typeface="楷体_GB2312" pitchFamily="49" charset="-122"/>
                <a:ea typeface="楷体_GB2312" pitchFamily="49" charset="-122"/>
              </a:rPr>
              <a:t>、氯气与甲烷反应</a:t>
            </a:r>
          </a:p>
          <a:p>
            <a:pPr>
              <a:lnSpc>
                <a:spcPct val="120000"/>
              </a:lnSpc>
            </a:pPr>
            <a:r>
              <a:rPr kumimoji="1" lang="zh-CN" altLang="en-US" sz="3200" b="1">
                <a:solidFill>
                  <a:srgbClr val="2C2CBC"/>
                </a:solidFill>
                <a:latin typeface="楷体_GB2312" pitchFamily="49" charset="-122"/>
                <a:ea typeface="楷体_GB2312" pitchFamily="49" charset="-122"/>
              </a:rPr>
              <a:t>   </a:t>
            </a:r>
            <a:r>
              <a:rPr kumimoji="1" lang="en-US" altLang="zh-CN" sz="3200" b="1">
                <a:solidFill>
                  <a:srgbClr val="2C2CBC"/>
                </a:solidFill>
                <a:latin typeface="楷体_GB2312" pitchFamily="49" charset="-122"/>
                <a:ea typeface="楷体_GB2312" pitchFamily="49" charset="-122"/>
              </a:rPr>
              <a:t>C</a:t>
            </a:r>
            <a:r>
              <a:rPr kumimoji="1" lang="zh-CN" altLang="en-US" sz="3200" b="1">
                <a:solidFill>
                  <a:srgbClr val="2C2CBC"/>
                </a:solidFill>
                <a:latin typeface="楷体_GB2312" pitchFamily="49" charset="-122"/>
                <a:ea typeface="楷体_GB2312" pitchFamily="49" charset="-122"/>
              </a:rPr>
              <a:t>、氧气与甲烷反应</a:t>
            </a:r>
          </a:p>
          <a:p>
            <a:pPr>
              <a:lnSpc>
                <a:spcPct val="120000"/>
              </a:lnSpc>
            </a:pPr>
            <a:r>
              <a:rPr kumimoji="1" lang="zh-CN" altLang="en-US" sz="3200" b="1">
                <a:solidFill>
                  <a:srgbClr val="2C2CBC"/>
                </a:solidFill>
                <a:latin typeface="楷体_GB2312" pitchFamily="49" charset="-122"/>
                <a:ea typeface="楷体_GB2312" pitchFamily="49" charset="-122"/>
              </a:rPr>
              <a:t>   </a:t>
            </a:r>
            <a:r>
              <a:rPr kumimoji="1" lang="en-US" altLang="zh-CN" sz="3200" b="1">
                <a:solidFill>
                  <a:srgbClr val="2C2CBC"/>
                </a:solidFill>
                <a:latin typeface="楷体_GB2312" pitchFamily="49" charset="-122"/>
                <a:ea typeface="楷体_GB2312" pitchFamily="49" charset="-122"/>
              </a:rPr>
              <a:t>D</a:t>
            </a:r>
            <a:r>
              <a:rPr kumimoji="1" lang="zh-CN" altLang="en-US" sz="3200" b="1">
                <a:solidFill>
                  <a:srgbClr val="2C2CBC"/>
                </a:solidFill>
                <a:latin typeface="楷体_GB2312" pitchFamily="49" charset="-122"/>
                <a:ea typeface="楷体_GB2312" pitchFamily="49" charset="-122"/>
              </a:rPr>
              <a:t>、次氯酸的分解</a:t>
            </a:r>
          </a:p>
        </p:txBody>
      </p:sp>
      <p:sp>
        <p:nvSpPr>
          <p:cNvPr id="40963" name="Text Box 3"/>
          <p:cNvSpPr txBox="1">
            <a:spLocks noChangeArrowheads="1"/>
          </p:cNvSpPr>
          <p:nvPr/>
        </p:nvSpPr>
        <p:spPr bwMode="auto">
          <a:xfrm>
            <a:off x="179388" y="4437063"/>
            <a:ext cx="8964612" cy="2041525"/>
          </a:xfrm>
          <a:prstGeom prst="rect">
            <a:avLst/>
          </a:prstGeom>
          <a:noFill/>
          <a:ln w="9525">
            <a:noFill/>
            <a:miter lim="800000"/>
            <a:headEnd/>
            <a:tailEnd/>
          </a:ln>
        </p:spPr>
        <p:txBody>
          <a:bodyPr>
            <a:spAutoFit/>
          </a:bodyPr>
          <a:lstStyle/>
          <a:p>
            <a:r>
              <a:rPr kumimoji="1" lang="en-US" altLang="zh-CN" sz="3200" b="1">
                <a:solidFill>
                  <a:srgbClr val="0000CC"/>
                </a:solidFill>
                <a:latin typeface="楷体_GB2312" pitchFamily="49" charset="-122"/>
                <a:ea typeface="楷体_GB2312" pitchFamily="49" charset="-122"/>
              </a:rPr>
              <a:t>4</a:t>
            </a:r>
            <a:r>
              <a:rPr kumimoji="1" lang="zh-CN" altLang="en-US" sz="3200" b="1">
                <a:solidFill>
                  <a:srgbClr val="0000CC"/>
                </a:solidFill>
                <a:latin typeface="楷体_GB2312" pitchFamily="49" charset="-122"/>
                <a:ea typeface="楷体_GB2312" pitchFamily="49" charset="-122"/>
              </a:rPr>
              <a:t>、在光照条件下，将等物质的量的</a:t>
            </a:r>
            <a:r>
              <a:rPr kumimoji="1" lang="en-US" altLang="zh-CN" sz="3200" b="1">
                <a:solidFill>
                  <a:srgbClr val="0000CC"/>
                </a:solidFill>
                <a:latin typeface="楷体_GB2312" pitchFamily="49" charset="-122"/>
                <a:ea typeface="楷体_GB2312" pitchFamily="49" charset="-122"/>
              </a:rPr>
              <a:t>CH</a:t>
            </a:r>
            <a:r>
              <a:rPr kumimoji="1" lang="en-US" altLang="zh-CN" sz="3200" b="1" baseline="-20000">
                <a:solidFill>
                  <a:srgbClr val="0000CC"/>
                </a:solidFill>
                <a:latin typeface="楷体_GB2312" pitchFamily="49" charset="-122"/>
                <a:ea typeface="楷体_GB2312" pitchFamily="49" charset="-122"/>
              </a:rPr>
              <a:t>4</a:t>
            </a:r>
            <a:r>
              <a:rPr kumimoji="1" lang="zh-CN" altLang="en-US" sz="3200" b="1">
                <a:solidFill>
                  <a:srgbClr val="0000CC"/>
                </a:solidFill>
                <a:latin typeface="楷体_GB2312" pitchFamily="49" charset="-122"/>
                <a:ea typeface="楷体_GB2312" pitchFamily="49" charset="-122"/>
              </a:rPr>
              <a:t>和</a:t>
            </a:r>
            <a:r>
              <a:rPr kumimoji="1" lang="en-US" altLang="zh-CN" sz="3200" b="1">
                <a:solidFill>
                  <a:srgbClr val="0000CC"/>
                </a:solidFill>
                <a:latin typeface="楷体_GB2312" pitchFamily="49" charset="-122"/>
                <a:ea typeface="楷体_GB2312" pitchFamily="49" charset="-122"/>
              </a:rPr>
              <a:t>Cl</a:t>
            </a:r>
            <a:r>
              <a:rPr kumimoji="1" lang="en-US" altLang="zh-CN" sz="3200" b="1" baseline="-20000">
                <a:solidFill>
                  <a:srgbClr val="0000CC"/>
                </a:solidFill>
                <a:latin typeface="楷体_GB2312" pitchFamily="49" charset="-122"/>
                <a:ea typeface="楷体_GB2312" pitchFamily="49" charset="-122"/>
              </a:rPr>
              <a:t>2</a:t>
            </a:r>
            <a:r>
              <a:rPr kumimoji="1" lang="zh-CN" altLang="en-US" sz="3200" b="1">
                <a:solidFill>
                  <a:srgbClr val="0000CC"/>
                </a:solidFill>
                <a:latin typeface="楷体_GB2312" pitchFamily="49" charset="-122"/>
                <a:ea typeface="楷体_GB2312" pitchFamily="49" charset="-122"/>
              </a:rPr>
              <a:t>充分反应后，得到的产物的物质的量最多的是（    ）</a:t>
            </a:r>
          </a:p>
          <a:p>
            <a:r>
              <a:rPr kumimoji="1" lang="en-US" altLang="zh-CN" sz="3200" b="1">
                <a:solidFill>
                  <a:srgbClr val="0000CC"/>
                </a:solidFill>
                <a:latin typeface="楷体_GB2312" pitchFamily="49" charset="-122"/>
                <a:ea typeface="楷体_GB2312" pitchFamily="49" charset="-122"/>
              </a:rPr>
              <a:t>A</a:t>
            </a:r>
            <a:r>
              <a:rPr kumimoji="1" lang="zh-CN" altLang="en-US" sz="3200" b="1">
                <a:solidFill>
                  <a:srgbClr val="0000CC"/>
                </a:solidFill>
                <a:latin typeface="楷体_GB2312" pitchFamily="49" charset="-122"/>
                <a:ea typeface="楷体_GB2312" pitchFamily="49" charset="-122"/>
              </a:rPr>
              <a:t>、</a:t>
            </a:r>
            <a:r>
              <a:rPr kumimoji="1" lang="en-US" altLang="zh-CN" sz="3200" b="1">
                <a:solidFill>
                  <a:srgbClr val="0000CC"/>
                </a:solidFill>
                <a:latin typeface="楷体_GB2312" pitchFamily="49" charset="-122"/>
                <a:ea typeface="楷体_GB2312" pitchFamily="49" charset="-122"/>
              </a:rPr>
              <a:t>CH</a:t>
            </a:r>
            <a:r>
              <a:rPr kumimoji="1" lang="en-US" altLang="zh-CN" sz="3200" b="1" baseline="-20000">
                <a:solidFill>
                  <a:srgbClr val="0000CC"/>
                </a:solidFill>
                <a:latin typeface="楷体_GB2312" pitchFamily="49" charset="-122"/>
                <a:ea typeface="楷体_GB2312" pitchFamily="49" charset="-122"/>
              </a:rPr>
              <a:t>3</a:t>
            </a:r>
            <a:r>
              <a:rPr kumimoji="1" lang="en-US" altLang="zh-CN" sz="3200" b="1">
                <a:solidFill>
                  <a:srgbClr val="0000CC"/>
                </a:solidFill>
                <a:latin typeface="楷体_GB2312" pitchFamily="49" charset="-122"/>
                <a:ea typeface="楷体_GB2312" pitchFamily="49" charset="-122"/>
              </a:rPr>
              <a:t>Cl   B</a:t>
            </a:r>
            <a:r>
              <a:rPr kumimoji="1" lang="zh-CN" altLang="en-US" sz="3200" b="1">
                <a:solidFill>
                  <a:srgbClr val="0000CC"/>
                </a:solidFill>
                <a:latin typeface="楷体_GB2312" pitchFamily="49" charset="-122"/>
                <a:ea typeface="楷体_GB2312" pitchFamily="49" charset="-122"/>
              </a:rPr>
              <a:t>、</a:t>
            </a:r>
            <a:r>
              <a:rPr kumimoji="1" lang="en-US" altLang="zh-CN" sz="3200" b="1">
                <a:solidFill>
                  <a:srgbClr val="0000CC"/>
                </a:solidFill>
                <a:latin typeface="楷体_GB2312" pitchFamily="49" charset="-122"/>
                <a:ea typeface="楷体_GB2312" pitchFamily="49" charset="-122"/>
              </a:rPr>
              <a:t>CH</a:t>
            </a:r>
            <a:r>
              <a:rPr kumimoji="1" lang="en-US" altLang="zh-CN" sz="3200" b="1" baseline="-20000">
                <a:solidFill>
                  <a:srgbClr val="0000CC"/>
                </a:solidFill>
                <a:latin typeface="楷体_GB2312" pitchFamily="49" charset="-122"/>
                <a:ea typeface="楷体_GB2312" pitchFamily="49" charset="-122"/>
              </a:rPr>
              <a:t>2</a:t>
            </a:r>
            <a:r>
              <a:rPr kumimoji="1" lang="en-US" altLang="zh-CN" sz="3200" b="1">
                <a:solidFill>
                  <a:srgbClr val="0000CC"/>
                </a:solidFill>
                <a:latin typeface="楷体_GB2312" pitchFamily="49" charset="-122"/>
                <a:ea typeface="楷体_GB2312" pitchFamily="49" charset="-122"/>
              </a:rPr>
              <a:t>Cl</a:t>
            </a:r>
            <a:r>
              <a:rPr kumimoji="1" lang="en-US" altLang="zh-CN" sz="3200" b="1" baseline="-20000">
                <a:solidFill>
                  <a:srgbClr val="0000CC"/>
                </a:solidFill>
                <a:latin typeface="楷体_GB2312" pitchFamily="49" charset="-122"/>
                <a:ea typeface="楷体_GB2312" pitchFamily="49" charset="-122"/>
              </a:rPr>
              <a:t>2</a:t>
            </a:r>
            <a:r>
              <a:rPr kumimoji="1" lang="en-US" altLang="zh-CN" sz="3200" b="1">
                <a:solidFill>
                  <a:srgbClr val="0000CC"/>
                </a:solidFill>
                <a:latin typeface="楷体_GB2312" pitchFamily="49" charset="-122"/>
                <a:ea typeface="楷体_GB2312" pitchFamily="49" charset="-122"/>
              </a:rPr>
              <a:t>    C</a:t>
            </a:r>
            <a:r>
              <a:rPr kumimoji="1" lang="zh-CN" altLang="en-US" sz="3200" b="1">
                <a:solidFill>
                  <a:srgbClr val="0000CC"/>
                </a:solidFill>
                <a:latin typeface="楷体_GB2312" pitchFamily="49" charset="-122"/>
                <a:ea typeface="楷体_GB2312" pitchFamily="49" charset="-122"/>
              </a:rPr>
              <a:t>、</a:t>
            </a:r>
            <a:r>
              <a:rPr kumimoji="1" lang="en-US" altLang="zh-CN" sz="3200" b="1">
                <a:solidFill>
                  <a:srgbClr val="0000CC"/>
                </a:solidFill>
                <a:latin typeface="楷体_GB2312" pitchFamily="49" charset="-122"/>
                <a:ea typeface="楷体_GB2312" pitchFamily="49" charset="-122"/>
              </a:rPr>
              <a:t>CCl</a:t>
            </a:r>
            <a:r>
              <a:rPr kumimoji="1" lang="en-US" altLang="zh-CN" sz="3200" b="1" baseline="-20000">
                <a:solidFill>
                  <a:srgbClr val="0000CC"/>
                </a:solidFill>
                <a:latin typeface="楷体_GB2312" pitchFamily="49" charset="-122"/>
                <a:ea typeface="楷体_GB2312" pitchFamily="49" charset="-122"/>
              </a:rPr>
              <a:t>4</a:t>
            </a:r>
            <a:r>
              <a:rPr kumimoji="1" lang="en-US" altLang="zh-CN" sz="3200" b="1">
                <a:solidFill>
                  <a:srgbClr val="0000CC"/>
                </a:solidFill>
                <a:latin typeface="楷体_GB2312" pitchFamily="49" charset="-122"/>
                <a:ea typeface="楷体_GB2312" pitchFamily="49" charset="-122"/>
              </a:rPr>
              <a:t>   D</a:t>
            </a:r>
            <a:r>
              <a:rPr kumimoji="1" lang="zh-CN" altLang="en-US" sz="3200" b="1">
                <a:solidFill>
                  <a:srgbClr val="0000CC"/>
                </a:solidFill>
                <a:latin typeface="楷体_GB2312" pitchFamily="49" charset="-122"/>
                <a:ea typeface="楷体_GB2312" pitchFamily="49" charset="-122"/>
              </a:rPr>
              <a:t>、</a:t>
            </a:r>
            <a:r>
              <a:rPr kumimoji="1" lang="en-US" altLang="zh-CN" sz="3200" b="1">
                <a:solidFill>
                  <a:srgbClr val="0000CC"/>
                </a:solidFill>
                <a:latin typeface="楷体_GB2312" pitchFamily="49" charset="-122"/>
                <a:ea typeface="楷体_GB2312" pitchFamily="49" charset="-122"/>
              </a:rPr>
              <a:t>HCl</a:t>
            </a:r>
          </a:p>
        </p:txBody>
      </p:sp>
      <p:sp>
        <p:nvSpPr>
          <p:cNvPr id="40964" name="Text Box 4"/>
          <p:cNvSpPr txBox="1">
            <a:spLocks noChangeArrowheads="1"/>
          </p:cNvSpPr>
          <p:nvPr/>
        </p:nvSpPr>
        <p:spPr bwMode="auto">
          <a:xfrm>
            <a:off x="8027988" y="4941888"/>
            <a:ext cx="1873250" cy="641350"/>
          </a:xfrm>
          <a:prstGeom prst="rect">
            <a:avLst/>
          </a:prstGeom>
          <a:noFill/>
          <a:ln w="9525">
            <a:noFill/>
            <a:miter lim="800000"/>
            <a:headEnd/>
            <a:tailEnd/>
          </a:ln>
        </p:spPr>
        <p:txBody>
          <a:bodyPr>
            <a:spAutoFit/>
          </a:bodyPr>
          <a:lstStyle/>
          <a:p>
            <a:pPr>
              <a:spcBef>
                <a:spcPct val="50000"/>
              </a:spcBef>
            </a:pPr>
            <a:r>
              <a:rPr lang="en-US" altLang="zh-CN" sz="3600" b="1">
                <a:solidFill>
                  <a:srgbClr val="CC0066"/>
                </a:solidFill>
                <a:latin typeface="Verdana" pitchFamily="34" charset="0"/>
              </a:rPr>
              <a:t>D</a:t>
            </a:r>
          </a:p>
        </p:txBody>
      </p:sp>
      <p:sp>
        <p:nvSpPr>
          <p:cNvPr id="40965" name="Text Box 5"/>
          <p:cNvSpPr txBox="1">
            <a:spLocks noChangeArrowheads="1"/>
          </p:cNvSpPr>
          <p:nvPr/>
        </p:nvSpPr>
        <p:spPr bwMode="auto">
          <a:xfrm>
            <a:off x="1979613" y="908050"/>
            <a:ext cx="1873250" cy="641350"/>
          </a:xfrm>
          <a:prstGeom prst="rect">
            <a:avLst/>
          </a:prstGeom>
          <a:noFill/>
          <a:ln w="9525">
            <a:noFill/>
            <a:miter lim="800000"/>
            <a:headEnd/>
            <a:tailEnd/>
          </a:ln>
        </p:spPr>
        <p:txBody>
          <a:bodyPr>
            <a:spAutoFit/>
          </a:bodyPr>
          <a:lstStyle/>
          <a:p>
            <a:pPr>
              <a:spcBef>
                <a:spcPct val="50000"/>
              </a:spcBef>
            </a:pPr>
            <a:r>
              <a:rPr lang="en-US" altLang="zh-CN" sz="3600" b="1">
                <a:solidFill>
                  <a:srgbClr val="CC0066"/>
                </a:solidFill>
                <a:latin typeface="Verdana" pitchFamily="34" charset="0"/>
              </a:rPr>
              <a: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40965"/>
                                        </p:tgtEl>
                                        <p:attrNameLst>
                                          <p:attrName>style.visibility</p:attrName>
                                        </p:attrNameLst>
                                      </p:cBhvr>
                                      <p:to>
                                        <p:strVal val="visible"/>
                                      </p:to>
                                    </p:set>
                                    <p:animEffect transition="in" filter="blinds(horizontal)">
                                      <p:cBhvr>
                                        <p:cTn id="11" dur="500"/>
                                        <p:tgtEl>
                                          <p:spTgt spid="4096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096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0964"/>
                                        </p:tgtEl>
                                        <p:attrNameLst>
                                          <p:attrName>style.visibility</p:attrName>
                                        </p:attrNameLst>
                                      </p:cBhvr>
                                      <p:to>
                                        <p:strVal val="visible"/>
                                      </p:to>
                                    </p:set>
                                    <p:animEffect transition="in" filter="blinds(horizontal)">
                                      <p:cBhvr>
                                        <p:cTn id="20" dur="500"/>
                                        <p:tgtEl>
                                          <p:spTgt spid="4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p:bldP spid="40964" grpId="0"/>
      <p:bldP spid="4096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28625" y="2714625"/>
            <a:ext cx="2571750" cy="2895600"/>
            <a:chOff x="0" y="0"/>
            <a:chExt cx="2157" cy="1824"/>
          </a:xfrm>
        </p:grpSpPr>
        <p:sp>
          <p:nvSpPr>
            <p:cNvPr id="20483" name="Text Box 3"/>
            <p:cNvSpPr txBox="1">
              <a:spLocks noChangeArrowheads="1"/>
            </p:cNvSpPr>
            <p:nvPr/>
          </p:nvSpPr>
          <p:spPr bwMode="auto">
            <a:xfrm>
              <a:off x="0" y="360"/>
              <a:ext cx="1930" cy="931"/>
            </a:xfrm>
            <a:prstGeom prst="rect">
              <a:avLst/>
            </a:prstGeom>
            <a:noFill/>
            <a:ln w="9525">
              <a:noFill/>
              <a:miter lim="800000"/>
              <a:headEnd/>
              <a:tailEnd/>
            </a:ln>
          </p:spPr>
          <p:txBody>
            <a:bodyPr>
              <a:spAutoFit/>
            </a:bodyPr>
            <a:lstStyle/>
            <a:p>
              <a:pPr eaLnBrk="0" hangingPunct="0">
                <a:spcBef>
                  <a:spcPct val="50000"/>
                </a:spcBef>
              </a:pPr>
              <a:r>
                <a:rPr lang="zh-CN" altLang="en-US" sz="3600" b="1">
                  <a:latin typeface="Times New Roman" pitchFamily="18" charset="0"/>
                  <a:ea typeface="黑体" pitchFamily="49" charset="-122"/>
                </a:rPr>
                <a:t>    甲烷</a:t>
              </a:r>
              <a:endParaRPr lang="en-US" sz="3600" b="1">
                <a:latin typeface="Times New Roman" pitchFamily="18" charset="0"/>
                <a:ea typeface="黑体" pitchFamily="49" charset="-122"/>
              </a:endParaRPr>
            </a:p>
            <a:p>
              <a:pPr eaLnBrk="0" hangingPunct="0">
                <a:spcBef>
                  <a:spcPct val="50000"/>
                </a:spcBef>
              </a:pPr>
              <a:r>
                <a:rPr lang="zh-CN" altLang="en-US" sz="3600" b="1">
                  <a:latin typeface="Times New Roman" pitchFamily="18" charset="0"/>
                  <a:ea typeface="黑体" pitchFamily="49" charset="-122"/>
                </a:rPr>
                <a:t>化学性质</a:t>
              </a:r>
            </a:p>
          </p:txBody>
        </p:sp>
        <p:sp>
          <p:nvSpPr>
            <p:cNvPr id="20484" name="AutoShape 4"/>
            <p:cNvSpPr>
              <a:spLocks/>
            </p:cNvSpPr>
            <p:nvPr/>
          </p:nvSpPr>
          <p:spPr bwMode="auto">
            <a:xfrm>
              <a:off x="1917" y="0"/>
              <a:ext cx="240" cy="1824"/>
            </a:xfrm>
            <a:prstGeom prst="leftBrace">
              <a:avLst>
                <a:gd name="adj1" fmla="val 63333"/>
                <a:gd name="adj2" fmla="val 50000"/>
              </a:avLst>
            </a:prstGeom>
            <a:noFill/>
            <a:ln w="50800" cmpd="sng">
              <a:solidFill>
                <a:srgbClr val="C00000"/>
              </a:solidFill>
              <a:round/>
              <a:headEnd/>
              <a:tailEnd/>
            </a:ln>
          </p:spPr>
          <p:txBody>
            <a:bodyPr wrap="none" anchor="ctr"/>
            <a:lstStyle/>
            <a:p>
              <a:pPr eaLnBrk="0" hangingPunct="0"/>
              <a:endParaRPr lang="zh-CN" altLang="en-US">
                <a:latin typeface="Calibri" pitchFamily="34" charset="0"/>
              </a:endParaRPr>
            </a:p>
          </p:txBody>
        </p:sp>
      </p:grpSp>
      <p:sp>
        <p:nvSpPr>
          <p:cNvPr id="20485" name="Text Box 5"/>
          <p:cNvSpPr txBox="1">
            <a:spLocks noChangeArrowheads="1"/>
          </p:cNvSpPr>
          <p:nvPr/>
        </p:nvSpPr>
        <p:spPr bwMode="auto">
          <a:xfrm>
            <a:off x="2786063" y="2571750"/>
            <a:ext cx="1905000" cy="646113"/>
          </a:xfrm>
          <a:prstGeom prst="rect">
            <a:avLst/>
          </a:prstGeom>
          <a:noFill/>
          <a:ln w="9525">
            <a:noFill/>
            <a:miter lim="800000"/>
            <a:headEnd/>
            <a:tailEnd/>
          </a:ln>
        </p:spPr>
        <p:txBody>
          <a:bodyPr>
            <a:spAutoFit/>
          </a:bodyPr>
          <a:lstStyle/>
          <a:p>
            <a:pPr eaLnBrk="0" hangingPunct="0">
              <a:spcBef>
                <a:spcPct val="50000"/>
              </a:spcBef>
            </a:pPr>
            <a:r>
              <a:rPr lang="en-US" sz="3600" b="1">
                <a:solidFill>
                  <a:srgbClr val="0000CC"/>
                </a:solidFill>
                <a:latin typeface="Times New Roman" pitchFamily="18" charset="0"/>
              </a:rPr>
              <a:t>   </a:t>
            </a:r>
            <a:r>
              <a:rPr lang="zh-CN" altLang="en-US" sz="3600" b="1">
                <a:latin typeface="Times New Roman" pitchFamily="18" charset="0"/>
              </a:rPr>
              <a:t>总体：</a:t>
            </a:r>
          </a:p>
        </p:txBody>
      </p:sp>
      <p:grpSp>
        <p:nvGrpSpPr>
          <p:cNvPr id="3" name="Group 6"/>
          <p:cNvGrpSpPr>
            <a:grpSpLocks/>
          </p:cNvGrpSpPr>
          <p:nvPr/>
        </p:nvGrpSpPr>
        <p:grpSpPr bwMode="auto">
          <a:xfrm>
            <a:off x="2857500" y="4071938"/>
            <a:ext cx="3248025" cy="1600200"/>
            <a:chOff x="0" y="0"/>
            <a:chExt cx="1728" cy="1008"/>
          </a:xfrm>
        </p:grpSpPr>
        <p:sp>
          <p:nvSpPr>
            <p:cNvPr id="20487" name="Text Box 7"/>
            <p:cNvSpPr txBox="1">
              <a:spLocks noChangeArrowheads="1"/>
            </p:cNvSpPr>
            <p:nvPr/>
          </p:nvSpPr>
          <p:spPr bwMode="auto">
            <a:xfrm>
              <a:off x="0" y="307"/>
              <a:ext cx="1536" cy="404"/>
            </a:xfrm>
            <a:prstGeom prst="rect">
              <a:avLst/>
            </a:prstGeom>
            <a:noFill/>
            <a:ln w="9525">
              <a:noFill/>
              <a:miter lim="800000"/>
              <a:headEnd/>
              <a:tailEnd/>
            </a:ln>
          </p:spPr>
          <p:txBody>
            <a:bodyPr>
              <a:spAutoFit/>
            </a:bodyPr>
            <a:lstStyle/>
            <a:p>
              <a:pPr eaLnBrk="0" hangingPunct="0">
                <a:spcBef>
                  <a:spcPct val="50000"/>
                </a:spcBef>
              </a:pPr>
              <a:r>
                <a:rPr lang="en-US" sz="3600" b="1">
                  <a:solidFill>
                    <a:srgbClr val="0000CC"/>
                  </a:solidFill>
                  <a:latin typeface="Times New Roman" pitchFamily="18" charset="0"/>
                </a:rPr>
                <a:t> </a:t>
              </a:r>
              <a:r>
                <a:rPr lang="zh-CN" altLang="en-US" sz="3600" b="1">
                  <a:latin typeface="Times New Roman" pitchFamily="18" charset="0"/>
                </a:rPr>
                <a:t>特定条件下</a:t>
              </a:r>
            </a:p>
          </p:txBody>
        </p:sp>
        <p:sp>
          <p:nvSpPr>
            <p:cNvPr id="20488" name="AutoShape 8"/>
            <p:cNvSpPr>
              <a:spLocks/>
            </p:cNvSpPr>
            <p:nvPr/>
          </p:nvSpPr>
          <p:spPr bwMode="auto">
            <a:xfrm>
              <a:off x="1488" y="0"/>
              <a:ext cx="240" cy="1008"/>
            </a:xfrm>
            <a:prstGeom prst="leftBrace">
              <a:avLst>
                <a:gd name="adj1" fmla="val 35000"/>
                <a:gd name="adj2" fmla="val 50000"/>
              </a:avLst>
            </a:prstGeom>
            <a:noFill/>
            <a:ln w="50800" cmpd="sng">
              <a:solidFill>
                <a:srgbClr val="C00000"/>
              </a:solidFill>
              <a:round/>
              <a:headEnd/>
              <a:tailEnd/>
            </a:ln>
          </p:spPr>
          <p:txBody>
            <a:bodyPr wrap="none" anchor="ctr"/>
            <a:lstStyle/>
            <a:p>
              <a:pPr eaLnBrk="0" hangingPunct="0"/>
              <a:endParaRPr lang="zh-CN" altLang="en-US">
                <a:latin typeface="Calibri" pitchFamily="34" charset="0"/>
              </a:endParaRPr>
            </a:p>
          </p:txBody>
        </p:sp>
      </p:grpSp>
      <p:sp>
        <p:nvSpPr>
          <p:cNvPr id="20489" name="Text Box 9"/>
          <p:cNvSpPr txBox="1">
            <a:spLocks noChangeArrowheads="1"/>
          </p:cNvSpPr>
          <p:nvPr/>
        </p:nvSpPr>
        <p:spPr bwMode="auto">
          <a:xfrm>
            <a:off x="6215063" y="3786188"/>
            <a:ext cx="2271712" cy="2308225"/>
          </a:xfrm>
          <a:prstGeom prst="rect">
            <a:avLst/>
          </a:prstGeom>
          <a:noFill/>
          <a:ln w="9525">
            <a:noFill/>
            <a:miter lim="800000"/>
            <a:headEnd/>
            <a:tailEnd/>
          </a:ln>
        </p:spPr>
        <p:txBody>
          <a:bodyPr>
            <a:spAutoFit/>
          </a:bodyPr>
          <a:lstStyle/>
          <a:p>
            <a:pPr eaLnBrk="0" hangingPunct="0">
              <a:spcBef>
                <a:spcPct val="50000"/>
              </a:spcBef>
            </a:pPr>
            <a:r>
              <a:rPr lang="zh-CN" altLang="en-US" sz="3600" b="1">
                <a:latin typeface="Times New Roman" pitchFamily="18" charset="0"/>
                <a:ea typeface="黑体" pitchFamily="49" charset="-122"/>
              </a:rPr>
              <a:t>氧化反应</a:t>
            </a:r>
          </a:p>
          <a:p>
            <a:pPr eaLnBrk="0" hangingPunct="0">
              <a:spcBef>
                <a:spcPct val="50000"/>
              </a:spcBef>
            </a:pPr>
            <a:endParaRPr lang="en-US" sz="3600" b="1">
              <a:latin typeface="Times New Roman" pitchFamily="18" charset="0"/>
              <a:ea typeface="黑体" pitchFamily="49" charset="-122"/>
            </a:endParaRPr>
          </a:p>
          <a:p>
            <a:pPr eaLnBrk="0" hangingPunct="0">
              <a:spcBef>
                <a:spcPct val="50000"/>
              </a:spcBef>
            </a:pPr>
            <a:r>
              <a:rPr lang="zh-CN" altLang="en-US" sz="3600" b="1">
                <a:latin typeface="Times New Roman" pitchFamily="18" charset="0"/>
                <a:ea typeface="黑体" pitchFamily="49" charset="-122"/>
              </a:rPr>
              <a:t>取代反应</a:t>
            </a:r>
            <a:endParaRPr lang="en-US" sz="3600" b="1">
              <a:latin typeface="Times New Roman" pitchFamily="18" charset="0"/>
              <a:ea typeface="黑体" pitchFamily="49" charset="-122"/>
            </a:endParaRPr>
          </a:p>
        </p:txBody>
      </p:sp>
      <p:sp>
        <p:nvSpPr>
          <p:cNvPr id="20490" name="Text Box 10"/>
          <p:cNvSpPr txBox="1">
            <a:spLocks noChangeArrowheads="1"/>
          </p:cNvSpPr>
          <p:nvPr/>
        </p:nvSpPr>
        <p:spPr bwMode="auto">
          <a:xfrm>
            <a:off x="4643438" y="2500313"/>
            <a:ext cx="3138487" cy="646112"/>
          </a:xfrm>
          <a:prstGeom prst="rect">
            <a:avLst/>
          </a:prstGeom>
          <a:noFill/>
          <a:ln w="9525">
            <a:noFill/>
            <a:miter lim="800000"/>
            <a:headEnd/>
            <a:tailEnd/>
          </a:ln>
        </p:spPr>
        <p:txBody>
          <a:bodyPr>
            <a:spAutoFit/>
          </a:bodyPr>
          <a:lstStyle/>
          <a:p>
            <a:pPr eaLnBrk="0" hangingPunct="0">
              <a:spcBef>
                <a:spcPct val="50000"/>
              </a:spcBef>
            </a:pPr>
            <a:r>
              <a:rPr lang="zh-CN" altLang="en-US" sz="3600" b="1">
                <a:latin typeface="Times New Roman" pitchFamily="18" charset="0"/>
                <a:ea typeface="黑体" pitchFamily="49" charset="-122"/>
              </a:rPr>
              <a:t>性质较稳定</a:t>
            </a:r>
          </a:p>
        </p:txBody>
      </p:sp>
      <p:sp>
        <p:nvSpPr>
          <p:cNvPr id="20491" name="矩形 13"/>
          <p:cNvSpPr>
            <a:spLocks noChangeArrowheads="1"/>
          </p:cNvSpPr>
          <p:nvPr/>
        </p:nvSpPr>
        <p:spPr bwMode="auto">
          <a:xfrm>
            <a:off x="0" y="1500188"/>
            <a:ext cx="9123363" cy="1200150"/>
          </a:xfrm>
          <a:prstGeom prst="rect">
            <a:avLst/>
          </a:prstGeom>
          <a:noFill/>
          <a:ln w="9525">
            <a:noFill/>
            <a:miter lim="800000"/>
            <a:headEnd/>
            <a:tailEnd/>
          </a:ln>
        </p:spPr>
        <p:txBody>
          <a:bodyPr>
            <a:spAutoFit/>
          </a:bodyPr>
          <a:lstStyle/>
          <a:p>
            <a:r>
              <a:rPr lang="zh-CN" altLang="en-US" sz="3600" b="1" dirty="0">
                <a:latin typeface="宋体" pitchFamily="2" charset="-122"/>
              </a:rPr>
              <a:t>甲烷立体结构：正四面体（键角</a:t>
            </a:r>
            <a:r>
              <a:rPr lang="en-US" sz="3600" b="1" dirty="0">
                <a:latin typeface="宋体" pitchFamily="2" charset="-122"/>
              </a:rPr>
              <a:t>109</a:t>
            </a:r>
            <a:r>
              <a:rPr lang="zh-CN" altLang="en-US" sz="3600" b="1" baseline="30000" dirty="0">
                <a:latin typeface="宋体" pitchFamily="2" charset="-122"/>
              </a:rPr>
              <a:t>。</a:t>
            </a:r>
            <a:r>
              <a:rPr lang="en-US" sz="3600" b="1" dirty="0">
                <a:latin typeface="宋体" pitchFamily="2" charset="-122"/>
              </a:rPr>
              <a:t>28</a:t>
            </a:r>
            <a:r>
              <a:rPr lang="zh-CN" altLang="en-US" sz="3600" b="1" baseline="30000" dirty="0">
                <a:latin typeface="宋体" pitchFamily="2" charset="-122"/>
              </a:rPr>
              <a:t>，</a:t>
            </a:r>
            <a:r>
              <a:rPr lang="zh-CN" altLang="en-US" sz="3600" b="1" dirty="0">
                <a:latin typeface="宋体" pitchFamily="2" charset="-122"/>
              </a:rPr>
              <a:t>）</a:t>
            </a:r>
            <a:endParaRPr lang="en-US" sz="3600" b="1" dirty="0">
              <a:latin typeface="宋体" pitchFamily="2" charset="-122"/>
            </a:endParaRPr>
          </a:p>
          <a:p>
            <a:endParaRPr lang="zh-CN" altLang="en-US" sz="3600" dirty="0">
              <a:latin typeface="宋体" pitchFamily="2" charset="-122"/>
            </a:endParaRPr>
          </a:p>
        </p:txBody>
      </p:sp>
      <p:sp>
        <p:nvSpPr>
          <p:cNvPr id="20492" name="Rectangle 18"/>
          <p:cNvSpPr>
            <a:spLocks noChangeArrowheads="1"/>
          </p:cNvSpPr>
          <p:nvPr/>
        </p:nvSpPr>
        <p:spPr bwMode="auto">
          <a:xfrm>
            <a:off x="250825" y="333375"/>
            <a:ext cx="2449513" cy="762000"/>
          </a:xfrm>
          <a:prstGeom prst="rect">
            <a:avLst/>
          </a:prstGeom>
          <a:solidFill>
            <a:srgbClr val="FFCCFF"/>
          </a:solidFill>
          <a:ln w="76200" cmpd="tri">
            <a:solidFill>
              <a:srgbClr val="E7053B"/>
            </a:solidFill>
            <a:miter lim="800000"/>
            <a:headEnd/>
            <a:tailEnd/>
          </a:ln>
        </p:spPr>
        <p:txBody>
          <a:bodyPr anchor="ctr"/>
          <a:lstStyle/>
          <a:p>
            <a:pPr algn="ctr"/>
            <a:r>
              <a:rPr lang="zh-CN" altLang="en-US" sz="4400" b="1">
                <a:solidFill>
                  <a:srgbClr val="921240"/>
                </a:solidFill>
                <a:effectLst>
                  <a:outerShdw blurRad="38100" dist="38100" dir="2700000" algn="tl">
                    <a:srgbClr val="000000"/>
                  </a:outerShdw>
                </a:effectLst>
                <a:ea typeface="楷体_GB2312" pitchFamily="49" charset="-122"/>
              </a:rPr>
              <a:t>小   结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0491">
                                            <p:txEl>
                                              <p:pRg st="0" end="0"/>
                                            </p:txEl>
                                          </p:spTgt>
                                        </p:tgtEl>
                                        <p:attrNameLst>
                                          <p:attrName>style.visibility</p:attrName>
                                        </p:attrNameLst>
                                      </p:cBhvr>
                                      <p:to>
                                        <p:strVal val="visible"/>
                                      </p:to>
                                    </p:set>
                                    <p:animEffect transition="in" filter="blinds(horizontal)">
                                      <p:cBhvr>
                                        <p:cTn id="7" dur="500"/>
                                        <p:tgtEl>
                                          <p:spTgt spid="204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0485"/>
                                        </p:tgtEl>
                                        <p:attrNameLst>
                                          <p:attrName>style.visibility</p:attrName>
                                        </p:attrNameLst>
                                      </p:cBhvr>
                                      <p:to>
                                        <p:strVal val="visible"/>
                                      </p:to>
                                    </p:set>
                                    <p:animEffect transition="in" filter="blinds(horizontal)">
                                      <p:cBhvr>
                                        <p:cTn id="15" dur="500"/>
                                        <p:tgtEl>
                                          <p:spTgt spid="2048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0490"/>
                                        </p:tgtEl>
                                        <p:attrNameLst>
                                          <p:attrName>style.visibility</p:attrName>
                                        </p:attrNameLst>
                                      </p:cBhvr>
                                      <p:to>
                                        <p:strVal val="visible"/>
                                      </p:to>
                                    </p:set>
                                    <p:animEffect transition="in" filter="blinds(horizontal)">
                                      <p:cBhvr>
                                        <p:cTn id="18" dur="500"/>
                                        <p:tgtEl>
                                          <p:spTgt spid="20490"/>
                                        </p:tgtEl>
                                      </p:cBhvr>
                                    </p:animEffect>
                                  </p:childTnLst>
                                </p:cTn>
                              </p:par>
                              <p:par>
                                <p:cTn id="19" presetID="3" presetClass="entr" presetSubtype="10" fill="hold" nodeType="withEffect">
                                  <p:stCondLst>
                                    <p:cond delay="300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par>
                                <p:cTn id="22" presetID="3" presetClass="entr" presetSubtype="10" fill="hold" grpId="0" nodeType="withEffect">
                                  <p:stCondLst>
                                    <p:cond delay="3000"/>
                                  </p:stCondLst>
                                  <p:childTnLst>
                                    <p:set>
                                      <p:cBhvr>
                                        <p:cTn id="23" dur="1" fill="hold">
                                          <p:stCondLst>
                                            <p:cond delay="0"/>
                                          </p:stCondLst>
                                        </p:cTn>
                                        <p:tgtEl>
                                          <p:spTgt spid="20489"/>
                                        </p:tgtEl>
                                        <p:attrNameLst>
                                          <p:attrName>style.visibility</p:attrName>
                                        </p:attrNameLst>
                                      </p:cBhvr>
                                      <p:to>
                                        <p:strVal val="visible"/>
                                      </p:to>
                                    </p:set>
                                    <p:animEffect transition="in" filter="blinds(horizontal)">
                                      <p:cBhvr>
                                        <p:cTn id="24" dur="500"/>
                                        <p:tgtEl>
                                          <p:spTgt spid="20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utoUpdateAnimBg="0"/>
      <p:bldP spid="20489" grpId="0" autoUpdateAnimBg="0"/>
      <p:bldP spid="20490" grpId="0" autoUpdateAnimBg="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TotalTime>
  <Words>1163</Words>
  <Application>Microsoft Office PowerPoint</Application>
  <PresentationFormat>全屏显示(4:3)</PresentationFormat>
  <Paragraphs>197</Paragraphs>
  <Slides>33</Slides>
  <Notes>2</Notes>
  <HiddenSlides>0</HiddenSlides>
  <MMClips>1</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33</vt:i4>
      </vt:variant>
    </vt:vector>
  </HeadingPairs>
  <TitlesOfParts>
    <vt:vector size="35" baseType="lpstr">
      <vt:lpstr>Office 主题</vt:lpstr>
      <vt:lpstr>Document</vt:lpstr>
      <vt:lpstr>幻灯片 1</vt:lpstr>
      <vt:lpstr>幻灯片 2</vt:lpstr>
      <vt:lpstr>幻灯片 3</vt:lpstr>
      <vt:lpstr>幻灯片 4</vt:lpstr>
      <vt:lpstr>幻灯片 5</vt:lpstr>
      <vt:lpstr>主要成分是甲烷， 是最重要的气体化石燃料。 我国是最早利用天然气的国家。</vt:lpstr>
      <vt:lpstr>幻灯片 7</vt:lpstr>
      <vt:lpstr>幻灯片 8</vt:lpstr>
      <vt:lpstr>幻灯片 9</vt:lpstr>
      <vt:lpstr>幻灯片 10</vt:lpstr>
      <vt:lpstr>幻灯片 11</vt:lpstr>
      <vt:lpstr>一、甲烷的物理性质</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vector>
  </TitlesOfParts>
  <Company>Legend (Beijing) Limited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Sky123.Org</cp:lastModifiedBy>
  <cp:revision>95</cp:revision>
  <dcterms:created xsi:type="dcterms:W3CDTF">2009-04-07T22:25:47Z</dcterms:created>
  <dcterms:modified xsi:type="dcterms:W3CDTF">2018-09-19T12:44:52Z</dcterms:modified>
</cp:coreProperties>
</file>