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23" r:id="rId2"/>
    <p:sldId id="259" r:id="rId3"/>
    <p:sldId id="260" r:id="rId4"/>
    <p:sldId id="338" r:id="rId5"/>
    <p:sldId id="313" r:id="rId6"/>
    <p:sldId id="343" r:id="rId7"/>
    <p:sldId id="416" r:id="rId8"/>
    <p:sldId id="314" r:id="rId9"/>
    <p:sldId id="419" r:id="rId10"/>
    <p:sldId id="420" r:id="rId11"/>
    <p:sldId id="421" r:id="rId12"/>
    <p:sldId id="315" r:id="rId13"/>
    <p:sldId id="346" r:id="rId14"/>
    <p:sldId id="422" r:id="rId15"/>
    <p:sldId id="423" r:id="rId16"/>
    <p:sldId id="424" r:id="rId17"/>
    <p:sldId id="425" r:id="rId18"/>
    <p:sldId id="320" r:id="rId19"/>
    <p:sldId id="321" r:id="rId20"/>
    <p:sldId id="390" r:id="rId21"/>
    <p:sldId id="311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CFB4CF"/>
    <a:srgbClr val="B7B2FC"/>
    <a:srgbClr val="C9BAFE"/>
    <a:srgbClr val="DEF5FA"/>
    <a:srgbClr val="923922"/>
    <a:srgbClr val="CFF1F8"/>
    <a:srgbClr val="4472C4"/>
    <a:srgbClr val="BEEBF5"/>
    <a:srgbClr val="FCD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7" autoAdjust="0"/>
    <p:restoredTop sz="94038" autoAdjust="0"/>
  </p:normalViewPr>
  <p:slideViewPr>
    <p:cSldViewPr snapToGrid="0">
      <p:cViewPr varScale="1">
        <p:scale>
          <a:sx n="72" d="100"/>
          <a:sy n="72" d="100"/>
        </p:scale>
        <p:origin x="3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538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144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09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p3"/><Relationship Id="rId7" Type="http://schemas.openxmlformats.org/officeDocument/2006/relationships/image" Target="../media/image5.png"/><Relationship Id="rId2" Type="http://schemas.microsoft.com/office/2007/relationships/media" Target="../media/media3.mp3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p3"/><Relationship Id="rId7" Type="http://schemas.openxmlformats.org/officeDocument/2006/relationships/image" Target="../media/image5.png"/><Relationship Id="rId2" Type="http://schemas.microsoft.com/office/2007/relationships/media" Target="../media/media4.mp3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2" Type="http://schemas.microsoft.com/office/2007/relationships/media" Target="../media/media5.mp3"/><Relationship Id="rId1" Type="http://schemas.openxmlformats.org/officeDocument/2006/relationships/tags" Target="../tags/tag10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12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7.mp3"/><Relationship Id="rId7" Type="http://schemas.openxmlformats.org/officeDocument/2006/relationships/image" Target="../media/image12.png"/><Relationship Id="rId2" Type="http://schemas.microsoft.com/office/2007/relationships/media" Target="../media/media7.mp3"/><Relationship Id="rId1" Type="http://schemas.openxmlformats.org/officeDocument/2006/relationships/tags" Target="../tags/tag13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658731" y="1806441"/>
            <a:ext cx="91383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Lesson 18</a:t>
            </a:r>
          </a:p>
          <a:p>
            <a:pPr algn="ctr"/>
            <a:r>
              <a:rPr lang="en-US" altLang="zh-CN" sz="6000" b="1" dirty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I Want to Explore the Animal World. </a:t>
            </a: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59165" y="6367145"/>
            <a:ext cx="2579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Miss Yong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2746338" y="843866"/>
            <a:ext cx="7717790" cy="4603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b="1" dirty="0">
                <a:ln w="38100" cmpd="sng">
                  <a:noFill/>
                  <a:round/>
                </a:ln>
                <a:solidFill>
                  <a:srgbClr val="4332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I Want to Explore the Animal World.</a:t>
            </a:r>
            <a:endParaRPr lang="en-US" altLang="zh-CN" sz="2400" b="1" dirty="0">
              <a:ln w="38100" cmpd="sng">
                <a:noFill/>
                <a:round/>
              </a:ln>
              <a:solidFill>
                <a:srgbClr val="43321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46338" y="852717"/>
            <a:ext cx="1546934" cy="442674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Lesson 1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43842" y="1451725"/>
            <a:ext cx="2464179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/>
              <a:t>Looking Ahead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54613" y="2016682"/>
            <a:ext cx="9433518" cy="4256484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By the end of</a:t>
            </a:r>
            <a:r>
              <a:rPr lang="en-US" altLang="zh-CN" sz="3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3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this lesson, </a:t>
            </a:r>
            <a:r>
              <a:rPr lang="en-US" altLang="zh-CN" sz="3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I</a:t>
            </a:r>
            <a:r>
              <a:rPr lang="zh-CN" altLang="en-US" sz="3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will be able to：</a:t>
            </a:r>
            <a:endParaRPr lang="en-US" altLang="zh-CN" sz="36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正确朗读含有“or”“ou”“ow”和“ph”的单词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;</a:t>
            </a:r>
          </a:p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）根据发音和含义对单词进行分类;</a:t>
            </a:r>
            <a:endParaRPr lang="en-US" altLang="zh-CN" sz="2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3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）根据发音和含义写出单词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;</a:t>
            </a:r>
          </a:p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4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推断字母组合“ou”的另外两种发音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;</a:t>
            </a:r>
          </a:p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（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5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）正确划分意群并有停顿地朗读文章。</a:t>
            </a:r>
          </a:p>
          <a:p>
            <a:endParaRPr lang="en-US" altLang="zh-CN" sz="36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1445260" y="1172341"/>
            <a:ext cx="237991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to Learn</a:t>
            </a:r>
            <a:endParaRPr lang="zh-CN" altLang="en-US" b="1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80862768"/>
              </p:ext>
            </p:extLst>
          </p:nvPr>
        </p:nvGraphicFramePr>
        <p:xfrm>
          <a:off x="1445260" y="2062507"/>
          <a:ext cx="9301480" cy="3418840"/>
        </p:xfrm>
        <a:graphic>
          <a:graphicData uri="http://schemas.openxmlformats.org/drawingml/2006/table">
            <a:tbl>
              <a:tblPr/>
              <a:tblGrid>
                <a:gridCol w="1106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61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99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30985"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buNone/>
                      </a:pPr>
                      <a:r>
                        <a:rPr lang="en-US" altLang="en-US" sz="40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buNone/>
                      </a:pPr>
                      <a:r>
                        <a:rPr lang="en-US" altLang="en-US" sz="40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7855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/ɜː/</a:t>
                      </a:r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/ɔ:/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/aʊ/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buNone/>
                      </a:pPr>
                      <a:r>
                        <a:rPr lang="en-US" sz="280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/ʌ/</a:t>
                      </a:r>
                      <a:endParaRPr lang="en-US" altLang="en-US" sz="28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/əʊ/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/aʊ/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buNone/>
                      </a:pPr>
                      <a:r>
                        <a:rPr lang="en-US" sz="280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/p/</a:t>
                      </a:r>
                      <a:endParaRPr lang="en-US" altLang="en-US" sz="28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buNone/>
                      </a:pPr>
                      <a:r>
                        <a:rPr lang="en-US" sz="28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/f/</a:t>
                      </a:r>
                      <a:endParaRPr lang="en-US" altLang="en-US" sz="28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10月8日 下午6点32分">
            <a:hlinkClick r:id="" action="ppaction://media"/>
            <a:extLst>
              <a:ext uri="{FF2B5EF4-FFF2-40B4-BE49-F238E27FC236}">
                <a16:creationId xmlns:a16="http://schemas.microsoft.com/office/drawing/2014/main" id="{11E6BE64-D459-6FBF-6C6F-5517DFDED1F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11534" y="894878"/>
            <a:ext cx="770172" cy="7701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740701" y="1464816"/>
            <a:ext cx="2747830" cy="4616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b="1" dirty="0"/>
              <a:t>Learning Actively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612761" y="2135690"/>
            <a:ext cx="10140059" cy="114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、Work in groups to read the flash cards and compete.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分小组朗读卡片上的内容，看谁读得又快又准。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8C9989D-33E8-AE20-005D-81F1AE137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084" y="3492484"/>
            <a:ext cx="4478847" cy="2561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advClick="0" advTm="2000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读一读，想一想。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624330" y="2331964"/>
            <a:ext cx="2462530" cy="5181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4000" dirty="0"/>
              <a:t>/</a:t>
            </a:r>
            <a:r>
              <a:rPr lang="en-US" altLang="zh-CN" sz="4000" dirty="0"/>
              <a:t>wɜː</a:t>
            </a:r>
            <a:r>
              <a:rPr lang="zh-CN" altLang="en-US" sz="4000" dirty="0"/>
              <a:t>k</a:t>
            </a:r>
            <a:r>
              <a:rPr lang="zh-CN" altLang="en-US" sz="4000" dirty="0">
                <a:sym typeface="+mn-ea"/>
              </a:rPr>
              <a:t>/</a:t>
            </a:r>
          </a:p>
          <a:p>
            <a:endParaRPr lang="en-US" altLang="zh-CN" sz="4000" dirty="0" err="1"/>
          </a:p>
        </p:txBody>
      </p:sp>
      <p:sp>
        <p:nvSpPr>
          <p:cNvPr id="23" name="文本框 22"/>
          <p:cNvSpPr txBox="1"/>
          <p:nvPr/>
        </p:nvSpPr>
        <p:spPr>
          <a:xfrm>
            <a:off x="7828914" y="2418715"/>
            <a:ext cx="2448560" cy="5194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</a:t>
            </a:r>
            <a:r>
              <a:rPr lang="en-US" altLang="zh-CN" sz="4000" dirty="0">
                <a:sym typeface="+mn-ea"/>
              </a:rPr>
              <a:t>'</a:t>
            </a:r>
            <a:r>
              <a:rPr lang="en-US" altLang="zh-CN" sz="4000" dirty="0"/>
              <a:t>k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ʌ</a:t>
            </a:r>
            <a:r>
              <a:rPr lang="en-US" altLang="zh-CN" sz="4000" dirty="0"/>
              <a:t>ntri/</a:t>
            </a:r>
            <a:endParaRPr lang="en-US" altLang="zh-CN" sz="4000" dirty="0" err="1"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71129" y="3469751"/>
            <a:ext cx="2564130" cy="6648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/'pe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ə</a:t>
            </a:r>
            <a:r>
              <a:rPr lang="en-US" altLang="zh-CN" sz="4000" dirty="0"/>
              <a:t>r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ə</a:t>
            </a:r>
            <a:r>
              <a:rPr lang="en-US" altLang="zh-CN" sz="4000" dirty="0"/>
              <a:t>nt/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624330" y="3567748"/>
            <a:ext cx="165417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/ləʊ/</a:t>
            </a:r>
            <a:endParaRPr lang="en-US" altLang="zh-CN" sz="3200" dirty="0"/>
          </a:p>
        </p:txBody>
      </p:sp>
      <p:sp>
        <p:nvSpPr>
          <p:cNvPr id="48" name="文本框 47"/>
          <p:cNvSpPr txBox="1"/>
          <p:nvPr/>
        </p:nvSpPr>
        <p:spPr>
          <a:xfrm>
            <a:off x="1426210" y="4839180"/>
            <a:ext cx="266065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/'fəʊtəʊ/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775441" y="2418715"/>
            <a:ext cx="3255645" cy="4597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ym typeface="+mn-ea"/>
              </a:rPr>
              <a:t>/gru:p/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666679" y="3567748"/>
            <a:ext cx="2376805" cy="5194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/klaʊn/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881380" y="1576705"/>
            <a:ext cx="49657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dirty="0"/>
              <a:t>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文本框 82"/>
          <p:cNvSpPr txBox="1"/>
          <p:nvPr>
            <p:custDataLst>
              <p:tags r:id="rId1"/>
            </p:custDataLst>
          </p:nvPr>
        </p:nvSpPr>
        <p:spPr>
          <a:xfrm>
            <a:off x="1329930" y="1482712"/>
            <a:ext cx="11624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/>
              <a:t>2)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60006" y="1482712"/>
            <a:ext cx="7795327" cy="34669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CN" sz="4000" dirty="0">
                <a:latin typeface="华文宋体" panose="02010600040101010101" pitchFamily="2" charset="-122"/>
                <a:ea typeface="华文宋体" panose="02010600040101010101" pitchFamily="2" charset="-122"/>
              </a:rPr>
              <a:t>w</a:t>
            </a:r>
            <a:r>
              <a:rPr lang="zh-CN" altLang="en-US" sz="4000" dirty="0">
                <a:latin typeface="华文宋体" panose="02010600040101010101" pitchFamily="2" charset="-122"/>
                <a:ea typeface="华文宋体" panose="02010600040101010101" pitchFamily="2" charset="-122"/>
              </a:rPr>
              <a:t>orth      through       play       </a:t>
            </a:r>
            <a:r>
              <a:rPr lang="zh-CN" altLang="en-US" sz="40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route</a:t>
            </a:r>
            <a:endParaRPr lang="zh-CN" altLang="en-US" sz="40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300000"/>
              </a:lnSpc>
            </a:pPr>
            <a:r>
              <a:rPr lang="en-US" altLang="zh-CN" sz="4000" dirty="0">
                <a:latin typeface="华文宋体" panose="02010600040101010101" pitchFamily="2" charset="-122"/>
                <a:ea typeface="华文宋体" panose="02010600040101010101" pitchFamily="2" charset="-122"/>
              </a:rPr>
              <a:t>t</a:t>
            </a:r>
            <a:r>
              <a:rPr lang="zh-CN" altLang="en-US" sz="4000" dirty="0">
                <a:latin typeface="华文宋体" panose="02010600040101010101" pitchFamily="2" charset="-122"/>
                <a:ea typeface="华文宋体" panose="02010600040101010101" pitchFamily="2" charset="-122"/>
              </a:rPr>
              <a:t>hrow      corn            house    port</a:t>
            </a:r>
            <a:endParaRPr lang="zh-CN" altLang="en-US" sz="2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ransition spd="slow" advClick="0" advTm="2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7629C5D6-174E-93B6-C494-F7077B203DB2}"/>
              </a:ext>
            </a:extLst>
          </p:cNvPr>
          <p:cNvSpPr/>
          <p:nvPr/>
        </p:nvSpPr>
        <p:spPr>
          <a:xfrm>
            <a:off x="1366684" y="2477729"/>
            <a:ext cx="9666571" cy="2203601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>
            <p:custDataLst>
              <p:tags r:id="rId1"/>
            </p:custDataLst>
          </p:nvPr>
        </p:nvSpPr>
        <p:spPr>
          <a:xfrm>
            <a:off x="1993477" y="1264227"/>
            <a:ext cx="710078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/>
              <a:t>3)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80324" y="3040920"/>
            <a:ext cx="282739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华文宋体" panose="02010600040101010101" pitchFamily="2" charset="-122"/>
                <a:ea typeface="华文宋体" panose="02010600040101010101" pitchFamily="2" charset="-122"/>
              </a:rPr>
              <a:t>phone me now</a:t>
            </a:r>
          </a:p>
          <a:p>
            <a:r>
              <a:rPr lang="zh-CN" altLang="en-US" sz="3200" dirty="0">
                <a:latin typeface="华文宋体" panose="02010600040101010101" pitchFamily="2" charset="-122"/>
                <a:ea typeface="华文宋体" panose="02010600040101010101" pitchFamily="2" charset="-122"/>
              </a:rPr>
              <a:t>an old crown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34804" y="3011496"/>
            <a:ext cx="311655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华文宋体" panose="02010600040101010101" pitchFamily="2" charset="-122"/>
                <a:ea typeface="华文宋体" panose="02010600040101010101" pitchFamily="2" charset="-122"/>
              </a:rPr>
              <a:t>park your car</a:t>
            </a:r>
          </a:p>
          <a:p>
            <a:r>
              <a:rPr lang="zh-CN" altLang="en-US" sz="3200" dirty="0">
                <a:latin typeface="华文宋体" panose="02010600040101010101" pitchFamily="2" charset="-122"/>
                <a:ea typeface="华文宋体" panose="02010600040101010101" pitchFamily="2" charset="-122"/>
              </a:rPr>
              <a:t>explore the world</a:t>
            </a:r>
            <a:endParaRPr lang="zh-CN" altLang="en-US" sz="20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05864" y="3011496"/>
            <a:ext cx="2827391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华文宋体" panose="02010600040101010101" pitchFamily="2" charset="-122"/>
                <a:ea typeface="华文宋体" panose="02010600040101010101" pitchFamily="2" charset="-122"/>
              </a:rPr>
              <a:t>touch the horn</a:t>
            </a:r>
          </a:p>
          <a:p>
            <a:r>
              <a:rPr lang="zh-CN" altLang="en-US" sz="3200" dirty="0">
                <a:latin typeface="华文宋体" panose="02010600040101010101" pitchFamily="2" charset="-122"/>
                <a:ea typeface="华文宋体" panose="02010600040101010101" pitchFamily="2" charset="-122"/>
              </a:rPr>
              <a:t>a white elephant</a:t>
            </a:r>
          </a:p>
        </p:txBody>
      </p:sp>
    </p:spTree>
  </p:cSld>
  <p:clrMapOvr>
    <a:masterClrMapping/>
  </p:clrMapOvr>
  <p:transition spd="slow" advClick="0" advTm="2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901404" y="895599"/>
            <a:ext cx="101400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、Listen and Circle the word you hear. 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听录音，圈出你听到的那个单词。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10AF142-699E-E962-2736-E5968DD6D5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152" y="2051461"/>
            <a:ext cx="9455031" cy="4289445"/>
          </a:xfrm>
          <a:prstGeom prst="rect">
            <a:avLst/>
          </a:prstGeom>
        </p:spPr>
      </p:pic>
      <p:sp>
        <p:nvSpPr>
          <p:cNvPr id="46" name="椭圆 45">
            <a:extLst>
              <a:ext uri="{FF2B5EF4-FFF2-40B4-BE49-F238E27FC236}">
                <a16:creationId xmlns:a16="http://schemas.microsoft.com/office/drawing/2014/main" id="{87904DDE-5E81-9918-EE43-2B9E9F151836}"/>
              </a:ext>
            </a:extLst>
          </p:cNvPr>
          <p:cNvSpPr/>
          <p:nvPr/>
        </p:nvSpPr>
        <p:spPr>
          <a:xfrm>
            <a:off x="3002147" y="833668"/>
            <a:ext cx="930582" cy="5662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10月8日 下午7点03分">
            <a:hlinkClick r:id="" action="ppaction://media"/>
            <a:extLst>
              <a:ext uri="{FF2B5EF4-FFF2-40B4-BE49-F238E27FC236}">
                <a16:creationId xmlns:a16="http://schemas.microsoft.com/office/drawing/2014/main" id="{4B509031-507D-CDF8-3096-77E30726345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47416" y="1395927"/>
            <a:ext cx="655534" cy="6555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Read and write.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读一读，写一写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2077085" y="1516772"/>
            <a:ext cx="7269710" cy="1121761"/>
          </a:xfrm>
          <a:prstGeom prst="roundRect">
            <a:avLst/>
          </a:prstGeom>
          <a:solidFill>
            <a:srgbClr val="DEF5FA"/>
          </a:solidFill>
          <a:ln w="38100">
            <a:solidFill>
              <a:srgbClr val="39A0DF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through    town    house    slow    horn </a:t>
            </a:r>
          </a:p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worth    elephant    southern    explore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47303" y="2791049"/>
            <a:ext cx="9170844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1) A bird in the hand is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 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/wɜːθ/ two in the bush.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47303" y="3429000"/>
            <a:ext cx="8664846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2) The beautiful horse with a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 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/hɔ:n/ is a unicorn.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47303" y="4066951"/>
            <a:ext cx="8857497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3) It took the mouse around two hours to reach her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   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/haʊs/.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47303" y="5041777"/>
            <a:ext cx="832927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4) My cousin from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 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'sʌðən/ Spain is in trouble.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A5EB638-8525-CE58-FCCE-D2CC29E80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0317" y="2638534"/>
            <a:ext cx="755659" cy="2994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Read and write.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读一读，写一写。</a:t>
            </a:r>
            <a:endParaRPr lang="zh-CN" altLang="en-US" sz="2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110489" y="1561208"/>
            <a:ext cx="7258556" cy="1184691"/>
          </a:xfrm>
          <a:prstGeom prst="roundRect">
            <a:avLst/>
          </a:prstGeom>
          <a:solidFill>
            <a:srgbClr val="DEF5FA"/>
          </a:solidFill>
          <a:ln w="38100">
            <a:solidFill>
              <a:srgbClr val="39A0DF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through    town    house    slow    horn </a:t>
            </a:r>
          </a:p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worth    elephant    southern    explore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0193" y="2745900"/>
            <a:ext cx="9824251" cy="25508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5) The clowns with crowns brought us food in the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 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/taʊn/.</a:t>
            </a: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6) There is so much to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 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/ɪk'splɔ:(r)/in the park!</a:t>
            </a: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7) The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 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/'elɪfənt/ in the photo can talk on a phone.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B50B54-D490-8941-33C0-74CC0D5E5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9518" y="2745900"/>
            <a:ext cx="875594" cy="29486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906946" y="899084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906946" y="1480432"/>
            <a:ext cx="101400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、Complete the sentences.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完成句子。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45098" y="2876497"/>
            <a:ext cx="9888948" cy="3258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A. So we all went to play and thr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__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the sn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_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 __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ball.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B. I went to the Fun Times Park of the s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_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 __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the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r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n t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_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 __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n.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C. Bye for n__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D. I was most excited by the Space W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__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Id.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E. But I think it's all w__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 </a:t>
            </a:r>
            <a:r>
              <a:rPr lang="zh-CN" alt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th it.</a:t>
            </a:r>
          </a:p>
        </p:txBody>
      </p:sp>
      <p:sp>
        <p:nvSpPr>
          <p:cNvPr id="3" name="缺角矩形 2"/>
          <p:cNvSpPr/>
          <p:nvPr/>
        </p:nvSpPr>
        <p:spPr>
          <a:xfrm>
            <a:off x="3097530" y="2059940"/>
            <a:ext cx="5871210" cy="702310"/>
          </a:xfrm>
          <a:prstGeom prst="plaque">
            <a:avLst/>
          </a:prstGeom>
          <a:solidFill>
            <a:srgbClr val="CFB4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or       ow      </a:t>
            </a:r>
            <a:r>
              <a:rPr lang="en-US" altLang="zh-CN" sz="4400" dirty="0" err="1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ou</a:t>
            </a:r>
            <a:endParaRPr lang="en-US" altLang="zh-CN" sz="4400" dirty="0">
              <a:solidFill>
                <a:schemeClr val="tx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003028" y="598171"/>
            <a:ext cx="10579100" cy="1144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、Choose the sentences above to complete the email.Then listen, check and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repeat.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把以上句子填入邮件中。然后听录音核对，并跟读。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69E7211-FDBC-7302-5186-CDC61BB50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438" y="1807548"/>
            <a:ext cx="6659745" cy="4365677"/>
          </a:xfrm>
          <a:prstGeom prst="rect">
            <a:avLst/>
          </a:prstGeom>
        </p:spPr>
      </p:pic>
      <p:pic>
        <p:nvPicPr>
          <p:cNvPr id="2" name="10月8日 下午6点40分(2)">
            <a:hlinkClick r:id="" action="ppaction://media"/>
            <a:extLst>
              <a:ext uri="{FF2B5EF4-FFF2-40B4-BE49-F238E27FC236}">
                <a16:creationId xmlns:a16="http://schemas.microsoft.com/office/drawing/2014/main" id="{70CA8D13-9759-5128-BCC9-71AF96D9EEC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58267" y="1940712"/>
            <a:ext cx="667797" cy="66779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1926632" y="757692"/>
            <a:ext cx="7847684" cy="1144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Listen,write and read.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听一听，写一写，并读一读。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1) Listen and finish the email.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听录音，完成邮件。</a:t>
            </a:r>
          </a:p>
        </p:txBody>
      </p:sp>
      <p:sp>
        <p:nvSpPr>
          <p:cNvPr id="144" name="圆角矩形 143"/>
          <p:cNvSpPr/>
          <p:nvPr/>
        </p:nvSpPr>
        <p:spPr>
          <a:xfrm>
            <a:off x="1225811" y="2027302"/>
            <a:ext cx="9853665" cy="3883086"/>
          </a:xfrm>
          <a:prstGeom prst="roundRect">
            <a:avLst/>
          </a:prstGeom>
          <a:solidFill>
            <a:srgbClr val="DEF5FA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Hi, Port!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Everything's fine! Today I went to the zoo with my parents / because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I wanted to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_______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the animal world. I saw a lot of animals, / like beautiful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_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,/ snowy owls, / brown foxes / and so on. You should come with me! I took photos with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_. They are so cute!I'll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_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you/ as soon as I'm back. See you!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</a:rPr>
              <a:t>Philip</a:t>
            </a:r>
            <a:endParaRPr lang="zh-CN" altLang="en-US" dirty="0">
              <a:solidFill>
                <a:schemeClr val="tx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10月8日 下午6点44分(3)">
            <a:hlinkClick r:id="" action="ppaction://media"/>
            <a:extLst>
              <a:ext uri="{FF2B5EF4-FFF2-40B4-BE49-F238E27FC236}">
                <a16:creationId xmlns:a16="http://schemas.microsoft.com/office/drawing/2014/main" id="{1F66AB01-0B80-9F45-F0B1-6CB76C20CA6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41396" y="1039477"/>
            <a:ext cx="738080" cy="73808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1956066" y="847906"/>
            <a:ext cx="9688137" cy="170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Listen,write and read.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听一听，写一写，并读一读。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2) Read the email aloud, paying attention to"/".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大声朗读这封邮件，注意停顿。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25AFCDE-57DB-514A-7ACD-89700782657B}"/>
              </a:ext>
            </a:extLst>
          </p:cNvPr>
          <p:cNvGrpSpPr/>
          <p:nvPr/>
        </p:nvGrpSpPr>
        <p:grpSpPr>
          <a:xfrm>
            <a:off x="1014007" y="2495420"/>
            <a:ext cx="10028298" cy="2937714"/>
            <a:chOff x="787430" y="2948574"/>
            <a:chExt cx="10028298" cy="2337792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226DB30E-E068-08A7-12CD-D08E79D046B5}"/>
                </a:ext>
              </a:extLst>
            </p:cNvPr>
            <p:cNvSpPr/>
            <p:nvPr/>
          </p:nvSpPr>
          <p:spPr>
            <a:xfrm>
              <a:off x="1606992" y="3643683"/>
              <a:ext cx="9208736" cy="164268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在听录音前，阅读语篇预测内容，能够帮助你更好地理解听力大意</a:t>
              </a:r>
              <a:r>
                <a: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定位关键信息。</a:t>
              </a: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82EAD61-9F0B-9376-C7F8-6ABFA36EEEA2}"/>
                </a:ext>
              </a:extLst>
            </p:cNvPr>
            <p:cNvSpPr/>
            <p:nvPr/>
          </p:nvSpPr>
          <p:spPr>
            <a:xfrm rot="20554020">
              <a:off x="787430" y="2948574"/>
              <a:ext cx="2377176" cy="11079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6600" b="1" spc="50" dirty="0">
                  <a:ln w="0"/>
                  <a:solidFill>
                    <a:srgbClr val="FF00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T</a:t>
              </a:r>
              <a:r>
                <a:rPr lang="en-US" altLang="zh-CN" sz="6600" b="1" cap="none" spc="50" dirty="0">
                  <a:ln w="0"/>
                  <a:solidFill>
                    <a:srgbClr val="FF00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ip</a:t>
              </a:r>
              <a:endParaRPr lang="zh-CN" altLang="en-US" sz="66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046095" y="816162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956641" y="1398948"/>
            <a:ext cx="9918119" cy="114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Listen, repeat and choose the correct sound of the letters "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ou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".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听录音跟读，并选出字母组合“</a:t>
            </a:r>
            <a:r>
              <a:rPr lang="en-US" altLang="zh-CN" sz="2400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ou</a:t>
            </a:r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”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的正确发音。</a:t>
            </a:r>
          </a:p>
        </p:txBody>
      </p:sp>
      <p:sp>
        <p:nvSpPr>
          <p:cNvPr id="3" name="缺角矩形 2"/>
          <p:cNvSpPr/>
          <p:nvPr/>
        </p:nvSpPr>
        <p:spPr>
          <a:xfrm>
            <a:off x="2364731" y="2678753"/>
            <a:ext cx="8011885" cy="773435"/>
          </a:xfrm>
          <a:prstGeom prst="plaque">
            <a:avLst/>
          </a:prstGeom>
          <a:solidFill>
            <a:srgbClr val="CFB4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zh-CN" sz="40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A.</a:t>
            </a:r>
            <a:r>
              <a:rPr lang="pl-PL" altLang="zh-CN" sz="4000" dirty="0">
                <a:solidFill>
                  <a:schemeClr val="tx1"/>
                </a:solidFill>
              </a:rPr>
              <a:t>/ɔ:/</a:t>
            </a:r>
            <a:r>
              <a:rPr lang="en-US" altLang="zh-CN" sz="4000" dirty="0">
                <a:solidFill>
                  <a:schemeClr val="tx1"/>
                </a:solidFill>
              </a:rPr>
              <a:t>       </a:t>
            </a:r>
            <a:r>
              <a:rPr lang="pl-PL" altLang="zh-CN" sz="40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pl-PL" altLang="zh-CN" sz="4000" dirty="0">
                <a:solidFill>
                  <a:schemeClr val="tx1"/>
                </a:solidFill>
              </a:rPr>
              <a:t>./aʊ/</a:t>
            </a:r>
            <a:r>
              <a:rPr lang="en-US" altLang="zh-CN" sz="4000" dirty="0">
                <a:solidFill>
                  <a:schemeClr val="tx1"/>
                </a:solidFill>
              </a:rPr>
              <a:t>     </a:t>
            </a:r>
            <a:r>
              <a:rPr lang="pl-PL" altLang="zh-CN" sz="40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C.</a:t>
            </a:r>
            <a:r>
              <a:rPr lang="pl-PL" altLang="zh-CN" sz="4000" dirty="0">
                <a:solidFill>
                  <a:schemeClr val="tx1"/>
                </a:solidFill>
              </a:rPr>
              <a:t>/u:</a:t>
            </a:r>
            <a:r>
              <a:rPr lang="en-US" altLang="zh-CN" sz="4000" dirty="0">
                <a:solidFill>
                  <a:schemeClr val="tx1"/>
                </a:solidFill>
              </a:rPr>
              <a:t>/       </a:t>
            </a:r>
            <a:r>
              <a:rPr lang="pl-PL" altLang="zh-CN" sz="40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D</a:t>
            </a:r>
            <a:r>
              <a:rPr lang="pl-PL" altLang="zh-CN" sz="4000" dirty="0">
                <a:solidFill>
                  <a:schemeClr val="tx1"/>
                </a:solidFill>
              </a:rPr>
              <a:t>./ʊ/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CEC04B2-2436-970B-2F43-412D5F923E03}"/>
              </a:ext>
            </a:extLst>
          </p:cNvPr>
          <p:cNvGrpSpPr/>
          <p:nvPr/>
        </p:nvGrpSpPr>
        <p:grpSpPr>
          <a:xfrm>
            <a:off x="2809667" y="3628226"/>
            <a:ext cx="3286333" cy="2978312"/>
            <a:chOff x="2264803" y="3273120"/>
            <a:chExt cx="3286333" cy="2978312"/>
          </a:xfrm>
        </p:grpSpPr>
        <p:sp>
          <p:nvSpPr>
            <p:cNvPr id="2" name="文本框 1"/>
            <p:cNvSpPr txBox="1"/>
            <p:nvPr/>
          </p:nvSpPr>
          <p:spPr>
            <a:xfrm>
              <a:off x="2572787" y="3445407"/>
              <a:ext cx="2978349" cy="28060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1)      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b</a:t>
              </a:r>
              <a:r>
                <a:rPr lang="en-US" altLang="zh-CN" sz="3200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ou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ght  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        br</a:t>
              </a:r>
              <a:r>
                <a:rPr lang="en-US" altLang="zh-CN" sz="3200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ou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ght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        th</a:t>
              </a:r>
              <a:r>
                <a:rPr lang="en-US" altLang="zh-CN" sz="3200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ou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ght</a:t>
              </a:r>
            </a:p>
            <a:p>
              <a:pPr>
                <a:lnSpc>
                  <a:spcPct val="150000"/>
                </a:lnSpc>
              </a:pPr>
              <a:endParaRPr lang="en-US" altLang="zh-CN" sz="2400" dirty="0"/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A620F576-8665-E628-B6F6-7D55E6F0C34C}"/>
                </a:ext>
              </a:extLst>
            </p:cNvPr>
            <p:cNvSpPr/>
            <p:nvPr/>
          </p:nvSpPr>
          <p:spPr>
            <a:xfrm>
              <a:off x="2264803" y="3273120"/>
              <a:ext cx="2745031" cy="2486278"/>
            </a:xfrm>
            <a:prstGeom prst="round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CE5A658A-446A-A55E-0495-BBC0C8BC749F}"/>
              </a:ext>
            </a:extLst>
          </p:cNvPr>
          <p:cNvGrpSpPr/>
          <p:nvPr/>
        </p:nvGrpSpPr>
        <p:grpSpPr>
          <a:xfrm>
            <a:off x="6892874" y="3628226"/>
            <a:ext cx="3350582" cy="2486278"/>
            <a:chOff x="5947157" y="3273120"/>
            <a:chExt cx="3350582" cy="2486278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F567151-802F-D1B6-FF14-EA124DC96604}"/>
                </a:ext>
              </a:extLst>
            </p:cNvPr>
            <p:cNvSpPr txBox="1"/>
            <p:nvPr/>
          </p:nvSpPr>
          <p:spPr>
            <a:xfrm>
              <a:off x="6319390" y="3445407"/>
              <a:ext cx="2978349" cy="22379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2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)     w</a:t>
              </a:r>
              <a:r>
                <a:rPr lang="en-US" altLang="zh-CN" sz="3200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ou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ld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        sh</a:t>
              </a:r>
              <a:r>
                <a:rPr lang="en-US" altLang="zh-CN" sz="3200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ou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ld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        c</a:t>
              </a:r>
              <a:r>
                <a:rPr lang="en-US" altLang="zh-CN" sz="3200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ou</a:t>
              </a:r>
              <a:r>
                <a:rPr lang="en-US" altLang="zh-CN" sz="3200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ld</a:t>
              </a:r>
              <a:endPara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4E0FE64-0DD1-7A18-230B-414F7AE267C0}"/>
                </a:ext>
              </a:extLst>
            </p:cNvPr>
            <p:cNvSpPr/>
            <p:nvPr/>
          </p:nvSpPr>
          <p:spPr>
            <a:xfrm>
              <a:off x="5947157" y="3273120"/>
              <a:ext cx="2745031" cy="2486278"/>
            </a:xfrm>
            <a:prstGeom prst="round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10月8日 下午6点51分">
            <a:hlinkClick r:id="" action="ppaction://media"/>
            <a:extLst>
              <a:ext uri="{FF2B5EF4-FFF2-40B4-BE49-F238E27FC236}">
                <a16:creationId xmlns:a16="http://schemas.microsoft.com/office/drawing/2014/main" id="{BBDC01AE-8D93-CCB1-F987-EEF4A8697FC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44935" y="1912287"/>
            <a:ext cx="744504" cy="7445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5503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030237" y="74734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030237" y="1040008"/>
            <a:ext cx="8646423" cy="114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Listen, mark(/) the story and tell it in groups.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听录音，用斜线“</a:t>
            </a:r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/”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给故事划分意群，并在小组内讲述该故事</a:t>
            </a:r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.</a:t>
            </a:r>
            <a:endParaRPr lang="zh-CN" altLang="en-US" sz="24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CCA894-3D47-8B63-3834-1512B168FFBB}"/>
              </a:ext>
            </a:extLst>
          </p:cNvPr>
          <p:cNvSpPr txBox="1"/>
          <p:nvPr/>
        </p:nvSpPr>
        <p:spPr>
          <a:xfrm>
            <a:off x="1169223" y="2183820"/>
            <a:ext cx="8899215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The Hungry Mouse</a:t>
            </a:r>
          </a:p>
          <a:p>
            <a:pPr indent="360000"/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A mouse was having a very bad time. She couldn't find any food. She looked here and there, but there was no food. At last the mouse found a basket, full of corn . She got through a hole to get into the basket and began to eat the corn.</a:t>
            </a:r>
          </a:p>
          <a:p>
            <a:pPr indent="360000"/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She was very hungry so she ate a lot and went on eating and eating. She had grown very fat in a short time. When the mouse tried to get out of the basket, she could not make it at all. She was too fat to pass through the hole.</a:t>
            </a:r>
          </a:p>
          <a:p>
            <a:pPr indent="360000"/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"How shall I get out?" said the mouse. "Oh, how shall I get out?"</a:t>
            </a:r>
            <a:endParaRPr lang="zh-CN" altLang="en-US" sz="24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A73DD96-ADA9-25F5-69DA-13016FBC9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8438" y="2129238"/>
            <a:ext cx="954340" cy="13406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C039960-8E37-570E-F975-C4641C79D1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0919" y="3672795"/>
            <a:ext cx="1249377" cy="2359934"/>
          </a:xfrm>
          <a:prstGeom prst="rect">
            <a:avLst/>
          </a:prstGeom>
        </p:spPr>
      </p:pic>
      <p:pic>
        <p:nvPicPr>
          <p:cNvPr id="2" name="10月8日 下午7点10分">
            <a:hlinkClick r:id="" action="ppaction://media"/>
            <a:extLst>
              <a:ext uri="{FF2B5EF4-FFF2-40B4-BE49-F238E27FC236}">
                <a16:creationId xmlns:a16="http://schemas.microsoft.com/office/drawing/2014/main" id="{A2CAB894-CD45-5168-3A58-EA558319BD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13878" y="1155971"/>
            <a:ext cx="703309" cy="7033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1575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9" y="1173554"/>
            <a:ext cx="10140059" cy="114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Discuss with your partner(s) to help the mouse out.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与同伴讨论如何帮助老鼠摆脱困境。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33D47E-27AB-18C0-104B-6F59CDF6A323}"/>
              </a:ext>
            </a:extLst>
          </p:cNvPr>
          <p:cNvSpPr txBox="1"/>
          <p:nvPr/>
        </p:nvSpPr>
        <p:spPr>
          <a:xfrm>
            <a:off x="1337444" y="2472122"/>
            <a:ext cx="6267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华文宋体" panose="02010600040101010101" pitchFamily="2" charset="-122"/>
                <a:ea typeface="华文宋体" panose="02010600040101010101" pitchFamily="2" charset="-122"/>
              </a:rPr>
              <a:t>These sentences may help:</a:t>
            </a:r>
            <a:endParaRPr lang="zh-CN" altLang="en-US" sz="36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52CDA1A-F964-C584-F395-5AE9971DC99E}"/>
              </a:ext>
            </a:extLst>
          </p:cNvPr>
          <p:cNvSpPr/>
          <p:nvPr/>
        </p:nvSpPr>
        <p:spPr>
          <a:xfrm>
            <a:off x="2880344" y="3171004"/>
            <a:ext cx="6431311" cy="2868958"/>
          </a:xfrm>
          <a:prstGeom prst="rect">
            <a:avLst/>
          </a:prstGeom>
          <a:solidFill>
            <a:srgbClr val="DEF5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A:I think she could...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B: Right! And she can also...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C: I don't think so...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D:...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5707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Try to work out the rules. 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试着找出规律。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1254815" y="2064107"/>
            <a:ext cx="10140059" cy="3703341"/>
          </a:xfrm>
          <a:prstGeom prst="roundRect">
            <a:avLst/>
          </a:prstGeom>
          <a:solidFill>
            <a:srgbClr val="CFF1F8"/>
          </a:solidFill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I) We can pronounce the letters "or"as 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 in corn and as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in worth.</a:t>
            </a:r>
          </a:p>
          <a:p>
            <a:pPr>
              <a:lnSpc>
                <a:spcPct val="150000"/>
              </a:lnSpc>
            </a:pP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2) We can pronounce the letters "ou' as 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 in house; as 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in touch; as 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 in group; as 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 in thought and as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 in could.</a:t>
            </a:r>
          </a:p>
          <a:p>
            <a:pPr>
              <a:lnSpc>
                <a:spcPct val="150000"/>
              </a:lnSpc>
            </a:pP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3) We can pronounce the letters “ow” as/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 in now and as</a:t>
            </a:r>
            <a:r>
              <a:rPr lang="en-US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 in snowball.</a:t>
            </a:r>
          </a:p>
          <a:p>
            <a:pPr>
              <a:lnSpc>
                <a:spcPct val="150000"/>
              </a:lnSpc>
            </a:pP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4) We can pronounce the letters “ph" as /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_____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/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in photo and</a:t>
            </a:r>
            <a:r>
              <a:rPr lang="en-US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elephant.</a:t>
            </a:r>
          </a:p>
        </p:txBody>
      </p:sp>
    </p:spTree>
    <p:custDataLst>
      <p:tags r:id="rId1"/>
    </p:custData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787401" y="1927047"/>
            <a:ext cx="10534650" cy="4191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rgbClr val="0070C0">
                  <a:alpha val="73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Tick(√) what you can do.</a:t>
            </a:r>
            <a:r>
              <a:rPr lang="zh-CN" altLang="en-US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看看你今天学会了什么。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71550" y="2131571"/>
            <a:ext cx="203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Now I can...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912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Great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8032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</a:t>
            </a:r>
            <a:r>
              <a:rPr lang="en-US" altLang="zh-CN" dirty="0" err="1"/>
              <a:t>ood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693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Ok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035381" y="2075377"/>
            <a:ext cx="136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Try hard</a:t>
            </a:r>
            <a:endParaRPr lang="zh-CN" altLang="en-US" dirty="0"/>
          </a:p>
        </p:txBody>
      </p:sp>
      <p:sp>
        <p:nvSpPr>
          <p:cNvPr id="5" name="星形: 五角 4"/>
          <p:cNvSpPr/>
          <p:nvPr/>
        </p:nvSpPr>
        <p:spPr>
          <a:xfrm>
            <a:off x="661987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6738938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685800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6986587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797798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8081962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8185943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9331324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94353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06799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050924" y="2666911"/>
            <a:ext cx="5454651" cy="3339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正确朗读含有“</a:t>
            </a:r>
            <a:r>
              <a:rPr lang="en-US" altLang="zh-CN" dirty="0"/>
              <a:t>or”“</a:t>
            </a:r>
            <a:r>
              <a:rPr lang="en-US" altLang="zh-CN" dirty="0" err="1"/>
              <a:t>ou</a:t>
            </a:r>
            <a:r>
              <a:rPr lang="en-US" altLang="zh-CN" dirty="0"/>
              <a:t>”“ow”</a:t>
            </a:r>
            <a:r>
              <a:rPr lang="zh-CN" altLang="en-US" dirty="0"/>
              <a:t>和“</a:t>
            </a:r>
            <a:r>
              <a:rPr lang="en-US" altLang="zh-CN" dirty="0" err="1"/>
              <a:t>ph</a:t>
            </a:r>
            <a:r>
              <a:rPr lang="en-US" altLang="zh-CN" dirty="0"/>
              <a:t>”</a:t>
            </a:r>
            <a:r>
              <a:rPr lang="zh-CN" altLang="en-US" dirty="0"/>
              <a:t>的单词</a:t>
            </a:r>
            <a:r>
              <a:rPr lang="en-US" altLang="zh-CN" dirty="0"/>
              <a:t>;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根据发音和含义对单词进行分类</a:t>
            </a:r>
            <a:r>
              <a:rPr lang="en-US" altLang="zh-CN" dirty="0"/>
              <a:t>;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根据发音和含义写出单词</a:t>
            </a:r>
            <a:r>
              <a:rPr lang="en-US" altLang="zh-CN" dirty="0"/>
              <a:t>;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推断字母组合“</a:t>
            </a:r>
            <a:r>
              <a:rPr lang="en-US" altLang="zh-CN" dirty="0" err="1"/>
              <a:t>ou</a:t>
            </a:r>
            <a:r>
              <a:rPr lang="en-US" altLang="zh-CN" dirty="0"/>
              <a:t>”</a:t>
            </a:r>
            <a:r>
              <a:rPr lang="zh-CN" altLang="en-US" dirty="0"/>
              <a:t>的另外两种发音</a:t>
            </a:r>
            <a:r>
              <a:rPr lang="en-US" altLang="zh-CN" dirty="0"/>
              <a:t>;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正确划分意群并有停顿地朗读文章。</a:t>
            </a: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grpSp>
        <p:nvGrpSpPr>
          <p:cNvPr id="52" name="组合 51"/>
          <p:cNvGrpSpPr/>
          <p:nvPr/>
        </p:nvGrpSpPr>
        <p:grpSpPr>
          <a:xfrm>
            <a:off x="6577411" y="2933523"/>
            <a:ext cx="4502544" cy="257175"/>
            <a:chOff x="6577411" y="2933523"/>
            <a:chExt cx="4502544" cy="257175"/>
          </a:xfrm>
        </p:grpSpPr>
        <p:sp>
          <p:nvSpPr>
            <p:cNvPr id="12" name="矩形 11"/>
            <p:cNvSpPr/>
            <p:nvPr/>
          </p:nvSpPr>
          <p:spPr>
            <a:xfrm>
              <a:off x="6577411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860505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169399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7980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577411" y="3478035"/>
            <a:ext cx="4502544" cy="257175"/>
            <a:chOff x="6577411" y="3422337"/>
            <a:chExt cx="4502544" cy="257175"/>
          </a:xfrm>
        </p:grpSpPr>
        <p:sp>
          <p:nvSpPr>
            <p:cNvPr id="28" name="矩形 27"/>
            <p:cNvSpPr/>
            <p:nvPr/>
          </p:nvSpPr>
          <p:spPr>
            <a:xfrm>
              <a:off x="6577411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60505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69399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517980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77411" y="4022547"/>
            <a:ext cx="4502544" cy="257175"/>
            <a:chOff x="6577411" y="4012887"/>
            <a:chExt cx="4502544" cy="257175"/>
          </a:xfrm>
        </p:grpSpPr>
        <p:sp>
          <p:nvSpPr>
            <p:cNvPr id="32" name="矩形 31"/>
            <p:cNvSpPr/>
            <p:nvPr/>
          </p:nvSpPr>
          <p:spPr>
            <a:xfrm>
              <a:off x="6577411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60505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69399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0517980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7411" y="4567059"/>
            <a:ext cx="4502544" cy="257175"/>
            <a:chOff x="6577411" y="4474849"/>
            <a:chExt cx="4502544" cy="257175"/>
          </a:xfrm>
        </p:grpSpPr>
        <p:sp>
          <p:nvSpPr>
            <p:cNvPr id="36" name="矩形 35"/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B334DE04-4A6C-B55B-FBA6-4657DBB37B1E}"/>
              </a:ext>
            </a:extLst>
          </p:cNvPr>
          <p:cNvGrpSpPr/>
          <p:nvPr/>
        </p:nvGrpSpPr>
        <p:grpSpPr>
          <a:xfrm>
            <a:off x="6577411" y="5111571"/>
            <a:ext cx="4502544" cy="257175"/>
            <a:chOff x="6577411" y="4474849"/>
            <a:chExt cx="4502544" cy="25717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6FACC780-94AA-D090-4EDC-386DBC965DA7}"/>
                </a:ext>
              </a:extLst>
            </p:cNvPr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86FBF43-1887-ACC9-9B91-8AB9BC6D3EF8}"/>
                </a:ext>
              </a:extLst>
            </p:cNvPr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CB1CE5B-99E0-E26F-FF17-6798BAA55E57}"/>
                </a:ext>
              </a:extLst>
            </p:cNvPr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F969CF1-BD09-2F48-7978-F8D1C79060EE}"/>
                </a:ext>
              </a:extLst>
            </p:cNvPr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26285" y="1739265"/>
            <a:ext cx="9135110" cy="3368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latin typeface="华文宋体" panose="02010600040101010101" pitchFamily="2" charset="-122"/>
                <a:ea typeface="华文宋体" panose="02010600040101010101" pitchFamily="2" charset="-122"/>
              </a:rPr>
              <a:t>homework:</a:t>
            </a:r>
          </a:p>
          <a:p>
            <a:endParaRPr lang="en-US" altLang="zh-CN" sz="36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sz="3600" dirty="0">
                <a:latin typeface="华文宋体" panose="02010600040101010101" pitchFamily="2" charset="-122"/>
                <a:ea typeface="华文宋体" panose="02010600040101010101" pitchFamily="2" charset="-122"/>
              </a:rPr>
              <a:t>(1) read </a:t>
            </a:r>
            <a:r>
              <a:rPr lang="en-US" altLang="zh-CN" sz="3600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alound</a:t>
            </a:r>
            <a:r>
              <a:rPr lang="en-US" altLang="zh-CN" sz="36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含有“</a:t>
            </a:r>
            <a:r>
              <a:rPr lang="en-US" sz="280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or”“</a:t>
            </a:r>
            <a:r>
              <a:rPr lang="en-US" sz="2800" dirty="0" err="1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ou</a:t>
            </a:r>
            <a:r>
              <a:rPr lang="en-US" sz="280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”“ow”</a:t>
            </a:r>
            <a:r>
              <a:rPr lang="zh-CN" altLang="en-US" sz="280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和“</a:t>
            </a:r>
            <a:r>
              <a:rPr lang="en-US" sz="2800" dirty="0" err="1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ph</a:t>
            </a:r>
            <a:r>
              <a:rPr lang="en-US" sz="280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”</a:t>
            </a:r>
            <a:r>
              <a:rPr lang="zh-CN" altLang="en-US" sz="280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的单词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;</a:t>
            </a:r>
            <a:endParaRPr lang="en-US" altLang="zh-CN" sz="3600" dirty="0">
              <a:solidFill>
                <a:srgbClr val="FF0000"/>
              </a:solidFill>
              <a:effectLst/>
              <a:latin typeface="华文宋体" panose="02010600040101010101" pitchFamily="2" charset="-122"/>
              <a:ea typeface="华文宋体" panose="02010600040101010101" pitchFamily="2" charset="-122"/>
              <a:sym typeface="+mn-ea"/>
            </a:endParaRPr>
          </a:p>
          <a:p>
            <a:r>
              <a:rPr lang="en-US" altLang="zh-CN" sz="36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(2) </a:t>
            </a:r>
            <a:r>
              <a:rPr lang="en-US" altLang="zh-CN" sz="3600" dirty="0" err="1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wirte</a:t>
            </a:r>
            <a:r>
              <a:rPr lang="en-US" altLang="zh-CN" sz="36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the phonetics for 5 times.</a:t>
            </a:r>
            <a:endParaRPr lang="en-US" altLang="zh-CN" sz="3600" b="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sz="3200" b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1414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thanks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QxZWM3OGY2OGY1MWRiZDNlNDQ5MjE1NWViY2QzMz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32*269"/>
  <p:tag name="TABLE_ENDDRAG_RECT" val="158*174*732*26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</TotalTime>
  <Words>1264</Words>
  <Application>Microsoft Office PowerPoint</Application>
  <PresentationFormat>宽屏</PresentationFormat>
  <Paragraphs>149</Paragraphs>
  <Slides>21</Slides>
  <Notes>13</Notes>
  <HiddenSlides>0</HiddenSlides>
  <MMClips>7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华文宋体</vt:lpstr>
      <vt:lpstr>微软雅黑</vt:lpstr>
      <vt:lpstr>字体视界-小妖精字体</vt:lpstr>
      <vt:lpstr>字体视界-遇见字体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智欣 董</cp:lastModifiedBy>
  <cp:revision>232</cp:revision>
  <dcterms:created xsi:type="dcterms:W3CDTF">2020-02-26T05:49:00Z</dcterms:created>
  <dcterms:modified xsi:type="dcterms:W3CDTF">2023-10-08T11:57:51Z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BE657FDCB2E44815B400FDF7F970D7AE_12</vt:lpwstr>
  </property>
  <property fmtid="{D5CDD505-2E9C-101B-9397-08002B2CF9AE}" pid="3" name="KSOProductBuildVer">
    <vt:lpwstr>2052-12.1.0.15374</vt:lpwstr>
  </property>
</Properties>
</file>