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handoutMasterIdLst>
    <p:handoutMasterId r:id="rId22"/>
  </p:handoutMasterIdLst>
  <p:sldIdLst>
    <p:sldId id="323" r:id="rId3"/>
    <p:sldId id="416" r:id="rId4"/>
    <p:sldId id="260" r:id="rId6"/>
    <p:sldId id="338" r:id="rId7"/>
    <p:sldId id="313" r:id="rId8"/>
    <p:sldId id="343" r:id="rId9"/>
    <p:sldId id="344" r:id="rId10"/>
    <p:sldId id="314" r:id="rId11"/>
    <p:sldId id="378" r:id="rId12"/>
    <p:sldId id="435" r:id="rId13"/>
    <p:sldId id="436" r:id="rId14"/>
    <p:sldId id="437" r:id="rId15"/>
    <p:sldId id="438" r:id="rId16"/>
    <p:sldId id="439" r:id="rId17"/>
    <p:sldId id="440" r:id="rId18"/>
    <p:sldId id="441" r:id="rId19"/>
    <p:sldId id="442" r:id="rId20"/>
    <p:sldId id="311" r:id="rId21"/>
  </p:sldIdLst>
  <p:sldSz cx="12192000" cy="6858000"/>
  <p:notesSz cx="6858000" cy="9144000"/>
  <p:embeddedFontLst>
    <p:embeddedFont>
      <p:font typeface="微软雅黑" panose="020B0503020204020204" pitchFamily="34" charset="-122"/>
      <p:regular r:id="rId26"/>
    </p:embeddedFont>
    <p:embeddedFont>
      <p:font typeface="Arial Black" panose="020B0A04020102020204" pitchFamily="34" charset="0"/>
      <p:bold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  <p:embeddedFont>
      <p:font typeface="楷体" panose="02010609060101010101" charset="-122"/>
      <p:regular r:id="rId32"/>
    </p:embeddedFont>
    <p:embeddedFont>
      <p:font typeface="金山云技术体" charset="-122"/>
      <p:regular r:id="rId33"/>
    </p:embeddedFont>
    <p:embeddedFont>
      <p:font typeface="等线" panose="02010600030101010101" charset="-122"/>
      <p:regular r:id="rId34"/>
    </p:embeddedFont>
    <p:embeddedFont>
      <p:font typeface="等线 Light" panose="02010600030101010101" charset="-122"/>
      <p:regular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0DF"/>
    <a:srgbClr val="5CB2E5"/>
    <a:srgbClr val="BCBDB8"/>
    <a:srgbClr val="F99005"/>
    <a:srgbClr val="5C84CC"/>
    <a:srgbClr val="B185B1"/>
    <a:srgbClr val="F44963"/>
    <a:srgbClr val="C5B860"/>
    <a:srgbClr val="4D79C7"/>
    <a:srgbClr val="239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038" autoAdjust="0"/>
  </p:normalViewPr>
  <p:slideViewPr>
    <p:cSldViewPr snapToGrid="0">
      <p:cViewPr varScale="1">
        <p:scale>
          <a:sx n="67" d="100"/>
          <a:sy n="67" d="100"/>
        </p:scale>
        <p:origin x="5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6" Type="http://schemas.openxmlformats.org/officeDocument/2006/relationships/tags" Target="tags/tag64.xml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6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image" Target="../media/image6.png"/><Relationship Id="rId3" Type="http://schemas.microsoft.com/office/2007/relationships/media" Target="../media/media3.mp3"/><Relationship Id="rId2" Type="http://schemas.openxmlformats.org/officeDocument/2006/relationships/audio" Target="../media/media3.mp3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image" Target="../media/image12.jpeg"/><Relationship Id="rId7" Type="http://schemas.openxmlformats.org/officeDocument/2006/relationships/tags" Target="../tags/tag15.xml"/><Relationship Id="rId6" Type="http://schemas.openxmlformats.org/officeDocument/2006/relationships/image" Target="../media/image11.jpeg"/><Relationship Id="rId5" Type="http://schemas.openxmlformats.org/officeDocument/2006/relationships/tags" Target="../tags/tag14.xml"/><Relationship Id="rId4" Type="http://schemas.openxmlformats.org/officeDocument/2006/relationships/image" Target="../media/image10.jpeg"/><Relationship Id="rId3" Type="http://schemas.openxmlformats.org/officeDocument/2006/relationships/tags" Target="../tags/tag13.xml"/><Relationship Id="rId2" Type="http://schemas.openxmlformats.org/officeDocument/2006/relationships/image" Target="../media/image9.jpeg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image" Target="../media/image15.jpeg"/><Relationship Id="rId5" Type="http://schemas.openxmlformats.org/officeDocument/2006/relationships/tags" Target="../tags/tag21.xml"/><Relationship Id="rId4" Type="http://schemas.openxmlformats.org/officeDocument/2006/relationships/image" Target="../media/image14.jpeg"/><Relationship Id="rId3" Type="http://schemas.openxmlformats.org/officeDocument/2006/relationships/tags" Target="../tags/tag20.xml"/><Relationship Id="rId2" Type="http://schemas.openxmlformats.org/officeDocument/2006/relationships/image" Target="../media/image13.pn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8.xml"/><Relationship Id="rId10" Type="http://schemas.openxmlformats.org/officeDocument/2006/relationships/tags" Target="../tags/tag25.xml"/><Relationship Id="rId1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tags" Target="../tags/tag26.xml"/></Relationships>
</file>

<file path=ppt/slides/_rels/slide10.xml.rels><?xml version="1.0" encoding="UTF-8" standalone="yes"?>
<Relationships xmlns="http://schemas.openxmlformats.org/package/2006/relationships"><Relationship Id="rId9" Type="http://schemas.microsoft.com/office/2007/relationships/media" Target="../media/media4.mp3"/><Relationship Id="rId8" Type="http://schemas.openxmlformats.org/officeDocument/2006/relationships/audio" Target="../media/media4.mp3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image" Target="../media/image17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6.png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image" Target="../media/image6.png"/><Relationship Id="rId2" Type="http://schemas.microsoft.com/office/2007/relationships/media" Target="../media/media5.mp3"/><Relationship Id="rId1" Type="http://schemas.openxmlformats.org/officeDocument/2006/relationships/audio" Target="../media/media5.mp3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image" Target="../media/image6.png"/><Relationship Id="rId5" Type="http://schemas.microsoft.com/office/2007/relationships/media" Target="../media/media6.mp3"/><Relationship Id="rId4" Type="http://schemas.openxmlformats.org/officeDocument/2006/relationships/audio" Target="../media/media6.mp3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microsoft.com/office/2007/relationships/media" Target="../media/media7.mp3"/><Relationship Id="rId7" Type="http://schemas.openxmlformats.org/officeDocument/2006/relationships/audio" Target="../media/media7.mp3"/><Relationship Id="rId6" Type="http://schemas.openxmlformats.org/officeDocument/2006/relationships/image" Target="../media/image20.jpeg"/><Relationship Id="rId5" Type="http://schemas.openxmlformats.org/officeDocument/2006/relationships/tags" Target="../tags/tag44.xml"/><Relationship Id="rId4" Type="http://schemas.openxmlformats.org/officeDocument/2006/relationships/image" Target="../media/image19.jpeg"/><Relationship Id="rId3" Type="http://schemas.openxmlformats.org/officeDocument/2006/relationships/tags" Target="../tags/tag43.xml"/><Relationship Id="rId2" Type="http://schemas.openxmlformats.org/officeDocument/2006/relationships/image" Target="../media/image18.jpeg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51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tags" Target="../tags/tag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tags" Target="../tags/tag6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528070" y="1589678"/>
            <a:ext cx="9138372" cy="27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Lesson </a:t>
            </a:r>
            <a:r>
              <a:rPr lang="en-US" altLang="zh-CN" sz="8000" b="1" dirty="0" smtClean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18</a:t>
            </a:r>
            <a:endParaRPr lang="en-US" altLang="zh-CN" sz="8000" b="1" dirty="0">
              <a:ln w="9525" cmpd="sng">
                <a:noFill/>
                <a:round/>
              </a:ln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>
              <a:lnSpc>
                <a:spcPts val="7000"/>
              </a:lnSpc>
            </a:pPr>
            <a:r>
              <a:rPr lang="en-US" altLang="zh-CN" sz="5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I Want to Expl</a:t>
            </a:r>
            <a:r>
              <a:rPr lang="en-US" altLang="zh-CN" sz="5400" b="1" dirty="0" smtClean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or</a:t>
            </a:r>
            <a:r>
              <a:rPr lang="en-US" altLang="zh-CN" sz="5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e the Animal W</a:t>
            </a:r>
            <a:r>
              <a:rPr lang="en-US" altLang="zh-CN" sz="5400" b="1" dirty="0" smtClean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or</a:t>
            </a:r>
            <a:r>
              <a:rPr lang="en-US" altLang="zh-CN" sz="5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字体视界-遇见字体" panose="02010601030101010101" pitchFamily="2" charset="-122"/>
              </a:rPr>
              <a:t>ld</a:t>
            </a:r>
            <a:endParaRPr lang="en-US" altLang="zh-CN" sz="5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ea typeface="字体视界-遇见字体" panose="02010601030101010101" pitchFamily="2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5" y="4276931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705466" y="6083964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961103" y="631130"/>
            <a:ext cx="2304000" cy="1920000"/>
          </a:xfrm>
          <a:prstGeom prst="rect">
            <a:avLst/>
          </a:prstGeom>
        </p:spPr>
      </p:pic>
      <p:pic>
        <p:nvPicPr>
          <p:cNvPr id="2" name="学校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66335" y="-2254921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84875" y="4537075"/>
            <a:ext cx="3829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——Yang Shuilu</a:t>
            </a:r>
            <a:endParaRPr lang="zh-CN" altLang="en-US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772285" y="657225"/>
            <a:ext cx="4030345" cy="6466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Looking Ahead</a:t>
            </a:r>
            <a:endParaRPr lang="zh-CN" alt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41288" y="1352962"/>
            <a:ext cx="8905876" cy="4807704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end </a:t>
            </a:r>
            <a:r>
              <a:rPr lang="zh-CN" alt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this </a:t>
            </a:r>
            <a:r>
              <a:rPr lang="zh-CN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lesson, you will be able </a:t>
            </a:r>
            <a:r>
              <a:rPr lang="zh-CN" alt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to：</a:t>
            </a:r>
            <a:endParaRPr lang="en-US" altLang="zh-C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ClrTx/>
              <a:buSzTx/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words with the letters “or” “ou” “ow” and “ph”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correctly;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正确朗读含有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“or” “ou” “ow”和“ph”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的单词；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the words by their sounds and meanings;</a:t>
            </a:r>
            <a:endParaRPr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根据发音和含义对单词进行分类；</a:t>
            </a:r>
            <a:endParaRPr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complete and understand the emails;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完成并理解邮件；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words according to their sounds and meanings;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根据发音和含义写出单词；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 another two sounds of the letters“ou”;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推断字母组合“ou”的另外两种发音；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 thought groups correctly and read passages with pauses.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正确划分意群并有停顿地朗读文章。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drap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911860" y="709295"/>
            <a:ext cx="3844925" cy="65168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to Learn</a:t>
            </a:r>
            <a:endParaRPr lang="zh-CN" altLang="en-US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280670" y="2095500"/>
          <a:ext cx="11577320" cy="2799715"/>
        </p:xfrm>
        <a:graphic>
          <a:graphicData uri="http://schemas.openxmlformats.org/drawingml/2006/table">
            <a:tbl>
              <a:tblPr/>
              <a:tblGrid>
                <a:gridCol w="1101725"/>
                <a:gridCol w="1245235"/>
                <a:gridCol w="1235710"/>
                <a:gridCol w="1377315"/>
                <a:gridCol w="1533525"/>
                <a:gridCol w="1397000"/>
                <a:gridCol w="1056640"/>
                <a:gridCol w="1179830"/>
                <a:gridCol w="1450340"/>
              </a:tblGrid>
              <a:tr h="501015">
                <a:tc grid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altLang="zh-CN" sz="3200" b="1" dirty="0">
                        <a:solidFill>
                          <a:schemeClr val="accent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zh-CN" altLang="en-US" sz="3200" b="1" dirty="0">
                        <a:solidFill>
                          <a:schemeClr val="accent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038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/3:/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/ɔː:/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/aʊ/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/u:/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/ʌ</a:t>
                      </a: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/əʊ/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/aʊ/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/p/</a:t>
                      </a:r>
                      <a:endParaRPr lang="zh-CN" altLang="en-US" sz="3200" b="1" dirty="0">
                        <a:solidFill>
                          <a:schemeClr val="accent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/f/</a:t>
                      </a:r>
                      <a:endParaRPr lang="zh-CN" altLang="en-US" sz="3200" b="1" dirty="0">
                        <a:solidFill>
                          <a:schemeClr val="accent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83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 w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ld w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endParaRPr lang="zh-CN" altLang="en-US" sz="2800" b="1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expl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h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zh-CN" altLang="en-US" sz="2800" b="1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ar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 h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zh-CN" altLang="en-US" sz="2800" b="1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r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 thr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</a:t>
                      </a:r>
                      <a:endParaRPr lang="zh-CN" altLang="en-US" sz="2800" b="1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ntry s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thern t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endParaRPr lang="zh-CN" altLang="en-US" sz="2800" b="1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 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ball thr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cr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n</a:t>
                      </a: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arent </a:t>
                      </a:r>
                      <a:r>
                        <a:rPr lang="zh-CN" altLang="en-US" sz="28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ark </a:t>
                      </a:r>
                      <a:r>
                        <a:rPr lang="zh-CN" altLang="en-US" sz="28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lay</a:t>
                      </a:r>
                      <a:endParaRPr lang="zh-CN" altLang="en-US" sz="2800" b="1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</a:t>
                      </a:r>
                      <a:r>
                        <a:rPr lang="zh-CN" altLang="en-US" sz="28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 </a:t>
                      </a:r>
                      <a:r>
                        <a:rPr lang="zh-CN" altLang="en-US" sz="28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 </a:t>
                      </a:r>
                      <a:r>
                        <a:rPr lang="zh-CN" altLang="en-US" sz="28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zh-CN" altLang="en-US" sz="2800" b="1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</a:t>
                      </a:r>
                      <a:endParaRPr lang="zh-CN" altLang="en-US" sz="2800" b="1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Lesson18 part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10295" y="785495"/>
            <a:ext cx="1805940" cy="1189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03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824355" y="875030"/>
            <a:ext cx="3388995" cy="5524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Actively</a:t>
            </a:r>
            <a:endParaRPr lang="en-US" altLang="zh-CN" b="1" dirty="0"/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707795" y="1427585"/>
            <a:ext cx="10140059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Work in groups to read the flash cards and compete.</a:t>
            </a:r>
            <a:endParaRPr lang="zh-CN" altLang="en-US" sz="280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分小组朗读卡片上的内容，看谁读得又快又准。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389255" y="5530850"/>
          <a:ext cx="11577320" cy="500380"/>
        </p:xfrm>
        <a:graphic>
          <a:graphicData uri="http://schemas.openxmlformats.org/drawingml/2006/table">
            <a:tbl>
              <a:tblPr/>
              <a:tblGrid>
                <a:gridCol w="1101725"/>
                <a:gridCol w="1245235"/>
                <a:gridCol w="1235710"/>
                <a:gridCol w="1377315"/>
                <a:gridCol w="1533525"/>
                <a:gridCol w="1397000"/>
                <a:gridCol w="1056640"/>
                <a:gridCol w="1179830"/>
                <a:gridCol w="1450340"/>
              </a:tblGrid>
              <a:tr h="50038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/3:/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/ɔː:/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/aʊ/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/u:/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/ʌ</a:t>
                      </a: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/əʊ/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2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/aʊ/</a:t>
                      </a:r>
                      <a:endParaRPr lang="zh-CN" altLang="en-US" sz="3200" b="1" dirty="0">
                        <a:solidFill>
                          <a:schemeClr val="accent2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/p/</a:t>
                      </a:r>
                      <a:endParaRPr lang="zh-CN" altLang="en-US" sz="3200" b="1" dirty="0">
                        <a:solidFill>
                          <a:schemeClr val="accent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/f/</a:t>
                      </a:r>
                      <a:endParaRPr lang="zh-CN" altLang="en-US" sz="3200" b="1" dirty="0">
                        <a:solidFill>
                          <a:schemeClr val="accent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NORMAL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3273425" y="2534285"/>
            <a:ext cx="4945380" cy="2649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46150" y="878205"/>
            <a:ext cx="88239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Read and think．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读一读，想一想</a:t>
            </a:r>
            <a:r>
              <a:rPr lang="zh-CN" b="0">
                <a:solidFill>
                  <a:srgbClr val="000000"/>
                </a:solidFill>
                <a:cs typeface="Calibri" panose="020F0502020204030204" charset="0"/>
              </a:rPr>
              <a:t>。</a:t>
            </a:r>
            <a:endParaRPr lang="zh-CN" altLang="en-US" b="0">
              <a:solidFill>
                <a:srgbClr val="000000"/>
              </a:solidFill>
              <a:cs typeface="Calibri" panose="020F05020202040302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06755" y="1661160"/>
            <a:ext cx="10784840" cy="5219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>
              <a:buClrTx/>
              <a:buSzTx/>
              <a:buFontTx/>
            </a:pP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/wɜːk/    /ɡruːp/ 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/ˈkʌntri/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/ləʊ/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/klaʊn/  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/ˈpeərənt/ 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/ˈfəʊtəʊ/</a:t>
            </a:r>
            <a:r>
              <a:rPr lang="en-US" altLang="zh-CN" sz="2800"/>
              <a:t> </a:t>
            </a:r>
            <a:endParaRPr lang="en-US" altLang="zh-CN" sz="2800"/>
          </a:p>
        </p:txBody>
      </p:sp>
      <p:sp>
        <p:nvSpPr>
          <p:cNvPr id="26" name="文本框 25"/>
          <p:cNvSpPr txBox="1"/>
          <p:nvPr/>
        </p:nvSpPr>
        <p:spPr>
          <a:xfrm>
            <a:off x="706755" y="2845435"/>
            <a:ext cx="10784205" cy="5835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worth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through 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play 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route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throw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corn 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house 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port</a:t>
            </a:r>
            <a:endParaRPr lang="zh-CN" altLang="en-US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6755" y="4054475"/>
            <a:ext cx="10785475" cy="1076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phone me now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park your ca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            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touch the horn</a:t>
            </a:r>
            <a:endParaRPr lang="zh-CN" altLang="en-US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 old crown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explore the world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white elephant</a:t>
            </a:r>
            <a:endParaRPr lang="zh-CN" altLang="en-US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272030" y="823595"/>
            <a:ext cx="758190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and circle the word you hear.</a:t>
            </a:r>
            <a:endParaRPr lang="zh-CN" altLang="en-US" sz="3200" b="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听录音，圈出你听到的那个单词</a:t>
            </a: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b="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NORMAL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25880" y="2035810"/>
            <a:ext cx="9473565" cy="4485005"/>
          </a:xfrm>
          <a:prstGeom prst="rect">
            <a:avLst/>
          </a:prstGeom>
        </p:spPr>
      </p:pic>
      <p:pic>
        <p:nvPicPr>
          <p:cNvPr id="2" name="Lesson18 part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78925" y="648335"/>
            <a:ext cx="2179955" cy="126682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2861945" y="2798445"/>
            <a:ext cx="1119505" cy="438785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椭圆 3"/>
          <p:cNvSpPr/>
          <p:nvPr>
            <p:custDataLst>
              <p:tags r:id="rId5"/>
            </p:custDataLst>
          </p:nvPr>
        </p:nvSpPr>
        <p:spPr>
          <a:xfrm>
            <a:off x="2861945" y="3803015"/>
            <a:ext cx="1119505" cy="438785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>
            <p:custDataLst>
              <p:tags r:id="rId6"/>
            </p:custDataLst>
          </p:nvPr>
        </p:nvSpPr>
        <p:spPr>
          <a:xfrm>
            <a:off x="3981450" y="4368800"/>
            <a:ext cx="1119505" cy="438785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>
            <p:custDataLst>
              <p:tags r:id="rId7"/>
            </p:custDataLst>
          </p:nvPr>
        </p:nvSpPr>
        <p:spPr>
          <a:xfrm>
            <a:off x="7938770" y="2798445"/>
            <a:ext cx="1151890" cy="438785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5967730" y="3803015"/>
            <a:ext cx="1119505" cy="438785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7938770" y="3364230"/>
            <a:ext cx="1119505" cy="438785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7938770" y="4368800"/>
            <a:ext cx="1415415" cy="438785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11"/>
            </p:custDataLst>
          </p:nvPr>
        </p:nvSpPr>
        <p:spPr>
          <a:xfrm>
            <a:off x="4196080" y="3364230"/>
            <a:ext cx="1119505" cy="438785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668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4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172970" y="874395"/>
            <a:ext cx="67798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buClrTx/>
              <a:buSzTx/>
              <a:buFontTx/>
            </a:pPr>
            <a:r>
              <a:rPr lang="zh-CN" altLang="en-US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Read and write．</a:t>
            </a: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读一读，写一写</a:t>
            </a:r>
            <a:r>
              <a:rPr lang="zh-CN" altLang="en-US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3600" b="0">
              <a:solidFill>
                <a:srgbClr val="000000"/>
              </a:solidFill>
              <a:cs typeface="Calibri" panose="020F050202020403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83030" y="1656080"/>
            <a:ext cx="9896475" cy="1076325"/>
          </a:xfrm>
          <a:prstGeom prst="rect">
            <a:avLst/>
          </a:prstGeom>
          <a:solidFill>
            <a:srgbClr val="5CB2E5">
              <a:alpha val="35000"/>
            </a:srgbClr>
          </a:solidFill>
          <a:ln w="95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p>
            <a:pPr>
              <a:buClrTx/>
              <a:buSzTx/>
              <a:buFontTx/>
            </a:pPr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through         town           house             slow         hornworth            elephant      southern       explore</a:t>
            </a:r>
            <a:endParaRPr lang="zh-CN" altLang="en-US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48080" y="3067050"/>
            <a:ext cx="9896475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 A bird in the hand i</a:t>
            </a: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s__________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wɜːθ</a:t>
            </a: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two in the bush.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2) The beautiful horse with a</a:t>
            </a: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___________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/hɔːn /</a:t>
            </a: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 a unicorn.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3) It took the mouse around two hours to reach her</a:t>
            </a: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/haʊs/.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4) My cousin from</a:t>
            </a: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/'sʌðən/ Spain is in trouble.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NORMAL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9916160" y="2930525"/>
            <a:ext cx="791845" cy="775970"/>
          </a:xfrm>
          <a:prstGeom prst="rect">
            <a:avLst/>
          </a:prstGeom>
        </p:spPr>
      </p:pic>
      <p:pic>
        <p:nvPicPr>
          <p:cNvPr id="9" name="NORMAL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0437495" y="3706495"/>
            <a:ext cx="842010" cy="842010"/>
          </a:xfrm>
          <a:prstGeom prst="rect">
            <a:avLst/>
          </a:prstGeom>
        </p:spPr>
      </p:pic>
      <p:pic>
        <p:nvPicPr>
          <p:cNvPr id="10" name="NORMAL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0708005" y="4693920"/>
            <a:ext cx="605155" cy="618490"/>
          </a:xfrm>
          <a:prstGeom prst="rect">
            <a:avLst/>
          </a:prstGeom>
        </p:spPr>
      </p:pic>
      <p:pic>
        <p:nvPicPr>
          <p:cNvPr id="11" name="NORMAL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9318625" y="5258435"/>
            <a:ext cx="785495" cy="9163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919345" y="3012440"/>
            <a:ext cx="1535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worth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5563870" y="3876040"/>
            <a:ext cx="1535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horn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8448040" y="4674870"/>
            <a:ext cx="1535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house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3918585" y="5591175"/>
            <a:ext cx="1947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southern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96290" y="1194435"/>
            <a:ext cx="10599420" cy="134112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5) The clowns with crowns brought us food in t</a:t>
            </a:r>
            <a:r>
              <a:rPr lang="en-US" altLang="zh-CN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/taʊn/.</a:t>
            </a:r>
            <a:endParaRPr lang="zh-CN" altLang="en-US" sz="32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endParaRPr lang="zh-CN" altLang="en-US" sz="32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6)There is so much to</a:t>
            </a:r>
            <a:r>
              <a:rPr lang="en-US" altLang="zh-CN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/ɪkˈsplɔː(r)/ in the park!</a:t>
            </a:r>
            <a:endParaRPr lang="zh-CN" altLang="en-US" sz="32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endParaRPr lang="zh-CN" altLang="en-US" sz="32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7)The  </a:t>
            </a:r>
            <a:r>
              <a:rPr lang="en-US" altLang="zh-CN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___________</a:t>
            </a: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/'elɪfənt/ in the photo can talk on a phone</a:t>
            </a:r>
            <a:r>
              <a:rPr lang="en-US" altLang="zh-CN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32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234295" y="1732915"/>
            <a:ext cx="988695" cy="988695"/>
          </a:xfrm>
          <a:prstGeom prst="rect">
            <a:avLst/>
          </a:prstGeom>
        </p:spPr>
      </p:pic>
      <p:pic>
        <p:nvPicPr>
          <p:cNvPr id="10" name="NORMAL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0234295" y="2853055"/>
            <a:ext cx="1334770" cy="1189990"/>
          </a:xfrm>
          <a:prstGeom prst="rect">
            <a:avLst/>
          </a:prstGeom>
        </p:spPr>
      </p:pic>
      <p:pic>
        <p:nvPicPr>
          <p:cNvPr id="11" name="NORMAL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9956800" y="4765675"/>
            <a:ext cx="1188085" cy="136525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9110980" y="1149350"/>
            <a:ext cx="1535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town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798695" y="2650490"/>
            <a:ext cx="1765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explore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2208530" y="4182110"/>
            <a:ext cx="2413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elephant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824355" y="786765"/>
            <a:ext cx="5309870" cy="5524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zh-CN" altLang="en-US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Creatively</a:t>
            </a:r>
            <a:endParaRPr lang="en-US" altLang="zh-CN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缺角矩形 8"/>
          <p:cNvSpPr/>
          <p:nvPr/>
        </p:nvSpPr>
        <p:spPr>
          <a:xfrm>
            <a:off x="2106930" y="2036445"/>
            <a:ext cx="6407785" cy="680085"/>
          </a:xfrm>
          <a:prstGeom prst="plaque">
            <a:avLst>
              <a:gd name="adj" fmla="val 31279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altLang="zh-C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ow </a:t>
            </a:r>
            <a:r>
              <a:rPr lang="en-US" altLang="zh-C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ou</a:t>
            </a:r>
            <a:endParaRPr lang="en-US" altLang="zh-CN"/>
          </a:p>
        </p:txBody>
      </p:sp>
      <p:sp>
        <p:nvSpPr>
          <p:cNvPr id="100" name="文本框 99"/>
          <p:cNvSpPr txBox="1"/>
          <p:nvPr/>
        </p:nvSpPr>
        <p:spPr>
          <a:xfrm>
            <a:off x="2106930" y="1427480"/>
            <a:ext cx="69011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32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sentences.</a:t>
            </a:r>
            <a:r>
              <a:rPr lang="zh-CN" altLang="en-US" sz="32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完成句子</a:t>
            </a:r>
            <a:r>
              <a:rPr lang="zh-CN" b="0" i="1">
                <a:solidFill>
                  <a:srgbClr val="000000"/>
                </a:solidFill>
                <a:cs typeface="Calibri" panose="020F0502020204030204" charset="0"/>
              </a:rPr>
              <a:t>。</a:t>
            </a:r>
            <a:endParaRPr lang="zh-CN" altLang="en-US" b="0" i="1">
              <a:solidFill>
                <a:srgbClr val="000000"/>
              </a:solidFill>
              <a:cs typeface="Calibri" panose="020F05020202040302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80185" y="2852420"/>
            <a:ext cx="937006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A.So we all went to play and thr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 __ 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sn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 __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ball.B.I went to the Fun Times Park of the s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 __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thern t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 __n.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zh-CN" altLang="en-US" sz="28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372235" y="4261485"/>
            <a:ext cx="107950" cy="31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1480185" y="3369945"/>
            <a:ext cx="755904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C.Bye for n_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 __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D.I was most excited by the Space W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 __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ld.E. But I think it's all w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__ __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 it.</a:t>
            </a:r>
            <a:endParaRPr lang="zh-CN" altLang="en-US" sz="28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835" y="5184775"/>
            <a:ext cx="12817475" cy="119888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r>
              <a:rPr lang="zh-CN" altLang="en-US" sz="3600" b="1"/>
              <a:t>答案：A</a:t>
            </a:r>
            <a:r>
              <a:rPr lang="en-US" altLang="zh-CN" sz="3600" b="1"/>
              <a:t>:</a:t>
            </a:r>
            <a:r>
              <a:rPr lang="zh-CN" altLang="en-US" sz="3600" b="1"/>
              <a:t>throw</a:t>
            </a:r>
            <a:r>
              <a:rPr lang="en-US" altLang="zh-CN" sz="3600" b="1"/>
              <a:t>    </a:t>
            </a:r>
            <a:r>
              <a:rPr lang="zh-CN" altLang="en-US" sz="3600" b="1"/>
              <a:t>snowball</a:t>
            </a:r>
            <a:r>
              <a:rPr lang="en-US" altLang="zh-CN" sz="3600" b="1"/>
              <a:t>    </a:t>
            </a:r>
            <a:r>
              <a:rPr lang="zh-CN" altLang="en-US" sz="3600" b="1"/>
              <a:t>B.southern town</a:t>
            </a:r>
            <a:r>
              <a:rPr lang="en-US" altLang="zh-CN" sz="3600" b="1"/>
              <a:t>    </a:t>
            </a:r>
            <a:r>
              <a:rPr lang="zh-CN" altLang="en-US" sz="3600" b="1"/>
              <a:t>C.now     </a:t>
            </a:r>
            <a:endParaRPr lang="zh-CN" altLang="en-US" sz="3600" b="1"/>
          </a:p>
          <a:p>
            <a:r>
              <a:rPr lang="zh-CN" altLang="en-US" sz="3600" b="1"/>
              <a:t>D. World</a:t>
            </a:r>
            <a:r>
              <a:rPr lang="en-US" altLang="zh-CN" sz="3600" b="1"/>
              <a:t>     </a:t>
            </a:r>
            <a:r>
              <a:rPr lang="zh-CN" altLang="en-US" sz="3600" b="1"/>
              <a:t>E.worth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2041525" y="728980"/>
            <a:ext cx="95015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24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Choose the sentences above to complete the email.Then listen,check and repeat.</a:t>
            </a:r>
            <a:r>
              <a:rPr lang="zh-CN" altLang="en-US" sz="24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把以上句子填入邮件中。然后听录音核对，并跟读</a:t>
            </a:r>
            <a:endParaRPr lang="zh-CN" altLang="en-US" sz="24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NORMAL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rcRect l="4738" t="3457" r="1002" b="7145"/>
          <a:stretch>
            <a:fillRect/>
          </a:stretch>
        </p:blipFill>
        <p:spPr>
          <a:xfrm>
            <a:off x="1366520" y="1640840"/>
            <a:ext cx="10096500" cy="457644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6655435" y="1948815"/>
            <a:ext cx="899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B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9547860" y="2273300"/>
            <a:ext cx="899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E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6782435" y="2655570"/>
            <a:ext cx="899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A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3940175" y="3208655"/>
            <a:ext cx="899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D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5965190" y="3575685"/>
            <a:ext cx="899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C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pic>
        <p:nvPicPr>
          <p:cNvPr id="8" name="Lesson18 part3">
            <a:hlinkClick r:id="" action="ppaction://media"/>
          </p:cNvPr>
          <p:cNvPicPr/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057640" y="4005580"/>
            <a:ext cx="1389380" cy="979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94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01875" y="664845"/>
            <a:ext cx="9432290" cy="1229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Listen, write and read.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听一听,写一写,并读一读</a:t>
            </a:r>
            <a:r>
              <a:rPr lang="zh-CN" altLang="en-US" sz="1600"/>
              <a:t>。</a:t>
            </a:r>
            <a:endParaRPr lang="zh-CN" altLang="en-US" sz="1600"/>
          </a:p>
          <a:p>
            <a:pPr algn="l">
              <a:buClrTx/>
              <a:buSzTx/>
              <a:buFontTx/>
            </a:pPr>
            <a:r>
              <a:rPr lang="zh-CN" altLang="en-US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1)Listen and finish the email.听录音,完成邮件。</a:t>
            </a:r>
            <a:endParaRPr lang="zh-CN" altLang="en-US" sz="280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959485" y="1771650"/>
            <a:ext cx="10676255" cy="35439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Hi, Port!</a:t>
            </a:r>
            <a:endParaRPr lang="zh-CN" altLang="en-US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Everything's fine! Today I went to the zoo with my parents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because</a:t>
            </a:r>
            <a:endParaRPr lang="zh-CN" altLang="en-US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 wanted to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_______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animal world.I saw a lot of animals,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 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like</a:t>
            </a:r>
            <a:endParaRPr lang="zh-CN" altLang="en-US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beautiful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_________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 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snowy owls,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brown foxes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and so on.You</a:t>
            </a:r>
            <a:endParaRPr lang="zh-CN" altLang="en-US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should come with me! I took photos with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__________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.They are so cute!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I’ll________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you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/as soon as I'm back.See you!</a:t>
            </a:r>
            <a:endParaRPr lang="zh-CN" altLang="en-US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Philip</a:t>
            </a:r>
            <a:endParaRPr lang="zh-CN" altLang="en-US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37615" y="5315585"/>
            <a:ext cx="969581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2) Read the email aloud, paying atteation to“</a:t>
            </a:r>
            <a:r>
              <a:rPr lang="zh-CN" altLang="en-US" sz="2800" b="1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/”</a:t>
            </a:r>
            <a:endParaRPr lang="zh-CN" altLang="en-US" sz="2800" b="1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大声朗读这封邮件,注意停顿。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折角形 5"/>
          <p:cNvSpPr/>
          <p:nvPr/>
        </p:nvSpPr>
        <p:spPr>
          <a:xfrm>
            <a:off x="9133840" y="4259580"/>
            <a:ext cx="2501900" cy="2675890"/>
          </a:xfrm>
          <a:prstGeom prst="foldedCorne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金山云技术体" charset="-122"/>
              </a:rPr>
              <a:t>tip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金山云技术体" charset="-122"/>
              </a:rPr>
              <a:t>：</a:t>
            </a:r>
            <a:r>
              <a:rPr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金山云技术体" charset="-122"/>
              </a:rPr>
              <a:t>在听录音前，阅读语篇预测内容，能够帮助你更好地理解听力大意，定位关键信息</a:t>
            </a:r>
            <a:r>
              <a:rPr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7" name="Lesson18 part4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763125" y="688340"/>
            <a:ext cx="1642110" cy="108331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770505" y="2830195"/>
            <a:ext cx="3107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explore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2656205" y="3352165"/>
            <a:ext cx="3107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horses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7220585" y="3737610"/>
            <a:ext cx="3107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e</a:t>
            </a:r>
            <a:r>
              <a:rPr lang="en-US" altLang="zh-CN" sz="2800" b="1">
                <a:solidFill>
                  <a:srgbClr val="FF0000"/>
                </a:solidFill>
              </a:rPr>
              <a:t>lephants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932305" y="4136390"/>
            <a:ext cx="3107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phone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95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1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824355" y="786765"/>
            <a:ext cx="5309870" cy="5524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hallenging Yourself</a:t>
            </a:r>
            <a:endParaRPr lang="en-US" altLang="zh-CN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66545" y="1526540"/>
            <a:ext cx="103866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Listen,repeat and choose the correct sound of the letters "ou".</a:t>
            </a:r>
            <a:endParaRPr lang="zh-CN" altLang="en-US" sz="280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听录音跟读，并选出字母组合“ou”的正确发音。</a:t>
            </a:r>
            <a:endParaRPr lang="zh-CN" altLang="en-US" sz="280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缺角矩形 8"/>
          <p:cNvSpPr/>
          <p:nvPr>
            <p:custDataLst>
              <p:tags r:id="rId2"/>
            </p:custDataLst>
          </p:nvPr>
        </p:nvSpPr>
        <p:spPr>
          <a:xfrm>
            <a:off x="2002790" y="2479675"/>
            <a:ext cx="8712200" cy="680085"/>
          </a:xfrm>
          <a:prstGeom prst="plaque">
            <a:avLst>
              <a:gd name="adj" fmla="val 31279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A.</a:t>
            </a: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/ɔː:/</a:t>
            </a:r>
            <a:r>
              <a:rPr lang="en-US" altLang="zh-C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B.</a:t>
            </a: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/aʊ/</a:t>
            </a:r>
            <a:r>
              <a:rPr lang="en-US" altLang="zh-C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C.</a:t>
            </a: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/u:/</a:t>
            </a:r>
            <a:r>
              <a:rPr lang="en-US" altLang="zh-CN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D./</a:t>
            </a: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aʊ/</a:t>
            </a:r>
            <a:endParaRPr lang="zh-CN" alt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35835" y="3660140"/>
            <a:ext cx="21678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2143125" y="3428365"/>
            <a:ext cx="2589530" cy="218249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1)b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</a:t>
            </a: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ght</a:t>
            </a:r>
            <a:endParaRPr lang="en-US" altLang="zh-CN" sz="4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br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</a:t>
            </a: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ght</a:t>
            </a:r>
            <a:endParaRPr lang="en-US" altLang="zh-CN" sz="4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th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</a:t>
            </a: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ght</a:t>
            </a:r>
            <a:endParaRPr lang="en-US" altLang="zh-CN" sz="4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6484620" y="3428365"/>
            <a:ext cx="2589530" cy="218249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2)w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</a:t>
            </a: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ld</a:t>
            </a:r>
            <a:endParaRPr lang="en-US" altLang="zh-CN" sz="4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sh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</a:t>
            </a: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ld</a:t>
            </a:r>
            <a:endParaRPr lang="en-US" altLang="zh-CN" sz="4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c</a:t>
            </a:r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</a:t>
            </a: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ld</a:t>
            </a:r>
            <a:endParaRPr lang="en-US" altLang="zh-CN" sz="4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Lesson18 part5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67420" y="579120"/>
            <a:ext cx="1377950" cy="968375"/>
          </a:xfrm>
          <a:prstGeom prst="rect">
            <a:avLst/>
          </a:prstGeom>
        </p:spPr>
      </p:pic>
      <p:sp>
        <p:nvSpPr>
          <p:cNvPr id="7" name="椭圆 6"/>
          <p:cNvSpPr/>
          <p:nvPr>
            <p:custDataLst>
              <p:tags r:id="rId7"/>
            </p:custDataLst>
          </p:nvPr>
        </p:nvSpPr>
        <p:spPr>
          <a:xfrm>
            <a:off x="2752090" y="2479675"/>
            <a:ext cx="1541145" cy="624840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8350885" y="2479675"/>
            <a:ext cx="1593850" cy="680720"/>
          </a:xfrm>
          <a:prstGeom prst="ellipse">
            <a:avLst/>
          </a:prstGeom>
          <a:noFill/>
          <a:ln w="53975" cmpd="thickThin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49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bldLvl="0" animBg="1"/>
      <p:bldP spid="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1855470" y="655320"/>
            <a:ext cx="997394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buClrTx/>
              <a:buSzTx/>
              <a:buFontTx/>
            </a:pP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Listen, mark(</a:t>
            </a:r>
            <a:r>
              <a:rPr lang="en-US" altLang="zh-CN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the story and tell it in groups.</a:t>
            </a:r>
            <a:endParaRPr lang="zh-CN" altLang="en-US" sz="2800" b="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SzTx/>
              <a:buFontTx/>
            </a:pP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听录音，用斜线“／”给故事划分意群，并在小组内讲述该故事</a:t>
            </a: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b="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2005" y="1608455"/>
            <a:ext cx="9444355" cy="48310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4800000" scaled="0"/>
          </a:gradFill>
          <a:ln w="9525">
            <a:noFill/>
          </a:ln>
        </p:spPr>
        <p:txBody>
          <a:bodyPr wrap="square">
            <a:noAutofit/>
          </a:bodyPr>
          <a:p>
            <a:pPr algn="l">
              <a:buClrTx/>
              <a:buSzTx/>
              <a:buFontTx/>
            </a:pP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Hungry Mouse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mouse was having a very bad time. She couldn't find any food. She looked here and there, but there was no food. At last the mouse found a basket, full of corn.She got through a hole to get into the basket and began to eat the corn.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She was very hungry so she ate a lot and went on eating and eating. She had grown very fat in a short time. When the mouse tried to get out of the basket,she could not make it at all. She was too fat to pass through the hole.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“How shall I get out?” said the mouse.“Oh,how shall I get out?”</a:t>
            </a:r>
            <a:endParaRPr lang="zh-CN" altLang="en-US" sz="2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NORMAL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10246360" y="1791970"/>
            <a:ext cx="1256665" cy="1417955"/>
          </a:xfrm>
          <a:prstGeom prst="rect">
            <a:avLst/>
          </a:prstGeom>
        </p:spPr>
      </p:pic>
      <p:pic>
        <p:nvPicPr>
          <p:cNvPr id="3" name="NORMAL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0539095" y="3393440"/>
            <a:ext cx="983615" cy="1223645"/>
          </a:xfrm>
          <a:prstGeom prst="rect">
            <a:avLst/>
          </a:prstGeom>
        </p:spPr>
      </p:pic>
      <p:pic>
        <p:nvPicPr>
          <p:cNvPr id="4" name="NORMAL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0441940" y="4919345"/>
            <a:ext cx="1177290" cy="1268095"/>
          </a:xfrm>
          <a:prstGeom prst="rect">
            <a:avLst/>
          </a:prstGeom>
        </p:spPr>
      </p:pic>
      <p:pic>
        <p:nvPicPr>
          <p:cNvPr id="5" name="Lesson18 part6">
            <a:hlinkClick r:id="" action="ppaction://media"/>
          </p:cNvPr>
          <p:cNvPicPr/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34705" y="1334770"/>
            <a:ext cx="2212340" cy="88455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326380" y="2338705"/>
            <a:ext cx="39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/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399915" y="2849245"/>
            <a:ext cx="39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/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474835" y="2776855"/>
            <a:ext cx="450215" cy="6521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/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6331585" y="3651885"/>
            <a:ext cx="39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/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5168265" y="4029710"/>
            <a:ext cx="39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/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1459865" y="4507230"/>
            <a:ext cx="39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/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4795520" y="4507230"/>
            <a:ext cx="39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/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2314575" y="4919345"/>
            <a:ext cx="3956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/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471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2107565" y="911860"/>
            <a:ext cx="939228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buClrTx/>
              <a:buSzTx/>
              <a:buFontTx/>
            </a:pPr>
            <a:r>
              <a:rPr lang="en-US" altLang="zh-CN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Discuss with your partner(s) to help the mouse out.</a:t>
            </a:r>
            <a:endParaRPr lang="zh-CN" altLang="en-US" sz="2800" b="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SzTx/>
              <a:buFontTx/>
            </a:pP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与同伴讨论如何帮助老鼠摆脱困境。</a:t>
            </a:r>
            <a:endParaRPr lang="zh-CN" altLang="en-US" sz="2800" b="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32610" y="2353945"/>
            <a:ext cx="800989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These sentences may help:</a:t>
            </a:r>
            <a:endParaRPr lang="zh-CN" altLang="en-US" sz="36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64055" y="3273425"/>
            <a:ext cx="7878445" cy="230695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4800000" scaled="0"/>
          </a:gradFill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A:I think she could...B:Right! And she can also...C: I don't think so...D:...</a:t>
            </a:r>
            <a:endParaRPr lang="zh-CN" altLang="en-US" sz="36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912620" y="907415"/>
            <a:ext cx="5309870" cy="5524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r>
              <a:rPr lang="en-US" altLang="zh-CN" sz="32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Reflectively</a:t>
            </a:r>
            <a:endParaRPr lang="en-US" altLang="zh-CN" sz="32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文本框 100"/>
          <p:cNvSpPr txBox="1"/>
          <p:nvPr>
            <p:custDataLst>
              <p:tags r:id="rId2"/>
            </p:custDataLst>
          </p:nvPr>
        </p:nvSpPr>
        <p:spPr>
          <a:xfrm>
            <a:off x="1701800" y="1530350"/>
            <a:ext cx="99739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buClrTx/>
              <a:buSzTx/>
              <a:buFontTx/>
            </a:pPr>
            <a:r>
              <a:rPr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Try to work out the rules</a:t>
            </a:r>
            <a:r>
              <a:rPr 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试着找出规律</a:t>
            </a: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b="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1370" y="2258060"/>
            <a:ext cx="10697210" cy="40309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 We can pronounce the letters “or"as /____/ 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corn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as/_____/	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worth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2) We can pronounce the letters “ou" as/___/ 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house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;as/___/	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touch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;as/____/in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group;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as/___/in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thought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as /___/in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3) We can pronounce the letters “ow”as/___ /in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now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as /______/in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snowball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4) We can pronounce the letters“ph”as/____/in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photo </a:t>
            </a:r>
            <a:r>
              <a:rPr lang="en-US" altLang="zh-CN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32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elephant.</a:t>
            </a:r>
            <a:endParaRPr lang="en-US" altLang="zh-CN" sz="320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14540" y="2189480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ɔː: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327150" y="2770505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3: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114540" y="3161665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aʊ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9774555" y="3161665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ʌ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2137410" y="3672840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u: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4847590" y="3672840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ɔː</a:t>
            </a: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666480" y="3742690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ʊ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7114540" y="4133850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aʊ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975995" y="4662170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əʊ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7114540" y="5106035"/>
            <a:ext cx="131699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2052955" y="798195"/>
            <a:ext cx="84486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2.Tick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√</a:t>
            </a:r>
            <a:r>
              <a:rPr lang="en-US" altLang="zh-CN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CN" altLang="en-US" sz="2800" b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you can do.看看你今天学会了什么</a:t>
            </a:r>
            <a:endParaRPr lang="zh-CN" altLang="en-US" sz="2800" b="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NORMAL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590" y="1440180"/>
            <a:ext cx="9862820" cy="4728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84300" y="905510"/>
            <a:ext cx="9732010" cy="50158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3.</a:t>
            </a:r>
            <a:r>
              <a:rPr lang="zh-CN" altLang="en-US" sz="2800" b="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your learning log.完成学习日志。</a:t>
            </a:r>
            <a:endParaRPr lang="en-US" altLang="zh-CN" sz="2800" b="0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/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sz="3200" b="0">
                <a:solidFill>
                  <a:srgbClr val="000000"/>
                </a:solidFill>
                <a:ea typeface="宋体" panose="02010600030101010101" pitchFamily="2" charset="-122"/>
              </a:rPr>
              <a:t>1）学完本课后你有什么收获呢？</a:t>
            </a:r>
            <a:endParaRPr lang="zh-CN" sz="32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r>
              <a:rPr lang="en-US" altLang="zh-CN" sz="3200" b="0">
                <a:solidFill>
                  <a:srgbClr val="000000"/>
                </a:solidFill>
                <a:ea typeface="宋体" panose="02010600030101010101" pitchFamily="2" charset="-122"/>
              </a:rPr>
              <a:t>________________________________________________________________________________________________________________________________________________________________________</a:t>
            </a:r>
            <a:r>
              <a:rPr lang="zh-CN" sz="3200" b="0">
                <a:solidFill>
                  <a:srgbClr val="000000"/>
                </a:solidFill>
                <a:ea typeface="宋体" panose="02010600030101010101" pitchFamily="2" charset="-122"/>
              </a:rPr>
              <a:t>2）学完本课后你还有什么疑惑呢？大胆写下来吧！</a:t>
            </a:r>
            <a:endParaRPr lang="zh-CN" sz="32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r>
              <a:rPr lang="en-US" altLang="zh-CN" sz="3200" b="0">
                <a:solidFill>
                  <a:srgbClr val="000000"/>
                </a:solidFill>
                <a:ea typeface="宋体" panose="02010600030101010101" pitchFamily="2" charset="-122"/>
              </a:rPr>
              <a:t>________________________________________________________________________________________________________________________________________________________________________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 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B2E5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1414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thanks</a:t>
            </a:r>
            <a:endParaRPr lang="zh-CN" altLang="en-US" sz="8000" b="1" dirty="0">
              <a:ln w="9525" cmpd="sng">
                <a:noFill/>
                <a:round/>
              </a:ln>
              <a:solidFill>
                <a:srgbClr val="5CC5EF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p="http://schemas.openxmlformats.org/presentationml/2006/main">
  <p:tag name="TABLE_ENDDRAG_ORIGIN_RECT" val="911*220"/>
  <p:tag name="TABLE_ENDDRAG_RECT" val="22*165*911*220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ISLIDE.ICON" val="#21854;#131575;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COMMONDATA" val="eyJoZGlkIjoiNDI5NWNlOWU1MzAwYTJjMzE5OGQzMDJkNjI0N2RjNmQifQ=="/>
  <p:tag name="commondata" val="eyJoZGlkIjoiMjhjYzA1MDY0YmZhZTU3YTJhZTc3Mzk0OTU1M2MzZm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4888</Words>
  <Application>WPS 演示</Application>
  <PresentationFormat>宽屏</PresentationFormat>
  <Paragraphs>302</Paragraphs>
  <Slides>18</Slides>
  <Notes>11</Notes>
  <HiddenSlides>0</HiddenSlides>
  <MMClips>10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Arial Black</vt:lpstr>
      <vt:lpstr>字体视界-遇见字体</vt:lpstr>
      <vt:lpstr>字体视界-小妖精字体</vt:lpstr>
      <vt:lpstr>Times New Roman</vt:lpstr>
      <vt:lpstr>Calibri</vt:lpstr>
      <vt:lpstr>楷体</vt:lpstr>
      <vt:lpstr>金山云技术体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露露</cp:lastModifiedBy>
  <cp:revision>378</cp:revision>
  <dcterms:created xsi:type="dcterms:W3CDTF">2020-02-26T05:49:00Z</dcterms:created>
  <dcterms:modified xsi:type="dcterms:W3CDTF">2023-10-07T18:23:40Z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80795F10E20A48E48D243EB5E43C0C63_13</vt:lpwstr>
  </property>
  <property fmtid="{D5CDD505-2E9C-101B-9397-08002B2CF9AE}" pid="3" name="KSOProductBuildVer">
    <vt:lpwstr>2052-12.1.0.15374</vt:lpwstr>
  </property>
</Properties>
</file>