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53" r:id="rId3"/>
    <p:sldId id="390" r:id="rId5"/>
    <p:sldId id="391" r:id="rId6"/>
    <p:sldId id="393" r:id="rId7"/>
    <p:sldId id="396" r:id="rId8"/>
    <p:sldId id="401" r:id="rId9"/>
    <p:sldId id="395" r:id="rId10"/>
    <p:sldId id="402" r:id="rId11"/>
    <p:sldId id="403" r:id="rId12"/>
    <p:sldId id="301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C000"/>
    <a:srgbClr val="FFE699"/>
    <a:srgbClr val="8FAADC"/>
    <a:srgbClr val="FFFFFF"/>
    <a:srgbClr val="F6F8FC"/>
    <a:srgbClr val="94E8D8"/>
    <a:srgbClr val="80E4D2"/>
    <a:srgbClr val="6FE0CE"/>
    <a:srgbClr val="2DC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9" autoAdjust="0"/>
    <p:restoredTop sz="91946" autoAdjust="0"/>
  </p:normalViewPr>
  <p:slideViewPr>
    <p:cSldViewPr snapToGrid="0">
      <p:cViewPr varScale="1">
        <p:scale>
          <a:sx n="79" d="100"/>
          <a:sy n="79" d="100"/>
        </p:scale>
        <p:origin x="8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7AED4-822A-496E-A24C-F6EC17CDA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A2D16-F71A-45B9-8AD0-F3099BD7A8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Good morning, everyone! I’m Faye from Wenzhou. I guess you might feel a little bit nervous, so I’d like to show you some smiling faces.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What do you think smile?</a:t>
            </a:r>
            <a:endParaRPr lang="en-US" altLang="zh-CN"/>
          </a:p>
          <a:p>
            <a:r>
              <a:rPr lang="en-US" altLang="zh-CN"/>
              <a:t>Smile is sweet, beautiful, powerful, contagious, encouraging, comforting, </a:t>
            </a:r>
            <a:endParaRPr lang="en-US" altLang="zh-CN"/>
          </a:p>
          <a:p>
            <a:r>
              <a:rPr lang="en-US" altLang="zh-CN"/>
              <a:t>Smile can help me feel relaxed, happy become lively</a:t>
            </a:r>
            <a:endParaRPr lang="en-US" altLang="zh-CN"/>
          </a:p>
          <a:p>
            <a:r>
              <a:rPr lang="en-US" altLang="zh-CN"/>
              <a:t>I think smile is very powerful. You know sometimes after a day’s work, I feel very tired, but my daughter’s smiling face always makes me feel lively again. </a:t>
            </a:r>
            <a:endParaRPr lang="en-US" altLang="zh-CN"/>
          </a:p>
          <a:p>
            <a:r>
              <a:rPr lang="en-US" altLang="zh-CN"/>
              <a:t>What’s your idea about smile...</a:t>
            </a:r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But a girl, her name is Zhang Bei, the smile is important and also beautiful. Why was the smile important to her. </a:t>
            </a:r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What was her life like? </a:t>
            </a:r>
            <a:endParaRPr lang="en-US" altLang="zh-CN"/>
          </a:p>
          <a:p>
            <a:r>
              <a:rPr lang="en-US" altLang="zh-CN"/>
              <a:t>She had no friends. Nobody talked to her and she couldn’t talk to anyone.</a:t>
            </a:r>
            <a:endParaRPr lang="en-US" altLang="zh-CN"/>
          </a:p>
          <a:p>
            <a:r>
              <a:rPr lang="en-US" altLang="zh-CN"/>
              <a:t>That’s why she was very lonely. </a:t>
            </a:r>
            <a:endParaRPr lang="en-US" altLang="zh-CN"/>
          </a:p>
          <a:p>
            <a:r>
              <a:rPr lang="en-US" altLang="zh-CN"/>
              <a:t>Now let’s read with feeling. What kind of feeling should you read with? </a:t>
            </a:r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05850-B6C8-4572-B36B-202C15753D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F4F2D-34C4-4A25-AECF-56FC3C2018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sv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7.png"/><Relationship Id="rId7" Type="http://schemas.openxmlformats.org/officeDocument/2006/relationships/image" Target="../media/image1.svg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.svg"/><Relationship Id="rId4" Type="http://schemas.openxmlformats.org/officeDocument/2006/relationships/image" Target="../media/image12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683125" y="2953385"/>
            <a:ext cx="81184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Jokerman" panose="04090605060D06020702" pitchFamily="82" charset="0"/>
              </a:rPr>
              <a:t>Unit 2 I believe that the world </a:t>
            </a:r>
            <a:endParaRPr lang="en-US" altLang="zh-CN" sz="36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Jokerman" panose="04090605060D06020702" pitchFamily="82" charset="0"/>
            </a:endParaRPr>
          </a:p>
          <a:p>
            <a:r>
              <a:rPr lang="en-US" altLang="zh-CN" sz="36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Jokerman" panose="04090605060D06020702" pitchFamily="82" charset="0"/>
              </a:rPr>
              <a:t>is what you think it is. </a:t>
            </a:r>
            <a:endParaRPr lang="en-US" altLang="zh-CN" sz="36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Jokerman" panose="04090605060D06020702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44569" y="2036801"/>
            <a:ext cx="57378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Jokerman" panose="04090605060D06020702" pitchFamily="82" charset="0"/>
              </a:rPr>
              <a:t>Module9 Friendship</a:t>
            </a:r>
            <a:endParaRPr lang="en-US" altLang="zh-CN" sz="4400" dirty="0">
              <a:latin typeface="Jokerman" panose="04090605060D06020702" pitchFamily="8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885045" y="341630"/>
            <a:ext cx="2089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Jokerman" panose="04090605060D06020702" pitchFamily="82" charset="0"/>
              </a:rPr>
              <a:t>Reading</a:t>
            </a:r>
            <a:endParaRPr lang="en-US" altLang="zh-CN" sz="32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Jokerman" panose="04090605060D060207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16933" y="4630493"/>
            <a:ext cx="20294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800" dirty="0">
                <a:latin typeface="Jokerman" panose="04090605060D06020702" pitchFamily="82" charset="0"/>
                <a:ea typeface="宋体" panose="02010600030101010101" pitchFamily="2" charset="-122"/>
              </a:rPr>
              <a:t>—— </a:t>
            </a:r>
            <a:r>
              <a:rPr lang="en-US" altLang="zh-CN" sz="2800" dirty="0">
                <a:latin typeface="Jokerman" panose="04090605060D06020702" pitchFamily="82" charset="0"/>
              </a:rPr>
              <a:t>Faye</a:t>
            </a:r>
            <a:endParaRPr lang="zh-CN" altLang="en-US" sz="2800" dirty="0">
              <a:latin typeface="Jokerman" panose="04090605060D06020702" pitchFamily="82" charset="0"/>
            </a:endParaRPr>
          </a:p>
        </p:txBody>
      </p:sp>
      <p:pic>
        <p:nvPicPr>
          <p:cNvPr id="9" name="图片 8" descr="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3669" r="57469" b="60931"/>
          <a:stretch>
            <a:fillRect/>
          </a:stretch>
        </p:blipFill>
        <p:spPr>
          <a:xfrm rot="2040000">
            <a:off x="10413730" y="4203154"/>
            <a:ext cx="462280" cy="896620"/>
          </a:xfrm>
          <a:prstGeom prst="rect">
            <a:avLst/>
          </a:prstGeom>
        </p:spPr>
      </p:pic>
      <p:pic>
        <p:nvPicPr>
          <p:cNvPr id="10" name="图片 9" descr="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10" r="70299" b="79525"/>
          <a:stretch>
            <a:fillRect/>
          </a:stretch>
        </p:blipFill>
        <p:spPr>
          <a:xfrm rot="13200000">
            <a:off x="9144000" y="422910"/>
            <a:ext cx="672465" cy="469900"/>
          </a:xfrm>
          <a:prstGeom prst="rect">
            <a:avLst/>
          </a:prstGeom>
        </p:spPr>
      </p:pic>
      <p:pic>
        <p:nvPicPr>
          <p:cNvPr id="12" name="图片 11" descr="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10" t="17017" r="73014" b="60931"/>
          <a:stretch>
            <a:fillRect/>
          </a:stretch>
        </p:blipFill>
        <p:spPr>
          <a:xfrm rot="6060000">
            <a:off x="10821756" y="3861413"/>
            <a:ext cx="530860" cy="5060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700" y="1678305"/>
            <a:ext cx="4591050" cy="29521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69010" y="527685"/>
            <a:ext cx="111398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I think smile is/can ....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C8AD82">
                  <a:alpha val="100000"/>
                </a:srgbClr>
              </a:clrFrom>
              <a:clrTo>
                <a:srgbClr val="C8AD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20940000">
            <a:off x="436245" y="1991995"/>
            <a:ext cx="2706370" cy="1803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40000">
            <a:off x="8471535" y="4486275"/>
            <a:ext cx="2331720" cy="16008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850" y="4309110"/>
            <a:ext cx="2213610" cy="2142490"/>
          </a:xfrm>
          <a:prstGeom prst="rect">
            <a:avLst/>
          </a:prstGeom>
        </p:spPr>
      </p:pic>
      <p:pic>
        <p:nvPicPr>
          <p:cNvPr id="5126" name="Picture 6" descr="http://img.taopic.com/uploads/allimg/110804/104-110P4103Z663.jpg"/>
          <p:cNvPicPr>
            <a:picLocks noChangeAspect="1"/>
          </p:cNvPicPr>
          <p:nvPr/>
        </p:nvPicPr>
        <p:blipFill>
          <a:blip r:embed="rId4"/>
          <a:srcRect t="23340"/>
          <a:stretch>
            <a:fillRect/>
          </a:stretch>
        </p:blipFill>
        <p:spPr>
          <a:xfrm>
            <a:off x="3584575" y="1657985"/>
            <a:ext cx="2725420" cy="21043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40000">
            <a:off x="1276985" y="3917950"/>
            <a:ext cx="3105150" cy="251968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845" y="1750060"/>
            <a:ext cx="2673985" cy="20942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">
            <a:off x="10157460" y="1964690"/>
            <a:ext cx="1600200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7635" y="104140"/>
            <a:ext cx="394081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Fast reading</a:t>
            </a:r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985" y="808355"/>
            <a:ext cx="10006330" cy="58991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076825" y="951865"/>
            <a:ext cx="2457450" cy="353060"/>
          </a:xfrm>
          <a:prstGeom prst="rect">
            <a:avLst/>
          </a:prstGeom>
          <a:noFill/>
          <a:ln w="38100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1946275" y="2108835"/>
            <a:ext cx="8905240" cy="107632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p>
            <a:r>
              <a:rPr lang="en-US" altLang="zh-CN" sz="3200" b="1" dirty="0"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Why was the smile </a:t>
            </a:r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important </a:t>
            </a:r>
            <a:r>
              <a:rPr lang="en-US" altLang="zh-CN" sz="3200" b="1" dirty="0"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to Zhang Bei?</a:t>
            </a:r>
            <a:endParaRPr lang="en-US" altLang="zh-CN" sz="3200" b="1" dirty="0">
              <a:latin typeface="Comic Sans MS" panose="030F0702030302020204" pitchFamily="66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en-US" altLang="zh-CN" sz="3200" b="1" dirty="0">
                <a:effectLst/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Because it _______________. </a:t>
            </a:r>
            <a:endParaRPr lang="en-US" altLang="zh-CN" sz="3200" b="1" dirty="0">
              <a:effectLst/>
              <a:latin typeface="Comic Sans MS" panose="030F0702030302020204" pitchFamily="66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352540" y="3481705"/>
            <a:ext cx="3038475" cy="342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4299585" y="2525395"/>
            <a:ext cx="43916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changed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 her life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0" grpId="0" bldLvl="0" animBg="1"/>
      <p:bldP spid="41" grpId="0" animBg="1"/>
      <p:bldP spid="42" grpId="0"/>
      <p:bldP spid="40" grpId="1" animBg="1"/>
      <p:bldP spid="41" grpId="1" animBg="1"/>
      <p:bldP spid="4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7635" y="104140"/>
            <a:ext cx="513334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Before the smile 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9227" name="矩形 1"/>
          <p:cNvSpPr/>
          <p:nvPr/>
        </p:nvSpPr>
        <p:spPr>
          <a:xfrm>
            <a:off x="419100" y="824865"/>
            <a:ext cx="11370945" cy="255333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 algn="just">
              <a:lnSpc>
                <a:spcPts val="32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    It was the early autumn of my first year at a new school. No one knew me. I was very lonely, and afraid to</a:t>
            </a:r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make friends with anyone. </a:t>
            </a:r>
            <a:endParaRPr lang="zh-CN" altLang="en-US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algn="just">
              <a:lnSpc>
                <a:spcPts val="32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3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    Every time I heard the other students talking and laughing, I felt even more lonely. I could not talk to anyone about my problem, and I did not want my parents to worry about me.</a:t>
            </a:r>
            <a:endParaRPr lang="zh-CN" altLang="en-US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419100" y="3453765"/>
            <a:ext cx="9020175" cy="58356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3200" noProof="1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+mn-cs"/>
              </a:rPr>
              <a:t>Q: How did Zhang Bei feel at school?</a:t>
            </a:r>
            <a:endParaRPr lang="en-US" altLang="zh-CN" sz="3200" noProof="1" dirty="0">
              <a:effectLst>
                <a:glow rad="1397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2930" y="4731385"/>
            <a:ext cx="6765925" cy="583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3200" noProof="1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+mn-cs"/>
                <a:sym typeface="+mn-ea"/>
              </a:rPr>
              <a:t>Q: What was Zhang Bei's life like?</a:t>
            </a:r>
            <a:endParaRPr lang="en-US" altLang="zh-CN" sz="3200" noProof="1" dirty="0">
              <a:effectLst>
                <a:glow rad="1397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  <a:cs typeface="+mn-cs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68445" y="4006850"/>
            <a:ext cx="1939925" cy="82530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lonely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28760" y="875665"/>
            <a:ext cx="793115" cy="450215"/>
          </a:xfrm>
          <a:prstGeom prst="rect">
            <a:avLst/>
          </a:prstGeom>
          <a:solidFill>
            <a:srgbClr val="8FAAD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115040" y="876300"/>
            <a:ext cx="675005" cy="397510"/>
          </a:xfrm>
          <a:prstGeom prst="rect">
            <a:avLst/>
          </a:prstGeom>
          <a:solidFill>
            <a:srgbClr val="8FAAD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19100" y="1273175"/>
            <a:ext cx="793115" cy="405765"/>
          </a:xfrm>
          <a:prstGeom prst="rect">
            <a:avLst/>
          </a:prstGeom>
          <a:solidFill>
            <a:srgbClr val="8FAAD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779260" y="1273175"/>
            <a:ext cx="1156335" cy="405765"/>
          </a:xfrm>
          <a:prstGeom prst="rect">
            <a:avLst/>
          </a:prstGeom>
          <a:solidFill>
            <a:srgbClr val="8FAAD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452620" y="2538730"/>
            <a:ext cx="2896235" cy="405765"/>
          </a:xfrm>
          <a:prstGeom prst="rect">
            <a:avLst/>
          </a:prstGeom>
          <a:solidFill>
            <a:srgbClr val="8FAAD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768215" y="1325880"/>
            <a:ext cx="1156335" cy="40576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8" name="直接箭头连接符 27"/>
          <p:cNvCxnSpPr/>
          <p:nvPr/>
        </p:nvCxnSpPr>
        <p:spPr>
          <a:xfrm flipH="1">
            <a:off x="1986280" y="4827270"/>
            <a:ext cx="2466340" cy="76009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582930" y="5587365"/>
            <a:ext cx="2600960" cy="5835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School: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60975" y="5587365"/>
            <a:ext cx="6582410" cy="5835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Zhang Bei: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5680710" y="4772025"/>
            <a:ext cx="2329180" cy="81534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135505" y="5556885"/>
            <a:ext cx="90106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b="1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sym typeface="+mn-ea"/>
              </a:rPr>
              <a:t>new</a:t>
            </a:r>
            <a:endParaRPr lang="en-US" altLang="zh-CN" sz="3200" b="1" dirty="0">
              <a:solidFill>
                <a:schemeClr val="accent1"/>
              </a:solidFill>
              <a:effectLst/>
              <a:latin typeface="Comic Sans MS" panose="030F0702030302020204" pitchFamily="66" charset="0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08240" y="5587365"/>
            <a:ext cx="4034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accent1"/>
                </a:solidFill>
                <a:effectLst/>
                <a:latin typeface="Comic Sans MS" panose="030F0702030302020204" pitchFamily="66" charset="0"/>
              </a:rPr>
              <a:t>shy,caring,kind,... </a:t>
            </a:r>
            <a:endParaRPr lang="en-US" altLang="zh-CN" sz="3200" b="1" dirty="0">
              <a:solidFill>
                <a:schemeClr val="accent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38" name="图片 37" descr="32303038313139313b32303038313039373bbbb0cdb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4530" y="-45720"/>
            <a:ext cx="942975" cy="942975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7833995" y="165100"/>
            <a:ext cx="4229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Read with feelings  </a:t>
            </a:r>
            <a:endParaRPr lang="en-US" altLang="zh-CN" sz="28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6" grpId="0" build="p"/>
      <p:bldP spid="19" grpId="0" bldLvl="0" animBg="1"/>
      <p:bldP spid="19" grpId="1" animBg="1"/>
      <p:bldP spid="17" grpId="0"/>
      <p:bldP spid="17" grpId="1"/>
      <p:bldP spid="20" grpId="0" animBg="1"/>
      <p:bldP spid="21" grpId="0" animBg="1"/>
      <p:bldP spid="22" grpId="0" animBg="1"/>
      <p:bldP spid="23" grpId="0" animBg="1"/>
      <p:bldP spid="24" grpId="0" animBg="1"/>
      <p:bldP spid="20" grpId="1" animBg="1"/>
      <p:bldP spid="21" grpId="1" animBg="1"/>
      <p:bldP spid="22" grpId="1" animBg="1"/>
      <p:bldP spid="23" grpId="1" animBg="1"/>
      <p:bldP spid="24" grpId="1" animBg="1"/>
      <p:bldP spid="29" grpId="0" bldLvl="0" animBg="1"/>
      <p:bldP spid="32" grpId="0"/>
      <p:bldP spid="30" grpId="0" bldLvl="0" animBg="1"/>
      <p:bldP spid="29" grpId="1" animBg="1"/>
      <p:bldP spid="32" grpId="1"/>
      <p:bldP spid="30" grpId="1" animBg="1"/>
      <p:bldP spid="25" grpId="0" animBg="1"/>
      <p:bldP spid="25" grpId="1" animBg="1"/>
      <p:bldP spid="37" grpId="0"/>
      <p:bldP spid="37" grpId="1"/>
      <p:bldP spid="39" grpId="0"/>
      <p:bldP spid="3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7635" y="104140"/>
            <a:ext cx="394081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After the smile 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1267" name="矩形 16"/>
          <p:cNvSpPr/>
          <p:nvPr/>
        </p:nvSpPr>
        <p:spPr>
          <a:xfrm>
            <a:off x="262255" y="917575"/>
            <a:ext cx="11455400" cy="1383665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5     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Suddenly, I felt </a:t>
            </a:r>
            <a:r>
              <a:rPr lang="zh-CN" altLang="en-US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the touch of 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something 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bright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and friendly. It made me feel happy, lively and warm. It was like a 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hidden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treasure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zh-CN" altLang="en-US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9640" y="2458720"/>
            <a:ext cx="838454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Q: How did Zhang Bei feel after the smile?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24610" y="3337560"/>
            <a:ext cx="2457450" cy="2204720"/>
            <a:chOff x="2111" y="5121"/>
            <a:chExt cx="3870" cy="3472"/>
          </a:xfrm>
        </p:grpSpPr>
        <p:pic>
          <p:nvPicPr>
            <p:cNvPr id="15" name="组合 7"/>
            <p:cNvPicPr/>
            <p:nvPr/>
          </p:nvPicPr>
          <p:blipFill>
            <a:blip r:embed="rId1"/>
            <a:srcRect l="36140" r="34452"/>
            <a:stretch>
              <a:fillRect/>
            </a:stretch>
          </p:blipFill>
          <p:spPr>
            <a:xfrm>
              <a:off x="2111" y="5121"/>
              <a:ext cx="3870" cy="347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  <p:sp>
          <p:nvSpPr>
            <p:cNvPr id="18" name="文本框 17"/>
            <p:cNvSpPr txBox="1"/>
            <p:nvPr/>
          </p:nvSpPr>
          <p:spPr>
            <a:xfrm>
              <a:off x="2111" y="5121"/>
              <a:ext cx="795" cy="9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r>
                <a:rPr lang="en-US" altLang="zh-CN" sz="3200" b="1" dirty="0">
                  <a:effectLst/>
                  <a:latin typeface="Comic Sans MS" panose="030F0702030302020204" pitchFamily="66" charset="0"/>
                </a:rPr>
                <a:t>A</a:t>
              </a:r>
              <a:endParaRPr lang="en-US" altLang="zh-CN" sz="3200" b="1" dirty="0">
                <a:effectLst/>
                <a:latin typeface="Comic Sans MS" panose="030F0702030302020204" pitchFamily="66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543425" y="3337560"/>
            <a:ext cx="2444750" cy="2205355"/>
            <a:chOff x="7079" y="5121"/>
            <a:chExt cx="3850" cy="347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79" y="5121"/>
              <a:ext cx="3850" cy="34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7079" y="5121"/>
              <a:ext cx="795" cy="9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r>
                <a:rPr lang="en-US" altLang="zh-CN" sz="3200" b="1" dirty="0">
                  <a:effectLst/>
                  <a:latin typeface="Comic Sans MS" panose="030F0702030302020204" pitchFamily="66" charset="0"/>
                </a:rPr>
                <a:t>B</a:t>
              </a:r>
              <a:endParaRPr lang="en-US" altLang="zh-CN" sz="3200" b="1" dirty="0">
                <a:effectLst/>
                <a:latin typeface="Comic Sans MS" panose="030F0702030302020204" pitchFamily="66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21270" y="3337560"/>
            <a:ext cx="2404110" cy="2204720"/>
            <a:chOff x="12027" y="5121"/>
            <a:chExt cx="3786" cy="347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rcRect r="2923" b="2517"/>
            <a:stretch>
              <a:fillRect/>
            </a:stretch>
          </p:blipFill>
          <p:spPr>
            <a:xfrm>
              <a:off x="12027" y="5121"/>
              <a:ext cx="3786" cy="3473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12027" y="5121"/>
              <a:ext cx="795" cy="9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r>
                <a:rPr lang="en-US" altLang="zh-CN" sz="3200" b="1" dirty="0">
                  <a:effectLst/>
                  <a:latin typeface="Comic Sans MS" panose="030F0702030302020204" pitchFamily="66" charset="0"/>
                </a:rPr>
                <a:t>C</a:t>
              </a:r>
              <a:endParaRPr lang="en-US" altLang="zh-CN" sz="3200" b="1" dirty="0">
                <a:effectLst/>
                <a:latin typeface="Comic Sans MS" panose="030F0702030302020204" pitchFamily="66" charset="0"/>
              </a:endParaRPr>
            </a:p>
          </p:txBody>
        </p:sp>
      </p:grpSp>
      <p:pic>
        <p:nvPicPr>
          <p:cNvPr id="28" name="图片 27" descr="32303236373630303b32303237353432303bd0a6c1b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94200" y="3227705"/>
            <a:ext cx="802640" cy="80264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1513840" y="3331845"/>
            <a:ext cx="2052955" cy="823287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bright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36345" y="4658360"/>
            <a:ext cx="2618105" cy="884517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friendly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564755" y="3215640"/>
            <a:ext cx="1887855" cy="80945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happy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677150" y="4154805"/>
            <a:ext cx="1775460" cy="81566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lively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677150" y="5116830"/>
            <a:ext cx="1775460" cy="82528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warm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pic>
        <p:nvPicPr>
          <p:cNvPr id="51" name="图片 50" descr="32303038313139313b32303038313039373bbbb0cdb2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62140" y="-45085"/>
            <a:ext cx="942975" cy="942975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7761605" y="165735"/>
            <a:ext cx="3813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Read with feelings  </a:t>
            </a:r>
            <a:endParaRPr lang="en-US" altLang="zh-CN" sz="28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7808" r="5382" b="3311"/>
          <a:stretch>
            <a:fillRect/>
          </a:stretch>
        </p:blipFill>
        <p:spPr>
          <a:xfrm>
            <a:off x="10309225" y="2704465"/>
            <a:ext cx="1754505" cy="13862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文本框 53"/>
          <p:cNvSpPr txBox="1"/>
          <p:nvPr/>
        </p:nvSpPr>
        <p:spPr>
          <a:xfrm>
            <a:off x="9740265" y="2182495"/>
            <a:ext cx="2540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['tr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zh-CN" alt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ʒ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ə]</a:t>
            </a:r>
            <a:endParaRPr lang="zh-CN" altLang="en-US" sz="2800" dirty="0">
              <a:solidFill>
                <a:srgbClr val="FF00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640445" y="1762125"/>
            <a:ext cx="2830195" cy="485775"/>
          </a:xfrm>
          <a:prstGeom prst="rect">
            <a:avLst/>
          </a:prstGeom>
          <a:solidFill>
            <a:srgbClr val="8FAAD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921385" y="5975350"/>
            <a:ext cx="92951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Q: What did Zhang Bei think the smile was like?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0" grpId="0"/>
      <p:bldP spid="10" grpId="1"/>
      <p:bldP spid="44" grpId="0" bldLvl="0" animBg="1"/>
      <p:bldP spid="44" grpId="1" animBg="1"/>
      <p:bldP spid="45" grpId="0" bldLvl="0" animBg="1"/>
      <p:bldP spid="45" grpId="1" animBg="1"/>
      <p:bldP spid="46" grpId="0" bldLvl="0" animBg="1"/>
      <p:bldP spid="46" grpId="1" animBg="1"/>
      <p:bldP spid="49" grpId="0" bldLvl="0" animBg="1"/>
      <p:bldP spid="49" grpId="1" animBg="1"/>
      <p:bldP spid="50" grpId="0" bldLvl="0" animBg="1"/>
      <p:bldP spid="50" grpId="1" animBg="1"/>
      <p:bldP spid="52" grpId="0"/>
      <p:bldP spid="52" grpId="1"/>
      <p:bldP spid="54" grpId="0" advAuto="1000" build="p"/>
      <p:bldP spid="57" grpId="0" bldLvl="0" animBg="1"/>
      <p:bldP spid="57" grpId="1" animBg="1"/>
      <p:bldP spid="59" grpId="0"/>
      <p:bldP spid="5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7635" y="104140"/>
            <a:ext cx="394081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After the smile 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410" y="135255"/>
            <a:ext cx="67659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Q: What was Zhang Bei's life like?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517525" y="992505"/>
          <a:ext cx="5440045" cy="38157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0045"/>
              </a:tblGrid>
              <a:tr h="67627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3200" b="0">
                          <a:latin typeface="Comic Sans MS" panose="030F0702030302020204" pitchFamily="66" charset="0"/>
                        </a:rPr>
                        <a:t>Before the smile</a:t>
                      </a:r>
                      <a:endParaRPr lang="en-US" altLang="zh-CN" sz="3200" b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139440">
                <a:tc>
                  <a:txBody>
                    <a:bodyPr/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3200" b="0">
                          <a:latin typeface="Comic Sans MS" panose="030F0702030302020204" pitchFamily="66" charset="0"/>
                        </a:rPr>
                        <a:t>* </a:t>
                      </a:r>
                      <a:r>
                        <a:rPr lang="en-US" altLang="zh-CN" sz="2800" b="0">
                          <a:latin typeface="Comic Sans MS" panose="030F0702030302020204" pitchFamily="66" charset="0"/>
                        </a:rPr>
                        <a:t> No one knew her.</a:t>
                      </a:r>
                      <a:endParaRPr lang="en-US" altLang="zh-CN" sz="2800" b="0">
                        <a:latin typeface="Comic Sans MS" panose="030F0702030302020204" pitchFamily="66" charset="0"/>
                      </a:endParaRPr>
                    </a:p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800" b="0">
                          <a:latin typeface="Comic Sans MS" panose="030F0702030302020204" pitchFamily="66" charset="0"/>
                        </a:rPr>
                        <a:t>*  She was afraid to make    </a:t>
                      </a:r>
                      <a:endParaRPr lang="en-US" altLang="zh-CN" sz="2800" b="0">
                        <a:latin typeface="Comic Sans MS" panose="030F0702030302020204" pitchFamily="66" charset="0"/>
                      </a:endParaRPr>
                    </a:p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800" b="0">
                          <a:latin typeface="Comic Sans MS" panose="030F0702030302020204" pitchFamily="66" charset="0"/>
                        </a:rPr>
                        <a:t>    friends with anyone.</a:t>
                      </a:r>
                      <a:endParaRPr lang="en-US" altLang="zh-CN" sz="2800" b="0">
                        <a:latin typeface="Comic Sans MS" panose="030F0702030302020204" pitchFamily="66" charset="0"/>
                      </a:endParaRPr>
                    </a:p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800" b="0">
                          <a:latin typeface="Comic Sans MS" panose="030F0702030302020204" pitchFamily="66" charset="0"/>
                        </a:rPr>
                        <a:t>*  She could not talk to anyone </a:t>
                      </a:r>
                      <a:endParaRPr lang="en-US" altLang="zh-CN" sz="2800" b="0">
                        <a:latin typeface="Comic Sans MS" panose="030F0702030302020204" pitchFamily="66" charset="0"/>
                      </a:endParaRPr>
                    </a:p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800" b="0">
                          <a:latin typeface="Comic Sans MS" panose="030F0702030302020204" pitchFamily="66" charset="0"/>
                        </a:rPr>
                        <a:t>    about her problem.</a:t>
                      </a:r>
                      <a:endParaRPr lang="en-US" altLang="zh-CN" sz="2800" b="0">
                        <a:latin typeface="Comic Sans MS" panose="030F0702030302020204" pitchFamily="66" charset="0"/>
                      </a:endParaRPr>
                    </a:p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3333CC"/>
                          </a:solidFill>
                          <a:latin typeface="Comic Sans MS" panose="030F0702030302020204" pitchFamily="66" charset="0"/>
                        </a:rPr>
                        <a:t>*  She didn't know who the girl  </a:t>
                      </a:r>
                      <a:endParaRPr lang="en-US" altLang="zh-CN" sz="2800" b="0">
                        <a:solidFill>
                          <a:srgbClr val="3333CC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3333CC"/>
                          </a:solidFill>
                          <a:latin typeface="Comic Sans MS" panose="030F0702030302020204" pitchFamily="66" charset="0"/>
                        </a:rPr>
                        <a:t>    was.</a:t>
                      </a:r>
                      <a:endParaRPr lang="en-US" altLang="zh-CN" sz="2800" b="0">
                        <a:solidFill>
                          <a:srgbClr val="3333CC"/>
                        </a:solidFill>
                        <a:latin typeface="Comic Sans MS" panose="030F0702030302020204" pitchFamily="66" charset="0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179" name="表格 7178"/>
          <p:cNvGraphicFramePr/>
          <p:nvPr/>
        </p:nvGraphicFramePr>
        <p:xfrm>
          <a:off x="6388735" y="992505"/>
          <a:ext cx="5456555" cy="3783330"/>
        </p:xfrm>
        <a:graphic>
          <a:graphicData uri="http://schemas.openxmlformats.org/drawingml/2006/table">
            <a:tbl>
              <a:tblPr/>
              <a:tblGrid>
                <a:gridCol w="5456555"/>
              </a:tblGrid>
              <a:tr h="725170">
                <a:tc>
                  <a:txBody>
                    <a:bodyPr/>
                    <a:p>
                      <a:pPr lvl="0" algn="ctr" eaLnBrk="0" hangingPunct="0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3200" dirty="0">
                          <a:latin typeface="Comic Sans MS" panose="030F0702030302020204" pitchFamily="66" charset="0"/>
                        </a:rPr>
                        <a:t>After the </a:t>
                      </a:r>
                      <a:r>
                        <a:rPr lang="en-US" altLang="zh-CN" sz="3200" dirty="0">
                          <a:latin typeface="Comic Sans MS" panose="030F0702030302020204" pitchFamily="66" charset="0"/>
                        </a:rPr>
                        <a:t>smile</a:t>
                      </a:r>
                      <a:endParaRPr lang="en-US" altLang="zh-CN" sz="3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58160">
                <a:tc>
                  <a:txBody>
                    <a:bodyPr/>
                    <a:p>
                      <a:pPr lvl="0" eaLnBrk="0" hangingPunct="0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2400" dirty="0">
                          <a:latin typeface="Comic Sans MS" panose="030F0702030302020204" pitchFamily="66" charset="0"/>
                        </a:rPr>
                        <a:t> </a:t>
                      </a:r>
                      <a:endParaRPr lang="en-US" altLang="zh-CN" sz="2400" dirty="0">
                        <a:latin typeface="Comic Sans MS" panose="030F0702030302020204" pitchFamily="66" charset="0"/>
                      </a:endParaRPr>
                    </a:p>
                    <a:p>
                      <a:pPr lvl="0" eaLnBrk="0" hangingPunct="0">
                        <a:lnSpc>
                          <a:spcPct val="130000"/>
                        </a:lnSpc>
                        <a:buNone/>
                      </a:pPr>
                      <a:endParaRPr lang="en-US" altLang="zh-CN" sz="2400" dirty="0">
                        <a:latin typeface="Comic Sans MS" panose="030F0702030302020204" pitchFamily="66" charset="0"/>
                        <a:sym typeface="+mn-ea"/>
                      </a:endParaRPr>
                    </a:p>
                    <a:p>
                      <a:pPr lvl="0" eaLnBrk="0" hangingPunct="0">
                        <a:lnSpc>
                          <a:spcPct val="130000"/>
                        </a:lnSpc>
                        <a:buNone/>
                      </a:pPr>
                      <a:endParaRPr lang="en-US" altLang="zh-CN" sz="2400" dirty="0">
                        <a:latin typeface="Comic Sans MS" panose="030F0702030302020204" pitchFamily="66" charset="0"/>
                        <a:sym typeface="+mn-ea"/>
                      </a:endParaRPr>
                    </a:p>
                    <a:p>
                      <a:pPr lvl="0" eaLnBrk="0" hangingPunct="0">
                        <a:lnSpc>
                          <a:spcPct val="130000"/>
                        </a:lnSpc>
                        <a:buNone/>
                      </a:pPr>
                      <a:endParaRPr lang="en-US" altLang="zh-CN" sz="2400" dirty="0">
                        <a:latin typeface="Comic Sans MS" panose="030F0702030302020204" pitchFamily="66" charset="0"/>
                        <a:sym typeface="+mn-ea"/>
                      </a:endParaRPr>
                    </a:p>
                    <a:p>
                      <a:pPr lvl="0" eaLnBrk="0" hangingPunct="0">
                        <a:lnSpc>
                          <a:spcPct val="130000"/>
                        </a:lnSpc>
                        <a:buNone/>
                      </a:pPr>
                      <a:endParaRPr lang="en-US" altLang="zh-CN" sz="2400" dirty="0">
                        <a:latin typeface="Comic Sans MS" panose="030F0702030302020204" pitchFamily="66" charset="0"/>
                        <a:sym typeface="+mn-ea"/>
                      </a:endParaRPr>
                    </a:p>
                    <a:p>
                      <a:pPr lvl="0" eaLnBrk="0" hangingPunct="0">
                        <a:lnSpc>
                          <a:spcPct val="130000"/>
                        </a:lnSpc>
                        <a:buNone/>
                      </a:pPr>
                      <a:endParaRPr lang="en-US" altLang="zh-CN" sz="2400" dirty="0">
                        <a:latin typeface="Comic Sans MS" panose="030F0702030302020204" pitchFamily="66" charset="0"/>
                        <a:sym typeface="+mn-ea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2255838" y="1579245"/>
            <a:ext cx="2293938" cy="2311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5735955" y="1379220"/>
            <a:ext cx="960120" cy="825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53d861c9521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3310" y="1578928"/>
            <a:ext cx="1903413" cy="177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 descr="未标题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710" y="3158490"/>
            <a:ext cx="901700" cy="704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6505575" y="1718945"/>
            <a:ext cx="522287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sym typeface="+mn-ea"/>
              </a:rPr>
              <a:t>* </a:t>
            </a: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They </a:t>
            </a:r>
            <a:r>
              <a:rPr lang="en-US" altLang="zh-CN" sz="280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included </a:t>
            </a: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her in their    </a:t>
            </a:r>
            <a:endParaRPr lang="en-US" altLang="zh-CN" sz="280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  <a:ea typeface="宋体" panose="02010600030101010101" pitchFamily="2" charset="-122"/>
              <a:cs typeface="+mn-ea"/>
              <a:sym typeface="+mn-ea"/>
            </a:endParaRPr>
          </a:p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    </a:t>
            </a:r>
            <a:r>
              <a:rPr lang="en-US" altLang="zh-CN" sz="280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circle </a:t>
            </a: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of friends.</a:t>
            </a:r>
            <a:endParaRPr lang="en-US" altLang="zh-CN" sz="2800" b="1" dirty="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60210" y="2636520"/>
            <a:ext cx="39814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>
                <a:effectLst/>
                <a:latin typeface="Comic Sans MS" panose="030F0702030302020204" pitchFamily="66" charset="0"/>
                <a:sym typeface="+mn-ea"/>
              </a:rPr>
              <a:t> They became friends. </a:t>
            </a:r>
            <a:endParaRPr lang="en-US" altLang="zh-CN" sz="2800" b="1" dirty="0">
              <a:effectLst/>
              <a:latin typeface="Comic Sans MS" panose="030F0702030302020204" pitchFamily="66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6318885" y="2888615"/>
            <a:ext cx="391795" cy="31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505575" y="3385820"/>
            <a:ext cx="522287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sym typeface="+mn-ea"/>
              </a:rPr>
              <a:t>* She and the girl stick </a:t>
            </a:r>
            <a:endParaRPr lang="en-US" altLang="zh-CN" sz="280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  <a:sym typeface="+mn-ea"/>
            </a:endParaRPr>
          </a:p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sym typeface="+mn-ea"/>
              </a:rPr>
              <a:t>   together like a glue. </a:t>
            </a:r>
            <a:endParaRPr lang="en-US" altLang="zh-CN" sz="2800" b="1" dirty="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6318885" y="4558665"/>
            <a:ext cx="391795" cy="31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6776720" y="4293870"/>
            <a:ext cx="47536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>
                <a:effectLst/>
                <a:latin typeface="Comic Sans MS" panose="030F0702030302020204" pitchFamily="66" charset="0"/>
                <a:sym typeface="+mn-ea"/>
              </a:rPr>
              <a:t> They are always together. </a:t>
            </a:r>
            <a:endParaRPr lang="en-US" altLang="zh-CN" sz="2800" b="1" dirty="0">
              <a:effectLst/>
              <a:latin typeface="Comic Sans MS" panose="030F0702030302020204" pitchFamily="66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3889" r="32222"/>
          <a:stretch>
            <a:fillRect/>
          </a:stretch>
        </p:blipFill>
        <p:spPr>
          <a:xfrm rot="900000">
            <a:off x="11154410" y="2339340"/>
            <a:ext cx="811530" cy="1850390"/>
          </a:xfrm>
          <a:prstGeom prst="rect">
            <a:avLst/>
          </a:prstGeom>
        </p:spPr>
      </p:pic>
      <p:sp useBgFill="1">
        <p:nvSpPr>
          <p:cNvPr id="30" name="文本框 29"/>
          <p:cNvSpPr txBox="1"/>
          <p:nvPr/>
        </p:nvSpPr>
        <p:spPr>
          <a:xfrm>
            <a:off x="6318885" y="1682115"/>
            <a:ext cx="578485" cy="58356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rgbClr val="0000CC"/>
                </a:solidFill>
                <a:effectLst/>
                <a:latin typeface="Comic Sans MS" panose="030F0702030302020204" pitchFamily="66" charset="0"/>
              </a:rPr>
              <a:t>A.</a:t>
            </a:r>
            <a:endParaRPr lang="en-US" altLang="zh-CN" sz="3200" b="1" dirty="0">
              <a:solidFill>
                <a:srgbClr val="0000CC"/>
              </a:solidFill>
              <a:effectLst/>
              <a:latin typeface="Comic Sans MS" panose="030F0702030302020204" pitchFamily="66" charset="0"/>
            </a:endParaRPr>
          </a:p>
        </p:txBody>
      </p:sp>
      <p:sp useBgFill="1">
        <p:nvSpPr>
          <p:cNvPr id="31" name="文本框 30"/>
          <p:cNvSpPr txBox="1"/>
          <p:nvPr/>
        </p:nvSpPr>
        <p:spPr>
          <a:xfrm>
            <a:off x="6318885" y="2529840"/>
            <a:ext cx="578485" cy="58356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rgbClr val="0000CC"/>
                </a:solidFill>
                <a:effectLst/>
                <a:latin typeface="Comic Sans MS" panose="030F0702030302020204" pitchFamily="66" charset="0"/>
              </a:rPr>
              <a:t>B.</a:t>
            </a:r>
            <a:endParaRPr lang="en-US" altLang="zh-CN" sz="3200" b="1" dirty="0">
              <a:solidFill>
                <a:srgbClr val="0000CC"/>
              </a:solidFill>
              <a:effectLst/>
              <a:latin typeface="Comic Sans MS" panose="030F0702030302020204" pitchFamily="66" charset="0"/>
            </a:endParaRPr>
          </a:p>
        </p:txBody>
      </p:sp>
      <p:sp useBgFill="1">
        <p:nvSpPr>
          <p:cNvPr id="35" name="文本框 34"/>
          <p:cNvSpPr txBox="1"/>
          <p:nvPr/>
        </p:nvSpPr>
        <p:spPr>
          <a:xfrm>
            <a:off x="6318885" y="3264535"/>
            <a:ext cx="578485" cy="58356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rgbClr val="0000CC"/>
                </a:solidFill>
                <a:effectLst/>
                <a:latin typeface="Comic Sans MS" panose="030F0702030302020204" pitchFamily="66" charset="0"/>
              </a:rPr>
              <a:t>C.</a:t>
            </a:r>
            <a:endParaRPr lang="en-US" altLang="zh-CN" sz="3200" b="1" dirty="0">
              <a:solidFill>
                <a:srgbClr val="0000CC"/>
              </a:solidFill>
              <a:effectLst/>
              <a:latin typeface="Comic Sans MS" panose="030F0702030302020204" pitchFamily="66" charset="0"/>
            </a:endParaRPr>
          </a:p>
        </p:txBody>
      </p:sp>
      <p:sp useBgFill="1">
        <p:nvSpPr>
          <p:cNvPr id="36" name="文本框 35"/>
          <p:cNvSpPr txBox="1"/>
          <p:nvPr/>
        </p:nvSpPr>
        <p:spPr>
          <a:xfrm>
            <a:off x="6318885" y="4220210"/>
            <a:ext cx="578485" cy="58356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rgbClr val="0000CC"/>
                </a:solidFill>
                <a:effectLst/>
                <a:latin typeface="Comic Sans MS" panose="030F0702030302020204" pitchFamily="66" charset="0"/>
              </a:rPr>
              <a:t>D.</a:t>
            </a:r>
            <a:endParaRPr lang="en-US" altLang="zh-CN" sz="3200" b="1" dirty="0">
              <a:solidFill>
                <a:srgbClr val="0000CC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388735" y="1840865"/>
            <a:ext cx="5038090" cy="125095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6388735" y="3282950"/>
            <a:ext cx="5038090" cy="1492885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944880" y="5051425"/>
            <a:ext cx="81667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  <a:buNone/>
            </a:pPr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Q: Which sentence do you think is better?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140710" y="5634990"/>
            <a:ext cx="2919730" cy="84140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metaphor 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12037 L -0.0423438 -0.105926 " pathEditMode="relative" rAng="0" ptsTypes="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-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5" grpId="0"/>
      <p:bldP spid="5" grpId="1"/>
      <p:bldP spid="11" grpId="0"/>
      <p:bldP spid="11" grpId="1"/>
      <p:bldP spid="19" grpId="0"/>
      <p:bldP spid="19" grpId="1"/>
      <p:bldP spid="25" grpId="0"/>
      <p:bldP spid="25" grpId="1"/>
      <p:bldP spid="28" grpId="0"/>
      <p:bldP spid="28" grpId="1"/>
      <p:bldP spid="30" grpId="0" bldLvl="0" animBg="1"/>
      <p:bldP spid="30" grpId="1" animBg="1"/>
      <p:bldP spid="31" grpId="0"/>
      <p:bldP spid="31" grpId="1"/>
      <p:bldP spid="35" grpId="0"/>
      <p:bldP spid="35" grpId="1"/>
      <p:bldP spid="36" grpId="0"/>
      <p:bldP spid="36" grpId="1"/>
      <p:bldP spid="39" grpId="0" bldLvl="0" animBg="1"/>
      <p:bldP spid="40" grpId="0" bldLvl="0" animBg="1"/>
      <p:bldP spid="41" grpId="0"/>
      <p:bldP spid="41" grpId="1"/>
      <p:bldP spid="46" grpId="0" bldLvl="0" animBg="1"/>
      <p:bldP spid="4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35890" y="104140"/>
            <a:ext cx="460629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A beautiful smile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0280" y="1525270"/>
            <a:ext cx="1200150" cy="12630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0" y="2908935"/>
            <a:ext cx="1199515" cy="13862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clrChange>
              <a:clrFrom>
                <a:srgbClr val="F9C095">
                  <a:alpha val="100000"/>
                </a:srgbClr>
              </a:clrFrom>
              <a:clrTo>
                <a:srgbClr val="F9C095">
                  <a:alpha val="100000"/>
                  <a:alpha val="0"/>
                </a:srgbClr>
              </a:clrTo>
            </a:clrChange>
          </a:blip>
          <a:srcRect l="24880" t="40948"/>
          <a:stretch>
            <a:fillRect/>
          </a:stretch>
        </p:blipFill>
        <p:spPr>
          <a:xfrm>
            <a:off x="2040255" y="4565650"/>
            <a:ext cx="1971675" cy="12992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92855" y="1709420"/>
            <a:ext cx="2777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sat in s</a:t>
            </a:r>
            <a:r>
              <a:rPr lang="en-US" altLang="zh-CN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i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l</a:t>
            </a:r>
            <a:r>
              <a:rPr lang="en-US" altLang="zh-CN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e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nce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88130" y="4690110"/>
            <a:ext cx="38938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talked and laughed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21100" y="2891155"/>
            <a:ext cx="78994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e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nt</a:t>
            </a:r>
            <a:r>
              <a:rPr lang="en-US" altLang="zh-CN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er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ed, p</a:t>
            </a:r>
            <a:r>
              <a:rPr lang="en-US" altLang="zh-CN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a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ssed, turned back, looked, </a:t>
            </a:r>
            <a:r>
              <a:rPr lang="en-US" altLang="zh-CN" sz="3200" b="1" dirty="0">
                <a:solidFill>
                  <a:srgbClr val="0000CC"/>
                </a:solidFill>
                <a:effectLst/>
                <a:latin typeface="Comic Sans MS" panose="030F0702030302020204" pitchFamily="66" charset="0"/>
              </a:rPr>
              <a:t>smiled</a:t>
            </a:r>
            <a:endParaRPr lang="en-US" altLang="zh-CN" sz="3200" b="1" dirty="0">
              <a:solidFill>
                <a:srgbClr val="0000CC"/>
              </a:solidFill>
              <a:effectLst/>
              <a:latin typeface="Comic Sans MS" panose="030F0702030302020204" pitchFamily="66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 rot="0">
            <a:off x="6781993" y="230739"/>
            <a:ext cx="3719196" cy="1960272"/>
            <a:chOff x="8477538" y="264700"/>
            <a:chExt cx="2197719" cy="1807411"/>
          </a:xfrm>
        </p:grpSpPr>
        <p:sp>
          <p:nvSpPr>
            <p:cNvPr id="26" name="对话气泡: 椭圆形 25"/>
            <p:cNvSpPr/>
            <p:nvPr/>
          </p:nvSpPr>
          <p:spPr>
            <a:xfrm rot="21064980">
              <a:off x="8643084" y="264700"/>
              <a:ext cx="1851153" cy="1807411"/>
            </a:xfrm>
            <a:prstGeom prst="irregularSeal1">
              <a:avLst/>
            </a:prstGeom>
            <a:noFill/>
            <a:ln>
              <a:solidFill>
                <a:schemeClr val="tx1"/>
              </a:solidFill>
              <a:prstDash val="sysDot"/>
            </a:ln>
            <a:effectLst>
              <a:glow rad="101600">
                <a:schemeClr val="accent2">
                  <a:satMod val="175000"/>
                  <a:alpha val="2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 rot="20984631">
              <a:off x="8477538" y="343674"/>
              <a:ext cx="2197719" cy="1686851"/>
            </a:xfrm>
            <a:prstGeom prst="irregularSeal1">
              <a:avLst/>
            </a:prstGeom>
            <a:noFill/>
            <a:effectLst>
              <a:glow rad="88900">
                <a:schemeClr val="accent1">
                  <a:alpha val="61000"/>
                </a:schemeClr>
              </a:glow>
            </a:effectLst>
          </p:spPr>
          <p:txBody>
            <a:bodyPr wrap="square">
              <a:spAutoFit/>
            </a:bodyPr>
            <a:p>
              <a:r>
                <a:rPr lang="en-US" altLang="zh-CN" sz="3600" dirty="0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Act it out!</a:t>
              </a:r>
              <a:endParaRPr lang="en-US" altLang="zh-CN" sz="36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964055" y="821055"/>
            <a:ext cx="12668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Who?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0175" y="821055"/>
            <a:ext cx="1452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What?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8765" y="1476375"/>
            <a:ext cx="16852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Role 1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(</a:t>
            </a:r>
            <a:r>
              <a:rPr lang="zh-CN" altLang="en-US" sz="3200" b="1" dirty="0">
                <a:effectLst/>
                <a:latin typeface="Comic Sans MS" panose="030F0702030302020204" pitchFamily="66" charset="0"/>
              </a:rPr>
              <a:t>女一号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)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8765" y="2915920"/>
            <a:ext cx="16852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Role 2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(</a:t>
            </a:r>
            <a:r>
              <a:rPr lang="zh-CN" altLang="en-US" sz="3200" b="1" dirty="0">
                <a:effectLst/>
                <a:latin typeface="Comic Sans MS" panose="030F0702030302020204" pitchFamily="66" charset="0"/>
              </a:rPr>
              <a:t>女二号</a:t>
            </a:r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) 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5890" y="4506595"/>
            <a:ext cx="18281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Role3 </a:t>
            </a:r>
            <a:r>
              <a:rPr lang="en-US" altLang="zh-CN" sz="2800" b="1" dirty="0">
                <a:effectLst/>
                <a:latin typeface="Comic Sans MS" panose="030F0702030302020204" pitchFamily="66" charset="0"/>
              </a:rPr>
              <a:t>(</a:t>
            </a:r>
            <a:r>
              <a:rPr lang="zh-CN" altLang="en-US" sz="2800" b="1" dirty="0">
                <a:effectLst/>
                <a:latin typeface="Comic Sans MS" panose="030F0702030302020204" pitchFamily="66" charset="0"/>
              </a:rPr>
              <a:t>群众演员</a:t>
            </a:r>
            <a:r>
              <a:rPr lang="en-US" altLang="zh-CN" sz="2800" b="1" dirty="0">
                <a:effectLst/>
                <a:latin typeface="Comic Sans MS" panose="030F0702030302020204" pitchFamily="66" charset="0"/>
              </a:rPr>
              <a:t>) </a:t>
            </a:r>
            <a:endParaRPr lang="en-US" altLang="zh-CN" sz="28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2090" y="5843270"/>
            <a:ext cx="18281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 dirty="0">
                <a:effectLst/>
                <a:latin typeface="Comic Sans MS" panose="030F0702030302020204" pitchFamily="66" charset="0"/>
              </a:rPr>
              <a:t>Role4 </a:t>
            </a:r>
            <a:r>
              <a:rPr lang="en-US" altLang="zh-CN" sz="2800" b="1" dirty="0">
                <a:effectLst/>
                <a:latin typeface="Comic Sans MS" panose="030F0702030302020204" pitchFamily="66" charset="0"/>
              </a:rPr>
              <a:t>(</a:t>
            </a:r>
            <a:r>
              <a:rPr lang="zh-CN" altLang="en-US" sz="2800" b="1" dirty="0">
                <a:effectLst/>
                <a:latin typeface="Comic Sans MS" panose="030F0702030302020204" pitchFamily="66" charset="0"/>
              </a:rPr>
              <a:t>旁白</a:t>
            </a:r>
            <a:r>
              <a:rPr lang="en-US" altLang="zh-CN" sz="2800" b="1" dirty="0">
                <a:effectLst/>
                <a:latin typeface="Comic Sans MS" panose="030F0702030302020204" pitchFamily="66" charset="0"/>
              </a:rPr>
              <a:t>) </a:t>
            </a:r>
            <a:endParaRPr lang="en-US" altLang="zh-CN" sz="2800" b="1" dirty="0">
              <a:effectLst/>
              <a:latin typeface="Comic Sans MS" panose="030F0702030302020204" pitchFamily="66" charset="0"/>
            </a:endParaRPr>
          </a:p>
        </p:txBody>
      </p:sp>
      <p:pic>
        <p:nvPicPr>
          <p:cNvPr id="51" name="图片 50" descr="32303038313139313b32303038313039373bbbb0cdb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69185" y="6031865"/>
            <a:ext cx="942975" cy="942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0" grpId="0"/>
      <p:bldP spid="11" grpId="0"/>
      <p:bldP spid="15" grpId="0"/>
      <p:bldP spid="16" grpId="0"/>
      <p:bldP spid="11" grpId="1"/>
      <p:bldP spid="15" grpId="1"/>
      <p:bldP spid="16" grpId="1"/>
      <p:bldP spid="17" grpId="0"/>
      <p:bldP spid="17" grpId="1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5405" y="104140"/>
            <a:ext cx="5358765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Read between lines 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1270" y="161290"/>
            <a:ext cx="70980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Why did the girl smile at Zhang Bei?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7409" name="矩形 2"/>
          <p:cNvSpPr/>
          <p:nvPr/>
        </p:nvSpPr>
        <p:spPr>
          <a:xfrm>
            <a:off x="332105" y="916305"/>
            <a:ext cx="11464290" cy="138366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7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 </a:t>
            </a: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One day, I asked her why she smiled at me that day.  She said she could not remember!</a:t>
            </a:r>
            <a:endParaRPr lang="zh-CN" altLang="en-US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0244" name="TextBox 17"/>
          <p:cNvSpPr txBox="1"/>
          <p:nvPr/>
        </p:nvSpPr>
        <p:spPr>
          <a:xfrm>
            <a:off x="904875" y="2759075"/>
            <a:ext cx="1038288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>
              <a:lnSpc>
                <a:spcPct val="150000"/>
              </a:lnSpc>
            </a:pPr>
            <a:r>
              <a:rPr lang="en-US" altLang="zh-CN" sz="32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A. The girl was forgetful and had a poor memory.</a:t>
            </a:r>
            <a:endParaRPr lang="en-US" altLang="zh-CN" sz="32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zh-CN" sz="32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B. The girl was trying to help Zhang Bei at that time.</a:t>
            </a:r>
            <a:endParaRPr lang="en-US" altLang="zh-CN" sz="32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zh-CN" sz="32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C. A </a:t>
            </a:r>
            <a:r>
              <a:rPr lang="en-US" altLang="en-US" sz="32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casual</a:t>
            </a:r>
            <a:r>
              <a:rPr lang="en-US" altLang="en-US" sz="3200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不经意的</a:t>
            </a:r>
            <a:r>
              <a:rPr lang="en-US" altLang="zh-CN" sz="3200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en-US" altLang="zh-CN" sz="32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smile may change a person’s life.</a:t>
            </a:r>
            <a:endParaRPr lang="en-US" altLang="zh-CN" sz="32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89915" y="2165985"/>
            <a:ext cx="3964940" cy="76200"/>
          </a:xfrm>
          <a:custGeom>
            <a:avLst/>
            <a:gdLst>
              <a:gd name="connisteX0" fmla="*/ 0 w 4725035"/>
              <a:gd name="connsiteY0" fmla="*/ 13335 h 13335"/>
              <a:gd name="connisteX1" fmla="*/ 4725035 w 4725035"/>
              <a:gd name="connsiteY1" fmla="*/ 0 h 1333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4725035" h="13335">
                <a:moveTo>
                  <a:pt x="0" y="13335"/>
                </a:moveTo>
                <a:cubicBezTo>
                  <a:pt x="1574800" y="8890"/>
                  <a:pt x="3150235" y="4445"/>
                  <a:pt x="4725035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5203825" y="13760450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'k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æ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ʒ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ʊə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l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3595" y="2361565"/>
            <a:ext cx="81876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What can we learn from the girl’s answer?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8935" y="5525135"/>
            <a:ext cx="109188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dirty="0">
                <a:effectLst>
                  <a:glow rad="1397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Think: What might happen if the girl didn’t smile at her?</a:t>
            </a:r>
            <a:endParaRPr lang="en-US" altLang="zh-CN" sz="3200" b="1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7064375" y="8688705"/>
            <a:ext cx="12244070" cy="6915150"/>
          </a:xfrm>
          <a:prstGeom prst="rect">
            <a:avLst/>
          </a:prstGeom>
          <a:solidFill>
            <a:schemeClr val="lt1">
              <a:alpha val="8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56205" y="13773785"/>
            <a:ext cx="1696085" cy="10909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30905" y="13488035"/>
            <a:ext cx="922020" cy="1066800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H="1">
            <a:off x="-3861435" y="14617700"/>
            <a:ext cx="135255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-5292725" y="14281150"/>
            <a:ext cx="136461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en-US" sz="3200" b="1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+mn-ea"/>
              </a:rPr>
              <a:t>casual</a:t>
            </a:r>
            <a:endParaRPr lang="en-US" altLang="en-US" sz="3200" b="1" dirty="0">
              <a:solidFill>
                <a:srgbClr val="3333CC"/>
              </a:solidFill>
              <a:effectLst/>
              <a:latin typeface="Comic Sans MS" panose="030F0702030302020204" pitchFamily="66" charset="0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-1108710" y="14617700"/>
            <a:ext cx="11811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08710" y="13484860"/>
            <a:ext cx="1019810" cy="107315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45110" y="13942060"/>
            <a:ext cx="42271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  <a:sym typeface="+mn-ea"/>
              </a:rPr>
              <a:t>beautiful,important, </a:t>
            </a:r>
            <a:endParaRPr lang="en-US" altLang="en-US" sz="3200" b="1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宋体" panose="02010600030101010101" pitchFamily="2" charset="-122"/>
              <a:sym typeface="+mn-ea"/>
            </a:endParaRPr>
          </a:p>
          <a:p>
            <a:r>
              <a:rPr lang="en-US" altLang="en-US" sz="32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  <a:sym typeface="+mn-ea"/>
              </a:rPr>
              <a:t>gift, hidden teasure </a:t>
            </a:r>
            <a:endParaRPr lang="en-US" altLang="en-US" sz="3200" b="1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44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charRg st="27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44">
                                            <p:txEl>
                                              <p:charRg st="27" end="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charRg st="82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244">
                                            <p:txEl>
                                              <p:charRg st="82" end="1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9" grpId="0"/>
      <p:bldP spid="13" grpId="1"/>
      <p:bldP spid="16" grpId="1"/>
      <p:bldP spid="18" grpId="0"/>
      <p:bldP spid="1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5405" y="104140"/>
            <a:ext cx="5358765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Read between lines 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6" name="矩形 2">
            <a:hlinkClick r:id=""/>
          </p:cNvPr>
          <p:cNvSpPr/>
          <p:nvPr/>
        </p:nvSpPr>
        <p:spPr>
          <a:xfrm>
            <a:off x="289560" y="916305"/>
            <a:ext cx="11699240" cy="203009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8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      Now I believe that the world is what you think it is.  If you</a:t>
            </a:r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think you are lonely, you might always be alone. My</a:t>
            </a:r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suggestion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is: </a:t>
            </a:r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s</a:t>
            </a:r>
            <a:r>
              <a:rPr lang="zh-CN" altLang="en-US" sz="2800" dirty="0">
                <a:latin typeface="Comic Sans MS" panose="030F0702030302020204" pitchFamily="66" charset="0"/>
                <a:ea typeface="宋体" panose="02010600030101010101" pitchFamily="2" charset="-122"/>
              </a:rPr>
              <a:t>mile at the world and it will smile back.</a:t>
            </a:r>
            <a:endParaRPr lang="zh-CN" altLang="en-US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7" name="矩形 15"/>
          <p:cNvSpPr/>
          <p:nvPr/>
        </p:nvSpPr>
        <p:spPr>
          <a:xfrm>
            <a:off x="527050" y="3476625"/>
            <a:ext cx="1086802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If</a:t>
            </a:r>
            <a:r>
              <a:rPr lang="zh-CN" altLang="en-US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you think you are lonely, you might always be alone</a:t>
            </a: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. 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If</a:t>
            </a: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you think you are happy, _____________________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If</a:t>
            </a: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_________________, _____________________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…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8" name="矩形 9"/>
          <p:cNvSpPr/>
          <p:nvPr/>
        </p:nvSpPr>
        <p:spPr>
          <a:xfrm>
            <a:off x="5130165" y="4269740"/>
            <a:ext cx="5264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you might always be happy.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3550" y="3078480"/>
            <a:ext cx="7030720" cy="52197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What does Zhang Bei believe now?</a:t>
            </a:r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9105" y="3037205"/>
            <a:ext cx="8571865" cy="52197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/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What’s your understanding to the sentence?</a:t>
            </a:r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411480" y="3040380"/>
            <a:ext cx="10848340" cy="396938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  What </a:t>
            </a: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advice</a:t>
            </a:r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does Zhang Bei give to the readers?</a:t>
            </a:r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cxnSp>
        <p:nvCxnSpPr>
          <p:cNvPr id="22" name="直接连接符 5"/>
          <p:cNvCxnSpPr/>
          <p:nvPr/>
        </p:nvCxnSpPr>
        <p:spPr>
          <a:xfrm flipV="1">
            <a:off x="2118995" y="1558925"/>
            <a:ext cx="7768590" cy="825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699999" sy="50000" kx="2115845" algn="bl" rotWithShape="0">
              <a:srgbClr val="C0C0C0">
                <a:alpha val="75000"/>
              </a:srgbClr>
            </a:outerShdw>
          </a:effectLst>
        </p:spPr>
      </p:cxnSp>
      <p:sp>
        <p:nvSpPr>
          <p:cNvPr id="23" name="文本框 22"/>
          <p:cNvSpPr txBox="1"/>
          <p:nvPr/>
        </p:nvSpPr>
        <p:spPr>
          <a:xfrm>
            <a:off x="882650" y="3526155"/>
            <a:ext cx="88309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If you</a:t>
            </a: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_______________, _____________.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04390" y="3526155"/>
            <a:ext cx="41046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s</a:t>
            </a:r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mile at the world    </a:t>
            </a:r>
            <a:endParaRPr lang="zh-CN" altLang="en-US" sz="2800" dirty="0">
              <a:solidFill>
                <a:srgbClr val="FF0000"/>
              </a:solidFill>
              <a:latin typeface="Comic Sans MS" panose="030F0702030302020204" pitchFamily="66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59105" y="4063365"/>
            <a:ext cx="78898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latin typeface="Comic Sans MS" panose="030F0702030302020204" pitchFamily="66" charset="0"/>
                <a:ea typeface="宋体" panose="02010600030101010101" pitchFamily="2" charset="-122"/>
              </a:rPr>
              <a:t>   What does Zhang Bei really want to tell us? </a:t>
            </a:r>
            <a:endParaRPr lang="en-US" altLang="zh-CN" sz="28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16000" y="4589780"/>
            <a:ext cx="8778240" cy="21583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A. to trust people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B. to make friends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C. to smile at others</a:t>
            </a:r>
            <a:endParaRPr lang="en-US" altLang="zh-CN" sz="2800" dirty="0">
              <a:solidFill>
                <a:srgbClr val="3333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3333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D. to have a positive attitude </a:t>
            </a:r>
            <a:r>
              <a:rPr lang="en-US" altLang="zh-CN" sz="2400" b="1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有积极的态度</a:t>
            </a:r>
            <a:r>
              <a:rPr lang="en-US" altLang="zh-CN" sz="2400" b="1" dirty="0">
                <a:solidFill>
                  <a:srgbClr val="33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en-US" altLang="zh-CN" sz="2400" b="1" dirty="0">
              <a:solidFill>
                <a:srgbClr val="33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93055" y="3536950"/>
            <a:ext cx="34607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 it will smile back</a:t>
            </a:r>
            <a:endParaRPr lang="zh-CN" altLang="en-US" sz="2800" dirty="0">
              <a:solidFill>
                <a:srgbClr val="FF0000"/>
              </a:solidFill>
              <a:latin typeface="Comic Sans MS" panose="030F0702030302020204" pitchFamily="66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87385" y="6226175"/>
            <a:ext cx="18268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'p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ɒ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z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ɪ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t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ɪ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v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794240" y="6226175"/>
            <a:ext cx="21418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'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æ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t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ɪ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t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juː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57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charRg st="57" end="1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107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charRg st="107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151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charRg st="151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8" grpId="0"/>
      <p:bldP spid="19" grpId="0" bldLvl="0" animBg="1"/>
      <p:bldP spid="20" grpId="0" bldLvl="0" animBg="1"/>
      <p:bldP spid="21" grpId="0" bldLvl="0" animBg="1"/>
      <p:bldP spid="23" grpId="0"/>
      <p:bldP spid="24" grpId="0"/>
      <p:bldP spid="25" grpId="0" bldLvl="0" animBg="1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6230" y="125095"/>
            <a:ext cx="4258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effectLst>
                  <a:glow rad="139700">
                    <a:schemeClr val="accent2">
                      <a:satMod val="175000"/>
                      <a:alpha val="29000"/>
                    </a:schemeClr>
                  </a:glo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Homework</a:t>
            </a:r>
            <a:endParaRPr lang="en-US" altLang="zh-CN" sz="3600" dirty="0">
              <a:effectLst>
                <a:glow rad="139700">
                  <a:schemeClr val="accent2">
                    <a:satMod val="175000"/>
                    <a:alpha val="29000"/>
                  </a:schemeClr>
                </a:glo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1350" y="838200"/>
            <a:ext cx="9861550" cy="5699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*Must do</a:t>
            </a:r>
            <a:endParaRPr lang="en-US" altLang="zh-CN" sz="2800" b="1" dirty="0"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Listen and read the passage with feelings.</a:t>
            </a:r>
            <a:endParaRPr lang="en-US" altLang="zh-CN" sz="2800" dirty="0"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  <a:p>
            <a:pPr algn="l">
              <a:lnSpc>
                <a:spcPct val="200000"/>
              </a:lnSpc>
              <a:buClrTx/>
              <a:buSzTx/>
              <a:buFontTx/>
            </a:pPr>
            <a:r>
              <a:rPr lang="en-US" altLang="zh-CN" sz="2800" dirty="0"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Retell the story according to the time.  </a:t>
            </a:r>
            <a:endParaRPr lang="en-US" altLang="zh-CN" sz="2800" dirty="0"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*Choose to do</a:t>
            </a:r>
            <a:endParaRPr lang="en-US" altLang="zh-CN" sz="2800" b="1" dirty="0"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  <a:p>
            <a:pPr marL="742950" indent="-742950" defTabSz="913130" fontAlgn="base">
              <a:lnSpc>
                <a:spcPct val="150000"/>
              </a:lnSpc>
              <a:spcBef>
                <a:spcPts val="50"/>
              </a:spcBef>
              <a:buNone/>
            </a:pPr>
            <a:r>
              <a:rPr lang="en-US" altLang="zh-CN" sz="2800" dirty="0"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sym typeface="+mn-ea"/>
              </a:rPr>
              <a:t>If you have similar experiences as Zhang Bei, prepare it and share it with us next class.</a:t>
            </a:r>
            <a:endParaRPr lang="en-US" altLang="zh-CN" sz="2800" dirty="0"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800" dirty="0"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endParaRPr lang="en-US" altLang="zh-CN" sz="2800" dirty="0"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2125" y="4630420"/>
            <a:ext cx="2619375" cy="16846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lang="en-US" altLang="zh-CN" sz="3200" b="1" dirty="0">
            <a:effectLst/>
            <a:latin typeface="Comic Sans MS" panose="030F0702030302020204" pitchFamily="66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3012</Words>
  <Application>WPS 演示</Application>
  <PresentationFormat>宽屏</PresentationFormat>
  <Paragraphs>208</Paragraphs>
  <Slides>10</Slides>
  <Notes>10</Notes>
  <HiddenSlides>0</HiddenSlides>
  <MMClips>18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宋体</vt:lpstr>
      <vt:lpstr>Wingdings</vt:lpstr>
      <vt:lpstr>Comic Sans MS</vt:lpstr>
      <vt:lpstr>Jokerman</vt:lpstr>
      <vt:lpstr>Arial Black</vt:lpstr>
      <vt:lpstr>Aharoni</vt:lpstr>
      <vt:lpstr>Kozuka Mincho Pro B</vt:lpstr>
      <vt:lpstr>楷体</vt:lpstr>
      <vt:lpstr>微软雅黑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钰阳 李</dc:creator>
  <cp:lastModifiedBy>你不信我°</cp:lastModifiedBy>
  <cp:revision>724</cp:revision>
  <dcterms:created xsi:type="dcterms:W3CDTF">2020-09-12T11:04:00Z</dcterms:created>
  <dcterms:modified xsi:type="dcterms:W3CDTF">2021-05-20T07:28:39Z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2052-11.1.0.9998</vt:lpwstr>
  </property>
  <property fmtid="{D5CDD505-2E9C-101B-9397-08002B2CF9AE}" pid="3" name="ICV">
    <vt:lpwstr>5F92454FBE404A6D94F2F8E53F77CE6E</vt:lpwstr>
  </property>
</Properties>
</file>