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36" r:id="rId2"/>
    <p:sldId id="378" r:id="rId3"/>
    <p:sldId id="381" r:id="rId4"/>
    <p:sldId id="355" r:id="rId5"/>
    <p:sldId id="356" r:id="rId6"/>
    <p:sldId id="353" r:id="rId7"/>
    <p:sldId id="359" r:id="rId8"/>
    <p:sldId id="357" r:id="rId9"/>
    <p:sldId id="339" r:id="rId10"/>
    <p:sldId id="360" r:id="rId11"/>
    <p:sldId id="358" r:id="rId12"/>
    <p:sldId id="364" r:id="rId13"/>
    <p:sldId id="365" r:id="rId14"/>
    <p:sldId id="382" r:id="rId15"/>
    <p:sldId id="366" r:id="rId16"/>
    <p:sldId id="368" r:id="rId17"/>
    <p:sldId id="369" r:id="rId18"/>
    <p:sldId id="370" r:id="rId19"/>
    <p:sldId id="371" r:id="rId20"/>
    <p:sldId id="372" r:id="rId21"/>
    <p:sldId id="383" r:id="rId22"/>
    <p:sldId id="384" r:id="rId23"/>
    <p:sldId id="385" r:id="rId24"/>
    <p:sldId id="363" r:id="rId25"/>
    <p:sldId id="374" r:id="rId26"/>
    <p:sldId id="388" r:id="rId27"/>
    <p:sldId id="389" r:id="rId28"/>
    <p:sldId id="387" r:id="rId29"/>
    <p:sldId id="377" r:id="rId30"/>
    <p:sldId id="391" r:id="rId31"/>
    <p:sldId id="392" r:id="rId32"/>
    <p:sldId id="393" r:id="rId33"/>
    <p:sldId id="394" r:id="rId34"/>
    <p:sldId id="278" r:id="rId35"/>
  </p:sldIdLst>
  <p:sldSz cx="9144000" cy="5143500" type="screen16x9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A4"/>
    <a:srgbClr val="13DF80"/>
    <a:srgbClr val="D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456" autoAdjust="0"/>
  </p:normalViewPr>
  <p:slideViewPr>
    <p:cSldViewPr>
      <p:cViewPr varScale="1">
        <p:scale>
          <a:sx n="102" d="100"/>
          <a:sy n="102" d="100"/>
        </p:scale>
        <p:origin x="-630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2510199828664523E-2"/>
          <c:y val="6.8098556208241526E-2"/>
          <c:w val="0.92748980017133587"/>
          <c:h val="0.931901443791758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0.33000000000000418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DF3-49A1-879C-F01C821781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0.34000000000000263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DF3-49A1-879C-F01C821781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0.33000000000000418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DF3-49A1-879C-F01C8217810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38517888"/>
        <c:axId val="138515968"/>
        <c:axId val="0"/>
      </c:bar3DChart>
      <c:catAx>
        <c:axId val="1385178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38515968"/>
        <c:crosses val="autoZero"/>
        <c:auto val="1"/>
        <c:lblAlgn val="ctr"/>
        <c:lblOffset val="100"/>
        <c:noMultiLvlLbl val="0"/>
      </c:catAx>
      <c:valAx>
        <c:axId val="1385159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38517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0F8DD-4348-477F-AEAC-01E230BF20FE}" type="datetimeFigureOut">
              <a:rPr lang="zh-CN" altLang="en-US" smtClean="0"/>
              <a:pPr/>
              <a:t>2020-04-23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58855-EBB8-49E7-B654-C6B67C30130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692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管家婆的传统优势是 商品流通领域的 批发环节</a:t>
            </a:r>
            <a:endParaRPr lang="en-US" altLang="zh-CN" dirty="0" smtClean="0"/>
          </a:p>
          <a:p>
            <a:r>
              <a:rPr lang="zh-CN" altLang="en-US" dirty="0" smtClean="0"/>
              <a:t>现在也有零售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线上也存在着批发（</a:t>
            </a:r>
            <a:r>
              <a:rPr lang="en-US" altLang="zh-CN" dirty="0" smtClean="0"/>
              <a:t>1688</a:t>
            </a:r>
            <a:r>
              <a:rPr lang="zh-CN" altLang="en-US" dirty="0" smtClean="0"/>
              <a:t>，零售通）和零售（淘宝、京东）</a:t>
            </a:r>
            <a:endParaRPr lang="en-US" altLang="zh-CN" dirty="0" smtClean="0"/>
          </a:p>
          <a:p>
            <a:r>
              <a:rPr lang="zh-CN" altLang="en-US" dirty="0" smtClean="0"/>
              <a:t>线上电商的对接就靠全渠道这个产品来对接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08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任我行可以提供的全渠道产品解决方案如图所示，可以大致分为前台、中台、后台以及终端部分。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后台就是指进销存或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ERP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软件，管理起企业整个业务运作及财务状况，终端有我们新做的零售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，物联通等。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前台这里主要指电子商务平台，有第三方平台，包括淘宝天猫、京东等还有有赞、微盟这些微商城，有自建商城，形式上有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PC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端的网页商城，手机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的商城，它们共同的特点就是通过移动互联网提供对商品交易的支持。</a:t>
            </a: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在对前台的支持上，我们也有订货通这个产品，它可以被视为自建商城的一种，可直接与后台的进销存或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ERP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系统对接，也可以通过电商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ERP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进行对接。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</a:t>
            </a:r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电商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ERP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的定位在前台和后台之间的中台，衔接线上线下业务，对前台来的订单进行发货处理并同步到后台，同时把后台系统的仓库、门店、库存等同步到前台商城显示，起到一个承上启下的桥梁作用。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我们可以提供一个完整的电商全渠道（线上线下业务并重）的解决方案。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999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5150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942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942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7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可视化订单处理流程，每个流程待处理的订单数一目了然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7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醒目的订单提醒和打印标记，订单处理进度条显示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7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可配置不同的界面显示风格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图形化分析报表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7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72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可设置库存上传公式，按需上传显示库存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7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可自定义订单颜色标记，可设置自动合并规则和拆分规则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72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可检测物流公司是否可送达，可查看跟踪物流信息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7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可设置赠品规则和套餐，订单下载后自动处理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72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可按照实际业务需求，随时关闭开启订单处理流程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72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客户对接电商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4398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0981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0981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0981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0981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58855-EBB8-49E7-B654-C6B67C30130F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168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253F-61A5-4966-B863-8C0B220F5A9F}" type="datetimeFigureOut">
              <a:rPr lang="zh-CN" altLang="en-US" smtClean="0"/>
              <a:pPr/>
              <a:t>2020-04-23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D0A9-B8CA-4BDA-B693-736F6D755D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704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253F-61A5-4966-B863-8C0B220F5A9F}" type="datetimeFigureOut">
              <a:rPr lang="zh-CN" altLang="en-US" smtClean="0"/>
              <a:pPr/>
              <a:t>2020-04-23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D0A9-B8CA-4BDA-B693-736F6D755D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402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253F-61A5-4966-B863-8C0B220F5A9F}" type="datetimeFigureOut">
              <a:rPr lang="zh-CN" altLang="en-US" smtClean="0"/>
              <a:pPr/>
              <a:t>2020-04-23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D0A9-B8CA-4BDA-B693-736F6D755D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272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253F-61A5-4966-B863-8C0B220F5A9F}" type="datetimeFigureOut">
              <a:rPr lang="zh-CN" altLang="en-US" smtClean="0"/>
              <a:pPr/>
              <a:t>2020-04-23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D0A9-B8CA-4BDA-B693-736F6D755D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99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253F-61A5-4966-B863-8C0B220F5A9F}" type="datetimeFigureOut">
              <a:rPr lang="zh-CN" altLang="en-US" smtClean="0"/>
              <a:pPr/>
              <a:t>2020-04-23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D0A9-B8CA-4BDA-B693-736F6D755D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153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253F-61A5-4966-B863-8C0B220F5A9F}" type="datetimeFigureOut">
              <a:rPr lang="zh-CN" altLang="en-US" smtClean="0"/>
              <a:pPr/>
              <a:t>2020-04-23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D0A9-B8CA-4BDA-B693-736F6D755D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83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253F-61A5-4966-B863-8C0B220F5A9F}" type="datetimeFigureOut">
              <a:rPr lang="zh-CN" altLang="en-US" smtClean="0"/>
              <a:pPr/>
              <a:t>2020-04-23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D0A9-B8CA-4BDA-B693-736F6D755D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224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253F-61A5-4966-B863-8C0B220F5A9F}" type="datetimeFigureOut">
              <a:rPr lang="zh-CN" altLang="en-US" smtClean="0"/>
              <a:pPr/>
              <a:t>2020-04-23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D0A9-B8CA-4BDA-B693-736F6D755D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470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253F-61A5-4966-B863-8C0B220F5A9F}" type="datetimeFigureOut">
              <a:rPr lang="zh-CN" altLang="en-US" smtClean="0"/>
              <a:pPr/>
              <a:t>2020-04-23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D0A9-B8CA-4BDA-B693-736F6D755D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680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253F-61A5-4966-B863-8C0B220F5A9F}" type="datetimeFigureOut">
              <a:rPr lang="zh-CN" altLang="en-US" smtClean="0"/>
              <a:pPr/>
              <a:t>2020-04-23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D0A9-B8CA-4BDA-B693-736F6D755D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429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253F-61A5-4966-B863-8C0B220F5A9F}" type="datetimeFigureOut">
              <a:rPr lang="zh-CN" altLang="en-US" smtClean="0"/>
              <a:pPr/>
              <a:t>2020-04-23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D0A9-B8CA-4BDA-B693-736F6D755D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46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rgbClr val="ECECEC"/>
            </a:gs>
            <a:gs pos="0">
              <a:srgbClr val="E2E2E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253F-61A5-4966-B863-8C0B220F5A9F}" type="datetimeFigureOut">
              <a:rPr lang="zh-CN" altLang="en-US" smtClean="0"/>
              <a:pPr/>
              <a:t>2020-04-23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1D0A9-B8CA-4BDA-B693-736F6D755D7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Rounded Rectangle 14"/>
          <p:cNvSpPr/>
          <p:nvPr userDrawn="1"/>
        </p:nvSpPr>
        <p:spPr>
          <a:xfrm flipV="1">
            <a:off x="-1" y="4961307"/>
            <a:ext cx="8560187" cy="36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2296" tIns="41148" rIns="82296" bIns="4114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300" b="0" i="0" u="none" strike="noStrike" kern="0" cap="none" spc="0" normalizeH="0" baseline="0" noProof="0">
              <a:ln>
                <a:noFill/>
              </a:ln>
              <a:solidFill>
                <a:srgbClr val="9BBC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8591639" y="4946188"/>
            <a:ext cx="469459" cy="71711"/>
            <a:chOff x="8442180" y="4745786"/>
            <a:chExt cx="650466" cy="99361"/>
          </a:xfrm>
          <a:solidFill>
            <a:srgbClr val="0055A4"/>
          </a:solidFill>
        </p:grpSpPr>
        <p:grpSp>
          <p:nvGrpSpPr>
            <p:cNvPr id="10" name="组合 9"/>
            <p:cNvGrpSpPr/>
            <p:nvPr/>
          </p:nvGrpSpPr>
          <p:grpSpPr>
            <a:xfrm>
              <a:off x="8442180" y="4745786"/>
              <a:ext cx="120379" cy="99361"/>
              <a:chOff x="768889" y="2563562"/>
              <a:chExt cx="315333" cy="260276"/>
            </a:xfrm>
            <a:grpFill/>
          </p:grpSpPr>
          <p:sp>
            <p:nvSpPr>
              <p:cNvPr id="26" name="燕尾形 25"/>
              <p:cNvSpPr/>
              <p:nvPr/>
            </p:nvSpPr>
            <p:spPr>
              <a:xfrm rot="10800000" flipH="1">
                <a:off x="887773" y="2563562"/>
                <a:ext cx="196449" cy="260276"/>
              </a:xfrm>
              <a:prstGeom prst="chevron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gency FB" pitchFamily="34" charset="0"/>
                  <a:ea typeface="宋体"/>
                </a:endParaRPr>
              </a:p>
            </p:txBody>
          </p:sp>
          <p:sp>
            <p:nvSpPr>
              <p:cNvPr id="27" name="燕尾形 26"/>
              <p:cNvSpPr/>
              <p:nvPr/>
            </p:nvSpPr>
            <p:spPr>
              <a:xfrm rot="10800000" flipH="1">
                <a:off x="768889" y="2563562"/>
                <a:ext cx="196449" cy="260276"/>
              </a:xfrm>
              <a:prstGeom prst="chevron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gency FB" pitchFamily="34" charset="0"/>
                  <a:ea typeface="宋体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548197" y="4745786"/>
              <a:ext cx="120379" cy="99361"/>
              <a:chOff x="768889" y="2563562"/>
              <a:chExt cx="315333" cy="260276"/>
            </a:xfrm>
            <a:grpFill/>
          </p:grpSpPr>
          <p:sp>
            <p:nvSpPr>
              <p:cNvPr id="24" name="燕尾形 23"/>
              <p:cNvSpPr/>
              <p:nvPr/>
            </p:nvSpPr>
            <p:spPr>
              <a:xfrm rot="10800000" flipH="1">
                <a:off x="887773" y="2563562"/>
                <a:ext cx="196449" cy="260276"/>
              </a:xfrm>
              <a:prstGeom prst="chevron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gency FB" pitchFamily="34" charset="0"/>
                  <a:ea typeface="宋体"/>
                </a:endParaRPr>
              </a:p>
            </p:txBody>
          </p:sp>
          <p:sp>
            <p:nvSpPr>
              <p:cNvPr id="25" name="燕尾形 24"/>
              <p:cNvSpPr/>
              <p:nvPr/>
            </p:nvSpPr>
            <p:spPr>
              <a:xfrm rot="10800000" flipH="1">
                <a:off x="768889" y="2563562"/>
                <a:ext cx="196449" cy="260276"/>
              </a:xfrm>
              <a:prstGeom prst="chevron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gency FB" pitchFamily="34" charset="0"/>
                  <a:ea typeface="宋体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654214" y="4745786"/>
              <a:ext cx="120379" cy="99361"/>
              <a:chOff x="768889" y="2563562"/>
              <a:chExt cx="315333" cy="260276"/>
            </a:xfrm>
            <a:grpFill/>
          </p:grpSpPr>
          <p:sp>
            <p:nvSpPr>
              <p:cNvPr id="22" name="燕尾形 21"/>
              <p:cNvSpPr/>
              <p:nvPr/>
            </p:nvSpPr>
            <p:spPr>
              <a:xfrm rot="10800000" flipH="1">
                <a:off x="887773" y="2563562"/>
                <a:ext cx="196449" cy="260276"/>
              </a:xfrm>
              <a:prstGeom prst="chevron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gency FB" pitchFamily="34" charset="0"/>
                  <a:ea typeface="宋体"/>
                </a:endParaRPr>
              </a:p>
            </p:txBody>
          </p:sp>
          <p:sp>
            <p:nvSpPr>
              <p:cNvPr id="23" name="燕尾形 22"/>
              <p:cNvSpPr/>
              <p:nvPr/>
            </p:nvSpPr>
            <p:spPr>
              <a:xfrm rot="10800000" flipH="1">
                <a:off x="768889" y="2563562"/>
                <a:ext cx="196449" cy="260276"/>
              </a:xfrm>
              <a:prstGeom prst="chevron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gency FB" pitchFamily="34" charset="0"/>
                  <a:ea typeface="宋体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760231" y="4745786"/>
              <a:ext cx="120379" cy="99361"/>
              <a:chOff x="768889" y="2563562"/>
              <a:chExt cx="315333" cy="260276"/>
            </a:xfrm>
            <a:grpFill/>
          </p:grpSpPr>
          <p:sp>
            <p:nvSpPr>
              <p:cNvPr id="20" name="燕尾形 19"/>
              <p:cNvSpPr/>
              <p:nvPr/>
            </p:nvSpPr>
            <p:spPr>
              <a:xfrm rot="10800000" flipH="1">
                <a:off x="887773" y="2563562"/>
                <a:ext cx="196449" cy="260276"/>
              </a:xfrm>
              <a:prstGeom prst="chevron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gency FB" pitchFamily="34" charset="0"/>
                  <a:ea typeface="宋体"/>
                </a:endParaRPr>
              </a:p>
            </p:txBody>
          </p:sp>
          <p:sp>
            <p:nvSpPr>
              <p:cNvPr id="21" name="燕尾形 20"/>
              <p:cNvSpPr/>
              <p:nvPr/>
            </p:nvSpPr>
            <p:spPr>
              <a:xfrm rot="10800000" flipH="1">
                <a:off x="768889" y="2563562"/>
                <a:ext cx="196449" cy="260276"/>
              </a:xfrm>
              <a:prstGeom prst="chevron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gency FB" pitchFamily="34" charset="0"/>
                  <a:ea typeface="宋体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8866248" y="4745786"/>
              <a:ext cx="120379" cy="99361"/>
              <a:chOff x="768889" y="2563562"/>
              <a:chExt cx="315333" cy="260276"/>
            </a:xfrm>
            <a:grpFill/>
          </p:grpSpPr>
          <p:sp>
            <p:nvSpPr>
              <p:cNvPr id="18" name="燕尾形 17"/>
              <p:cNvSpPr/>
              <p:nvPr/>
            </p:nvSpPr>
            <p:spPr>
              <a:xfrm rot="10800000" flipH="1">
                <a:off x="887773" y="2563562"/>
                <a:ext cx="196449" cy="260276"/>
              </a:xfrm>
              <a:prstGeom prst="chevron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gency FB" pitchFamily="34" charset="0"/>
                  <a:ea typeface="宋体"/>
                </a:endParaRPr>
              </a:p>
            </p:txBody>
          </p:sp>
          <p:sp>
            <p:nvSpPr>
              <p:cNvPr id="19" name="燕尾形 18"/>
              <p:cNvSpPr/>
              <p:nvPr/>
            </p:nvSpPr>
            <p:spPr>
              <a:xfrm rot="10800000" flipH="1">
                <a:off x="768889" y="2563562"/>
                <a:ext cx="196449" cy="260276"/>
              </a:xfrm>
              <a:prstGeom prst="chevron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gency FB" pitchFamily="34" charset="0"/>
                  <a:ea typeface="宋体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8972267" y="4745786"/>
              <a:ext cx="120379" cy="99361"/>
              <a:chOff x="768889" y="2563562"/>
              <a:chExt cx="315333" cy="260276"/>
            </a:xfrm>
            <a:grpFill/>
          </p:grpSpPr>
          <p:sp>
            <p:nvSpPr>
              <p:cNvPr id="16" name="燕尾形 15"/>
              <p:cNvSpPr/>
              <p:nvPr/>
            </p:nvSpPr>
            <p:spPr>
              <a:xfrm rot="10800000" flipH="1">
                <a:off x="887773" y="2563562"/>
                <a:ext cx="196449" cy="260276"/>
              </a:xfrm>
              <a:prstGeom prst="chevron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gency FB" pitchFamily="34" charset="0"/>
                  <a:ea typeface="宋体"/>
                </a:endParaRPr>
              </a:p>
            </p:txBody>
          </p:sp>
          <p:sp>
            <p:nvSpPr>
              <p:cNvPr id="17" name="燕尾形 16"/>
              <p:cNvSpPr/>
              <p:nvPr/>
            </p:nvSpPr>
            <p:spPr>
              <a:xfrm rot="10800000" flipH="1">
                <a:off x="768889" y="2563562"/>
                <a:ext cx="196449" cy="260276"/>
              </a:xfrm>
              <a:prstGeom prst="chevron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gency FB" pitchFamily="34" charset="0"/>
                  <a:ea typeface="宋体"/>
                </a:endParaRPr>
              </a:p>
            </p:txBody>
          </p:sp>
        </p:grpSp>
      </p:grpSp>
      <p:grpSp>
        <p:nvGrpSpPr>
          <p:cNvPr id="31" name="组合 30"/>
          <p:cNvGrpSpPr/>
          <p:nvPr userDrawn="1"/>
        </p:nvGrpSpPr>
        <p:grpSpPr>
          <a:xfrm>
            <a:off x="-180528" y="227551"/>
            <a:ext cx="9433048" cy="327975"/>
            <a:chOff x="-180528" y="227551"/>
            <a:chExt cx="9433048" cy="327975"/>
          </a:xfrm>
        </p:grpSpPr>
        <p:sp>
          <p:nvSpPr>
            <p:cNvPr id="32" name="圆角矩形 31"/>
            <p:cNvSpPr/>
            <p:nvPr/>
          </p:nvSpPr>
          <p:spPr>
            <a:xfrm>
              <a:off x="-180528" y="227551"/>
              <a:ext cx="936104" cy="327975"/>
            </a:xfrm>
            <a:prstGeom prst="roundRect">
              <a:avLst>
                <a:gd name="adj" fmla="val 50000"/>
              </a:avLst>
            </a:prstGeom>
            <a:solidFill>
              <a:srgbClr val="0055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755576" y="227551"/>
              <a:ext cx="8496944" cy="3279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22373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8"/>
          <a:stretch/>
        </p:blipFill>
        <p:spPr>
          <a:xfrm flipH="1">
            <a:off x="-6" y="0"/>
            <a:ext cx="9143999" cy="4197550"/>
          </a:xfrm>
          <a:prstGeom prst="rect">
            <a:avLst/>
          </a:prstGeom>
        </p:spPr>
      </p:pic>
      <p:pic>
        <p:nvPicPr>
          <p:cNvPr id="43" name="图片 42" descr="图片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1419622"/>
            <a:ext cx="3494118" cy="3091765"/>
          </a:xfrm>
          <a:prstGeom prst="rect">
            <a:avLst/>
          </a:prstGeom>
        </p:spPr>
      </p:pic>
      <p:pic>
        <p:nvPicPr>
          <p:cNvPr id="112" name="图片 3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75" y="1373534"/>
            <a:ext cx="423798" cy="395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图片 3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622" y="2113857"/>
            <a:ext cx="471032" cy="402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图片 3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941" y="2787235"/>
            <a:ext cx="509083" cy="42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图片 3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875" y="1561241"/>
            <a:ext cx="480217" cy="43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图片 4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536" y="3421234"/>
            <a:ext cx="283408" cy="29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图片 4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140" y="1431292"/>
            <a:ext cx="666530" cy="59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图片 4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189" y="1192392"/>
            <a:ext cx="742632" cy="666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图片 4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039" y="1798825"/>
            <a:ext cx="429046" cy="368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图片 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81" y="1789983"/>
            <a:ext cx="661283" cy="56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图片 4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2097">
            <a:off x="3925997" y="2921122"/>
            <a:ext cx="482842" cy="41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图片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607" y="2061351"/>
            <a:ext cx="1023414" cy="87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图片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532" y="2603466"/>
            <a:ext cx="994547" cy="77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图片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040" y="1949778"/>
            <a:ext cx="974867" cy="83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图片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94" y="1378784"/>
            <a:ext cx="648161" cy="61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图片 1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751" y="3083889"/>
            <a:ext cx="596991" cy="443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图片 15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698" y="1570430"/>
            <a:ext cx="532700" cy="522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图片 5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16" y="2018034"/>
            <a:ext cx="934193" cy="750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图片 13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49138" y="3587421"/>
            <a:ext cx="1814428" cy="590883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 flipH="1">
            <a:off x="4955484" y="1655187"/>
            <a:ext cx="4081012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BrowalliaUPC" panose="020B0604020202020204" pitchFamily="34" charset="-34"/>
              </a:rPr>
              <a:t>管家婆全渠道产品介绍</a:t>
            </a:r>
            <a:endParaRPr lang="en-US" altLang="zh-CN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BrowalliaUPC" panose="020B0604020202020204" pitchFamily="34" charset="-34"/>
            </a:endParaRPr>
          </a:p>
        </p:txBody>
      </p:sp>
      <p:sp>
        <p:nvSpPr>
          <p:cNvPr id="25" name="矩形 24"/>
          <p:cNvSpPr/>
          <p:nvPr/>
        </p:nvSpPr>
        <p:spPr>
          <a:xfrm flipH="1">
            <a:off x="5004048" y="2139702"/>
            <a:ext cx="36724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超细黑简体" pitchFamily="2" charset="-122"/>
                <a:ea typeface="方正兰亭超细黑简体" pitchFamily="2" charset="-122"/>
              </a:rPr>
              <a:t>打通线上线下业务  实现全渠道的桥梁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422924" y="2652384"/>
            <a:ext cx="1016397" cy="351235"/>
            <a:chOff x="5364088" y="2652563"/>
            <a:chExt cx="1016397" cy="351235"/>
          </a:xfrm>
        </p:grpSpPr>
        <p:sp>
          <p:nvSpPr>
            <p:cNvPr id="28" name="Freeform 12"/>
            <p:cNvSpPr>
              <a:spLocks noChangeAspect="1" noEditPoints="1"/>
            </p:cNvSpPr>
            <p:nvPr/>
          </p:nvSpPr>
          <p:spPr bwMode="auto">
            <a:xfrm>
              <a:off x="5364088" y="2652563"/>
              <a:ext cx="351097" cy="351235"/>
            </a:xfrm>
            <a:custGeom>
              <a:avLst/>
              <a:gdLst>
                <a:gd name="T0" fmla="*/ 0 w 458"/>
                <a:gd name="T1" fmla="*/ 229 h 458"/>
                <a:gd name="T2" fmla="*/ 458 w 458"/>
                <a:gd name="T3" fmla="*/ 229 h 458"/>
                <a:gd name="T4" fmla="*/ 229 w 458"/>
                <a:gd name="T5" fmla="*/ 9 h 458"/>
                <a:gd name="T6" fmla="*/ 229 w 458"/>
                <a:gd name="T7" fmla="*/ 449 h 458"/>
                <a:gd name="T8" fmla="*/ 229 w 458"/>
                <a:gd name="T9" fmla="*/ 9 h 458"/>
                <a:gd name="T10" fmla="*/ 254 w 458"/>
                <a:gd name="T11" fmla="*/ 317 h 458"/>
                <a:gd name="T12" fmla="*/ 86 w 458"/>
                <a:gd name="T13" fmla="*/ 295 h 458"/>
                <a:gd name="T14" fmla="*/ 363 w 458"/>
                <a:gd name="T15" fmla="*/ 302 h 458"/>
                <a:gd name="T16" fmla="*/ 359 w 458"/>
                <a:gd name="T17" fmla="*/ 297 h 458"/>
                <a:gd name="T18" fmla="*/ 253 w 458"/>
                <a:gd name="T19" fmla="*/ 307 h 458"/>
                <a:gd name="T20" fmla="*/ 87 w 458"/>
                <a:gd name="T21" fmla="*/ 227 h 458"/>
                <a:gd name="T22" fmla="*/ 256 w 458"/>
                <a:gd name="T23" fmla="*/ 313 h 458"/>
                <a:gd name="T24" fmla="*/ 363 w 458"/>
                <a:gd name="T25" fmla="*/ 261 h 458"/>
                <a:gd name="T26" fmla="*/ 253 w 458"/>
                <a:gd name="T27" fmla="*/ 307 h 458"/>
                <a:gd name="T28" fmla="*/ 324 w 458"/>
                <a:gd name="T29" fmla="*/ 250 h 458"/>
                <a:gd name="T30" fmla="*/ 321 w 458"/>
                <a:gd name="T31" fmla="*/ 216 h 458"/>
                <a:gd name="T32" fmla="*/ 144 w 458"/>
                <a:gd name="T33" fmla="*/ 213 h 458"/>
                <a:gd name="T34" fmla="*/ 90 w 458"/>
                <a:gd name="T35" fmla="*/ 225 h 458"/>
                <a:gd name="T36" fmla="*/ 253 w 458"/>
                <a:gd name="T37" fmla="*/ 381 h 458"/>
                <a:gd name="T38" fmla="*/ 87 w 458"/>
                <a:gd name="T39" fmla="*/ 301 h 458"/>
                <a:gd name="T40" fmla="*/ 256 w 458"/>
                <a:gd name="T41" fmla="*/ 387 h 458"/>
                <a:gd name="T42" fmla="*/ 363 w 458"/>
                <a:gd name="T43" fmla="*/ 335 h 458"/>
                <a:gd name="T44" fmla="*/ 253 w 458"/>
                <a:gd name="T45" fmla="*/ 381 h 458"/>
                <a:gd name="T46" fmla="*/ 340 w 458"/>
                <a:gd name="T47" fmla="*/ 191 h 458"/>
                <a:gd name="T48" fmla="*/ 337 w 458"/>
                <a:gd name="T49" fmla="*/ 198 h 458"/>
                <a:gd name="T50" fmla="*/ 339 w 458"/>
                <a:gd name="T51" fmla="*/ 207 h 458"/>
                <a:gd name="T52" fmla="*/ 332 w 458"/>
                <a:gd name="T53" fmla="*/ 246 h 458"/>
                <a:gd name="T54" fmla="*/ 352 w 458"/>
                <a:gd name="T55" fmla="*/ 211 h 458"/>
                <a:gd name="T56" fmla="*/ 350 w 458"/>
                <a:gd name="T57" fmla="*/ 203 h 458"/>
                <a:gd name="T58" fmla="*/ 352 w 458"/>
                <a:gd name="T59" fmla="*/ 193 h 458"/>
                <a:gd name="T60" fmla="*/ 349 w 458"/>
                <a:gd name="T61" fmla="*/ 162 h 458"/>
                <a:gd name="T62" fmla="*/ 412 w 458"/>
                <a:gd name="T63" fmla="*/ 149 h 458"/>
                <a:gd name="T64" fmla="*/ 266 w 458"/>
                <a:gd name="T65" fmla="*/ 106 h 458"/>
                <a:gd name="T66" fmla="*/ 176 w 458"/>
                <a:gd name="T67" fmla="*/ 112 h 458"/>
                <a:gd name="T68" fmla="*/ 75 w 458"/>
                <a:gd name="T69" fmla="*/ 124 h 458"/>
                <a:gd name="T70" fmla="*/ 193 w 458"/>
                <a:gd name="T71" fmla="*/ 186 h 458"/>
                <a:gd name="T72" fmla="*/ 333 w 458"/>
                <a:gd name="T73" fmla="*/ 165 h 458"/>
                <a:gd name="T74" fmla="*/ 230 w 458"/>
                <a:gd name="T75" fmla="*/ 146 h 458"/>
                <a:gd name="T76" fmla="*/ 337 w 458"/>
                <a:gd name="T77" fmla="*/ 156 h 458"/>
                <a:gd name="T78" fmla="*/ 313 w 458"/>
                <a:gd name="T79" fmla="*/ 176 h 458"/>
                <a:gd name="T80" fmla="*/ 151 w 458"/>
                <a:gd name="T81" fmla="*/ 213 h 458"/>
                <a:gd name="T82" fmla="*/ 189 w 458"/>
                <a:gd name="T83" fmla="*/ 193 h 458"/>
                <a:gd name="T84" fmla="*/ 313 w 458"/>
                <a:gd name="T85" fmla="*/ 176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8" h="458">
                  <a:moveTo>
                    <a:pt x="229" y="0"/>
                  </a:moveTo>
                  <a:cubicBezTo>
                    <a:pt x="103" y="0"/>
                    <a:pt x="0" y="103"/>
                    <a:pt x="0" y="229"/>
                  </a:cubicBezTo>
                  <a:cubicBezTo>
                    <a:pt x="0" y="355"/>
                    <a:pt x="103" y="458"/>
                    <a:pt x="229" y="458"/>
                  </a:cubicBezTo>
                  <a:cubicBezTo>
                    <a:pt x="356" y="458"/>
                    <a:pt x="458" y="355"/>
                    <a:pt x="458" y="229"/>
                  </a:cubicBezTo>
                  <a:cubicBezTo>
                    <a:pt x="458" y="103"/>
                    <a:pt x="356" y="0"/>
                    <a:pt x="229" y="0"/>
                  </a:cubicBezTo>
                  <a:close/>
                  <a:moveTo>
                    <a:pt x="229" y="9"/>
                  </a:moveTo>
                  <a:cubicBezTo>
                    <a:pt x="108" y="9"/>
                    <a:pt x="9" y="108"/>
                    <a:pt x="9" y="229"/>
                  </a:cubicBezTo>
                  <a:cubicBezTo>
                    <a:pt x="9" y="350"/>
                    <a:pt x="108" y="449"/>
                    <a:pt x="229" y="449"/>
                  </a:cubicBezTo>
                  <a:cubicBezTo>
                    <a:pt x="351" y="449"/>
                    <a:pt x="449" y="350"/>
                    <a:pt x="449" y="229"/>
                  </a:cubicBezTo>
                  <a:cubicBezTo>
                    <a:pt x="449" y="108"/>
                    <a:pt x="351" y="9"/>
                    <a:pt x="229" y="9"/>
                  </a:cubicBezTo>
                  <a:close/>
                  <a:moveTo>
                    <a:pt x="252" y="344"/>
                  </a:moveTo>
                  <a:cubicBezTo>
                    <a:pt x="250" y="335"/>
                    <a:pt x="250" y="326"/>
                    <a:pt x="254" y="317"/>
                  </a:cubicBezTo>
                  <a:lnTo>
                    <a:pt x="86" y="263"/>
                  </a:lnTo>
                  <a:cubicBezTo>
                    <a:pt x="80" y="272"/>
                    <a:pt x="78" y="283"/>
                    <a:pt x="86" y="295"/>
                  </a:cubicBezTo>
                  <a:lnTo>
                    <a:pt x="256" y="349"/>
                  </a:lnTo>
                  <a:lnTo>
                    <a:pt x="363" y="302"/>
                  </a:lnTo>
                  <a:cubicBezTo>
                    <a:pt x="366" y="301"/>
                    <a:pt x="365" y="299"/>
                    <a:pt x="362" y="298"/>
                  </a:cubicBezTo>
                  <a:lnTo>
                    <a:pt x="359" y="297"/>
                  </a:lnTo>
                  <a:lnTo>
                    <a:pt x="252" y="344"/>
                  </a:lnTo>
                  <a:close/>
                  <a:moveTo>
                    <a:pt x="253" y="307"/>
                  </a:moveTo>
                  <a:cubicBezTo>
                    <a:pt x="251" y="298"/>
                    <a:pt x="250" y="289"/>
                    <a:pt x="255" y="281"/>
                  </a:cubicBezTo>
                  <a:lnTo>
                    <a:pt x="87" y="227"/>
                  </a:lnTo>
                  <a:cubicBezTo>
                    <a:pt x="80" y="235"/>
                    <a:pt x="79" y="246"/>
                    <a:pt x="86" y="258"/>
                  </a:cubicBezTo>
                  <a:lnTo>
                    <a:pt x="256" y="313"/>
                  </a:lnTo>
                  <a:lnTo>
                    <a:pt x="364" y="265"/>
                  </a:lnTo>
                  <a:cubicBezTo>
                    <a:pt x="367" y="264"/>
                    <a:pt x="366" y="262"/>
                    <a:pt x="363" y="261"/>
                  </a:cubicBezTo>
                  <a:lnTo>
                    <a:pt x="360" y="260"/>
                  </a:lnTo>
                  <a:lnTo>
                    <a:pt x="253" y="307"/>
                  </a:lnTo>
                  <a:close/>
                  <a:moveTo>
                    <a:pt x="259" y="279"/>
                  </a:moveTo>
                  <a:lnTo>
                    <a:pt x="324" y="250"/>
                  </a:lnTo>
                  <a:lnTo>
                    <a:pt x="328" y="218"/>
                  </a:lnTo>
                  <a:lnTo>
                    <a:pt x="321" y="216"/>
                  </a:lnTo>
                  <a:cubicBezTo>
                    <a:pt x="317" y="243"/>
                    <a:pt x="251" y="245"/>
                    <a:pt x="232" y="245"/>
                  </a:cubicBezTo>
                  <a:cubicBezTo>
                    <a:pt x="213" y="245"/>
                    <a:pt x="144" y="242"/>
                    <a:pt x="144" y="213"/>
                  </a:cubicBezTo>
                  <a:lnTo>
                    <a:pt x="144" y="201"/>
                  </a:lnTo>
                  <a:lnTo>
                    <a:pt x="90" y="225"/>
                  </a:lnTo>
                  <a:lnTo>
                    <a:pt x="259" y="279"/>
                  </a:lnTo>
                  <a:close/>
                  <a:moveTo>
                    <a:pt x="253" y="381"/>
                  </a:moveTo>
                  <a:cubicBezTo>
                    <a:pt x="251" y="372"/>
                    <a:pt x="250" y="363"/>
                    <a:pt x="255" y="355"/>
                  </a:cubicBezTo>
                  <a:lnTo>
                    <a:pt x="87" y="301"/>
                  </a:lnTo>
                  <a:cubicBezTo>
                    <a:pt x="80" y="309"/>
                    <a:pt x="79" y="320"/>
                    <a:pt x="86" y="332"/>
                  </a:cubicBezTo>
                  <a:lnTo>
                    <a:pt x="256" y="387"/>
                  </a:lnTo>
                  <a:lnTo>
                    <a:pt x="364" y="339"/>
                  </a:lnTo>
                  <a:cubicBezTo>
                    <a:pt x="367" y="338"/>
                    <a:pt x="366" y="336"/>
                    <a:pt x="363" y="335"/>
                  </a:cubicBezTo>
                  <a:lnTo>
                    <a:pt x="360" y="334"/>
                  </a:lnTo>
                  <a:lnTo>
                    <a:pt x="253" y="381"/>
                  </a:lnTo>
                  <a:close/>
                  <a:moveTo>
                    <a:pt x="340" y="160"/>
                  </a:moveTo>
                  <a:lnTo>
                    <a:pt x="340" y="191"/>
                  </a:lnTo>
                  <a:cubicBezTo>
                    <a:pt x="339" y="192"/>
                    <a:pt x="338" y="192"/>
                    <a:pt x="338" y="193"/>
                  </a:cubicBezTo>
                  <a:lnTo>
                    <a:pt x="337" y="198"/>
                  </a:lnTo>
                  <a:cubicBezTo>
                    <a:pt x="337" y="200"/>
                    <a:pt x="339" y="201"/>
                    <a:pt x="339" y="203"/>
                  </a:cubicBezTo>
                  <a:lnTo>
                    <a:pt x="339" y="207"/>
                  </a:lnTo>
                  <a:cubicBezTo>
                    <a:pt x="339" y="208"/>
                    <a:pt x="337" y="209"/>
                    <a:pt x="337" y="211"/>
                  </a:cubicBezTo>
                  <a:lnTo>
                    <a:pt x="332" y="246"/>
                  </a:lnTo>
                  <a:cubicBezTo>
                    <a:pt x="334" y="250"/>
                    <a:pt x="355" y="250"/>
                    <a:pt x="357" y="246"/>
                  </a:cubicBezTo>
                  <a:lnTo>
                    <a:pt x="352" y="211"/>
                  </a:lnTo>
                  <a:cubicBezTo>
                    <a:pt x="352" y="209"/>
                    <a:pt x="350" y="208"/>
                    <a:pt x="350" y="207"/>
                  </a:cubicBezTo>
                  <a:lnTo>
                    <a:pt x="350" y="203"/>
                  </a:lnTo>
                  <a:cubicBezTo>
                    <a:pt x="350" y="201"/>
                    <a:pt x="352" y="200"/>
                    <a:pt x="352" y="198"/>
                  </a:cubicBezTo>
                  <a:lnTo>
                    <a:pt x="352" y="193"/>
                  </a:lnTo>
                  <a:cubicBezTo>
                    <a:pt x="352" y="192"/>
                    <a:pt x="350" y="192"/>
                    <a:pt x="349" y="191"/>
                  </a:cubicBezTo>
                  <a:cubicBezTo>
                    <a:pt x="349" y="160"/>
                    <a:pt x="349" y="196"/>
                    <a:pt x="349" y="162"/>
                  </a:cubicBezTo>
                  <a:lnTo>
                    <a:pt x="412" y="151"/>
                  </a:lnTo>
                  <a:cubicBezTo>
                    <a:pt x="414" y="151"/>
                    <a:pt x="414" y="150"/>
                    <a:pt x="412" y="149"/>
                  </a:cubicBezTo>
                  <a:cubicBezTo>
                    <a:pt x="382" y="140"/>
                    <a:pt x="355" y="132"/>
                    <a:pt x="329" y="125"/>
                  </a:cubicBezTo>
                  <a:cubicBezTo>
                    <a:pt x="307" y="118"/>
                    <a:pt x="286" y="112"/>
                    <a:pt x="266" y="106"/>
                  </a:cubicBezTo>
                  <a:cubicBezTo>
                    <a:pt x="263" y="105"/>
                    <a:pt x="261" y="105"/>
                    <a:pt x="257" y="105"/>
                  </a:cubicBezTo>
                  <a:cubicBezTo>
                    <a:pt x="232" y="108"/>
                    <a:pt x="205" y="110"/>
                    <a:pt x="176" y="112"/>
                  </a:cubicBezTo>
                  <a:cubicBezTo>
                    <a:pt x="145" y="115"/>
                    <a:pt x="112" y="118"/>
                    <a:pt x="76" y="121"/>
                  </a:cubicBezTo>
                  <a:cubicBezTo>
                    <a:pt x="73" y="121"/>
                    <a:pt x="73" y="124"/>
                    <a:pt x="75" y="124"/>
                  </a:cubicBezTo>
                  <a:cubicBezTo>
                    <a:pt x="90" y="132"/>
                    <a:pt x="105" y="140"/>
                    <a:pt x="122" y="149"/>
                  </a:cubicBezTo>
                  <a:cubicBezTo>
                    <a:pt x="143" y="160"/>
                    <a:pt x="166" y="172"/>
                    <a:pt x="193" y="186"/>
                  </a:cubicBezTo>
                  <a:cubicBezTo>
                    <a:pt x="195" y="187"/>
                    <a:pt x="200" y="188"/>
                    <a:pt x="204" y="187"/>
                  </a:cubicBezTo>
                  <a:cubicBezTo>
                    <a:pt x="247" y="180"/>
                    <a:pt x="290" y="172"/>
                    <a:pt x="333" y="165"/>
                  </a:cubicBezTo>
                  <a:cubicBezTo>
                    <a:pt x="333" y="163"/>
                    <a:pt x="332" y="163"/>
                    <a:pt x="330" y="162"/>
                  </a:cubicBezTo>
                  <a:lnTo>
                    <a:pt x="230" y="146"/>
                  </a:lnTo>
                  <a:cubicBezTo>
                    <a:pt x="221" y="144"/>
                    <a:pt x="223" y="138"/>
                    <a:pt x="228" y="139"/>
                  </a:cubicBezTo>
                  <a:lnTo>
                    <a:pt x="337" y="156"/>
                  </a:lnTo>
                  <a:cubicBezTo>
                    <a:pt x="339" y="157"/>
                    <a:pt x="340" y="158"/>
                    <a:pt x="340" y="160"/>
                  </a:cubicBezTo>
                  <a:close/>
                  <a:moveTo>
                    <a:pt x="313" y="176"/>
                  </a:moveTo>
                  <a:lnTo>
                    <a:pt x="313" y="213"/>
                  </a:lnTo>
                  <a:cubicBezTo>
                    <a:pt x="313" y="245"/>
                    <a:pt x="151" y="245"/>
                    <a:pt x="151" y="213"/>
                  </a:cubicBezTo>
                  <a:lnTo>
                    <a:pt x="151" y="173"/>
                  </a:lnTo>
                  <a:cubicBezTo>
                    <a:pt x="164" y="180"/>
                    <a:pt x="177" y="186"/>
                    <a:pt x="189" y="193"/>
                  </a:cubicBezTo>
                  <a:cubicBezTo>
                    <a:pt x="194" y="195"/>
                    <a:pt x="200" y="195"/>
                    <a:pt x="205" y="195"/>
                  </a:cubicBezTo>
                  <a:cubicBezTo>
                    <a:pt x="241" y="188"/>
                    <a:pt x="277" y="182"/>
                    <a:pt x="313" y="1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62" tIns="34281" rIns="68562" bIns="34281"/>
            <a:lstStyle/>
            <a:p>
              <a:endParaRPr lang="zh-CN" altLang="en-US"/>
            </a:p>
          </p:txBody>
        </p:sp>
        <p:sp>
          <p:nvSpPr>
            <p:cNvPr id="29" name="TextBox 56"/>
            <p:cNvSpPr txBox="1">
              <a:spLocks noChangeArrowheads="1"/>
            </p:cNvSpPr>
            <p:nvPr/>
          </p:nvSpPr>
          <p:spPr bwMode="auto">
            <a:xfrm>
              <a:off x="5681861" y="2652563"/>
              <a:ext cx="698624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62" tIns="34281" rIns="68562" bIns="3428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智能</a:t>
              </a:r>
              <a:endParaRPr lang="zh-CN" altLang="en-US" sz="16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342804" y="2652384"/>
            <a:ext cx="1074715" cy="351235"/>
            <a:chOff x="6388816" y="2652563"/>
            <a:chExt cx="1074715" cy="351235"/>
          </a:xfrm>
        </p:grpSpPr>
        <p:sp>
          <p:nvSpPr>
            <p:cNvPr id="26" name="Freeform 9"/>
            <p:cNvSpPr>
              <a:spLocks noChangeAspect="1" noEditPoints="1"/>
            </p:cNvSpPr>
            <p:nvPr/>
          </p:nvSpPr>
          <p:spPr bwMode="auto">
            <a:xfrm>
              <a:off x="6388816" y="2652563"/>
              <a:ext cx="347527" cy="351235"/>
            </a:xfrm>
            <a:custGeom>
              <a:avLst/>
              <a:gdLst>
                <a:gd name="T0" fmla="*/ 0 w 457"/>
                <a:gd name="T1" fmla="*/ 229 h 458"/>
                <a:gd name="T2" fmla="*/ 457 w 457"/>
                <a:gd name="T3" fmla="*/ 229 h 458"/>
                <a:gd name="T4" fmla="*/ 229 w 457"/>
                <a:gd name="T5" fmla="*/ 9 h 458"/>
                <a:gd name="T6" fmla="*/ 229 w 457"/>
                <a:gd name="T7" fmla="*/ 449 h 458"/>
                <a:gd name="T8" fmla="*/ 229 w 457"/>
                <a:gd name="T9" fmla="*/ 9 h 458"/>
                <a:gd name="T10" fmla="*/ 302 w 457"/>
                <a:gd name="T11" fmla="*/ 224 h 458"/>
                <a:gd name="T12" fmla="*/ 237 w 457"/>
                <a:gd name="T13" fmla="*/ 170 h 458"/>
                <a:gd name="T14" fmla="*/ 230 w 457"/>
                <a:gd name="T15" fmla="*/ 218 h 458"/>
                <a:gd name="T16" fmla="*/ 230 w 457"/>
                <a:gd name="T17" fmla="*/ 242 h 458"/>
                <a:gd name="T18" fmla="*/ 230 w 457"/>
                <a:gd name="T19" fmla="*/ 218 h 458"/>
                <a:gd name="T20" fmla="*/ 234 w 457"/>
                <a:gd name="T21" fmla="*/ 260 h 458"/>
                <a:gd name="T22" fmla="*/ 241 w 457"/>
                <a:gd name="T23" fmla="*/ 254 h 458"/>
                <a:gd name="T24" fmla="*/ 220 w 457"/>
                <a:gd name="T25" fmla="*/ 260 h 458"/>
                <a:gd name="T26" fmla="*/ 226 w 457"/>
                <a:gd name="T27" fmla="*/ 380 h 458"/>
                <a:gd name="T28" fmla="*/ 200 w 457"/>
                <a:gd name="T29" fmla="*/ 234 h 458"/>
                <a:gd name="T30" fmla="*/ 206 w 457"/>
                <a:gd name="T31" fmla="*/ 241 h 458"/>
                <a:gd name="T32" fmla="*/ 200 w 457"/>
                <a:gd name="T33" fmla="*/ 219 h 458"/>
                <a:gd name="T34" fmla="*/ 80 w 457"/>
                <a:gd name="T35" fmla="*/ 226 h 458"/>
                <a:gd name="T36" fmla="*/ 226 w 457"/>
                <a:gd name="T37" fmla="*/ 200 h 458"/>
                <a:gd name="T38" fmla="*/ 220 w 457"/>
                <a:gd name="T39" fmla="*/ 206 h 458"/>
                <a:gd name="T40" fmla="*/ 241 w 457"/>
                <a:gd name="T41" fmla="*/ 200 h 458"/>
                <a:gd name="T42" fmla="*/ 234 w 457"/>
                <a:gd name="T43" fmla="*/ 79 h 458"/>
                <a:gd name="T44" fmla="*/ 261 w 457"/>
                <a:gd name="T45" fmla="*/ 226 h 458"/>
                <a:gd name="T46" fmla="*/ 255 w 457"/>
                <a:gd name="T47" fmla="*/ 219 h 458"/>
                <a:gd name="T48" fmla="*/ 261 w 457"/>
                <a:gd name="T49" fmla="*/ 241 h 458"/>
                <a:gd name="T50" fmla="*/ 381 w 457"/>
                <a:gd name="T51" fmla="*/ 234 h 458"/>
                <a:gd name="T52" fmla="*/ 429 w 457"/>
                <a:gd name="T53" fmla="*/ 226 h 458"/>
                <a:gd name="T54" fmla="*/ 234 w 457"/>
                <a:gd name="T55" fmla="*/ 67 h 458"/>
                <a:gd name="T56" fmla="*/ 226 w 457"/>
                <a:gd name="T57" fmla="*/ 31 h 458"/>
                <a:gd name="T58" fmla="*/ 68 w 457"/>
                <a:gd name="T59" fmla="*/ 226 h 458"/>
                <a:gd name="T60" fmla="*/ 32 w 457"/>
                <a:gd name="T61" fmla="*/ 234 h 458"/>
                <a:gd name="T62" fmla="*/ 226 w 457"/>
                <a:gd name="T63" fmla="*/ 392 h 458"/>
                <a:gd name="T64" fmla="*/ 234 w 457"/>
                <a:gd name="T65" fmla="*/ 428 h 458"/>
                <a:gd name="T66" fmla="*/ 393 w 457"/>
                <a:gd name="T67" fmla="*/ 234 h 458"/>
                <a:gd name="T68" fmla="*/ 429 w 457"/>
                <a:gd name="T69" fmla="*/ 226 h 458"/>
                <a:gd name="T70" fmla="*/ 159 w 457"/>
                <a:gd name="T71" fmla="*/ 236 h 458"/>
                <a:gd name="T72" fmla="*/ 224 w 457"/>
                <a:gd name="T73" fmla="*/ 289 h 458"/>
                <a:gd name="T74" fmla="*/ 237 w 457"/>
                <a:gd name="T75" fmla="*/ 301 h 458"/>
                <a:gd name="T76" fmla="*/ 290 w 457"/>
                <a:gd name="T77" fmla="*/ 236 h 458"/>
                <a:gd name="T78" fmla="*/ 237 w 457"/>
                <a:gd name="T79" fmla="*/ 301 h 458"/>
                <a:gd name="T80" fmla="*/ 159 w 457"/>
                <a:gd name="T81" fmla="*/ 224 h 458"/>
                <a:gd name="T82" fmla="*/ 224 w 457"/>
                <a:gd name="T83" fmla="*/ 17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7" h="458">
                  <a:moveTo>
                    <a:pt x="229" y="0"/>
                  </a:moveTo>
                  <a:cubicBezTo>
                    <a:pt x="102" y="0"/>
                    <a:pt x="0" y="103"/>
                    <a:pt x="0" y="229"/>
                  </a:cubicBezTo>
                  <a:cubicBezTo>
                    <a:pt x="0" y="355"/>
                    <a:pt x="102" y="458"/>
                    <a:pt x="229" y="458"/>
                  </a:cubicBezTo>
                  <a:cubicBezTo>
                    <a:pt x="355" y="458"/>
                    <a:pt x="457" y="355"/>
                    <a:pt x="457" y="229"/>
                  </a:cubicBezTo>
                  <a:cubicBezTo>
                    <a:pt x="457" y="103"/>
                    <a:pt x="355" y="0"/>
                    <a:pt x="229" y="0"/>
                  </a:cubicBezTo>
                  <a:close/>
                  <a:moveTo>
                    <a:pt x="229" y="9"/>
                  </a:moveTo>
                  <a:cubicBezTo>
                    <a:pt x="107" y="9"/>
                    <a:pt x="9" y="108"/>
                    <a:pt x="9" y="229"/>
                  </a:cubicBezTo>
                  <a:cubicBezTo>
                    <a:pt x="9" y="350"/>
                    <a:pt x="107" y="449"/>
                    <a:pt x="229" y="449"/>
                  </a:cubicBezTo>
                  <a:cubicBezTo>
                    <a:pt x="350" y="449"/>
                    <a:pt x="448" y="350"/>
                    <a:pt x="448" y="229"/>
                  </a:cubicBezTo>
                  <a:cubicBezTo>
                    <a:pt x="448" y="108"/>
                    <a:pt x="350" y="9"/>
                    <a:pt x="229" y="9"/>
                  </a:cubicBezTo>
                  <a:close/>
                  <a:moveTo>
                    <a:pt x="290" y="224"/>
                  </a:moveTo>
                  <a:lnTo>
                    <a:pt x="302" y="224"/>
                  </a:lnTo>
                  <a:cubicBezTo>
                    <a:pt x="299" y="189"/>
                    <a:pt x="272" y="161"/>
                    <a:pt x="237" y="158"/>
                  </a:cubicBezTo>
                  <a:lnTo>
                    <a:pt x="237" y="170"/>
                  </a:lnTo>
                  <a:cubicBezTo>
                    <a:pt x="265" y="173"/>
                    <a:pt x="287" y="195"/>
                    <a:pt x="290" y="224"/>
                  </a:cubicBezTo>
                  <a:close/>
                  <a:moveTo>
                    <a:pt x="230" y="218"/>
                  </a:moveTo>
                  <a:cubicBezTo>
                    <a:pt x="224" y="218"/>
                    <a:pt x="218" y="223"/>
                    <a:pt x="218" y="230"/>
                  </a:cubicBezTo>
                  <a:cubicBezTo>
                    <a:pt x="218" y="236"/>
                    <a:pt x="224" y="242"/>
                    <a:pt x="230" y="242"/>
                  </a:cubicBezTo>
                  <a:cubicBezTo>
                    <a:pt x="237" y="242"/>
                    <a:pt x="242" y="236"/>
                    <a:pt x="242" y="230"/>
                  </a:cubicBezTo>
                  <a:cubicBezTo>
                    <a:pt x="242" y="223"/>
                    <a:pt x="237" y="218"/>
                    <a:pt x="230" y="218"/>
                  </a:cubicBezTo>
                  <a:close/>
                  <a:moveTo>
                    <a:pt x="234" y="380"/>
                  </a:moveTo>
                  <a:lnTo>
                    <a:pt x="234" y="260"/>
                  </a:lnTo>
                  <a:lnTo>
                    <a:pt x="241" y="260"/>
                  </a:lnTo>
                  <a:lnTo>
                    <a:pt x="241" y="254"/>
                  </a:lnTo>
                  <a:lnTo>
                    <a:pt x="220" y="254"/>
                  </a:lnTo>
                  <a:lnTo>
                    <a:pt x="220" y="260"/>
                  </a:lnTo>
                  <a:lnTo>
                    <a:pt x="226" y="260"/>
                  </a:lnTo>
                  <a:lnTo>
                    <a:pt x="226" y="380"/>
                  </a:lnTo>
                  <a:cubicBezTo>
                    <a:pt x="147" y="378"/>
                    <a:pt x="82" y="314"/>
                    <a:pt x="80" y="234"/>
                  </a:cubicBezTo>
                  <a:lnTo>
                    <a:pt x="200" y="234"/>
                  </a:lnTo>
                  <a:lnTo>
                    <a:pt x="200" y="241"/>
                  </a:lnTo>
                  <a:lnTo>
                    <a:pt x="206" y="241"/>
                  </a:lnTo>
                  <a:lnTo>
                    <a:pt x="206" y="219"/>
                  </a:lnTo>
                  <a:lnTo>
                    <a:pt x="200" y="219"/>
                  </a:lnTo>
                  <a:lnTo>
                    <a:pt x="200" y="226"/>
                  </a:lnTo>
                  <a:lnTo>
                    <a:pt x="80" y="226"/>
                  </a:lnTo>
                  <a:cubicBezTo>
                    <a:pt x="82" y="146"/>
                    <a:pt x="147" y="81"/>
                    <a:pt x="226" y="79"/>
                  </a:cubicBezTo>
                  <a:lnTo>
                    <a:pt x="226" y="200"/>
                  </a:lnTo>
                  <a:lnTo>
                    <a:pt x="220" y="200"/>
                  </a:lnTo>
                  <a:lnTo>
                    <a:pt x="220" y="206"/>
                  </a:lnTo>
                  <a:lnTo>
                    <a:pt x="241" y="206"/>
                  </a:lnTo>
                  <a:lnTo>
                    <a:pt x="241" y="200"/>
                  </a:lnTo>
                  <a:lnTo>
                    <a:pt x="234" y="200"/>
                  </a:lnTo>
                  <a:lnTo>
                    <a:pt x="234" y="79"/>
                  </a:lnTo>
                  <a:cubicBezTo>
                    <a:pt x="314" y="81"/>
                    <a:pt x="379" y="146"/>
                    <a:pt x="381" y="226"/>
                  </a:cubicBezTo>
                  <a:lnTo>
                    <a:pt x="261" y="226"/>
                  </a:lnTo>
                  <a:lnTo>
                    <a:pt x="261" y="219"/>
                  </a:lnTo>
                  <a:lnTo>
                    <a:pt x="255" y="219"/>
                  </a:lnTo>
                  <a:lnTo>
                    <a:pt x="255" y="241"/>
                  </a:lnTo>
                  <a:lnTo>
                    <a:pt x="261" y="241"/>
                  </a:lnTo>
                  <a:lnTo>
                    <a:pt x="261" y="234"/>
                  </a:lnTo>
                  <a:lnTo>
                    <a:pt x="381" y="234"/>
                  </a:lnTo>
                  <a:cubicBezTo>
                    <a:pt x="379" y="314"/>
                    <a:pt x="314" y="378"/>
                    <a:pt x="234" y="380"/>
                  </a:cubicBezTo>
                  <a:close/>
                  <a:moveTo>
                    <a:pt x="429" y="226"/>
                  </a:moveTo>
                  <a:lnTo>
                    <a:pt x="393" y="226"/>
                  </a:lnTo>
                  <a:cubicBezTo>
                    <a:pt x="391" y="139"/>
                    <a:pt x="321" y="69"/>
                    <a:pt x="234" y="67"/>
                  </a:cubicBezTo>
                  <a:lnTo>
                    <a:pt x="234" y="31"/>
                  </a:lnTo>
                  <a:lnTo>
                    <a:pt x="226" y="31"/>
                  </a:lnTo>
                  <a:lnTo>
                    <a:pt x="226" y="67"/>
                  </a:lnTo>
                  <a:cubicBezTo>
                    <a:pt x="140" y="69"/>
                    <a:pt x="70" y="139"/>
                    <a:pt x="68" y="226"/>
                  </a:cubicBezTo>
                  <a:lnTo>
                    <a:pt x="32" y="226"/>
                  </a:lnTo>
                  <a:lnTo>
                    <a:pt x="32" y="234"/>
                  </a:lnTo>
                  <a:lnTo>
                    <a:pt x="68" y="234"/>
                  </a:lnTo>
                  <a:cubicBezTo>
                    <a:pt x="70" y="320"/>
                    <a:pt x="140" y="390"/>
                    <a:pt x="226" y="392"/>
                  </a:cubicBezTo>
                  <a:lnTo>
                    <a:pt x="226" y="428"/>
                  </a:lnTo>
                  <a:lnTo>
                    <a:pt x="234" y="428"/>
                  </a:lnTo>
                  <a:lnTo>
                    <a:pt x="234" y="392"/>
                  </a:lnTo>
                  <a:cubicBezTo>
                    <a:pt x="321" y="390"/>
                    <a:pt x="391" y="320"/>
                    <a:pt x="393" y="234"/>
                  </a:cubicBezTo>
                  <a:lnTo>
                    <a:pt x="429" y="234"/>
                  </a:lnTo>
                  <a:lnTo>
                    <a:pt x="429" y="226"/>
                  </a:lnTo>
                  <a:close/>
                  <a:moveTo>
                    <a:pt x="171" y="236"/>
                  </a:moveTo>
                  <a:lnTo>
                    <a:pt x="159" y="236"/>
                  </a:lnTo>
                  <a:cubicBezTo>
                    <a:pt x="162" y="271"/>
                    <a:pt x="189" y="298"/>
                    <a:pt x="224" y="301"/>
                  </a:cubicBezTo>
                  <a:lnTo>
                    <a:pt x="224" y="289"/>
                  </a:lnTo>
                  <a:cubicBezTo>
                    <a:pt x="196" y="286"/>
                    <a:pt x="174" y="264"/>
                    <a:pt x="171" y="236"/>
                  </a:cubicBezTo>
                  <a:close/>
                  <a:moveTo>
                    <a:pt x="237" y="301"/>
                  </a:moveTo>
                  <a:cubicBezTo>
                    <a:pt x="272" y="298"/>
                    <a:pt x="299" y="271"/>
                    <a:pt x="302" y="236"/>
                  </a:cubicBezTo>
                  <a:lnTo>
                    <a:pt x="290" y="236"/>
                  </a:lnTo>
                  <a:cubicBezTo>
                    <a:pt x="287" y="264"/>
                    <a:pt x="265" y="286"/>
                    <a:pt x="237" y="289"/>
                  </a:cubicBezTo>
                  <a:lnTo>
                    <a:pt x="237" y="301"/>
                  </a:lnTo>
                  <a:close/>
                  <a:moveTo>
                    <a:pt x="224" y="158"/>
                  </a:moveTo>
                  <a:cubicBezTo>
                    <a:pt x="189" y="161"/>
                    <a:pt x="162" y="189"/>
                    <a:pt x="159" y="224"/>
                  </a:cubicBezTo>
                  <a:lnTo>
                    <a:pt x="171" y="224"/>
                  </a:lnTo>
                  <a:cubicBezTo>
                    <a:pt x="174" y="195"/>
                    <a:pt x="196" y="173"/>
                    <a:pt x="224" y="170"/>
                  </a:cubicBezTo>
                  <a:lnTo>
                    <a:pt x="224" y="1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62" tIns="34281" rIns="68562" bIns="34281"/>
            <a:lstStyle/>
            <a:p>
              <a:endParaRPr lang="zh-CN" altLang="en-US"/>
            </a:p>
          </p:txBody>
        </p:sp>
        <p:sp>
          <p:nvSpPr>
            <p:cNvPr id="30" name="TextBox 57"/>
            <p:cNvSpPr txBox="1">
              <a:spLocks noChangeArrowheads="1"/>
            </p:cNvSpPr>
            <p:nvPr/>
          </p:nvSpPr>
          <p:spPr bwMode="auto">
            <a:xfrm>
              <a:off x="6693497" y="2652563"/>
              <a:ext cx="770034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62" tIns="34281" rIns="68562" bIns="3428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可视</a:t>
              </a:r>
              <a:endParaRPr lang="zh-CN" altLang="en-US" sz="16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42226" y="2643758"/>
            <a:ext cx="990214" cy="351235"/>
            <a:chOff x="7419494" y="2652563"/>
            <a:chExt cx="990214" cy="351235"/>
          </a:xfrm>
        </p:grpSpPr>
        <p:sp>
          <p:nvSpPr>
            <p:cNvPr id="27" name="Freeform 11"/>
            <p:cNvSpPr>
              <a:spLocks noChangeAspect="1" noEditPoints="1"/>
            </p:cNvSpPr>
            <p:nvPr/>
          </p:nvSpPr>
          <p:spPr bwMode="auto">
            <a:xfrm>
              <a:off x="7419494" y="2652563"/>
              <a:ext cx="347527" cy="351235"/>
            </a:xfrm>
            <a:custGeom>
              <a:avLst/>
              <a:gdLst>
                <a:gd name="T0" fmla="*/ 122 w 458"/>
                <a:gd name="T1" fmla="*/ 164 h 458"/>
                <a:gd name="T2" fmla="*/ 161 w 458"/>
                <a:gd name="T3" fmla="*/ 239 h 458"/>
                <a:gd name="T4" fmla="*/ 193 w 458"/>
                <a:gd name="T5" fmla="*/ 265 h 458"/>
                <a:gd name="T6" fmla="*/ 230 w 458"/>
                <a:gd name="T7" fmla="*/ 285 h 458"/>
                <a:gd name="T8" fmla="*/ 266 w 458"/>
                <a:gd name="T9" fmla="*/ 264 h 458"/>
                <a:gd name="T10" fmla="*/ 298 w 458"/>
                <a:gd name="T11" fmla="*/ 239 h 458"/>
                <a:gd name="T12" fmla="*/ 337 w 458"/>
                <a:gd name="T13" fmla="*/ 164 h 458"/>
                <a:gd name="T14" fmla="*/ 282 w 458"/>
                <a:gd name="T15" fmla="*/ 106 h 458"/>
                <a:gd name="T16" fmla="*/ 280 w 458"/>
                <a:gd name="T17" fmla="*/ 105 h 458"/>
                <a:gd name="T18" fmla="*/ 266 w 458"/>
                <a:gd name="T19" fmla="*/ 107 h 458"/>
                <a:gd name="T20" fmla="*/ 246 w 458"/>
                <a:gd name="T21" fmla="*/ 117 h 458"/>
                <a:gd name="T22" fmla="*/ 230 w 458"/>
                <a:gd name="T23" fmla="*/ 132 h 458"/>
                <a:gd name="T24" fmla="*/ 181 w 458"/>
                <a:gd name="T25" fmla="*/ 106 h 458"/>
                <a:gd name="T26" fmla="*/ 122 w 458"/>
                <a:gd name="T27" fmla="*/ 164 h 458"/>
                <a:gd name="T28" fmla="*/ 38 w 458"/>
                <a:gd name="T29" fmla="*/ 216 h 458"/>
                <a:gd name="T30" fmla="*/ 73 w 458"/>
                <a:gd name="T31" fmla="*/ 325 h 458"/>
                <a:gd name="T32" fmla="*/ 151 w 458"/>
                <a:gd name="T33" fmla="*/ 390 h 458"/>
                <a:gd name="T34" fmla="*/ 204 w 458"/>
                <a:gd name="T35" fmla="*/ 402 h 458"/>
                <a:gd name="T36" fmla="*/ 193 w 458"/>
                <a:gd name="T37" fmla="*/ 343 h 458"/>
                <a:gd name="T38" fmla="*/ 163 w 458"/>
                <a:gd name="T39" fmla="*/ 302 h 458"/>
                <a:gd name="T40" fmla="*/ 123 w 458"/>
                <a:gd name="T41" fmla="*/ 270 h 458"/>
                <a:gd name="T42" fmla="*/ 123 w 458"/>
                <a:gd name="T43" fmla="*/ 281 h 458"/>
                <a:gd name="T44" fmla="*/ 118 w 458"/>
                <a:gd name="T45" fmla="*/ 307 h 458"/>
                <a:gd name="T46" fmla="*/ 86 w 458"/>
                <a:gd name="T47" fmla="*/ 275 h 458"/>
                <a:gd name="T48" fmla="*/ 42 w 458"/>
                <a:gd name="T49" fmla="*/ 189 h 458"/>
                <a:gd name="T50" fmla="*/ 41 w 458"/>
                <a:gd name="T51" fmla="*/ 189 h 458"/>
                <a:gd name="T52" fmla="*/ 38 w 458"/>
                <a:gd name="T53" fmla="*/ 216 h 458"/>
                <a:gd name="T54" fmla="*/ 328 w 458"/>
                <a:gd name="T55" fmla="*/ 316 h 458"/>
                <a:gd name="T56" fmla="*/ 335 w 458"/>
                <a:gd name="T57" fmla="*/ 286 h 458"/>
                <a:gd name="T58" fmla="*/ 335 w 458"/>
                <a:gd name="T59" fmla="*/ 274 h 458"/>
                <a:gd name="T60" fmla="*/ 334 w 458"/>
                <a:gd name="T61" fmla="*/ 269 h 458"/>
                <a:gd name="T62" fmla="*/ 255 w 458"/>
                <a:gd name="T63" fmla="*/ 382 h 458"/>
                <a:gd name="T64" fmla="*/ 255 w 458"/>
                <a:gd name="T65" fmla="*/ 402 h 458"/>
                <a:gd name="T66" fmla="*/ 292 w 458"/>
                <a:gd name="T67" fmla="*/ 396 h 458"/>
                <a:gd name="T68" fmla="*/ 325 w 458"/>
                <a:gd name="T69" fmla="*/ 381 h 458"/>
                <a:gd name="T70" fmla="*/ 377 w 458"/>
                <a:gd name="T71" fmla="*/ 337 h 458"/>
                <a:gd name="T72" fmla="*/ 411 w 458"/>
                <a:gd name="T73" fmla="*/ 275 h 458"/>
                <a:gd name="T74" fmla="*/ 418 w 458"/>
                <a:gd name="T75" fmla="*/ 190 h 458"/>
                <a:gd name="T76" fmla="*/ 416 w 458"/>
                <a:gd name="T77" fmla="*/ 190 h 458"/>
                <a:gd name="T78" fmla="*/ 382 w 458"/>
                <a:gd name="T79" fmla="*/ 263 h 458"/>
                <a:gd name="T80" fmla="*/ 328 w 458"/>
                <a:gd name="T81" fmla="*/ 316 h 458"/>
                <a:gd name="T82" fmla="*/ 229 w 458"/>
                <a:gd name="T83" fmla="*/ 0 h 458"/>
                <a:gd name="T84" fmla="*/ 0 w 458"/>
                <a:gd name="T85" fmla="*/ 229 h 458"/>
                <a:gd name="T86" fmla="*/ 229 w 458"/>
                <a:gd name="T87" fmla="*/ 458 h 458"/>
                <a:gd name="T88" fmla="*/ 458 w 458"/>
                <a:gd name="T89" fmla="*/ 229 h 458"/>
                <a:gd name="T90" fmla="*/ 229 w 458"/>
                <a:gd name="T91" fmla="*/ 0 h 458"/>
                <a:gd name="T92" fmla="*/ 229 w 458"/>
                <a:gd name="T93" fmla="*/ 9 h 458"/>
                <a:gd name="T94" fmla="*/ 9 w 458"/>
                <a:gd name="T95" fmla="*/ 229 h 458"/>
                <a:gd name="T96" fmla="*/ 229 w 458"/>
                <a:gd name="T97" fmla="*/ 449 h 458"/>
                <a:gd name="T98" fmla="*/ 449 w 458"/>
                <a:gd name="T99" fmla="*/ 229 h 458"/>
                <a:gd name="T100" fmla="*/ 229 w 458"/>
                <a:gd name="T101" fmla="*/ 9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8" h="458">
                  <a:moveTo>
                    <a:pt x="122" y="164"/>
                  </a:moveTo>
                  <a:cubicBezTo>
                    <a:pt x="122" y="196"/>
                    <a:pt x="145" y="223"/>
                    <a:pt x="161" y="239"/>
                  </a:cubicBezTo>
                  <a:cubicBezTo>
                    <a:pt x="170" y="248"/>
                    <a:pt x="183" y="258"/>
                    <a:pt x="193" y="265"/>
                  </a:cubicBezTo>
                  <a:cubicBezTo>
                    <a:pt x="205" y="272"/>
                    <a:pt x="219" y="278"/>
                    <a:pt x="230" y="285"/>
                  </a:cubicBezTo>
                  <a:cubicBezTo>
                    <a:pt x="236" y="280"/>
                    <a:pt x="256" y="271"/>
                    <a:pt x="266" y="264"/>
                  </a:cubicBezTo>
                  <a:cubicBezTo>
                    <a:pt x="278" y="255"/>
                    <a:pt x="287" y="250"/>
                    <a:pt x="298" y="239"/>
                  </a:cubicBezTo>
                  <a:cubicBezTo>
                    <a:pt x="314" y="223"/>
                    <a:pt x="337" y="195"/>
                    <a:pt x="337" y="164"/>
                  </a:cubicBezTo>
                  <a:cubicBezTo>
                    <a:pt x="337" y="133"/>
                    <a:pt x="312" y="106"/>
                    <a:pt x="282" y="106"/>
                  </a:cubicBezTo>
                  <a:lnTo>
                    <a:pt x="280" y="105"/>
                  </a:lnTo>
                  <a:lnTo>
                    <a:pt x="266" y="107"/>
                  </a:lnTo>
                  <a:cubicBezTo>
                    <a:pt x="260" y="110"/>
                    <a:pt x="253" y="111"/>
                    <a:pt x="246" y="117"/>
                  </a:cubicBezTo>
                  <a:cubicBezTo>
                    <a:pt x="244" y="119"/>
                    <a:pt x="230" y="132"/>
                    <a:pt x="230" y="132"/>
                  </a:cubicBezTo>
                  <a:cubicBezTo>
                    <a:pt x="227" y="132"/>
                    <a:pt x="210" y="106"/>
                    <a:pt x="181" y="106"/>
                  </a:cubicBezTo>
                  <a:cubicBezTo>
                    <a:pt x="148" y="106"/>
                    <a:pt x="122" y="131"/>
                    <a:pt x="122" y="164"/>
                  </a:cubicBezTo>
                  <a:close/>
                  <a:moveTo>
                    <a:pt x="38" y="216"/>
                  </a:moveTo>
                  <a:cubicBezTo>
                    <a:pt x="35" y="256"/>
                    <a:pt x="58" y="302"/>
                    <a:pt x="73" y="325"/>
                  </a:cubicBezTo>
                  <a:cubicBezTo>
                    <a:pt x="92" y="354"/>
                    <a:pt x="118" y="374"/>
                    <a:pt x="151" y="390"/>
                  </a:cubicBezTo>
                  <a:cubicBezTo>
                    <a:pt x="156" y="392"/>
                    <a:pt x="202" y="411"/>
                    <a:pt x="204" y="402"/>
                  </a:cubicBezTo>
                  <a:cubicBezTo>
                    <a:pt x="208" y="383"/>
                    <a:pt x="199" y="356"/>
                    <a:pt x="193" y="343"/>
                  </a:cubicBezTo>
                  <a:cubicBezTo>
                    <a:pt x="186" y="328"/>
                    <a:pt x="174" y="313"/>
                    <a:pt x="163" y="302"/>
                  </a:cubicBezTo>
                  <a:cubicBezTo>
                    <a:pt x="157" y="296"/>
                    <a:pt x="131" y="271"/>
                    <a:pt x="123" y="270"/>
                  </a:cubicBezTo>
                  <a:lnTo>
                    <a:pt x="123" y="281"/>
                  </a:lnTo>
                  <a:cubicBezTo>
                    <a:pt x="123" y="302"/>
                    <a:pt x="142" y="328"/>
                    <a:pt x="118" y="307"/>
                  </a:cubicBezTo>
                  <a:cubicBezTo>
                    <a:pt x="104" y="295"/>
                    <a:pt x="97" y="288"/>
                    <a:pt x="86" y="275"/>
                  </a:cubicBezTo>
                  <a:cubicBezTo>
                    <a:pt x="68" y="254"/>
                    <a:pt x="49" y="219"/>
                    <a:pt x="42" y="189"/>
                  </a:cubicBezTo>
                  <a:lnTo>
                    <a:pt x="41" y="189"/>
                  </a:lnTo>
                  <a:lnTo>
                    <a:pt x="38" y="216"/>
                  </a:lnTo>
                  <a:close/>
                  <a:moveTo>
                    <a:pt x="328" y="316"/>
                  </a:moveTo>
                  <a:cubicBezTo>
                    <a:pt x="328" y="309"/>
                    <a:pt x="335" y="297"/>
                    <a:pt x="335" y="286"/>
                  </a:cubicBezTo>
                  <a:lnTo>
                    <a:pt x="335" y="274"/>
                  </a:lnTo>
                  <a:cubicBezTo>
                    <a:pt x="335" y="272"/>
                    <a:pt x="335" y="272"/>
                    <a:pt x="334" y="269"/>
                  </a:cubicBezTo>
                  <a:cubicBezTo>
                    <a:pt x="306" y="288"/>
                    <a:pt x="255" y="337"/>
                    <a:pt x="255" y="382"/>
                  </a:cubicBezTo>
                  <a:lnTo>
                    <a:pt x="255" y="402"/>
                  </a:lnTo>
                  <a:cubicBezTo>
                    <a:pt x="255" y="409"/>
                    <a:pt x="287" y="398"/>
                    <a:pt x="292" y="396"/>
                  </a:cubicBezTo>
                  <a:cubicBezTo>
                    <a:pt x="305" y="391"/>
                    <a:pt x="313" y="388"/>
                    <a:pt x="325" y="381"/>
                  </a:cubicBezTo>
                  <a:cubicBezTo>
                    <a:pt x="344" y="370"/>
                    <a:pt x="364" y="355"/>
                    <a:pt x="377" y="337"/>
                  </a:cubicBezTo>
                  <a:cubicBezTo>
                    <a:pt x="390" y="319"/>
                    <a:pt x="405" y="299"/>
                    <a:pt x="411" y="275"/>
                  </a:cubicBezTo>
                  <a:cubicBezTo>
                    <a:pt x="417" y="250"/>
                    <a:pt x="425" y="221"/>
                    <a:pt x="418" y="190"/>
                  </a:cubicBezTo>
                  <a:lnTo>
                    <a:pt x="416" y="190"/>
                  </a:lnTo>
                  <a:cubicBezTo>
                    <a:pt x="416" y="211"/>
                    <a:pt x="392" y="249"/>
                    <a:pt x="382" y="263"/>
                  </a:cubicBezTo>
                  <a:cubicBezTo>
                    <a:pt x="374" y="275"/>
                    <a:pt x="341" y="312"/>
                    <a:pt x="328" y="316"/>
                  </a:cubicBezTo>
                  <a:close/>
                  <a:moveTo>
                    <a:pt x="229" y="0"/>
                  </a:moveTo>
                  <a:cubicBezTo>
                    <a:pt x="103" y="0"/>
                    <a:pt x="0" y="103"/>
                    <a:pt x="0" y="229"/>
                  </a:cubicBezTo>
                  <a:cubicBezTo>
                    <a:pt x="0" y="355"/>
                    <a:pt x="103" y="458"/>
                    <a:pt x="229" y="458"/>
                  </a:cubicBezTo>
                  <a:cubicBezTo>
                    <a:pt x="356" y="458"/>
                    <a:pt x="458" y="355"/>
                    <a:pt x="458" y="229"/>
                  </a:cubicBezTo>
                  <a:cubicBezTo>
                    <a:pt x="458" y="103"/>
                    <a:pt x="356" y="0"/>
                    <a:pt x="229" y="0"/>
                  </a:cubicBezTo>
                  <a:close/>
                  <a:moveTo>
                    <a:pt x="229" y="9"/>
                  </a:moveTo>
                  <a:cubicBezTo>
                    <a:pt x="108" y="9"/>
                    <a:pt x="9" y="108"/>
                    <a:pt x="9" y="229"/>
                  </a:cubicBezTo>
                  <a:cubicBezTo>
                    <a:pt x="9" y="350"/>
                    <a:pt x="108" y="449"/>
                    <a:pt x="229" y="449"/>
                  </a:cubicBezTo>
                  <a:cubicBezTo>
                    <a:pt x="351" y="449"/>
                    <a:pt x="449" y="350"/>
                    <a:pt x="449" y="229"/>
                  </a:cubicBezTo>
                  <a:cubicBezTo>
                    <a:pt x="449" y="108"/>
                    <a:pt x="351" y="9"/>
                    <a:pt x="229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62" tIns="34281" rIns="68562" bIns="34281"/>
            <a:lstStyle/>
            <a:p>
              <a:endParaRPr lang="zh-CN" altLang="en-US"/>
            </a:p>
          </p:txBody>
        </p:sp>
        <p:sp>
          <p:nvSpPr>
            <p:cNvPr id="31" name="TextBox 58"/>
            <p:cNvSpPr txBox="1">
              <a:spLocks noChangeArrowheads="1"/>
            </p:cNvSpPr>
            <p:nvPr/>
          </p:nvSpPr>
          <p:spPr bwMode="auto">
            <a:xfrm>
              <a:off x="7733697" y="2652563"/>
              <a:ext cx="676011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62" tIns="34281" rIns="68562" bIns="3428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灵活</a:t>
              </a:r>
              <a:endParaRPr lang="zh-CN" altLang="en-US" sz="16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2" name="Freeform 10"/>
          <p:cNvSpPr>
            <a:spLocks noEditPoints="1"/>
          </p:cNvSpPr>
          <p:nvPr/>
        </p:nvSpPr>
        <p:spPr bwMode="auto">
          <a:xfrm>
            <a:off x="6753695" y="4333280"/>
            <a:ext cx="240412" cy="232172"/>
          </a:xfrm>
          <a:custGeom>
            <a:avLst/>
            <a:gdLst>
              <a:gd name="T0" fmla="*/ 160 w 319"/>
              <a:gd name="T1" fmla="*/ 0 h 319"/>
              <a:gd name="T2" fmla="*/ 319 w 319"/>
              <a:gd name="T3" fmla="*/ 159 h 319"/>
              <a:gd name="T4" fmla="*/ 160 w 319"/>
              <a:gd name="T5" fmla="*/ 319 h 319"/>
              <a:gd name="T6" fmla="*/ 0 w 319"/>
              <a:gd name="T7" fmla="*/ 159 h 319"/>
              <a:gd name="T8" fmla="*/ 160 w 319"/>
              <a:gd name="T9" fmla="*/ 0 h 319"/>
              <a:gd name="T10" fmla="*/ 102 w 319"/>
              <a:gd name="T11" fmla="*/ 121 h 319"/>
              <a:gd name="T12" fmla="*/ 79 w 319"/>
              <a:gd name="T13" fmla="*/ 74 h 319"/>
              <a:gd name="T14" fmla="*/ 59 w 319"/>
              <a:gd name="T15" fmla="*/ 95 h 319"/>
              <a:gd name="T16" fmla="*/ 130 w 319"/>
              <a:gd name="T17" fmla="*/ 269 h 319"/>
              <a:gd name="T18" fmla="*/ 169 w 319"/>
              <a:gd name="T19" fmla="*/ 270 h 319"/>
              <a:gd name="T20" fmla="*/ 144 w 319"/>
              <a:gd name="T21" fmla="*/ 218 h 319"/>
              <a:gd name="T22" fmla="*/ 105 w 319"/>
              <a:gd name="T23" fmla="*/ 185 h 319"/>
              <a:gd name="T24" fmla="*/ 102 w 319"/>
              <a:gd name="T25" fmla="*/ 121 h 319"/>
              <a:gd name="T26" fmla="*/ 167 w 319"/>
              <a:gd name="T27" fmla="*/ 207 h 319"/>
              <a:gd name="T28" fmla="*/ 148 w 319"/>
              <a:gd name="T29" fmla="*/ 217 h 319"/>
              <a:gd name="T30" fmla="*/ 173 w 319"/>
              <a:gd name="T31" fmla="*/ 266 h 319"/>
              <a:gd name="T32" fmla="*/ 191 w 319"/>
              <a:gd name="T33" fmla="*/ 256 h 319"/>
              <a:gd name="T34" fmla="*/ 167 w 319"/>
              <a:gd name="T35" fmla="*/ 207 h 319"/>
              <a:gd name="T36" fmla="*/ 107 w 319"/>
              <a:gd name="T37" fmla="*/ 119 h 319"/>
              <a:gd name="T38" fmla="*/ 125 w 319"/>
              <a:gd name="T39" fmla="*/ 110 h 319"/>
              <a:gd name="T40" fmla="*/ 101 w 319"/>
              <a:gd name="T41" fmla="*/ 61 h 319"/>
              <a:gd name="T42" fmla="*/ 83 w 319"/>
              <a:gd name="T43" fmla="*/ 71 h 319"/>
              <a:gd name="T44" fmla="*/ 107 w 319"/>
              <a:gd name="T45" fmla="*/ 119 h 319"/>
              <a:gd name="T46" fmla="*/ 168 w 319"/>
              <a:gd name="T47" fmla="*/ 94 h 319"/>
              <a:gd name="T48" fmla="*/ 207 w 319"/>
              <a:gd name="T49" fmla="*/ 205 h 319"/>
              <a:gd name="T50" fmla="*/ 200 w 319"/>
              <a:gd name="T51" fmla="*/ 200 h 319"/>
              <a:gd name="T52" fmla="*/ 166 w 319"/>
              <a:gd name="T53" fmla="*/ 102 h 319"/>
              <a:gd name="T54" fmla="*/ 168 w 319"/>
              <a:gd name="T55" fmla="*/ 94 h 319"/>
              <a:gd name="T56" fmla="*/ 181 w 319"/>
              <a:gd name="T57" fmla="*/ 49 h 319"/>
              <a:gd name="T58" fmla="*/ 178 w 319"/>
              <a:gd name="T59" fmla="*/ 57 h 319"/>
              <a:gd name="T60" fmla="*/ 235 w 319"/>
              <a:gd name="T61" fmla="*/ 222 h 319"/>
              <a:gd name="T62" fmla="*/ 242 w 319"/>
              <a:gd name="T63" fmla="*/ 225 h 319"/>
              <a:gd name="T64" fmla="*/ 181 w 319"/>
              <a:gd name="T65" fmla="*/ 49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19" h="319">
                <a:moveTo>
                  <a:pt x="160" y="0"/>
                </a:moveTo>
                <a:cubicBezTo>
                  <a:pt x="248" y="0"/>
                  <a:pt x="319" y="71"/>
                  <a:pt x="319" y="159"/>
                </a:cubicBezTo>
                <a:cubicBezTo>
                  <a:pt x="319" y="248"/>
                  <a:pt x="248" y="319"/>
                  <a:pt x="160" y="319"/>
                </a:cubicBezTo>
                <a:cubicBezTo>
                  <a:pt x="72" y="319"/>
                  <a:pt x="0" y="248"/>
                  <a:pt x="0" y="159"/>
                </a:cubicBezTo>
                <a:cubicBezTo>
                  <a:pt x="0" y="71"/>
                  <a:pt x="72" y="0"/>
                  <a:pt x="160" y="0"/>
                </a:cubicBezTo>
                <a:close/>
                <a:moveTo>
                  <a:pt x="102" y="121"/>
                </a:moveTo>
                <a:cubicBezTo>
                  <a:pt x="94" y="105"/>
                  <a:pt x="87" y="90"/>
                  <a:pt x="79" y="74"/>
                </a:cubicBezTo>
                <a:cubicBezTo>
                  <a:pt x="70" y="81"/>
                  <a:pt x="64" y="84"/>
                  <a:pt x="59" y="95"/>
                </a:cubicBezTo>
                <a:cubicBezTo>
                  <a:pt x="36" y="145"/>
                  <a:pt x="73" y="245"/>
                  <a:pt x="130" y="269"/>
                </a:cubicBezTo>
                <a:cubicBezTo>
                  <a:pt x="145" y="274"/>
                  <a:pt x="154" y="273"/>
                  <a:pt x="169" y="270"/>
                </a:cubicBezTo>
                <a:cubicBezTo>
                  <a:pt x="160" y="253"/>
                  <a:pt x="152" y="235"/>
                  <a:pt x="144" y="218"/>
                </a:cubicBezTo>
                <a:cubicBezTo>
                  <a:pt x="122" y="220"/>
                  <a:pt x="115" y="202"/>
                  <a:pt x="105" y="185"/>
                </a:cubicBezTo>
                <a:cubicBezTo>
                  <a:pt x="90" y="159"/>
                  <a:pt x="87" y="133"/>
                  <a:pt x="102" y="121"/>
                </a:cubicBezTo>
                <a:close/>
                <a:moveTo>
                  <a:pt x="167" y="207"/>
                </a:moveTo>
                <a:lnTo>
                  <a:pt x="148" y="217"/>
                </a:lnTo>
                <a:lnTo>
                  <a:pt x="173" y="266"/>
                </a:lnTo>
                <a:lnTo>
                  <a:pt x="191" y="256"/>
                </a:lnTo>
                <a:lnTo>
                  <a:pt x="167" y="207"/>
                </a:lnTo>
                <a:close/>
                <a:moveTo>
                  <a:pt x="107" y="119"/>
                </a:moveTo>
                <a:lnTo>
                  <a:pt x="125" y="110"/>
                </a:lnTo>
                <a:lnTo>
                  <a:pt x="101" y="61"/>
                </a:lnTo>
                <a:lnTo>
                  <a:pt x="83" y="71"/>
                </a:lnTo>
                <a:lnTo>
                  <a:pt x="107" y="119"/>
                </a:lnTo>
                <a:close/>
                <a:moveTo>
                  <a:pt x="168" y="94"/>
                </a:moveTo>
                <a:cubicBezTo>
                  <a:pt x="218" y="106"/>
                  <a:pt x="232" y="160"/>
                  <a:pt x="207" y="205"/>
                </a:cubicBezTo>
                <a:cubicBezTo>
                  <a:pt x="205" y="204"/>
                  <a:pt x="202" y="201"/>
                  <a:pt x="200" y="200"/>
                </a:cubicBezTo>
                <a:cubicBezTo>
                  <a:pt x="223" y="143"/>
                  <a:pt x="203" y="117"/>
                  <a:pt x="166" y="102"/>
                </a:cubicBezTo>
                <a:cubicBezTo>
                  <a:pt x="167" y="99"/>
                  <a:pt x="167" y="97"/>
                  <a:pt x="168" y="94"/>
                </a:cubicBezTo>
                <a:close/>
                <a:moveTo>
                  <a:pt x="181" y="49"/>
                </a:moveTo>
                <a:cubicBezTo>
                  <a:pt x="180" y="52"/>
                  <a:pt x="179" y="54"/>
                  <a:pt x="178" y="57"/>
                </a:cubicBezTo>
                <a:cubicBezTo>
                  <a:pt x="229" y="75"/>
                  <a:pt x="281" y="122"/>
                  <a:pt x="235" y="222"/>
                </a:cubicBezTo>
                <a:cubicBezTo>
                  <a:pt x="237" y="223"/>
                  <a:pt x="240" y="224"/>
                  <a:pt x="242" y="225"/>
                </a:cubicBezTo>
                <a:cubicBezTo>
                  <a:pt x="269" y="174"/>
                  <a:pt x="284" y="86"/>
                  <a:pt x="181" y="49"/>
                </a:cubicBezTo>
                <a:close/>
              </a:path>
            </a:pathLst>
          </a:custGeom>
          <a:solidFill>
            <a:srgbClr val="0055A4"/>
          </a:solidFill>
          <a:ln>
            <a:noFill/>
          </a:ln>
        </p:spPr>
        <p:txBody>
          <a:bodyPr lIns="68562" tIns="34281" rIns="68562" bIns="3428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3" name="Freeform 11"/>
          <p:cNvSpPr>
            <a:spLocks noEditPoints="1"/>
          </p:cNvSpPr>
          <p:nvPr/>
        </p:nvSpPr>
        <p:spPr bwMode="auto">
          <a:xfrm>
            <a:off x="4751274" y="4332089"/>
            <a:ext cx="242793" cy="234554"/>
          </a:xfrm>
          <a:custGeom>
            <a:avLst/>
            <a:gdLst>
              <a:gd name="T0" fmla="*/ 160 w 321"/>
              <a:gd name="T1" fmla="*/ 0 h 321"/>
              <a:gd name="T2" fmla="*/ 321 w 321"/>
              <a:gd name="T3" fmla="*/ 160 h 321"/>
              <a:gd name="T4" fmla="*/ 160 w 321"/>
              <a:gd name="T5" fmla="*/ 321 h 321"/>
              <a:gd name="T6" fmla="*/ 0 w 321"/>
              <a:gd name="T7" fmla="*/ 160 h 321"/>
              <a:gd name="T8" fmla="*/ 160 w 321"/>
              <a:gd name="T9" fmla="*/ 0 h 321"/>
              <a:gd name="T10" fmla="*/ 199 w 321"/>
              <a:gd name="T11" fmla="*/ 145 h 321"/>
              <a:gd name="T12" fmla="*/ 165 w 321"/>
              <a:gd name="T13" fmla="*/ 112 h 321"/>
              <a:gd name="T14" fmla="*/ 134 w 321"/>
              <a:gd name="T15" fmla="*/ 145 h 321"/>
              <a:gd name="T16" fmla="*/ 199 w 321"/>
              <a:gd name="T17" fmla="*/ 145 h 321"/>
              <a:gd name="T18" fmla="*/ 266 w 321"/>
              <a:gd name="T19" fmla="*/ 101 h 321"/>
              <a:gd name="T20" fmla="*/ 241 w 321"/>
              <a:gd name="T21" fmla="*/ 58 h 321"/>
              <a:gd name="T22" fmla="*/ 194 w 321"/>
              <a:gd name="T23" fmla="*/ 74 h 321"/>
              <a:gd name="T24" fmla="*/ 260 w 321"/>
              <a:gd name="T25" fmla="*/ 172 h 321"/>
              <a:gd name="T26" fmla="*/ 133 w 321"/>
              <a:gd name="T27" fmla="*/ 172 h 321"/>
              <a:gd name="T28" fmla="*/ 198 w 321"/>
              <a:gd name="T29" fmla="*/ 188 h 321"/>
              <a:gd name="T30" fmla="*/ 256 w 321"/>
              <a:gd name="T31" fmla="*/ 188 h 321"/>
              <a:gd name="T32" fmla="*/ 159 w 321"/>
              <a:gd name="T33" fmla="*/ 252 h 321"/>
              <a:gd name="T34" fmla="*/ 82 w 321"/>
              <a:gd name="T35" fmla="*/ 199 h 321"/>
              <a:gd name="T36" fmla="*/ 70 w 321"/>
              <a:gd name="T37" fmla="*/ 238 h 321"/>
              <a:gd name="T38" fmla="*/ 138 w 321"/>
              <a:gd name="T39" fmla="*/ 250 h 321"/>
              <a:gd name="T40" fmla="*/ 55 w 321"/>
              <a:gd name="T41" fmla="*/ 262 h 321"/>
              <a:gd name="T42" fmla="*/ 106 w 321"/>
              <a:gd name="T43" fmla="*/ 125 h 321"/>
              <a:gd name="T44" fmla="*/ 171 w 321"/>
              <a:gd name="T45" fmla="*/ 70 h 321"/>
              <a:gd name="T46" fmla="*/ 102 w 321"/>
              <a:gd name="T47" fmla="*/ 124 h 321"/>
              <a:gd name="T48" fmla="*/ 73 w 321"/>
              <a:gd name="T49" fmla="*/ 161 h 321"/>
              <a:gd name="T50" fmla="*/ 150 w 321"/>
              <a:gd name="T51" fmla="*/ 70 h 321"/>
              <a:gd name="T52" fmla="*/ 172 w 321"/>
              <a:gd name="T53" fmla="*/ 70 h 321"/>
              <a:gd name="T54" fmla="*/ 244 w 321"/>
              <a:gd name="T55" fmla="*/ 50 h 321"/>
              <a:gd name="T56" fmla="*/ 266 w 321"/>
              <a:gd name="T57" fmla="*/ 10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21" h="321">
                <a:moveTo>
                  <a:pt x="160" y="0"/>
                </a:moveTo>
                <a:cubicBezTo>
                  <a:pt x="249" y="0"/>
                  <a:pt x="321" y="72"/>
                  <a:pt x="321" y="160"/>
                </a:cubicBezTo>
                <a:cubicBezTo>
                  <a:pt x="321" y="249"/>
                  <a:pt x="249" y="321"/>
                  <a:pt x="160" y="321"/>
                </a:cubicBezTo>
                <a:cubicBezTo>
                  <a:pt x="72" y="321"/>
                  <a:pt x="0" y="249"/>
                  <a:pt x="0" y="160"/>
                </a:cubicBezTo>
                <a:cubicBezTo>
                  <a:pt x="0" y="72"/>
                  <a:pt x="72" y="0"/>
                  <a:pt x="160" y="0"/>
                </a:cubicBezTo>
                <a:close/>
                <a:moveTo>
                  <a:pt x="199" y="145"/>
                </a:moveTo>
                <a:cubicBezTo>
                  <a:pt x="199" y="145"/>
                  <a:pt x="196" y="110"/>
                  <a:pt x="165" y="112"/>
                </a:cubicBezTo>
                <a:cubicBezTo>
                  <a:pt x="134" y="113"/>
                  <a:pt x="134" y="145"/>
                  <a:pt x="134" y="145"/>
                </a:cubicBezTo>
                <a:lnTo>
                  <a:pt x="199" y="145"/>
                </a:lnTo>
                <a:close/>
                <a:moveTo>
                  <a:pt x="266" y="101"/>
                </a:moveTo>
                <a:cubicBezTo>
                  <a:pt x="266" y="101"/>
                  <a:pt x="276" y="62"/>
                  <a:pt x="241" y="58"/>
                </a:cubicBezTo>
                <a:cubicBezTo>
                  <a:pt x="227" y="57"/>
                  <a:pt x="211" y="63"/>
                  <a:pt x="194" y="74"/>
                </a:cubicBezTo>
                <a:cubicBezTo>
                  <a:pt x="258" y="94"/>
                  <a:pt x="260" y="172"/>
                  <a:pt x="260" y="172"/>
                </a:cubicBezTo>
                <a:lnTo>
                  <a:pt x="133" y="172"/>
                </a:lnTo>
                <a:cubicBezTo>
                  <a:pt x="133" y="222"/>
                  <a:pt x="185" y="221"/>
                  <a:pt x="198" y="188"/>
                </a:cubicBezTo>
                <a:cubicBezTo>
                  <a:pt x="198" y="188"/>
                  <a:pt x="198" y="188"/>
                  <a:pt x="256" y="188"/>
                </a:cubicBezTo>
                <a:cubicBezTo>
                  <a:pt x="244" y="228"/>
                  <a:pt x="195" y="255"/>
                  <a:pt x="159" y="252"/>
                </a:cubicBezTo>
                <a:cubicBezTo>
                  <a:pt x="121" y="250"/>
                  <a:pt x="94" y="227"/>
                  <a:pt x="82" y="199"/>
                </a:cubicBezTo>
                <a:cubicBezTo>
                  <a:pt x="74" y="215"/>
                  <a:pt x="71" y="227"/>
                  <a:pt x="70" y="238"/>
                </a:cubicBezTo>
                <a:cubicBezTo>
                  <a:pt x="68" y="258"/>
                  <a:pt x="78" y="275"/>
                  <a:pt x="138" y="250"/>
                </a:cubicBezTo>
                <a:cubicBezTo>
                  <a:pt x="126" y="267"/>
                  <a:pt x="78" y="286"/>
                  <a:pt x="55" y="262"/>
                </a:cubicBezTo>
                <a:cubicBezTo>
                  <a:pt x="33" y="237"/>
                  <a:pt x="67" y="170"/>
                  <a:pt x="106" y="125"/>
                </a:cubicBezTo>
                <a:cubicBezTo>
                  <a:pt x="126" y="104"/>
                  <a:pt x="148" y="84"/>
                  <a:pt x="171" y="70"/>
                </a:cubicBezTo>
                <a:cubicBezTo>
                  <a:pt x="147" y="84"/>
                  <a:pt x="122" y="103"/>
                  <a:pt x="102" y="124"/>
                </a:cubicBezTo>
                <a:cubicBezTo>
                  <a:pt x="92" y="135"/>
                  <a:pt x="82" y="148"/>
                  <a:pt x="73" y="161"/>
                </a:cubicBezTo>
                <a:cubicBezTo>
                  <a:pt x="71" y="118"/>
                  <a:pt x="96" y="75"/>
                  <a:pt x="150" y="70"/>
                </a:cubicBezTo>
                <a:cubicBezTo>
                  <a:pt x="158" y="69"/>
                  <a:pt x="165" y="69"/>
                  <a:pt x="172" y="70"/>
                </a:cubicBezTo>
                <a:cubicBezTo>
                  <a:pt x="197" y="55"/>
                  <a:pt x="222" y="47"/>
                  <a:pt x="244" y="50"/>
                </a:cubicBezTo>
                <a:cubicBezTo>
                  <a:pt x="288" y="55"/>
                  <a:pt x="270" y="99"/>
                  <a:pt x="266" y="101"/>
                </a:cubicBezTo>
                <a:close/>
              </a:path>
            </a:pathLst>
          </a:custGeom>
          <a:solidFill>
            <a:srgbClr val="0055A4"/>
          </a:solidFill>
          <a:ln>
            <a:noFill/>
          </a:ln>
        </p:spPr>
        <p:txBody>
          <a:bodyPr lIns="68562" tIns="34281" rIns="68562" bIns="3428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TextBox 26"/>
          <p:cNvSpPr txBox="1">
            <a:spLocks noChangeArrowheads="1"/>
          </p:cNvSpPr>
          <p:nvPr/>
        </p:nvSpPr>
        <p:spPr bwMode="auto">
          <a:xfrm>
            <a:off x="5026201" y="4299942"/>
            <a:ext cx="1501657" cy="253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微软雅黑" pitchFamily="34" charset="-122"/>
              </a:rPr>
              <a:t>gm.grasp.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微软雅黑" pitchFamily="34" charset="-122"/>
              </a:rPr>
              <a:t>com.cn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微软雅黑" pitchFamily="34" charset="-122"/>
            </a:endParaRPr>
          </a:p>
        </p:txBody>
      </p:sp>
      <p:sp>
        <p:nvSpPr>
          <p:cNvPr id="35" name="TextBox 64"/>
          <p:cNvSpPr txBox="1">
            <a:spLocks noChangeArrowheads="1"/>
          </p:cNvSpPr>
          <p:nvPr/>
        </p:nvSpPr>
        <p:spPr bwMode="auto">
          <a:xfrm>
            <a:off x="7019101" y="4299942"/>
            <a:ext cx="1214079" cy="253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微软雅黑" pitchFamily="34" charset="-122"/>
              </a:rPr>
              <a:t>17311081275</a:t>
            </a:r>
          </a:p>
        </p:txBody>
      </p:sp>
      <p:pic>
        <p:nvPicPr>
          <p:cNvPr id="39" name="图片 38" descr="任我行软件-白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6804248" y="303974"/>
            <a:ext cx="1772022" cy="179544"/>
          </a:xfrm>
          <a:prstGeom prst="rect">
            <a:avLst/>
          </a:prstGeom>
        </p:spPr>
      </p:pic>
      <p:pic>
        <p:nvPicPr>
          <p:cNvPr id="42" name="图片 41" descr="图片1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539552" y="2499742"/>
            <a:ext cx="1147119" cy="200135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5929322" y="3059674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</a:rPr>
              <a:t>服务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</a:rPr>
              <a:t>QQ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</a:rPr>
              <a:t>号：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</a:rPr>
              <a:t>800185250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1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ac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4.0536E-6 2.22222E-6 L 0.11513 0.12245 " pathEditMode="relative" rAng="0" ptsTypes="AA">
                                      <p:cBhvr>
                                        <p:cTn id="13" dur="700" spd="-999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800" y="61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6044E-6 7.40741E-7 L 0.0692 0.17222 " pathEditMode="relative" rAng="0" ptsTypes="AA">
                                      <p:cBhvr>
                                        <p:cTn id="22" dur="700" spd="-999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500" y="86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4.91219E-6 -1.48148E-6 L 0.02693 0.18125 " pathEditMode="relative" rAng="0" ptsTypes="AA">
                                      <p:cBhvr>
                                        <p:cTn id="31" dur="700" spd="-999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300" y="91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37497E-6 -3.58927E-6 L -0.03773 0.21161 " pathEditMode="relative" rAng="0" ptsTypes="AA">
                                      <p:cBhvr>
                                        <p:cTn id="40" dur="700" spd="-999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800" y="106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5" presetClass="path" presetSubtype="0" ac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25345E-6 4.73636E-6 L -0.1949 0.04949 " pathEditMode="relative" rAng="0" ptsTypes="AA">
                                      <p:cBhvr>
                                        <p:cTn id="49" dur="700" spd="-999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600" y="25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5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96943E-6 -7.40741E-7 L -0.17615 -0.04051 " pathEditMode="relative" rAng="0" ptsTypes="AA">
                                      <p:cBhvr>
                                        <p:cTn id="58" dur="700" spd="-999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8700" y="-19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5" presetClass="path" presetSubtype="0" ac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92324E-6 3.15449E-6 L -0.17396 -0.14848 " pathEditMode="relative" rAng="0" ptsTypes="AA">
                                      <p:cBhvr>
                                        <p:cTn id="67" dur="700" spd="-999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8600" y="-730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66641E-6 -4.62535E-6 L -0.02915 0.13599 " pathEditMode="relative" rAng="0" ptsTypes="AA">
                                      <p:cBhvr>
                                        <p:cTn id="76" dur="700" spd="-999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400" y="68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5" presetClass="path" presetSubtype="0" ac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62859E-6 3.7037E-6 L 0.12879 0.20393 " pathEditMode="relative" rAng="0" ptsTypes="AA">
                                      <p:cBhvr>
                                        <p:cTn id="85" dur="700" spd="-999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400" y="1020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5" presetClass="path" presetSubtype="0" ac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88238E-6 -1.30435E-6 L 0.15404 0.0636 " pathEditMode="relative" rAng="0" ptsTypes="AA">
                                      <p:cBhvr>
                                        <p:cTn id="94" dur="700" spd="-999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700" y="320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5" presetClass="path" presetSubtype="0" ac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15821E-6 1.11933E-6 L -0.09966 0.17507 " pathEditMode="relative" rAng="0" ptsTypes="AA">
                                      <p:cBhvr>
                                        <p:cTn id="103" dur="700" spd="-999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900" y="87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5" presetClass="path" presetSubtype="0" ac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27531E-6 5.2729E-7 L 0.16849 0.18316 " pathEditMode="relative" rAng="0" ptsTypes="AA">
                                      <p:cBhvr>
                                        <p:cTn id="112" dur="700" spd="-999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8400" y="92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5" presetClass="path" presetSubtype="0" ac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47541E-6 4.04255E-6 L -0.05621 0.06822 " pathEditMode="relative" rAng="0" ptsTypes="AA">
                                      <p:cBhvr>
                                        <p:cTn id="121" dur="700" spd="-999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700" y="34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5" presetClass="path" presetSubtype="0" ac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3.70023E-6 -1.42461E-6 L -0.15106 0.04047 " pathEditMode="relative" rAng="0" ptsTypes="AA">
                                      <p:cBhvr>
                                        <p:cTn id="130" dur="700" spd="-999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7500" y="200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5" presetClass="path" presetSubtype="0" ac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2.46942E-6 2.49769E-7 L -0.17695 -0.07054 " pathEditMode="relative" rAng="0" ptsTypes="AA">
                                      <p:cBhvr>
                                        <p:cTn id="139" dur="700" spd="-999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8700" y="-3400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35" presetClass="path" presetSubtype="0" ac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01483E-7 -2.10916E-6 L -0.14325 -0.10199 " pathEditMode="relative" rAng="0" ptsTypes="AA">
                                      <p:cBhvr>
                                        <p:cTn id="148" dur="700" spd="-999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7100" y="-500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5" presetClass="path" presetSubtype="0" ac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01848E-6 4.58834E-6 L -0.09446 -0.04603 " pathEditMode="relative" rAng="0" ptsTypes="AA">
                                      <p:cBhvr>
                                        <p:cTn id="157" dur="700" spd="-999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600" y="-2200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100"/>
                            </p:stCondLst>
                            <p:childTnLst>
                              <p:par>
                                <p:cTn id="1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1"/>
      <p:bldP spid="32" grpId="0" animBg="1"/>
      <p:bldP spid="33" grpId="0" animBg="1"/>
      <p:bldP spid="34" grpId="0" autoUpdateAnimBg="0"/>
      <p:bldP spid="35" grpId="0" autoUpdateAnimBg="0"/>
      <p:bldP spid="4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571486"/>
            <a:ext cx="9144000" cy="4357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箭头连接符 1"/>
          <p:cNvCxnSpPr/>
          <p:nvPr/>
        </p:nvCxnSpPr>
        <p:spPr>
          <a:xfrm rot="16200000" flipV="1">
            <a:off x="2512464" y="2666631"/>
            <a:ext cx="3580688" cy="5982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671116" y="4512522"/>
            <a:ext cx="1756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线下（实体店）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73551" y="571486"/>
            <a:ext cx="1547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线上（电商）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85786" y="2502835"/>
            <a:ext cx="7092011" cy="646331"/>
            <a:chOff x="1220624" y="2391397"/>
            <a:chExt cx="6657173" cy="646331"/>
          </a:xfrm>
        </p:grpSpPr>
        <p:cxnSp>
          <p:nvCxnSpPr>
            <p:cNvPr id="6" name="直接箭头连接符 5"/>
            <p:cNvCxnSpPr/>
            <p:nvPr/>
          </p:nvCxnSpPr>
          <p:spPr>
            <a:xfrm>
              <a:off x="1907458" y="2566219"/>
              <a:ext cx="5047394" cy="1063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220624" y="2391397"/>
              <a:ext cx="14225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分销</a:t>
              </a:r>
              <a:endParaRPr lang="en-US" altLang="zh-CN" dirty="0" smtClean="0"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（批发）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54852" y="2391397"/>
              <a:ext cx="922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零售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237686" y="2988891"/>
            <a:ext cx="29168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DD462F"/>
                </a:solidFill>
                <a:latin typeface="微软雅黑" pitchFamily="34" charset="-122"/>
                <a:ea typeface="微软雅黑" pitchFamily="34" charset="-122"/>
              </a:rPr>
              <a:t>零售</a:t>
            </a:r>
            <a:endParaRPr lang="en-US" altLang="zh-CN" sz="3600" b="1" dirty="0" smtClean="0">
              <a:solidFill>
                <a:srgbClr val="DD462F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600" b="1" dirty="0" smtClean="0">
                <a:solidFill>
                  <a:srgbClr val="DD462F"/>
                </a:solidFill>
                <a:latin typeface="微软雅黑" pitchFamily="34" charset="-122"/>
                <a:ea typeface="微软雅黑" pitchFamily="34" charset="-122"/>
              </a:rPr>
              <a:t>POS</a:t>
            </a:r>
            <a:endParaRPr lang="zh-CN" altLang="en-US" sz="3600" b="1" dirty="0">
              <a:solidFill>
                <a:srgbClr val="DD462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" name="图片 10" descr="全渠道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217" y="1579719"/>
            <a:ext cx="2485800" cy="628464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827584" y="237649"/>
            <a:ext cx="21602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全渠道解决什么问题？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6833" y="206871"/>
            <a:ext cx="404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1.1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43108" y="3000378"/>
            <a:ext cx="1785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DD462F"/>
                </a:solidFill>
                <a:latin typeface="微软雅黑" pitchFamily="34" charset="-122"/>
                <a:ea typeface="微软雅黑" pitchFamily="34" charset="-122"/>
              </a:rPr>
              <a:t>进销存</a:t>
            </a:r>
            <a:r>
              <a:rPr lang="en-US" altLang="zh-CN" sz="3600" b="1" dirty="0" smtClean="0">
                <a:solidFill>
                  <a:srgbClr val="DD462F"/>
                </a:solidFill>
                <a:latin typeface="微软雅黑" pitchFamily="34" charset="-122"/>
                <a:ea typeface="微软雅黑" pitchFamily="34" charset="-122"/>
              </a:rPr>
              <a:t>ERP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06"/>
          <p:cNvSpPr>
            <a:spLocks noChangeArrowheads="1"/>
          </p:cNvSpPr>
          <p:nvPr/>
        </p:nvSpPr>
        <p:spPr bwMode="auto">
          <a:xfrm>
            <a:off x="571472" y="571486"/>
            <a:ext cx="84296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对接电商平台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处理电商业务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进销存财务管理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零售业务管理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终端扩展应用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27584" y="237649"/>
            <a:ext cx="3101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管家婆产品生态圈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6833" y="206871"/>
            <a:ext cx="375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☆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3143535" y="1038226"/>
            <a:ext cx="1269514" cy="3147572"/>
          </a:xfrm>
          <a:prstGeom prst="roundRect">
            <a:avLst>
              <a:gd name="adj" fmla="val 8287"/>
            </a:avLst>
          </a:prstGeom>
          <a:solidFill>
            <a:schemeClr val="accent6"/>
          </a:solidFill>
          <a:ln w="3175"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4987460" y="1052636"/>
            <a:ext cx="1269514" cy="3139845"/>
          </a:xfrm>
          <a:prstGeom prst="roundRect">
            <a:avLst>
              <a:gd name="adj" fmla="val 8287"/>
            </a:avLst>
          </a:prstGeom>
          <a:ln w="317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进销存</a:t>
            </a:r>
            <a:r>
              <a:rPr lang="en-US" altLang="zh-CN" sz="1400" b="1" dirty="0" smtClean="0">
                <a:latin typeface="微软雅黑" pitchFamily="34" charset="-122"/>
                <a:ea typeface="微软雅黑" pitchFamily="34" charset="-122"/>
              </a:rPr>
              <a:t>/ERP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3150448" y="1044908"/>
            <a:ext cx="1269514" cy="3147572"/>
          </a:xfrm>
          <a:prstGeom prst="roundRect">
            <a:avLst>
              <a:gd name="adj" fmla="val 8287"/>
            </a:avLst>
          </a:prstGeom>
          <a:noFill/>
          <a:ln w="317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altLang="zh-CN" sz="1400" b="1" dirty="0" smtClean="0">
              <a:latin typeface="微软雅黑" pitchFamily="34" charset="-122"/>
              <a:ea typeface="微软雅黑" pitchFamily="34" charset="-122"/>
            </a:endParaRPr>
          </a:p>
          <a:p>
            <a:pPr algn="ctr">
              <a:defRPr/>
            </a:pP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全渠道</a:t>
            </a:r>
          </a:p>
          <a:p>
            <a:pPr algn="ctr">
              <a:defRPr/>
            </a:pP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电商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左右箭头 33"/>
          <p:cNvSpPr/>
          <p:nvPr/>
        </p:nvSpPr>
        <p:spPr>
          <a:xfrm>
            <a:off x="4419965" y="2247778"/>
            <a:ext cx="578142" cy="377345"/>
          </a:xfrm>
          <a:prstGeom prst="leftRightArrow">
            <a:avLst/>
          </a:prstGeom>
          <a:solidFill>
            <a:srgbClr val="A6BABA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5" name="组合 78"/>
          <p:cNvGrpSpPr>
            <a:grpSpLocks/>
          </p:cNvGrpSpPr>
          <p:nvPr/>
        </p:nvGrpSpPr>
        <p:grpSpPr bwMode="auto">
          <a:xfrm>
            <a:off x="1200152" y="1057810"/>
            <a:ext cx="1269515" cy="2162346"/>
            <a:chOff x="311266" y="2554407"/>
            <a:chExt cx="1513073" cy="2665179"/>
          </a:xfrm>
        </p:grpSpPr>
        <p:sp>
          <p:nvSpPr>
            <p:cNvPr id="36" name="圆角矩形 35"/>
            <p:cNvSpPr/>
            <p:nvPr/>
          </p:nvSpPr>
          <p:spPr>
            <a:xfrm>
              <a:off x="311266" y="2554407"/>
              <a:ext cx="1513073" cy="2665179"/>
            </a:xfrm>
            <a:prstGeom prst="roundRect">
              <a:avLst>
                <a:gd name="adj" fmla="val 8287"/>
              </a:avLst>
            </a:prstGeom>
            <a:ln w="31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27168" y="3184584"/>
              <a:ext cx="1273331" cy="379348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accent6"/>
              </a:solidFill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zh-CN" altLang="en-US" sz="1400" dirty="0" smtClean="0"/>
                <a:t>天猫</a:t>
              </a:r>
              <a:endParaRPr lang="zh-CN" altLang="en-US" sz="14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27168" y="3651265"/>
              <a:ext cx="1273331" cy="379348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accent6"/>
              </a:solidFill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zh-CN" altLang="en-US" sz="1400" dirty="0" smtClean="0"/>
                <a:t>京东</a:t>
              </a:r>
              <a:endParaRPr lang="zh-CN" altLang="en-US" sz="14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28727" y="4148118"/>
              <a:ext cx="1273331" cy="379348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accent6"/>
              </a:solidFill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zh-CN" altLang="en-US" sz="1400" dirty="0" smtClean="0"/>
                <a:t>自建商城</a:t>
              </a:r>
              <a:endParaRPr lang="zh-CN" altLang="en-US" sz="14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28727" y="4648136"/>
              <a:ext cx="1273331" cy="379348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accent6"/>
              </a:solidFill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en-US" altLang="zh-CN" sz="1400" dirty="0" smtClean="0"/>
                <a:t>……</a:t>
              </a:r>
              <a:endParaRPr lang="zh-CN" altLang="en-US" sz="14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36694" y="2706793"/>
              <a:ext cx="1273331" cy="379348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accent6"/>
              </a:solidFill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zh-CN" altLang="en-US" sz="1400" dirty="0" smtClean="0"/>
                <a:t>淘宝</a:t>
              </a:r>
              <a:endParaRPr lang="zh-CN" altLang="en-US" sz="1400" dirty="0"/>
            </a:p>
          </p:txBody>
        </p:sp>
      </p:grpSp>
      <p:sp>
        <p:nvSpPr>
          <p:cNvPr id="42" name="左右箭头 41"/>
          <p:cNvSpPr/>
          <p:nvPr/>
        </p:nvSpPr>
        <p:spPr>
          <a:xfrm>
            <a:off x="2480375" y="2279983"/>
            <a:ext cx="578142" cy="377345"/>
          </a:xfrm>
          <a:prstGeom prst="leftRightArrow">
            <a:avLst/>
          </a:prstGeom>
          <a:solidFill>
            <a:srgbClr val="A6BABA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1200151" y="3323164"/>
            <a:ext cx="1269514" cy="838387"/>
          </a:xfrm>
          <a:prstGeom prst="roundRect">
            <a:avLst>
              <a:gd name="adj" fmla="val 8287"/>
            </a:avLst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快马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左右箭头 43"/>
          <p:cNvSpPr/>
          <p:nvPr/>
        </p:nvSpPr>
        <p:spPr>
          <a:xfrm>
            <a:off x="2480375" y="3497027"/>
            <a:ext cx="578142" cy="377345"/>
          </a:xfrm>
          <a:prstGeom prst="leftRightArrow">
            <a:avLst/>
          </a:prstGeom>
          <a:solidFill>
            <a:srgbClr val="A6BABA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6665948" y="1066800"/>
            <a:ext cx="1269514" cy="628650"/>
          </a:xfrm>
          <a:prstGeom prst="roundRect">
            <a:avLst>
              <a:gd name="adj" fmla="val 8287"/>
            </a:avLst>
          </a:prstGeom>
          <a:ln w="3175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零售</a:t>
            </a:r>
            <a:r>
              <a:rPr lang="en-US" altLang="zh-CN" sz="1400" b="1" dirty="0" smtClean="0">
                <a:latin typeface="微软雅黑" pitchFamily="34" charset="-122"/>
                <a:ea typeface="微软雅黑" pitchFamily="34" charset="-122"/>
              </a:rPr>
              <a:t>POS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6665948" y="1801287"/>
            <a:ext cx="1269514" cy="517310"/>
          </a:xfrm>
          <a:prstGeom prst="roundRect">
            <a:avLst>
              <a:gd name="adj" fmla="val 8287"/>
            </a:avLst>
          </a:prstGeom>
          <a:ln w="3175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物联通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上下箭头 46"/>
          <p:cNvSpPr/>
          <p:nvPr/>
        </p:nvSpPr>
        <p:spPr>
          <a:xfrm rot="5400000">
            <a:off x="6320904" y="1184007"/>
            <a:ext cx="231818" cy="359676"/>
          </a:xfrm>
          <a:prstGeom prst="upDownArrow">
            <a:avLst/>
          </a:prstGeom>
          <a:solidFill>
            <a:srgbClr val="A6BABA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上下箭头 47"/>
          <p:cNvSpPr/>
          <p:nvPr/>
        </p:nvSpPr>
        <p:spPr>
          <a:xfrm rot="5400000">
            <a:off x="6320904" y="2485971"/>
            <a:ext cx="231818" cy="359676"/>
          </a:xfrm>
          <a:prstGeom prst="upDownArrow">
            <a:avLst/>
          </a:prstGeom>
          <a:solidFill>
            <a:srgbClr val="A6BABA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353722" y="4361709"/>
            <a:ext cx="1138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前台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391886" y="4361709"/>
            <a:ext cx="1138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中台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90266" y="4361709"/>
            <a:ext cx="1138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后台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6665948" y="2424434"/>
            <a:ext cx="1269514" cy="517310"/>
          </a:xfrm>
          <a:prstGeom prst="roundRect">
            <a:avLst>
              <a:gd name="adj" fmla="val 8287"/>
            </a:avLst>
          </a:prstGeom>
          <a:ln w="317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掌上管家婆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928701" y="4361709"/>
            <a:ext cx="1138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终端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上下箭头 53"/>
          <p:cNvSpPr/>
          <p:nvPr/>
        </p:nvSpPr>
        <p:spPr>
          <a:xfrm rot="5400000">
            <a:off x="6320904" y="3724221"/>
            <a:ext cx="231818" cy="359676"/>
          </a:xfrm>
          <a:prstGeom prst="upDownArrow">
            <a:avLst/>
          </a:prstGeom>
          <a:solidFill>
            <a:srgbClr val="A6BABA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6665948" y="3047581"/>
            <a:ext cx="1269514" cy="517310"/>
          </a:xfrm>
          <a:prstGeom prst="roundRect">
            <a:avLst>
              <a:gd name="adj" fmla="val 8287"/>
            </a:avLst>
          </a:prstGeom>
          <a:solidFill>
            <a:srgbClr val="FD780A"/>
          </a:solidFill>
          <a:ln w="317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会员通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6665948" y="3670729"/>
            <a:ext cx="1269514" cy="517310"/>
          </a:xfrm>
          <a:prstGeom prst="roundRect">
            <a:avLst>
              <a:gd name="adj" fmla="val 8287"/>
            </a:avLst>
          </a:prstGeom>
          <a:solidFill>
            <a:srgbClr val="92D050"/>
          </a:solidFill>
          <a:ln w="317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开票通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上下箭头 56"/>
          <p:cNvSpPr/>
          <p:nvPr/>
        </p:nvSpPr>
        <p:spPr>
          <a:xfrm rot="5400000">
            <a:off x="6330429" y="1879332"/>
            <a:ext cx="231818" cy="359676"/>
          </a:xfrm>
          <a:prstGeom prst="upDownArrow">
            <a:avLst/>
          </a:prstGeom>
          <a:solidFill>
            <a:srgbClr val="A6BABA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上下箭头 57"/>
          <p:cNvSpPr/>
          <p:nvPr/>
        </p:nvSpPr>
        <p:spPr>
          <a:xfrm rot="5400000">
            <a:off x="6330429" y="3146157"/>
            <a:ext cx="231818" cy="359676"/>
          </a:xfrm>
          <a:prstGeom prst="upDownArrow">
            <a:avLst/>
          </a:prstGeom>
          <a:solidFill>
            <a:srgbClr val="A6BABA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2355925" y="2305623"/>
            <a:ext cx="6788075" cy="893618"/>
          </a:xfrm>
          <a:prstGeom prst="rect">
            <a:avLst/>
          </a:prstGeom>
          <a:solidFill>
            <a:srgbClr val="005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5" name="Oval 8"/>
          <p:cNvSpPr/>
          <p:nvPr/>
        </p:nvSpPr>
        <p:spPr>
          <a:xfrm>
            <a:off x="571500" y="1682168"/>
            <a:ext cx="2140528" cy="2140528"/>
          </a:xfrm>
          <a:prstGeom prst="ellipse">
            <a:avLst/>
          </a:prstGeom>
          <a:solidFill>
            <a:srgbClr val="0055A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2" name="TextBox 11"/>
          <p:cNvSpPr txBox="1"/>
          <p:nvPr/>
        </p:nvSpPr>
        <p:spPr>
          <a:xfrm>
            <a:off x="2982246" y="2485667"/>
            <a:ext cx="4676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传统企业在开展线上电商业务时，无可避免地都遇到了线上、线下库存不通的难题。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13733" y="2324871"/>
            <a:ext cx="3770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400" dirty="0">
                <a:solidFill>
                  <a:schemeClr val="bg1"/>
                </a:solidFill>
                <a:latin typeface="PT Sans" panose="020B0503020203020204" pitchFamily="34" charset="0"/>
              </a:rPr>
              <a:t>“</a:t>
            </a:r>
            <a:endParaRPr lang="id-ID" sz="40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6792" y="2601655"/>
            <a:ext cx="3770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400" dirty="0">
                <a:solidFill>
                  <a:schemeClr val="bg1"/>
                </a:solidFill>
                <a:latin typeface="PT Sans" panose="020B0503020203020204" pitchFamily="34" charset="0"/>
              </a:rPr>
              <a:t>”</a:t>
            </a:r>
            <a:endParaRPr lang="id-ID" sz="40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0001" y="206871"/>
            <a:ext cx="437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1.2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27584" y="237649"/>
            <a:ext cx="32403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传统企业开展电商遇到的问题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71600" y="1779662"/>
            <a:ext cx="1368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solidFill>
                  <a:schemeClr val="bg1"/>
                </a:solidFill>
                <a:latin typeface="DFGothic-EB" pitchFamily="1" charset="-128"/>
                <a:ea typeface="DFGothic-EB" pitchFamily="1" charset="-128"/>
              </a:rPr>
              <a:t>？</a:t>
            </a:r>
            <a:endParaRPr lang="zh-CN" altLang="en-US" sz="9600" dirty="0">
              <a:solidFill>
                <a:schemeClr val="bg1"/>
              </a:solidFill>
              <a:latin typeface="DFGothic-EB" pitchFamily="1" charset="-128"/>
              <a:ea typeface="DFGothic-EB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009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98683" y="2743599"/>
            <a:ext cx="363872" cy="260768"/>
            <a:chOff x="2847510" y="3621205"/>
            <a:chExt cx="808513" cy="579419"/>
          </a:xfrm>
          <a:solidFill>
            <a:srgbClr val="0055A4"/>
          </a:solidFill>
        </p:grpSpPr>
        <p:sp>
          <p:nvSpPr>
            <p:cNvPr id="3" name="燕尾形 2"/>
            <p:cNvSpPr/>
            <p:nvPr/>
          </p:nvSpPr>
          <p:spPr>
            <a:xfrm>
              <a:off x="3177004" y="3621205"/>
              <a:ext cx="479019" cy="579419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zuka Mincho Pr6N H" panose="02020900000000000000" pitchFamily="18" charset="-128"/>
                <a:ea typeface="Kozuka Mincho Pr6N H" panose="02020900000000000000" pitchFamily="18" charset="-128"/>
                <a:cs typeface="+mn-cs"/>
              </a:endParaRPr>
            </a:p>
          </p:txBody>
        </p:sp>
        <p:sp>
          <p:nvSpPr>
            <p:cNvPr id="4" name="燕尾形 3"/>
            <p:cNvSpPr/>
            <p:nvPr/>
          </p:nvSpPr>
          <p:spPr>
            <a:xfrm>
              <a:off x="2847510" y="3621205"/>
              <a:ext cx="479019" cy="579419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zuka Mincho Pr6N H" panose="02020900000000000000" pitchFamily="18" charset="-128"/>
                <a:ea typeface="Kozuka Mincho Pr6N H" panose="02020900000000000000" pitchFamily="18" charset="-128"/>
                <a:cs typeface="+mn-cs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394594" y="2743599"/>
            <a:ext cx="363872" cy="260768"/>
            <a:chOff x="2847510" y="3621205"/>
            <a:chExt cx="808513" cy="579419"/>
          </a:xfrm>
          <a:solidFill>
            <a:srgbClr val="262626"/>
          </a:solidFill>
        </p:grpSpPr>
        <p:sp>
          <p:nvSpPr>
            <p:cNvPr id="6" name="燕尾形 5"/>
            <p:cNvSpPr/>
            <p:nvPr/>
          </p:nvSpPr>
          <p:spPr>
            <a:xfrm>
              <a:off x="3177004" y="3621205"/>
              <a:ext cx="479019" cy="579419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zuka Mincho Pr6N H" panose="02020900000000000000" pitchFamily="18" charset="-128"/>
                <a:ea typeface="Kozuka Mincho Pr6N H" panose="02020900000000000000" pitchFamily="18" charset="-128"/>
                <a:cs typeface="+mn-cs"/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2847510" y="3621205"/>
              <a:ext cx="479019" cy="579419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zuka Mincho Pr6N H" panose="02020900000000000000" pitchFamily="18" charset="-128"/>
                <a:ea typeface="Kozuka Mincho Pr6N H" panose="02020900000000000000" pitchFamily="18" charset="-128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472178" y="2743599"/>
            <a:ext cx="363872" cy="260768"/>
            <a:chOff x="2847510" y="3621205"/>
            <a:chExt cx="808513" cy="579419"/>
          </a:xfrm>
          <a:solidFill>
            <a:srgbClr val="0055A4"/>
          </a:solidFill>
        </p:grpSpPr>
        <p:sp>
          <p:nvSpPr>
            <p:cNvPr id="9" name="燕尾形 8"/>
            <p:cNvSpPr/>
            <p:nvPr/>
          </p:nvSpPr>
          <p:spPr>
            <a:xfrm>
              <a:off x="3177004" y="3621205"/>
              <a:ext cx="479019" cy="579419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zuka Mincho Pr6N H" panose="02020900000000000000" pitchFamily="18" charset="-128"/>
                <a:ea typeface="Kozuka Mincho Pr6N H" panose="02020900000000000000" pitchFamily="18" charset="-128"/>
                <a:cs typeface="+mn-cs"/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2847510" y="3621205"/>
              <a:ext cx="479019" cy="579419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zuka Mincho Pr6N H" panose="02020900000000000000" pitchFamily="18" charset="-128"/>
                <a:ea typeface="Kozuka Mincho Pr6N H" panose="02020900000000000000" pitchFamily="18" charset="-128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99090" y="1473103"/>
            <a:ext cx="1499480" cy="2789535"/>
            <a:chOff x="1363071" y="1853515"/>
            <a:chExt cx="2211859" cy="4114800"/>
          </a:xfrm>
        </p:grpSpPr>
        <p:sp>
          <p:nvSpPr>
            <p:cNvPr id="12" name="圆角矩形 11"/>
            <p:cNvSpPr/>
            <p:nvPr/>
          </p:nvSpPr>
          <p:spPr>
            <a:xfrm>
              <a:off x="1363071" y="1853515"/>
              <a:ext cx="2211859" cy="4114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9000">
                  <a:srgbClr val="F6F6F6"/>
                </a:gs>
                <a:gs pos="28000">
                  <a:srgbClr val="E0E0E0"/>
                </a:gs>
                <a:gs pos="6000">
                  <a:srgbClr val="DEDEDE"/>
                </a:gs>
                <a:gs pos="100000">
                  <a:srgbClr val="FFFFFF"/>
                </a:gs>
              </a:gsLst>
              <a:lin ang="1350000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>
              <a:outerShdw blurRad="279400" dist="101600" dir="2700000" sx="101000" sy="101000" algn="tl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1412887" y="1906701"/>
              <a:ext cx="2112226" cy="400842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6000">
                  <a:srgbClr val="F2F2F2"/>
                </a:gs>
                <a:gs pos="79000">
                  <a:srgbClr val="DDDFDE"/>
                </a:gs>
                <a:gs pos="26000">
                  <a:srgbClr val="FFFFFF"/>
                </a:gs>
                <a:gs pos="100000">
                  <a:srgbClr val="FFFFFF">
                    <a:lumMod val="85000"/>
                  </a:srgbClr>
                </a:gs>
              </a:gsLst>
              <a:lin ang="1350000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727595" y="2162432"/>
              <a:ext cx="1482810" cy="1482810"/>
            </a:xfrm>
            <a:prstGeom prst="ellipse">
              <a:avLst/>
            </a:prstGeom>
            <a:solidFill>
              <a:srgbClr val="0055A4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781204" y="1473103"/>
            <a:ext cx="1499480" cy="2789535"/>
            <a:chOff x="1363071" y="1853515"/>
            <a:chExt cx="2211859" cy="4114800"/>
          </a:xfrm>
        </p:grpSpPr>
        <p:sp>
          <p:nvSpPr>
            <p:cNvPr id="16" name="圆角矩形 15"/>
            <p:cNvSpPr/>
            <p:nvPr/>
          </p:nvSpPr>
          <p:spPr>
            <a:xfrm>
              <a:off x="1363071" y="1853515"/>
              <a:ext cx="2211859" cy="4114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9000">
                  <a:srgbClr val="F6F6F6"/>
                </a:gs>
                <a:gs pos="28000">
                  <a:srgbClr val="E0E0E0"/>
                </a:gs>
                <a:gs pos="6000">
                  <a:srgbClr val="DEDEDE"/>
                </a:gs>
                <a:gs pos="100000">
                  <a:srgbClr val="FFFFFF"/>
                </a:gs>
              </a:gsLst>
              <a:lin ang="1350000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>
              <a:outerShdw blurRad="279400" dist="101600" dir="2700000" sx="101000" sy="101000" algn="tl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412887" y="1906701"/>
              <a:ext cx="2112226" cy="400842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6000">
                  <a:srgbClr val="F2F2F2"/>
                </a:gs>
                <a:gs pos="79000">
                  <a:srgbClr val="DDDFDE"/>
                </a:gs>
                <a:gs pos="26000">
                  <a:srgbClr val="FFFFFF"/>
                </a:gs>
                <a:gs pos="100000">
                  <a:srgbClr val="FFFFFF">
                    <a:lumMod val="85000"/>
                  </a:srgbClr>
                </a:gs>
              </a:gsLst>
              <a:lin ang="1350000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1727595" y="2162432"/>
              <a:ext cx="1482810" cy="1482810"/>
            </a:xfrm>
            <a:prstGeom prst="ellipse">
              <a:avLst/>
            </a:pr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63317" y="1473103"/>
            <a:ext cx="1499480" cy="2789535"/>
            <a:chOff x="1363071" y="1853515"/>
            <a:chExt cx="2211859" cy="4114800"/>
          </a:xfrm>
        </p:grpSpPr>
        <p:sp>
          <p:nvSpPr>
            <p:cNvPr id="20" name="圆角矩形 19"/>
            <p:cNvSpPr/>
            <p:nvPr/>
          </p:nvSpPr>
          <p:spPr>
            <a:xfrm>
              <a:off x="1363071" y="1853515"/>
              <a:ext cx="2211859" cy="4114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9000">
                  <a:srgbClr val="F6F6F6"/>
                </a:gs>
                <a:gs pos="28000">
                  <a:srgbClr val="E0E0E0"/>
                </a:gs>
                <a:gs pos="6000">
                  <a:srgbClr val="DEDEDE"/>
                </a:gs>
                <a:gs pos="100000">
                  <a:srgbClr val="FFFFFF"/>
                </a:gs>
              </a:gsLst>
              <a:lin ang="1350000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>
              <a:outerShdw blurRad="279400" dist="101600" dir="2700000" sx="101000" sy="101000" algn="tl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1412887" y="1906701"/>
              <a:ext cx="2112226" cy="400842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6000">
                  <a:srgbClr val="F2F2F2"/>
                </a:gs>
                <a:gs pos="79000">
                  <a:srgbClr val="DDDFDE"/>
                </a:gs>
                <a:gs pos="26000">
                  <a:srgbClr val="FFFFFF"/>
                </a:gs>
                <a:gs pos="100000">
                  <a:srgbClr val="FFFFFF">
                    <a:lumMod val="85000"/>
                  </a:srgbClr>
                </a:gs>
              </a:gsLst>
              <a:lin ang="1350000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1727595" y="2162432"/>
              <a:ext cx="1482810" cy="1482810"/>
            </a:xfrm>
            <a:prstGeom prst="ellipse">
              <a:avLst/>
            </a:prstGeom>
            <a:solidFill>
              <a:srgbClr val="0055A4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945431" y="1473103"/>
            <a:ext cx="1499480" cy="2789535"/>
            <a:chOff x="1363071" y="1853515"/>
            <a:chExt cx="2211859" cy="4114800"/>
          </a:xfrm>
        </p:grpSpPr>
        <p:sp>
          <p:nvSpPr>
            <p:cNvPr id="24" name="圆角矩形 23"/>
            <p:cNvSpPr/>
            <p:nvPr/>
          </p:nvSpPr>
          <p:spPr>
            <a:xfrm>
              <a:off x="1363071" y="1853515"/>
              <a:ext cx="2211859" cy="4114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9000">
                  <a:srgbClr val="F6F6F6"/>
                </a:gs>
                <a:gs pos="28000">
                  <a:srgbClr val="E0E0E0"/>
                </a:gs>
                <a:gs pos="6000">
                  <a:srgbClr val="DEDEDE"/>
                </a:gs>
                <a:gs pos="100000">
                  <a:srgbClr val="FFFFFF"/>
                </a:gs>
              </a:gsLst>
              <a:lin ang="1350000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>
              <a:outerShdw blurRad="279400" dist="101600" dir="2700000" sx="101000" sy="101000" algn="tl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1412887" y="1906701"/>
              <a:ext cx="2112226" cy="400842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6000">
                  <a:srgbClr val="F2F2F2"/>
                </a:gs>
                <a:gs pos="79000">
                  <a:srgbClr val="DDDFDE"/>
                </a:gs>
                <a:gs pos="26000">
                  <a:srgbClr val="FFFFFF"/>
                </a:gs>
                <a:gs pos="100000">
                  <a:srgbClr val="FFFFFF">
                    <a:lumMod val="85000"/>
                  </a:srgbClr>
                </a:gs>
              </a:gsLst>
              <a:lin ang="1350000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727595" y="2162432"/>
              <a:ext cx="1482810" cy="1482810"/>
            </a:xfrm>
            <a:prstGeom prst="ellipse">
              <a:avLst/>
            </a:pr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27" name="Freeform 18"/>
          <p:cNvSpPr>
            <a:spLocks noChangeAspect="1" noEditPoints="1"/>
          </p:cNvSpPr>
          <p:nvPr/>
        </p:nvSpPr>
        <p:spPr bwMode="black">
          <a:xfrm>
            <a:off x="1246329" y="1928986"/>
            <a:ext cx="405000" cy="493968"/>
          </a:xfrm>
          <a:custGeom>
            <a:avLst/>
            <a:gdLst>
              <a:gd name="T0" fmla="*/ 129 w 246"/>
              <a:gd name="T1" fmla="*/ 192 h 300"/>
              <a:gd name="T2" fmla="*/ 43 w 246"/>
              <a:gd name="T3" fmla="*/ 202 h 300"/>
              <a:gd name="T4" fmla="*/ 129 w 246"/>
              <a:gd name="T5" fmla="*/ 126 h 300"/>
              <a:gd name="T6" fmla="*/ 43 w 246"/>
              <a:gd name="T7" fmla="*/ 135 h 300"/>
              <a:gd name="T8" fmla="*/ 129 w 246"/>
              <a:gd name="T9" fmla="*/ 126 h 300"/>
              <a:gd name="T10" fmla="*/ 215 w 246"/>
              <a:gd name="T11" fmla="*/ 101 h 300"/>
              <a:gd name="T12" fmla="*/ 219 w 246"/>
              <a:gd name="T13" fmla="*/ 90 h 300"/>
              <a:gd name="T14" fmla="*/ 208 w 246"/>
              <a:gd name="T15" fmla="*/ 111 h 300"/>
              <a:gd name="T16" fmla="*/ 43 w 246"/>
              <a:gd name="T17" fmla="*/ 92 h 300"/>
              <a:gd name="T18" fmla="*/ 117 w 246"/>
              <a:gd name="T19" fmla="*/ 102 h 300"/>
              <a:gd name="T20" fmla="*/ 43 w 246"/>
              <a:gd name="T21" fmla="*/ 235 h 300"/>
              <a:gd name="T22" fmla="*/ 117 w 246"/>
              <a:gd name="T23" fmla="*/ 226 h 300"/>
              <a:gd name="T24" fmla="*/ 43 w 246"/>
              <a:gd name="T25" fmla="*/ 235 h 300"/>
              <a:gd name="T26" fmla="*/ 11 w 246"/>
              <a:gd name="T27" fmla="*/ 287 h 300"/>
              <a:gd name="T28" fmla="*/ 35 w 246"/>
              <a:gd name="T29" fmla="*/ 36 h 300"/>
              <a:gd name="T30" fmla="*/ 0 w 246"/>
              <a:gd name="T31" fmla="*/ 22 h 300"/>
              <a:gd name="T32" fmla="*/ 219 w 246"/>
              <a:gd name="T33" fmla="*/ 300 h 300"/>
              <a:gd name="T34" fmla="*/ 208 w 246"/>
              <a:gd name="T35" fmla="*/ 173 h 300"/>
              <a:gd name="T36" fmla="*/ 117 w 246"/>
              <a:gd name="T37" fmla="*/ 159 h 300"/>
              <a:gd name="T38" fmla="*/ 43 w 246"/>
              <a:gd name="T39" fmla="*/ 169 h 300"/>
              <a:gd name="T40" fmla="*/ 117 w 246"/>
              <a:gd name="T41" fmla="*/ 159 h 300"/>
              <a:gd name="T42" fmla="*/ 57 w 246"/>
              <a:gd name="T43" fmla="*/ 22 h 300"/>
              <a:gd name="T44" fmla="*/ 86 w 246"/>
              <a:gd name="T45" fmla="*/ 20 h 300"/>
              <a:gd name="T46" fmla="*/ 110 w 246"/>
              <a:gd name="T47" fmla="*/ 0 h 300"/>
              <a:gd name="T48" fmla="*/ 133 w 246"/>
              <a:gd name="T49" fmla="*/ 20 h 300"/>
              <a:gd name="T50" fmla="*/ 162 w 246"/>
              <a:gd name="T51" fmla="*/ 22 h 300"/>
              <a:gd name="T52" fmla="*/ 179 w 246"/>
              <a:gd name="T53" fmla="*/ 43 h 300"/>
              <a:gd name="T54" fmla="*/ 41 w 246"/>
              <a:gd name="T55" fmla="*/ 36 h 300"/>
              <a:gd name="T56" fmla="*/ 110 w 246"/>
              <a:gd name="T57" fmla="*/ 20 h 300"/>
              <a:gd name="T58" fmla="*/ 110 w 246"/>
              <a:gd name="T59" fmla="*/ 11 h 300"/>
              <a:gd name="T60" fmla="*/ 190 w 246"/>
              <a:gd name="T61" fmla="*/ 269 h 300"/>
              <a:gd name="T62" fmla="*/ 29 w 246"/>
              <a:gd name="T63" fmla="*/ 59 h 300"/>
              <a:gd name="T64" fmla="*/ 190 w 246"/>
              <a:gd name="T65" fmla="*/ 71 h 300"/>
              <a:gd name="T66" fmla="*/ 200 w 246"/>
              <a:gd name="T67" fmla="*/ 49 h 300"/>
              <a:gd name="T68" fmla="*/ 19 w 246"/>
              <a:gd name="T69" fmla="*/ 278 h 300"/>
              <a:gd name="T70" fmla="*/ 200 w 246"/>
              <a:gd name="T71" fmla="*/ 185 h 300"/>
              <a:gd name="T72" fmla="*/ 190 w 246"/>
              <a:gd name="T73" fmla="*/ 269 h 300"/>
              <a:gd name="T74" fmla="*/ 190 w 246"/>
              <a:gd name="T75" fmla="*/ 133 h 300"/>
              <a:gd name="T76" fmla="*/ 200 w 246"/>
              <a:gd name="T77" fmla="*/ 124 h 300"/>
              <a:gd name="T78" fmla="*/ 215 w 246"/>
              <a:gd name="T79" fmla="*/ 35 h 300"/>
              <a:gd name="T80" fmla="*/ 219 w 246"/>
              <a:gd name="T81" fmla="*/ 22 h 300"/>
              <a:gd name="T82" fmla="*/ 184 w 246"/>
              <a:gd name="T83" fmla="*/ 36 h 300"/>
              <a:gd name="T84" fmla="*/ 208 w 246"/>
              <a:gd name="T85" fmla="*/ 44 h 300"/>
              <a:gd name="T86" fmla="*/ 246 w 246"/>
              <a:gd name="T87" fmla="*/ 41 h 300"/>
              <a:gd name="T88" fmla="*/ 155 w 246"/>
              <a:gd name="T89" fmla="*/ 134 h 300"/>
              <a:gd name="T90" fmla="*/ 156 w 246"/>
              <a:gd name="T91" fmla="*/ 92 h 300"/>
              <a:gd name="T92" fmla="*/ 218 w 246"/>
              <a:gd name="T93" fmla="*/ 41 h 300"/>
              <a:gd name="T94" fmla="*/ 246 w 246"/>
              <a:gd name="T95" fmla="*/ 107 h 300"/>
              <a:gd name="T96" fmla="*/ 155 w 246"/>
              <a:gd name="T97" fmla="*/ 201 h 300"/>
              <a:gd name="T98" fmla="*/ 156 w 246"/>
              <a:gd name="T99" fmla="*/ 159 h 300"/>
              <a:gd name="T100" fmla="*/ 218 w 246"/>
              <a:gd name="T101" fmla="*/ 107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46" h="300">
                <a:moveTo>
                  <a:pt x="43" y="192"/>
                </a:moveTo>
                <a:cubicBezTo>
                  <a:pt x="129" y="192"/>
                  <a:pt x="129" y="192"/>
                  <a:pt x="129" y="192"/>
                </a:cubicBezTo>
                <a:cubicBezTo>
                  <a:pt x="129" y="202"/>
                  <a:pt x="129" y="202"/>
                  <a:pt x="129" y="202"/>
                </a:cubicBezTo>
                <a:cubicBezTo>
                  <a:pt x="43" y="202"/>
                  <a:pt x="43" y="202"/>
                  <a:pt x="43" y="202"/>
                </a:cubicBezTo>
                <a:lnTo>
                  <a:pt x="43" y="192"/>
                </a:lnTo>
                <a:close/>
                <a:moveTo>
                  <a:pt x="129" y="126"/>
                </a:moveTo>
                <a:cubicBezTo>
                  <a:pt x="43" y="126"/>
                  <a:pt x="43" y="126"/>
                  <a:pt x="43" y="12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129" y="135"/>
                  <a:pt x="129" y="135"/>
                  <a:pt x="129" y="135"/>
                </a:cubicBezTo>
                <a:lnTo>
                  <a:pt x="129" y="126"/>
                </a:lnTo>
                <a:close/>
                <a:moveTo>
                  <a:pt x="208" y="111"/>
                </a:moveTo>
                <a:cubicBezTo>
                  <a:pt x="215" y="101"/>
                  <a:pt x="215" y="101"/>
                  <a:pt x="215" y="101"/>
                </a:cubicBezTo>
                <a:cubicBezTo>
                  <a:pt x="219" y="101"/>
                  <a:pt x="219" y="101"/>
                  <a:pt x="219" y="101"/>
                </a:cubicBezTo>
                <a:cubicBezTo>
                  <a:pt x="219" y="90"/>
                  <a:pt x="219" y="90"/>
                  <a:pt x="219" y="90"/>
                </a:cubicBezTo>
                <a:cubicBezTo>
                  <a:pt x="208" y="106"/>
                  <a:pt x="208" y="106"/>
                  <a:pt x="208" y="106"/>
                </a:cubicBezTo>
                <a:lnTo>
                  <a:pt x="208" y="111"/>
                </a:lnTo>
                <a:close/>
                <a:moveTo>
                  <a:pt x="117" y="92"/>
                </a:moveTo>
                <a:cubicBezTo>
                  <a:pt x="43" y="92"/>
                  <a:pt x="43" y="92"/>
                  <a:pt x="43" y="92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117" y="102"/>
                  <a:pt x="117" y="102"/>
                  <a:pt x="117" y="102"/>
                </a:cubicBezTo>
                <a:lnTo>
                  <a:pt x="117" y="92"/>
                </a:lnTo>
                <a:close/>
                <a:moveTo>
                  <a:pt x="43" y="235"/>
                </a:moveTo>
                <a:cubicBezTo>
                  <a:pt x="117" y="235"/>
                  <a:pt x="117" y="235"/>
                  <a:pt x="117" y="235"/>
                </a:cubicBezTo>
                <a:cubicBezTo>
                  <a:pt x="117" y="226"/>
                  <a:pt x="117" y="226"/>
                  <a:pt x="117" y="226"/>
                </a:cubicBezTo>
                <a:cubicBezTo>
                  <a:pt x="43" y="226"/>
                  <a:pt x="43" y="226"/>
                  <a:pt x="43" y="226"/>
                </a:cubicBezTo>
                <a:lnTo>
                  <a:pt x="43" y="235"/>
                </a:lnTo>
                <a:close/>
                <a:moveTo>
                  <a:pt x="208" y="287"/>
                </a:moveTo>
                <a:cubicBezTo>
                  <a:pt x="11" y="287"/>
                  <a:pt x="11" y="287"/>
                  <a:pt x="11" y="287"/>
                </a:cubicBezTo>
                <a:cubicBezTo>
                  <a:pt x="11" y="36"/>
                  <a:pt x="11" y="36"/>
                  <a:pt x="11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7" y="31"/>
                  <a:pt x="40" y="26"/>
                  <a:pt x="44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300"/>
                  <a:pt x="0" y="300"/>
                  <a:pt x="0" y="300"/>
                </a:cubicBezTo>
                <a:cubicBezTo>
                  <a:pt x="219" y="300"/>
                  <a:pt x="219" y="300"/>
                  <a:pt x="219" y="300"/>
                </a:cubicBezTo>
                <a:cubicBezTo>
                  <a:pt x="219" y="157"/>
                  <a:pt x="219" y="157"/>
                  <a:pt x="219" y="157"/>
                </a:cubicBezTo>
                <a:cubicBezTo>
                  <a:pt x="208" y="173"/>
                  <a:pt x="208" y="173"/>
                  <a:pt x="208" y="173"/>
                </a:cubicBezTo>
                <a:lnTo>
                  <a:pt x="208" y="287"/>
                </a:lnTo>
                <a:close/>
                <a:moveTo>
                  <a:pt x="117" y="159"/>
                </a:moveTo>
                <a:cubicBezTo>
                  <a:pt x="43" y="159"/>
                  <a:pt x="43" y="159"/>
                  <a:pt x="43" y="159"/>
                </a:cubicBezTo>
                <a:cubicBezTo>
                  <a:pt x="43" y="169"/>
                  <a:pt x="43" y="169"/>
                  <a:pt x="43" y="169"/>
                </a:cubicBezTo>
                <a:cubicBezTo>
                  <a:pt x="117" y="169"/>
                  <a:pt x="117" y="169"/>
                  <a:pt x="117" y="169"/>
                </a:cubicBezTo>
                <a:lnTo>
                  <a:pt x="117" y="159"/>
                </a:lnTo>
                <a:close/>
                <a:moveTo>
                  <a:pt x="41" y="36"/>
                </a:moveTo>
                <a:cubicBezTo>
                  <a:pt x="43" y="29"/>
                  <a:pt x="50" y="25"/>
                  <a:pt x="57" y="22"/>
                </a:cubicBezTo>
                <a:cubicBezTo>
                  <a:pt x="63" y="21"/>
                  <a:pt x="71" y="20"/>
                  <a:pt x="77" y="20"/>
                </a:cubicBezTo>
                <a:cubicBezTo>
                  <a:pt x="80" y="20"/>
                  <a:pt x="83" y="20"/>
                  <a:pt x="86" y="20"/>
                </a:cubicBezTo>
                <a:cubicBezTo>
                  <a:pt x="87" y="20"/>
                  <a:pt x="88" y="20"/>
                  <a:pt x="89" y="20"/>
                </a:cubicBezTo>
                <a:cubicBezTo>
                  <a:pt x="89" y="9"/>
                  <a:pt x="98" y="0"/>
                  <a:pt x="110" y="0"/>
                </a:cubicBezTo>
                <a:cubicBezTo>
                  <a:pt x="121" y="0"/>
                  <a:pt x="130" y="9"/>
                  <a:pt x="130" y="20"/>
                </a:cubicBezTo>
                <a:cubicBezTo>
                  <a:pt x="131" y="20"/>
                  <a:pt x="132" y="20"/>
                  <a:pt x="133" y="20"/>
                </a:cubicBezTo>
                <a:cubicBezTo>
                  <a:pt x="136" y="20"/>
                  <a:pt x="139" y="20"/>
                  <a:pt x="142" y="20"/>
                </a:cubicBezTo>
                <a:cubicBezTo>
                  <a:pt x="149" y="20"/>
                  <a:pt x="156" y="21"/>
                  <a:pt x="162" y="22"/>
                </a:cubicBezTo>
                <a:cubicBezTo>
                  <a:pt x="170" y="25"/>
                  <a:pt x="176" y="29"/>
                  <a:pt x="178" y="36"/>
                </a:cubicBezTo>
                <a:cubicBezTo>
                  <a:pt x="179" y="38"/>
                  <a:pt x="179" y="41"/>
                  <a:pt x="179" y="43"/>
                </a:cubicBezTo>
                <a:cubicBezTo>
                  <a:pt x="145" y="43"/>
                  <a:pt x="74" y="43"/>
                  <a:pt x="40" y="43"/>
                </a:cubicBezTo>
                <a:cubicBezTo>
                  <a:pt x="40" y="41"/>
                  <a:pt x="41" y="38"/>
                  <a:pt x="41" y="36"/>
                </a:cubicBezTo>
                <a:close/>
                <a:moveTo>
                  <a:pt x="99" y="20"/>
                </a:moveTo>
                <a:cubicBezTo>
                  <a:pt x="103" y="20"/>
                  <a:pt x="106" y="20"/>
                  <a:pt x="110" y="20"/>
                </a:cubicBezTo>
                <a:cubicBezTo>
                  <a:pt x="113" y="20"/>
                  <a:pt x="116" y="20"/>
                  <a:pt x="120" y="20"/>
                </a:cubicBezTo>
                <a:cubicBezTo>
                  <a:pt x="119" y="15"/>
                  <a:pt x="115" y="11"/>
                  <a:pt x="110" y="11"/>
                </a:cubicBezTo>
                <a:cubicBezTo>
                  <a:pt x="104" y="11"/>
                  <a:pt x="100" y="15"/>
                  <a:pt x="99" y="20"/>
                </a:cubicBezTo>
                <a:close/>
                <a:moveTo>
                  <a:pt x="190" y="269"/>
                </a:moveTo>
                <a:cubicBezTo>
                  <a:pt x="29" y="269"/>
                  <a:pt x="29" y="269"/>
                  <a:pt x="29" y="269"/>
                </a:cubicBezTo>
                <a:cubicBezTo>
                  <a:pt x="29" y="59"/>
                  <a:pt x="29" y="59"/>
                  <a:pt x="29" y="59"/>
                </a:cubicBezTo>
                <a:cubicBezTo>
                  <a:pt x="190" y="59"/>
                  <a:pt x="190" y="59"/>
                  <a:pt x="190" y="59"/>
                </a:cubicBezTo>
                <a:cubicBezTo>
                  <a:pt x="190" y="71"/>
                  <a:pt x="190" y="71"/>
                  <a:pt x="190" y="71"/>
                </a:cubicBezTo>
                <a:cubicBezTo>
                  <a:pt x="200" y="57"/>
                  <a:pt x="200" y="57"/>
                  <a:pt x="200" y="57"/>
                </a:cubicBezTo>
                <a:cubicBezTo>
                  <a:pt x="200" y="49"/>
                  <a:pt x="200" y="49"/>
                  <a:pt x="200" y="49"/>
                </a:cubicBezTo>
                <a:cubicBezTo>
                  <a:pt x="19" y="49"/>
                  <a:pt x="19" y="49"/>
                  <a:pt x="19" y="49"/>
                </a:cubicBezTo>
                <a:cubicBezTo>
                  <a:pt x="19" y="278"/>
                  <a:pt x="19" y="278"/>
                  <a:pt x="19" y="278"/>
                </a:cubicBezTo>
                <a:cubicBezTo>
                  <a:pt x="200" y="278"/>
                  <a:pt x="200" y="278"/>
                  <a:pt x="200" y="278"/>
                </a:cubicBezTo>
                <a:cubicBezTo>
                  <a:pt x="200" y="185"/>
                  <a:pt x="200" y="185"/>
                  <a:pt x="200" y="185"/>
                </a:cubicBezTo>
                <a:cubicBezTo>
                  <a:pt x="190" y="199"/>
                  <a:pt x="190" y="199"/>
                  <a:pt x="190" y="199"/>
                </a:cubicBezTo>
                <a:lnTo>
                  <a:pt x="190" y="269"/>
                </a:lnTo>
                <a:close/>
                <a:moveTo>
                  <a:pt x="200" y="119"/>
                </a:moveTo>
                <a:cubicBezTo>
                  <a:pt x="190" y="133"/>
                  <a:pt x="190" y="133"/>
                  <a:pt x="190" y="133"/>
                </a:cubicBezTo>
                <a:cubicBezTo>
                  <a:pt x="190" y="138"/>
                  <a:pt x="190" y="138"/>
                  <a:pt x="190" y="138"/>
                </a:cubicBezTo>
                <a:cubicBezTo>
                  <a:pt x="200" y="124"/>
                  <a:pt x="200" y="124"/>
                  <a:pt x="200" y="124"/>
                </a:cubicBezTo>
                <a:lnTo>
                  <a:pt x="200" y="119"/>
                </a:lnTo>
                <a:close/>
                <a:moveTo>
                  <a:pt x="215" y="35"/>
                </a:moveTo>
                <a:cubicBezTo>
                  <a:pt x="219" y="35"/>
                  <a:pt x="219" y="35"/>
                  <a:pt x="219" y="35"/>
                </a:cubicBezTo>
                <a:cubicBezTo>
                  <a:pt x="219" y="22"/>
                  <a:pt x="219" y="22"/>
                  <a:pt x="219" y="22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79" y="26"/>
                  <a:pt x="182" y="30"/>
                  <a:pt x="184" y="36"/>
                </a:cubicBezTo>
                <a:cubicBezTo>
                  <a:pt x="208" y="36"/>
                  <a:pt x="208" y="36"/>
                  <a:pt x="208" y="36"/>
                </a:cubicBezTo>
                <a:cubicBezTo>
                  <a:pt x="208" y="44"/>
                  <a:pt x="208" y="44"/>
                  <a:pt x="208" y="44"/>
                </a:cubicBezTo>
                <a:lnTo>
                  <a:pt x="215" y="35"/>
                </a:lnTo>
                <a:close/>
                <a:moveTo>
                  <a:pt x="246" y="41"/>
                </a:moveTo>
                <a:cubicBezTo>
                  <a:pt x="182" y="134"/>
                  <a:pt x="182" y="134"/>
                  <a:pt x="182" y="134"/>
                </a:cubicBezTo>
                <a:cubicBezTo>
                  <a:pt x="155" y="134"/>
                  <a:pt x="155" y="134"/>
                  <a:pt x="155" y="134"/>
                </a:cubicBezTo>
                <a:cubicBezTo>
                  <a:pt x="129" y="92"/>
                  <a:pt x="129" y="92"/>
                  <a:pt x="129" y="92"/>
                </a:cubicBezTo>
                <a:cubicBezTo>
                  <a:pt x="156" y="92"/>
                  <a:pt x="156" y="92"/>
                  <a:pt x="156" y="92"/>
                </a:cubicBezTo>
                <a:cubicBezTo>
                  <a:pt x="169" y="113"/>
                  <a:pt x="169" y="113"/>
                  <a:pt x="169" y="113"/>
                </a:cubicBezTo>
                <a:cubicBezTo>
                  <a:pt x="218" y="41"/>
                  <a:pt x="218" y="41"/>
                  <a:pt x="218" y="41"/>
                </a:cubicBezTo>
                <a:lnTo>
                  <a:pt x="246" y="41"/>
                </a:lnTo>
                <a:close/>
                <a:moveTo>
                  <a:pt x="246" y="107"/>
                </a:moveTo>
                <a:cubicBezTo>
                  <a:pt x="182" y="201"/>
                  <a:pt x="182" y="201"/>
                  <a:pt x="182" y="201"/>
                </a:cubicBezTo>
                <a:cubicBezTo>
                  <a:pt x="155" y="201"/>
                  <a:pt x="155" y="201"/>
                  <a:pt x="155" y="201"/>
                </a:cubicBezTo>
                <a:cubicBezTo>
                  <a:pt x="129" y="159"/>
                  <a:pt x="129" y="159"/>
                  <a:pt x="129" y="159"/>
                </a:cubicBezTo>
                <a:cubicBezTo>
                  <a:pt x="156" y="159"/>
                  <a:pt x="156" y="159"/>
                  <a:pt x="156" y="159"/>
                </a:cubicBezTo>
                <a:cubicBezTo>
                  <a:pt x="169" y="180"/>
                  <a:pt x="169" y="180"/>
                  <a:pt x="169" y="180"/>
                </a:cubicBezTo>
                <a:cubicBezTo>
                  <a:pt x="218" y="107"/>
                  <a:pt x="218" y="107"/>
                  <a:pt x="218" y="107"/>
                </a:cubicBezTo>
                <a:lnTo>
                  <a:pt x="246" y="1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1735" tIns="30867" rIns="61735" bIns="30867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5141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</a:endParaRPr>
          </a:p>
        </p:txBody>
      </p:sp>
      <p:sp>
        <p:nvSpPr>
          <p:cNvPr id="28" name="Freeform 133"/>
          <p:cNvSpPr>
            <a:spLocks noChangeAspect="1"/>
          </p:cNvSpPr>
          <p:nvPr/>
        </p:nvSpPr>
        <p:spPr bwMode="black">
          <a:xfrm>
            <a:off x="5410556" y="1984771"/>
            <a:ext cx="405000" cy="382399"/>
          </a:xfrm>
          <a:custGeom>
            <a:avLst/>
            <a:gdLst>
              <a:gd name="T0" fmla="*/ 87 w 291"/>
              <a:gd name="T1" fmla="*/ 18 h 275"/>
              <a:gd name="T2" fmla="*/ 96 w 291"/>
              <a:gd name="T3" fmla="*/ 48 h 275"/>
              <a:gd name="T4" fmla="*/ 0 w 291"/>
              <a:gd name="T5" fmla="*/ 140 h 275"/>
              <a:gd name="T6" fmla="*/ 128 w 291"/>
              <a:gd name="T7" fmla="*/ 56 h 275"/>
              <a:gd name="T8" fmla="*/ 201 w 291"/>
              <a:gd name="T9" fmla="*/ 36 h 275"/>
              <a:gd name="T10" fmla="*/ 122 w 291"/>
              <a:gd name="T11" fmla="*/ 198 h 275"/>
              <a:gd name="T12" fmla="*/ 122 w 291"/>
              <a:gd name="T13" fmla="*/ 195 h 275"/>
              <a:gd name="T14" fmla="*/ 122 w 291"/>
              <a:gd name="T15" fmla="*/ 192 h 275"/>
              <a:gd name="T16" fmla="*/ 122 w 291"/>
              <a:gd name="T17" fmla="*/ 189 h 275"/>
              <a:gd name="T18" fmla="*/ 122 w 291"/>
              <a:gd name="T19" fmla="*/ 185 h 275"/>
              <a:gd name="T20" fmla="*/ 122 w 291"/>
              <a:gd name="T21" fmla="*/ 182 h 275"/>
              <a:gd name="T22" fmla="*/ 122 w 291"/>
              <a:gd name="T23" fmla="*/ 179 h 275"/>
              <a:gd name="T24" fmla="*/ 122 w 291"/>
              <a:gd name="T25" fmla="*/ 175 h 275"/>
              <a:gd name="T26" fmla="*/ 122 w 291"/>
              <a:gd name="T27" fmla="*/ 172 h 275"/>
              <a:gd name="T28" fmla="*/ 122 w 291"/>
              <a:gd name="T29" fmla="*/ 169 h 275"/>
              <a:gd name="T30" fmla="*/ 122 w 291"/>
              <a:gd name="T31" fmla="*/ 165 h 275"/>
              <a:gd name="T32" fmla="*/ 122 w 291"/>
              <a:gd name="T33" fmla="*/ 162 h 275"/>
              <a:gd name="T34" fmla="*/ 123 w 291"/>
              <a:gd name="T35" fmla="*/ 157 h 275"/>
              <a:gd name="T36" fmla="*/ 103 w 291"/>
              <a:gd name="T37" fmla="*/ 158 h 275"/>
              <a:gd name="T38" fmla="*/ 103 w 291"/>
              <a:gd name="T39" fmla="*/ 162 h 275"/>
              <a:gd name="T40" fmla="*/ 103 w 291"/>
              <a:gd name="T41" fmla="*/ 166 h 275"/>
              <a:gd name="T42" fmla="*/ 103 w 291"/>
              <a:gd name="T43" fmla="*/ 169 h 275"/>
              <a:gd name="T44" fmla="*/ 103 w 291"/>
              <a:gd name="T45" fmla="*/ 172 h 275"/>
              <a:gd name="T46" fmla="*/ 103 w 291"/>
              <a:gd name="T47" fmla="*/ 176 h 275"/>
              <a:gd name="T48" fmla="*/ 104 w 291"/>
              <a:gd name="T49" fmla="*/ 179 h 275"/>
              <a:gd name="T50" fmla="*/ 104 w 291"/>
              <a:gd name="T51" fmla="*/ 182 h 275"/>
              <a:gd name="T52" fmla="*/ 104 w 291"/>
              <a:gd name="T53" fmla="*/ 185 h 275"/>
              <a:gd name="T54" fmla="*/ 104 w 291"/>
              <a:gd name="T55" fmla="*/ 189 h 275"/>
              <a:gd name="T56" fmla="*/ 104 w 291"/>
              <a:gd name="T57" fmla="*/ 192 h 275"/>
              <a:gd name="T58" fmla="*/ 104 w 291"/>
              <a:gd name="T59" fmla="*/ 195 h 275"/>
              <a:gd name="T60" fmla="*/ 104 w 291"/>
              <a:gd name="T61" fmla="*/ 199 h 275"/>
              <a:gd name="T62" fmla="*/ 104 w 291"/>
              <a:gd name="T63" fmla="*/ 232 h 275"/>
              <a:gd name="T64" fmla="*/ 104 w 291"/>
              <a:gd name="T65" fmla="*/ 235 h 275"/>
              <a:gd name="T66" fmla="*/ 104 w 291"/>
              <a:gd name="T67" fmla="*/ 238 h 275"/>
              <a:gd name="T68" fmla="*/ 104 w 291"/>
              <a:gd name="T69" fmla="*/ 242 h 275"/>
              <a:gd name="T70" fmla="*/ 104 w 291"/>
              <a:gd name="T71" fmla="*/ 245 h 275"/>
              <a:gd name="T72" fmla="*/ 104 w 291"/>
              <a:gd name="T73" fmla="*/ 248 h 275"/>
              <a:gd name="T74" fmla="*/ 104 w 291"/>
              <a:gd name="T75" fmla="*/ 252 h 275"/>
              <a:gd name="T76" fmla="*/ 105 w 291"/>
              <a:gd name="T77" fmla="*/ 255 h 275"/>
              <a:gd name="T78" fmla="*/ 98 w 291"/>
              <a:gd name="T79" fmla="*/ 257 h 275"/>
              <a:gd name="T80" fmla="*/ 61 w 291"/>
              <a:gd name="T81" fmla="*/ 265 h 275"/>
              <a:gd name="T82" fmla="*/ 131 w 291"/>
              <a:gd name="T83" fmla="*/ 266 h 275"/>
              <a:gd name="T84" fmla="*/ 167 w 291"/>
              <a:gd name="T85" fmla="*/ 259 h 275"/>
              <a:gd name="T86" fmla="*/ 123 w 291"/>
              <a:gd name="T87" fmla="*/ 256 h 275"/>
              <a:gd name="T88" fmla="*/ 123 w 291"/>
              <a:gd name="T89" fmla="*/ 253 h 275"/>
              <a:gd name="T90" fmla="*/ 123 w 291"/>
              <a:gd name="T91" fmla="*/ 249 h 275"/>
              <a:gd name="T92" fmla="*/ 123 w 291"/>
              <a:gd name="T93" fmla="*/ 246 h 275"/>
              <a:gd name="T94" fmla="*/ 123 w 291"/>
              <a:gd name="T95" fmla="*/ 243 h 275"/>
              <a:gd name="T96" fmla="*/ 123 w 291"/>
              <a:gd name="T97" fmla="*/ 239 h 275"/>
              <a:gd name="T98" fmla="*/ 123 w 291"/>
              <a:gd name="T99" fmla="*/ 236 h 275"/>
              <a:gd name="T100" fmla="*/ 123 w 291"/>
              <a:gd name="T101" fmla="*/ 233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91" h="275">
                <a:moveTo>
                  <a:pt x="291" y="170"/>
                </a:moveTo>
                <a:cubicBezTo>
                  <a:pt x="291" y="159"/>
                  <a:pt x="291" y="109"/>
                  <a:pt x="290" y="60"/>
                </a:cubicBezTo>
                <a:cubicBezTo>
                  <a:pt x="290" y="29"/>
                  <a:pt x="260" y="0"/>
                  <a:pt x="215" y="1"/>
                </a:cubicBezTo>
                <a:cubicBezTo>
                  <a:pt x="208" y="1"/>
                  <a:pt x="102" y="2"/>
                  <a:pt x="102" y="2"/>
                </a:cubicBezTo>
                <a:cubicBezTo>
                  <a:pt x="89" y="3"/>
                  <a:pt x="87" y="13"/>
                  <a:pt x="87" y="18"/>
                </a:cubicBezTo>
                <a:cubicBezTo>
                  <a:pt x="87" y="23"/>
                  <a:pt x="87" y="19"/>
                  <a:pt x="87" y="26"/>
                </a:cubicBezTo>
                <a:cubicBezTo>
                  <a:pt x="87" y="32"/>
                  <a:pt x="94" y="37"/>
                  <a:pt x="101" y="38"/>
                </a:cubicBezTo>
                <a:cubicBezTo>
                  <a:pt x="101" y="38"/>
                  <a:pt x="101" y="38"/>
                  <a:pt x="101" y="39"/>
                </a:cubicBezTo>
                <a:cubicBezTo>
                  <a:pt x="101" y="40"/>
                  <a:pt x="101" y="40"/>
                  <a:pt x="102" y="41"/>
                </a:cubicBezTo>
                <a:cubicBezTo>
                  <a:pt x="96" y="48"/>
                  <a:pt x="96" y="48"/>
                  <a:pt x="96" y="48"/>
                </a:cubicBezTo>
                <a:cubicBezTo>
                  <a:pt x="96" y="56"/>
                  <a:pt x="96" y="56"/>
                  <a:pt x="96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92"/>
                  <a:pt x="40" y="92"/>
                  <a:pt x="40" y="9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140"/>
                  <a:pt x="0" y="140"/>
                  <a:pt x="0" y="140"/>
                </a:cubicBezTo>
                <a:cubicBezTo>
                  <a:pt x="207" y="140"/>
                  <a:pt x="207" y="140"/>
                  <a:pt x="207" y="140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179" y="92"/>
                  <a:pt x="179" y="92"/>
                  <a:pt x="179" y="92"/>
                </a:cubicBezTo>
                <a:cubicBezTo>
                  <a:pt x="179" y="56"/>
                  <a:pt x="179" y="56"/>
                  <a:pt x="179" y="56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28" y="49"/>
                  <a:pt x="128" y="49"/>
                  <a:pt x="128" y="49"/>
                </a:cubicBezTo>
                <a:cubicBezTo>
                  <a:pt x="122" y="41"/>
                  <a:pt x="122" y="41"/>
                  <a:pt x="122" y="41"/>
                </a:cubicBezTo>
                <a:cubicBezTo>
                  <a:pt x="122" y="40"/>
                  <a:pt x="123" y="40"/>
                  <a:pt x="123" y="39"/>
                </a:cubicBezTo>
                <a:cubicBezTo>
                  <a:pt x="123" y="38"/>
                  <a:pt x="123" y="38"/>
                  <a:pt x="122" y="37"/>
                </a:cubicBezTo>
                <a:cubicBezTo>
                  <a:pt x="149" y="37"/>
                  <a:pt x="193" y="36"/>
                  <a:pt x="201" y="36"/>
                </a:cubicBezTo>
                <a:cubicBezTo>
                  <a:pt x="246" y="36"/>
                  <a:pt x="250" y="54"/>
                  <a:pt x="250" y="66"/>
                </a:cubicBezTo>
                <a:cubicBezTo>
                  <a:pt x="250" y="77"/>
                  <a:pt x="251" y="145"/>
                  <a:pt x="251" y="172"/>
                </a:cubicBezTo>
                <a:cubicBezTo>
                  <a:pt x="252" y="198"/>
                  <a:pt x="210" y="198"/>
                  <a:pt x="202" y="198"/>
                </a:cubicBezTo>
                <a:cubicBezTo>
                  <a:pt x="197" y="198"/>
                  <a:pt x="147" y="198"/>
                  <a:pt x="123" y="199"/>
                </a:cubicBezTo>
                <a:cubicBezTo>
                  <a:pt x="123" y="199"/>
                  <a:pt x="122" y="198"/>
                  <a:pt x="122" y="198"/>
                </a:cubicBezTo>
                <a:cubicBezTo>
                  <a:pt x="120" y="198"/>
                  <a:pt x="120" y="198"/>
                  <a:pt x="120" y="198"/>
                </a:cubicBezTo>
                <a:cubicBezTo>
                  <a:pt x="120" y="197"/>
                  <a:pt x="120" y="197"/>
                  <a:pt x="120" y="197"/>
                </a:cubicBezTo>
                <a:cubicBezTo>
                  <a:pt x="122" y="196"/>
                  <a:pt x="122" y="196"/>
                  <a:pt x="122" y="196"/>
                </a:cubicBezTo>
                <a:cubicBezTo>
                  <a:pt x="122" y="196"/>
                  <a:pt x="123" y="196"/>
                  <a:pt x="123" y="196"/>
                </a:cubicBezTo>
                <a:cubicBezTo>
                  <a:pt x="123" y="195"/>
                  <a:pt x="122" y="195"/>
                  <a:pt x="122" y="195"/>
                </a:cubicBezTo>
                <a:cubicBezTo>
                  <a:pt x="120" y="195"/>
                  <a:pt x="120" y="195"/>
                  <a:pt x="120" y="195"/>
                </a:cubicBezTo>
                <a:cubicBezTo>
                  <a:pt x="120" y="193"/>
                  <a:pt x="120" y="193"/>
                  <a:pt x="120" y="193"/>
                </a:cubicBezTo>
                <a:cubicBezTo>
                  <a:pt x="122" y="193"/>
                  <a:pt x="122" y="193"/>
                  <a:pt x="122" y="193"/>
                </a:cubicBezTo>
                <a:cubicBezTo>
                  <a:pt x="122" y="193"/>
                  <a:pt x="123" y="193"/>
                  <a:pt x="123" y="192"/>
                </a:cubicBezTo>
                <a:cubicBezTo>
                  <a:pt x="123" y="192"/>
                  <a:pt x="122" y="192"/>
                  <a:pt x="122" y="192"/>
                </a:cubicBezTo>
                <a:cubicBezTo>
                  <a:pt x="120" y="192"/>
                  <a:pt x="120" y="192"/>
                  <a:pt x="120" y="192"/>
                </a:cubicBezTo>
                <a:cubicBezTo>
                  <a:pt x="120" y="190"/>
                  <a:pt x="120" y="190"/>
                  <a:pt x="120" y="190"/>
                </a:cubicBezTo>
                <a:cubicBezTo>
                  <a:pt x="122" y="190"/>
                  <a:pt x="122" y="190"/>
                  <a:pt x="122" y="190"/>
                </a:cubicBezTo>
                <a:cubicBezTo>
                  <a:pt x="122" y="190"/>
                  <a:pt x="123" y="190"/>
                  <a:pt x="123" y="189"/>
                </a:cubicBezTo>
                <a:cubicBezTo>
                  <a:pt x="123" y="189"/>
                  <a:pt x="122" y="189"/>
                  <a:pt x="122" y="189"/>
                </a:cubicBezTo>
                <a:cubicBezTo>
                  <a:pt x="120" y="189"/>
                  <a:pt x="120" y="189"/>
                  <a:pt x="120" y="189"/>
                </a:cubicBezTo>
                <a:cubicBezTo>
                  <a:pt x="120" y="187"/>
                  <a:pt x="120" y="187"/>
                  <a:pt x="120" y="187"/>
                </a:cubicBezTo>
                <a:cubicBezTo>
                  <a:pt x="122" y="187"/>
                  <a:pt x="122" y="187"/>
                  <a:pt x="122" y="187"/>
                </a:cubicBezTo>
                <a:cubicBezTo>
                  <a:pt x="122" y="187"/>
                  <a:pt x="123" y="186"/>
                  <a:pt x="123" y="186"/>
                </a:cubicBezTo>
                <a:cubicBezTo>
                  <a:pt x="123" y="186"/>
                  <a:pt x="122" y="185"/>
                  <a:pt x="122" y="185"/>
                </a:cubicBezTo>
                <a:cubicBezTo>
                  <a:pt x="120" y="185"/>
                  <a:pt x="120" y="185"/>
                  <a:pt x="120" y="185"/>
                </a:cubicBezTo>
                <a:cubicBezTo>
                  <a:pt x="120" y="183"/>
                  <a:pt x="120" y="183"/>
                  <a:pt x="120" y="183"/>
                </a:cubicBezTo>
                <a:cubicBezTo>
                  <a:pt x="122" y="183"/>
                  <a:pt x="122" y="183"/>
                  <a:pt x="122" y="183"/>
                </a:cubicBezTo>
                <a:cubicBezTo>
                  <a:pt x="122" y="183"/>
                  <a:pt x="123" y="183"/>
                  <a:pt x="123" y="183"/>
                </a:cubicBezTo>
                <a:cubicBezTo>
                  <a:pt x="123" y="182"/>
                  <a:pt x="122" y="182"/>
                  <a:pt x="122" y="182"/>
                </a:cubicBezTo>
                <a:cubicBezTo>
                  <a:pt x="120" y="182"/>
                  <a:pt x="120" y="182"/>
                  <a:pt x="120" y="182"/>
                </a:cubicBezTo>
                <a:cubicBezTo>
                  <a:pt x="119" y="180"/>
                  <a:pt x="119" y="180"/>
                  <a:pt x="119" y="180"/>
                </a:cubicBezTo>
                <a:cubicBezTo>
                  <a:pt x="122" y="180"/>
                  <a:pt x="122" y="180"/>
                  <a:pt x="122" y="180"/>
                </a:cubicBezTo>
                <a:cubicBezTo>
                  <a:pt x="122" y="180"/>
                  <a:pt x="123" y="180"/>
                  <a:pt x="123" y="179"/>
                </a:cubicBezTo>
                <a:cubicBezTo>
                  <a:pt x="122" y="179"/>
                  <a:pt x="122" y="179"/>
                  <a:pt x="122" y="179"/>
                </a:cubicBezTo>
                <a:cubicBezTo>
                  <a:pt x="119" y="179"/>
                  <a:pt x="119" y="179"/>
                  <a:pt x="119" y="179"/>
                </a:cubicBezTo>
                <a:cubicBezTo>
                  <a:pt x="119" y="177"/>
                  <a:pt x="119" y="177"/>
                  <a:pt x="119" y="177"/>
                </a:cubicBezTo>
                <a:cubicBezTo>
                  <a:pt x="122" y="177"/>
                  <a:pt x="122" y="177"/>
                  <a:pt x="122" y="177"/>
                </a:cubicBezTo>
                <a:cubicBezTo>
                  <a:pt x="122" y="177"/>
                  <a:pt x="122" y="176"/>
                  <a:pt x="122" y="176"/>
                </a:cubicBezTo>
                <a:cubicBezTo>
                  <a:pt x="122" y="176"/>
                  <a:pt x="122" y="175"/>
                  <a:pt x="122" y="175"/>
                </a:cubicBezTo>
                <a:cubicBezTo>
                  <a:pt x="119" y="175"/>
                  <a:pt x="119" y="175"/>
                  <a:pt x="119" y="175"/>
                </a:cubicBezTo>
                <a:cubicBezTo>
                  <a:pt x="119" y="173"/>
                  <a:pt x="119" y="173"/>
                  <a:pt x="119" y="173"/>
                </a:cubicBezTo>
                <a:cubicBezTo>
                  <a:pt x="122" y="173"/>
                  <a:pt x="122" y="173"/>
                  <a:pt x="122" y="173"/>
                </a:cubicBezTo>
                <a:cubicBezTo>
                  <a:pt x="122" y="173"/>
                  <a:pt x="122" y="173"/>
                  <a:pt x="122" y="173"/>
                </a:cubicBezTo>
                <a:cubicBezTo>
                  <a:pt x="122" y="172"/>
                  <a:pt x="122" y="172"/>
                  <a:pt x="122" y="172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19" y="170"/>
                  <a:pt x="119" y="170"/>
                  <a:pt x="119" y="170"/>
                </a:cubicBezTo>
                <a:cubicBezTo>
                  <a:pt x="122" y="170"/>
                  <a:pt x="122" y="170"/>
                  <a:pt x="122" y="170"/>
                </a:cubicBezTo>
                <a:cubicBezTo>
                  <a:pt x="122" y="170"/>
                  <a:pt x="122" y="170"/>
                  <a:pt x="122" y="169"/>
                </a:cubicBezTo>
                <a:cubicBezTo>
                  <a:pt x="122" y="169"/>
                  <a:pt x="122" y="169"/>
                  <a:pt x="122" y="169"/>
                </a:cubicBezTo>
                <a:cubicBezTo>
                  <a:pt x="119" y="169"/>
                  <a:pt x="119" y="169"/>
                  <a:pt x="119" y="169"/>
                </a:cubicBezTo>
                <a:cubicBezTo>
                  <a:pt x="119" y="167"/>
                  <a:pt x="119" y="167"/>
                  <a:pt x="119" y="167"/>
                </a:cubicBezTo>
                <a:cubicBezTo>
                  <a:pt x="122" y="167"/>
                  <a:pt x="122" y="167"/>
                  <a:pt x="122" y="167"/>
                </a:cubicBezTo>
                <a:cubicBezTo>
                  <a:pt x="122" y="167"/>
                  <a:pt x="122" y="166"/>
                  <a:pt x="122" y="166"/>
                </a:cubicBezTo>
                <a:cubicBezTo>
                  <a:pt x="122" y="166"/>
                  <a:pt x="122" y="165"/>
                  <a:pt x="122" y="165"/>
                </a:cubicBezTo>
                <a:cubicBezTo>
                  <a:pt x="119" y="165"/>
                  <a:pt x="119" y="165"/>
                  <a:pt x="119" y="165"/>
                </a:cubicBezTo>
                <a:cubicBezTo>
                  <a:pt x="119" y="163"/>
                  <a:pt x="119" y="163"/>
                  <a:pt x="119" y="163"/>
                </a:cubicBezTo>
                <a:cubicBezTo>
                  <a:pt x="122" y="163"/>
                  <a:pt x="122" y="163"/>
                  <a:pt x="122" y="163"/>
                </a:cubicBezTo>
                <a:cubicBezTo>
                  <a:pt x="122" y="163"/>
                  <a:pt x="122" y="163"/>
                  <a:pt x="122" y="163"/>
                </a:cubicBezTo>
                <a:cubicBezTo>
                  <a:pt x="122" y="162"/>
                  <a:pt x="122" y="162"/>
                  <a:pt x="122" y="162"/>
                </a:cubicBezTo>
                <a:cubicBezTo>
                  <a:pt x="119" y="162"/>
                  <a:pt x="119" y="162"/>
                  <a:pt x="119" y="162"/>
                </a:cubicBezTo>
                <a:cubicBezTo>
                  <a:pt x="119" y="161"/>
                  <a:pt x="119" y="161"/>
                  <a:pt x="119" y="161"/>
                </a:cubicBezTo>
                <a:cubicBezTo>
                  <a:pt x="122" y="161"/>
                  <a:pt x="122" y="161"/>
                  <a:pt x="122" y="161"/>
                </a:cubicBezTo>
                <a:cubicBezTo>
                  <a:pt x="123" y="161"/>
                  <a:pt x="124" y="160"/>
                  <a:pt x="124" y="159"/>
                </a:cubicBezTo>
                <a:cubicBezTo>
                  <a:pt x="124" y="158"/>
                  <a:pt x="124" y="158"/>
                  <a:pt x="123" y="157"/>
                </a:cubicBezTo>
                <a:cubicBezTo>
                  <a:pt x="129" y="150"/>
                  <a:pt x="129" y="150"/>
                  <a:pt x="129" y="150"/>
                </a:cubicBezTo>
                <a:cubicBezTo>
                  <a:pt x="129" y="140"/>
                  <a:pt x="129" y="140"/>
                  <a:pt x="129" y="140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9"/>
                  <a:pt x="97" y="149"/>
                  <a:pt x="97" y="149"/>
                </a:cubicBezTo>
                <a:cubicBezTo>
                  <a:pt x="103" y="158"/>
                  <a:pt x="103" y="158"/>
                  <a:pt x="103" y="158"/>
                </a:cubicBezTo>
                <a:cubicBezTo>
                  <a:pt x="102" y="158"/>
                  <a:pt x="102" y="159"/>
                  <a:pt x="102" y="159"/>
                </a:cubicBezTo>
                <a:cubicBezTo>
                  <a:pt x="102" y="161"/>
                  <a:pt x="103" y="161"/>
                  <a:pt x="104" y="161"/>
                </a:cubicBezTo>
                <a:cubicBezTo>
                  <a:pt x="105" y="161"/>
                  <a:pt x="105" y="161"/>
                  <a:pt x="105" y="161"/>
                </a:cubicBezTo>
                <a:cubicBezTo>
                  <a:pt x="105" y="162"/>
                  <a:pt x="105" y="162"/>
                  <a:pt x="105" y="162"/>
                </a:cubicBezTo>
                <a:cubicBezTo>
                  <a:pt x="103" y="162"/>
                  <a:pt x="103" y="162"/>
                  <a:pt x="103" y="162"/>
                </a:cubicBezTo>
                <a:cubicBezTo>
                  <a:pt x="103" y="162"/>
                  <a:pt x="103" y="163"/>
                  <a:pt x="103" y="163"/>
                </a:cubicBezTo>
                <a:cubicBezTo>
                  <a:pt x="103" y="163"/>
                  <a:pt x="103" y="164"/>
                  <a:pt x="103" y="164"/>
                </a:cubicBezTo>
                <a:cubicBezTo>
                  <a:pt x="105" y="164"/>
                  <a:pt x="105" y="164"/>
                  <a:pt x="105" y="164"/>
                </a:cubicBezTo>
                <a:cubicBezTo>
                  <a:pt x="105" y="166"/>
                  <a:pt x="105" y="166"/>
                  <a:pt x="105" y="166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3" y="167"/>
                  <a:pt x="103" y="167"/>
                  <a:pt x="103" y="167"/>
                </a:cubicBezTo>
                <a:cubicBezTo>
                  <a:pt x="105" y="167"/>
                  <a:pt x="105" y="167"/>
                  <a:pt x="105" y="167"/>
                </a:cubicBezTo>
                <a:cubicBezTo>
                  <a:pt x="105" y="169"/>
                  <a:pt x="105" y="169"/>
                  <a:pt x="105" y="169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3" y="169"/>
                  <a:pt x="103" y="169"/>
                  <a:pt x="103" y="170"/>
                </a:cubicBezTo>
                <a:cubicBezTo>
                  <a:pt x="103" y="170"/>
                  <a:pt x="103" y="170"/>
                  <a:pt x="103" y="170"/>
                </a:cubicBezTo>
                <a:cubicBezTo>
                  <a:pt x="105" y="170"/>
                  <a:pt x="105" y="170"/>
                  <a:pt x="105" y="170"/>
                </a:cubicBezTo>
                <a:cubicBezTo>
                  <a:pt x="105" y="172"/>
                  <a:pt x="105" y="172"/>
                  <a:pt x="105" y="172"/>
                </a:cubicBezTo>
                <a:cubicBezTo>
                  <a:pt x="103" y="172"/>
                  <a:pt x="103" y="172"/>
                  <a:pt x="103" y="172"/>
                </a:cubicBezTo>
                <a:cubicBezTo>
                  <a:pt x="103" y="172"/>
                  <a:pt x="103" y="173"/>
                  <a:pt x="103" y="173"/>
                </a:cubicBezTo>
                <a:cubicBezTo>
                  <a:pt x="103" y="173"/>
                  <a:pt x="103" y="174"/>
                  <a:pt x="103" y="174"/>
                </a:cubicBezTo>
                <a:cubicBezTo>
                  <a:pt x="105" y="174"/>
                  <a:pt x="105" y="174"/>
                  <a:pt x="105" y="174"/>
                </a:cubicBezTo>
                <a:cubicBezTo>
                  <a:pt x="105" y="176"/>
                  <a:pt x="105" y="176"/>
                  <a:pt x="105" y="176"/>
                </a:cubicBezTo>
                <a:cubicBezTo>
                  <a:pt x="103" y="176"/>
                  <a:pt x="103" y="176"/>
                  <a:pt x="103" y="176"/>
                </a:cubicBezTo>
                <a:cubicBezTo>
                  <a:pt x="103" y="176"/>
                  <a:pt x="103" y="176"/>
                  <a:pt x="103" y="176"/>
                </a:cubicBezTo>
                <a:cubicBezTo>
                  <a:pt x="103" y="177"/>
                  <a:pt x="103" y="177"/>
                  <a:pt x="104" y="177"/>
                </a:cubicBezTo>
                <a:cubicBezTo>
                  <a:pt x="105" y="177"/>
                  <a:pt x="105" y="177"/>
                  <a:pt x="105" y="177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4" y="179"/>
                  <a:pt x="104" y="179"/>
                  <a:pt x="104" y="179"/>
                </a:cubicBezTo>
                <a:cubicBezTo>
                  <a:pt x="103" y="179"/>
                  <a:pt x="103" y="179"/>
                  <a:pt x="103" y="180"/>
                </a:cubicBezTo>
                <a:cubicBezTo>
                  <a:pt x="103" y="180"/>
                  <a:pt x="103" y="180"/>
                  <a:pt x="104" y="180"/>
                </a:cubicBezTo>
                <a:cubicBezTo>
                  <a:pt x="105" y="180"/>
                  <a:pt x="105" y="180"/>
                  <a:pt x="105" y="180"/>
                </a:cubicBezTo>
                <a:cubicBezTo>
                  <a:pt x="105" y="182"/>
                  <a:pt x="105" y="182"/>
                  <a:pt x="105" y="182"/>
                </a:cubicBezTo>
                <a:cubicBezTo>
                  <a:pt x="104" y="182"/>
                  <a:pt x="104" y="182"/>
                  <a:pt x="104" y="182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3"/>
                  <a:pt x="103" y="183"/>
                  <a:pt x="104" y="183"/>
                </a:cubicBezTo>
                <a:cubicBezTo>
                  <a:pt x="105" y="183"/>
                  <a:pt x="105" y="183"/>
                  <a:pt x="105" y="183"/>
                </a:cubicBezTo>
                <a:cubicBezTo>
                  <a:pt x="105" y="185"/>
                  <a:pt x="105" y="185"/>
                  <a:pt x="105" y="185"/>
                </a:cubicBezTo>
                <a:cubicBezTo>
                  <a:pt x="104" y="185"/>
                  <a:pt x="104" y="185"/>
                  <a:pt x="104" y="185"/>
                </a:cubicBezTo>
                <a:cubicBezTo>
                  <a:pt x="103" y="185"/>
                  <a:pt x="103" y="186"/>
                  <a:pt x="103" y="186"/>
                </a:cubicBezTo>
                <a:cubicBezTo>
                  <a:pt x="103" y="187"/>
                  <a:pt x="103" y="187"/>
                  <a:pt x="104" y="187"/>
                </a:cubicBezTo>
                <a:cubicBezTo>
                  <a:pt x="105" y="187"/>
                  <a:pt x="105" y="187"/>
                  <a:pt x="105" y="187"/>
                </a:cubicBezTo>
                <a:cubicBezTo>
                  <a:pt x="105" y="189"/>
                  <a:pt x="105" y="189"/>
                  <a:pt x="105" y="189"/>
                </a:cubicBezTo>
                <a:cubicBezTo>
                  <a:pt x="104" y="189"/>
                  <a:pt x="104" y="189"/>
                  <a:pt x="104" y="189"/>
                </a:cubicBezTo>
                <a:cubicBezTo>
                  <a:pt x="103" y="189"/>
                  <a:pt x="103" y="189"/>
                  <a:pt x="103" y="189"/>
                </a:cubicBezTo>
                <a:cubicBezTo>
                  <a:pt x="103" y="190"/>
                  <a:pt x="103" y="190"/>
                  <a:pt x="104" y="190"/>
                </a:cubicBezTo>
                <a:cubicBezTo>
                  <a:pt x="105" y="190"/>
                  <a:pt x="105" y="190"/>
                  <a:pt x="105" y="190"/>
                </a:cubicBezTo>
                <a:cubicBezTo>
                  <a:pt x="105" y="192"/>
                  <a:pt x="105" y="192"/>
                  <a:pt x="105" y="192"/>
                </a:cubicBezTo>
                <a:cubicBezTo>
                  <a:pt x="104" y="192"/>
                  <a:pt x="104" y="192"/>
                  <a:pt x="104" y="192"/>
                </a:cubicBezTo>
                <a:cubicBezTo>
                  <a:pt x="103" y="192"/>
                  <a:pt x="103" y="192"/>
                  <a:pt x="103" y="193"/>
                </a:cubicBezTo>
                <a:cubicBezTo>
                  <a:pt x="103" y="193"/>
                  <a:pt x="103" y="193"/>
                  <a:pt x="104" y="193"/>
                </a:cubicBezTo>
                <a:cubicBezTo>
                  <a:pt x="105" y="193"/>
                  <a:pt x="105" y="193"/>
                  <a:pt x="105" y="193"/>
                </a:cubicBezTo>
                <a:cubicBezTo>
                  <a:pt x="105" y="195"/>
                  <a:pt x="105" y="195"/>
                  <a:pt x="105" y="195"/>
                </a:cubicBezTo>
                <a:cubicBezTo>
                  <a:pt x="104" y="195"/>
                  <a:pt x="104" y="195"/>
                  <a:pt x="104" y="195"/>
                </a:cubicBezTo>
                <a:cubicBezTo>
                  <a:pt x="103" y="195"/>
                  <a:pt x="103" y="196"/>
                  <a:pt x="103" y="196"/>
                </a:cubicBezTo>
                <a:cubicBezTo>
                  <a:pt x="103" y="196"/>
                  <a:pt x="103" y="197"/>
                  <a:pt x="104" y="197"/>
                </a:cubicBezTo>
                <a:cubicBezTo>
                  <a:pt x="105" y="197"/>
                  <a:pt x="105" y="197"/>
                  <a:pt x="105" y="197"/>
                </a:cubicBezTo>
                <a:cubicBezTo>
                  <a:pt x="105" y="199"/>
                  <a:pt x="105" y="199"/>
                  <a:pt x="105" y="199"/>
                </a:cubicBezTo>
                <a:cubicBezTo>
                  <a:pt x="104" y="199"/>
                  <a:pt x="104" y="199"/>
                  <a:pt x="104" y="199"/>
                </a:cubicBezTo>
                <a:cubicBezTo>
                  <a:pt x="103" y="199"/>
                  <a:pt x="103" y="199"/>
                  <a:pt x="103" y="199"/>
                </a:cubicBezTo>
                <a:cubicBezTo>
                  <a:pt x="103" y="199"/>
                  <a:pt x="103" y="200"/>
                  <a:pt x="103" y="200"/>
                </a:cubicBezTo>
                <a:cubicBezTo>
                  <a:pt x="98" y="201"/>
                  <a:pt x="94" y="204"/>
                  <a:pt x="94" y="210"/>
                </a:cubicBezTo>
                <a:cubicBezTo>
                  <a:pt x="94" y="214"/>
                  <a:pt x="94" y="215"/>
                  <a:pt x="95" y="221"/>
                </a:cubicBezTo>
                <a:cubicBezTo>
                  <a:pt x="95" y="226"/>
                  <a:pt x="99" y="231"/>
                  <a:pt x="104" y="232"/>
                </a:cubicBezTo>
                <a:cubicBezTo>
                  <a:pt x="104" y="232"/>
                  <a:pt x="104" y="232"/>
                  <a:pt x="104" y="232"/>
                </a:cubicBezTo>
                <a:cubicBezTo>
                  <a:pt x="104" y="233"/>
                  <a:pt x="104" y="233"/>
                  <a:pt x="104" y="233"/>
                </a:cubicBezTo>
                <a:cubicBezTo>
                  <a:pt x="106" y="233"/>
                  <a:pt x="106" y="233"/>
                  <a:pt x="106" y="233"/>
                </a:cubicBezTo>
                <a:cubicBezTo>
                  <a:pt x="106" y="235"/>
                  <a:pt x="106" y="235"/>
                  <a:pt x="106" y="235"/>
                </a:cubicBezTo>
                <a:cubicBezTo>
                  <a:pt x="104" y="235"/>
                  <a:pt x="104" y="235"/>
                  <a:pt x="104" y="235"/>
                </a:cubicBezTo>
                <a:cubicBezTo>
                  <a:pt x="104" y="235"/>
                  <a:pt x="104" y="235"/>
                  <a:pt x="104" y="236"/>
                </a:cubicBezTo>
                <a:cubicBezTo>
                  <a:pt x="104" y="236"/>
                  <a:pt x="104" y="236"/>
                  <a:pt x="104" y="236"/>
                </a:cubicBezTo>
                <a:cubicBezTo>
                  <a:pt x="106" y="236"/>
                  <a:pt x="106" y="236"/>
                  <a:pt x="106" y="236"/>
                </a:cubicBezTo>
                <a:cubicBezTo>
                  <a:pt x="106" y="238"/>
                  <a:pt x="106" y="238"/>
                  <a:pt x="106" y="238"/>
                </a:cubicBezTo>
                <a:cubicBezTo>
                  <a:pt x="104" y="238"/>
                  <a:pt x="104" y="238"/>
                  <a:pt x="104" y="238"/>
                </a:cubicBezTo>
                <a:cubicBezTo>
                  <a:pt x="104" y="238"/>
                  <a:pt x="104" y="239"/>
                  <a:pt x="104" y="239"/>
                </a:cubicBezTo>
                <a:cubicBezTo>
                  <a:pt x="104" y="239"/>
                  <a:pt x="104" y="240"/>
                  <a:pt x="104" y="240"/>
                </a:cubicBezTo>
                <a:cubicBezTo>
                  <a:pt x="106" y="240"/>
                  <a:pt x="106" y="240"/>
                  <a:pt x="106" y="240"/>
                </a:cubicBezTo>
                <a:cubicBezTo>
                  <a:pt x="106" y="242"/>
                  <a:pt x="106" y="242"/>
                  <a:pt x="106" y="242"/>
                </a:cubicBezTo>
                <a:cubicBezTo>
                  <a:pt x="104" y="242"/>
                  <a:pt x="104" y="242"/>
                  <a:pt x="104" y="242"/>
                </a:cubicBezTo>
                <a:cubicBezTo>
                  <a:pt x="104" y="242"/>
                  <a:pt x="104" y="242"/>
                  <a:pt x="104" y="242"/>
                </a:cubicBezTo>
                <a:cubicBezTo>
                  <a:pt x="104" y="243"/>
                  <a:pt x="104" y="243"/>
                  <a:pt x="104" y="243"/>
                </a:cubicBezTo>
                <a:cubicBezTo>
                  <a:pt x="106" y="243"/>
                  <a:pt x="106" y="243"/>
                  <a:pt x="106" y="243"/>
                </a:cubicBezTo>
                <a:cubicBezTo>
                  <a:pt x="106" y="245"/>
                  <a:pt x="106" y="245"/>
                  <a:pt x="106" y="245"/>
                </a:cubicBezTo>
                <a:cubicBezTo>
                  <a:pt x="104" y="245"/>
                  <a:pt x="104" y="245"/>
                  <a:pt x="104" y="245"/>
                </a:cubicBezTo>
                <a:cubicBezTo>
                  <a:pt x="104" y="245"/>
                  <a:pt x="104" y="245"/>
                  <a:pt x="104" y="246"/>
                </a:cubicBezTo>
                <a:cubicBezTo>
                  <a:pt x="104" y="246"/>
                  <a:pt x="104" y="246"/>
                  <a:pt x="104" y="246"/>
                </a:cubicBezTo>
                <a:cubicBezTo>
                  <a:pt x="106" y="246"/>
                  <a:pt x="106" y="246"/>
                  <a:pt x="106" y="246"/>
                </a:cubicBezTo>
                <a:cubicBezTo>
                  <a:pt x="106" y="248"/>
                  <a:pt x="106" y="248"/>
                  <a:pt x="106" y="248"/>
                </a:cubicBezTo>
                <a:cubicBezTo>
                  <a:pt x="104" y="248"/>
                  <a:pt x="104" y="248"/>
                  <a:pt x="104" y="248"/>
                </a:cubicBezTo>
                <a:cubicBezTo>
                  <a:pt x="104" y="248"/>
                  <a:pt x="104" y="249"/>
                  <a:pt x="104" y="249"/>
                </a:cubicBezTo>
                <a:cubicBezTo>
                  <a:pt x="104" y="249"/>
                  <a:pt x="104" y="250"/>
                  <a:pt x="104" y="250"/>
                </a:cubicBezTo>
                <a:cubicBezTo>
                  <a:pt x="106" y="250"/>
                  <a:pt x="106" y="250"/>
                  <a:pt x="106" y="250"/>
                </a:cubicBezTo>
                <a:cubicBezTo>
                  <a:pt x="106" y="252"/>
                  <a:pt x="106" y="252"/>
                  <a:pt x="106" y="252"/>
                </a:cubicBezTo>
                <a:cubicBezTo>
                  <a:pt x="104" y="252"/>
                  <a:pt x="104" y="252"/>
                  <a:pt x="104" y="252"/>
                </a:cubicBezTo>
                <a:cubicBezTo>
                  <a:pt x="104" y="252"/>
                  <a:pt x="104" y="252"/>
                  <a:pt x="104" y="252"/>
                </a:cubicBezTo>
                <a:cubicBezTo>
                  <a:pt x="104" y="253"/>
                  <a:pt x="104" y="253"/>
                  <a:pt x="105" y="253"/>
                </a:cubicBezTo>
                <a:cubicBezTo>
                  <a:pt x="106" y="253"/>
                  <a:pt x="106" y="253"/>
                  <a:pt x="106" y="253"/>
                </a:cubicBezTo>
                <a:cubicBezTo>
                  <a:pt x="106" y="255"/>
                  <a:pt x="106" y="255"/>
                  <a:pt x="106" y="255"/>
                </a:cubicBezTo>
                <a:cubicBezTo>
                  <a:pt x="105" y="255"/>
                  <a:pt x="105" y="255"/>
                  <a:pt x="105" y="255"/>
                </a:cubicBezTo>
                <a:cubicBezTo>
                  <a:pt x="104" y="255"/>
                  <a:pt x="104" y="255"/>
                  <a:pt x="104" y="256"/>
                </a:cubicBezTo>
                <a:cubicBezTo>
                  <a:pt x="104" y="256"/>
                  <a:pt x="104" y="256"/>
                  <a:pt x="105" y="256"/>
                </a:cubicBezTo>
                <a:cubicBezTo>
                  <a:pt x="106" y="256"/>
                  <a:pt x="106" y="256"/>
                  <a:pt x="106" y="256"/>
                </a:cubicBezTo>
                <a:cubicBezTo>
                  <a:pt x="106" y="257"/>
                  <a:pt x="106" y="257"/>
                  <a:pt x="106" y="257"/>
                </a:cubicBezTo>
                <a:cubicBezTo>
                  <a:pt x="98" y="257"/>
                  <a:pt x="98" y="257"/>
                  <a:pt x="98" y="257"/>
                </a:cubicBezTo>
                <a:cubicBezTo>
                  <a:pt x="98" y="260"/>
                  <a:pt x="98" y="260"/>
                  <a:pt x="98" y="260"/>
                </a:cubicBezTo>
                <a:cubicBezTo>
                  <a:pt x="61" y="260"/>
                  <a:pt x="61" y="260"/>
                  <a:pt x="61" y="260"/>
                </a:cubicBezTo>
                <a:cubicBezTo>
                  <a:pt x="58" y="260"/>
                  <a:pt x="56" y="261"/>
                  <a:pt x="56" y="262"/>
                </a:cubicBezTo>
                <a:cubicBezTo>
                  <a:pt x="56" y="263"/>
                  <a:pt x="56" y="263"/>
                  <a:pt x="56" y="263"/>
                </a:cubicBezTo>
                <a:cubicBezTo>
                  <a:pt x="56" y="264"/>
                  <a:pt x="58" y="265"/>
                  <a:pt x="61" y="265"/>
                </a:cubicBezTo>
                <a:cubicBezTo>
                  <a:pt x="98" y="264"/>
                  <a:pt x="98" y="264"/>
                  <a:pt x="98" y="264"/>
                </a:cubicBezTo>
                <a:cubicBezTo>
                  <a:pt x="98" y="266"/>
                  <a:pt x="98" y="266"/>
                  <a:pt x="98" y="266"/>
                </a:cubicBezTo>
                <a:cubicBezTo>
                  <a:pt x="105" y="275"/>
                  <a:pt x="105" y="275"/>
                  <a:pt x="105" y="275"/>
                </a:cubicBezTo>
                <a:cubicBezTo>
                  <a:pt x="124" y="275"/>
                  <a:pt x="124" y="275"/>
                  <a:pt x="124" y="275"/>
                </a:cubicBezTo>
                <a:cubicBezTo>
                  <a:pt x="131" y="266"/>
                  <a:pt x="131" y="266"/>
                  <a:pt x="131" y="266"/>
                </a:cubicBezTo>
                <a:cubicBezTo>
                  <a:pt x="131" y="264"/>
                  <a:pt x="131" y="264"/>
                  <a:pt x="131" y="264"/>
                </a:cubicBezTo>
                <a:cubicBezTo>
                  <a:pt x="167" y="264"/>
                  <a:pt x="167" y="264"/>
                  <a:pt x="167" y="264"/>
                </a:cubicBezTo>
                <a:cubicBezTo>
                  <a:pt x="170" y="263"/>
                  <a:pt x="173" y="263"/>
                  <a:pt x="173" y="262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259"/>
                  <a:pt x="170" y="259"/>
                  <a:pt x="167" y="259"/>
                </a:cubicBezTo>
                <a:cubicBezTo>
                  <a:pt x="131" y="259"/>
                  <a:pt x="131" y="259"/>
                  <a:pt x="131" y="259"/>
                </a:cubicBezTo>
                <a:cubicBezTo>
                  <a:pt x="131" y="257"/>
                  <a:pt x="131" y="257"/>
                  <a:pt x="131" y="257"/>
                </a:cubicBezTo>
                <a:cubicBezTo>
                  <a:pt x="121" y="257"/>
                  <a:pt x="121" y="257"/>
                  <a:pt x="121" y="257"/>
                </a:cubicBezTo>
                <a:cubicBezTo>
                  <a:pt x="121" y="256"/>
                  <a:pt x="121" y="256"/>
                  <a:pt x="121" y="256"/>
                </a:cubicBezTo>
                <a:cubicBezTo>
                  <a:pt x="123" y="256"/>
                  <a:pt x="123" y="256"/>
                  <a:pt x="123" y="256"/>
                </a:cubicBezTo>
                <a:cubicBezTo>
                  <a:pt x="123" y="256"/>
                  <a:pt x="124" y="256"/>
                  <a:pt x="124" y="255"/>
                </a:cubicBezTo>
                <a:cubicBezTo>
                  <a:pt x="124" y="255"/>
                  <a:pt x="123" y="255"/>
                  <a:pt x="123" y="255"/>
                </a:cubicBezTo>
                <a:cubicBezTo>
                  <a:pt x="120" y="255"/>
                  <a:pt x="120" y="255"/>
                  <a:pt x="120" y="255"/>
                </a:cubicBezTo>
                <a:cubicBezTo>
                  <a:pt x="120" y="253"/>
                  <a:pt x="120" y="253"/>
                  <a:pt x="120" y="253"/>
                </a:cubicBezTo>
                <a:cubicBezTo>
                  <a:pt x="123" y="253"/>
                  <a:pt x="123" y="253"/>
                  <a:pt x="123" y="253"/>
                </a:cubicBezTo>
                <a:cubicBezTo>
                  <a:pt x="123" y="253"/>
                  <a:pt x="123" y="252"/>
                  <a:pt x="123" y="252"/>
                </a:cubicBezTo>
                <a:cubicBezTo>
                  <a:pt x="123" y="252"/>
                  <a:pt x="123" y="251"/>
                  <a:pt x="123" y="251"/>
                </a:cubicBezTo>
                <a:cubicBezTo>
                  <a:pt x="120" y="251"/>
                  <a:pt x="120" y="251"/>
                  <a:pt x="120" y="251"/>
                </a:cubicBezTo>
                <a:cubicBezTo>
                  <a:pt x="120" y="249"/>
                  <a:pt x="120" y="249"/>
                  <a:pt x="120" y="249"/>
                </a:cubicBezTo>
                <a:cubicBezTo>
                  <a:pt x="123" y="249"/>
                  <a:pt x="123" y="249"/>
                  <a:pt x="123" y="249"/>
                </a:cubicBezTo>
                <a:cubicBezTo>
                  <a:pt x="123" y="249"/>
                  <a:pt x="123" y="249"/>
                  <a:pt x="123" y="249"/>
                </a:cubicBezTo>
                <a:cubicBezTo>
                  <a:pt x="123" y="248"/>
                  <a:pt x="123" y="248"/>
                  <a:pt x="123" y="248"/>
                </a:cubicBezTo>
                <a:cubicBezTo>
                  <a:pt x="120" y="248"/>
                  <a:pt x="120" y="248"/>
                  <a:pt x="120" y="248"/>
                </a:cubicBezTo>
                <a:cubicBezTo>
                  <a:pt x="120" y="246"/>
                  <a:pt x="120" y="246"/>
                  <a:pt x="120" y="246"/>
                </a:cubicBezTo>
                <a:cubicBezTo>
                  <a:pt x="123" y="246"/>
                  <a:pt x="123" y="246"/>
                  <a:pt x="123" y="246"/>
                </a:cubicBezTo>
                <a:cubicBezTo>
                  <a:pt x="123" y="246"/>
                  <a:pt x="123" y="246"/>
                  <a:pt x="123" y="245"/>
                </a:cubicBezTo>
                <a:cubicBezTo>
                  <a:pt x="123" y="245"/>
                  <a:pt x="123" y="245"/>
                  <a:pt x="123" y="245"/>
                </a:cubicBezTo>
                <a:cubicBezTo>
                  <a:pt x="120" y="245"/>
                  <a:pt x="120" y="245"/>
                  <a:pt x="120" y="245"/>
                </a:cubicBezTo>
                <a:cubicBezTo>
                  <a:pt x="120" y="243"/>
                  <a:pt x="120" y="243"/>
                  <a:pt x="120" y="243"/>
                </a:cubicBezTo>
                <a:cubicBezTo>
                  <a:pt x="123" y="243"/>
                  <a:pt x="123" y="243"/>
                  <a:pt x="123" y="243"/>
                </a:cubicBezTo>
                <a:cubicBezTo>
                  <a:pt x="123" y="243"/>
                  <a:pt x="123" y="242"/>
                  <a:pt x="123" y="242"/>
                </a:cubicBezTo>
                <a:cubicBezTo>
                  <a:pt x="123" y="242"/>
                  <a:pt x="123" y="241"/>
                  <a:pt x="123" y="241"/>
                </a:cubicBezTo>
                <a:cubicBezTo>
                  <a:pt x="120" y="241"/>
                  <a:pt x="120" y="241"/>
                  <a:pt x="120" y="241"/>
                </a:cubicBezTo>
                <a:cubicBezTo>
                  <a:pt x="120" y="240"/>
                  <a:pt x="120" y="240"/>
                  <a:pt x="120" y="240"/>
                </a:cubicBezTo>
                <a:cubicBezTo>
                  <a:pt x="123" y="239"/>
                  <a:pt x="123" y="239"/>
                  <a:pt x="123" y="239"/>
                </a:cubicBezTo>
                <a:cubicBezTo>
                  <a:pt x="123" y="239"/>
                  <a:pt x="123" y="239"/>
                  <a:pt x="123" y="239"/>
                </a:cubicBezTo>
                <a:cubicBezTo>
                  <a:pt x="123" y="238"/>
                  <a:pt x="123" y="238"/>
                  <a:pt x="123" y="238"/>
                </a:cubicBezTo>
                <a:cubicBezTo>
                  <a:pt x="120" y="238"/>
                  <a:pt x="120" y="238"/>
                  <a:pt x="120" y="238"/>
                </a:cubicBezTo>
                <a:cubicBezTo>
                  <a:pt x="120" y="236"/>
                  <a:pt x="120" y="236"/>
                  <a:pt x="120" y="236"/>
                </a:cubicBezTo>
                <a:cubicBezTo>
                  <a:pt x="123" y="236"/>
                  <a:pt x="123" y="236"/>
                  <a:pt x="123" y="236"/>
                </a:cubicBezTo>
                <a:cubicBezTo>
                  <a:pt x="123" y="236"/>
                  <a:pt x="123" y="236"/>
                  <a:pt x="123" y="236"/>
                </a:cubicBezTo>
                <a:cubicBezTo>
                  <a:pt x="123" y="235"/>
                  <a:pt x="123" y="235"/>
                  <a:pt x="123" y="235"/>
                </a:cubicBezTo>
                <a:cubicBezTo>
                  <a:pt x="120" y="235"/>
                  <a:pt x="120" y="235"/>
                  <a:pt x="120" y="235"/>
                </a:cubicBezTo>
                <a:cubicBezTo>
                  <a:pt x="120" y="233"/>
                  <a:pt x="120" y="233"/>
                  <a:pt x="120" y="233"/>
                </a:cubicBezTo>
                <a:cubicBezTo>
                  <a:pt x="123" y="233"/>
                  <a:pt x="123" y="233"/>
                  <a:pt x="123" y="233"/>
                </a:cubicBezTo>
                <a:cubicBezTo>
                  <a:pt x="123" y="233"/>
                  <a:pt x="123" y="233"/>
                  <a:pt x="123" y="232"/>
                </a:cubicBezTo>
                <a:cubicBezTo>
                  <a:pt x="123" y="232"/>
                  <a:pt x="123" y="232"/>
                  <a:pt x="123" y="232"/>
                </a:cubicBezTo>
                <a:cubicBezTo>
                  <a:pt x="140" y="232"/>
                  <a:pt x="169" y="231"/>
                  <a:pt x="217" y="231"/>
                </a:cubicBezTo>
                <a:cubicBezTo>
                  <a:pt x="291" y="230"/>
                  <a:pt x="291" y="182"/>
                  <a:pt x="291" y="1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1735" tIns="30867" rIns="61735" bIns="30867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5141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</a:endParaRPr>
          </a:p>
        </p:txBody>
      </p:sp>
      <p:sp>
        <p:nvSpPr>
          <p:cNvPr id="29" name="Freeform 7"/>
          <p:cNvSpPr>
            <a:spLocks noChangeAspect="1" noEditPoints="1"/>
          </p:cNvSpPr>
          <p:nvPr>
            <p:custDataLst>
              <p:tags r:id="rId1"/>
            </p:custDataLst>
          </p:nvPr>
        </p:nvSpPr>
        <p:spPr bwMode="auto">
          <a:xfrm>
            <a:off x="3328443" y="1931813"/>
            <a:ext cx="405000" cy="488315"/>
          </a:xfrm>
          <a:custGeom>
            <a:avLst/>
            <a:gdLst>
              <a:gd name="T0" fmla="*/ 545 w 576"/>
              <a:gd name="T1" fmla="*/ 404 h 694"/>
              <a:gd name="T2" fmla="*/ 430 w 576"/>
              <a:gd name="T3" fmla="*/ 33 h 694"/>
              <a:gd name="T4" fmla="*/ 401 w 576"/>
              <a:gd name="T5" fmla="*/ 2 h 694"/>
              <a:gd name="T6" fmla="*/ 295 w 576"/>
              <a:gd name="T7" fmla="*/ 3 h 694"/>
              <a:gd name="T8" fmla="*/ 235 w 576"/>
              <a:gd name="T9" fmla="*/ 20 h 694"/>
              <a:gd name="T10" fmla="*/ 148 w 576"/>
              <a:gd name="T11" fmla="*/ 9 h 694"/>
              <a:gd name="T12" fmla="*/ 187 w 576"/>
              <a:gd name="T13" fmla="*/ 175 h 694"/>
              <a:gd name="T14" fmla="*/ 30 w 576"/>
              <a:gd name="T15" fmla="*/ 411 h 694"/>
              <a:gd name="T16" fmla="*/ 288 w 576"/>
              <a:gd name="T17" fmla="*/ 694 h 694"/>
              <a:gd name="T18" fmla="*/ 547 w 576"/>
              <a:gd name="T19" fmla="*/ 411 h 694"/>
              <a:gd name="T20" fmla="*/ 245 w 576"/>
              <a:gd name="T21" fmla="*/ 68 h 694"/>
              <a:gd name="T22" fmla="*/ 328 w 576"/>
              <a:gd name="T23" fmla="*/ 68 h 694"/>
              <a:gd name="T24" fmla="*/ 371 w 576"/>
              <a:gd name="T25" fmla="*/ 61 h 694"/>
              <a:gd name="T26" fmla="*/ 288 w 576"/>
              <a:gd name="T27" fmla="*/ 169 h 694"/>
              <a:gd name="T28" fmla="*/ 202 w 576"/>
              <a:gd name="T29" fmla="*/ 61 h 694"/>
              <a:gd name="T30" fmla="*/ 496 w 576"/>
              <a:gd name="T31" fmla="*/ 599 h 694"/>
              <a:gd name="T32" fmla="*/ 80 w 576"/>
              <a:gd name="T33" fmla="*/ 599 h 694"/>
              <a:gd name="T34" fmla="*/ 79 w 576"/>
              <a:gd name="T35" fmla="*/ 412 h 694"/>
              <a:gd name="T36" fmla="*/ 288 w 576"/>
              <a:gd name="T37" fmla="*/ 201 h 694"/>
              <a:gd name="T38" fmla="*/ 498 w 576"/>
              <a:gd name="T39" fmla="*/ 412 h 694"/>
              <a:gd name="T40" fmla="*/ 496 w 576"/>
              <a:gd name="T41" fmla="*/ 599 h 694"/>
              <a:gd name="T42" fmla="*/ 311 w 576"/>
              <a:gd name="T43" fmla="*/ 401 h 694"/>
              <a:gd name="T44" fmla="*/ 302 w 576"/>
              <a:gd name="T45" fmla="*/ 339 h 694"/>
              <a:gd name="T46" fmla="*/ 333 w 576"/>
              <a:gd name="T47" fmla="*/ 350 h 694"/>
              <a:gd name="T48" fmla="*/ 362 w 576"/>
              <a:gd name="T49" fmla="*/ 358 h 694"/>
              <a:gd name="T50" fmla="*/ 310 w 576"/>
              <a:gd name="T51" fmla="*/ 297 h 694"/>
              <a:gd name="T52" fmla="*/ 302 w 576"/>
              <a:gd name="T53" fmla="*/ 281 h 694"/>
              <a:gd name="T54" fmla="*/ 276 w 576"/>
              <a:gd name="T55" fmla="*/ 281 h 694"/>
              <a:gd name="T56" fmla="*/ 267 w 576"/>
              <a:gd name="T57" fmla="*/ 297 h 694"/>
              <a:gd name="T58" fmla="*/ 210 w 576"/>
              <a:gd name="T59" fmla="*/ 413 h 694"/>
              <a:gd name="T60" fmla="*/ 276 w 576"/>
              <a:gd name="T61" fmla="*/ 451 h 694"/>
              <a:gd name="T62" fmla="*/ 269 w 576"/>
              <a:gd name="T63" fmla="*/ 518 h 694"/>
              <a:gd name="T64" fmla="*/ 210 w 576"/>
              <a:gd name="T65" fmla="*/ 479 h 694"/>
              <a:gd name="T66" fmla="*/ 190 w 576"/>
              <a:gd name="T67" fmla="*/ 499 h 694"/>
              <a:gd name="T68" fmla="*/ 276 w 576"/>
              <a:gd name="T69" fmla="*/ 563 h 694"/>
              <a:gd name="T70" fmla="*/ 289 w 576"/>
              <a:gd name="T71" fmla="*/ 590 h 694"/>
              <a:gd name="T72" fmla="*/ 302 w 576"/>
              <a:gd name="T73" fmla="*/ 563 h 694"/>
              <a:gd name="T74" fmla="*/ 366 w 576"/>
              <a:gd name="T75" fmla="*/ 529 h 694"/>
              <a:gd name="T76" fmla="*/ 377 w 576"/>
              <a:gd name="T77" fmla="*/ 437 h 694"/>
              <a:gd name="T78" fmla="*/ 276 w 576"/>
              <a:gd name="T79" fmla="*/ 387 h 694"/>
              <a:gd name="T80" fmla="*/ 237 w 576"/>
              <a:gd name="T81" fmla="*/ 363 h 694"/>
              <a:gd name="T82" fmla="*/ 268 w 576"/>
              <a:gd name="T83" fmla="*/ 331 h 694"/>
              <a:gd name="T84" fmla="*/ 276 w 576"/>
              <a:gd name="T85" fmla="*/ 387 h 694"/>
              <a:gd name="T86" fmla="*/ 311 w 576"/>
              <a:gd name="T87" fmla="*/ 518 h 694"/>
              <a:gd name="T88" fmla="*/ 302 w 576"/>
              <a:gd name="T89" fmla="*/ 454 h 694"/>
              <a:gd name="T90" fmla="*/ 345 w 576"/>
              <a:gd name="T91" fmla="*/ 481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76" h="694">
                <a:moveTo>
                  <a:pt x="547" y="411"/>
                </a:moveTo>
                <a:cubicBezTo>
                  <a:pt x="545" y="404"/>
                  <a:pt x="545" y="404"/>
                  <a:pt x="545" y="404"/>
                </a:cubicBezTo>
                <a:cubicBezTo>
                  <a:pt x="526" y="295"/>
                  <a:pt x="467" y="211"/>
                  <a:pt x="386" y="174"/>
                </a:cubicBezTo>
                <a:cubicBezTo>
                  <a:pt x="430" y="33"/>
                  <a:pt x="430" y="33"/>
                  <a:pt x="430" y="33"/>
                </a:cubicBezTo>
                <a:cubicBezTo>
                  <a:pt x="433" y="24"/>
                  <a:pt x="431" y="15"/>
                  <a:pt x="425" y="9"/>
                </a:cubicBezTo>
                <a:cubicBezTo>
                  <a:pt x="418" y="2"/>
                  <a:pt x="409" y="0"/>
                  <a:pt x="401" y="2"/>
                </a:cubicBezTo>
                <a:cubicBezTo>
                  <a:pt x="401" y="2"/>
                  <a:pt x="351" y="17"/>
                  <a:pt x="338" y="20"/>
                </a:cubicBezTo>
                <a:cubicBezTo>
                  <a:pt x="327" y="16"/>
                  <a:pt x="295" y="3"/>
                  <a:pt x="295" y="3"/>
                </a:cubicBezTo>
                <a:cubicBezTo>
                  <a:pt x="290" y="1"/>
                  <a:pt x="283" y="1"/>
                  <a:pt x="277" y="3"/>
                </a:cubicBezTo>
                <a:cubicBezTo>
                  <a:pt x="277" y="3"/>
                  <a:pt x="246" y="16"/>
                  <a:pt x="235" y="20"/>
                </a:cubicBezTo>
                <a:cubicBezTo>
                  <a:pt x="222" y="17"/>
                  <a:pt x="172" y="2"/>
                  <a:pt x="172" y="2"/>
                </a:cubicBezTo>
                <a:cubicBezTo>
                  <a:pt x="164" y="0"/>
                  <a:pt x="155" y="2"/>
                  <a:pt x="148" y="9"/>
                </a:cubicBezTo>
                <a:cubicBezTo>
                  <a:pt x="142" y="15"/>
                  <a:pt x="140" y="24"/>
                  <a:pt x="143" y="33"/>
                </a:cubicBezTo>
                <a:cubicBezTo>
                  <a:pt x="187" y="175"/>
                  <a:pt x="187" y="175"/>
                  <a:pt x="187" y="175"/>
                </a:cubicBezTo>
                <a:cubicBezTo>
                  <a:pt x="108" y="213"/>
                  <a:pt x="50" y="297"/>
                  <a:pt x="31" y="404"/>
                </a:cubicBezTo>
                <a:cubicBezTo>
                  <a:pt x="30" y="411"/>
                  <a:pt x="30" y="411"/>
                  <a:pt x="30" y="411"/>
                </a:cubicBezTo>
                <a:cubicBezTo>
                  <a:pt x="13" y="505"/>
                  <a:pt x="0" y="579"/>
                  <a:pt x="43" y="630"/>
                </a:cubicBezTo>
                <a:cubicBezTo>
                  <a:pt x="81" y="675"/>
                  <a:pt x="154" y="694"/>
                  <a:pt x="288" y="694"/>
                </a:cubicBezTo>
                <a:cubicBezTo>
                  <a:pt x="422" y="694"/>
                  <a:pt x="495" y="675"/>
                  <a:pt x="533" y="630"/>
                </a:cubicBezTo>
                <a:cubicBezTo>
                  <a:pt x="576" y="579"/>
                  <a:pt x="563" y="505"/>
                  <a:pt x="547" y="411"/>
                </a:cubicBezTo>
                <a:close/>
                <a:moveTo>
                  <a:pt x="229" y="69"/>
                </a:moveTo>
                <a:cubicBezTo>
                  <a:pt x="235" y="70"/>
                  <a:pt x="240" y="70"/>
                  <a:pt x="245" y="68"/>
                </a:cubicBezTo>
                <a:cubicBezTo>
                  <a:pt x="245" y="68"/>
                  <a:pt x="274" y="56"/>
                  <a:pt x="286" y="52"/>
                </a:cubicBezTo>
                <a:cubicBezTo>
                  <a:pt x="299" y="56"/>
                  <a:pt x="328" y="68"/>
                  <a:pt x="328" y="68"/>
                </a:cubicBezTo>
                <a:cubicBezTo>
                  <a:pt x="333" y="70"/>
                  <a:pt x="338" y="70"/>
                  <a:pt x="343" y="69"/>
                </a:cubicBezTo>
                <a:cubicBezTo>
                  <a:pt x="343" y="69"/>
                  <a:pt x="358" y="65"/>
                  <a:pt x="371" y="61"/>
                </a:cubicBezTo>
                <a:cubicBezTo>
                  <a:pt x="359" y="99"/>
                  <a:pt x="341" y="156"/>
                  <a:pt x="336" y="174"/>
                </a:cubicBezTo>
                <a:cubicBezTo>
                  <a:pt x="320" y="170"/>
                  <a:pt x="304" y="169"/>
                  <a:pt x="288" y="169"/>
                </a:cubicBezTo>
                <a:cubicBezTo>
                  <a:pt x="271" y="169"/>
                  <a:pt x="254" y="171"/>
                  <a:pt x="237" y="174"/>
                </a:cubicBezTo>
                <a:cubicBezTo>
                  <a:pt x="232" y="157"/>
                  <a:pt x="214" y="100"/>
                  <a:pt x="202" y="61"/>
                </a:cubicBezTo>
                <a:cubicBezTo>
                  <a:pt x="215" y="65"/>
                  <a:pt x="229" y="69"/>
                  <a:pt x="229" y="69"/>
                </a:cubicBezTo>
                <a:close/>
                <a:moveTo>
                  <a:pt x="496" y="599"/>
                </a:moveTo>
                <a:cubicBezTo>
                  <a:pt x="469" y="631"/>
                  <a:pt x="403" y="646"/>
                  <a:pt x="288" y="646"/>
                </a:cubicBezTo>
                <a:cubicBezTo>
                  <a:pt x="173" y="646"/>
                  <a:pt x="107" y="631"/>
                  <a:pt x="80" y="599"/>
                </a:cubicBezTo>
                <a:cubicBezTo>
                  <a:pt x="52" y="565"/>
                  <a:pt x="62" y="504"/>
                  <a:pt x="77" y="420"/>
                </a:cubicBezTo>
                <a:cubicBezTo>
                  <a:pt x="79" y="412"/>
                  <a:pt x="79" y="412"/>
                  <a:pt x="79" y="412"/>
                </a:cubicBezTo>
                <a:cubicBezTo>
                  <a:pt x="96" y="314"/>
                  <a:pt x="150" y="239"/>
                  <a:pt x="224" y="212"/>
                </a:cubicBezTo>
                <a:cubicBezTo>
                  <a:pt x="225" y="212"/>
                  <a:pt x="254" y="201"/>
                  <a:pt x="288" y="201"/>
                </a:cubicBezTo>
                <a:cubicBezTo>
                  <a:pt x="322" y="201"/>
                  <a:pt x="348" y="210"/>
                  <a:pt x="349" y="211"/>
                </a:cubicBezTo>
                <a:cubicBezTo>
                  <a:pt x="424" y="236"/>
                  <a:pt x="480" y="312"/>
                  <a:pt x="498" y="412"/>
                </a:cubicBezTo>
                <a:cubicBezTo>
                  <a:pt x="499" y="420"/>
                  <a:pt x="499" y="420"/>
                  <a:pt x="499" y="420"/>
                </a:cubicBezTo>
                <a:cubicBezTo>
                  <a:pt x="514" y="504"/>
                  <a:pt x="525" y="565"/>
                  <a:pt x="496" y="599"/>
                </a:cubicBezTo>
                <a:close/>
                <a:moveTo>
                  <a:pt x="353" y="415"/>
                </a:moveTo>
                <a:cubicBezTo>
                  <a:pt x="346" y="411"/>
                  <a:pt x="332" y="407"/>
                  <a:pt x="311" y="401"/>
                </a:cubicBezTo>
                <a:cubicBezTo>
                  <a:pt x="306" y="399"/>
                  <a:pt x="302" y="395"/>
                  <a:pt x="302" y="390"/>
                </a:cubicBezTo>
                <a:cubicBezTo>
                  <a:pt x="302" y="339"/>
                  <a:pt x="302" y="339"/>
                  <a:pt x="302" y="339"/>
                </a:cubicBezTo>
                <a:cubicBezTo>
                  <a:pt x="302" y="334"/>
                  <a:pt x="307" y="331"/>
                  <a:pt x="312" y="333"/>
                </a:cubicBezTo>
                <a:cubicBezTo>
                  <a:pt x="321" y="335"/>
                  <a:pt x="328" y="341"/>
                  <a:pt x="333" y="350"/>
                </a:cubicBezTo>
                <a:cubicBezTo>
                  <a:pt x="338" y="357"/>
                  <a:pt x="346" y="361"/>
                  <a:pt x="355" y="359"/>
                </a:cubicBezTo>
                <a:cubicBezTo>
                  <a:pt x="362" y="358"/>
                  <a:pt x="362" y="358"/>
                  <a:pt x="362" y="358"/>
                </a:cubicBezTo>
                <a:cubicBezTo>
                  <a:pt x="371" y="356"/>
                  <a:pt x="376" y="346"/>
                  <a:pt x="371" y="338"/>
                </a:cubicBezTo>
                <a:cubicBezTo>
                  <a:pt x="359" y="316"/>
                  <a:pt x="339" y="302"/>
                  <a:pt x="310" y="297"/>
                </a:cubicBezTo>
                <a:cubicBezTo>
                  <a:pt x="305" y="296"/>
                  <a:pt x="302" y="292"/>
                  <a:pt x="302" y="287"/>
                </a:cubicBezTo>
                <a:cubicBezTo>
                  <a:pt x="302" y="281"/>
                  <a:pt x="302" y="281"/>
                  <a:pt x="302" y="281"/>
                </a:cubicBezTo>
                <a:cubicBezTo>
                  <a:pt x="302" y="274"/>
                  <a:pt x="297" y="268"/>
                  <a:pt x="289" y="268"/>
                </a:cubicBezTo>
                <a:cubicBezTo>
                  <a:pt x="282" y="268"/>
                  <a:pt x="276" y="274"/>
                  <a:pt x="276" y="281"/>
                </a:cubicBezTo>
                <a:cubicBezTo>
                  <a:pt x="276" y="287"/>
                  <a:pt x="276" y="287"/>
                  <a:pt x="276" y="287"/>
                </a:cubicBezTo>
                <a:cubicBezTo>
                  <a:pt x="276" y="292"/>
                  <a:pt x="272" y="296"/>
                  <a:pt x="267" y="297"/>
                </a:cubicBezTo>
                <a:cubicBezTo>
                  <a:pt x="219" y="305"/>
                  <a:pt x="195" y="330"/>
                  <a:pt x="195" y="370"/>
                </a:cubicBezTo>
                <a:cubicBezTo>
                  <a:pt x="195" y="387"/>
                  <a:pt x="200" y="401"/>
                  <a:pt x="210" y="413"/>
                </a:cubicBezTo>
                <a:cubicBezTo>
                  <a:pt x="220" y="425"/>
                  <a:pt x="240" y="434"/>
                  <a:pt x="270" y="442"/>
                </a:cubicBezTo>
                <a:cubicBezTo>
                  <a:pt x="274" y="443"/>
                  <a:pt x="276" y="447"/>
                  <a:pt x="276" y="451"/>
                </a:cubicBezTo>
                <a:cubicBezTo>
                  <a:pt x="276" y="511"/>
                  <a:pt x="276" y="511"/>
                  <a:pt x="276" y="511"/>
                </a:cubicBezTo>
                <a:cubicBezTo>
                  <a:pt x="276" y="515"/>
                  <a:pt x="273" y="519"/>
                  <a:pt x="269" y="518"/>
                </a:cubicBezTo>
                <a:cubicBezTo>
                  <a:pt x="253" y="515"/>
                  <a:pt x="241" y="507"/>
                  <a:pt x="234" y="493"/>
                </a:cubicBezTo>
                <a:cubicBezTo>
                  <a:pt x="228" y="485"/>
                  <a:pt x="220" y="477"/>
                  <a:pt x="210" y="479"/>
                </a:cubicBezTo>
                <a:cubicBezTo>
                  <a:pt x="201" y="481"/>
                  <a:pt x="201" y="481"/>
                  <a:pt x="201" y="481"/>
                </a:cubicBezTo>
                <a:cubicBezTo>
                  <a:pt x="193" y="483"/>
                  <a:pt x="187" y="491"/>
                  <a:pt x="190" y="499"/>
                </a:cubicBezTo>
                <a:cubicBezTo>
                  <a:pt x="204" y="530"/>
                  <a:pt x="230" y="548"/>
                  <a:pt x="268" y="553"/>
                </a:cubicBezTo>
                <a:cubicBezTo>
                  <a:pt x="272" y="554"/>
                  <a:pt x="276" y="558"/>
                  <a:pt x="276" y="563"/>
                </a:cubicBezTo>
                <a:cubicBezTo>
                  <a:pt x="276" y="577"/>
                  <a:pt x="276" y="577"/>
                  <a:pt x="276" y="577"/>
                </a:cubicBezTo>
                <a:cubicBezTo>
                  <a:pt x="276" y="584"/>
                  <a:pt x="282" y="590"/>
                  <a:pt x="289" y="590"/>
                </a:cubicBezTo>
                <a:cubicBezTo>
                  <a:pt x="297" y="590"/>
                  <a:pt x="302" y="584"/>
                  <a:pt x="302" y="577"/>
                </a:cubicBezTo>
                <a:cubicBezTo>
                  <a:pt x="302" y="563"/>
                  <a:pt x="302" y="563"/>
                  <a:pt x="302" y="563"/>
                </a:cubicBezTo>
                <a:cubicBezTo>
                  <a:pt x="302" y="557"/>
                  <a:pt x="307" y="554"/>
                  <a:pt x="312" y="553"/>
                </a:cubicBezTo>
                <a:cubicBezTo>
                  <a:pt x="335" y="550"/>
                  <a:pt x="353" y="542"/>
                  <a:pt x="366" y="529"/>
                </a:cubicBezTo>
                <a:cubicBezTo>
                  <a:pt x="380" y="515"/>
                  <a:pt x="387" y="498"/>
                  <a:pt x="387" y="476"/>
                </a:cubicBezTo>
                <a:cubicBezTo>
                  <a:pt x="387" y="461"/>
                  <a:pt x="384" y="448"/>
                  <a:pt x="377" y="437"/>
                </a:cubicBezTo>
                <a:cubicBezTo>
                  <a:pt x="370" y="426"/>
                  <a:pt x="362" y="418"/>
                  <a:pt x="353" y="415"/>
                </a:cubicBezTo>
                <a:close/>
                <a:moveTo>
                  <a:pt x="276" y="387"/>
                </a:moveTo>
                <a:cubicBezTo>
                  <a:pt x="276" y="392"/>
                  <a:pt x="272" y="395"/>
                  <a:pt x="267" y="394"/>
                </a:cubicBezTo>
                <a:cubicBezTo>
                  <a:pt x="247" y="389"/>
                  <a:pt x="237" y="379"/>
                  <a:pt x="237" y="363"/>
                </a:cubicBezTo>
                <a:cubicBezTo>
                  <a:pt x="237" y="353"/>
                  <a:pt x="241" y="345"/>
                  <a:pt x="248" y="339"/>
                </a:cubicBezTo>
                <a:cubicBezTo>
                  <a:pt x="254" y="335"/>
                  <a:pt x="261" y="333"/>
                  <a:pt x="268" y="331"/>
                </a:cubicBezTo>
                <a:cubicBezTo>
                  <a:pt x="273" y="331"/>
                  <a:pt x="276" y="335"/>
                  <a:pt x="276" y="339"/>
                </a:cubicBezTo>
                <a:lnTo>
                  <a:pt x="276" y="387"/>
                </a:lnTo>
                <a:close/>
                <a:moveTo>
                  <a:pt x="333" y="509"/>
                </a:moveTo>
                <a:cubicBezTo>
                  <a:pt x="327" y="514"/>
                  <a:pt x="319" y="517"/>
                  <a:pt x="311" y="518"/>
                </a:cubicBezTo>
                <a:cubicBezTo>
                  <a:pt x="307" y="519"/>
                  <a:pt x="302" y="516"/>
                  <a:pt x="302" y="511"/>
                </a:cubicBezTo>
                <a:cubicBezTo>
                  <a:pt x="302" y="454"/>
                  <a:pt x="302" y="454"/>
                  <a:pt x="302" y="454"/>
                </a:cubicBezTo>
                <a:cubicBezTo>
                  <a:pt x="302" y="449"/>
                  <a:pt x="308" y="446"/>
                  <a:pt x="312" y="448"/>
                </a:cubicBezTo>
                <a:cubicBezTo>
                  <a:pt x="334" y="454"/>
                  <a:pt x="345" y="465"/>
                  <a:pt x="345" y="481"/>
                </a:cubicBezTo>
                <a:cubicBezTo>
                  <a:pt x="345" y="493"/>
                  <a:pt x="341" y="502"/>
                  <a:pt x="333" y="5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68586" tIns="34294" rIns="68586" bIns="34294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5141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363535"/>
              </a:solidFill>
              <a:effectLst/>
              <a:uLnTx/>
              <a:uFillTx/>
              <a:latin typeface="Segoe UI"/>
              <a:sym typeface="Segoe UI"/>
            </a:endParaRPr>
          </a:p>
        </p:txBody>
      </p:sp>
      <p:grpSp>
        <p:nvGrpSpPr>
          <p:cNvPr id="30" name="Group 14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492670" y="1998846"/>
            <a:ext cx="405000" cy="354250"/>
            <a:chOff x="6954503" y="3760549"/>
            <a:chExt cx="1459374" cy="1276835"/>
          </a:xfrm>
          <a:solidFill>
            <a:srgbClr val="FFFFFF"/>
          </a:solidFill>
        </p:grpSpPr>
        <p:sp>
          <p:nvSpPr>
            <p:cNvPr id="31" name="Rounded Rectangle 27"/>
            <p:cNvSpPr/>
            <p:nvPr/>
          </p:nvSpPr>
          <p:spPr bwMode="auto">
            <a:xfrm>
              <a:off x="6954503" y="4811164"/>
              <a:ext cx="1304926" cy="226220"/>
            </a:xfrm>
            <a:custGeom>
              <a:avLst/>
              <a:gdLst/>
              <a:ahLst/>
              <a:cxnLst/>
              <a:rect l="l" t="t" r="r" b="b"/>
              <a:pathLst>
                <a:path w="1304926" h="226220">
                  <a:moveTo>
                    <a:pt x="1100518" y="40653"/>
                  </a:moveTo>
                  <a:cubicBezTo>
                    <a:pt x="1060117" y="40653"/>
                    <a:pt x="1027366" y="73093"/>
                    <a:pt x="1027366" y="113110"/>
                  </a:cubicBezTo>
                  <a:cubicBezTo>
                    <a:pt x="1027366" y="153127"/>
                    <a:pt x="1060117" y="185567"/>
                    <a:pt x="1100518" y="185567"/>
                  </a:cubicBezTo>
                  <a:cubicBezTo>
                    <a:pt x="1140919" y="185567"/>
                    <a:pt x="1173670" y="153127"/>
                    <a:pt x="1173670" y="113110"/>
                  </a:cubicBezTo>
                  <a:cubicBezTo>
                    <a:pt x="1173670" y="73093"/>
                    <a:pt x="1140919" y="40653"/>
                    <a:pt x="1100518" y="40653"/>
                  </a:cubicBezTo>
                  <a:close/>
                  <a:moveTo>
                    <a:pt x="876603" y="40653"/>
                  </a:moveTo>
                  <a:cubicBezTo>
                    <a:pt x="836202" y="40653"/>
                    <a:pt x="803451" y="73093"/>
                    <a:pt x="803451" y="113110"/>
                  </a:cubicBezTo>
                  <a:cubicBezTo>
                    <a:pt x="803451" y="153127"/>
                    <a:pt x="836202" y="185567"/>
                    <a:pt x="876603" y="185567"/>
                  </a:cubicBezTo>
                  <a:cubicBezTo>
                    <a:pt x="917004" y="185567"/>
                    <a:pt x="949755" y="153127"/>
                    <a:pt x="949755" y="113110"/>
                  </a:cubicBezTo>
                  <a:cubicBezTo>
                    <a:pt x="949755" y="73093"/>
                    <a:pt x="917004" y="40653"/>
                    <a:pt x="876603" y="40653"/>
                  </a:cubicBezTo>
                  <a:close/>
                  <a:moveTo>
                    <a:pt x="652689" y="40653"/>
                  </a:moveTo>
                  <a:cubicBezTo>
                    <a:pt x="612288" y="40653"/>
                    <a:pt x="579537" y="73093"/>
                    <a:pt x="579537" y="113110"/>
                  </a:cubicBezTo>
                  <a:cubicBezTo>
                    <a:pt x="579537" y="153127"/>
                    <a:pt x="612288" y="185567"/>
                    <a:pt x="652689" y="185567"/>
                  </a:cubicBezTo>
                  <a:cubicBezTo>
                    <a:pt x="693090" y="185567"/>
                    <a:pt x="725841" y="153127"/>
                    <a:pt x="725841" y="113110"/>
                  </a:cubicBezTo>
                  <a:cubicBezTo>
                    <a:pt x="725841" y="73093"/>
                    <a:pt x="693090" y="40653"/>
                    <a:pt x="652689" y="40653"/>
                  </a:cubicBezTo>
                  <a:close/>
                  <a:moveTo>
                    <a:pt x="428775" y="40653"/>
                  </a:moveTo>
                  <a:cubicBezTo>
                    <a:pt x="388374" y="40653"/>
                    <a:pt x="355623" y="73093"/>
                    <a:pt x="355623" y="113110"/>
                  </a:cubicBezTo>
                  <a:cubicBezTo>
                    <a:pt x="355623" y="153127"/>
                    <a:pt x="388374" y="185567"/>
                    <a:pt x="428775" y="185567"/>
                  </a:cubicBezTo>
                  <a:cubicBezTo>
                    <a:pt x="469176" y="185567"/>
                    <a:pt x="501927" y="153127"/>
                    <a:pt x="501927" y="113110"/>
                  </a:cubicBezTo>
                  <a:cubicBezTo>
                    <a:pt x="501927" y="73093"/>
                    <a:pt x="469176" y="40653"/>
                    <a:pt x="428775" y="40653"/>
                  </a:cubicBezTo>
                  <a:close/>
                  <a:moveTo>
                    <a:pt x="204861" y="40653"/>
                  </a:moveTo>
                  <a:cubicBezTo>
                    <a:pt x="164460" y="40653"/>
                    <a:pt x="131709" y="73093"/>
                    <a:pt x="131709" y="113110"/>
                  </a:cubicBezTo>
                  <a:cubicBezTo>
                    <a:pt x="131709" y="153127"/>
                    <a:pt x="164460" y="185567"/>
                    <a:pt x="204861" y="185567"/>
                  </a:cubicBezTo>
                  <a:cubicBezTo>
                    <a:pt x="245262" y="185567"/>
                    <a:pt x="278013" y="153127"/>
                    <a:pt x="278013" y="113110"/>
                  </a:cubicBezTo>
                  <a:cubicBezTo>
                    <a:pt x="278013" y="73093"/>
                    <a:pt x="245262" y="40653"/>
                    <a:pt x="204861" y="40653"/>
                  </a:cubicBezTo>
                  <a:close/>
                  <a:moveTo>
                    <a:pt x="113110" y="0"/>
                  </a:moveTo>
                  <a:lnTo>
                    <a:pt x="1191816" y="0"/>
                  </a:lnTo>
                  <a:cubicBezTo>
                    <a:pt x="1254285" y="0"/>
                    <a:pt x="1304926" y="50641"/>
                    <a:pt x="1304926" y="113110"/>
                  </a:cubicBezTo>
                  <a:lnTo>
                    <a:pt x="1304925" y="113110"/>
                  </a:lnTo>
                  <a:cubicBezTo>
                    <a:pt x="1304925" y="175579"/>
                    <a:pt x="1254284" y="226220"/>
                    <a:pt x="1191815" y="226220"/>
                  </a:cubicBezTo>
                  <a:lnTo>
                    <a:pt x="113110" y="226219"/>
                  </a:lnTo>
                  <a:cubicBezTo>
                    <a:pt x="50641" y="226219"/>
                    <a:pt x="1" y="175579"/>
                    <a:pt x="0" y="113110"/>
                  </a:cubicBezTo>
                  <a:cubicBezTo>
                    <a:pt x="1" y="50641"/>
                    <a:pt x="50641" y="0"/>
                    <a:pt x="113110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51422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0" i="0" u="none" strike="noStrike" kern="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</a:endParaRPr>
            </a:p>
          </p:txBody>
        </p:sp>
        <p:sp>
          <p:nvSpPr>
            <p:cNvPr id="32" name="Rectangle 36"/>
            <p:cNvSpPr/>
            <p:nvPr/>
          </p:nvSpPr>
          <p:spPr bwMode="auto">
            <a:xfrm>
              <a:off x="7877172" y="3874849"/>
              <a:ext cx="536705" cy="768127"/>
            </a:xfrm>
            <a:custGeom>
              <a:avLst/>
              <a:gdLst/>
              <a:ahLst/>
              <a:cxnLst/>
              <a:rect l="l" t="t" r="r" b="b"/>
              <a:pathLst>
                <a:path w="536705" h="768127">
                  <a:moveTo>
                    <a:pt x="453631" y="457193"/>
                  </a:moveTo>
                  <a:cubicBezTo>
                    <a:pt x="438507" y="457193"/>
                    <a:pt x="426246" y="469778"/>
                    <a:pt x="426246" y="485302"/>
                  </a:cubicBezTo>
                  <a:cubicBezTo>
                    <a:pt x="426246" y="500826"/>
                    <a:pt x="438507" y="513411"/>
                    <a:pt x="453631" y="513411"/>
                  </a:cubicBezTo>
                  <a:cubicBezTo>
                    <a:pt x="468755" y="513411"/>
                    <a:pt x="481016" y="500826"/>
                    <a:pt x="481016" y="485302"/>
                  </a:cubicBezTo>
                  <a:cubicBezTo>
                    <a:pt x="481016" y="469778"/>
                    <a:pt x="468755" y="457193"/>
                    <a:pt x="453631" y="457193"/>
                  </a:cubicBezTo>
                  <a:close/>
                  <a:moveTo>
                    <a:pt x="374780" y="0"/>
                  </a:moveTo>
                  <a:lnTo>
                    <a:pt x="536705" y="502444"/>
                  </a:lnTo>
                  <a:lnTo>
                    <a:pt x="284405" y="729048"/>
                  </a:lnTo>
                  <a:lnTo>
                    <a:pt x="284405" y="738172"/>
                  </a:lnTo>
                  <a:cubicBezTo>
                    <a:pt x="284405" y="754716"/>
                    <a:pt x="270994" y="768127"/>
                    <a:pt x="254450" y="768127"/>
                  </a:cubicBezTo>
                  <a:lnTo>
                    <a:pt x="104586" y="768127"/>
                  </a:lnTo>
                  <a:cubicBezTo>
                    <a:pt x="88042" y="768127"/>
                    <a:pt x="74631" y="754716"/>
                    <a:pt x="74631" y="738172"/>
                  </a:cubicBezTo>
                  <a:lnTo>
                    <a:pt x="74631" y="701886"/>
                  </a:lnTo>
                  <a:lnTo>
                    <a:pt x="0" y="701886"/>
                  </a:lnTo>
                  <a:lnTo>
                    <a:pt x="0" y="651083"/>
                  </a:lnTo>
                  <a:lnTo>
                    <a:pt x="74631" y="651083"/>
                  </a:lnTo>
                  <a:lnTo>
                    <a:pt x="74631" y="618357"/>
                  </a:lnTo>
                  <a:cubicBezTo>
                    <a:pt x="74631" y="601813"/>
                    <a:pt x="88042" y="588402"/>
                    <a:pt x="104586" y="588402"/>
                  </a:cubicBezTo>
                  <a:lnTo>
                    <a:pt x="254450" y="588402"/>
                  </a:lnTo>
                  <a:cubicBezTo>
                    <a:pt x="270760" y="588402"/>
                    <a:pt x="284024" y="601435"/>
                    <a:pt x="284117" y="617662"/>
                  </a:cubicBezTo>
                  <a:lnTo>
                    <a:pt x="398593" y="476251"/>
                  </a:lnTo>
                  <a:lnTo>
                    <a:pt x="179518" y="2382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51422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0" i="0" u="none" strike="noStrike" kern="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</a:endParaRPr>
            </a:p>
          </p:txBody>
        </p:sp>
        <p:sp>
          <p:nvSpPr>
            <p:cNvPr id="33" name="Rectangle 17"/>
            <p:cNvSpPr/>
            <p:nvPr/>
          </p:nvSpPr>
          <p:spPr bwMode="auto">
            <a:xfrm>
              <a:off x="7521575" y="4363326"/>
              <a:ext cx="355597" cy="332499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51422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0" i="0" u="none" strike="noStrike" kern="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</a:endParaRPr>
            </a:p>
          </p:txBody>
        </p:sp>
        <p:sp>
          <p:nvSpPr>
            <p:cNvPr id="34" name="Rectangle 36"/>
            <p:cNvSpPr/>
            <p:nvPr/>
          </p:nvSpPr>
          <p:spPr bwMode="auto">
            <a:xfrm flipH="1">
              <a:off x="6965820" y="3760549"/>
              <a:ext cx="536705" cy="768127"/>
            </a:xfrm>
            <a:custGeom>
              <a:avLst/>
              <a:gdLst/>
              <a:ahLst/>
              <a:cxnLst/>
              <a:rect l="l" t="t" r="r" b="b"/>
              <a:pathLst>
                <a:path w="536705" h="768127">
                  <a:moveTo>
                    <a:pt x="453631" y="457193"/>
                  </a:moveTo>
                  <a:cubicBezTo>
                    <a:pt x="438507" y="457193"/>
                    <a:pt x="426246" y="469778"/>
                    <a:pt x="426246" y="485302"/>
                  </a:cubicBezTo>
                  <a:cubicBezTo>
                    <a:pt x="426246" y="500826"/>
                    <a:pt x="438507" y="513411"/>
                    <a:pt x="453631" y="513411"/>
                  </a:cubicBezTo>
                  <a:cubicBezTo>
                    <a:pt x="468755" y="513411"/>
                    <a:pt x="481016" y="500826"/>
                    <a:pt x="481016" y="485302"/>
                  </a:cubicBezTo>
                  <a:cubicBezTo>
                    <a:pt x="481016" y="469778"/>
                    <a:pt x="468755" y="457193"/>
                    <a:pt x="453631" y="457193"/>
                  </a:cubicBezTo>
                  <a:close/>
                  <a:moveTo>
                    <a:pt x="374780" y="0"/>
                  </a:moveTo>
                  <a:lnTo>
                    <a:pt x="536705" y="502444"/>
                  </a:lnTo>
                  <a:lnTo>
                    <a:pt x="284405" y="729048"/>
                  </a:lnTo>
                  <a:lnTo>
                    <a:pt x="284405" y="738172"/>
                  </a:lnTo>
                  <a:cubicBezTo>
                    <a:pt x="284405" y="754716"/>
                    <a:pt x="270994" y="768127"/>
                    <a:pt x="254450" y="768127"/>
                  </a:cubicBezTo>
                  <a:lnTo>
                    <a:pt x="104586" y="768127"/>
                  </a:lnTo>
                  <a:cubicBezTo>
                    <a:pt x="88042" y="768127"/>
                    <a:pt x="74631" y="754716"/>
                    <a:pt x="74631" y="738172"/>
                  </a:cubicBezTo>
                  <a:lnTo>
                    <a:pt x="74631" y="701886"/>
                  </a:lnTo>
                  <a:lnTo>
                    <a:pt x="0" y="701886"/>
                  </a:lnTo>
                  <a:lnTo>
                    <a:pt x="0" y="651083"/>
                  </a:lnTo>
                  <a:lnTo>
                    <a:pt x="74631" y="651083"/>
                  </a:lnTo>
                  <a:lnTo>
                    <a:pt x="74631" y="618357"/>
                  </a:lnTo>
                  <a:cubicBezTo>
                    <a:pt x="74631" y="601813"/>
                    <a:pt x="88042" y="588402"/>
                    <a:pt x="104586" y="588402"/>
                  </a:cubicBezTo>
                  <a:lnTo>
                    <a:pt x="254450" y="588402"/>
                  </a:lnTo>
                  <a:cubicBezTo>
                    <a:pt x="270760" y="588402"/>
                    <a:pt x="284024" y="601435"/>
                    <a:pt x="284117" y="617662"/>
                  </a:cubicBezTo>
                  <a:lnTo>
                    <a:pt x="398593" y="476251"/>
                  </a:lnTo>
                  <a:lnTo>
                    <a:pt x="179518" y="2382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51422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0" i="0" u="none" strike="noStrike" kern="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5153001" y="2735484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i="1" dirty="0" smtClean="0">
                <a:latin typeface="微软雅黑" pitchFamily="34" charset="-122"/>
                <a:ea typeface="微软雅黑" pitchFamily="34" charset="-122"/>
              </a:rPr>
              <a:t>库存不透明</a:t>
            </a:r>
            <a:endParaRPr lang="en-US" altLang="zh-CN" sz="1200" b="1" i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241233" y="2735484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i="1" dirty="0" smtClean="0">
                <a:latin typeface="微软雅黑" pitchFamily="34" charset="-122"/>
                <a:ea typeface="微软雅黑" pitchFamily="34" charset="-122"/>
              </a:rPr>
              <a:t>库存不联动</a:t>
            </a:r>
            <a:endParaRPr lang="en-US" altLang="zh-CN" sz="1200" b="1" i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4499" y="2735484"/>
            <a:ext cx="1621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i="1" dirty="0" smtClean="0">
                <a:latin typeface="微软雅黑" pitchFamily="34" charset="-122"/>
                <a:ea typeface="微软雅黑" pitchFamily="34" charset="-122"/>
              </a:rPr>
              <a:t>手工不准确</a:t>
            </a:r>
            <a:endParaRPr lang="en-US" altLang="zh-CN" sz="1200" b="1" i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064770" y="2735484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i="1" dirty="0" smtClean="0">
                <a:latin typeface="微软雅黑" pitchFamily="34" charset="-122"/>
                <a:ea typeface="微软雅黑" pitchFamily="34" charset="-122"/>
              </a:rPr>
              <a:t>供需不平衡</a:t>
            </a:r>
            <a:endParaRPr lang="en-US" altLang="zh-CN" sz="1200" b="1" i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54998" y="3044565"/>
            <a:ext cx="139086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手工维护库存不准，上多了超卖没货发，上少了贻误商机。</a:t>
            </a:r>
          </a:p>
        </p:txBody>
      </p:sp>
      <p:sp>
        <p:nvSpPr>
          <p:cNvPr id="40" name="矩形 39"/>
          <p:cNvSpPr/>
          <p:nvPr/>
        </p:nvSpPr>
        <p:spPr>
          <a:xfrm>
            <a:off x="2858981" y="3044565"/>
            <a:ext cx="139086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供需结构性失衡，大促爆仓</a:t>
            </a:r>
            <a:r>
              <a:rPr lang="en-US" altLang="zh-CN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VS.</a:t>
            </a:r>
            <a:r>
              <a:rPr lang="zh-CN" altLang="en-US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门店积压的两难。</a:t>
            </a:r>
          </a:p>
        </p:txBody>
      </p:sp>
      <p:sp>
        <p:nvSpPr>
          <p:cNvPr id="41" name="矩形 40"/>
          <p:cNvSpPr/>
          <p:nvPr/>
        </p:nvSpPr>
        <p:spPr>
          <a:xfrm>
            <a:off x="4969721" y="3044565"/>
            <a:ext cx="139086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各渠道之间库存不透明，难以相互调拨，统一运营。</a:t>
            </a:r>
          </a:p>
        </p:txBody>
      </p:sp>
      <p:sp>
        <p:nvSpPr>
          <p:cNvPr id="42" name="矩形 41"/>
          <p:cNvSpPr/>
          <p:nvPr/>
        </p:nvSpPr>
        <p:spPr>
          <a:xfrm>
            <a:off x="7019501" y="3044565"/>
            <a:ext cx="139086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多个电商平台、多个网店的情况下，库存难以联动统一。</a:t>
            </a:r>
            <a:endParaRPr lang="zh-CN" altLang="en-US" sz="11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80001" y="206871"/>
            <a:ext cx="437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1.3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27584" y="237649"/>
            <a:ext cx="29523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线上线下库存不通带来的问题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70695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25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2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750"/>
                            </p:stCondLst>
                            <p:childTnLst>
                              <p:par>
                                <p:cTn id="7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25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75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827584" y="237649"/>
            <a:ext cx="21602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管家婆全渠道是什么？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3207" y="206871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2.1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/>
          <a:srcRect b="6126"/>
          <a:stretch>
            <a:fillRect/>
          </a:stretch>
        </p:blipFill>
        <p:spPr bwMode="auto">
          <a:xfrm>
            <a:off x="0" y="771550"/>
            <a:ext cx="9144000" cy="36004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 rot="19296580">
            <a:off x="436555" y="3126243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i="1" dirty="0" smtClean="0">
                <a:solidFill>
                  <a:schemeClr val="bg1"/>
                </a:solidFill>
                <a:latin typeface="+mn-ea"/>
              </a:rPr>
              <a:t>电商平台</a:t>
            </a:r>
            <a:endParaRPr lang="zh-CN" altLang="en-US" i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 rot="1968174">
            <a:off x="7786482" y="272536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i="1" dirty="0" smtClean="0">
                <a:solidFill>
                  <a:schemeClr val="bg1"/>
                </a:solidFill>
                <a:latin typeface="+mn-ea"/>
              </a:rPr>
              <a:t>线下进销存</a:t>
            </a:r>
            <a:endParaRPr lang="zh-CN" altLang="en-US" i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 rot="21287802">
            <a:off x="3474406" y="234565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管家婆全渠道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Rectangle 25"/>
          <p:cNvSpPr/>
          <p:nvPr/>
        </p:nvSpPr>
        <p:spPr>
          <a:xfrm>
            <a:off x="0" y="4389202"/>
            <a:ext cx="9143997" cy="351261"/>
          </a:xfrm>
          <a:prstGeom prst="rect">
            <a:avLst/>
          </a:prstGeom>
          <a:solidFill>
            <a:srgbClr val="0055A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2296" tIns="41148" rIns="82296" bIns="4114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>
              <a:ln>
                <a:noFill/>
              </a:ln>
              <a:solidFill>
                <a:srgbClr val="297F9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907704" y="4424213"/>
            <a:ext cx="5256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b="1" i="1" dirty="0" smtClean="0">
                <a:solidFill>
                  <a:schemeClr val="bg1"/>
                </a:solidFill>
                <a:ea typeface="微软雅黑"/>
              </a:rPr>
              <a:t>管家婆全渠道是</a:t>
            </a:r>
            <a:r>
              <a:rPr lang="zh-CN" altLang="en-US" sz="1400" b="1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打通线上线下业务，实现全渠道的桥梁</a:t>
            </a:r>
            <a:endParaRPr lang="zh-CN" altLang="en-US" sz="1400" b="1" i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158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7584" y="237649"/>
            <a:ext cx="35283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管家婆全渠道能解决什么问题？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6375" y="206871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2.2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graphicFrame>
        <p:nvGraphicFramePr>
          <p:cNvPr id="38" name="图表 37"/>
          <p:cNvGraphicFramePr/>
          <p:nvPr>
            <p:extLst>
              <p:ext uri="{D42A27DB-BD31-4B8C-83A1-F6EECF244321}">
                <p14:modId xmlns:p14="http://schemas.microsoft.com/office/powerpoint/2010/main" val="3633414498"/>
              </p:ext>
            </p:extLst>
          </p:nvPr>
        </p:nvGraphicFramePr>
        <p:xfrm>
          <a:off x="-670811" y="605204"/>
          <a:ext cx="3853251" cy="4102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7" name="组合 36"/>
          <p:cNvGrpSpPr/>
          <p:nvPr/>
        </p:nvGrpSpPr>
        <p:grpSpPr>
          <a:xfrm>
            <a:off x="1220087" y="2755677"/>
            <a:ext cx="2684256" cy="276999"/>
            <a:chOff x="1220087" y="2755677"/>
            <a:chExt cx="2684256" cy="276999"/>
          </a:xfrm>
        </p:grpSpPr>
        <p:grpSp>
          <p:nvGrpSpPr>
            <p:cNvPr id="39" name="组合 8"/>
            <p:cNvGrpSpPr/>
            <p:nvPr/>
          </p:nvGrpSpPr>
          <p:grpSpPr>
            <a:xfrm>
              <a:off x="1220087" y="2847008"/>
              <a:ext cx="1449575" cy="65461"/>
              <a:chOff x="3440431" y="2713266"/>
              <a:chExt cx="1594380" cy="72000"/>
            </a:xfrm>
          </p:grpSpPr>
          <p:cxnSp>
            <p:nvCxnSpPr>
              <p:cNvPr id="41" name="直接连接符 5"/>
              <p:cNvCxnSpPr/>
              <p:nvPr/>
            </p:nvCxnSpPr>
            <p:spPr>
              <a:xfrm>
                <a:off x="3504811" y="2749266"/>
                <a:ext cx="1530000" cy="0"/>
              </a:xfrm>
              <a:prstGeom prst="line">
                <a:avLst/>
              </a:prstGeom>
              <a:noFill/>
              <a:ln w="952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2" name="椭圆 41"/>
              <p:cNvSpPr/>
              <p:nvPr/>
            </p:nvSpPr>
            <p:spPr>
              <a:xfrm>
                <a:off x="3440431" y="2713266"/>
                <a:ext cx="72000" cy="72000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 w="952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49" name="文本框 15"/>
            <p:cNvSpPr txBox="1"/>
            <p:nvPr/>
          </p:nvSpPr>
          <p:spPr>
            <a:xfrm>
              <a:off x="2639169" y="2755677"/>
              <a:ext cx="12651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处理订单发货</a:t>
              </a:r>
              <a:endParaRPr lang="zh-CN" alt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220087" y="1827685"/>
            <a:ext cx="2611684" cy="276999"/>
            <a:chOff x="1220087" y="1827685"/>
            <a:chExt cx="2611684" cy="276999"/>
          </a:xfrm>
        </p:grpSpPr>
        <p:grpSp>
          <p:nvGrpSpPr>
            <p:cNvPr id="43" name="组合 9"/>
            <p:cNvGrpSpPr/>
            <p:nvPr/>
          </p:nvGrpSpPr>
          <p:grpSpPr>
            <a:xfrm>
              <a:off x="1220087" y="1930119"/>
              <a:ext cx="1449575" cy="65461"/>
              <a:chOff x="3440431" y="2713266"/>
              <a:chExt cx="1594380" cy="72000"/>
            </a:xfrm>
          </p:grpSpPr>
          <p:cxnSp>
            <p:nvCxnSpPr>
              <p:cNvPr id="44" name="直接连接符 43"/>
              <p:cNvCxnSpPr/>
              <p:nvPr/>
            </p:nvCxnSpPr>
            <p:spPr>
              <a:xfrm>
                <a:off x="3504811" y="2749266"/>
                <a:ext cx="1530000" cy="0"/>
              </a:xfrm>
              <a:prstGeom prst="line">
                <a:avLst/>
              </a:prstGeom>
              <a:noFill/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5" name="椭圆 44"/>
              <p:cNvSpPr/>
              <p:nvPr/>
            </p:nvSpPr>
            <p:spPr>
              <a:xfrm>
                <a:off x="3440431" y="2713266"/>
                <a:ext cx="72000" cy="72000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50" name="文本框 16"/>
            <p:cNvSpPr txBox="1"/>
            <p:nvPr/>
          </p:nvSpPr>
          <p:spPr>
            <a:xfrm>
              <a:off x="2639169" y="1827685"/>
              <a:ext cx="11926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对接电商前台</a:t>
              </a:r>
              <a:endParaRPr lang="zh-CN" alt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220087" y="3602521"/>
            <a:ext cx="2800370" cy="276999"/>
            <a:chOff x="1220087" y="3602521"/>
            <a:chExt cx="2800370" cy="276999"/>
          </a:xfrm>
        </p:grpSpPr>
        <p:grpSp>
          <p:nvGrpSpPr>
            <p:cNvPr id="46" name="组合 12"/>
            <p:cNvGrpSpPr/>
            <p:nvPr/>
          </p:nvGrpSpPr>
          <p:grpSpPr>
            <a:xfrm>
              <a:off x="1220087" y="3694619"/>
              <a:ext cx="1449575" cy="65461"/>
              <a:chOff x="3440431" y="2713266"/>
              <a:chExt cx="1594380" cy="72000"/>
            </a:xfrm>
          </p:grpSpPr>
          <p:cxnSp>
            <p:nvCxnSpPr>
              <p:cNvPr id="47" name="直接连接符 46"/>
              <p:cNvCxnSpPr/>
              <p:nvPr/>
            </p:nvCxnSpPr>
            <p:spPr>
              <a:xfrm>
                <a:off x="3504811" y="2749266"/>
                <a:ext cx="1530000" cy="0"/>
              </a:xfrm>
              <a:prstGeom prst="line">
                <a:avLst/>
              </a:prstGeom>
              <a:noFill/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8" name="椭圆 47"/>
              <p:cNvSpPr/>
              <p:nvPr/>
            </p:nvSpPr>
            <p:spPr>
              <a:xfrm>
                <a:off x="3440431" y="2713266"/>
                <a:ext cx="72000" cy="72000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51" name="文本框 17"/>
            <p:cNvSpPr txBox="1"/>
            <p:nvPr/>
          </p:nvSpPr>
          <p:spPr>
            <a:xfrm>
              <a:off x="2639169" y="3602521"/>
              <a:ext cx="13812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同步后台进销存</a:t>
              </a:r>
              <a:endParaRPr lang="zh-CN" alt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895364" y="1346087"/>
            <a:ext cx="3681702" cy="1042491"/>
            <a:chOff x="4895364" y="1346087"/>
            <a:chExt cx="3681702" cy="1042491"/>
          </a:xfrm>
        </p:grpSpPr>
        <p:sp>
          <p:nvSpPr>
            <p:cNvPr id="53" name="矩形 52"/>
            <p:cNvSpPr/>
            <p:nvPr/>
          </p:nvSpPr>
          <p:spPr>
            <a:xfrm>
              <a:off x="4895364" y="1346088"/>
              <a:ext cx="1818371" cy="104249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订单获取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782402" y="1827685"/>
              <a:ext cx="851146" cy="560892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库存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同步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7679734" y="1827685"/>
              <a:ext cx="897332" cy="560892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商品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对应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6782402" y="1346087"/>
              <a:ext cx="1794664" cy="399208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状态同步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7" name="上下箭头 56"/>
          <p:cNvSpPr/>
          <p:nvPr/>
        </p:nvSpPr>
        <p:spPr>
          <a:xfrm>
            <a:off x="3899239" y="1330755"/>
            <a:ext cx="876290" cy="3168126"/>
          </a:xfrm>
          <a:prstGeom prst="upDownArrow">
            <a:avLst>
              <a:gd name="adj1" fmla="val 50000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基本信息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4895364" y="2504164"/>
            <a:ext cx="3658086" cy="929550"/>
            <a:chOff x="4895364" y="2504164"/>
            <a:chExt cx="3658086" cy="929550"/>
          </a:xfrm>
        </p:grpSpPr>
        <p:grpSp>
          <p:nvGrpSpPr>
            <p:cNvPr id="59" name="组合 55"/>
            <p:cNvGrpSpPr/>
            <p:nvPr/>
          </p:nvGrpSpPr>
          <p:grpSpPr>
            <a:xfrm>
              <a:off x="4895364" y="2504164"/>
              <a:ext cx="2743686" cy="929550"/>
              <a:chOff x="4895364" y="2504164"/>
              <a:chExt cx="2743686" cy="929550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4895364" y="2504164"/>
                <a:ext cx="897332" cy="926369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审核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5858678" y="2507345"/>
                <a:ext cx="855058" cy="457907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验货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5858678" y="3034417"/>
                <a:ext cx="855058" cy="399295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称重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6782402" y="2507345"/>
                <a:ext cx="856648" cy="926369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配货发货</a:t>
                </a:r>
                <a:endParaRPr lang="en-US" altLang="zh-CN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60" name="矩形 59"/>
            <p:cNvSpPr/>
            <p:nvPr/>
          </p:nvSpPr>
          <p:spPr>
            <a:xfrm>
              <a:off x="7696802" y="2507345"/>
              <a:ext cx="856648" cy="926369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售后处理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4898051" y="3546120"/>
            <a:ext cx="3679015" cy="930084"/>
            <a:chOff x="4898051" y="3546120"/>
            <a:chExt cx="3679015" cy="930084"/>
          </a:xfrm>
        </p:grpSpPr>
        <p:grpSp>
          <p:nvGrpSpPr>
            <p:cNvPr id="66" name="组合 56"/>
            <p:cNvGrpSpPr/>
            <p:nvPr/>
          </p:nvGrpSpPr>
          <p:grpSpPr>
            <a:xfrm>
              <a:off x="4898051" y="3546120"/>
              <a:ext cx="3679015" cy="930084"/>
              <a:chOff x="4898051" y="3546120"/>
              <a:chExt cx="3679015" cy="930084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7696845" y="3546120"/>
                <a:ext cx="880221" cy="93008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退款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4898051" y="3546120"/>
                <a:ext cx="897332" cy="93008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费用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858679" y="3552479"/>
                <a:ext cx="1774870" cy="43849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销售出库</a:t>
                </a:r>
                <a:endParaRPr lang="en-US" altLang="zh-CN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67" name="矩形 66"/>
            <p:cNvSpPr/>
            <p:nvPr/>
          </p:nvSpPr>
          <p:spPr>
            <a:xfrm>
              <a:off x="5858679" y="4057650"/>
              <a:ext cx="1774870" cy="409575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销售退货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165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8" grpId="0">
        <p:bldAsOne/>
      </p:bldGraphic>
      <p:bldP spid="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7584" y="237649"/>
            <a:ext cx="35283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打通线上线下业务，打通库存信息流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6375" y="206871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2.3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pic>
        <p:nvPicPr>
          <p:cNvPr id="40" name="图片 39" descr="全渠道折页-jpg.jpg"/>
          <p:cNvPicPr>
            <a:picLocks noChangeAspect="1"/>
          </p:cNvPicPr>
          <p:nvPr/>
        </p:nvPicPr>
        <p:blipFill>
          <a:blip r:embed="rId3" cstate="print"/>
          <a:srcRect t="3348" b="1224"/>
          <a:stretch>
            <a:fillRect/>
          </a:stretch>
        </p:blipFill>
        <p:spPr>
          <a:xfrm>
            <a:off x="0" y="716794"/>
            <a:ext cx="9144000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65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3851920" y="1204409"/>
            <a:ext cx="4824536" cy="792000"/>
            <a:chOff x="3851920" y="1204409"/>
            <a:chExt cx="4824536" cy="792000"/>
          </a:xfrm>
        </p:grpSpPr>
        <p:grpSp>
          <p:nvGrpSpPr>
            <p:cNvPr id="2" name="组合 1"/>
            <p:cNvGrpSpPr/>
            <p:nvPr/>
          </p:nvGrpSpPr>
          <p:grpSpPr>
            <a:xfrm>
              <a:off x="4723957" y="1213045"/>
              <a:ext cx="3952499" cy="783364"/>
              <a:chOff x="4579941" y="1104266"/>
              <a:chExt cx="4339527" cy="783364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4579941" y="1104266"/>
                <a:ext cx="4339527" cy="783364"/>
                <a:chOff x="4579941" y="1104266"/>
                <a:chExt cx="4339527" cy="783364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" name="矩形 4"/>
                <p:cNvSpPr/>
                <p:nvPr/>
              </p:nvSpPr>
              <p:spPr>
                <a:xfrm>
                  <a:off x="4579941" y="1104266"/>
                  <a:ext cx="4339527" cy="135292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/>
                </a:p>
              </p:txBody>
            </p:sp>
            <p:sp>
              <p:nvSpPr>
                <p:cNvPr id="6" name="矩形 5"/>
                <p:cNvSpPr/>
                <p:nvPr/>
              </p:nvSpPr>
              <p:spPr>
                <a:xfrm>
                  <a:off x="4579941" y="1239558"/>
                  <a:ext cx="4339527" cy="648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/>
                </a:p>
              </p:txBody>
            </p:sp>
          </p:grpSp>
          <p:sp>
            <p:nvSpPr>
              <p:cNvPr id="4" name="矩形 3"/>
              <p:cNvSpPr/>
              <p:nvPr/>
            </p:nvSpPr>
            <p:spPr>
              <a:xfrm>
                <a:off x="4634641" y="1275606"/>
                <a:ext cx="3924788" cy="5355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200" b="1" kern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经营传统业务，</a:t>
                </a:r>
              </a:p>
              <a:p>
                <a:pPr lvl="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200" b="1" kern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电商业务处于起步阶段的企业；</a:t>
                </a: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3851920" y="1204409"/>
              <a:ext cx="792000" cy="792000"/>
              <a:chOff x="3707904" y="1095630"/>
              <a:chExt cx="792000" cy="792000"/>
            </a:xfrm>
          </p:grpSpPr>
          <p:sp>
            <p:nvSpPr>
              <p:cNvPr id="40" name="圆角矩形 39"/>
              <p:cNvSpPr/>
              <p:nvPr/>
            </p:nvSpPr>
            <p:spPr>
              <a:xfrm>
                <a:off x="3707904" y="1095630"/>
                <a:ext cx="792000" cy="792000"/>
              </a:xfrm>
              <a:prstGeom prst="roundRect">
                <a:avLst>
                  <a:gd name="adj" fmla="val 7595"/>
                </a:avLst>
              </a:prstGeom>
              <a:solidFill>
                <a:srgbClr val="0055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/>
              </a:p>
            </p:txBody>
          </p:sp>
          <p:sp>
            <p:nvSpPr>
              <p:cNvPr id="41" name="稻壳儿小白白(http://dwz.cn/Wu2UP)"/>
              <p:cNvSpPr>
                <a:spLocks noEditPoints="1"/>
              </p:cNvSpPr>
              <p:nvPr/>
            </p:nvSpPr>
            <p:spPr bwMode="auto">
              <a:xfrm>
                <a:off x="3899951" y="1332411"/>
                <a:ext cx="379475" cy="379477"/>
              </a:xfrm>
              <a:custGeom>
                <a:avLst/>
                <a:gdLst>
                  <a:gd name="T0" fmla="*/ 0 w 48"/>
                  <a:gd name="T1" fmla="*/ 1058349039 h 48"/>
                  <a:gd name="T2" fmla="*/ 204840607 w 48"/>
                  <a:gd name="T3" fmla="*/ 716944654 h 48"/>
                  <a:gd name="T4" fmla="*/ 68281889 w 48"/>
                  <a:gd name="T5" fmla="*/ 716944654 h 48"/>
                  <a:gd name="T6" fmla="*/ 170699662 w 48"/>
                  <a:gd name="T7" fmla="*/ 580385936 h 48"/>
                  <a:gd name="T8" fmla="*/ 136563778 w 48"/>
                  <a:gd name="T9" fmla="*/ 955931266 h 48"/>
                  <a:gd name="T10" fmla="*/ 238981551 w 48"/>
                  <a:gd name="T11" fmla="*/ 887649377 h 48"/>
                  <a:gd name="T12" fmla="*/ 341404385 w 48"/>
                  <a:gd name="T13" fmla="*/ 1058349039 h 48"/>
                  <a:gd name="T14" fmla="*/ 0 w 48"/>
                  <a:gd name="T15" fmla="*/ 1570453086 h 48"/>
                  <a:gd name="T16" fmla="*/ 136563778 w 48"/>
                  <a:gd name="T17" fmla="*/ 1536312142 h 48"/>
                  <a:gd name="T18" fmla="*/ 102422834 w 48"/>
                  <a:gd name="T19" fmla="*/ 1433894368 h 48"/>
                  <a:gd name="T20" fmla="*/ 204840607 w 48"/>
                  <a:gd name="T21" fmla="*/ 1263189646 h 48"/>
                  <a:gd name="T22" fmla="*/ 102422834 w 48"/>
                  <a:gd name="T23" fmla="*/ 1263189646 h 48"/>
                  <a:gd name="T24" fmla="*/ 0 w 48"/>
                  <a:gd name="T25" fmla="*/ 1297330590 h 48"/>
                  <a:gd name="T26" fmla="*/ 307263440 w 48"/>
                  <a:gd name="T27" fmla="*/ 1160771872 h 48"/>
                  <a:gd name="T28" fmla="*/ 238981551 w 48"/>
                  <a:gd name="T29" fmla="*/ 1365612479 h 48"/>
                  <a:gd name="T30" fmla="*/ 170699662 w 48"/>
                  <a:gd name="T31" fmla="*/ 1638734975 h 48"/>
                  <a:gd name="T32" fmla="*/ 34140945 w 48"/>
                  <a:gd name="T33" fmla="*/ 477963103 h 48"/>
                  <a:gd name="T34" fmla="*/ 136563778 w 48"/>
                  <a:gd name="T35" fmla="*/ 375545329 h 48"/>
                  <a:gd name="T36" fmla="*/ 136563778 w 48"/>
                  <a:gd name="T37" fmla="*/ 136563778 h 48"/>
                  <a:gd name="T38" fmla="*/ 68281889 w 48"/>
                  <a:gd name="T39" fmla="*/ 204840607 h 48"/>
                  <a:gd name="T40" fmla="*/ 136563778 w 48"/>
                  <a:gd name="T41" fmla="*/ 0 h 48"/>
                  <a:gd name="T42" fmla="*/ 238981551 w 48"/>
                  <a:gd name="T43" fmla="*/ 375545329 h 48"/>
                  <a:gd name="T44" fmla="*/ 341404385 w 48"/>
                  <a:gd name="T45" fmla="*/ 477963103 h 48"/>
                  <a:gd name="T46" fmla="*/ 1604594031 w 48"/>
                  <a:gd name="T47" fmla="*/ 477963103 h 48"/>
                  <a:gd name="T48" fmla="*/ 443822158 w 48"/>
                  <a:gd name="T49" fmla="*/ 443822158 h 48"/>
                  <a:gd name="T50" fmla="*/ 477963103 w 48"/>
                  <a:gd name="T51" fmla="*/ 238981551 h 48"/>
                  <a:gd name="T52" fmla="*/ 1638734975 w 48"/>
                  <a:gd name="T53" fmla="*/ 273122496 h 48"/>
                  <a:gd name="T54" fmla="*/ 1638734975 w 48"/>
                  <a:gd name="T55" fmla="*/ 887649377 h 48"/>
                  <a:gd name="T56" fmla="*/ 477963103 w 48"/>
                  <a:gd name="T57" fmla="*/ 921790321 h 48"/>
                  <a:gd name="T58" fmla="*/ 443822158 w 48"/>
                  <a:gd name="T59" fmla="*/ 716944654 h 48"/>
                  <a:gd name="T60" fmla="*/ 1604594031 w 48"/>
                  <a:gd name="T61" fmla="*/ 682808770 h 48"/>
                  <a:gd name="T62" fmla="*/ 1638734975 w 48"/>
                  <a:gd name="T63" fmla="*/ 887649377 h 48"/>
                  <a:gd name="T64" fmla="*/ 1604594031 w 48"/>
                  <a:gd name="T65" fmla="*/ 1399753424 h 48"/>
                  <a:gd name="T66" fmla="*/ 443822158 w 48"/>
                  <a:gd name="T67" fmla="*/ 1365612479 h 48"/>
                  <a:gd name="T68" fmla="*/ 477963103 w 48"/>
                  <a:gd name="T69" fmla="*/ 1160771872 h 48"/>
                  <a:gd name="T70" fmla="*/ 1638734975 w 48"/>
                  <a:gd name="T71" fmla="*/ 1194912817 h 4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48" h="48">
                    <a:moveTo>
                      <a:pt x="10" y="31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0" y="30"/>
                      <a:pt x="0" y="30"/>
                      <a:pt x="0" y="29"/>
                    </a:cubicBezTo>
                    <a:cubicBezTo>
                      <a:pt x="0" y="24"/>
                      <a:pt x="6" y="24"/>
                      <a:pt x="6" y="21"/>
                    </a:cubicBezTo>
                    <a:cubicBezTo>
                      <a:pt x="6" y="20"/>
                      <a:pt x="5" y="20"/>
                      <a:pt x="5" y="20"/>
                    </a:cubicBezTo>
                    <a:cubicBezTo>
                      <a:pt x="4" y="20"/>
                      <a:pt x="3" y="21"/>
                      <a:pt x="2" y="21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18"/>
                      <a:pt x="3" y="17"/>
                      <a:pt x="5" y="17"/>
                    </a:cubicBezTo>
                    <a:cubicBezTo>
                      <a:pt x="7" y="17"/>
                      <a:pt x="9" y="18"/>
                      <a:pt x="9" y="21"/>
                    </a:cubicBezTo>
                    <a:cubicBezTo>
                      <a:pt x="9" y="25"/>
                      <a:pt x="4" y="26"/>
                      <a:pt x="4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10" y="26"/>
                      <a:pt x="10" y="26"/>
                      <a:pt x="10" y="26"/>
                    </a:cubicBezTo>
                    <a:lnTo>
                      <a:pt x="10" y="31"/>
                    </a:lnTo>
                    <a:close/>
                    <a:moveTo>
                      <a:pt x="5" y="48"/>
                    </a:moveTo>
                    <a:cubicBezTo>
                      <a:pt x="3" y="48"/>
                      <a:pt x="1" y="47"/>
                      <a:pt x="0" y="46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44"/>
                      <a:pt x="3" y="45"/>
                      <a:pt x="4" y="45"/>
                    </a:cubicBezTo>
                    <a:cubicBezTo>
                      <a:pt x="5" y="45"/>
                      <a:pt x="6" y="44"/>
                      <a:pt x="6" y="43"/>
                    </a:cubicBezTo>
                    <a:cubicBezTo>
                      <a:pt x="6" y="42"/>
                      <a:pt x="5" y="42"/>
                      <a:pt x="3" y="42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4" y="39"/>
                      <a:pt x="5" y="38"/>
                      <a:pt x="6" y="37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5" y="37"/>
                      <a:pt x="4" y="37"/>
                      <a:pt x="3" y="37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9" y="40"/>
                      <a:pt x="10" y="41"/>
                      <a:pt x="10" y="43"/>
                    </a:cubicBezTo>
                    <a:cubicBezTo>
                      <a:pt x="10" y="46"/>
                      <a:pt x="7" y="48"/>
                      <a:pt x="5" y="48"/>
                    </a:cubicBezTo>
                    <a:close/>
                    <a:moveTo>
                      <a:pt x="10" y="14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9"/>
                      <a:pt x="4" y="7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5"/>
                      <a:pt x="3" y="5"/>
                      <a:pt x="2" y="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10" y="11"/>
                      <a:pt x="10" y="11"/>
                      <a:pt x="10" y="11"/>
                    </a:cubicBezTo>
                    <a:lnTo>
                      <a:pt x="10" y="14"/>
                    </a:lnTo>
                    <a:close/>
                    <a:moveTo>
                      <a:pt x="48" y="13"/>
                    </a:moveTo>
                    <a:cubicBezTo>
                      <a:pt x="48" y="13"/>
                      <a:pt x="47" y="14"/>
                      <a:pt x="47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3" y="13"/>
                      <a:pt x="13" y="13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4" y="7"/>
                      <a:pt x="14" y="7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7"/>
                      <a:pt x="48" y="7"/>
                      <a:pt x="48" y="8"/>
                    </a:cubicBezTo>
                    <a:lnTo>
                      <a:pt x="48" y="13"/>
                    </a:lnTo>
                    <a:close/>
                    <a:moveTo>
                      <a:pt x="48" y="26"/>
                    </a:moveTo>
                    <a:cubicBezTo>
                      <a:pt x="48" y="27"/>
                      <a:pt x="47" y="27"/>
                      <a:pt x="47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7"/>
                      <a:pt x="13" y="27"/>
                      <a:pt x="13" y="2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4" y="20"/>
                      <a:pt x="14" y="20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47" y="20"/>
                      <a:pt x="48" y="21"/>
                      <a:pt x="48" y="21"/>
                    </a:cubicBezTo>
                    <a:lnTo>
                      <a:pt x="48" y="26"/>
                    </a:lnTo>
                    <a:close/>
                    <a:moveTo>
                      <a:pt x="48" y="40"/>
                    </a:moveTo>
                    <a:cubicBezTo>
                      <a:pt x="48" y="41"/>
                      <a:pt x="47" y="41"/>
                      <a:pt x="47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3" y="41"/>
                      <a:pt x="13" y="40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5"/>
                      <a:pt x="14" y="34"/>
                      <a:pt x="14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8" y="35"/>
                      <a:pt x="48" y="35"/>
                    </a:cubicBezTo>
                    <a:lnTo>
                      <a:pt x="48" y="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3851920" y="3364737"/>
            <a:ext cx="4824536" cy="792000"/>
            <a:chOff x="3851920" y="3364737"/>
            <a:chExt cx="4824536" cy="792000"/>
          </a:xfrm>
        </p:grpSpPr>
        <p:grpSp>
          <p:nvGrpSpPr>
            <p:cNvPr id="17" name="组合 16"/>
            <p:cNvGrpSpPr/>
            <p:nvPr/>
          </p:nvGrpSpPr>
          <p:grpSpPr>
            <a:xfrm>
              <a:off x="4723957" y="3373373"/>
              <a:ext cx="3952499" cy="783364"/>
              <a:chOff x="4579941" y="3676016"/>
              <a:chExt cx="4339527" cy="783364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8" name="矩形 17"/>
              <p:cNvSpPr/>
              <p:nvPr/>
            </p:nvSpPr>
            <p:spPr>
              <a:xfrm>
                <a:off x="4579941" y="3676016"/>
                <a:ext cx="4339527" cy="13529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/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4579941" y="3811308"/>
                <a:ext cx="4339527" cy="648072"/>
                <a:chOff x="1384600" y="1491630"/>
                <a:chExt cx="4339527" cy="648072"/>
              </a:xfrm>
            </p:grpSpPr>
            <p:sp>
              <p:nvSpPr>
                <p:cNvPr id="20" name="矩形 19"/>
                <p:cNvSpPr/>
                <p:nvPr/>
              </p:nvSpPr>
              <p:spPr>
                <a:xfrm>
                  <a:off x="1384600" y="1491630"/>
                  <a:ext cx="4339527" cy="648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/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>
                  <a:off x="1439300" y="1574349"/>
                  <a:ext cx="3924788" cy="5355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200" b="1" kern="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itchFamily="34" charset="-122"/>
                      <a:ea typeface="微软雅黑" pitchFamily="34" charset="-122"/>
                    </a:rPr>
                    <a:t>希望利用传统业务线下布局优势，</a:t>
                  </a:r>
                </a:p>
                <a:p>
                  <a:pPr lvl="0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200" b="1" kern="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itchFamily="34" charset="-122"/>
                      <a:ea typeface="微软雅黑" pitchFamily="34" charset="-122"/>
                    </a:rPr>
                    <a:t>线上线下一体统筹，全渠道运营的企业；</a:t>
                  </a:r>
                </a:p>
              </p:txBody>
            </p:sp>
          </p:grpSp>
        </p:grpSp>
        <p:grpSp>
          <p:nvGrpSpPr>
            <p:cNvPr id="42" name="组合 41"/>
            <p:cNvGrpSpPr/>
            <p:nvPr/>
          </p:nvGrpSpPr>
          <p:grpSpPr>
            <a:xfrm>
              <a:off x="3851920" y="3364737"/>
              <a:ext cx="792000" cy="792000"/>
              <a:chOff x="3707904" y="3667380"/>
              <a:chExt cx="792000" cy="792000"/>
            </a:xfrm>
          </p:grpSpPr>
          <p:sp>
            <p:nvSpPr>
              <p:cNvPr id="43" name="圆角矩形 42"/>
              <p:cNvSpPr/>
              <p:nvPr/>
            </p:nvSpPr>
            <p:spPr>
              <a:xfrm>
                <a:off x="3707904" y="3667380"/>
                <a:ext cx="792000" cy="792000"/>
              </a:xfrm>
              <a:prstGeom prst="roundRect">
                <a:avLst>
                  <a:gd name="adj" fmla="val 7595"/>
                </a:avLst>
              </a:prstGeom>
              <a:solidFill>
                <a:srgbClr val="0055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/>
              </a:p>
            </p:txBody>
          </p:sp>
          <p:sp>
            <p:nvSpPr>
              <p:cNvPr id="44" name="稻壳儿小白白(http://dwz.cn/Wu2UP)"/>
              <p:cNvSpPr>
                <a:spLocks noEditPoints="1"/>
              </p:cNvSpPr>
              <p:nvPr/>
            </p:nvSpPr>
            <p:spPr bwMode="auto">
              <a:xfrm>
                <a:off x="3940725" y="3864227"/>
                <a:ext cx="342357" cy="347392"/>
              </a:xfrm>
              <a:custGeom>
                <a:avLst/>
                <a:gdLst>
                  <a:gd name="T0" fmla="*/ 0 w 44"/>
                  <a:gd name="T1" fmla="*/ 948025155 h 45"/>
                  <a:gd name="T2" fmla="*/ 0 w 44"/>
                  <a:gd name="T3" fmla="*/ 916424803 h 45"/>
                  <a:gd name="T4" fmla="*/ 316321117 w 44"/>
                  <a:gd name="T5" fmla="*/ 916424803 h 45"/>
                  <a:gd name="T6" fmla="*/ 664277756 w 44"/>
                  <a:gd name="T7" fmla="*/ 442414660 h 45"/>
                  <a:gd name="T8" fmla="*/ 379587289 w 44"/>
                  <a:gd name="T9" fmla="*/ 189606978 h 45"/>
                  <a:gd name="T10" fmla="*/ 189793645 w 44"/>
                  <a:gd name="T11" fmla="*/ 316008385 h 45"/>
                  <a:gd name="T12" fmla="*/ 189793645 w 44"/>
                  <a:gd name="T13" fmla="*/ 442414660 h 45"/>
                  <a:gd name="T14" fmla="*/ 411217940 w 44"/>
                  <a:gd name="T15" fmla="*/ 884824452 h 45"/>
                  <a:gd name="T16" fmla="*/ 63266172 w 44"/>
                  <a:gd name="T17" fmla="*/ 568816067 h 45"/>
                  <a:gd name="T18" fmla="*/ 63266172 w 44"/>
                  <a:gd name="T19" fmla="*/ 221207330 h 45"/>
                  <a:gd name="T20" fmla="*/ 379587289 w 44"/>
                  <a:gd name="T21" fmla="*/ 31600352 h 45"/>
                  <a:gd name="T22" fmla="*/ 822435879 w 44"/>
                  <a:gd name="T23" fmla="*/ 379209088 h 45"/>
                  <a:gd name="T24" fmla="*/ 664277756 w 44"/>
                  <a:gd name="T25" fmla="*/ 442414660 h 45"/>
                  <a:gd name="T26" fmla="*/ 126527473 w 44"/>
                  <a:gd name="T27" fmla="*/ 1295638760 h 45"/>
                  <a:gd name="T28" fmla="*/ 94896822 w 44"/>
                  <a:gd name="T29" fmla="*/ 1264033540 h 45"/>
                  <a:gd name="T30" fmla="*/ 347956639 w 44"/>
                  <a:gd name="T31" fmla="*/ 1042831078 h 45"/>
                  <a:gd name="T32" fmla="*/ 158162994 w 44"/>
                  <a:gd name="T33" fmla="*/ 1295638760 h 45"/>
                  <a:gd name="T34" fmla="*/ 474484111 w 44"/>
                  <a:gd name="T35" fmla="*/ 1422040167 h 45"/>
                  <a:gd name="T36" fmla="*/ 442848590 w 44"/>
                  <a:gd name="T37" fmla="*/ 1106031782 h 45"/>
                  <a:gd name="T38" fmla="*/ 506114762 w 44"/>
                  <a:gd name="T39" fmla="*/ 1106031782 h 45"/>
                  <a:gd name="T40" fmla="*/ 1296919990 w 44"/>
                  <a:gd name="T41" fmla="*/ 1200832837 h 45"/>
                  <a:gd name="T42" fmla="*/ 1012229524 w 44"/>
                  <a:gd name="T43" fmla="*/ 1390439815 h 45"/>
                  <a:gd name="T44" fmla="*/ 569380934 w 44"/>
                  <a:gd name="T45" fmla="*/ 1042831078 h 45"/>
                  <a:gd name="T46" fmla="*/ 727539057 w 44"/>
                  <a:gd name="T47" fmla="*/ 979625507 h 45"/>
                  <a:gd name="T48" fmla="*/ 1075495695 w 44"/>
                  <a:gd name="T49" fmla="*/ 1232433188 h 45"/>
                  <a:gd name="T50" fmla="*/ 1233653819 w 44"/>
                  <a:gd name="T51" fmla="*/ 1042831078 h 45"/>
                  <a:gd name="T52" fmla="*/ 980598873 w 44"/>
                  <a:gd name="T53" fmla="*/ 758423045 h 45"/>
                  <a:gd name="T54" fmla="*/ 1043865045 w 44"/>
                  <a:gd name="T55" fmla="*/ 568816067 h 45"/>
                  <a:gd name="T56" fmla="*/ 1391816813 w 44"/>
                  <a:gd name="T57" fmla="*/ 1042831078 h 45"/>
                  <a:gd name="T58" fmla="*/ 948968223 w 44"/>
                  <a:gd name="T59" fmla="*/ 316008385 h 45"/>
                  <a:gd name="T60" fmla="*/ 885702051 w 44"/>
                  <a:gd name="T61" fmla="*/ 316008385 h 45"/>
                  <a:gd name="T62" fmla="*/ 917332701 w 44"/>
                  <a:gd name="T63" fmla="*/ 0 h 45"/>
                  <a:gd name="T64" fmla="*/ 948968223 w 44"/>
                  <a:gd name="T65" fmla="*/ 316008385 h 45"/>
                  <a:gd name="T66" fmla="*/ 1043865045 w 44"/>
                  <a:gd name="T67" fmla="*/ 379209088 h 45"/>
                  <a:gd name="T68" fmla="*/ 1012229524 w 44"/>
                  <a:gd name="T69" fmla="*/ 347608737 h 45"/>
                  <a:gd name="T70" fmla="*/ 1296919990 w 44"/>
                  <a:gd name="T71" fmla="*/ 126401407 h 45"/>
                  <a:gd name="T72" fmla="*/ 1075495695 w 44"/>
                  <a:gd name="T73" fmla="*/ 379209088 h 45"/>
                  <a:gd name="T74" fmla="*/ 1107126346 w 44"/>
                  <a:gd name="T75" fmla="*/ 537215715 h 45"/>
                  <a:gd name="T76" fmla="*/ 1107126346 w 44"/>
                  <a:gd name="T77" fmla="*/ 474015012 h 45"/>
                  <a:gd name="T78" fmla="*/ 1391816813 w 44"/>
                  <a:gd name="T79" fmla="*/ 505615363 h 4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4" h="45">
                    <a:moveTo>
                      <a:pt x="9" y="3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30"/>
                      <a:pt x="10" y="30"/>
                      <a:pt x="9" y="30"/>
                    </a:cubicBezTo>
                    <a:close/>
                    <a:moveTo>
                      <a:pt x="21" y="14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2" y="6"/>
                      <a:pt x="12" y="6"/>
                    </a:cubicBezTo>
                    <a:cubicBezTo>
                      <a:pt x="11" y="6"/>
                      <a:pt x="10" y="6"/>
                      <a:pt x="10" y="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11"/>
                      <a:pt x="5" y="12"/>
                      <a:pt x="5" y="12"/>
                    </a:cubicBezTo>
                    <a:cubicBezTo>
                      <a:pt x="5" y="13"/>
                      <a:pt x="5" y="14"/>
                      <a:pt x="6" y="14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2" y="28"/>
                      <a:pt x="12" y="27"/>
                      <a:pt x="11" y="2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6"/>
                      <a:pt x="0" y="14"/>
                      <a:pt x="0" y="12"/>
                    </a:cubicBezTo>
                    <a:cubicBezTo>
                      <a:pt x="0" y="10"/>
                      <a:pt x="1" y="8"/>
                      <a:pt x="2" y="7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8" y="1"/>
                      <a:pt x="10" y="1"/>
                      <a:pt x="12" y="1"/>
                    </a:cubicBezTo>
                    <a:cubicBezTo>
                      <a:pt x="14" y="1"/>
                      <a:pt x="16" y="1"/>
                      <a:pt x="17" y="3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7" y="12"/>
                      <a:pt x="27" y="13"/>
                      <a:pt x="27" y="13"/>
                    </a:cubicBezTo>
                    <a:lnTo>
                      <a:pt x="21" y="14"/>
                    </a:lnTo>
                    <a:close/>
                    <a:moveTo>
                      <a:pt x="5" y="41"/>
                    </a:moveTo>
                    <a:cubicBezTo>
                      <a:pt x="4" y="41"/>
                      <a:pt x="4" y="41"/>
                      <a:pt x="4" y="41"/>
                    </a:cubicBezTo>
                    <a:cubicBezTo>
                      <a:pt x="4" y="41"/>
                      <a:pt x="3" y="41"/>
                      <a:pt x="3" y="41"/>
                    </a:cubicBezTo>
                    <a:cubicBezTo>
                      <a:pt x="3" y="41"/>
                      <a:pt x="3" y="40"/>
                      <a:pt x="3" y="40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3"/>
                      <a:pt x="11" y="33"/>
                      <a:pt x="11" y="33"/>
                    </a:cubicBezTo>
                    <a:cubicBezTo>
                      <a:pt x="12" y="33"/>
                      <a:pt x="12" y="34"/>
                      <a:pt x="11" y="34"/>
                    </a:cubicBezTo>
                    <a:lnTo>
                      <a:pt x="5" y="41"/>
                    </a:lnTo>
                    <a:close/>
                    <a:moveTo>
                      <a:pt x="16" y="44"/>
                    </a:moveTo>
                    <a:cubicBezTo>
                      <a:pt x="16" y="44"/>
                      <a:pt x="16" y="45"/>
                      <a:pt x="15" y="45"/>
                    </a:cubicBezTo>
                    <a:cubicBezTo>
                      <a:pt x="15" y="45"/>
                      <a:pt x="14" y="44"/>
                      <a:pt x="14" y="44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5" y="35"/>
                      <a:pt x="15" y="35"/>
                    </a:cubicBezTo>
                    <a:cubicBezTo>
                      <a:pt x="16" y="35"/>
                      <a:pt x="16" y="35"/>
                      <a:pt x="16" y="35"/>
                    </a:cubicBezTo>
                    <a:lnTo>
                      <a:pt x="16" y="44"/>
                    </a:lnTo>
                    <a:close/>
                    <a:moveTo>
                      <a:pt x="41" y="38"/>
                    </a:moveTo>
                    <a:cubicBezTo>
                      <a:pt x="38" y="42"/>
                      <a:pt x="38" y="42"/>
                      <a:pt x="38" y="42"/>
                    </a:cubicBezTo>
                    <a:cubicBezTo>
                      <a:pt x="36" y="44"/>
                      <a:pt x="34" y="44"/>
                      <a:pt x="32" y="44"/>
                    </a:cubicBezTo>
                    <a:cubicBezTo>
                      <a:pt x="30" y="44"/>
                      <a:pt x="28" y="44"/>
                      <a:pt x="27" y="4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7" y="33"/>
                      <a:pt x="17" y="32"/>
                      <a:pt x="17" y="32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1" y="39"/>
                      <a:pt x="33" y="39"/>
                      <a:pt x="34" y="3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8" y="34"/>
                      <a:pt x="39" y="33"/>
                      <a:pt x="39" y="33"/>
                    </a:cubicBezTo>
                    <a:cubicBezTo>
                      <a:pt x="39" y="32"/>
                      <a:pt x="38" y="31"/>
                      <a:pt x="38" y="31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2" y="18"/>
                      <a:pt x="32" y="18"/>
                      <a:pt x="33" y="18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3" y="29"/>
                      <a:pt x="44" y="31"/>
                      <a:pt x="44" y="33"/>
                    </a:cubicBezTo>
                    <a:cubicBezTo>
                      <a:pt x="44" y="35"/>
                      <a:pt x="43" y="37"/>
                      <a:pt x="41" y="38"/>
                    </a:cubicBezTo>
                    <a:close/>
                    <a:moveTo>
                      <a:pt x="30" y="10"/>
                    </a:moveTo>
                    <a:cubicBezTo>
                      <a:pt x="30" y="10"/>
                      <a:pt x="29" y="11"/>
                      <a:pt x="29" y="11"/>
                    </a:cubicBezTo>
                    <a:cubicBezTo>
                      <a:pt x="28" y="11"/>
                      <a:pt x="28" y="10"/>
                      <a:pt x="28" y="10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8" y="0"/>
                      <a:pt x="29" y="0"/>
                    </a:cubicBezTo>
                    <a:cubicBezTo>
                      <a:pt x="29" y="0"/>
                      <a:pt x="30" y="1"/>
                      <a:pt x="30" y="1"/>
                    </a:cubicBezTo>
                    <a:lnTo>
                      <a:pt x="30" y="10"/>
                    </a:lnTo>
                    <a:close/>
                    <a:moveTo>
                      <a:pt x="34" y="12"/>
                    </a:moveTo>
                    <a:cubicBezTo>
                      <a:pt x="33" y="12"/>
                      <a:pt x="33" y="12"/>
                      <a:pt x="33" y="12"/>
                    </a:cubicBezTo>
                    <a:cubicBezTo>
                      <a:pt x="33" y="12"/>
                      <a:pt x="33" y="12"/>
                      <a:pt x="32" y="12"/>
                    </a:cubicBezTo>
                    <a:cubicBezTo>
                      <a:pt x="32" y="12"/>
                      <a:pt x="32" y="11"/>
                      <a:pt x="32" y="11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1" y="4"/>
                    </a:cubicBezTo>
                    <a:cubicBezTo>
                      <a:pt x="41" y="4"/>
                      <a:pt x="41" y="5"/>
                      <a:pt x="41" y="5"/>
                    </a:cubicBezTo>
                    <a:lnTo>
                      <a:pt x="34" y="12"/>
                    </a:lnTo>
                    <a:close/>
                    <a:moveTo>
                      <a:pt x="43" y="17"/>
                    </a:move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6"/>
                      <a:pt x="34" y="16"/>
                    </a:cubicBezTo>
                    <a:cubicBezTo>
                      <a:pt x="34" y="15"/>
                      <a:pt x="34" y="15"/>
                      <a:pt x="35" y="15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4" y="15"/>
                      <a:pt x="44" y="15"/>
                      <a:pt x="44" y="16"/>
                    </a:cubicBezTo>
                    <a:cubicBezTo>
                      <a:pt x="44" y="16"/>
                      <a:pt x="44" y="17"/>
                      <a:pt x="43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3851920" y="2284617"/>
            <a:ext cx="4824536" cy="792000"/>
            <a:chOff x="3851920" y="2284617"/>
            <a:chExt cx="4824536" cy="792000"/>
          </a:xfrm>
        </p:grpSpPr>
        <p:grpSp>
          <p:nvGrpSpPr>
            <p:cNvPr id="7" name="组合 6"/>
            <p:cNvGrpSpPr/>
            <p:nvPr/>
          </p:nvGrpSpPr>
          <p:grpSpPr>
            <a:xfrm>
              <a:off x="4723957" y="2293253"/>
              <a:ext cx="3952499" cy="783364"/>
              <a:chOff x="4579941" y="1961516"/>
              <a:chExt cx="4339527" cy="783364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4579941" y="1961516"/>
                <a:ext cx="4339527" cy="783364"/>
                <a:chOff x="4579941" y="1961516"/>
                <a:chExt cx="4339527" cy="783364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" name="矩形 9"/>
                <p:cNvSpPr/>
                <p:nvPr/>
              </p:nvSpPr>
              <p:spPr>
                <a:xfrm>
                  <a:off x="4579941" y="1961516"/>
                  <a:ext cx="4339527" cy="135292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/>
                </a:p>
              </p:txBody>
            </p:sp>
            <p:sp>
              <p:nvSpPr>
                <p:cNvPr id="11" name="矩形 10"/>
                <p:cNvSpPr/>
                <p:nvPr/>
              </p:nvSpPr>
              <p:spPr>
                <a:xfrm>
                  <a:off x="4579941" y="2096808"/>
                  <a:ext cx="4339527" cy="648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/>
                </a:p>
              </p:txBody>
            </p:sp>
          </p:grpSp>
          <p:sp>
            <p:nvSpPr>
              <p:cNvPr id="9" name="矩形 8"/>
              <p:cNvSpPr/>
              <p:nvPr/>
            </p:nvSpPr>
            <p:spPr>
              <a:xfrm>
                <a:off x="4634641" y="2139702"/>
                <a:ext cx="3924788" cy="5355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200" b="1" kern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线上和线下业务都发展得比较好，</a:t>
                </a:r>
              </a:p>
              <a:p>
                <a:pPr lvl="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200" b="1" kern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希望可以上下互通，协同运作的企业；</a:t>
                </a: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3851920" y="2284617"/>
              <a:ext cx="792000" cy="792000"/>
              <a:chOff x="3707904" y="1952880"/>
              <a:chExt cx="792000" cy="792000"/>
            </a:xfrm>
          </p:grpSpPr>
          <p:sp>
            <p:nvSpPr>
              <p:cNvPr id="46" name="圆角矩形 45"/>
              <p:cNvSpPr/>
              <p:nvPr/>
            </p:nvSpPr>
            <p:spPr>
              <a:xfrm>
                <a:off x="3707904" y="1952880"/>
                <a:ext cx="792000" cy="792000"/>
              </a:xfrm>
              <a:prstGeom prst="roundRect">
                <a:avLst>
                  <a:gd name="adj" fmla="val 7595"/>
                </a:avLst>
              </a:prstGeom>
              <a:solidFill>
                <a:srgbClr val="0055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/>
              </a:p>
            </p:txBody>
          </p:sp>
          <p:grpSp>
            <p:nvGrpSpPr>
              <p:cNvPr id="47" name="组合 46"/>
              <p:cNvGrpSpPr/>
              <p:nvPr/>
            </p:nvGrpSpPr>
            <p:grpSpPr>
              <a:xfrm>
                <a:off x="3923381" y="2153817"/>
                <a:ext cx="332330" cy="410699"/>
                <a:chOff x="5432828" y="3012686"/>
                <a:chExt cx="272405" cy="336643"/>
              </a:xfrm>
              <a:solidFill>
                <a:schemeClr val="bg1"/>
              </a:solidFill>
            </p:grpSpPr>
            <p:sp>
              <p:nvSpPr>
                <p:cNvPr id="48" name="Rectangle 94"/>
                <p:cNvSpPr>
                  <a:spLocks noChangeArrowheads="1"/>
                </p:cNvSpPr>
                <p:nvPr/>
              </p:nvSpPr>
              <p:spPr bwMode="auto">
                <a:xfrm>
                  <a:off x="5622999" y="3012686"/>
                  <a:ext cx="53967" cy="16189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 b="1">
                    <a:ea typeface="微软雅黑"/>
                  </a:endParaRPr>
                </a:p>
              </p:txBody>
            </p:sp>
            <p:sp>
              <p:nvSpPr>
                <p:cNvPr id="49" name="Rectangle 95"/>
                <p:cNvSpPr>
                  <a:spLocks noChangeArrowheads="1"/>
                </p:cNvSpPr>
                <p:nvPr/>
              </p:nvSpPr>
              <p:spPr bwMode="auto">
                <a:xfrm>
                  <a:off x="5622999" y="3012686"/>
                  <a:ext cx="53967" cy="16189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 b="1">
                    <a:ea typeface="微软雅黑"/>
                  </a:endParaRPr>
                </a:p>
              </p:txBody>
            </p:sp>
            <p:sp>
              <p:nvSpPr>
                <p:cNvPr id="50" name="Rectangle 96"/>
                <p:cNvSpPr>
                  <a:spLocks noChangeArrowheads="1"/>
                </p:cNvSpPr>
                <p:nvPr/>
              </p:nvSpPr>
              <p:spPr bwMode="auto">
                <a:xfrm>
                  <a:off x="5622999" y="3012686"/>
                  <a:ext cx="53967" cy="16189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 b="1">
                    <a:ea typeface="微软雅黑"/>
                  </a:endParaRPr>
                </a:p>
              </p:txBody>
            </p:sp>
            <p:sp>
              <p:nvSpPr>
                <p:cNvPr id="51" name="Rectangle 97"/>
                <p:cNvSpPr>
                  <a:spLocks noChangeArrowheads="1"/>
                </p:cNvSpPr>
                <p:nvPr/>
              </p:nvSpPr>
              <p:spPr bwMode="auto">
                <a:xfrm>
                  <a:off x="5622999" y="3012686"/>
                  <a:ext cx="53967" cy="16189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 b="1">
                    <a:ea typeface="微软雅黑"/>
                  </a:endParaRPr>
                </a:p>
              </p:txBody>
            </p:sp>
            <p:sp>
              <p:nvSpPr>
                <p:cNvPr id="52" name="Rectangle 98"/>
                <p:cNvSpPr>
                  <a:spLocks noChangeArrowheads="1"/>
                </p:cNvSpPr>
                <p:nvPr/>
              </p:nvSpPr>
              <p:spPr bwMode="auto">
                <a:xfrm>
                  <a:off x="5458527" y="3012686"/>
                  <a:ext cx="53967" cy="16189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 b="1">
                    <a:ea typeface="微软雅黑"/>
                  </a:endParaRPr>
                </a:p>
              </p:txBody>
            </p:sp>
            <p:sp>
              <p:nvSpPr>
                <p:cNvPr id="53" name="Rectangle 99"/>
                <p:cNvSpPr>
                  <a:spLocks noChangeArrowheads="1"/>
                </p:cNvSpPr>
                <p:nvPr/>
              </p:nvSpPr>
              <p:spPr bwMode="auto">
                <a:xfrm>
                  <a:off x="5458527" y="3012686"/>
                  <a:ext cx="53967" cy="16189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 b="1">
                    <a:ea typeface="微软雅黑"/>
                  </a:endParaRPr>
                </a:p>
              </p:txBody>
            </p:sp>
            <p:sp>
              <p:nvSpPr>
                <p:cNvPr id="54" name="Rectangle 100"/>
                <p:cNvSpPr>
                  <a:spLocks noChangeArrowheads="1"/>
                </p:cNvSpPr>
                <p:nvPr/>
              </p:nvSpPr>
              <p:spPr bwMode="auto">
                <a:xfrm>
                  <a:off x="5458527" y="3012686"/>
                  <a:ext cx="53967" cy="16189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 b="1">
                    <a:ea typeface="微软雅黑"/>
                  </a:endParaRPr>
                </a:p>
              </p:txBody>
            </p:sp>
            <p:sp>
              <p:nvSpPr>
                <p:cNvPr id="55" name="Rectangle 101"/>
                <p:cNvSpPr>
                  <a:spLocks noChangeArrowheads="1"/>
                </p:cNvSpPr>
                <p:nvPr/>
              </p:nvSpPr>
              <p:spPr bwMode="auto">
                <a:xfrm>
                  <a:off x="5458527" y="3012686"/>
                  <a:ext cx="53967" cy="16189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 b="1">
                    <a:ea typeface="微软雅黑"/>
                  </a:endParaRPr>
                </a:p>
              </p:txBody>
            </p:sp>
            <p:sp>
              <p:nvSpPr>
                <p:cNvPr id="56" name="Freeform 102"/>
                <p:cNvSpPr>
                  <a:spLocks/>
                </p:cNvSpPr>
                <p:nvPr/>
              </p:nvSpPr>
              <p:spPr bwMode="auto">
                <a:xfrm>
                  <a:off x="5432828" y="3089779"/>
                  <a:ext cx="272405" cy="259550"/>
                </a:xfrm>
                <a:custGeom>
                  <a:avLst/>
                  <a:gdLst>
                    <a:gd name="T0" fmla="*/ 53 w 106"/>
                    <a:gd name="T1" fmla="*/ 0 h 101"/>
                    <a:gd name="T2" fmla="*/ 66 w 106"/>
                    <a:gd name="T3" fmla="*/ 38 h 101"/>
                    <a:gd name="T4" fmla="*/ 106 w 106"/>
                    <a:gd name="T5" fmla="*/ 39 h 101"/>
                    <a:gd name="T6" fmla="*/ 74 w 106"/>
                    <a:gd name="T7" fmla="*/ 63 h 101"/>
                    <a:gd name="T8" fmla="*/ 85 w 106"/>
                    <a:gd name="T9" fmla="*/ 101 h 101"/>
                    <a:gd name="T10" fmla="*/ 53 w 106"/>
                    <a:gd name="T11" fmla="*/ 78 h 101"/>
                    <a:gd name="T12" fmla="*/ 20 w 106"/>
                    <a:gd name="T13" fmla="*/ 101 h 101"/>
                    <a:gd name="T14" fmla="*/ 31 w 106"/>
                    <a:gd name="T15" fmla="*/ 63 h 101"/>
                    <a:gd name="T16" fmla="*/ 0 w 106"/>
                    <a:gd name="T17" fmla="*/ 39 h 101"/>
                    <a:gd name="T18" fmla="*/ 39 w 106"/>
                    <a:gd name="T19" fmla="*/ 38 h 101"/>
                    <a:gd name="T20" fmla="*/ 53 w 106"/>
                    <a:gd name="T21" fmla="*/ 0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6" h="101">
                      <a:moveTo>
                        <a:pt x="53" y="0"/>
                      </a:moveTo>
                      <a:lnTo>
                        <a:pt x="66" y="38"/>
                      </a:lnTo>
                      <a:lnTo>
                        <a:pt x="106" y="39"/>
                      </a:lnTo>
                      <a:lnTo>
                        <a:pt x="74" y="63"/>
                      </a:lnTo>
                      <a:lnTo>
                        <a:pt x="85" y="101"/>
                      </a:lnTo>
                      <a:lnTo>
                        <a:pt x="53" y="78"/>
                      </a:lnTo>
                      <a:lnTo>
                        <a:pt x="20" y="101"/>
                      </a:lnTo>
                      <a:lnTo>
                        <a:pt x="31" y="63"/>
                      </a:lnTo>
                      <a:lnTo>
                        <a:pt x="0" y="39"/>
                      </a:lnTo>
                      <a:lnTo>
                        <a:pt x="39" y="38"/>
                      </a:lnTo>
                      <a:lnTo>
                        <a:pt x="5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 b="1"/>
                </a:p>
              </p:txBody>
            </p:sp>
            <p:sp>
              <p:nvSpPr>
                <p:cNvPr id="57" name="Freeform 103"/>
                <p:cNvSpPr>
                  <a:spLocks/>
                </p:cNvSpPr>
                <p:nvPr/>
              </p:nvSpPr>
              <p:spPr bwMode="auto">
                <a:xfrm>
                  <a:off x="5432828" y="3089779"/>
                  <a:ext cx="272405" cy="259550"/>
                </a:xfrm>
                <a:custGeom>
                  <a:avLst/>
                  <a:gdLst>
                    <a:gd name="T0" fmla="*/ 53 w 106"/>
                    <a:gd name="T1" fmla="*/ 0 h 101"/>
                    <a:gd name="T2" fmla="*/ 66 w 106"/>
                    <a:gd name="T3" fmla="*/ 38 h 101"/>
                    <a:gd name="T4" fmla="*/ 106 w 106"/>
                    <a:gd name="T5" fmla="*/ 39 h 101"/>
                    <a:gd name="T6" fmla="*/ 74 w 106"/>
                    <a:gd name="T7" fmla="*/ 63 h 101"/>
                    <a:gd name="T8" fmla="*/ 85 w 106"/>
                    <a:gd name="T9" fmla="*/ 101 h 101"/>
                    <a:gd name="T10" fmla="*/ 53 w 106"/>
                    <a:gd name="T11" fmla="*/ 78 h 101"/>
                    <a:gd name="T12" fmla="*/ 20 w 106"/>
                    <a:gd name="T13" fmla="*/ 101 h 101"/>
                    <a:gd name="T14" fmla="*/ 31 w 106"/>
                    <a:gd name="T15" fmla="*/ 63 h 101"/>
                    <a:gd name="T16" fmla="*/ 0 w 106"/>
                    <a:gd name="T17" fmla="*/ 39 h 101"/>
                    <a:gd name="T18" fmla="*/ 39 w 106"/>
                    <a:gd name="T19" fmla="*/ 38 h 101"/>
                    <a:gd name="T20" fmla="*/ 53 w 106"/>
                    <a:gd name="T21" fmla="*/ 0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6" h="101">
                      <a:moveTo>
                        <a:pt x="53" y="0"/>
                      </a:moveTo>
                      <a:lnTo>
                        <a:pt x="66" y="38"/>
                      </a:lnTo>
                      <a:lnTo>
                        <a:pt x="106" y="39"/>
                      </a:lnTo>
                      <a:lnTo>
                        <a:pt x="74" y="63"/>
                      </a:lnTo>
                      <a:lnTo>
                        <a:pt x="85" y="101"/>
                      </a:lnTo>
                      <a:lnTo>
                        <a:pt x="53" y="78"/>
                      </a:lnTo>
                      <a:lnTo>
                        <a:pt x="20" y="101"/>
                      </a:lnTo>
                      <a:lnTo>
                        <a:pt x="31" y="63"/>
                      </a:lnTo>
                      <a:lnTo>
                        <a:pt x="0" y="39"/>
                      </a:lnTo>
                      <a:lnTo>
                        <a:pt x="39" y="38"/>
                      </a:lnTo>
                      <a:lnTo>
                        <a:pt x="53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 b="1"/>
                </a:p>
              </p:txBody>
            </p:sp>
            <p:sp>
              <p:nvSpPr>
                <p:cNvPr id="58" name="Rectangle 104"/>
                <p:cNvSpPr>
                  <a:spLocks noChangeArrowheads="1"/>
                </p:cNvSpPr>
                <p:nvPr/>
              </p:nvSpPr>
              <p:spPr bwMode="auto">
                <a:xfrm>
                  <a:off x="5540763" y="3012686"/>
                  <a:ext cx="53967" cy="12078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 b="1">
                    <a:ea typeface="微软雅黑"/>
                  </a:endParaRPr>
                </a:p>
              </p:txBody>
            </p:sp>
            <p:sp>
              <p:nvSpPr>
                <p:cNvPr id="59" name="Rectangle 105"/>
                <p:cNvSpPr>
                  <a:spLocks noChangeArrowheads="1"/>
                </p:cNvSpPr>
                <p:nvPr/>
              </p:nvSpPr>
              <p:spPr bwMode="auto">
                <a:xfrm>
                  <a:off x="5540763" y="3012686"/>
                  <a:ext cx="53967" cy="12078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 b="1">
                    <a:ea typeface="微软雅黑"/>
                  </a:endParaRPr>
                </a:p>
              </p:txBody>
            </p:sp>
            <p:sp>
              <p:nvSpPr>
                <p:cNvPr id="60" name="Freeform 106"/>
                <p:cNvSpPr>
                  <a:spLocks/>
                </p:cNvSpPr>
                <p:nvPr/>
              </p:nvSpPr>
              <p:spPr bwMode="auto">
                <a:xfrm>
                  <a:off x="5540763" y="3012686"/>
                  <a:ext cx="53967" cy="120780"/>
                </a:xfrm>
                <a:custGeom>
                  <a:avLst/>
                  <a:gdLst>
                    <a:gd name="T0" fmla="*/ 21 w 21"/>
                    <a:gd name="T1" fmla="*/ 0 h 47"/>
                    <a:gd name="T2" fmla="*/ 0 w 21"/>
                    <a:gd name="T3" fmla="*/ 0 h 47"/>
                    <a:gd name="T4" fmla="*/ 0 w 21"/>
                    <a:gd name="T5" fmla="*/ 47 h 47"/>
                    <a:gd name="T6" fmla="*/ 11 w 21"/>
                    <a:gd name="T7" fmla="*/ 16 h 47"/>
                    <a:gd name="T8" fmla="*/ 21 w 21"/>
                    <a:gd name="T9" fmla="*/ 47 h 47"/>
                    <a:gd name="T10" fmla="*/ 21 w 21"/>
                    <a:gd name="T11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47">
                      <a:moveTo>
                        <a:pt x="21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11" y="16"/>
                      </a:lnTo>
                      <a:lnTo>
                        <a:pt x="21" y="47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 b="1"/>
                </a:p>
              </p:txBody>
            </p:sp>
            <p:sp>
              <p:nvSpPr>
                <p:cNvPr id="61" name="Freeform 107"/>
                <p:cNvSpPr>
                  <a:spLocks/>
                </p:cNvSpPr>
                <p:nvPr/>
              </p:nvSpPr>
              <p:spPr bwMode="auto">
                <a:xfrm>
                  <a:off x="5540763" y="3012686"/>
                  <a:ext cx="53967" cy="120780"/>
                </a:xfrm>
                <a:custGeom>
                  <a:avLst/>
                  <a:gdLst>
                    <a:gd name="T0" fmla="*/ 21 w 21"/>
                    <a:gd name="T1" fmla="*/ 0 h 47"/>
                    <a:gd name="T2" fmla="*/ 0 w 21"/>
                    <a:gd name="T3" fmla="*/ 0 h 47"/>
                    <a:gd name="T4" fmla="*/ 0 w 21"/>
                    <a:gd name="T5" fmla="*/ 47 h 47"/>
                    <a:gd name="T6" fmla="*/ 11 w 21"/>
                    <a:gd name="T7" fmla="*/ 16 h 47"/>
                    <a:gd name="T8" fmla="*/ 21 w 21"/>
                    <a:gd name="T9" fmla="*/ 47 h 47"/>
                    <a:gd name="T10" fmla="*/ 21 w 21"/>
                    <a:gd name="T11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47">
                      <a:moveTo>
                        <a:pt x="21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11" y="16"/>
                      </a:lnTo>
                      <a:lnTo>
                        <a:pt x="21" y="47"/>
                      </a:lnTo>
                      <a:lnTo>
                        <a:pt x="21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 b="1"/>
                </a:p>
              </p:txBody>
            </p:sp>
          </p:grpSp>
        </p:grpSp>
      </p:grpSp>
      <p:sp>
        <p:nvSpPr>
          <p:cNvPr id="66" name="TextBox 65"/>
          <p:cNvSpPr txBox="1"/>
          <p:nvPr/>
        </p:nvSpPr>
        <p:spPr>
          <a:xfrm>
            <a:off x="169581" y="206871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2.4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27584" y="237649"/>
            <a:ext cx="288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管家婆全渠道为谁服务？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350527" y="1063856"/>
            <a:ext cx="3163267" cy="3163267"/>
            <a:chOff x="350527" y="1171912"/>
            <a:chExt cx="3163267" cy="3163267"/>
          </a:xfrm>
        </p:grpSpPr>
        <p:sp>
          <p:nvSpPr>
            <p:cNvPr id="70" name="AutoShape 4"/>
            <p:cNvSpPr>
              <a:spLocks noChangeAspect="1" noChangeArrowheads="1" noTextEdit="1"/>
            </p:cNvSpPr>
            <p:nvPr/>
          </p:nvSpPr>
          <p:spPr bwMode="auto">
            <a:xfrm>
              <a:off x="352353" y="1173738"/>
              <a:ext cx="3159614" cy="3159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/>
              </a:endParaRPr>
            </a:p>
          </p:txBody>
        </p:sp>
        <p:sp>
          <p:nvSpPr>
            <p:cNvPr id="71" name="Oval 6"/>
            <p:cNvSpPr>
              <a:spLocks noChangeArrowheads="1"/>
            </p:cNvSpPr>
            <p:nvPr/>
          </p:nvSpPr>
          <p:spPr bwMode="auto">
            <a:xfrm>
              <a:off x="350527" y="1171912"/>
              <a:ext cx="3163267" cy="3163267"/>
            </a:xfrm>
            <a:prstGeom prst="ellipse">
              <a:avLst/>
            </a:prstGeom>
            <a:solidFill>
              <a:srgbClr val="005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/>
              </a:endParaRPr>
            </a:p>
          </p:txBody>
        </p:sp>
        <p:sp>
          <p:nvSpPr>
            <p:cNvPr id="72" name="Oval 7"/>
            <p:cNvSpPr>
              <a:spLocks noChangeArrowheads="1"/>
            </p:cNvSpPr>
            <p:nvPr/>
          </p:nvSpPr>
          <p:spPr bwMode="auto">
            <a:xfrm>
              <a:off x="545948" y="1367333"/>
              <a:ext cx="2772425" cy="27724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/>
              </a:endParaRPr>
            </a:p>
          </p:txBody>
        </p:sp>
        <p:sp>
          <p:nvSpPr>
            <p:cNvPr id="73" name="Oval 8"/>
            <p:cNvSpPr>
              <a:spLocks noChangeArrowheads="1"/>
            </p:cNvSpPr>
            <p:nvPr/>
          </p:nvSpPr>
          <p:spPr bwMode="auto">
            <a:xfrm>
              <a:off x="856430" y="1677815"/>
              <a:ext cx="2151460" cy="21514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/>
              </a:endParaRPr>
            </a:p>
          </p:txBody>
        </p:sp>
        <p:sp>
          <p:nvSpPr>
            <p:cNvPr id="74" name="Freeform 9"/>
            <p:cNvSpPr>
              <a:spLocks/>
            </p:cNvSpPr>
            <p:nvPr/>
          </p:nvSpPr>
          <p:spPr bwMode="auto">
            <a:xfrm>
              <a:off x="1873717" y="1394729"/>
              <a:ext cx="116887" cy="515035"/>
            </a:xfrm>
            <a:custGeom>
              <a:avLst/>
              <a:gdLst>
                <a:gd name="T0" fmla="*/ 0 w 68"/>
                <a:gd name="T1" fmla="*/ 34 h 304"/>
                <a:gd name="T2" fmla="*/ 0 w 68"/>
                <a:gd name="T3" fmla="*/ 270 h 304"/>
                <a:gd name="T4" fmla="*/ 34 w 68"/>
                <a:gd name="T5" fmla="*/ 304 h 304"/>
                <a:gd name="T6" fmla="*/ 68 w 68"/>
                <a:gd name="T7" fmla="*/ 270 h 304"/>
                <a:gd name="T8" fmla="*/ 68 w 68"/>
                <a:gd name="T9" fmla="*/ 34 h 304"/>
                <a:gd name="T10" fmla="*/ 34 w 68"/>
                <a:gd name="T11" fmla="*/ 0 h 304"/>
                <a:gd name="T12" fmla="*/ 0 w 68"/>
                <a:gd name="T13" fmla="*/ 3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304">
                  <a:moveTo>
                    <a:pt x="0" y="34"/>
                  </a:moveTo>
                  <a:cubicBezTo>
                    <a:pt x="0" y="270"/>
                    <a:pt x="0" y="270"/>
                    <a:pt x="0" y="270"/>
                  </a:cubicBezTo>
                  <a:cubicBezTo>
                    <a:pt x="0" y="289"/>
                    <a:pt x="15" y="304"/>
                    <a:pt x="34" y="304"/>
                  </a:cubicBezTo>
                  <a:cubicBezTo>
                    <a:pt x="53" y="304"/>
                    <a:pt x="68" y="289"/>
                    <a:pt x="68" y="270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15"/>
                    <a:pt x="53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0"/>
            <p:cNvSpPr>
              <a:spLocks/>
            </p:cNvSpPr>
            <p:nvPr/>
          </p:nvSpPr>
          <p:spPr bwMode="auto">
            <a:xfrm>
              <a:off x="1873717" y="3600980"/>
              <a:ext cx="116887" cy="515035"/>
            </a:xfrm>
            <a:custGeom>
              <a:avLst/>
              <a:gdLst>
                <a:gd name="T0" fmla="*/ 0 w 68"/>
                <a:gd name="T1" fmla="*/ 34 h 304"/>
                <a:gd name="T2" fmla="*/ 0 w 68"/>
                <a:gd name="T3" fmla="*/ 270 h 304"/>
                <a:gd name="T4" fmla="*/ 34 w 68"/>
                <a:gd name="T5" fmla="*/ 304 h 304"/>
                <a:gd name="T6" fmla="*/ 68 w 68"/>
                <a:gd name="T7" fmla="*/ 270 h 304"/>
                <a:gd name="T8" fmla="*/ 68 w 68"/>
                <a:gd name="T9" fmla="*/ 34 h 304"/>
                <a:gd name="T10" fmla="*/ 34 w 68"/>
                <a:gd name="T11" fmla="*/ 0 h 304"/>
                <a:gd name="T12" fmla="*/ 0 w 68"/>
                <a:gd name="T13" fmla="*/ 3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304">
                  <a:moveTo>
                    <a:pt x="0" y="34"/>
                  </a:moveTo>
                  <a:cubicBezTo>
                    <a:pt x="0" y="270"/>
                    <a:pt x="0" y="270"/>
                    <a:pt x="0" y="270"/>
                  </a:cubicBezTo>
                  <a:cubicBezTo>
                    <a:pt x="0" y="289"/>
                    <a:pt x="15" y="304"/>
                    <a:pt x="34" y="304"/>
                  </a:cubicBezTo>
                  <a:cubicBezTo>
                    <a:pt x="53" y="304"/>
                    <a:pt x="68" y="289"/>
                    <a:pt x="68" y="270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15"/>
                    <a:pt x="53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1"/>
            <p:cNvSpPr>
              <a:spLocks/>
            </p:cNvSpPr>
            <p:nvPr/>
          </p:nvSpPr>
          <p:spPr bwMode="auto">
            <a:xfrm>
              <a:off x="2775942" y="2700580"/>
              <a:ext cx="515035" cy="115062"/>
            </a:xfrm>
            <a:custGeom>
              <a:avLst/>
              <a:gdLst>
                <a:gd name="T0" fmla="*/ 270 w 304"/>
                <a:gd name="T1" fmla="*/ 0 h 68"/>
                <a:gd name="T2" fmla="*/ 34 w 304"/>
                <a:gd name="T3" fmla="*/ 0 h 68"/>
                <a:gd name="T4" fmla="*/ 0 w 304"/>
                <a:gd name="T5" fmla="*/ 34 h 68"/>
                <a:gd name="T6" fmla="*/ 34 w 304"/>
                <a:gd name="T7" fmla="*/ 68 h 68"/>
                <a:gd name="T8" fmla="*/ 270 w 304"/>
                <a:gd name="T9" fmla="*/ 68 h 68"/>
                <a:gd name="T10" fmla="*/ 304 w 304"/>
                <a:gd name="T11" fmla="*/ 34 h 68"/>
                <a:gd name="T12" fmla="*/ 270 w 304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68">
                  <a:moveTo>
                    <a:pt x="270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3"/>
                    <a:pt x="15" y="68"/>
                    <a:pt x="34" y="68"/>
                  </a:cubicBezTo>
                  <a:cubicBezTo>
                    <a:pt x="270" y="68"/>
                    <a:pt x="270" y="68"/>
                    <a:pt x="270" y="68"/>
                  </a:cubicBezTo>
                  <a:cubicBezTo>
                    <a:pt x="289" y="68"/>
                    <a:pt x="304" y="53"/>
                    <a:pt x="304" y="34"/>
                  </a:cubicBezTo>
                  <a:cubicBezTo>
                    <a:pt x="304" y="15"/>
                    <a:pt x="289" y="0"/>
                    <a:pt x="270" y="0"/>
                  </a:cubicBezTo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2"/>
            <p:cNvSpPr>
              <a:spLocks/>
            </p:cNvSpPr>
            <p:nvPr/>
          </p:nvSpPr>
          <p:spPr bwMode="auto">
            <a:xfrm>
              <a:off x="569691" y="2700580"/>
              <a:ext cx="515035" cy="115062"/>
            </a:xfrm>
            <a:custGeom>
              <a:avLst/>
              <a:gdLst>
                <a:gd name="T0" fmla="*/ 270 w 304"/>
                <a:gd name="T1" fmla="*/ 0 h 68"/>
                <a:gd name="T2" fmla="*/ 34 w 304"/>
                <a:gd name="T3" fmla="*/ 0 h 68"/>
                <a:gd name="T4" fmla="*/ 0 w 304"/>
                <a:gd name="T5" fmla="*/ 34 h 68"/>
                <a:gd name="T6" fmla="*/ 34 w 304"/>
                <a:gd name="T7" fmla="*/ 68 h 68"/>
                <a:gd name="T8" fmla="*/ 270 w 304"/>
                <a:gd name="T9" fmla="*/ 68 h 68"/>
                <a:gd name="T10" fmla="*/ 304 w 304"/>
                <a:gd name="T11" fmla="*/ 34 h 68"/>
                <a:gd name="T12" fmla="*/ 270 w 304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68">
                  <a:moveTo>
                    <a:pt x="270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3"/>
                    <a:pt x="15" y="68"/>
                    <a:pt x="34" y="68"/>
                  </a:cubicBezTo>
                  <a:cubicBezTo>
                    <a:pt x="270" y="68"/>
                    <a:pt x="270" y="68"/>
                    <a:pt x="270" y="68"/>
                  </a:cubicBezTo>
                  <a:cubicBezTo>
                    <a:pt x="289" y="68"/>
                    <a:pt x="304" y="53"/>
                    <a:pt x="304" y="34"/>
                  </a:cubicBezTo>
                  <a:cubicBezTo>
                    <a:pt x="304" y="15"/>
                    <a:pt x="289" y="0"/>
                    <a:pt x="270" y="0"/>
                  </a:cubicBezTo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3"/>
            <p:cNvSpPr>
              <a:spLocks/>
            </p:cNvSpPr>
            <p:nvPr/>
          </p:nvSpPr>
          <p:spPr bwMode="auto">
            <a:xfrm>
              <a:off x="2352225" y="1601108"/>
              <a:ext cx="257518" cy="405453"/>
            </a:xfrm>
            <a:custGeom>
              <a:avLst/>
              <a:gdLst>
                <a:gd name="T0" fmla="*/ 121 w 152"/>
                <a:gd name="T1" fmla="*/ 10 h 240"/>
                <a:gd name="T2" fmla="*/ 4 w 152"/>
                <a:gd name="T3" fmla="*/ 214 h 240"/>
                <a:gd name="T4" fmla="*/ 9 w 152"/>
                <a:gd name="T5" fmla="*/ 235 h 240"/>
                <a:gd name="T6" fmla="*/ 30 w 152"/>
                <a:gd name="T7" fmla="*/ 230 h 240"/>
                <a:gd name="T8" fmla="*/ 148 w 152"/>
                <a:gd name="T9" fmla="*/ 25 h 240"/>
                <a:gd name="T10" fmla="*/ 142 w 152"/>
                <a:gd name="T11" fmla="*/ 4 h 240"/>
                <a:gd name="T12" fmla="*/ 121 w 152"/>
                <a:gd name="T13" fmla="*/ 1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240">
                  <a:moveTo>
                    <a:pt x="121" y="10"/>
                  </a:moveTo>
                  <a:cubicBezTo>
                    <a:pt x="4" y="214"/>
                    <a:pt x="4" y="214"/>
                    <a:pt x="4" y="214"/>
                  </a:cubicBezTo>
                  <a:cubicBezTo>
                    <a:pt x="0" y="222"/>
                    <a:pt x="2" y="231"/>
                    <a:pt x="9" y="235"/>
                  </a:cubicBezTo>
                  <a:cubicBezTo>
                    <a:pt x="17" y="240"/>
                    <a:pt x="26" y="237"/>
                    <a:pt x="30" y="230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52" y="17"/>
                    <a:pt x="150" y="8"/>
                    <a:pt x="142" y="4"/>
                  </a:cubicBezTo>
                  <a:cubicBezTo>
                    <a:pt x="135" y="0"/>
                    <a:pt x="126" y="2"/>
                    <a:pt x="121" y="10"/>
                  </a:cubicBezTo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4"/>
            <p:cNvSpPr>
              <a:spLocks/>
            </p:cNvSpPr>
            <p:nvPr/>
          </p:nvSpPr>
          <p:spPr bwMode="auto">
            <a:xfrm>
              <a:off x="1252752" y="3509661"/>
              <a:ext cx="259344" cy="407280"/>
            </a:xfrm>
            <a:custGeom>
              <a:avLst/>
              <a:gdLst>
                <a:gd name="T0" fmla="*/ 122 w 153"/>
                <a:gd name="T1" fmla="*/ 10 h 240"/>
                <a:gd name="T2" fmla="*/ 4 w 153"/>
                <a:gd name="T3" fmla="*/ 215 h 240"/>
                <a:gd name="T4" fmla="*/ 10 w 153"/>
                <a:gd name="T5" fmla="*/ 236 h 240"/>
                <a:gd name="T6" fmla="*/ 31 w 153"/>
                <a:gd name="T7" fmla="*/ 230 h 240"/>
                <a:gd name="T8" fmla="*/ 149 w 153"/>
                <a:gd name="T9" fmla="*/ 25 h 240"/>
                <a:gd name="T10" fmla="*/ 143 w 153"/>
                <a:gd name="T11" fmla="*/ 4 h 240"/>
                <a:gd name="T12" fmla="*/ 122 w 153"/>
                <a:gd name="T13" fmla="*/ 1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240">
                  <a:moveTo>
                    <a:pt x="122" y="10"/>
                  </a:moveTo>
                  <a:cubicBezTo>
                    <a:pt x="4" y="215"/>
                    <a:pt x="4" y="215"/>
                    <a:pt x="4" y="215"/>
                  </a:cubicBezTo>
                  <a:cubicBezTo>
                    <a:pt x="0" y="222"/>
                    <a:pt x="3" y="231"/>
                    <a:pt x="10" y="236"/>
                  </a:cubicBezTo>
                  <a:cubicBezTo>
                    <a:pt x="17" y="240"/>
                    <a:pt x="27" y="237"/>
                    <a:pt x="31" y="230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53" y="18"/>
                    <a:pt x="150" y="8"/>
                    <a:pt x="143" y="4"/>
                  </a:cubicBezTo>
                  <a:cubicBezTo>
                    <a:pt x="136" y="0"/>
                    <a:pt x="126" y="2"/>
                    <a:pt x="122" y="10"/>
                  </a:cubicBezTo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5"/>
            <p:cNvSpPr>
              <a:spLocks/>
            </p:cNvSpPr>
            <p:nvPr/>
          </p:nvSpPr>
          <p:spPr bwMode="auto">
            <a:xfrm>
              <a:off x="2679144" y="3179088"/>
              <a:ext cx="405453" cy="259344"/>
            </a:xfrm>
            <a:custGeom>
              <a:avLst/>
              <a:gdLst>
                <a:gd name="T0" fmla="*/ 230 w 240"/>
                <a:gd name="T1" fmla="*/ 122 h 153"/>
                <a:gd name="T2" fmla="*/ 26 w 240"/>
                <a:gd name="T3" fmla="*/ 4 h 153"/>
                <a:gd name="T4" fmla="*/ 5 w 240"/>
                <a:gd name="T5" fmla="*/ 10 h 153"/>
                <a:gd name="T6" fmla="*/ 10 w 240"/>
                <a:gd name="T7" fmla="*/ 31 h 153"/>
                <a:gd name="T8" fmla="*/ 215 w 240"/>
                <a:gd name="T9" fmla="*/ 149 h 153"/>
                <a:gd name="T10" fmla="*/ 236 w 240"/>
                <a:gd name="T11" fmla="*/ 143 h 153"/>
                <a:gd name="T12" fmla="*/ 230 w 240"/>
                <a:gd name="T13" fmla="*/ 12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153">
                  <a:moveTo>
                    <a:pt x="230" y="122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18" y="0"/>
                    <a:pt x="9" y="3"/>
                    <a:pt x="5" y="10"/>
                  </a:cubicBezTo>
                  <a:cubicBezTo>
                    <a:pt x="0" y="17"/>
                    <a:pt x="3" y="27"/>
                    <a:pt x="10" y="31"/>
                  </a:cubicBezTo>
                  <a:cubicBezTo>
                    <a:pt x="215" y="149"/>
                    <a:pt x="215" y="149"/>
                    <a:pt x="215" y="149"/>
                  </a:cubicBezTo>
                  <a:cubicBezTo>
                    <a:pt x="223" y="153"/>
                    <a:pt x="232" y="150"/>
                    <a:pt x="236" y="143"/>
                  </a:cubicBezTo>
                  <a:cubicBezTo>
                    <a:pt x="240" y="136"/>
                    <a:pt x="238" y="126"/>
                    <a:pt x="230" y="122"/>
                  </a:cubicBezTo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6"/>
            <p:cNvSpPr>
              <a:spLocks/>
            </p:cNvSpPr>
            <p:nvPr/>
          </p:nvSpPr>
          <p:spPr bwMode="auto">
            <a:xfrm>
              <a:off x="768764" y="2081443"/>
              <a:ext cx="407280" cy="259344"/>
            </a:xfrm>
            <a:custGeom>
              <a:avLst/>
              <a:gdLst>
                <a:gd name="T0" fmla="*/ 230 w 240"/>
                <a:gd name="T1" fmla="*/ 122 h 153"/>
                <a:gd name="T2" fmla="*/ 25 w 240"/>
                <a:gd name="T3" fmla="*/ 4 h 153"/>
                <a:gd name="T4" fmla="*/ 4 w 240"/>
                <a:gd name="T5" fmla="*/ 10 h 153"/>
                <a:gd name="T6" fmla="*/ 10 w 240"/>
                <a:gd name="T7" fmla="*/ 31 h 153"/>
                <a:gd name="T8" fmla="*/ 215 w 240"/>
                <a:gd name="T9" fmla="*/ 148 h 153"/>
                <a:gd name="T10" fmla="*/ 236 w 240"/>
                <a:gd name="T11" fmla="*/ 143 h 153"/>
                <a:gd name="T12" fmla="*/ 230 w 240"/>
                <a:gd name="T13" fmla="*/ 12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153">
                  <a:moveTo>
                    <a:pt x="230" y="122"/>
                  </a:moveTo>
                  <a:cubicBezTo>
                    <a:pt x="25" y="4"/>
                    <a:pt x="25" y="4"/>
                    <a:pt x="25" y="4"/>
                  </a:cubicBezTo>
                  <a:cubicBezTo>
                    <a:pt x="18" y="0"/>
                    <a:pt x="9" y="2"/>
                    <a:pt x="4" y="10"/>
                  </a:cubicBezTo>
                  <a:cubicBezTo>
                    <a:pt x="0" y="17"/>
                    <a:pt x="3" y="26"/>
                    <a:pt x="10" y="31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22" y="153"/>
                    <a:pt x="232" y="150"/>
                    <a:pt x="236" y="143"/>
                  </a:cubicBezTo>
                  <a:cubicBezTo>
                    <a:pt x="240" y="135"/>
                    <a:pt x="238" y="126"/>
                    <a:pt x="230" y="122"/>
                  </a:cubicBezTo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7"/>
            <p:cNvSpPr>
              <a:spLocks/>
            </p:cNvSpPr>
            <p:nvPr/>
          </p:nvSpPr>
          <p:spPr bwMode="auto">
            <a:xfrm>
              <a:off x="2684624" y="2085095"/>
              <a:ext cx="407280" cy="259344"/>
            </a:xfrm>
            <a:custGeom>
              <a:avLst/>
              <a:gdLst>
                <a:gd name="T0" fmla="*/ 216 w 241"/>
                <a:gd name="T1" fmla="*/ 5 h 153"/>
                <a:gd name="T2" fmla="*/ 10 w 241"/>
                <a:gd name="T3" fmla="*/ 122 h 153"/>
                <a:gd name="T4" fmla="*/ 5 w 241"/>
                <a:gd name="T5" fmla="*/ 143 h 153"/>
                <a:gd name="T6" fmla="*/ 26 w 241"/>
                <a:gd name="T7" fmla="*/ 148 h 153"/>
                <a:gd name="T8" fmla="*/ 231 w 241"/>
                <a:gd name="T9" fmla="*/ 31 h 153"/>
                <a:gd name="T10" fmla="*/ 237 w 241"/>
                <a:gd name="T11" fmla="*/ 10 h 153"/>
                <a:gd name="T12" fmla="*/ 216 w 241"/>
                <a:gd name="T13" fmla="*/ 5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153">
                  <a:moveTo>
                    <a:pt x="216" y="5"/>
                  </a:moveTo>
                  <a:cubicBezTo>
                    <a:pt x="10" y="122"/>
                    <a:pt x="10" y="122"/>
                    <a:pt x="10" y="122"/>
                  </a:cubicBezTo>
                  <a:cubicBezTo>
                    <a:pt x="3" y="126"/>
                    <a:pt x="0" y="135"/>
                    <a:pt x="5" y="143"/>
                  </a:cubicBezTo>
                  <a:cubicBezTo>
                    <a:pt x="9" y="150"/>
                    <a:pt x="18" y="153"/>
                    <a:pt x="26" y="14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8" y="27"/>
                    <a:pt x="241" y="18"/>
                    <a:pt x="237" y="10"/>
                  </a:cubicBezTo>
                  <a:cubicBezTo>
                    <a:pt x="232" y="3"/>
                    <a:pt x="223" y="0"/>
                    <a:pt x="216" y="5"/>
                  </a:cubicBezTo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8"/>
            <p:cNvSpPr>
              <a:spLocks/>
            </p:cNvSpPr>
            <p:nvPr/>
          </p:nvSpPr>
          <p:spPr bwMode="auto">
            <a:xfrm>
              <a:off x="770591" y="3177263"/>
              <a:ext cx="407280" cy="257518"/>
            </a:xfrm>
            <a:custGeom>
              <a:avLst/>
              <a:gdLst>
                <a:gd name="T0" fmla="*/ 215 w 240"/>
                <a:gd name="T1" fmla="*/ 5 h 152"/>
                <a:gd name="T2" fmla="*/ 10 w 240"/>
                <a:gd name="T3" fmla="*/ 122 h 152"/>
                <a:gd name="T4" fmla="*/ 4 w 240"/>
                <a:gd name="T5" fmla="*/ 143 h 152"/>
                <a:gd name="T6" fmla="*/ 25 w 240"/>
                <a:gd name="T7" fmla="*/ 148 h 152"/>
                <a:gd name="T8" fmla="*/ 231 w 240"/>
                <a:gd name="T9" fmla="*/ 31 h 152"/>
                <a:gd name="T10" fmla="*/ 236 w 240"/>
                <a:gd name="T11" fmla="*/ 10 h 152"/>
                <a:gd name="T12" fmla="*/ 215 w 240"/>
                <a:gd name="T13" fmla="*/ 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152">
                  <a:moveTo>
                    <a:pt x="215" y="5"/>
                  </a:moveTo>
                  <a:cubicBezTo>
                    <a:pt x="10" y="122"/>
                    <a:pt x="10" y="122"/>
                    <a:pt x="10" y="122"/>
                  </a:cubicBezTo>
                  <a:cubicBezTo>
                    <a:pt x="3" y="126"/>
                    <a:pt x="0" y="135"/>
                    <a:pt x="4" y="143"/>
                  </a:cubicBezTo>
                  <a:cubicBezTo>
                    <a:pt x="9" y="150"/>
                    <a:pt x="18" y="152"/>
                    <a:pt x="25" y="14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8" y="27"/>
                    <a:pt x="240" y="18"/>
                    <a:pt x="236" y="10"/>
                  </a:cubicBezTo>
                  <a:cubicBezTo>
                    <a:pt x="232" y="3"/>
                    <a:pt x="223" y="0"/>
                    <a:pt x="215" y="5"/>
                  </a:cubicBezTo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9"/>
            <p:cNvSpPr>
              <a:spLocks/>
            </p:cNvSpPr>
            <p:nvPr/>
          </p:nvSpPr>
          <p:spPr bwMode="auto">
            <a:xfrm>
              <a:off x="2343092" y="3511487"/>
              <a:ext cx="257518" cy="409106"/>
            </a:xfrm>
            <a:custGeom>
              <a:avLst/>
              <a:gdLst>
                <a:gd name="T0" fmla="*/ 148 w 152"/>
                <a:gd name="T1" fmla="*/ 215 h 241"/>
                <a:gd name="T2" fmla="*/ 31 w 152"/>
                <a:gd name="T3" fmla="*/ 10 h 241"/>
                <a:gd name="T4" fmla="*/ 10 w 152"/>
                <a:gd name="T5" fmla="*/ 4 h 241"/>
                <a:gd name="T6" fmla="*/ 4 w 152"/>
                <a:gd name="T7" fmla="*/ 25 h 241"/>
                <a:gd name="T8" fmla="*/ 122 w 152"/>
                <a:gd name="T9" fmla="*/ 231 h 241"/>
                <a:gd name="T10" fmla="*/ 142 w 152"/>
                <a:gd name="T11" fmla="*/ 236 h 241"/>
                <a:gd name="T12" fmla="*/ 148 w 152"/>
                <a:gd name="T13" fmla="*/ 2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241">
                  <a:moveTo>
                    <a:pt x="148" y="215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27" y="3"/>
                    <a:pt x="18" y="0"/>
                    <a:pt x="10" y="4"/>
                  </a:cubicBezTo>
                  <a:cubicBezTo>
                    <a:pt x="3" y="9"/>
                    <a:pt x="0" y="18"/>
                    <a:pt x="4" y="25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26" y="238"/>
                    <a:pt x="135" y="241"/>
                    <a:pt x="142" y="236"/>
                  </a:cubicBezTo>
                  <a:cubicBezTo>
                    <a:pt x="150" y="232"/>
                    <a:pt x="152" y="223"/>
                    <a:pt x="148" y="215"/>
                  </a:cubicBezTo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0"/>
            <p:cNvSpPr>
              <a:spLocks/>
            </p:cNvSpPr>
            <p:nvPr/>
          </p:nvSpPr>
          <p:spPr bwMode="auto">
            <a:xfrm>
              <a:off x="1250925" y="1599282"/>
              <a:ext cx="259344" cy="405453"/>
            </a:xfrm>
            <a:custGeom>
              <a:avLst/>
              <a:gdLst>
                <a:gd name="T0" fmla="*/ 148 w 153"/>
                <a:gd name="T1" fmla="*/ 215 h 240"/>
                <a:gd name="T2" fmla="*/ 31 w 153"/>
                <a:gd name="T3" fmla="*/ 10 h 240"/>
                <a:gd name="T4" fmla="*/ 10 w 153"/>
                <a:gd name="T5" fmla="*/ 4 h 240"/>
                <a:gd name="T6" fmla="*/ 5 w 153"/>
                <a:gd name="T7" fmla="*/ 25 h 240"/>
                <a:gd name="T8" fmla="*/ 122 w 153"/>
                <a:gd name="T9" fmla="*/ 230 h 240"/>
                <a:gd name="T10" fmla="*/ 143 w 153"/>
                <a:gd name="T11" fmla="*/ 236 h 240"/>
                <a:gd name="T12" fmla="*/ 148 w 153"/>
                <a:gd name="T13" fmla="*/ 215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240">
                  <a:moveTo>
                    <a:pt x="148" y="215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27" y="3"/>
                    <a:pt x="18" y="0"/>
                    <a:pt x="10" y="4"/>
                  </a:cubicBezTo>
                  <a:cubicBezTo>
                    <a:pt x="3" y="8"/>
                    <a:pt x="0" y="18"/>
                    <a:pt x="5" y="25"/>
                  </a:cubicBezTo>
                  <a:cubicBezTo>
                    <a:pt x="122" y="230"/>
                    <a:pt x="122" y="230"/>
                    <a:pt x="122" y="230"/>
                  </a:cubicBezTo>
                  <a:cubicBezTo>
                    <a:pt x="126" y="238"/>
                    <a:pt x="135" y="240"/>
                    <a:pt x="143" y="236"/>
                  </a:cubicBezTo>
                  <a:cubicBezTo>
                    <a:pt x="150" y="232"/>
                    <a:pt x="153" y="223"/>
                    <a:pt x="148" y="215"/>
                  </a:cubicBezTo>
                </a:path>
              </a:pathLst>
            </a:cu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6" name="KSO_Shape"/>
          <p:cNvSpPr>
            <a:spLocks/>
          </p:cNvSpPr>
          <p:nvPr/>
        </p:nvSpPr>
        <p:spPr bwMode="auto">
          <a:xfrm>
            <a:off x="1177871" y="2012644"/>
            <a:ext cx="1439804" cy="1378860"/>
          </a:xfrm>
          <a:custGeom>
            <a:avLst/>
            <a:gdLst>
              <a:gd name="T0" fmla="*/ 803970 w 12269552"/>
              <a:gd name="T1" fmla="*/ 262762 h 11753851"/>
              <a:gd name="T2" fmla="*/ 1171916 w 12269552"/>
              <a:gd name="T3" fmla="*/ 262762 h 11753851"/>
              <a:gd name="T4" fmla="*/ 1241319 w 12269552"/>
              <a:gd name="T5" fmla="*/ 290855 h 11753851"/>
              <a:gd name="T6" fmla="*/ 1475966 w 12269552"/>
              <a:gd name="T7" fmla="*/ 525518 h 11753851"/>
              <a:gd name="T8" fmla="*/ 1670404 w 12269552"/>
              <a:gd name="T9" fmla="*/ 331067 h 11753851"/>
              <a:gd name="T10" fmla="*/ 1721079 w 12269552"/>
              <a:gd name="T11" fmla="*/ 312889 h 11753851"/>
              <a:gd name="T12" fmla="*/ 1800397 w 12269552"/>
              <a:gd name="T13" fmla="*/ 391661 h 11753851"/>
              <a:gd name="T14" fmla="*/ 1782220 w 12269552"/>
              <a:gd name="T15" fmla="*/ 441238 h 11753851"/>
              <a:gd name="T16" fmla="*/ 1547572 w 12269552"/>
              <a:gd name="T17" fmla="*/ 678105 h 11753851"/>
              <a:gd name="T18" fmla="*/ 1419232 w 12269552"/>
              <a:gd name="T19" fmla="*/ 688571 h 11753851"/>
              <a:gd name="T20" fmla="*/ 1275469 w 12269552"/>
              <a:gd name="T21" fmla="*/ 544247 h 11753851"/>
              <a:gd name="T22" fmla="*/ 1050185 w 12269552"/>
              <a:gd name="T23" fmla="*/ 804250 h 11753851"/>
              <a:gd name="T24" fmla="*/ 1256190 w 12269552"/>
              <a:gd name="T25" fmla="*/ 1010268 h 11753851"/>
              <a:gd name="T26" fmla="*/ 1274918 w 12269552"/>
              <a:gd name="T27" fmla="*/ 1130905 h 11753851"/>
              <a:gd name="T28" fmla="*/ 1159247 w 12269552"/>
              <a:gd name="T29" fmla="*/ 1646503 h 11753851"/>
              <a:gd name="T30" fmla="*/ 1063405 w 12269552"/>
              <a:gd name="T31" fmla="*/ 1724724 h 11753851"/>
              <a:gd name="T32" fmla="*/ 965360 w 12269552"/>
              <a:gd name="T33" fmla="*/ 1626672 h 11753851"/>
              <a:gd name="T34" fmla="*/ 968114 w 12269552"/>
              <a:gd name="T35" fmla="*/ 1601884 h 11753851"/>
              <a:gd name="T36" fmla="*/ 1063405 w 12269552"/>
              <a:gd name="T37" fmla="*/ 1179380 h 11753851"/>
              <a:gd name="T38" fmla="*/ 828757 w 12269552"/>
              <a:gd name="T39" fmla="*/ 951327 h 11753851"/>
              <a:gd name="T40" fmla="*/ 627709 w 12269552"/>
              <a:gd name="T41" fmla="*/ 1176075 h 11753851"/>
              <a:gd name="T42" fmla="*/ 508182 w 12269552"/>
              <a:gd name="T43" fmla="*/ 1213533 h 11753851"/>
              <a:gd name="T44" fmla="*/ 100027 w 12269552"/>
              <a:gd name="T45" fmla="*/ 1214084 h 11753851"/>
              <a:gd name="T46" fmla="*/ 2533 w 12269552"/>
              <a:gd name="T47" fmla="*/ 1137515 h 11753851"/>
              <a:gd name="T48" fmla="*/ 75791 w 12269552"/>
              <a:gd name="T49" fmla="*/ 1020735 h 11753851"/>
              <a:gd name="T50" fmla="*/ 100578 w 12269552"/>
              <a:gd name="T51" fmla="*/ 1018531 h 11753851"/>
              <a:gd name="T52" fmla="*/ 451999 w 12269552"/>
              <a:gd name="T53" fmla="*/ 1019633 h 11753851"/>
              <a:gd name="T54" fmla="*/ 971969 w 12269552"/>
              <a:gd name="T55" fmla="*/ 417001 h 11753851"/>
              <a:gd name="T56" fmla="*/ 835918 w 12269552"/>
              <a:gd name="T57" fmla="*/ 416450 h 11753851"/>
              <a:gd name="T58" fmla="*/ 599617 w 12269552"/>
              <a:gd name="T59" fmla="*/ 689122 h 11753851"/>
              <a:gd name="T60" fmla="*/ 541231 w 12269552"/>
              <a:gd name="T61" fmla="*/ 716664 h 11753851"/>
              <a:gd name="T62" fmla="*/ 464667 w 12269552"/>
              <a:gd name="T63" fmla="*/ 640647 h 11753851"/>
              <a:gd name="T64" fmla="*/ 490556 w 12269552"/>
              <a:gd name="T65" fmla="*/ 583358 h 11753851"/>
              <a:gd name="T66" fmla="*/ 745033 w 12269552"/>
              <a:gd name="T67" fmla="*/ 290304 h 11753851"/>
              <a:gd name="T68" fmla="*/ 803970 w 12269552"/>
              <a:gd name="T69" fmla="*/ 262762 h 11753851"/>
              <a:gd name="T70" fmla="*/ 1357685 w 12269552"/>
              <a:gd name="T71" fmla="*/ 0 h 11753851"/>
              <a:gd name="T72" fmla="*/ 1509449 w 12269552"/>
              <a:gd name="T73" fmla="*/ 151764 h 11753851"/>
              <a:gd name="T74" fmla="*/ 1357685 w 12269552"/>
              <a:gd name="T75" fmla="*/ 303527 h 11753851"/>
              <a:gd name="T76" fmla="*/ 1205921 w 12269552"/>
              <a:gd name="T77" fmla="*/ 151764 h 11753851"/>
              <a:gd name="T78" fmla="*/ 1357685 w 12269552"/>
              <a:gd name="T79" fmla="*/ 0 h 1175385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269552" h="11753851">
                <a:moveTo>
                  <a:pt x="5478990" y="1790700"/>
                </a:moveTo>
                <a:cubicBezTo>
                  <a:pt x="7986505" y="1790700"/>
                  <a:pt x="7986505" y="1790700"/>
                  <a:pt x="7986505" y="1790700"/>
                </a:cubicBezTo>
                <a:cubicBezTo>
                  <a:pt x="8170440" y="1790700"/>
                  <a:pt x="8335605" y="1862026"/>
                  <a:pt x="8459480" y="1982155"/>
                </a:cubicBezTo>
                <a:cubicBezTo>
                  <a:pt x="10058584" y="3581364"/>
                  <a:pt x="10058584" y="3581364"/>
                  <a:pt x="10058584" y="3581364"/>
                </a:cubicBezTo>
                <a:cubicBezTo>
                  <a:pt x="11383663" y="2256197"/>
                  <a:pt x="11383663" y="2256197"/>
                  <a:pt x="11383663" y="2256197"/>
                </a:cubicBezTo>
                <a:cubicBezTo>
                  <a:pt x="11477507" y="2177363"/>
                  <a:pt x="11597628" y="2132315"/>
                  <a:pt x="11729010" y="2132315"/>
                </a:cubicBezTo>
                <a:cubicBezTo>
                  <a:pt x="12029311" y="2132315"/>
                  <a:pt x="12269552" y="2372572"/>
                  <a:pt x="12269552" y="2669139"/>
                </a:cubicBezTo>
                <a:cubicBezTo>
                  <a:pt x="12269552" y="2796776"/>
                  <a:pt x="12220753" y="2916904"/>
                  <a:pt x="12145678" y="3007000"/>
                </a:cubicBezTo>
                <a:cubicBezTo>
                  <a:pt x="10546573" y="4621226"/>
                  <a:pt x="10546573" y="4621226"/>
                  <a:pt x="10546573" y="4621226"/>
                </a:cubicBezTo>
                <a:cubicBezTo>
                  <a:pt x="10062338" y="5105494"/>
                  <a:pt x="9671946" y="4692552"/>
                  <a:pt x="9671946" y="4692552"/>
                </a:cubicBezTo>
                <a:cubicBezTo>
                  <a:pt x="8692213" y="3709001"/>
                  <a:pt x="8692213" y="3709001"/>
                  <a:pt x="8692213" y="3709001"/>
                </a:cubicBezTo>
                <a:cubicBezTo>
                  <a:pt x="7156923" y="5480895"/>
                  <a:pt x="7156923" y="5480895"/>
                  <a:pt x="7156923" y="5480895"/>
                </a:cubicBezTo>
                <a:cubicBezTo>
                  <a:pt x="8560831" y="6884896"/>
                  <a:pt x="8560831" y="6884896"/>
                  <a:pt x="8560831" y="6884896"/>
                </a:cubicBezTo>
                <a:cubicBezTo>
                  <a:pt x="8560831" y="6884896"/>
                  <a:pt x="8857379" y="7158939"/>
                  <a:pt x="8688459" y="7707025"/>
                </a:cubicBezTo>
                <a:cubicBezTo>
                  <a:pt x="7900169" y="11220781"/>
                  <a:pt x="7900169" y="11220781"/>
                  <a:pt x="7900169" y="11220781"/>
                </a:cubicBezTo>
                <a:cubicBezTo>
                  <a:pt x="7840108" y="11524856"/>
                  <a:pt x="7569837" y="11753851"/>
                  <a:pt x="7247013" y="11753851"/>
                </a:cubicBezTo>
                <a:cubicBezTo>
                  <a:pt x="6879144" y="11753851"/>
                  <a:pt x="6578843" y="11453530"/>
                  <a:pt x="6578843" y="11085637"/>
                </a:cubicBezTo>
                <a:cubicBezTo>
                  <a:pt x="6578843" y="11025572"/>
                  <a:pt x="6586351" y="10969262"/>
                  <a:pt x="6597612" y="10916706"/>
                </a:cubicBezTo>
                <a:cubicBezTo>
                  <a:pt x="7247013" y="8037378"/>
                  <a:pt x="7247013" y="8037378"/>
                  <a:pt x="7247013" y="8037378"/>
                </a:cubicBezTo>
                <a:cubicBezTo>
                  <a:pt x="5647909" y="6483216"/>
                  <a:pt x="5647909" y="6483216"/>
                  <a:pt x="5647909" y="6483216"/>
                </a:cubicBezTo>
                <a:cubicBezTo>
                  <a:pt x="4277784" y="8014854"/>
                  <a:pt x="4277784" y="8014854"/>
                  <a:pt x="4277784" y="8014854"/>
                </a:cubicBezTo>
                <a:cubicBezTo>
                  <a:pt x="4277784" y="8014854"/>
                  <a:pt x="4056312" y="8288897"/>
                  <a:pt x="3463217" y="8270127"/>
                </a:cubicBezTo>
                <a:cubicBezTo>
                  <a:pt x="681676" y="8273881"/>
                  <a:pt x="681676" y="8273881"/>
                  <a:pt x="681676" y="8273881"/>
                </a:cubicBezTo>
                <a:cubicBezTo>
                  <a:pt x="370114" y="8277635"/>
                  <a:pt x="88581" y="8067410"/>
                  <a:pt x="17260" y="7752073"/>
                </a:cubicBezTo>
                <a:cubicBezTo>
                  <a:pt x="-65323" y="7391688"/>
                  <a:pt x="156149" y="7038811"/>
                  <a:pt x="516511" y="6956222"/>
                </a:cubicBezTo>
                <a:cubicBezTo>
                  <a:pt x="572817" y="6944960"/>
                  <a:pt x="629124" y="6941206"/>
                  <a:pt x="685430" y="6941206"/>
                </a:cubicBezTo>
                <a:cubicBezTo>
                  <a:pt x="3080333" y="6948714"/>
                  <a:pt x="3080333" y="6948714"/>
                  <a:pt x="3080333" y="6948714"/>
                </a:cubicBezTo>
                <a:cubicBezTo>
                  <a:pt x="6623888" y="2841824"/>
                  <a:pt x="6623888" y="2841824"/>
                  <a:pt x="6623888" y="2841824"/>
                </a:cubicBezTo>
                <a:lnTo>
                  <a:pt x="5696708" y="2838070"/>
                </a:lnTo>
                <a:cubicBezTo>
                  <a:pt x="4086342" y="4696306"/>
                  <a:pt x="4086342" y="4696306"/>
                  <a:pt x="4086342" y="4696306"/>
                </a:cubicBezTo>
                <a:cubicBezTo>
                  <a:pt x="3992498" y="4812681"/>
                  <a:pt x="3849855" y="4884007"/>
                  <a:pt x="3688443" y="4884007"/>
                </a:cubicBezTo>
                <a:cubicBezTo>
                  <a:pt x="3399403" y="4884007"/>
                  <a:pt x="3166669" y="4651258"/>
                  <a:pt x="3166669" y="4365953"/>
                </a:cubicBezTo>
                <a:cubicBezTo>
                  <a:pt x="3166669" y="4208284"/>
                  <a:pt x="3234237" y="4069386"/>
                  <a:pt x="3343097" y="3975536"/>
                </a:cubicBezTo>
                <a:cubicBezTo>
                  <a:pt x="5077337" y="1978401"/>
                  <a:pt x="5077337" y="1978401"/>
                  <a:pt x="5077337" y="1978401"/>
                </a:cubicBezTo>
                <a:cubicBezTo>
                  <a:pt x="5171181" y="1862026"/>
                  <a:pt x="5313824" y="1790700"/>
                  <a:pt x="5478990" y="1790700"/>
                </a:cubicBezTo>
                <a:close/>
                <a:moveTo>
                  <a:pt x="9252509" y="0"/>
                </a:moveTo>
                <a:cubicBezTo>
                  <a:pt x="9823713" y="0"/>
                  <a:pt x="10286766" y="463053"/>
                  <a:pt x="10286766" y="1034257"/>
                </a:cubicBezTo>
                <a:cubicBezTo>
                  <a:pt x="10286766" y="1605461"/>
                  <a:pt x="9823713" y="2068514"/>
                  <a:pt x="9252509" y="2068514"/>
                </a:cubicBezTo>
                <a:cubicBezTo>
                  <a:pt x="8681305" y="2068514"/>
                  <a:pt x="8218252" y="1605461"/>
                  <a:pt x="8218252" y="1034257"/>
                </a:cubicBezTo>
                <a:cubicBezTo>
                  <a:pt x="8218252" y="463053"/>
                  <a:pt x="8681305" y="0"/>
                  <a:pt x="9252509" y="0"/>
                </a:cubicBezTo>
                <a:close/>
              </a:path>
            </a:pathLst>
          </a:custGeom>
          <a:solidFill>
            <a:srgbClr val="0055A4"/>
          </a:solidFill>
          <a:ln>
            <a:noFill/>
          </a:ln>
        </p:spPr>
        <p:txBody>
          <a:bodyPr anchor="ctr" anchorCtr="1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26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9144000" cy="2428541"/>
          </a:xfrm>
          <a:prstGeom prst="rect">
            <a:avLst/>
          </a:prstGeom>
          <a:solidFill>
            <a:srgbClr val="005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736268" y="1652898"/>
            <a:ext cx="3931562" cy="650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既可以对接电商平台，处理电商发货业务，同时又可以深度对接任我行旗下管家婆进销存软件，使线上线下业务紧密结合，协同互补，助力传统企业开展电商全渠道业务。</a:t>
            </a:r>
          </a:p>
        </p:txBody>
      </p:sp>
      <p:sp>
        <p:nvSpPr>
          <p:cNvPr id="11" name="矩形 10"/>
          <p:cNvSpPr/>
          <p:nvPr/>
        </p:nvSpPr>
        <p:spPr>
          <a:xfrm>
            <a:off x="4699516" y="936384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管家婆全渠道软件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21310" y="3651870"/>
            <a:ext cx="29306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助力传统企业开展电商全渠道业务</a:t>
            </a:r>
            <a:endParaRPr lang="zh-CN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716016" y="2880086"/>
            <a:ext cx="877163" cy="871571"/>
            <a:chOff x="4716016" y="2880086"/>
            <a:chExt cx="877163" cy="871571"/>
          </a:xfrm>
        </p:grpSpPr>
        <p:sp>
          <p:nvSpPr>
            <p:cNvPr id="14" name="TextBox 299"/>
            <p:cNvSpPr>
              <a:spLocks noChangeArrowheads="1"/>
            </p:cNvSpPr>
            <p:nvPr/>
          </p:nvSpPr>
          <p:spPr bwMode="auto">
            <a:xfrm>
              <a:off x="4716016" y="3382325"/>
              <a:ext cx="8771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可视化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 bwMode="auto">
            <a:xfrm>
              <a:off x="4878571" y="2880086"/>
              <a:ext cx="487837" cy="434850"/>
            </a:xfrm>
            <a:prstGeom prst="roundRect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21" name="AutoShape 119"/>
            <p:cNvSpPr>
              <a:spLocks/>
            </p:cNvSpPr>
            <p:nvPr/>
          </p:nvSpPr>
          <p:spPr bwMode="auto">
            <a:xfrm>
              <a:off x="4962110" y="2928981"/>
              <a:ext cx="320758" cy="3196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4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599" y="9409"/>
                    <a:pt x="21599" y="10002"/>
                  </a:cubicBezTo>
                  <a:cubicBezTo>
                    <a:pt x="21599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092" tIns="38092" rIns="38092" bIns="38092" anchor="ctr"/>
            <a:lstStyle/>
            <a:p>
              <a:pPr defTabSz="34282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22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28641" y="2859774"/>
            <a:ext cx="877163" cy="891883"/>
            <a:chOff x="6128641" y="2859774"/>
            <a:chExt cx="877163" cy="891883"/>
          </a:xfrm>
        </p:grpSpPr>
        <p:sp>
          <p:nvSpPr>
            <p:cNvPr id="18" name="TextBox 299"/>
            <p:cNvSpPr>
              <a:spLocks noChangeArrowheads="1"/>
            </p:cNvSpPr>
            <p:nvPr/>
          </p:nvSpPr>
          <p:spPr bwMode="auto">
            <a:xfrm>
              <a:off x="6128641" y="3382325"/>
              <a:ext cx="8771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智能化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" name="圆角矩形 19"/>
            <p:cNvSpPr/>
            <p:nvPr/>
          </p:nvSpPr>
          <p:spPr bwMode="auto">
            <a:xfrm>
              <a:off x="6291196" y="2859774"/>
              <a:ext cx="487837" cy="434850"/>
            </a:xfrm>
            <a:prstGeom prst="roundRect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22" name="Freeform 139"/>
            <p:cNvSpPr>
              <a:spLocks noChangeArrowheads="1"/>
            </p:cNvSpPr>
            <p:nvPr/>
          </p:nvSpPr>
          <p:spPr bwMode="auto">
            <a:xfrm>
              <a:off x="6374983" y="2961877"/>
              <a:ext cx="324086" cy="260827"/>
            </a:xfrm>
            <a:custGeom>
              <a:avLst/>
              <a:gdLst>
                <a:gd name="T0" fmla="*/ 477266 w 497"/>
                <a:gd name="T1" fmla="*/ 81505 h 400"/>
                <a:gd name="T2" fmla="*/ 477266 w 497"/>
                <a:gd name="T3" fmla="*/ 81505 h 400"/>
                <a:gd name="T4" fmla="*/ 456615 w 497"/>
                <a:gd name="T5" fmla="*/ 60842 h 400"/>
                <a:gd name="T6" fmla="*/ 111286 w 497"/>
                <a:gd name="T7" fmla="*/ 60842 h 400"/>
                <a:gd name="T8" fmla="*/ 81456 w 497"/>
                <a:gd name="T9" fmla="*/ 81505 h 400"/>
                <a:gd name="T10" fmla="*/ 81456 w 497"/>
                <a:gd name="T11" fmla="*/ 112500 h 400"/>
                <a:gd name="T12" fmla="*/ 477266 w 497"/>
                <a:gd name="T13" fmla="*/ 112500 h 400"/>
                <a:gd name="T14" fmla="*/ 477266 w 497"/>
                <a:gd name="T15" fmla="*/ 81505 h 400"/>
                <a:gd name="T16" fmla="*/ 395809 w 497"/>
                <a:gd name="T17" fmla="*/ 0 h 400"/>
                <a:gd name="T18" fmla="*/ 395809 w 497"/>
                <a:gd name="T19" fmla="*/ 0 h 400"/>
                <a:gd name="T20" fmla="*/ 172091 w 497"/>
                <a:gd name="T21" fmla="*/ 0 h 400"/>
                <a:gd name="T22" fmla="*/ 142262 w 497"/>
                <a:gd name="T23" fmla="*/ 30995 h 400"/>
                <a:gd name="T24" fmla="*/ 426786 w 497"/>
                <a:gd name="T25" fmla="*/ 30995 h 400"/>
                <a:gd name="T26" fmla="*/ 395809 w 497"/>
                <a:gd name="T27" fmla="*/ 0 h 400"/>
                <a:gd name="T28" fmla="*/ 538071 w 497"/>
                <a:gd name="T29" fmla="*/ 112500 h 400"/>
                <a:gd name="T30" fmla="*/ 538071 w 497"/>
                <a:gd name="T31" fmla="*/ 112500 h 400"/>
                <a:gd name="T32" fmla="*/ 517420 w 497"/>
                <a:gd name="T33" fmla="*/ 91836 h 400"/>
                <a:gd name="T34" fmla="*/ 517420 w 497"/>
                <a:gd name="T35" fmla="*/ 142346 h 400"/>
                <a:gd name="T36" fmla="*/ 50480 w 497"/>
                <a:gd name="T37" fmla="*/ 142346 h 400"/>
                <a:gd name="T38" fmla="*/ 50480 w 497"/>
                <a:gd name="T39" fmla="*/ 91836 h 400"/>
                <a:gd name="T40" fmla="*/ 29829 w 497"/>
                <a:gd name="T41" fmla="*/ 112500 h 400"/>
                <a:gd name="T42" fmla="*/ 9178 w 497"/>
                <a:gd name="T43" fmla="*/ 173341 h 400"/>
                <a:gd name="T44" fmla="*/ 50480 w 497"/>
                <a:gd name="T45" fmla="*/ 427039 h 400"/>
                <a:gd name="T46" fmla="*/ 81456 w 497"/>
                <a:gd name="T47" fmla="*/ 458034 h 400"/>
                <a:gd name="T48" fmla="*/ 477266 w 497"/>
                <a:gd name="T49" fmla="*/ 458034 h 400"/>
                <a:gd name="T50" fmla="*/ 517420 w 497"/>
                <a:gd name="T51" fmla="*/ 427039 h 400"/>
                <a:gd name="T52" fmla="*/ 558722 w 497"/>
                <a:gd name="T53" fmla="*/ 173341 h 400"/>
                <a:gd name="T54" fmla="*/ 538071 w 497"/>
                <a:gd name="T55" fmla="*/ 112500 h 400"/>
                <a:gd name="T56" fmla="*/ 395809 w 497"/>
                <a:gd name="T57" fmla="*/ 264030 h 400"/>
                <a:gd name="T58" fmla="*/ 395809 w 497"/>
                <a:gd name="T59" fmla="*/ 264030 h 400"/>
                <a:gd name="T60" fmla="*/ 365980 w 497"/>
                <a:gd name="T61" fmla="*/ 295024 h 400"/>
                <a:gd name="T62" fmla="*/ 203067 w 497"/>
                <a:gd name="T63" fmla="*/ 295024 h 400"/>
                <a:gd name="T64" fmla="*/ 172091 w 497"/>
                <a:gd name="T65" fmla="*/ 264030 h 400"/>
                <a:gd name="T66" fmla="*/ 172091 w 497"/>
                <a:gd name="T67" fmla="*/ 213520 h 400"/>
                <a:gd name="T68" fmla="*/ 213393 w 497"/>
                <a:gd name="T69" fmla="*/ 213520 h 400"/>
                <a:gd name="T70" fmla="*/ 213393 w 497"/>
                <a:gd name="T71" fmla="*/ 253698 h 400"/>
                <a:gd name="T72" fmla="*/ 354508 w 497"/>
                <a:gd name="T73" fmla="*/ 253698 h 400"/>
                <a:gd name="T74" fmla="*/ 354508 w 497"/>
                <a:gd name="T75" fmla="*/ 213520 h 400"/>
                <a:gd name="T76" fmla="*/ 395809 w 497"/>
                <a:gd name="T77" fmla="*/ 213520 h 400"/>
                <a:gd name="T78" fmla="*/ 395809 w 497"/>
                <a:gd name="T79" fmla="*/ 264030 h 40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97" h="400">
                  <a:moveTo>
                    <a:pt x="416" y="71"/>
                  </a:moveTo>
                  <a:lnTo>
                    <a:pt x="416" y="71"/>
                  </a:lnTo>
                  <a:cubicBezTo>
                    <a:pt x="416" y="53"/>
                    <a:pt x="398" y="53"/>
                    <a:pt x="398" y="53"/>
                  </a:cubicBezTo>
                  <a:cubicBezTo>
                    <a:pt x="97" y="53"/>
                    <a:pt x="97" y="53"/>
                    <a:pt x="97" y="53"/>
                  </a:cubicBezTo>
                  <a:cubicBezTo>
                    <a:pt x="97" y="53"/>
                    <a:pt x="71" y="53"/>
                    <a:pt x="71" y="71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416" y="98"/>
                    <a:pt x="416" y="98"/>
                    <a:pt x="416" y="98"/>
                  </a:cubicBezTo>
                  <a:lnTo>
                    <a:pt x="416" y="71"/>
                  </a:lnTo>
                  <a:close/>
                  <a:moveTo>
                    <a:pt x="345" y="0"/>
                  </a:moveTo>
                  <a:lnTo>
                    <a:pt x="345" y="0"/>
                  </a:ln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24" y="0"/>
                    <a:pt x="124" y="27"/>
                  </a:cubicBezTo>
                  <a:cubicBezTo>
                    <a:pt x="372" y="27"/>
                    <a:pt x="372" y="27"/>
                    <a:pt x="372" y="27"/>
                  </a:cubicBezTo>
                  <a:cubicBezTo>
                    <a:pt x="372" y="0"/>
                    <a:pt x="345" y="0"/>
                    <a:pt x="345" y="0"/>
                  </a:cubicBezTo>
                  <a:close/>
                  <a:moveTo>
                    <a:pt x="469" y="98"/>
                  </a:moveTo>
                  <a:lnTo>
                    <a:pt x="469" y="98"/>
                  </a:lnTo>
                  <a:cubicBezTo>
                    <a:pt x="451" y="80"/>
                    <a:pt x="451" y="80"/>
                    <a:pt x="451" y="80"/>
                  </a:cubicBezTo>
                  <a:cubicBezTo>
                    <a:pt x="451" y="124"/>
                    <a:pt x="451" y="124"/>
                    <a:pt x="451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4" y="80"/>
                    <a:pt x="26" y="98"/>
                  </a:cubicBezTo>
                  <a:cubicBezTo>
                    <a:pt x="8" y="115"/>
                    <a:pt x="0" y="115"/>
                    <a:pt x="8" y="151"/>
                  </a:cubicBezTo>
                  <a:cubicBezTo>
                    <a:pt x="8" y="177"/>
                    <a:pt x="44" y="346"/>
                    <a:pt x="44" y="372"/>
                  </a:cubicBezTo>
                  <a:cubicBezTo>
                    <a:pt x="53" y="399"/>
                    <a:pt x="71" y="399"/>
                    <a:pt x="71" y="399"/>
                  </a:cubicBezTo>
                  <a:cubicBezTo>
                    <a:pt x="416" y="399"/>
                    <a:pt x="416" y="399"/>
                    <a:pt x="416" y="399"/>
                  </a:cubicBezTo>
                  <a:cubicBezTo>
                    <a:pt x="416" y="399"/>
                    <a:pt x="443" y="399"/>
                    <a:pt x="451" y="372"/>
                  </a:cubicBezTo>
                  <a:cubicBezTo>
                    <a:pt x="451" y="346"/>
                    <a:pt x="487" y="177"/>
                    <a:pt x="487" y="151"/>
                  </a:cubicBezTo>
                  <a:cubicBezTo>
                    <a:pt x="496" y="115"/>
                    <a:pt x="487" y="115"/>
                    <a:pt x="469" y="98"/>
                  </a:cubicBezTo>
                  <a:close/>
                  <a:moveTo>
                    <a:pt x="345" y="230"/>
                  </a:moveTo>
                  <a:lnTo>
                    <a:pt x="345" y="230"/>
                  </a:lnTo>
                  <a:cubicBezTo>
                    <a:pt x="345" y="230"/>
                    <a:pt x="345" y="257"/>
                    <a:pt x="319" y="257"/>
                  </a:cubicBezTo>
                  <a:cubicBezTo>
                    <a:pt x="177" y="257"/>
                    <a:pt x="177" y="257"/>
                    <a:pt x="177" y="257"/>
                  </a:cubicBezTo>
                  <a:cubicBezTo>
                    <a:pt x="150" y="257"/>
                    <a:pt x="150" y="230"/>
                    <a:pt x="150" y="230"/>
                  </a:cubicBezTo>
                  <a:cubicBezTo>
                    <a:pt x="150" y="186"/>
                    <a:pt x="150" y="186"/>
                    <a:pt x="150" y="186"/>
                  </a:cubicBezTo>
                  <a:cubicBezTo>
                    <a:pt x="186" y="186"/>
                    <a:pt x="186" y="186"/>
                    <a:pt x="186" y="186"/>
                  </a:cubicBezTo>
                  <a:cubicBezTo>
                    <a:pt x="186" y="221"/>
                    <a:pt x="186" y="221"/>
                    <a:pt x="186" y="221"/>
                  </a:cubicBezTo>
                  <a:cubicBezTo>
                    <a:pt x="309" y="221"/>
                    <a:pt x="309" y="221"/>
                    <a:pt x="309" y="221"/>
                  </a:cubicBezTo>
                  <a:cubicBezTo>
                    <a:pt x="309" y="186"/>
                    <a:pt x="309" y="186"/>
                    <a:pt x="309" y="186"/>
                  </a:cubicBezTo>
                  <a:cubicBezTo>
                    <a:pt x="345" y="186"/>
                    <a:pt x="345" y="186"/>
                    <a:pt x="345" y="186"/>
                  </a:cubicBezTo>
                  <a:lnTo>
                    <a:pt x="345" y="2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>
                <a:defRPr/>
              </a:pPr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424443" y="2853375"/>
            <a:ext cx="1107997" cy="891883"/>
            <a:chOff x="7424443" y="2853375"/>
            <a:chExt cx="1107997" cy="891883"/>
          </a:xfrm>
        </p:grpSpPr>
        <p:sp>
          <p:nvSpPr>
            <p:cNvPr id="2" name="圆角矩形 1"/>
            <p:cNvSpPr/>
            <p:nvPr/>
          </p:nvSpPr>
          <p:spPr bwMode="auto">
            <a:xfrm>
              <a:off x="7702415" y="2853375"/>
              <a:ext cx="487837" cy="434850"/>
            </a:xfrm>
            <a:prstGeom prst="roundRect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24" name="TextBox 299"/>
            <p:cNvSpPr>
              <a:spLocks noChangeArrowheads="1"/>
            </p:cNvSpPr>
            <p:nvPr/>
          </p:nvSpPr>
          <p:spPr bwMode="auto">
            <a:xfrm>
              <a:off x="7424443" y="3375926"/>
              <a:ext cx="11079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配置灵活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6" name="Freeform 87"/>
            <p:cNvSpPr>
              <a:spLocks noChangeArrowheads="1"/>
            </p:cNvSpPr>
            <p:nvPr/>
          </p:nvSpPr>
          <p:spPr bwMode="auto">
            <a:xfrm>
              <a:off x="7799692" y="2928981"/>
              <a:ext cx="293281" cy="287324"/>
            </a:xfrm>
            <a:custGeom>
              <a:avLst/>
              <a:gdLst>
                <a:gd name="T0" fmla="*/ 137859 w 462"/>
                <a:gd name="T1" fmla="*/ 181494 h 452"/>
                <a:gd name="T2" fmla="*/ 222972 w 462"/>
                <a:gd name="T3" fmla="*/ 116589 h 452"/>
                <a:gd name="T4" fmla="*/ 222972 w 462"/>
                <a:gd name="T5" fmla="*/ 84136 h 452"/>
                <a:gd name="T6" fmla="*/ 52746 w 462"/>
                <a:gd name="T7" fmla="*/ 105772 h 452"/>
                <a:gd name="T8" fmla="*/ 137859 w 462"/>
                <a:gd name="T9" fmla="*/ 181494 h 452"/>
                <a:gd name="T10" fmla="*/ 74324 w 462"/>
                <a:gd name="T11" fmla="*/ 234380 h 452"/>
                <a:gd name="T12" fmla="*/ 31168 w 462"/>
                <a:gd name="T13" fmla="*/ 149042 h 452"/>
                <a:gd name="T14" fmla="*/ 41957 w 462"/>
                <a:gd name="T15" fmla="*/ 403855 h 452"/>
                <a:gd name="T16" fmla="*/ 74324 w 462"/>
                <a:gd name="T17" fmla="*/ 234380 h 452"/>
                <a:gd name="T18" fmla="*/ 275718 w 462"/>
                <a:gd name="T19" fmla="*/ 42068 h 452"/>
                <a:gd name="T20" fmla="*/ 414776 w 462"/>
                <a:gd name="T21" fmla="*/ 31251 h 452"/>
                <a:gd name="T22" fmla="*/ 181015 w 462"/>
                <a:gd name="T23" fmla="*/ 9616 h 452"/>
                <a:gd name="T24" fmla="*/ 275718 w 462"/>
                <a:gd name="T25" fmla="*/ 42068 h 452"/>
                <a:gd name="T26" fmla="*/ 360831 w 462"/>
                <a:gd name="T27" fmla="*/ 319718 h 452"/>
                <a:gd name="T28" fmla="*/ 297296 w 462"/>
                <a:gd name="T29" fmla="*/ 158657 h 452"/>
                <a:gd name="T30" fmla="*/ 244550 w 462"/>
                <a:gd name="T31" fmla="*/ 149042 h 452"/>
                <a:gd name="T32" fmla="*/ 191804 w 462"/>
                <a:gd name="T33" fmla="*/ 234380 h 452"/>
                <a:gd name="T34" fmla="*/ 360831 w 462"/>
                <a:gd name="T35" fmla="*/ 319718 h 452"/>
                <a:gd name="T36" fmla="*/ 435155 w 462"/>
                <a:gd name="T37" fmla="*/ 393037 h 452"/>
                <a:gd name="T38" fmla="*/ 435155 w 462"/>
                <a:gd name="T39" fmla="*/ 489193 h 452"/>
                <a:gd name="T40" fmla="*/ 467522 w 462"/>
                <a:gd name="T41" fmla="*/ 361787 h 452"/>
                <a:gd name="T42" fmla="*/ 350042 w 462"/>
                <a:gd name="T43" fmla="*/ 361787 h 452"/>
                <a:gd name="T44" fmla="*/ 170226 w 462"/>
                <a:gd name="T45" fmla="*/ 287266 h 452"/>
                <a:gd name="T46" fmla="*/ 128269 w 462"/>
                <a:gd name="T47" fmla="*/ 287266 h 452"/>
                <a:gd name="T48" fmla="*/ 170226 w 462"/>
                <a:gd name="T49" fmla="*/ 521646 h 452"/>
                <a:gd name="T50" fmla="*/ 456733 w 462"/>
                <a:gd name="T51" fmla="*/ 63703 h 452"/>
                <a:gd name="T52" fmla="*/ 329663 w 462"/>
                <a:gd name="T53" fmla="*/ 94954 h 452"/>
                <a:gd name="T54" fmla="*/ 329663 w 462"/>
                <a:gd name="T55" fmla="*/ 127407 h 452"/>
                <a:gd name="T56" fmla="*/ 467522 w 462"/>
                <a:gd name="T57" fmla="*/ 319718 h 452"/>
                <a:gd name="T58" fmla="*/ 552635 w 462"/>
                <a:gd name="T59" fmla="*/ 265631 h 452"/>
                <a:gd name="T60" fmla="*/ 382409 w 462"/>
                <a:gd name="T61" fmla="*/ 393037 h 452"/>
                <a:gd name="T62" fmla="*/ 212183 w 462"/>
                <a:gd name="T63" fmla="*/ 532463 h 452"/>
                <a:gd name="T64" fmla="*/ 393198 w 462"/>
                <a:gd name="T65" fmla="*/ 521646 h 452"/>
                <a:gd name="T66" fmla="*/ 393198 w 462"/>
                <a:gd name="T67" fmla="*/ 403855 h 4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62" h="452">
                  <a:moveTo>
                    <a:pt x="115" y="151"/>
                  </a:moveTo>
                  <a:lnTo>
                    <a:pt x="115" y="151"/>
                  </a:lnTo>
                  <a:lnTo>
                    <a:pt x="124" y="151"/>
                  </a:lnTo>
                  <a:cubicBezTo>
                    <a:pt x="142" y="132"/>
                    <a:pt x="160" y="115"/>
                    <a:pt x="186" y="97"/>
                  </a:cubicBezTo>
                  <a:lnTo>
                    <a:pt x="186" y="88"/>
                  </a:lnTo>
                  <a:cubicBezTo>
                    <a:pt x="186" y="79"/>
                    <a:pt x="186" y="79"/>
                    <a:pt x="186" y="70"/>
                  </a:cubicBezTo>
                  <a:cubicBezTo>
                    <a:pt x="160" y="53"/>
                    <a:pt x="133" y="44"/>
                    <a:pt x="107" y="26"/>
                  </a:cubicBezTo>
                  <a:cubicBezTo>
                    <a:pt x="89" y="44"/>
                    <a:pt x="62" y="62"/>
                    <a:pt x="44" y="88"/>
                  </a:cubicBezTo>
                  <a:cubicBezTo>
                    <a:pt x="62" y="115"/>
                    <a:pt x="71" y="132"/>
                    <a:pt x="89" y="151"/>
                  </a:cubicBezTo>
                  <a:cubicBezTo>
                    <a:pt x="98" y="151"/>
                    <a:pt x="107" y="151"/>
                    <a:pt x="115" y="151"/>
                  </a:cubicBezTo>
                  <a:close/>
                  <a:moveTo>
                    <a:pt x="62" y="195"/>
                  </a:moveTo>
                  <a:lnTo>
                    <a:pt x="62" y="195"/>
                  </a:lnTo>
                  <a:cubicBezTo>
                    <a:pt x="62" y="186"/>
                    <a:pt x="62" y="186"/>
                    <a:pt x="71" y="177"/>
                  </a:cubicBezTo>
                  <a:cubicBezTo>
                    <a:pt x="54" y="160"/>
                    <a:pt x="35" y="141"/>
                    <a:pt x="26" y="124"/>
                  </a:cubicBezTo>
                  <a:cubicBezTo>
                    <a:pt x="9" y="151"/>
                    <a:pt x="0" y="186"/>
                    <a:pt x="0" y="221"/>
                  </a:cubicBezTo>
                  <a:cubicBezTo>
                    <a:pt x="0" y="266"/>
                    <a:pt x="9" y="310"/>
                    <a:pt x="35" y="336"/>
                  </a:cubicBezTo>
                  <a:cubicBezTo>
                    <a:pt x="44" y="301"/>
                    <a:pt x="54" y="257"/>
                    <a:pt x="71" y="221"/>
                  </a:cubicBezTo>
                  <a:cubicBezTo>
                    <a:pt x="71" y="221"/>
                    <a:pt x="62" y="204"/>
                    <a:pt x="62" y="195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39" y="35"/>
                    <a:pt x="257" y="44"/>
                    <a:pt x="266" y="53"/>
                  </a:cubicBezTo>
                  <a:cubicBezTo>
                    <a:pt x="292" y="35"/>
                    <a:pt x="319" y="35"/>
                    <a:pt x="346" y="26"/>
                  </a:cubicBezTo>
                  <a:cubicBezTo>
                    <a:pt x="310" y="8"/>
                    <a:pt x="275" y="0"/>
                    <a:pt x="230" y="0"/>
                  </a:cubicBezTo>
                  <a:cubicBezTo>
                    <a:pt x="204" y="0"/>
                    <a:pt x="177" y="0"/>
                    <a:pt x="151" y="8"/>
                  </a:cubicBezTo>
                  <a:cubicBezTo>
                    <a:pt x="168" y="17"/>
                    <a:pt x="186" y="35"/>
                    <a:pt x="204" y="44"/>
                  </a:cubicBezTo>
                  <a:cubicBezTo>
                    <a:pt x="213" y="44"/>
                    <a:pt x="221" y="35"/>
                    <a:pt x="230" y="35"/>
                  </a:cubicBezTo>
                  <a:close/>
                  <a:moveTo>
                    <a:pt x="301" y="266"/>
                  </a:moveTo>
                  <a:lnTo>
                    <a:pt x="301" y="266"/>
                  </a:lnTo>
                  <a:cubicBezTo>
                    <a:pt x="310" y="257"/>
                    <a:pt x="310" y="257"/>
                    <a:pt x="319" y="248"/>
                  </a:cubicBezTo>
                  <a:cubicBezTo>
                    <a:pt x="301" y="204"/>
                    <a:pt x="275" y="168"/>
                    <a:pt x="248" y="132"/>
                  </a:cubicBezTo>
                  <a:cubicBezTo>
                    <a:pt x="248" y="132"/>
                    <a:pt x="239" y="132"/>
                    <a:pt x="230" y="132"/>
                  </a:cubicBezTo>
                  <a:cubicBezTo>
                    <a:pt x="221" y="132"/>
                    <a:pt x="213" y="132"/>
                    <a:pt x="204" y="124"/>
                  </a:cubicBezTo>
                  <a:cubicBezTo>
                    <a:pt x="186" y="141"/>
                    <a:pt x="168" y="151"/>
                    <a:pt x="151" y="168"/>
                  </a:cubicBezTo>
                  <a:cubicBezTo>
                    <a:pt x="160" y="177"/>
                    <a:pt x="160" y="186"/>
                    <a:pt x="160" y="195"/>
                  </a:cubicBezTo>
                  <a:cubicBezTo>
                    <a:pt x="160" y="204"/>
                    <a:pt x="160" y="204"/>
                    <a:pt x="160" y="213"/>
                  </a:cubicBezTo>
                  <a:cubicBezTo>
                    <a:pt x="204" y="239"/>
                    <a:pt x="248" y="257"/>
                    <a:pt x="301" y="266"/>
                  </a:cubicBezTo>
                  <a:close/>
                  <a:moveTo>
                    <a:pt x="363" y="327"/>
                  </a:moveTo>
                  <a:lnTo>
                    <a:pt x="363" y="327"/>
                  </a:lnTo>
                  <a:cubicBezTo>
                    <a:pt x="363" y="336"/>
                    <a:pt x="363" y="354"/>
                    <a:pt x="363" y="363"/>
                  </a:cubicBezTo>
                  <a:cubicBezTo>
                    <a:pt x="363" y="372"/>
                    <a:pt x="363" y="389"/>
                    <a:pt x="363" y="407"/>
                  </a:cubicBezTo>
                  <a:cubicBezTo>
                    <a:pt x="399" y="380"/>
                    <a:pt x="434" y="336"/>
                    <a:pt x="443" y="292"/>
                  </a:cubicBezTo>
                  <a:cubicBezTo>
                    <a:pt x="426" y="301"/>
                    <a:pt x="408" y="301"/>
                    <a:pt x="390" y="301"/>
                  </a:cubicBezTo>
                  <a:cubicBezTo>
                    <a:pt x="390" y="319"/>
                    <a:pt x="381" y="327"/>
                    <a:pt x="363" y="327"/>
                  </a:cubicBezTo>
                  <a:close/>
                  <a:moveTo>
                    <a:pt x="292" y="301"/>
                  </a:moveTo>
                  <a:lnTo>
                    <a:pt x="292" y="301"/>
                  </a:lnTo>
                  <a:cubicBezTo>
                    <a:pt x="239" y="292"/>
                    <a:pt x="186" y="266"/>
                    <a:pt x="142" y="239"/>
                  </a:cubicBezTo>
                  <a:cubicBezTo>
                    <a:pt x="133" y="239"/>
                    <a:pt x="124" y="248"/>
                    <a:pt x="115" y="248"/>
                  </a:cubicBezTo>
                  <a:cubicBezTo>
                    <a:pt x="107" y="248"/>
                    <a:pt x="107" y="248"/>
                    <a:pt x="107" y="239"/>
                  </a:cubicBezTo>
                  <a:cubicBezTo>
                    <a:pt x="79" y="283"/>
                    <a:pt x="71" y="327"/>
                    <a:pt x="62" y="380"/>
                  </a:cubicBezTo>
                  <a:cubicBezTo>
                    <a:pt x="89" y="398"/>
                    <a:pt x="115" y="425"/>
                    <a:pt x="142" y="434"/>
                  </a:cubicBezTo>
                  <a:cubicBezTo>
                    <a:pt x="177" y="380"/>
                    <a:pt x="230" y="327"/>
                    <a:pt x="292" y="301"/>
                  </a:cubicBezTo>
                  <a:close/>
                  <a:moveTo>
                    <a:pt x="381" y="53"/>
                  </a:moveTo>
                  <a:lnTo>
                    <a:pt x="381" y="53"/>
                  </a:lnTo>
                  <a:cubicBezTo>
                    <a:pt x="346" y="62"/>
                    <a:pt x="310" y="70"/>
                    <a:pt x="275" y="79"/>
                  </a:cubicBezTo>
                  <a:lnTo>
                    <a:pt x="283" y="88"/>
                  </a:lnTo>
                  <a:cubicBezTo>
                    <a:pt x="283" y="97"/>
                    <a:pt x="275" y="97"/>
                    <a:pt x="275" y="106"/>
                  </a:cubicBezTo>
                  <a:cubicBezTo>
                    <a:pt x="310" y="141"/>
                    <a:pt x="328" y="186"/>
                    <a:pt x="346" y="239"/>
                  </a:cubicBezTo>
                  <a:cubicBezTo>
                    <a:pt x="363" y="239"/>
                    <a:pt x="381" y="248"/>
                    <a:pt x="390" y="266"/>
                  </a:cubicBezTo>
                  <a:cubicBezTo>
                    <a:pt x="417" y="266"/>
                    <a:pt x="434" y="266"/>
                    <a:pt x="452" y="257"/>
                  </a:cubicBezTo>
                  <a:cubicBezTo>
                    <a:pt x="461" y="248"/>
                    <a:pt x="461" y="230"/>
                    <a:pt x="461" y="221"/>
                  </a:cubicBezTo>
                  <a:cubicBezTo>
                    <a:pt x="461" y="160"/>
                    <a:pt x="426" y="97"/>
                    <a:pt x="381" y="53"/>
                  </a:cubicBezTo>
                  <a:close/>
                  <a:moveTo>
                    <a:pt x="319" y="327"/>
                  </a:moveTo>
                  <a:lnTo>
                    <a:pt x="319" y="327"/>
                  </a:lnTo>
                  <a:cubicBezTo>
                    <a:pt x="257" y="354"/>
                    <a:pt x="213" y="389"/>
                    <a:pt x="177" y="443"/>
                  </a:cubicBezTo>
                  <a:cubicBezTo>
                    <a:pt x="195" y="451"/>
                    <a:pt x="213" y="451"/>
                    <a:pt x="230" y="451"/>
                  </a:cubicBezTo>
                  <a:cubicBezTo>
                    <a:pt x="266" y="451"/>
                    <a:pt x="292" y="443"/>
                    <a:pt x="328" y="434"/>
                  </a:cubicBezTo>
                  <a:cubicBezTo>
                    <a:pt x="328" y="407"/>
                    <a:pt x="337" y="380"/>
                    <a:pt x="337" y="363"/>
                  </a:cubicBezTo>
                  <a:cubicBezTo>
                    <a:pt x="337" y="354"/>
                    <a:pt x="337" y="345"/>
                    <a:pt x="328" y="336"/>
                  </a:cubicBezTo>
                  <a:cubicBezTo>
                    <a:pt x="328" y="327"/>
                    <a:pt x="319" y="327"/>
                    <a:pt x="319" y="3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pPr>
                <a:defRPr/>
              </a:pPr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7" name="图片 26" descr="Main Fi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987574"/>
            <a:ext cx="4248472" cy="248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31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/>
          <p:cNvSpPr txBox="1"/>
          <p:nvPr/>
        </p:nvSpPr>
        <p:spPr>
          <a:xfrm>
            <a:off x="180001" y="20687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3.1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827584" y="237649"/>
            <a:ext cx="3600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管家婆全渠道产品特色（可视化）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pic>
        <p:nvPicPr>
          <p:cNvPr id="55" name="图片 54" descr="登陆-默认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15566"/>
            <a:ext cx="91440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2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9305947" cy="5143500"/>
            <a:chOff x="-144376" y="-9625"/>
            <a:chExt cx="9305947" cy="5143500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44376" y="-9625"/>
              <a:ext cx="9305947" cy="5143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525" y="0"/>
              <a:ext cx="1304925" cy="2976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87932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9524"/>
            <a:ext cx="9144000" cy="5153024"/>
            <a:chOff x="0" y="-9524"/>
            <a:chExt cx="9144000" cy="5153024"/>
          </a:xfrm>
        </p:grpSpPr>
        <p:pic>
          <p:nvPicPr>
            <p:cNvPr id="3" name="图片 2" descr="C:\Documents and Settings\Administrator\My Documents\Tencent Files\11512526\Image\Group\Image1\RQQGJA1D6DMK7YW[15PD6TB.pn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9144000" cy="5143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矩形 3"/>
            <p:cNvSpPr/>
            <p:nvPr/>
          </p:nvSpPr>
          <p:spPr>
            <a:xfrm>
              <a:off x="404261" y="1511166"/>
              <a:ext cx="827773" cy="164591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039979" y="1509562"/>
              <a:ext cx="1224013" cy="164591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738965" y="1507958"/>
              <a:ext cx="532598" cy="164591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5251" y="-9524"/>
              <a:ext cx="1352550" cy="308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87932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296"/>
            <a:ext cx="9166974" cy="442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625" y="-5855"/>
            <a:ext cx="9153625" cy="5140729"/>
            <a:chOff x="-9625" y="0"/>
            <a:chExt cx="9269128" cy="514072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9625" y="9625"/>
              <a:ext cx="9269128" cy="513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4301" y="0"/>
              <a:ext cx="1352550" cy="308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87932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375" y="206871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3.2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27584" y="237649"/>
            <a:ext cx="3600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管家婆全渠道产品特色（智能化）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8875" y="915566"/>
            <a:ext cx="9067000" cy="3810749"/>
            <a:chOff x="28875" y="1042239"/>
            <a:chExt cx="9067000" cy="3810749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96000" y="3805119"/>
              <a:ext cx="3407344" cy="1027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100" y="3770744"/>
              <a:ext cx="3952876" cy="1082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7" name="组合 9"/>
            <p:cNvGrpSpPr/>
            <p:nvPr/>
          </p:nvGrpSpPr>
          <p:grpSpPr>
            <a:xfrm>
              <a:off x="31437" y="1042239"/>
              <a:ext cx="9064438" cy="1325579"/>
              <a:chOff x="31437" y="1042239"/>
              <a:chExt cx="9064438" cy="1325579"/>
            </a:xfrm>
          </p:grpSpPr>
          <p:pic>
            <p:nvPicPr>
              <p:cNvPr id="11" name="Picture 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1437" y="1042239"/>
                <a:ext cx="9064438" cy="13255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1200149" y="1200150"/>
                <a:ext cx="35909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i="1" dirty="0" smtClean="0">
                    <a:solidFill>
                      <a:srgbClr val="DD462F"/>
                    </a:solidFill>
                    <a:latin typeface="微软雅黑" pitchFamily="34" charset="-122"/>
                    <a:ea typeface="微软雅黑" pitchFamily="34" charset="-122"/>
                  </a:rPr>
                  <a:t>发货仓库根据预设规则智能匹配</a:t>
                </a:r>
                <a:endParaRPr lang="zh-CN" altLang="en-US" b="1" i="1" dirty="0">
                  <a:solidFill>
                    <a:srgbClr val="DD462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8" name="组合 10"/>
            <p:cNvGrpSpPr/>
            <p:nvPr/>
          </p:nvGrpSpPr>
          <p:grpSpPr>
            <a:xfrm>
              <a:off x="28875" y="2441959"/>
              <a:ext cx="9035546" cy="1225265"/>
              <a:chOff x="28875" y="2441959"/>
              <a:chExt cx="9035546" cy="1225265"/>
            </a:xfrm>
          </p:grpSpPr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8875" y="2441959"/>
                <a:ext cx="9035546" cy="1225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1590674" y="3028950"/>
                <a:ext cx="35909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i="1" dirty="0" smtClean="0">
                    <a:solidFill>
                      <a:srgbClr val="DD462F"/>
                    </a:solidFill>
                    <a:latin typeface="微软雅黑" pitchFamily="34" charset="-122"/>
                    <a:ea typeface="微软雅黑" pitchFamily="34" charset="-122"/>
                  </a:rPr>
                  <a:t>物流公司根据预设规则智能匹配</a:t>
                </a:r>
                <a:endParaRPr lang="zh-CN" altLang="en-US" b="1" i="1" dirty="0">
                  <a:solidFill>
                    <a:srgbClr val="DD462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932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9126747" cy="5143500"/>
            <a:chOff x="217715" y="423213"/>
            <a:chExt cx="8708571" cy="4440072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7715" y="423213"/>
              <a:ext cx="8708571" cy="4440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4" name="直接箭头连接符 3"/>
            <p:cNvCxnSpPr/>
            <p:nvPr/>
          </p:nvCxnSpPr>
          <p:spPr>
            <a:xfrm rot="10800000" flipV="1">
              <a:off x="4419601" y="923925"/>
              <a:ext cx="2752725" cy="12954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47750" y="2205038"/>
              <a:ext cx="3371850" cy="16478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87932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531351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357172"/>
            <a:ext cx="6370637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14" y="1500180"/>
            <a:ext cx="488632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7932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8803" y="411510"/>
            <a:ext cx="9029701" cy="4268787"/>
            <a:chOff x="-1" y="528638"/>
            <a:chExt cx="9029701" cy="4268787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" y="528638"/>
              <a:ext cx="9004459" cy="1871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79800" y="1108075"/>
              <a:ext cx="1924050" cy="13144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800" y="2583211"/>
              <a:ext cx="8978900" cy="2214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845049" y="3260574"/>
              <a:ext cx="3644901" cy="1368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87932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0974" y="475660"/>
            <a:ext cx="8711253" cy="4286840"/>
            <a:chOff x="180974" y="475660"/>
            <a:chExt cx="8711253" cy="428684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0974" y="475660"/>
              <a:ext cx="6421855" cy="39915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4" name="组合 5"/>
            <p:cNvGrpSpPr/>
            <p:nvPr/>
          </p:nvGrpSpPr>
          <p:grpSpPr>
            <a:xfrm>
              <a:off x="1619251" y="990600"/>
              <a:ext cx="7272976" cy="3771900"/>
              <a:chOff x="1619251" y="990600"/>
              <a:chExt cx="7272976" cy="3771900"/>
            </a:xfrm>
          </p:grpSpPr>
          <p:pic>
            <p:nvPicPr>
              <p:cNvPr id="5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619251" y="990600"/>
                <a:ext cx="7272976" cy="37719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6" name="Picture 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219389" y="2428875"/>
                <a:ext cx="2014974" cy="2033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</p:spTree>
    <p:extLst>
      <p:ext uri="{BB962C8B-B14F-4D97-AF65-F5344CB8AC3E}">
        <p14:creationId xmlns:p14="http://schemas.microsoft.com/office/powerpoint/2010/main" val="187932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571472" y="785800"/>
            <a:ext cx="2733675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图片 2"/>
          <p:cNvPicPr/>
          <p:nvPr/>
        </p:nvPicPr>
        <p:blipFill>
          <a:blip r:embed="rId3"/>
          <a:stretch>
            <a:fillRect/>
          </a:stretch>
        </p:blipFill>
        <p:spPr>
          <a:xfrm>
            <a:off x="3571868" y="785800"/>
            <a:ext cx="4905375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214692"/>
            <a:ext cx="4819650" cy="1609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80001" y="206871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3.2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7584" y="237649"/>
            <a:ext cx="3600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管家婆全渠道产品功能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6"/>
            <a:ext cx="8577330" cy="4269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80001" y="206871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3.2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7584" y="237649"/>
            <a:ext cx="3600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管家婆全渠道产品功能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管家婆全渠道logosmall_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41" y="631492"/>
            <a:ext cx="2628900" cy="381000"/>
          </a:xfrm>
          <a:prstGeom prst="rect">
            <a:avLst/>
          </a:prstGeom>
        </p:spPr>
      </p:pic>
      <p:pic>
        <p:nvPicPr>
          <p:cNvPr id="3" name="Picture 2" descr="https://mmbiz.qpic.cn/mmbiz_png/2iaUAwKM0SIhnWJKdWoI87KR9E3gK7NRMhYJNsPhuicfwJyjRQu0nXqB14oicqzuqicegtWHsajjsxVLjI87eEPWyQ/640?wx_fmt=png&amp;tp=webp&amp;wxfrom=5&amp;wx_lazy=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77364" y="1251404"/>
            <a:ext cx="6096000" cy="3390900"/>
          </a:xfrm>
          <a:prstGeom prst="rect">
            <a:avLst/>
          </a:prstGeom>
          <a:noFill/>
        </p:spPr>
      </p:pic>
      <p:sp>
        <p:nvSpPr>
          <p:cNvPr id="4" name="矩形 3"/>
          <p:cNvSpPr/>
          <p:nvPr/>
        </p:nvSpPr>
        <p:spPr>
          <a:xfrm>
            <a:off x="3317439" y="660217"/>
            <a:ext cx="60408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PDA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功能</a:t>
            </a:r>
            <a:endParaRPr lang="en-US" altLang="zh-CN" dirty="0" smtClean="0"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001" y="206871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3.2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7584" y="237649"/>
            <a:ext cx="3600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管家婆全渠道产品功能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sp>
        <p:nvSpPr>
          <p:cNvPr id="8" name="圆角矩形 38"/>
          <p:cNvSpPr/>
          <p:nvPr/>
        </p:nvSpPr>
        <p:spPr>
          <a:xfrm>
            <a:off x="6000760" y="1369362"/>
            <a:ext cx="1351128" cy="354840"/>
          </a:xfrm>
          <a:prstGeom prst="roundRect">
            <a:avLst>
              <a:gd name="adj" fmla="val 23157"/>
            </a:avLst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9" name="文本框 46"/>
          <p:cNvSpPr txBox="1"/>
          <p:nvPr/>
        </p:nvSpPr>
        <p:spPr>
          <a:xfrm>
            <a:off x="6000759" y="1346727"/>
            <a:ext cx="1351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扫描验货</a:t>
            </a:r>
            <a:endParaRPr lang="zh-CN" altLang="en-US" sz="20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0" name="文本框 62"/>
          <p:cNvSpPr txBox="1"/>
          <p:nvPr/>
        </p:nvSpPr>
        <p:spPr>
          <a:xfrm>
            <a:off x="6000760" y="1714494"/>
            <a:ext cx="285238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微软雅黑"/>
                <a:sym typeface="Arial"/>
              </a:rPr>
              <a:t>用于打包之前，检验货品是否与订单所需货品相符，防止错发、漏发和超发。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000759" y="1833770"/>
            <a:ext cx="0" cy="839244"/>
          </a:xfrm>
          <a:prstGeom prst="line">
            <a:avLst/>
          </a:prstGeom>
          <a:ln w="38100">
            <a:solidFill>
              <a:srgbClr val="B72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38"/>
          <p:cNvSpPr/>
          <p:nvPr/>
        </p:nvSpPr>
        <p:spPr>
          <a:xfrm>
            <a:off x="5989387" y="3023016"/>
            <a:ext cx="1351128" cy="354840"/>
          </a:xfrm>
          <a:prstGeom prst="roundRect">
            <a:avLst>
              <a:gd name="adj" fmla="val 23157"/>
            </a:avLst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3" name="文本框 46"/>
          <p:cNvSpPr txBox="1"/>
          <p:nvPr/>
        </p:nvSpPr>
        <p:spPr>
          <a:xfrm>
            <a:off x="5989386" y="3000381"/>
            <a:ext cx="1351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扫描发货</a:t>
            </a:r>
            <a:endParaRPr lang="zh-CN" altLang="en-US" sz="20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4" name="文本框 62"/>
          <p:cNvSpPr txBox="1"/>
          <p:nvPr/>
        </p:nvSpPr>
        <p:spPr>
          <a:xfrm>
            <a:off x="5989387" y="3368148"/>
            <a:ext cx="293199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微软雅黑"/>
                <a:sym typeface="Arial"/>
              </a:rPr>
              <a:t>用于打包之后，包裹发货的最终确认。扫描后包裹自动发货，杜绝订单重复发货的情况！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989386" y="3487424"/>
            <a:ext cx="0" cy="839244"/>
          </a:xfrm>
          <a:prstGeom prst="line">
            <a:avLst/>
          </a:prstGeom>
          <a:ln w="38100">
            <a:solidFill>
              <a:srgbClr val="B72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80001" y="206871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3.3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27584" y="237649"/>
            <a:ext cx="3600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管家婆全渠道产品特色（配置灵活）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642924"/>
            <a:ext cx="5085477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1000114"/>
            <a:ext cx="1666875" cy="2981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52" y="3143254"/>
            <a:ext cx="4905375" cy="1733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932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83207" y="206871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4.1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27584" y="237649"/>
            <a:ext cx="3024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管家婆全渠道已支持电商平台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85852" y="1357304"/>
            <a:ext cx="6715172" cy="3214710"/>
          </a:xfrm>
          <a:prstGeom prst="rect">
            <a:avLst/>
          </a:prstGeom>
          <a:noFill/>
          <a:ln w="28575">
            <a:solidFill>
              <a:srgbClr val="F36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857238"/>
            <a:ext cx="6500858" cy="35459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871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83207" y="206871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4.1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27584" y="237649"/>
            <a:ext cx="3024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管家婆全渠道已支持物流公司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43042" y="1357304"/>
            <a:ext cx="5143536" cy="3214710"/>
          </a:xfrm>
          <a:prstGeom prst="rect">
            <a:avLst/>
          </a:prstGeom>
          <a:noFill/>
          <a:ln w="28575">
            <a:solidFill>
              <a:srgbClr val="F36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792827"/>
            <a:ext cx="5519479" cy="36363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871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83207" y="206871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4.1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27584" y="237649"/>
            <a:ext cx="3024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管家婆全渠道已支持的</a:t>
            </a:r>
            <a:r>
              <a:rPr lang="en-US" altLang="zh-CN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WMS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26616" y="2214560"/>
            <a:ext cx="5143536" cy="857256"/>
          </a:xfrm>
          <a:prstGeom prst="rect">
            <a:avLst/>
          </a:prstGeom>
          <a:noFill/>
          <a:ln w="28575">
            <a:solidFill>
              <a:srgbClr val="F36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413443"/>
            <a:ext cx="6565917" cy="15154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871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827584" y="237649"/>
            <a:ext cx="4101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</a:rPr>
              <a:t>管家婆软件对外联接的窗口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6833" y="206871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4.2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41560" y="1616774"/>
            <a:ext cx="2143125" cy="1143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电商平台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703079" y="689672"/>
            <a:ext cx="2143125" cy="1143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WMS</a:t>
            </a:r>
          </a:p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仓储管理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019757" y="4036121"/>
            <a:ext cx="1512000" cy="8858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分销全系列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363313" y="4043379"/>
            <a:ext cx="1512000" cy="8858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辉煌全系列</a:t>
            </a:r>
          </a:p>
        </p:txBody>
      </p:sp>
      <p:sp>
        <p:nvSpPr>
          <p:cNvPr id="22" name="圆角矩形 21"/>
          <p:cNvSpPr/>
          <p:nvPr/>
        </p:nvSpPr>
        <p:spPr>
          <a:xfrm>
            <a:off x="3676201" y="4043378"/>
            <a:ext cx="1512000" cy="8858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服装全系列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423024" y="1681633"/>
            <a:ext cx="2143125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物流公司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面单打印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2306413" y="648852"/>
            <a:ext cx="2143125" cy="1143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平台会员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信息同步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332645" y="4043378"/>
            <a:ext cx="1512000" cy="8858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财贸全系列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6989090" y="4036121"/>
            <a:ext cx="1512000" cy="8858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千方全系列</a:t>
            </a:r>
            <a:endParaRPr lang="en-US" altLang="zh-CN"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29"/>
          <p:cNvGrpSpPr/>
          <p:nvPr/>
        </p:nvGrpSpPr>
        <p:grpSpPr>
          <a:xfrm>
            <a:off x="1119314" y="1762347"/>
            <a:ext cx="6625776" cy="2281032"/>
            <a:chOff x="1119314" y="1662339"/>
            <a:chExt cx="6625776" cy="2281032"/>
          </a:xfrm>
        </p:grpSpPr>
        <p:sp>
          <p:nvSpPr>
            <p:cNvPr id="31" name="椭圆 30"/>
            <p:cNvSpPr/>
            <p:nvPr/>
          </p:nvSpPr>
          <p:spPr>
            <a:xfrm>
              <a:off x="3367088" y="2266950"/>
              <a:ext cx="2143125" cy="11430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全渠道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" name="组合 27"/>
            <p:cNvGrpSpPr/>
            <p:nvPr/>
          </p:nvGrpSpPr>
          <p:grpSpPr>
            <a:xfrm>
              <a:off x="1119314" y="1662339"/>
              <a:ext cx="6625776" cy="2281032"/>
              <a:chOff x="1119314" y="1662339"/>
              <a:chExt cx="6625776" cy="2281032"/>
            </a:xfrm>
          </p:grpSpPr>
          <p:cxnSp>
            <p:nvCxnSpPr>
              <p:cNvPr id="33" name="直接连接符 32"/>
              <p:cNvCxnSpPr>
                <a:stCxn id="31" idx="2"/>
                <a:endCxn id="18" idx="5"/>
              </p:cNvCxnSpPr>
              <p:nvPr/>
            </p:nvCxnSpPr>
            <p:spPr>
              <a:xfrm rot="10800000">
                <a:off x="2370832" y="2494430"/>
                <a:ext cx="996257" cy="34402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>
                <a:stCxn id="31" idx="1"/>
              </p:cNvCxnSpPr>
              <p:nvPr/>
            </p:nvCxnSpPr>
            <p:spPr>
              <a:xfrm rot="16200000" flipV="1">
                <a:off x="3140737" y="1894133"/>
                <a:ext cx="771999" cy="308412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>
                <a:stCxn id="31" idx="7"/>
                <a:endCxn id="19" idx="4"/>
              </p:cNvCxnSpPr>
              <p:nvPr/>
            </p:nvCxnSpPr>
            <p:spPr>
              <a:xfrm rot="5400000" flipH="1" flipV="1">
                <a:off x="5135689" y="1795386"/>
                <a:ext cx="699622" cy="578283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>
                <a:stCxn id="31" idx="6"/>
              </p:cNvCxnSpPr>
              <p:nvPr/>
            </p:nvCxnSpPr>
            <p:spPr>
              <a:xfrm flipV="1">
                <a:off x="5510213" y="2465142"/>
                <a:ext cx="1159540" cy="373308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>
                <a:endCxn id="20" idx="0"/>
              </p:cNvCxnSpPr>
              <p:nvPr/>
            </p:nvCxnSpPr>
            <p:spPr>
              <a:xfrm rot="10800000" flipV="1">
                <a:off x="2817486" y="3328997"/>
                <a:ext cx="1242646" cy="607115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>
                <a:stCxn id="31" idx="3"/>
                <a:endCxn id="21" idx="0"/>
              </p:cNvCxnSpPr>
              <p:nvPr/>
            </p:nvCxnSpPr>
            <p:spPr>
              <a:xfrm rot="5400000">
                <a:off x="2049724" y="2312152"/>
                <a:ext cx="700809" cy="2561629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>
                <a:stCxn id="31" idx="4"/>
                <a:endCxn id="22" idx="0"/>
              </p:cNvCxnSpPr>
              <p:nvPr/>
            </p:nvCxnSpPr>
            <p:spPr>
              <a:xfrm rot="5400000">
                <a:off x="4168716" y="3673435"/>
                <a:ext cx="533420" cy="645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>
                <a:endCxn id="28" idx="0"/>
              </p:cNvCxnSpPr>
              <p:nvPr/>
            </p:nvCxnSpPr>
            <p:spPr>
              <a:xfrm>
                <a:off x="4988826" y="3328998"/>
                <a:ext cx="1101388" cy="614372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>
                <a:stCxn id="31" idx="5"/>
                <a:endCxn id="29" idx="0"/>
              </p:cNvCxnSpPr>
              <p:nvPr/>
            </p:nvCxnSpPr>
            <p:spPr>
              <a:xfrm rot="16200000" flipH="1">
                <a:off x="6123949" y="2314971"/>
                <a:ext cx="693551" cy="2548731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6" grpId="0" animBg="1"/>
      <p:bldP spid="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矩形 185"/>
          <p:cNvSpPr/>
          <p:nvPr/>
        </p:nvSpPr>
        <p:spPr>
          <a:xfrm>
            <a:off x="954988" y="1928808"/>
            <a:ext cx="1890000" cy="5924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包含：</a:t>
            </a:r>
            <a:r>
              <a:rPr lang="en-US" altLang="zh-CN" sz="1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用户</a:t>
            </a:r>
            <a:r>
              <a:rPr lang="en-US" altLang="zh-CN" sz="1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+1</a:t>
            </a:r>
            <a:r>
              <a:rPr lang="zh-CN" altLang="en-US" sz="1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网店</a:t>
            </a:r>
            <a:endParaRPr lang="en-US" altLang="zh-CN" sz="12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注：用户数控制为可同时登录的并发用户数，含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admin</a:t>
            </a:r>
          </a:p>
        </p:txBody>
      </p:sp>
      <p:sp>
        <p:nvSpPr>
          <p:cNvPr id="187" name="矩形 186"/>
          <p:cNvSpPr/>
          <p:nvPr/>
        </p:nvSpPr>
        <p:spPr>
          <a:xfrm>
            <a:off x="954988" y="1643056"/>
            <a:ext cx="1973938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零售价：</a:t>
            </a:r>
            <a:r>
              <a:rPr lang="en-US" altLang="zh-CN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1980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元</a:t>
            </a:r>
            <a:r>
              <a:rPr lang="en-US" altLang="zh-CN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sz="16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3857620" y="1072611"/>
            <a:ext cx="278608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每新增</a:t>
            </a:r>
            <a:r>
              <a:rPr lang="en-US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用户：</a:t>
            </a:r>
            <a:r>
              <a:rPr lang="en-US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300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元</a:t>
            </a:r>
            <a:r>
              <a:rPr lang="en-US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69581" y="206871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4.3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827584" y="237649"/>
            <a:ext cx="2736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管家婆全渠道产品定价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cxnSp>
        <p:nvCxnSpPr>
          <p:cNvPr id="55" name="直接连接符 54"/>
          <p:cNvCxnSpPr>
            <a:stCxn id="187" idx="3"/>
            <a:endCxn id="193" idx="1"/>
          </p:cNvCxnSpPr>
          <p:nvPr/>
        </p:nvCxnSpPr>
        <p:spPr>
          <a:xfrm flipV="1">
            <a:off x="2928926" y="1214958"/>
            <a:ext cx="928694" cy="5858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3786182" y="2287057"/>
            <a:ext cx="85725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总网店数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214942" y="1929867"/>
            <a:ext cx="314327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个以内   每新增</a:t>
            </a:r>
            <a:r>
              <a:rPr lang="en-US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网店：</a:t>
            </a:r>
            <a:r>
              <a:rPr lang="en-US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1200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元</a:t>
            </a:r>
            <a:r>
              <a:rPr lang="en-US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214942" y="2715685"/>
            <a:ext cx="314327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无限网店数：</a:t>
            </a:r>
            <a:r>
              <a:rPr lang="en-US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+4800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元</a:t>
            </a:r>
            <a:r>
              <a:rPr lang="en-US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2" name="直接连接符 61"/>
          <p:cNvCxnSpPr>
            <a:stCxn id="58" idx="3"/>
            <a:endCxn id="59" idx="1"/>
          </p:cNvCxnSpPr>
          <p:nvPr/>
        </p:nvCxnSpPr>
        <p:spPr>
          <a:xfrm flipV="1">
            <a:off x="4643438" y="2072214"/>
            <a:ext cx="571504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>
            <a:stCxn id="58" idx="3"/>
            <a:endCxn id="60" idx="1"/>
          </p:cNvCxnSpPr>
          <p:nvPr/>
        </p:nvCxnSpPr>
        <p:spPr>
          <a:xfrm>
            <a:off x="4643438" y="2429404"/>
            <a:ext cx="571504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>
            <a:stCxn id="187" idx="3"/>
            <a:endCxn id="58" idx="1"/>
          </p:cNvCxnSpPr>
          <p:nvPr/>
        </p:nvCxnSpPr>
        <p:spPr>
          <a:xfrm>
            <a:off x="2928926" y="1800792"/>
            <a:ext cx="857256" cy="6286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857224" y="3493666"/>
            <a:ext cx="84296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例如：</a:t>
            </a:r>
            <a:endParaRPr lang="en-US" altLang="zh-CN" sz="1200" dirty="0" smtClean="0"/>
          </a:p>
          <a:p>
            <a:endParaRPr lang="en-US" altLang="zh-CN" sz="1200" dirty="0" smtClean="0"/>
          </a:p>
          <a:p>
            <a:r>
              <a:rPr lang="en-US" altLang="zh-CN" sz="1200" dirty="0" smtClean="0"/>
              <a:t>3</a:t>
            </a:r>
            <a:r>
              <a:rPr lang="zh-CN" altLang="en-US" sz="1200" dirty="0" smtClean="0"/>
              <a:t>用户  </a:t>
            </a:r>
            <a:r>
              <a:rPr lang="en-US" altLang="zh-CN" sz="1200" dirty="0" smtClean="0"/>
              <a:t>3</a:t>
            </a:r>
            <a:r>
              <a:rPr lang="zh-CN" altLang="en-US" sz="1200" dirty="0" smtClean="0"/>
              <a:t>网店 零售价为：</a:t>
            </a:r>
            <a:r>
              <a:rPr lang="en-US" altLang="zh-CN" sz="1200" dirty="0" smtClean="0"/>
              <a:t>1980</a:t>
            </a:r>
            <a:r>
              <a:rPr lang="zh-CN" altLang="en-US" sz="1200" dirty="0" smtClean="0"/>
              <a:t>（</a:t>
            </a:r>
            <a:r>
              <a:rPr lang="en-US" altLang="zh-CN" sz="1200" dirty="0" smtClean="0"/>
              <a:t>2</a:t>
            </a:r>
            <a:r>
              <a:rPr lang="zh-CN" altLang="en-US" sz="1200" dirty="0" smtClean="0"/>
              <a:t>用户</a:t>
            </a:r>
            <a:r>
              <a:rPr lang="en-US" altLang="zh-CN" sz="1200" dirty="0" smtClean="0"/>
              <a:t>1</a:t>
            </a:r>
            <a:r>
              <a:rPr lang="zh-CN" altLang="en-US" sz="1200" dirty="0" smtClean="0"/>
              <a:t>网店）</a:t>
            </a:r>
            <a:r>
              <a:rPr lang="en-US" altLang="zh-CN" sz="1200" dirty="0" smtClean="0"/>
              <a:t> + 300x</a:t>
            </a:r>
            <a:r>
              <a:rPr lang="zh-CN" altLang="en-US" sz="1200" dirty="0" smtClean="0"/>
              <a:t>增加</a:t>
            </a:r>
            <a:r>
              <a:rPr lang="en-US" altLang="zh-CN" sz="1200" dirty="0" smtClean="0"/>
              <a:t>1</a:t>
            </a:r>
            <a:r>
              <a:rPr lang="zh-CN" altLang="en-US" sz="1200" dirty="0" smtClean="0"/>
              <a:t>用户</a:t>
            </a:r>
            <a:r>
              <a:rPr lang="en-US" altLang="zh-CN" sz="1200" dirty="0" smtClean="0"/>
              <a:t> +1200x</a:t>
            </a:r>
            <a:r>
              <a:rPr lang="zh-CN" altLang="en-US" sz="1200" dirty="0" smtClean="0"/>
              <a:t>增加</a:t>
            </a:r>
            <a:r>
              <a:rPr lang="en-US" altLang="zh-CN" sz="1200" dirty="0" smtClean="0"/>
              <a:t>2</a:t>
            </a:r>
            <a:r>
              <a:rPr lang="zh-CN" altLang="en-US" sz="1200" dirty="0" smtClean="0"/>
              <a:t>网店</a:t>
            </a:r>
            <a:r>
              <a:rPr lang="en-US" altLang="zh-CN" sz="1200" dirty="0" smtClean="0"/>
              <a:t> = 4680</a:t>
            </a:r>
          </a:p>
          <a:p>
            <a:endParaRPr lang="en-US" altLang="zh-CN" sz="1200" dirty="0" smtClean="0"/>
          </a:p>
          <a:p>
            <a:r>
              <a:rPr lang="en-US" altLang="zh-CN" sz="1200" dirty="0" smtClean="0"/>
              <a:t>5</a:t>
            </a:r>
            <a:r>
              <a:rPr lang="zh-CN" altLang="en-US" sz="1200" dirty="0" smtClean="0"/>
              <a:t>用户</a:t>
            </a:r>
            <a:r>
              <a:rPr lang="en-US" altLang="zh-CN" sz="1200" dirty="0" smtClean="0"/>
              <a:t>20</a:t>
            </a:r>
            <a:r>
              <a:rPr lang="zh-CN" altLang="en-US" sz="1200" dirty="0" smtClean="0"/>
              <a:t>网店 零售价为：</a:t>
            </a:r>
            <a:r>
              <a:rPr lang="en-US" altLang="zh-CN" sz="1200" dirty="0" smtClean="0"/>
              <a:t>1980</a:t>
            </a:r>
            <a:r>
              <a:rPr lang="zh-CN" altLang="en-US" sz="1200" dirty="0" smtClean="0"/>
              <a:t> （</a:t>
            </a:r>
            <a:r>
              <a:rPr lang="en-US" altLang="zh-CN" sz="1200" dirty="0" smtClean="0"/>
              <a:t>2</a:t>
            </a:r>
            <a:r>
              <a:rPr lang="zh-CN" altLang="en-US" sz="1200" dirty="0" smtClean="0"/>
              <a:t>用户</a:t>
            </a:r>
            <a:r>
              <a:rPr lang="en-US" altLang="zh-CN" sz="1200" dirty="0" smtClean="0"/>
              <a:t>1</a:t>
            </a:r>
            <a:r>
              <a:rPr lang="zh-CN" altLang="en-US" sz="1200" dirty="0" smtClean="0"/>
              <a:t>网店）</a:t>
            </a:r>
            <a:r>
              <a:rPr lang="en-US" altLang="zh-CN" sz="1200" dirty="0" smtClean="0"/>
              <a:t>+ 300x</a:t>
            </a:r>
            <a:r>
              <a:rPr lang="zh-CN" altLang="en-US" sz="1200" dirty="0" smtClean="0"/>
              <a:t>增加</a:t>
            </a:r>
            <a:r>
              <a:rPr lang="en-US" altLang="zh-CN" sz="1200" dirty="0" smtClean="0"/>
              <a:t>3</a:t>
            </a:r>
            <a:r>
              <a:rPr lang="zh-CN" altLang="en-US" sz="1200" dirty="0" smtClean="0"/>
              <a:t>用户</a:t>
            </a:r>
            <a:r>
              <a:rPr lang="en-US" altLang="zh-CN" sz="1200" dirty="0" smtClean="0"/>
              <a:t> + 4800</a:t>
            </a:r>
            <a:r>
              <a:rPr lang="zh-CN" altLang="en-US" sz="1200" dirty="0" smtClean="0"/>
              <a:t>（无限网店）</a:t>
            </a:r>
            <a:r>
              <a:rPr lang="en-US" altLang="zh-CN" sz="1200" dirty="0" smtClean="0"/>
              <a:t>= 7680</a:t>
            </a:r>
          </a:p>
          <a:p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786050" y="3071816"/>
            <a:ext cx="19800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自建商城对接另行报价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857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166375" y="206871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4.4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27584" y="237649"/>
            <a:ext cx="2664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管家婆全渠道典型客户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4"/>
          <a:stretch/>
        </p:blipFill>
        <p:spPr bwMode="auto">
          <a:xfrm>
            <a:off x="6708" y="771787"/>
            <a:ext cx="9123470" cy="4119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08" y="987574"/>
            <a:ext cx="1180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/>
              <a:t>电子数码类</a:t>
            </a:r>
            <a:endParaRPr lang="zh-CN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0206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" b="1638"/>
          <a:stretch/>
        </p:blipFill>
        <p:spPr bwMode="auto">
          <a:xfrm>
            <a:off x="0" y="699541"/>
            <a:ext cx="9144000" cy="422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166375" y="206871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4.4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27584" y="237649"/>
            <a:ext cx="2664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管家婆全渠道典型客户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08" y="987574"/>
            <a:ext cx="1180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/>
              <a:t>生活用品类</a:t>
            </a:r>
            <a:endParaRPr lang="zh-CN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59671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6" r="35139"/>
          <a:stretch/>
        </p:blipFill>
        <p:spPr bwMode="auto">
          <a:xfrm>
            <a:off x="6708" y="843558"/>
            <a:ext cx="4493284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166375" y="206871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4.4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27584" y="237649"/>
            <a:ext cx="2664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管家婆全渠道典型客户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08" y="987574"/>
            <a:ext cx="1180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/>
              <a:t>灯饰照明类</a:t>
            </a:r>
            <a:endParaRPr lang="zh-CN" alt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5758" y="2528317"/>
            <a:ext cx="1180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/>
              <a:t>食品类</a:t>
            </a:r>
            <a:endParaRPr lang="zh-CN" altLang="en-US" sz="1400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5"/>
          <a:stretch/>
        </p:blipFill>
        <p:spPr bwMode="auto">
          <a:xfrm>
            <a:off x="4543064" y="843559"/>
            <a:ext cx="4592155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831244" y="987574"/>
            <a:ext cx="1180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/>
              <a:t>药品类</a:t>
            </a:r>
            <a:endParaRPr lang="zh-CN" altLang="en-US" sz="1400" b="1" dirty="0"/>
          </a:p>
        </p:txBody>
      </p:sp>
      <p:grpSp>
        <p:nvGrpSpPr>
          <p:cNvPr id="3" name="组合 2"/>
          <p:cNvGrpSpPr/>
          <p:nvPr/>
        </p:nvGrpSpPr>
        <p:grpSpPr>
          <a:xfrm>
            <a:off x="6708" y="2405103"/>
            <a:ext cx="9128511" cy="2470903"/>
            <a:chOff x="6708" y="2405103"/>
            <a:chExt cx="9128511" cy="2470903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6"/>
            <a:stretch/>
          </p:blipFill>
          <p:spPr bwMode="auto">
            <a:xfrm>
              <a:off x="6708" y="2405103"/>
              <a:ext cx="8885772" cy="2470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2480" y="2405103"/>
              <a:ext cx="242739" cy="2470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4793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798825"/>
            <a:ext cx="9143999" cy="1391925"/>
            <a:chOff x="0" y="798825"/>
            <a:chExt cx="9143999" cy="1391925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9817"/>
            <a:stretch/>
          </p:blipFill>
          <p:spPr bwMode="auto">
            <a:xfrm>
              <a:off x="0" y="798825"/>
              <a:ext cx="9046358" cy="1391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6358" y="798825"/>
              <a:ext cx="97641" cy="135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" t="43127" r="-219"/>
          <a:stretch/>
        </p:blipFill>
        <p:spPr bwMode="auto">
          <a:xfrm>
            <a:off x="-2818" y="2240285"/>
            <a:ext cx="9146817" cy="265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166375" y="206871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微软雅黑"/>
              </a:rPr>
              <a:t>4.4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微软雅黑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27584" y="237649"/>
            <a:ext cx="2664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/>
              </a:rPr>
              <a:t>管家婆全渠道典型客户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ea typeface="微软雅黑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08" y="987574"/>
            <a:ext cx="1180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/>
              <a:t>母婴</a:t>
            </a:r>
            <a:r>
              <a:rPr lang="zh-CN" altLang="en-US" sz="1400" b="1" dirty="0" smtClean="0"/>
              <a:t>用品类</a:t>
            </a:r>
            <a:endParaRPr lang="zh-CN" alt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5758" y="2528317"/>
            <a:ext cx="1180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/>
              <a:t>化妆品类</a:t>
            </a:r>
            <a:endParaRPr lang="zh-CN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7236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55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 rot="10800000" flipH="1" flipV="1">
            <a:off x="3024677" y="1976796"/>
            <a:ext cx="3133163" cy="806141"/>
          </a:xfrm>
          <a:prstGeom prst="roundRect">
            <a:avLst>
              <a:gd name="adj" fmla="val 6518"/>
            </a:avLst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chemeClr val="accent1">
                  <a:lumMod val="20000"/>
                  <a:lumOff val="80000"/>
                </a:schemeClr>
              </a:solidFill>
              <a:ea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24188" y="2000929"/>
            <a:ext cx="2150269" cy="83869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00" dirty="0">
                <a:solidFill>
                  <a:srgbClr val="262626"/>
                </a:solidFill>
                <a:latin typeface="Impact" pitchFamily="34" charset="0"/>
                <a:ea typeface="微软雅黑"/>
              </a:rPr>
              <a:t>Thanks</a:t>
            </a:r>
            <a:r>
              <a:rPr lang="en-US" altLang="zh-CN" sz="5000" dirty="0">
                <a:solidFill>
                  <a:schemeClr val="accent1">
                    <a:lumMod val="20000"/>
                    <a:lumOff val="80000"/>
                  </a:schemeClr>
                </a:solidFill>
                <a:latin typeface="Impact" pitchFamily="34" charset="0"/>
                <a:ea typeface="微软雅黑"/>
              </a:rPr>
              <a:t> </a:t>
            </a:r>
            <a:endParaRPr lang="zh-CN" altLang="en-US" sz="5000" dirty="0">
              <a:solidFill>
                <a:schemeClr val="accent1">
                  <a:lumMod val="20000"/>
                  <a:lumOff val="80000"/>
                </a:schemeClr>
              </a:solidFill>
              <a:latin typeface="Impact" pitchFamily="34" charset="0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939380" y="1964875"/>
            <a:ext cx="1181036" cy="861774"/>
            <a:chOff x="6487939" y="2768636"/>
            <a:chExt cx="1574714" cy="1276701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5" name="圆角矩形 4"/>
            <p:cNvSpPr/>
            <p:nvPr/>
          </p:nvSpPr>
          <p:spPr>
            <a:xfrm>
              <a:off x="6647280" y="2826525"/>
              <a:ext cx="1415373" cy="1107996"/>
            </a:xfrm>
            <a:prstGeom prst="roundRect">
              <a:avLst>
                <a:gd name="adj" fmla="val 5011"/>
              </a:avLst>
            </a:prstGeom>
            <a:solidFill>
              <a:srgbClr val="0055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accent1">
                    <a:lumMod val="20000"/>
                    <a:lumOff val="80000"/>
                  </a:schemeClr>
                </a:solidFill>
                <a:ea typeface="微软雅黑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487939" y="2768636"/>
              <a:ext cx="246308" cy="12767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5000" dirty="0">
                <a:solidFill>
                  <a:schemeClr val="accent1">
                    <a:lumMod val="20000"/>
                    <a:lumOff val="80000"/>
                  </a:schemeClr>
                </a:solidFill>
                <a:latin typeface="Impact" pitchFamily="34" charset="0"/>
                <a:ea typeface="微软雅黑"/>
              </a:endParaRPr>
            </a:p>
          </p:txBody>
        </p:sp>
      </p:grp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5265738" y="2086654"/>
            <a:ext cx="6463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微软雅黑"/>
                <a:ea typeface="微软雅黑"/>
              </a:rPr>
              <a:t>谢谢</a:t>
            </a:r>
            <a:endParaRPr lang="en-US" altLang="zh-CN" b="1">
              <a:solidFill>
                <a:schemeClr val="bg1"/>
              </a:solidFill>
              <a:latin typeface="微软雅黑"/>
              <a:ea typeface="微软雅黑"/>
            </a:endParaRPr>
          </a:p>
          <a:p>
            <a:r>
              <a:rPr lang="zh-CN" altLang="en-US" b="1">
                <a:solidFill>
                  <a:schemeClr val="bg1"/>
                </a:solidFill>
                <a:latin typeface="微软雅黑"/>
                <a:ea typeface="微软雅黑"/>
              </a:rPr>
              <a:t>观看</a:t>
            </a:r>
          </a:p>
        </p:txBody>
      </p:sp>
      <p:sp>
        <p:nvSpPr>
          <p:cNvPr id="8" name="矩形 7"/>
          <p:cNvSpPr/>
          <p:nvPr/>
        </p:nvSpPr>
        <p:spPr>
          <a:xfrm>
            <a:off x="2987824" y="2893898"/>
            <a:ext cx="313316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 smtClean="0">
                <a:solidFill>
                  <a:schemeClr val="bg1"/>
                </a:solidFill>
                <a:latin typeface="微软雅黑"/>
                <a:ea typeface="微软雅黑"/>
              </a:rPr>
              <a:t>任我行软件通用事业部　　</a:t>
            </a:r>
            <a:fld id="{A4A69A7E-F38C-43F5-A514-4EE81B8FE86E}" type="datetime2">
              <a:rPr lang="zh-CN" altLang="en-US" sz="1050" smtClean="0">
                <a:solidFill>
                  <a:schemeClr val="bg1"/>
                </a:solidFill>
                <a:latin typeface="微软雅黑"/>
                <a:ea typeface="微软雅黑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2020年4月23日</a:t>
            </a:fld>
            <a:endParaRPr lang="zh-CN" altLang="en-US" sz="105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3847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0000"/>
  <p:tag name="ISPRING_RESOURCE_PATHS_HASH_2" val="53b795129d2876a442a29b87b969322de1c832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Y9LVC3ns0CWYkqO4KTd0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hojQ5XwskuLNNHXQQoKmQ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2370</TotalTime>
  <Words>1048</Words>
  <Application>Microsoft Office PowerPoint</Application>
  <PresentationFormat>全屏显示(16:9)</PresentationFormat>
  <Paragraphs>222</Paragraphs>
  <Slides>34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35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GPWIN10</cp:lastModifiedBy>
  <cp:revision>361</cp:revision>
  <dcterms:created xsi:type="dcterms:W3CDTF">2016-03-27T12:55:19Z</dcterms:created>
  <dcterms:modified xsi:type="dcterms:W3CDTF">2020-04-23T02:47:16Z</dcterms:modified>
</cp:coreProperties>
</file>