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30"/>
  </p:handoutMasterIdLst>
  <p:sldIdLst>
    <p:sldId id="373" r:id="rId3"/>
    <p:sldId id="301" r:id="rId4"/>
    <p:sldId id="328" r:id="rId5"/>
    <p:sldId id="443" r:id="rId6"/>
    <p:sldId id="363" r:id="rId7"/>
    <p:sldId id="300" r:id="rId8"/>
    <p:sldId id="256" r:id="rId10"/>
    <p:sldId id="419" r:id="rId11"/>
    <p:sldId id="420" r:id="rId12"/>
    <p:sldId id="421" r:id="rId13"/>
    <p:sldId id="386" r:id="rId14"/>
    <p:sldId id="387" r:id="rId15"/>
    <p:sldId id="488" r:id="rId16"/>
    <p:sldId id="360" r:id="rId17"/>
    <p:sldId id="487" r:id="rId18"/>
    <p:sldId id="416" r:id="rId19"/>
    <p:sldId id="415" r:id="rId20"/>
    <p:sldId id="470" r:id="rId21"/>
    <p:sldId id="365" r:id="rId22"/>
    <p:sldId id="417" r:id="rId23"/>
    <p:sldId id="418" r:id="rId24"/>
    <p:sldId id="361" r:id="rId25"/>
    <p:sldId id="401" r:id="rId26"/>
    <p:sldId id="404" r:id="rId27"/>
    <p:sldId id="422" r:id="rId28"/>
    <p:sldId id="398" r:id="rId29"/>
  </p:sldIdLst>
  <p:sldSz cx="9144000" cy="5143500" type="screen16x9"/>
  <p:notesSz cx="6858000" cy="9144000"/>
  <p:custShowLst>
    <p:custShow name="自定义放映 1" id="0">
      <p:sldLst/>
    </p:custShow>
  </p:custShowLst>
  <p:custDataLst>
    <p:tags r:id="rId3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lvl="1" indent="1143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lvl="2" indent="2286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lvl="3" indent="3429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lvl="4" indent="4572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4572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4572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4572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4572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8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66FF33"/>
    <a:srgbClr val="244242"/>
    <a:srgbClr val="00FFFF"/>
    <a:srgbClr val="FF0066"/>
    <a:srgbClr val="0000CC"/>
    <a:srgbClr val="0000FF"/>
    <a:srgbClr val="0066FF"/>
    <a:srgbClr val="F0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00" autoAdjust="0"/>
    <p:restoredTop sz="96014"/>
  </p:normalViewPr>
  <p:slideViewPr>
    <p:cSldViewPr snapToObjects="1" showGuides="1">
      <p:cViewPr varScale="1">
        <p:scale>
          <a:sx n="84" d="100"/>
          <a:sy n="84" d="100"/>
        </p:scale>
        <p:origin x="-876" y="-90"/>
      </p:cViewPr>
      <p:guideLst>
        <p:guide orient="horz" pos="1575"/>
        <p:guide pos="28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7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DF4EF4-C919-4CAD-A4A6-BCA361D335E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6630D2-71C8-4940-B388-919A9D918D49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409575" y="754063"/>
            <a:ext cx="5854700" cy="3294062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099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8163" y="4387850"/>
            <a:ext cx="5780088" cy="3952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6858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0287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680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1DD36B-F4AF-41C3-A0E9-4E9D7882441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>
          <a:xfrm>
            <a:off x="538163" y="4387850"/>
            <a:ext cx="5780087" cy="3952875"/>
          </a:xfrm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8195" name="页眉占位符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6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Rectangle 3"/>
          <p:cNvSpPr>
            <a:spLocks noGrp="1"/>
          </p:cNvSpPr>
          <p:nvPr>
            <p:ph type="body"/>
          </p:nvPr>
        </p:nvSpPr>
        <p:spPr>
          <a:xfrm>
            <a:off x="538163" y="4387850"/>
            <a:ext cx="5780087" cy="3952875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  <p:sp>
        <p:nvSpPr>
          <p:cNvPr id="10244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5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/>
          </p:cNvSpPr>
          <p:nvPr>
            <p:ph type="body"/>
          </p:nvPr>
        </p:nvSpPr>
        <p:spPr>
          <a:xfrm>
            <a:off x="538163" y="4387850"/>
            <a:ext cx="5780087" cy="3952875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  <p:sp>
        <p:nvSpPr>
          <p:cNvPr id="14340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/>
          </p:cNvSpPr>
          <p:nvPr>
            <p:ph type="body"/>
          </p:nvPr>
        </p:nvSpPr>
        <p:spPr>
          <a:xfrm>
            <a:off x="538163" y="4387850"/>
            <a:ext cx="5780087" cy="3952875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  <p:sp>
        <p:nvSpPr>
          <p:cNvPr id="14340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Rectangle 3"/>
          <p:cNvSpPr>
            <a:spLocks noGrp="1"/>
          </p:cNvSpPr>
          <p:nvPr>
            <p:ph type="body"/>
          </p:nvPr>
        </p:nvSpPr>
        <p:spPr>
          <a:xfrm>
            <a:off x="538163" y="4387850"/>
            <a:ext cx="5780087" cy="3952875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  <p:sp>
        <p:nvSpPr>
          <p:cNvPr id="10244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5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/>
          <a:p>
            <a:pPr lvl="0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t>状元成才路</a:t>
            </a:r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49"/>
          <p:cNvSpPr txBox="1">
            <a:spLocks noChangeArrowheads="1"/>
          </p:cNvSpPr>
          <p:nvPr/>
        </p:nvSpPr>
        <p:spPr bwMode="auto">
          <a:xfrm rot="416915">
            <a:off x="9458325" y="896938"/>
            <a:ext cx="1722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 rot="20661230">
            <a:off x="9636125" y="2133600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 rot="485665">
            <a:off x="9745663" y="3900488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 rot="20658816">
            <a:off x="9923463" y="5137150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文本框 49"/>
          <p:cNvSpPr txBox="1">
            <a:spLocks noChangeArrowheads="1"/>
          </p:cNvSpPr>
          <p:nvPr/>
        </p:nvSpPr>
        <p:spPr bwMode="auto">
          <a:xfrm rot="21066470">
            <a:off x="6675438" y="5837238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 rot="21067353">
            <a:off x="3744913" y="6080125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文本框 49"/>
          <p:cNvSpPr txBox="1">
            <a:spLocks noChangeArrowheads="1"/>
          </p:cNvSpPr>
          <p:nvPr/>
        </p:nvSpPr>
        <p:spPr bwMode="auto">
          <a:xfrm rot="21359564">
            <a:off x="204788" y="5837238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 rot="20831647">
            <a:off x="-2616200" y="4913313"/>
            <a:ext cx="1722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文本框 49"/>
          <p:cNvSpPr txBox="1">
            <a:spLocks noChangeArrowheads="1"/>
          </p:cNvSpPr>
          <p:nvPr/>
        </p:nvSpPr>
        <p:spPr bwMode="auto">
          <a:xfrm rot="416915">
            <a:off x="-3113087" y="2536825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文本框 49"/>
          <p:cNvSpPr txBox="1">
            <a:spLocks noChangeArrowheads="1"/>
          </p:cNvSpPr>
          <p:nvPr/>
        </p:nvSpPr>
        <p:spPr bwMode="auto">
          <a:xfrm rot="416915">
            <a:off x="-2813050" y="773113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文本框 49"/>
          <p:cNvSpPr txBox="1">
            <a:spLocks noChangeArrowheads="1"/>
          </p:cNvSpPr>
          <p:nvPr/>
        </p:nvSpPr>
        <p:spPr bwMode="auto">
          <a:xfrm rot="416915">
            <a:off x="-2541587" y="-989012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文本框 49"/>
          <p:cNvSpPr txBox="1">
            <a:spLocks noChangeArrowheads="1"/>
          </p:cNvSpPr>
          <p:nvPr/>
        </p:nvSpPr>
        <p:spPr bwMode="auto">
          <a:xfrm rot="21359564">
            <a:off x="1630363" y="-1417637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7" name="文本框 49"/>
          <p:cNvSpPr txBox="1">
            <a:spLocks noChangeArrowheads="1"/>
          </p:cNvSpPr>
          <p:nvPr/>
        </p:nvSpPr>
        <p:spPr bwMode="auto">
          <a:xfrm rot="20916474">
            <a:off x="5797550" y="-1187450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9"/>
          <p:cNvSpPr txBox="1">
            <a:spLocks noChangeArrowheads="1"/>
          </p:cNvSpPr>
          <p:nvPr/>
        </p:nvSpPr>
        <p:spPr bwMode="auto">
          <a:xfrm rot="416915">
            <a:off x="9458325" y="896938"/>
            <a:ext cx="1722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49"/>
          <p:cNvSpPr txBox="1">
            <a:spLocks noChangeArrowheads="1"/>
          </p:cNvSpPr>
          <p:nvPr/>
        </p:nvSpPr>
        <p:spPr bwMode="auto">
          <a:xfrm rot="20661230">
            <a:off x="9636125" y="2133600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文本框 49"/>
          <p:cNvSpPr txBox="1">
            <a:spLocks noChangeArrowheads="1"/>
          </p:cNvSpPr>
          <p:nvPr/>
        </p:nvSpPr>
        <p:spPr bwMode="auto">
          <a:xfrm rot="485665">
            <a:off x="9745663" y="3900488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9"/>
          <p:cNvSpPr txBox="1">
            <a:spLocks noChangeArrowheads="1"/>
          </p:cNvSpPr>
          <p:nvPr/>
        </p:nvSpPr>
        <p:spPr bwMode="auto">
          <a:xfrm rot="20658816">
            <a:off x="9923463" y="5137150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 rot="21066470">
            <a:off x="6675438" y="5837238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文本框 49"/>
          <p:cNvSpPr txBox="1">
            <a:spLocks noChangeArrowheads="1"/>
          </p:cNvSpPr>
          <p:nvPr/>
        </p:nvSpPr>
        <p:spPr bwMode="auto">
          <a:xfrm rot="21067353">
            <a:off x="3744913" y="6080125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49"/>
          <p:cNvSpPr txBox="1">
            <a:spLocks noChangeArrowheads="1"/>
          </p:cNvSpPr>
          <p:nvPr/>
        </p:nvSpPr>
        <p:spPr bwMode="auto">
          <a:xfrm rot="21359564">
            <a:off x="204788" y="5837238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 rot="20831647">
            <a:off x="-2616200" y="4913313"/>
            <a:ext cx="1722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文本框 49"/>
          <p:cNvSpPr txBox="1">
            <a:spLocks noChangeArrowheads="1"/>
          </p:cNvSpPr>
          <p:nvPr/>
        </p:nvSpPr>
        <p:spPr bwMode="auto">
          <a:xfrm rot="416915">
            <a:off x="-3113087" y="2536825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文本框 49"/>
          <p:cNvSpPr txBox="1">
            <a:spLocks noChangeArrowheads="1"/>
          </p:cNvSpPr>
          <p:nvPr/>
        </p:nvSpPr>
        <p:spPr bwMode="auto">
          <a:xfrm rot="416915">
            <a:off x="-2813050" y="773113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 rot="416915">
            <a:off x="-2541587" y="-989012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文本框 49"/>
          <p:cNvSpPr txBox="1">
            <a:spLocks noChangeArrowheads="1"/>
          </p:cNvSpPr>
          <p:nvPr/>
        </p:nvSpPr>
        <p:spPr bwMode="auto">
          <a:xfrm rot="21359564">
            <a:off x="1630363" y="-1417637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文本框 49"/>
          <p:cNvSpPr txBox="1">
            <a:spLocks noChangeArrowheads="1"/>
          </p:cNvSpPr>
          <p:nvPr/>
        </p:nvSpPr>
        <p:spPr bwMode="auto">
          <a:xfrm rot="20916474">
            <a:off x="5797550" y="-1187450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tags" Target="../tags/tag3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tags" Target="../tags/tag4.xml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tags" Target="../tags/tag5.xml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tags" Target="../tags/tag6.xml"/><Relationship Id="rId2" Type="http://schemas.microsoft.com/office/2007/relationships/media" Target="../media/media4.mp4"/><Relationship Id="rId1" Type="http://schemas.openxmlformats.org/officeDocument/2006/relationships/video" Target="../media/media4.mp4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339090"/>
            <a:ext cx="678180" cy="907415"/>
          </a:xfrm>
          <a:prstGeom prst="rect">
            <a:avLst/>
          </a:prstGeom>
        </p:spPr>
      </p:pic>
      <p:cxnSp>
        <p:nvCxnSpPr>
          <p:cNvPr id="8" name="曲线连接符 7"/>
          <p:cNvCxnSpPr/>
          <p:nvPr/>
        </p:nvCxnSpPr>
        <p:spPr>
          <a:xfrm>
            <a:off x="495300" y="1246505"/>
            <a:ext cx="979805" cy="748665"/>
          </a:xfrm>
          <a:prstGeom prst="curvedConnector3">
            <a:avLst>
              <a:gd name="adj1" fmla="val 50032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曲线连接符 8"/>
          <p:cNvCxnSpPr/>
          <p:nvPr/>
        </p:nvCxnSpPr>
        <p:spPr>
          <a:xfrm rot="5400000" flipV="1">
            <a:off x="1590675" y="2142490"/>
            <a:ext cx="496570" cy="294640"/>
          </a:xfrm>
          <a:prstGeom prst="curvedConnector3">
            <a:avLst>
              <a:gd name="adj1" fmla="val 50128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曲线连接符 10"/>
          <p:cNvCxnSpPr/>
          <p:nvPr/>
        </p:nvCxnSpPr>
        <p:spPr>
          <a:xfrm flipV="1">
            <a:off x="1986280" y="2075180"/>
            <a:ext cx="1145540" cy="462915"/>
          </a:xfrm>
          <a:prstGeom prst="curvedConnector3">
            <a:avLst>
              <a:gd name="adj1" fmla="val 50055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曲线连接符 11"/>
          <p:cNvCxnSpPr/>
          <p:nvPr/>
        </p:nvCxnSpPr>
        <p:spPr>
          <a:xfrm>
            <a:off x="3209290" y="2080895"/>
            <a:ext cx="1042035" cy="190500"/>
          </a:xfrm>
          <a:prstGeom prst="curvedConnector3">
            <a:avLst>
              <a:gd name="adj1" fmla="val 50030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曲线连接符 12"/>
          <p:cNvCxnSpPr>
            <a:stCxn id="30" idx="6"/>
          </p:cNvCxnSpPr>
          <p:nvPr/>
        </p:nvCxnSpPr>
        <p:spPr>
          <a:xfrm>
            <a:off x="4251325" y="2248535"/>
            <a:ext cx="1870075" cy="590550"/>
          </a:xfrm>
          <a:prstGeom prst="curvedConnector3">
            <a:avLst>
              <a:gd name="adj1" fmla="val 50017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曲线连接符 13"/>
          <p:cNvCxnSpPr/>
          <p:nvPr/>
        </p:nvCxnSpPr>
        <p:spPr>
          <a:xfrm>
            <a:off x="5652135" y="2803525"/>
            <a:ext cx="3320415" cy="574040"/>
          </a:xfrm>
          <a:prstGeom prst="curvedConnector3">
            <a:avLst>
              <a:gd name="adj1" fmla="val 50010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713105" y="1370965"/>
            <a:ext cx="450215" cy="429895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3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启</a:t>
            </a:r>
            <a:endParaRPr lang="zh-CN" altLang="en-US" b="1"/>
          </a:p>
        </p:txBody>
      </p:sp>
      <p:sp>
        <p:nvSpPr>
          <p:cNvPr id="16" name="椭圆 15"/>
          <p:cNvSpPr/>
          <p:nvPr/>
        </p:nvSpPr>
        <p:spPr>
          <a:xfrm>
            <a:off x="1424305" y="1801495"/>
            <a:ext cx="484505" cy="440690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6"/>
          </a:fillRef>
          <a:effectRef idx="2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赏</a:t>
            </a:r>
            <a:endParaRPr lang="zh-CN" altLang="en-US" b="1"/>
          </a:p>
        </p:txBody>
      </p:sp>
      <p:sp>
        <p:nvSpPr>
          <p:cNvPr id="17" name="文本框 16"/>
          <p:cNvSpPr txBox="1"/>
          <p:nvPr/>
        </p:nvSpPr>
        <p:spPr>
          <a:xfrm>
            <a:off x="495300" y="2575560"/>
            <a:ext cx="1718945" cy="341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音乐里的传说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3003550"/>
            <a:ext cx="993775" cy="85788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646295" y="-3568065"/>
            <a:ext cx="955675" cy="1104265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25" name="图片 24"/>
          <p:cNvPicPr/>
          <p:nvPr/>
        </p:nvPicPr>
        <p:blipFill>
          <a:blip r:embed="rId4"/>
          <a:stretch>
            <a:fillRect/>
          </a:stretch>
        </p:blipFill>
        <p:spPr>
          <a:xfrm>
            <a:off x="1163320" y="3075940"/>
            <a:ext cx="996315" cy="728345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2640965" y="1800860"/>
            <a:ext cx="544195" cy="482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11045" y="1394460"/>
            <a:ext cx="2635250" cy="407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书画里的乾坤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99025" y="365125"/>
            <a:ext cx="1175385" cy="401955"/>
          </a:xfrm>
          <a:prstGeom prst="rect">
            <a:avLst/>
          </a:prstGeom>
        </p:spPr>
        <p:txBody>
          <a:bodyPr wrap="square"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29" name="图片 28"/>
          <p:cNvPicPr/>
          <p:nvPr/>
        </p:nvPicPr>
        <p:blipFill>
          <a:blip r:embed="rId5"/>
          <a:stretch>
            <a:fillRect/>
          </a:stretch>
        </p:blipFill>
        <p:spPr>
          <a:xfrm>
            <a:off x="2359025" y="810260"/>
            <a:ext cx="1175385" cy="61912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472055" y="2567940"/>
            <a:ext cx="2044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京剧里的奥秘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11775" y="2271395"/>
            <a:ext cx="1930400" cy="52197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33" name="图片 32"/>
          <p:cNvPicPr/>
          <p:nvPr/>
        </p:nvPicPr>
        <p:blipFill>
          <a:blip r:embed="rId6"/>
          <a:stretch>
            <a:fillRect/>
          </a:stretch>
        </p:blipFill>
        <p:spPr>
          <a:xfrm>
            <a:off x="2771775" y="3147695"/>
            <a:ext cx="1930400" cy="132842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707765" y="1002665"/>
            <a:ext cx="28676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争做京剧传承人</a:t>
            </a:r>
            <a:endParaRPr lang="zh-CN" altLang="en-US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标注 34"/>
          <p:cNvSpPr/>
          <p:nvPr/>
        </p:nvSpPr>
        <p:spPr>
          <a:xfrm>
            <a:off x="3635375" y="1007110"/>
            <a:ext cx="2651760" cy="598170"/>
          </a:xfrm>
          <a:prstGeom prst="wedgeRectCallout">
            <a:avLst>
              <a:gd name="adj1" fmla="val -34664"/>
              <a:gd name="adj2" fmla="val 93564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932045" y="2537460"/>
            <a:ext cx="613410" cy="4692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聊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45680" y="2315210"/>
            <a:ext cx="1261110" cy="53467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38" name="图片 37"/>
          <p:cNvPicPr/>
          <p:nvPr/>
        </p:nvPicPr>
        <p:blipFill>
          <a:blip r:embed="rId7"/>
          <a:stretch>
            <a:fillRect/>
          </a:stretch>
        </p:blipFill>
        <p:spPr>
          <a:xfrm>
            <a:off x="4805680" y="3028315"/>
            <a:ext cx="1261110" cy="75057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775200" y="1949450"/>
            <a:ext cx="2262505" cy="387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书法里的学问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421120" y="2681605"/>
            <a:ext cx="550545" cy="46609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秀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5405" y="1907540"/>
            <a:ext cx="1454150" cy="76708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6225540" y="3506470"/>
            <a:ext cx="1751330" cy="306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6169660" y="3310890"/>
            <a:ext cx="1894840" cy="582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我的拿手好戏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135620" y="3194050"/>
            <a:ext cx="568960" cy="547370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访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952105" y="3811270"/>
            <a:ext cx="1191260" cy="66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艺术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就在身边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535045" y="1902460"/>
            <a:ext cx="749935" cy="5645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5" grpId="0" animBg="1"/>
      <p:bldP spid="35" grpId="1" animBg="1"/>
      <p:bldP spid="36" grpId="0" animBg="1"/>
      <p:bldP spid="36" grpId="1" animBg="1"/>
      <p:bldP spid="39" grpId="0"/>
      <p:bldP spid="39" grpId="1"/>
      <p:bldP spid="40" grpId="0" animBg="1"/>
      <p:bldP spid="40" grpId="1" animBg="1"/>
      <p:bldP spid="44" grpId="0"/>
      <p:bldP spid="44" grpId="1"/>
      <p:bldP spid="45" grpId="0" animBg="1"/>
      <p:bldP spid="45" grpId="1" animBg="1"/>
      <p:bldP spid="47" grpId="0"/>
      <p:bldP spid="47" grpId="1"/>
      <p:bldP spid="48" grpId="0" animBg="1"/>
      <p:bldP spid="48" grpId="1" animBg="1"/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>
          <a:xfrm>
            <a:off x="2627313" y="1344613"/>
            <a:ext cx="4051300" cy="787400"/>
            <a:chOff x="4572000" y="402001"/>
            <a:chExt cx="4050528" cy="786926"/>
          </a:xfrm>
        </p:grpSpPr>
        <p:sp>
          <p:nvSpPr>
            <p:cNvPr id="5" name="椭圆 4"/>
            <p:cNvSpPr/>
            <p:nvPr/>
          </p:nvSpPr>
          <p:spPr>
            <a:xfrm>
              <a:off x="4954514" y="419043"/>
              <a:ext cx="765029" cy="76988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124" name="标题 1"/>
            <p:cNvSpPr txBox="1"/>
            <p:nvPr/>
          </p:nvSpPr>
          <p:spPr>
            <a:xfrm>
              <a:off x="4572000" y="402001"/>
              <a:ext cx="4050528" cy="76850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ctr"/>
              <a:r>
                <a:rPr lang="zh-CN" altLang="en-US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京剧趣谈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1"/>
          <p:cNvSpPr txBox="1"/>
          <p:nvPr/>
        </p:nvSpPr>
        <p:spPr>
          <a:xfrm>
            <a:off x="1352550" y="1625600"/>
            <a:ext cx="7052945" cy="265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驰骋  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尴尬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仆人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约定俗成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   鲜明    虚拟   唯恐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戛然而止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彻底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控制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装饰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风雨不透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姿态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高妙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激烈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无穷无尽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147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0" y="-1587"/>
            <a:ext cx="1266825" cy="1420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>
          <a:xfrm>
            <a:off x="2627313" y="1344613"/>
            <a:ext cx="4051300" cy="787400"/>
            <a:chOff x="4572000" y="402001"/>
            <a:chExt cx="4050528" cy="786926"/>
          </a:xfrm>
        </p:grpSpPr>
        <p:sp>
          <p:nvSpPr>
            <p:cNvPr id="5" name="椭圆 4"/>
            <p:cNvSpPr/>
            <p:nvPr/>
          </p:nvSpPr>
          <p:spPr>
            <a:xfrm>
              <a:off x="4954514" y="419043"/>
              <a:ext cx="765029" cy="76988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124" name="标题 1"/>
            <p:cNvSpPr txBox="1"/>
            <p:nvPr/>
          </p:nvSpPr>
          <p:spPr>
            <a:xfrm>
              <a:off x="4572000" y="402001"/>
              <a:ext cx="4050528" cy="76850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ctr"/>
              <a:r>
                <a:rPr lang="zh-CN" altLang="en-US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京剧趣谈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1"/>
          <p:cNvSpPr txBox="1"/>
          <p:nvPr/>
        </p:nvSpPr>
        <p:spPr>
          <a:xfrm>
            <a:off x="1021080" y="309245"/>
            <a:ext cx="760222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 eaLnBrk="0" hangingPunct="0"/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学习任务一：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请同学们默读课文，思考：课文介绍了京剧的哪两个方面的内容？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147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0" y="-1587"/>
            <a:ext cx="1266825" cy="1420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423795" y="276098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马鞭</a:t>
            </a:r>
            <a:r>
              <a:rPr lang="en-US" altLang="zh-CN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亮相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0" y="-1587"/>
            <a:ext cx="1266825" cy="1420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矩形 1"/>
          <p:cNvSpPr/>
          <p:nvPr/>
        </p:nvSpPr>
        <p:spPr>
          <a:xfrm>
            <a:off x="466725" y="733425"/>
            <a:ext cx="8210550" cy="2651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京剧表演中的道具，是解决表演与实物矛盾的特殊产物。道具不是生活用具的简单照搬，有的道具比较写实；有的在写实中包含着假定性；有的则是完全虚拟的。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封面人物"/>
          <p:cNvPicPr>
            <a:picLocks noChangeAspect="1"/>
          </p:cNvPicPr>
          <p:nvPr/>
        </p:nvPicPr>
        <p:blipFill>
          <a:blip r:embed="rId2"/>
          <a:srcRect l="49635"/>
          <a:stretch>
            <a:fillRect/>
          </a:stretch>
        </p:blipFill>
        <p:spPr>
          <a:xfrm>
            <a:off x="6523038" y="1162050"/>
            <a:ext cx="2620962" cy="3976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388" y="195263"/>
            <a:ext cx="1074737" cy="73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357158" y="1285866"/>
            <a:ext cx="6429420" cy="1692771"/>
          </a:xfrm>
          <a:prstGeom prst="rect">
            <a:avLst/>
          </a:prstGeom>
          <a:solidFill>
            <a:srgbClr val="F0EADA">
              <a:alpha val="70000"/>
            </a:srgbClr>
          </a:solidFill>
          <a:effectLst>
            <a:softEdge rad="38100"/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学习任务二：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“马鞭”这部分哪些内容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有趣？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想一想作者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怎么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写就有趣了？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54125" y="195263"/>
            <a:ext cx="174603" cy="304785"/>
          </a:xfrm>
          <a:prstGeom prst="ellipse">
            <a:avLst/>
          </a:prstGeom>
          <a:gradFill>
            <a:gsLst>
              <a:gs pos="8800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6000" b="1" i="0" u="none" strike="noStrike" kern="1200" cap="none" spc="0" normalizeH="0" baseline="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8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700" y="-258762"/>
            <a:ext cx="1266825" cy="1420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6845" y="979805"/>
            <a:ext cx="8930005" cy="35058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R="0" lvl="0" algn="l" defTabSz="914400" rtl="0" eaLnBrk="0" hangingPunct="0">
              <a:lnSpc>
                <a:spcPts val="288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en-US" altLang="zh-CN" sz="24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4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古人时常要骑马。可骑马在舞台上没办法表现，舞台方圆太小，马匹是无法驰骋的。真马出现在舞台上，演员也怕它失去控制。京剧继承、发展了中国传统戏曲的表现手段，终于战胜了这种尴尬——用一根小小的马鞭就彻底解决了，而且解决得无比漂亮。这种表演方式十分符合中国的美学。巨大的马匹被整个省略，但骑马人那种特定和优美的姿态却鲜明地显现出来。同时这一根虚拟的马鞭，给演员以无穷无尽的表演自由:可以高扬，可以低垂;可以跑半天还在家门口，可以一抬手就走了一百里。马鞭本身具备一种装饰的美，而且不同人物在使用马鞭时，也各自形成了一套约定俗成的方法。</a:t>
            </a:r>
            <a:endParaRPr lang="zh-CN" altLang="en-US" sz="2400" b="1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98525" y="1502410"/>
            <a:ext cx="7963535" cy="2933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ts val="3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当马鞭高扬时，我仿佛看到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当马鞭低垂时，我仿佛看到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当演员跑了半天，还在家门口时，我仿佛看到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当演员一抬手就走了一百里时，我仿佛看到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6845" y="979805"/>
            <a:ext cx="8930005" cy="35058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R="0" lvl="0" algn="l" defTabSz="914400" rtl="0" eaLnBrk="0" hangingPunct="0">
              <a:lnSpc>
                <a:spcPts val="288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古人时常要骑马。可骑马在舞台上没办法表现，舞台方圆太小，马匹是无法驰骋的。真马出现在舞台上，演员也怕它失去控制。京剧继承、发展了中国传统戏曲的表现手段，终于战胜了这种尴尬——用一根小小的马鞭就彻底解决了，而且解决得无比漂亮。这种表演方式十分符合中国的美学。巨大的马匹被整个省略，但骑马人那种特定和优美的姿态却鲜明地显现出来。同时这一根虚拟的马鞭，给演员以无穷无尽的表演自由:</a:t>
            </a:r>
            <a:r>
              <a:rPr lang="zh-CN" altLang="en-US" sz="2400" b="1" noProof="0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可以高扬，可以低垂;可以跑半天还在家门口，可以一抬手就走了一百里。</a:t>
            </a:r>
            <a:r>
              <a:rPr lang="zh-CN" altLang="en-US" sz="24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马鞭本身具备一种装饰的美，而且不同人物在使用马鞭时，也各自形成了一套约定俗成的方法。</a:t>
            </a:r>
            <a:endParaRPr lang="zh-CN" altLang="en-US" sz="2400" b="1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66365" y="582295"/>
            <a:ext cx="3161665" cy="118237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lum bright="6000"/>
          </a:blip>
          <a:stretch>
            <a:fillRect/>
          </a:stretch>
        </p:blipFill>
        <p:spPr>
          <a:xfrm>
            <a:off x="4787900" y="908685"/>
            <a:ext cx="3156585" cy="3434715"/>
          </a:xfrm>
          <a:prstGeom prst="roundRect">
            <a:avLst/>
          </a:prstGeom>
          <a:ln>
            <a:solidFill>
              <a:schemeClr val="tx2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5067" r="5297"/>
          <a:stretch>
            <a:fillRect/>
          </a:stretch>
        </p:blipFill>
        <p:spPr>
          <a:xfrm>
            <a:off x="1259205" y="908685"/>
            <a:ext cx="2520315" cy="3628390"/>
          </a:xfrm>
          <a:prstGeom prst="round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8580" y="1254125"/>
            <a:ext cx="2336165" cy="2496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猜一猜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是谁的马鞭？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3660" y="850900"/>
            <a:ext cx="2513330" cy="3387725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7" name="表格 16"/>
          <p:cNvGraphicFramePr/>
          <p:nvPr>
            <p:custDataLst>
              <p:tags r:id="rId2"/>
            </p:custDataLst>
          </p:nvPr>
        </p:nvGraphicFramePr>
        <p:xfrm>
          <a:off x="6140450" y="873760"/>
          <a:ext cx="163068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/>
              </a:tblGrid>
              <a:tr h="5257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  </a:t>
                      </a: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马鞭颜色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83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红色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黄色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2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粉色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黑色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白色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/>
          <p:nvPr>
            <p:custDataLst>
              <p:tags r:id="rId3"/>
            </p:custDataLst>
          </p:nvPr>
        </p:nvGraphicFramePr>
        <p:xfrm>
          <a:off x="3204210" y="915670"/>
          <a:ext cx="1637030" cy="289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030"/>
              </a:tblGrid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人物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穆桂英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西楚霸王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关羽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刘备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皇帝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0" name="直接连接符 19"/>
          <p:cNvCxnSpPr/>
          <p:nvPr/>
        </p:nvCxnSpPr>
        <p:spPr>
          <a:xfrm flipV="1">
            <a:off x="4899660" y="2139950"/>
            <a:ext cx="1240790" cy="1440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866005" y="3002280"/>
            <a:ext cx="1274445" cy="7480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4866005" y="1707515"/>
            <a:ext cx="1274445" cy="9201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831715" y="2083435"/>
            <a:ext cx="1308735" cy="10642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911090" y="1595755"/>
            <a:ext cx="1229360" cy="10318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/>
          <p:nvPr/>
        </p:nvSpPr>
        <p:spPr>
          <a:xfrm>
            <a:off x="729615" y="127000"/>
            <a:ext cx="8396605" cy="47764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algn="just" eaLnBrk="0" hangingPunct="0">
              <a:lnSpc>
                <a:spcPts val="258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endParaRPr lang="en-US" altLang="zh-CN" sz="2400" b="1" kern="1100" spc="-90">
              <a:solidFill>
                <a:schemeClr val="tx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endParaRPr lang="en-US" altLang="zh-CN" sz="2800" b="1" kern="1100" spc="-90">
              <a:solidFill>
                <a:schemeClr val="bg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再比如宴席上的酒壶酒杯。主人一声吩咐“酒宴摆下——”，仆人立刻把酒壶酒杯端上舞台。主人和客人举杯喝酒，一杯又一杯，但就是不见吃饭吃菜，可客人也一样“饱”了。京剧一般是不把饭碗搬上舞台的，一旦真用，那就得“狠狠做戏”。比如说《金玉奴》中有一个细节，小生演员用饭碗喝完豆汁</a:t>
            </a:r>
            <a:r>
              <a:rPr lang="zh-CN" altLang="en-US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又用嘴去舔筷子</a:t>
            </a:r>
            <a:r>
              <a:rPr lang="zh-CN" altLang="en-US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如果没有这一“舔”，那饭碗也就完全不必拿上舞台。 </a:t>
            </a:r>
            <a:endParaRPr lang="en-US" altLang="zh-CN" sz="2800" b="1" kern="1100" spc="-90">
              <a:solidFill>
                <a:schemeClr val="bg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1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8260" y="0"/>
            <a:ext cx="1252855" cy="1301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0b7e5e7e04e329da04d9de04f231da9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55" y="0"/>
            <a:ext cx="907669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/>
          <p:nvPr/>
        </p:nvSpPr>
        <p:spPr>
          <a:xfrm>
            <a:off x="1757680" y="127000"/>
            <a:ext cx="6584950" cy="47764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algn="just" eaLnBrk="0" hangingPunct="0">
              <a:lnSpc>
                <a:spcPts val="258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endParaRPr lang="en-US" altLang="zh-CN" sz="2400" b="1" kern="1100" spc="-90">
              <a:solidFill>
                <a:schemeClr val="tx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endParaRPr lang="en-US" altLang="zh-CN" sz="2400" b="1" kern="1100" spc="-90">
              <a:solidFill>
                <a:schemeClr val="bg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马鞭是实在的道具，是可感觉可使用的。京剧还有一些虚拟的道具，但一样可感觉可</a:t>
            </a: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使</a:t>
            </a: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用。比如《拾玉镯》中小姑娘纳鞋底，鞋底是实的，针线可是虚的，但在演员手里，“无”远远胜过了“有”。　　</a:t>
            </a:r>
            <a:endParaRPr lang="en-US" altLang="zh-CN" sz="2800" b="1" kern="1100" spc="-90">
              <a:solidFill>
                <a:schemeClr val="bg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0" hangingPunct="0">
              <a:lnSpc>
                <a:spcPts val="2580"/>
              </a:lnSpc>
            </a:pPr>
            <a:r>
              <a:rPr lang="en-US" altLang="zh-CN" sz="2800" b="1" kern="1100" spc="-90">
                <a:solidFill>
                  <a:schemeClr val="bg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800" b="1" kern="1100" spc="-90">
              <a:solidFill>
                <a:schemeClr val="bg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1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30" y="-164465"/>
            <a:ext cx="1717040" cy="19786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500245" y="-711835"/>
            <a:ext cx="4173220" cy="108204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sp>
        <p:nvSpPr>
          <p:cNvPr id="8" name="文本框 7"/>
          <p:cNvSpPr txBox="1"/>
          <p:nvPr/>
        </p:nvSpPr>
        <p:spPr>
          <a:xfrm>
            <a:off x="899795" y="3651250"/>
            <a:ext cx="315277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01715" y="3662045"/>
            <a:ext cx="2573655" cy="471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d29f58fb7bda03571021e33b6f61faf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15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5650" y="771525"/>
            <a:ext cx="2788285" cy="27641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00245" y="-711835"/>
            <a:ext cx="4173220" cy="108204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  <a:p>
            <a:endParaRPr lang="en-US" altLang="zh-CN" sz="1600"/>
          </a:p>
        </p:txBody>
      </p:sp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4843145" y="699770"/>
            <a:ext cx="3830320" cy="28352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71550" y="3651250"/>
            <a:ext cx="315277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以车旗代车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01715" y="3662045"/>
            <a:ext cx="2573655" cy="471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以桨代船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5735" y="85090"/>
            <a:ext cx="8964295" cy="47631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26670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                      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亮相</a:t>
            </a:r>
            <a:endParaRPr lang="en-US" altLang="zh-CN" sz="2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26670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京剧还有一种奇特之处：双方正在对打，激烈到简直是风雨不透，台下看的人很紧张，一个个大气儿不敢出，都把眼睛睁得大大的，唯恐在一眨眼间，谁就把对方给“杀”了。然而也怪，就在双方打得不可开交之际，那紧张而又整齐的锣鼓声突然一停，人物的动作也戛然而止</a:t>
            </a:r>
            <a:r>
              <a:rPr lang="en-US" altLang="zh-CN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双方脸对着脸，眼睛对着眼睛，兵器对着兵器，一切都像被某种定身术给制服了！小孩子和外宾忍不住要问：“假如他们当中哪个先‘醒’了，拿起兵器朝着对方一刺，对方不就‘完’了吗？”　　</a:t>
            </a:r>
            <a:endParaRPr lang="zh-CN" altLang="en-US" sz="1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问得有理，但这恰恰是京剧艺术的高妙之处。俗话说“一动不如一静”，古诗也说“此时无声胜有声”，讲的就是这种情况。静，越发能显示武艺的高强，越发能显示必胜的信心。</a:t>
            </a:r>
            <a:r>
              <a:rPr lang="zh-CN" altLang="en-US" sz="12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</a:t>
            </a:r>
            <a:endParaRPr lang="zh-CN" altLang="en-US" sz="12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还有一种“刀（枪）下场”，可以视为动态的亮相。双方正在交战，一方被打败，跑下去了。可胜利一方不紧追，反而留在原地，抡圆了胳膊把手中的兵器（刀或枪）耍了个风雨不透。这，哪儿还是戏剧？这，不是太像杂技了吗？您说得太对了，这就是京剧中的杂技成分，自古如此，如今还保留着。它的存在，就是为了突显人物的英雄气概。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</a:t>
            </a:r>
            <a:r>
              <a:rPr lang="en-US" altLang="zh-CN"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</a:t>
            </a:r>
            <a:endParaRPr lang="en-US" altLang="zh-CN" sz="10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0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封面人物"/>
          <p:cNvPicPr>
            <a:picLocks noChangeAspect="1"/>
          </p:cNvPicPr>
          <p:nvPr/>
        </p:nvPicPr>
        <p:blipFill>
          <a:blip r:embed="rId1"/>
          <a:srcRect l="49635"/>
          <a:stretch>
            <a:fillRect/>
          </a:stretch>
        </p:blipFill>
        <p:spPr>
          <a:xfrm>
            <a:off x="6523038" y="1162050"/>
            <a:ext cx="2620962" cy="3976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388" y="195263"/>
            <a:ext cx="1074737" cy="73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357158" y="1285866"/>
            <a:ext cx="6429420" cy="1692771"/>
          </a:xfrm>
          <a:prstGeom prst="rect">
            <a:avLst/>
          </a:prstGeom>
          <a:solidFill>
            <a:srgbClr val="F0EADA">
              <a:alpha val="70000"/>
            </a:srgbClr>
          </a:solidFill>
          <a:effectLst>
            <a:softEdge rad="38100"/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学习任务三：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“亮相”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部分哪些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内容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有趣？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想一想作者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怎么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写就有趣了？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331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245" y="-20320"/>
            <a:ext cx="1906270" cy="2151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46405" y="916305"/>
            <a:ext cx="8172450" cy="3590925"/>
          </a:xfrm>
          <a:prstGeom prst="rect">
            <a:avLst/>
          </a:prstGeom>
        </p:spPr>
        <p:txBody>
          <a:bodyPr wrap="square">
            <a:noAutofit/>
          </a:bodyPr>
          <a:p>
            <a:pPr indent="26670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京剧还有一种奇特之处：双方正在对打，激烈到简直是风雨不透，台下看的人很紧张，一个个大气儿不敢出，都把眼睛睁得大大的，唯恐在一眨眼间，谁就把对方给“杀”了。然而也怪，就在双方打得不可开交之际，那紧张而又整齐的锣鼓声突然一停，人物的动作也戛然而止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双方脸对着脸，眼睛对着眼睛，兵器对着兵器，一切都像被某种定身术给制服了！小孩子和外宾忍不住要问：“假如他们当中哪个先‘醒’了，拿起兵器朝着对方一刺，对方不就‘完’了吗？”　　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defTabSz="266700">
              <a:lnSpc>
                <a:spcPts val="252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问得有理，但这恰恰是京剧艺术的高妙之处。俗话说“一动不如一静”，古诗也说“此时无声胜有声”，讲的就是这种情况。静，越发能显示武艺的高强，越发能显示必胜的信心。</a:t>
            </a:r>
            <a:r>
              <a:rPr lang="zh-CN" altLang="en-US" sz="1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</a:t>
            </a: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48665" y="1574800"/>
            <a:ext cx="7563485" cy="2940685"/>
          </a:xfrm>
          <a:prstGeom prst="rect">
            <a:avLst/>
          </a:prstGeom>
        </p:spPr>
        <p:txBody>
          <a:bodyPr>
            <a:noAutofit/>
          </a:bodyPr>
          <a:p>
            <a:pPr marL="0" indent="266700" algn="just" defTabSz="26670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还有一种“刀（枪）下场”，可以视为动态的亮相。双方正在交战，一方被打败，跑下去了。可胜利一方不紧追，反而留在原地，抡圆了胳膊把手中的兵器（刀或枪）耍了个风雨不透。这，哪里还是戏剧？这，不是太像杂技了吗？您说得太对了，这就是京剧中的杂技成分，自古如此，如今还保留着。它的存在，就是为了突显人物的英雄气概。　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7c56b5595d211510baf775d42559bf9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c3e70ef37de5551caae68b40a825ee57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174115" y="1543050"/>
            <a:ext cx="7055485" cy="18129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/>
            <a:r>
              <a:rPr lang="en-US" altLang="zh-CN"/>
              <a:t>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一个国家，一个民族的强盛，总是以文化兴盛为支撑的。没有文明的继承和发展，没有文化的弘扬和繁荣，就没有中国梦的实现。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just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——习近平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68350" y="1347470"/>
            <a:ext cx="7877810" cy="2579370"/>
          </a:xfrm>
          <a:prstGeom prst="roundRect">
            <a:avLst/>
          </a:prstGeom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9110" y="822325"/>
            <a:ext cx="8115935" cy="3471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作业布置：</a:t>
            </a:r>
            <a:endParaRPr lang="zh-CN" altLang="en-US"/>
          </a:p>
          <a:p>
            <a:r>
              <a:rPr lang="en-US" altLang="zh-CN"/>
              <a:t>      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、基础作业：收集日常生活中与戏曲有关的词语与同学交流。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2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、提升作业：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欣赏《文化中国》京剧篇，了解更多京剧知识。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、拓展作业：选择感兴趣的剧种，查阅资料，做一份手抄报。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4000"/>
          </a:blip>
          <a:tile sx="99000" sy="97000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31820" y="2947670"/>
            <a:ext cx="3048000" cy="688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国家非物质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文化遗产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10105" y="427355"/>
            <a:ext cx="4740910" cy="35744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10" y="659130"/>
            <a:ext cx="1999615" cy="19119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10180" y="2747645"/>
            <a:ext cx="3394710" cy="1221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 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国家非物质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文化遗产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128*231"/>
  <p:tag name="TABLE_ENDDRAG_RECT" val="483*68*128*231"/>
</p:tagLst>
</file>

<file path=ppt/tags/tag2.xml><?xml version="1.0" encoding="utf-8"?>
<p:tagLst xmlns:p="http://schemas.openxmlformats.org/presentationml/2006/main">
  <p:tag name="TABLE_ENDDRAG_ORIGIN_RECT" val="128*227"/>
  <p:tag name="TABLE_ENDDRAG_RECT" val="212*77*128*227"/>
</p:tagLst>
</file>

<file path=ppt/tags/tag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4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7.xml><?xml version="1.0" encoding="utf-8"?>
<p:tagLst xmlns:p="http://schemas.openxmlformats.org/presentationml/2006/main">
  <p:tag name="KSO_WPP_MARK_KEY" val="436cd9d5-d342-4874-aa13-c59c3606fb4c"/>
  <p:tag name="COMMONDATA" val="eyJoZGlkIjoiZTYxYzdhOWRiNWJjMmIwNjE5MDAzNDY4ODZjNDlhZDcifQ=="/>
  <p:tag name="commondata" val="eyJoZGlkIjoiOGEzMjA0ZDlkNmJjOTQyODYzY2FiZDk4ZTU5ODhjMG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2623</Words>
  <Application>WPS 演示</Application>
  <PresentationFormat>全屏显示(16:9)</PresentationFormat>
  <Paragraphs>173</Paragraphs>
  <Slides>26</Slides>
  <Notes>4</Notes>
  <HiddenSlides>0</HiddenSlides>
  <MMClips>4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  <vt:variant>
        <vt:lpstr>自定义放映</vt:lpstr>
      </vt:variant>
      <vt:variant>
        <vt:i4>1</vt:i4>
      </vt:variant>
    </vt:vector>
  </HeadingPairs>
  <TitlesOfParts>
    <vt:vector size="35" baseType="lpstr">
      <vt:lpstr>Arial</vt:lpstr>
      <vt:lpstr>宋体</vt:lpstr>
      <vt:lpstr>Wingdings</vt:lpstr>
      <vt:lpstr>Calibri</vt:lpstr>
      <vt:lpstr>楷体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声  明
 本文件仅用于个人学习、研究或欣赏，以及其他非商业性或非盈利性用途，但同时应遵守著作权法及其他相关法律的规定，不得侵犯本司及相关权利人的合法权利。
 除此以外，将本文件任何内容用于其他用途时，应获得授权，如发现未经授权用于商业或盈利用途将追加侵权者的法律责任。
武汉天成贵龙文化传播有限公司
湖北山河律师事务所</dc:description>
  <dc:subject>状元成才路</dc:subject>
  <cp:category>状元成才路</cp:category>
  <cp:lastModifiedBy>Administrator</cp:lastModifiedBy>
  <cp:revision>403</cp:revision>
  <dcterms:created xsi:type="dcterms:W3CDTF">2012-09-21T09:22:00Z</dcterms:created>
  <dcterms:modified xsi:type="dcterms:W3CDTF">2024-10-08T07:41:28Z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KSOProductBuildVer">
    <vt:lpwstr>2052-12.1.0.18276</vt:lpwstr>
  </property>
  <property fmtid="{D5CDD505-2E9C-101B-9397-08002B2CF9AE}" pid="4" name="ICV">
    <vt:lpwstr>B370E28330544A39A35C5AE4D47A3A85_12</vt:lpwstr>
  </property>
</Properties>
</file>