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notesMasterIdLst>
    <p:notesMasterId r:id="rId6"/>
  </p:notesMasterIdLst>
  <p:handoutMasterIdLst>
    <p:handoutMasterId r:id="rId40"/>
  </p:handoutMasterIdLst>
  <p:sldIdLst>
    <p:sldId id="581" r:id="rId5"/>
    <p:sldId id="662" r:id="rId7"/>
    <p:sldId id="664" r:id="rId8"/>
    <p:sldId id="646" r:id="rId9"/>
    <p:sldId id="665" r:id="rId10"/>
    <p:sldId id="666" r:id="rId11"/>
    <p:sldId id="614" r:id="rId12"/>
    <p:sldId id="654" r:id="rId13"/>
    <p:sldId id="634" r:id="rId14"/>
    <p:sldId id="667" r:id="rId15"/>
    <p:sldId id="645" r:id="rId16"/>
    <p:sldId id="668" r:id="rId17"/>
    <p:sldId id="669" r:id="rId18"/>
    <p:sldId id="689" r:id="rId19"/>
    <p:sldId id="670" r:id="rId20"/>
    <p:sldId id="672" r:id="rId21"/>
    <p:sldId id="673" r:id="rId22"/>
    <p:sldId id="674" r:id="rId23"/>
    <p:sldId id="675" r:id="rId24"/>
    <p:sldId id="677" r:id="rId25"/>
    <p:sldId id="687" r:id="rId26"/>
    <p:sldId id="688" r:id="rId27"/>
    <p:sldId id="691" r:id="rId28"/>
    <p:sldId id="678" r:id="rId29"/>
    <p:sldId id="679" r:id="rId30"/>
    <p:sldId id="680" r:id="rId31"/>
    <p:sldId id="681" r:id="rId32"/>
    <p:sldId id="640" r:id="rId33"/>
    <p:sldId id="682" r:id="rId34"/>
    <p:sldId id="683" r:id="rId35"/>
    <p:sldId id="684" r:id="rId36"/>
    <p:sldId id="685" r:id="rId37"/>
    <p:sldId id="686" r:id="rId38"/>
    <p:sldId id="587" r:id="rId39"/>
  </p:sldIdLst>
  <p:sldSz cx="12192000" cy="6858000"/>
  <p:notesSz cx="6858000" cy="9144000"/>
  <p:defaultTextStyle>
    <a:defPPr>
      <a:defRPr lang="zh-CN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none" kern="1200" baseline="0">
        <a:solidFill>
          <a:schemeClr val="tx1"/>
        </a:solidFill>
        <a:latin typeface="Garamond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66"/>
    <a:srgbClr val="FF6600"/>
    <a:srgbClr val="FF3300"/>
    <a:srgbClr val="E4551C"/>
    <a:srgbClr val="CCECFF"/>
    <a:srgbClr val="FFFF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710"/>
    <p:restoredTop sz="94660"/>
  </p:normalViewPr>
  <p:slideViewPr>
    <p:cSldViewPr showGuides="1">
      <p:cViewPr>
        <p:scale>
          <a:sx n="75" d="100"/>
          <a:sy n="75" d="100"/>
        </p:scale>
        <p:origin x="-78" y="-72"/>
      </p:cViewPr>
      <p:guideLst>
        <p:guide orient="horz" pos="2205"/>
        <p:guide pos="37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2-10-15T20:14:19.319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3C13B-E963-4826-A15E-54CFB0BDD9A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9616259-E278-43E9-94B7-71027D0E6C19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腰酸背痛，免疫力低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gm:t>
    </dgm:pt>
    <dgm:pt modelId="{3D1171A0-4619-4D17-B14C-7713BC4DC5AD}" cxnId="{8008B534-0B99-4B97-B45E-9ED701E1FAF6}" type="parTrans">
      <dgm:prSet/>
      <dgm:spPr/>
      <dgm:t>
        <a:bodyPr/>
        <a:lstStyle/>
        <a:p>
          <a:endParaRPr lang="zh-CN" altLang="en-US"/>
        </a:p>
      </dgm:t>
    </dgm:pt>
    <dgm:pt modelId="{8ED2671E-72B0-4557-8F94-4431F2447C25}" cxnId="{8008B534-0B99-4B97-B45E-9ED701E1FAF6}" type="sibTrans">
      <dgm:prSet/>
      <dgm:spPr/>
      <dgm:t>
        <a:bodyPr/>
        <a:lstStyle/>
        <a:p>
          <a:endParaRPr lang="zh-CN" altLang="en-US"/>
        </a:p>
      </dgm:t>
    </dgm:pt>
    <dgm:pt modelId="{60925725-593F-4059-ADF9-5298A37B61E3}">
      <dgm:prSet phldrT="[文本]" custT="1"/>
      <dgm:spPr>
        <a:solidFill>
          <a:srgbClr val="00B050"/>
        </a:solidFill>
      </dgm:spPr>
      <dgm:t>
        <a:bodyPr/>
        <a:lstStyle/>
        <a:p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牙齿发育畸形，成黑尖形或锯齿形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gm:t>
    </dgm:pt>
    <dgm:pt modelId="{1A0847AF-103B-41BD-A7B2-62001DBF390A}" cxnId="{E8A48C29-299D-4C9D-ABE6-2F6BD0E92D1C}" type="parTrans">
      <dgm:prSet/>
      <dgm:spPr/>
      <dgm:t>
        <a:bodyPr/>
        <a:lstStyle/>
        <a:p>
          <a:endParaRPr lang="zh-CN" altLang="en-US"/>
        </a:p>
      </dgm:t>
    </dgm:pt>
    <dgm:pt modelId="{7089ACA8-F9E6-447E-83F0-E55778963C60}" cxnId="{E8A48C29-299D-4C9D-ABE6-2F6BD0E92D1C}" type="sibTrans">
      <dgm:prSet/>
      <dgm:spPr/>
      <dgm:t>
        <a:bodyPr/>
        <a:lstStyle/>
        <a:p>
          <a:endParaRPr lang="zh-CN" altLang="en-US"/>
        </a:p>
      </dgm:t>
    </dgm:pt>
    <dgm:pt modelId="{FFD9DCD3-F40A-4F98-91F1-35C425B7A7DA}">
      <dgm:prSet phldrT="[文本]" custT="1"/>
      <dgm:spPr>
        <a:solidFill>
          <a:srgbClr val="7030A0"/>
        </a:solidFill>
      </dgm:spPr>
      <dgm:t>
        <a:bodyPr/>
        <a:lstStyle/>
        <a:p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明显的生长痛，腿软，抽筋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gm:t>
    </dgm:pt>
    <dgm:pt modelId="{7454DBF1-398F-421E-BA36-785CCE5E8C7D}" cxnId="{808DC15E-BFC7-439E-B360-F999DD9E86DC}" type="parTrans">
      <dgm:prSet/>
      <dgm:spPr/>
      <dgm:t>
        <a:bodyPr/>
        <a:lstStyle/>
        <a:p>
          <a:endParaRPr lang="zh-CN" altLang="en-US"/>
        </a:p>
      </dgm:t>
    </dgm:pt>
    <dgm:pt modelId="{C58C886D-8895-47E2-AE55-7F22E0A9C586}" cxnId="{808DC15E-BFC7-439E-B360-F999DD9E86DC}" type="sibTrans">
      <dgm:prSet/>
      <dgm:spPr/>
      <dgm:t>
        <a:bodyPr/>
        <a:lstStyle/>
        <a:p>
          <a:endParaRPr lang="zh-CN" altLang="en-US"/>
        </a:p>
      </dgm:t>
    </dgm:pt>
    <dgm:pt modelId="{55F4C47A-C8DF-4BED-9884-5683437DC8B0}" type="pres">
      <dgm:prSet presAssocID="{4E83C13B-E963-4826-A15E-54CFB0BDD9A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F127134-A849-4808-A96D-D5D00500A215}" type="pres">
      <dgm:prSet presAssocID="{89616259-E278-43E9-94B7-71027D0E6C19}" presName="parentLin" presStyleCnt="0"/>
      <dgm:spPr/>
    </dgm:pt>
    <dgm:pt modelId="{23E70D7C-065C-456E-A4B6-2069F3490AC3}" type="pres">
      <dgm:prSet presAssocID="{89616259-E278-43E9-94B7-71027D0E6C19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F9C324AE-02AB-4C8B-B1D1-58F8532B924D}" type="pres">
      <dgm:prSet presAssocID="{89616259-E278-43E9-94B7-71027D0E6C1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1ECC0C-0F94-478D-8F59-B60328FF6815}" type="pres">
      <dgm:prSet presAssocID="{89616259-E278-43E9-94B7-71027D0E6C19}" presName="negativeSpace" presStyleCnt="0"/>
      <dgm:spPr/>
    </dgm:pt>
    <dgm:pt modelId="{E9EE11E0-F97A-40C1-82C5-C1D094DB3CEE}" type="pres">
      <dgm:prSet presAssocID="{89616259-E278-43E9-94B7-71027D0E6C19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038F3B5B-29F0-4F66-A76C-A38EE851052B}" type="pres">
      <dgm:prSet presAssocID="{8ED2671E-72B0-4557-8F94-4431F2447C25}" presName="spaceBetweenRectangles" presStyleCnt="0"/>
      <dgm:spPr/>
    </dgm:pt>
    <dgm:pt modelId="{C9D6CD81-53A5-4530-9031-726FB3ABB7D5}" type="pres">
      <dgm:prSet presAssocID="{60925725-593F-4059-ADF9-5298A37B61E3}" presName="parentLin" presStyleCnt="0"/>
      <dgm:spPr/>
    </dgm:pt>
    <dgm:pt modelId="{DEC0FA3E-EEA0-4153-96FA-2D15D816F414}" type="pres">
      <dgm:prSet presAssocID="{60925725-593F-4059-ADF9-5298A37B61E3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98881ED4-E2A8-4FAD-A816-F677F6740DE8}" type="pres">
      <dgm:prSet presAssocID="{60925725-593F-4059-ADF9-5298A37B61E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15B96C-205B-46E6-B9AE-7D0DABE25BDE}" type="pres">
      <dgm:prSet presAssocID="{60925725-593F-4059-ADF9-5298A37B61E3}" presName="negativeSpace" presStyleCnt="0"/>
      <dgm:spPr/>
    </dgm:pt>
    <dgm:pt modelId="{6E8E45A8-334E-4D48-9F54-BFBC9339A898}" type="pres">
      <dgm:prSet presAssocID="{60925725-593F-4059-ADF9-5298A37B61E3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212CA39A-C042-4034-80E3-AA374E2F1618}" type="pres">
      <dgm:prSet presAssocID="{7089ACA8-F9E6-447E-83F0-E55778963C60}" presName="spaceBetweenRectangles" presStyleCnt="0"/>
      <dgm:spPr/>
    </dgm:pt>
    <dgm:pt modelId="{0CB37074-059C-473A-9229-AF67C89AD680}" type="pres">
      <dgm:prSet presAssocID="{FFD9DCD3-F40A-4F98-91F1-35C425B7A7DA}" presName="parentLin" presStyleCnt="0"/>
      <dgm:spPr/>
    </dgm:pt>
    <dgm:pt modelId="{C866753E-7E28-462D-9E82-AC3EEE4F42FF}" type="pres">
      <dgm:prSet presAssocID="{FFD9DCD3-F40A-4F98-91F1-35C425B7A7DA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AF95D8FB-B4ED-43B9-9D48-B804DD112AD4}" type="pres">
      <dgm:prSet presAssocID="{FFD9DCD3-F40A-4F98-91F1-35C425B7A7D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B0F152-C7BA-4D4D-81CC-6A9F60AF9C0C}" type="pres">
      <dgm:prSet presAssocID="{FFD9DCD3-F40A-4F98-91F1-35C425B7A7DA}" presName="negativeSpace" presStyleCnt="0"/>
      <dgm:spPr/>
    </dgm:pt>
    <dgm:pt modelId="{CC08C8BC-94AA-44CC-B4C7-76819AAEE100}" type="pres">
      <dgm:prSet presAssocID="{FFD9DCD3-F40A-4F98-91F1-35C425B7A7DA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7030A0"/>
          </a:solidFill>
        </a:ln>
      </dgm:spPr>
    </dgm:pt>
  </dgm:ptLst>
  <dgm:cxnLst>
    <dgm:cxn modelId="{42FCA2C1-5343-49C8-B535-E27C5D21207A}" type="presOf" srcId="{60925725-593F-4059-ADF9-5298A37B61E3}" destId="{98881ED4-E2A8-4FAD-A816-F677F6740DE8}" srcOrd="1" destOrd="0" presId="urn:microsoft.com/office/officeart/2005/8/layout/list1"/>
    <dgm:cxn modelId="{295D142E-575D-47AB-B7B0-ECD7B420E8EF}" type="presOf" srcId="{60925725-593F-4059-ADF9-5298A37B61E3}" destId="{DEC0FA3E-EEA0-4153-96FA-2D15D816F414}" srcOrd="0" destOrd="0" presId="urn:microsoft.com/office/officeart/2005/8/layout/list1"/>
    <dgm:cxn modelId="{ED0B7A2E-34D6-4CC5-8A5A-56E8AF6A2E10}" type="presOf" srcId="{89616259-E278-43E9-94B7-71027D0E6C19}" destId="{23E70D7C-065C-456E-A4B6-2069F3490AC3}" srcOrd="0" destOrd="0" presId="urn:microsoft.com/office/officeart/2005/8/layout/list1"/>
    <dgm:cxn modelId="{808DC15E-BFC7-439E-B360-F999DD9E86DC}" srcId="{4E83C13B-E963-4826-A15E-54CFB0BDD9A3}" destId="{FFD9DCD3-F40A-4F98-91F1-35C425B7A7DA}" srcOrd="2" destOrd="0" parTransId="{7454DBF1-398F-421E-BA36-785CCE5E8C7D}" sibTransId="{C58C886D-8895-47E2-AE55-7F22E0A9C586}"/>
    <dgm:cxn modelId="{E8A48C29-299D-4C9D-ABE6-2F6BD0E92D1C}" srcId="{4E83C13B-E963-4826-A15E-54CFB0BDD9A3}" destId="{60925725-593F-4059-ADF9-5298A37B61E3}" srcOrd="1" destOrd="0" parTransId="{1A0847AF-103B-41BD-A7B2-62001DBF390A}" sibTransId="{7089ACA8-F9E6-447E-83F0-E55778963C60}"/>
    <dgm:cxn modelId="{3ACA5C7A-971B-47E3-9437-EB8FC806CCDA}" type="presOf" srcId="{FFD9DCD3-F40A-4F98-91F1-35C425B7A7DA}" destId="{C866753E-7E28-462D-9E82-AC3EEE4F42FF}" srcOrd="0" destOrd="0" presId="urn:microsoft.com/office/officeart/2005/8/layout/list1"/>
    <dgm:cxn modelId="{8008B534-0B99-4B97-B45E-9ED701E1FAF6}" srcId="{4E83C13B-E963-4826-A15E-54CFB0BDD9A3}" destId="{89616259-E278-43E9-94B7-71027D0E6C19}" srcOrd="0" destOrd="0" parTransId="{3D1171A0-4619-4D17-B14C-7713BC4DC5AD}" sibTransId="{8ED2671E-72B0-4557-8F94-4431F2447C25}"/>
    <dgm:cxn modelId="{E40C7FD8-8281-487A-98B8-709D54DD475C}" type="presOf" srcId="{FFD9DCD3-F40A-4F98-91F1-35C425B7A7DA}" destId="{AF95D8FB-B4ED-43B9-9D48-B804DD112AD4}" srcOrd="1" destOrd="0" presId="urn:microsoft.com/office/officeart/2005/8/layout/list1"/>
    <dgm:cxn modelId="{BB498686-A18F-4A3F-9DA8-D1CA0D5F1BAB}" type="presOf" srcId="{89616259-E278-43E9-94B7-71027D0E6C19}" destId="{F9C324AE-02AB-4C8B-B1D1-58F8532B924D}" srcOrd="1" destOrd="0" presId="urn:microsoft.com/office/officeart/2005/8/layout/list1"/>
    <dgm:cxn modelId="{FB56161E-BD63-48A5-91B6-2B0CA4EFBC07}" type="presOf" srcId="{4E83C13B-E963-4826-A15E-54CFB0BDD9A3}" destId="{55F4C47A-C8DF-4BED-9884-5683437DC8B0}" srcOrd="0" destOrd="0" presId="urn:microsoft.com/office/officeart/2005/8/layout/list1"/>
    <dgm:cxn modelId="{89B0AE85-BB55-414B-BA4A-D14058112715}" type="presParOf" srcId="{55F4C47A-C8DF-4BED-9884-5683437DC8B0}" destId="{FF127134-A849-4808-A96D-D5D00500A215}" srcOrd="0" destOrd="0" presId="urn:microsoft.com/office/officeart/2005/8/layout/list1"/>
    <dgm:cxn modelId="{65B32977-CE8F-478E-B1B7-62706A1069A7}" type="presParOf" srcId="{FF127134-A849-4808-A96D-D5D00500A215}" destId="{23E70D7C-065C-456E-A4B6-2069F3490AC3}" srcOrd="0" destOrd="0" presId="urn:microsoft.com/office/officeart/2005/8/layout/list1"/>
    <dgm:cxn modelId="{C7B83860-EF7B-482E-B3E9-E8059513214A}" type="presParOf" srcId="{FF127134-A849-4808-A96D-D5D00500A215}" destId="{F9C324AE-02AB-4C8B-B1D1-58F8532B924D}" srcOrd="1" destOrd="0" presId="urn:microsoft.com/office/officeart/2005/8/layout/list1"/>
    <dgm:cxn modelId="{11FD322F-4A3E-40A9-B7EE-9B9414475A10}" type="presParOf" srcId="{55F4C47A-C8DF-4BED-9884-5683437DC8B0}" destId="{971ECC0C-0F94-478D-8F59-B60328FF6815}" srcOrd="1" destOrd="0" presId="urn:microsoft.com/office/officeart/2005/8/layout/list1"/>
    <dgm:cxn modelId="{644722F0-84F7-4576-B251-26067EC01B57}" type="presParOf" srcId="{55F4C47A-C8DF-4BED-9884-5683437DC8B0}" destId="{E9EE11E0-F97A-40C1-82C5-C1D094DB3CEE}" srcOrd="2" destOrd="0" presId="urn:microsoft.com/office/officeart/2005/8/layout/list1"/>
    <dgm:cxn modelId="{AF043CBD-EBBE-42D7-A744-F72BE8B37BA0}" type="presParOf" srcId="{55F4C47A-C8DF-4BED-9884-5683437DC8B0}" destId="{038F3B5B-29F0-4F66-A76C-A38EE851052B}" srcOrd="3" destOrd="0" presId="urn:microsoft.com/office/officeart/2005/8/layout/list1"/>
    <dgm:cxn modelId="{33B08111-3E2A-4DA3-8BAC-0BB6B760402A}" type="presParOf" srcId="{55F4C47A-C8DF-4BED-9884-5683437DC8B0}" destId="{C9D6CD81-53A5-4530-9031-726FB3ABB7D5}" srcOrd="4" destOrd="0" presId="urn:microsoft.com/office/officeart/2005/8/layout/list1"/>
    <dgm:cxn modelId="{E7F61E72-660C-453D-A701-8BA4146082EF}" type="presParOf" srcId="{C9D6CD81-53A5-4530-9031-726FB3ABB7D5}" destId="{DEC0FA3E-EEA0-4153-96FA-2D15D816F414}" srcOrd="0" destOrd="0" presId="urn:microsoft.com/office/officeart/2005/8/layout/list1"/>
    <dgm:cxn modelId="{532EAA46-160D-4DF4-AE62-064D5534B3AC}" type="presParOf" srcId="{C9D6CD81-53A5-4530-9031-726FB3ABB7D5}" destId="{98881ED4-E2A8-4FAD-A816-F677F6740DE8}" srcOrd="1" destOrd="0" presId="urn:microsoft.com/office/officeart/2005/8/layout/list1"/>
    <dgm:cxn modelId="{03A3295E-9C37-4C7B-8EA4-910B2AFAEF9A}" type="presParOf" srcId="{55F4C47A-C8DF-4BED-9884-5683437DC8B0}" destId="{5515B96C-205B-46E6-B9AE-7D0DABE25BDE}" srcOrd="5" destOrd="0" presId="urn:microsoft.com/office/officeart/2005/8/layout/list1"/>
    <dgm:cxn modelId="{7768614A-DFC8-44F2-8B5B-4698C6E6DC5E}" type="presParOf" srcId="{55F4C47A-C8DF-4BED-9884-5683437DC8B0}" destId="{6E8E45A8-334E-4D48-9F54-BFBC9339A898}" srcOrd="6" destOrd="0" presId="urn:microsoft.com/office/officeart/2005/8/layout/list1"/>
    <dgm:cxn modelId="{C3931F33-8014-457C-8E9E-A262CA7D9606}" type="presParOf" srcId="{55F4C47A-C8DF-4BED-9884-5683437DC8B0}" destId="{212CA39A-C042-4034-80E3-AA374E2F1618}" srcOrd="7" destOrd="0" presId="urn:microsoft.com/office/officeart/2005/8/layout/list1"/>
    <dgm:cxn modelId="{A885C425-14ED-4A2D-B4E6-448FEF61ABE9}" type="presParOf" srcId="{55F4C47A-C8DF-4BED-9884-5683437DC8B0}" destId="{0CB37074-059C-473A-9229-AF67C89AD680}" srcOrd="8" destOrd="0" presId="urn:microsoft.com/office/officeart/2005/8/layout/list1"/>
    <dgm:cxn modelId="{6C671379-59D5-4327-9887-5A2B1CA72BBE}" type="presParOf" srcId="{0CB37074-059C-473A-9229-AF67C89AD680}" destId="{C866753E-7E28-462D-9E82-AC3EEE4F42FF}" srcOrd="0" destOrd="0" presId="urn:microsoft.com/office/officeart/2005/8/layout/list1"/>
    <dgm:cxn modelId="{5B39F554-05D5-41D4-BFC7-207C0E203095}" type="presParOf" srcId="{0CB37074-059C-473A-9229-AF67C89AD680}" destId="{AF95D8FB-B4ED-43B9-9D48-B804DD112AD4}" srcOrd="1" destOrd="0" presId="urn:microsoft.com/office/officeart/2005/8/layout/list1"/>
    <dgm:cxn modelId="{FA1E6FC3-398E-4888-B91B-B848968C849B}" type="presParOf" srcId="{55F4C47A-C8DF-4BED-9884-5683437DC8B0}" destId="{3BB0F152-C7BA-4D4D-81CC-6A9F60AF9C0C}" srcOrd="9" destOrd="0" presId="urn:microsoft.com/office/officeart/2005/8/layout/list1"/>
    <dgm:cxn modelId="{70000775-D167-4B19-BB26-9BDD6B2C0207}" type="presParOf" srcId="{55F4C47A-C8DF-4BED-9884-5683437DC8B0}" destId="{CC08C8BC-94AA-44CC-B4C7-76819AAEE10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921128" cy="4036219"/>
        <a:chOff x="0" y="0"/>
        <a:chExt cx="7921128" cy="4036219"/>
      </a:xfrm>
    </dsp:grpSpPr>
    <dsp:sp modelId="{E9EE11E0-F97A-40C1-82C5-C1D094DB3CEE}">
      <dsp:nvSpPr>
        <dsp:cNvPr id="5" name="矩形 4"/>
        <dsp:cNvSpPr/>
      </dsp:nvSpPr>
      <dsp:spPr bwMode="white">
        <a:xfrm>
          <a:off x="0" y="500709"/>
          <a:ext cx="7921128" cy="756000"/>
        </a:xfrm>
        <a:prstGeom prst="rect">
          <a:avLst/>
        </a:prstGeom>
        <a:ln>
          <a:solidFill>
            <a:srgbClr val="C00000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14767" tIns="624840" rIns="614767" bIns="213360" anchor="t"/>
        <a:lstStyle>
          <a:lvl1pPr algn="l">
            <a:defRPr sz="3000"/>
          </a:lvl1pPr>
          <a:lvl2pPr marL="285750" indent="-285750" algn="l">
            <a:defRPr sz="3000"/>
          </a:lvl2pPr>
          <a:lvl3pPr marL="571500" indent="-285750" algn="l">
            <a:defRPr sz="3000"/>
          </a:lvl3pPr>
          <a:lvl4pPr marL="857250" indent="-285750" algn="l">
            <a:defRPr sz="3000"/>
          </a:lvl4pPr>
          <a:lvl5pPr marL="1143000" indent="-285750" algn="l">
            <a:defRPr sz="3000"/>
          </a:lvl5pPr>
          <a:lvl6pPr marL="1428750" indent="-285750" algn="l">
            <a:defRPr sz="3000"/>
          </a:lvl6pPr>
          <a:lvl7pPr marL="1714500" indent="-285750" algn="l">
            <a:defRPr sz="3000"/>
          </a:lvl7pPr>
          <a:lvl8pPr marL="2000250" indent="-285750" algn="l">
            <a:defRPr sz="3000"/>
          </a:lvl8pPr>
          <a:lvl9pPr marL="2286000" indent="-285750" algn="l">
            <a:defRPr sz="30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500709"/>
        <a:ext cx="7921128" cy="756000"/>
      </dsp:txXfrm>
    </dsp:sp>
    <dsp:sp modelId="{F9C324AE-02AB-4C8B-B1D1-58F8532B924D}">
      <dsp:nvSpPr>
        <dsp:cNvPr id="4" name="圆角矩形 3"/>
        <dsp:cNvSpPr/>
      </dsp:nvSpPr>
      <dsp:spPr bwMode="white">
        <a:xfrm>
          <a:off x="396056" y="57909"/>
          <a:ext cx="5544790" cy="885600"/>
        </a:xfrm>
        <a:prstGeom prst="roundRect">
          <a:avLst/>
        </a:prstGeom>
        <a:solidFill>
          <a:srgbClr val="C000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9579" tIns="0" rIns="209579" bIns="0" anchor="ctr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腰酸背痛，免疫力低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sp:txBody>
      <dsp:txXfrm>
        <a:off x="396056" y="57909"/>
        <a:ext cx="5544790" cy="885600"/>
      </dsp:txXfrm>
    </dsp:sp>
    <dsp:sp modelId="{6E8E45A8-334E-4D48-9F54-BFBC9339A898}">
      <dsp:nvSpPr>
        <dsp:cNvPr id="8" name="矩形 7"/>
        <dsp:cNvSpPr/>
      </dsp:nvSpPr>
      <dsp:spPr bwMode="white">
        <a:xfrm>
          <a:off x="0" y="1861509"/>
          <a:ext cx="7921128" cy="756000"/>
        </a:xfrm>
        <a:prstGeom prst="rect">
          <a:avLst/>
        </a:prstGeom>
        <a:ln>
          <a:solidFill>
            <a:srgbClr val="00B050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14767" tIns="624840" rIns="614767" bIns="213360" anchor="t"/>
        <a:lstStyle>
          <a:lvl1pPr algn="l">
            <a:defRPr sz="3000"/>
          </a:lvl1pPr>
          <a:lvl2pPr marL="285750" indent="-285750" algn="l">
            <a:defRPr sz="3000"/>
          </a:lvl2pPr>
          <a:lvl3pPr marL="571500" indent="-285750" algn="l">
            <a:defRPr sz="3000"/>
          </a:lvl3pPr>
          <a:lvl4pPr marL="857250" indent="-285750" algn="l">
            <a:defRPr sz="3000"/>
          </a:lvl4pPr>
          <a:lvl5pPr marL="1143000" indent="-285750" algn="l">
            <a:defRPr sz="3000"/>
          </a:lvl5pPr>
          <a:lvl6pPr marL="1428750" indent="-285750" algn="l">
            <a:defRPr sz="3000"/>
          </a:lvl6pPr>
          <a:lvl7pPr marL="1714500" indent="-285750" algn="l">
            <a:defRPr sz="3000"/>
          </a:lvl7pPr>
          <a:lvl8pPr marL="2000250" indent="-285750" algn="l">
            <a:defRPr sz="3000"/>
          </a:lvl8pPr>
          <a:lvl9pPr marL="2286000" indent="-285750" algn="l">
            <a:defRPr sz="30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861509"/>
        <a:ext cx="7921128" cy="756000"/>
      </dsp:txXfrm>
    </dsp:sp>
    <dsp:sp modelId="{98881ED4-E2A8-4FAD-A816-F677F6740DE8}">
      <dsp:nvSpPr>
        <dsp:cNvPr id="7" name="圆角矩形 6"/>
        <dsp:cNvSpPr/>
      </dsp:nvSpPr>
      <dsp:spPr bwMode="white">
        <a:xfrm>
          <a:off x="396056" y="1418709"/>
          <a:ext cx="5544790" cy="885600"/>
        </a:xfrm>
        <a:prstGeom prst="roundRect">
          <a:avLst/>
        </a:prstGeom>
        <a:solidFill>
          <a:srgbClr val="00B05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9579" tIns="0" rIns="209579" bIns="0" anchor="ctr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牙齿发育畸形，成黑尖形或锯齿形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sp:txBody>
      <dsp:txXfrm>
        <a:off x="396056" y="1418709"/>
        <a:ext cx="5544790" cy="885600"/>
      </dsp:txXfrm>
    </dsp:sp>
    <dsp:sp modelId="{CC08C8BC-94AA-44CC-B4C7-76819AAEE100}">
      <dsp:nvSpPr>
        <dsp:cNvPr id="11" name="矩形 10"/>
        <dsp:cNvSpPr/>
      </dsp:nvSpPr>
      <dsp:spPr bwMode="white">
        <a:xfrm>
          <a:off x="0" y="3222310"/>
          <a:ext cx="7921128" cy="756000"/>
        </a:xfrm>
        <a:prstGeom prst="rect">
          <a:avLst/>
        </a:prstGeom>
        <a:ln>
          <a:solidFill>
            <a:srgbClr val="7030A0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14767" tIns="624840" rIns="614767" bIns="213360" anchor="t"/>
        <a:lstStyle>
          <a:lvl1pPr algn="l">
            <a:defRPr sz="3000"/>
          </a:lvl1pPr>
          <a:lvl2pPr marL="285750" indent="-285750" algn="l">
            <a:defRPr sz="3000"/>
          </a:lvl2pPr>
          <a:lvl3pPr marL="571500" indent="-285750" algn="l">
            <a:defRPr sz="3000"/>
          </a:lvl3pPr>
          <a:lvl4pPr marL="857250" indent="-285750" algn="l">
            <a:defRPr sz="3000"/>
          </a:lvl4pPr>
          <a:lvl5pPr marL="1143000" indent="-285750" algn="l">
            <a:defRPr sz="3000"/>
          </a:lvl5pPr>
          <a:lvl6pPr marL="1428750" indent="-285750" algn="l">
            <a:defRPr sz="3000"/>
          </a:lvl6pPr>
          <a:lvl7pPr marL="1714500" indent="-285750" algn="l">
            <a:defRPr sz="3000"/>
          </a:lvl7pPr>
          <a:lvl8pPr marL="2000250" indent="-285750" algn="l">
            <a:defRPr sz="3000"/>
          </a:lvl8pPr>
          <a:lvl9pPr marL="2286000" indent="-285750" algn="l">
            <a:defRPr sz="30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3222310"/>
        <a:ext cx="7921128" cy="756000"/>
      </dsp:txXfrm>
    </dsp:sp>
    <dsp:sp modelId="{AF95D8FB-B4ED-43B9-9D48-B804DD112AD4}">
      <dsp:nvSpPr>
        <dsp:cNvPr id="10" name="圆角矩形 9"/>
        <dsp:cNvSpPr/>
      </dsp:nvSpPr>
      <dsp:spPr bwMode="white">
        <a:xfrm>
          <a:off x="396056" y="2779509"/>
          <a:ext cx="5544790" cy="885600"/>
        </a:xfrm>
        <a:prstGeom prst="roundRect">
          <a:avLst/>
        </a:prstGeom>
        <a:solidFill>
          <a:srgbClr val="7030A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09579" tIns="0" rIns="209579" bIns="0" anchor="ctr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dirty="0" smtClean="0">
              <a:latin typeface="华文新魏" pitchFamily="2" charset="-122"/>
              <a:ea typeface="华文新魏" pitchFamily="2" charset="-122"/>
            </a:rPr>
            <a:t>明显的生长痛，腿软，抽筋</a:t>
          </a:r>
          <a:endParaRPr lang="zh-CN" altLang="en-US" sz="2400" b="1" dirty="0">
            <a:latin typeface="华文新魏" pitchFamily="2" charset="-122"/>
            <a:ea typeface="华文新魏" pitchFamily="2" charset="-122"/>
          </a:endParaRPr>
        </a:p>
      </dsp:txBody>
      <dsp:txXfrm>
        <a:off x="396056" y="2779509"/>
        <a:ext cx="5544790" cy="885600"/>
      </dsp:txXfrm>
    </dsp:sp>
    <dsp:sp modelId="{23E70D7C-065C-456E-A4B6-2069F3490AC3}">
      <dsp:nvSpPr>
        <dsp:cNvPr id="3" name="矩形 2" hidden="1"/>
        <dsp:cNvSpPr/>
      </dsp:nvSpPr>
      <dsp:spPr>
        <a:xfrm>
          <a:off x="0" y="57909"/>
          <a:ext cx="396056" cy="885600"/>
        </a:xfrm>
        <a:prstGeom prst="rect">
          <a:avLst/>
        </a:prstGeom>
      </dsp:spPr>
      <dsp:txXfrm>
        <a:off x="0" y="57909"/>
        <a:ext cx="396056" cy="885600"/>
      </dsp:txXfrm>
    </dsp:sp>
    <dsp:sp modelId="{DEC0FA3E-EEA0-4153-96FA-2D15D816F414}">
      <dsp:nvSpPr>
        <dsp:cNvPr id="6" name="矩形 5" hidden="1"/>
        <dsp:cNvSpPr/>
      </dsp:nvSpPr>
      <dsp:spPr>
        <a:xfrm>
          <a:off x="0" y="1418709"/>
          <a:ext cx="396056" cy="885600"/>
        </a:xfrm>
        <a:prstGeom prst="rect">
          <a:avLst/>
        </a:prstGeom>
      </dsp:spPr>
      <dsp:txXfrm>
        <a:off x="0" y="1418709"/>
        <a:ext cx="396056" cy="885600"/>
      </dsp:txXfrm>
    </dsp:sp>
    <dsp:sp modelId="{C866753E-7E28-462D-9E82-AC3EEE4F42FF}">
      <dsp:nvSpPr>
        <dsp:cNvPr id="9" name="矩形 8" hidden="1"/>
        <dsp:cNvSpPr/>
      </dsp:nvSpPr>
      <dsp:spPr>
        <a:xfrm>
          <a:off x="0" y="2779509"/>
          <a:ext cx="396056" cy="885600"/>
        </a:xfrm>
        <a:prstGeom prst="rect">
          <a:avLst/>
        </a:prstGeom>
      </dsp:spPr>
      <dsp:txXfrm>
        <a:off x="0" y="2779509"/>
        <a:ext cx="396056" cy="88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6322" name="页眉占位符 5632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l"/>
            <a:endParaRPr lang="zh-CN" altLang="en-US" sz="1200" dirty="0"/>
          </a:p>
        </p:txBody>
      </p:sp>
      <p:sp>
        <p:nvSpPr>
          <p:cNvPr id="56323" name="日期占位符 5632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fld id="{BB962C8B-B14F-4D97-AF65-F5344CB8AC3E}" type="datetimeFigureOut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6324" name="页脚占位符 5632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l"/>
            <a:endParaRPr lang="zh-CN" altLang="en-US" sz="1200" dirty="0"/>
          </a:p>
        </p:txBody>
      </p:sp>
      <p:sp>
        <p:nvSpPr>
          <p:cNvPr id="56325" name="灯片编号占位符 5632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988" name="Rectangle 4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43012" name="Rectangle 3"/>
          <p:cNvSpPr>
            <a:spLocks noGrp="1" noRot="1"/>
          </p:cNvSpPr>
          <p:nvPr>
            <p:ph type="body" idx="1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</a:rPr>
            </a:fld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44036" name="Rectangle 3"/>
          <p:cNvSpPr>
            <a:spLocks noGrp="1" noRot="1"/>
          </p:cNvSpPr>
          <p:nvPr>
            <p:ph type="body" idx="1"/>
          </p:nvPr>
        </p:nvSpPr>
        <p:spPr/>
        <p:txBody>
          <a:bodyPr wrap="square" lIns="91440" tIns="45720" rIns="91440" bIns="45720" anchor="ctr" anchorCtr="0"/>
          <a:p>
            <a:pPr lvl="0"/>
            <a:endParaRPr lang="en-US" altLang="zh-CN" sz="18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 descr="BAL13531-0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Garamond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2" descr="BAL13531-02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ransition spd="med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5.xml"/><Relationship Id="rId4" Type="http://schemas.openxmlformats.org/officeDocument/2006/relationships/image" Target="../media/image3.png"/><Relationship Id="rId3" Type="http://schemas.microsoft.com/office/2007/relationships/media" Target="file:///H:\&#40644;&#29141;\&#511;.mp3" TargetMode="External"/><Relationship Id="rId2" Type="http://schemas.openxmlformats.org/officeDocument/2006/relationships/audio" Target="file:///H:\&#40644;&#29141;\&#511;.mp3" TargetMode="Externa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28.jpeg"/><Relationship Id="rId1" Type="http://schemas.openxmlformats.org/officeDocument/2006/relationships/image" Target="../media/image27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0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5.png"/><Relationship Id="rId3" Type="http://schemas.openxmlformats.org/officeDocument/2006/relationships/tags" Target="../tags/tag2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/>
          <p:nvPr/>
        </p:nvSpPr>
        <p:spPr>
          <a:xfrm>
            <a:off x="1524000" y="3213100"/>
            <a:ext cx="9144000" cy="649288"/>
          </a:xfrm>
          <a:prstGeom prst="rect">
            <a:avLst/>
          </a:prstGeom>
          <a:solidFill>
            <a:srgbClr val="3366FF"/>
          </a:solidFill>
          <a:ln w="317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l"/>
            <a:endParaRPr lang="zh-CN" altLang="en-US" dirty="0">
              <a:latin typeface="Garamond" pitchFamily="18" charset="0"/>
            </a:endParaRPr>
          </a:p>
        </p:txBody>
      </p:sp>
      <p:sp>
        <p:nvSpPr>
          <p:cNvPr id="4099" name="Rectangle 3"/>
          <p:cNvSpPr/>
          <p:nvPr/>
        </p:nvSpPr>
        <p:spPr>
          <a:xfrm>
            <a:off x="1524000" y="3789363"/>
            <a:ext cx="9144000" cy="3068637"/>
          </a:xfrm>
          <a:prstGeom prst="rect">
            <a:avLst/>
          </a:prstGeom>
          <a:solidFill>
            <a:srgbClr val="4BC3FF"/>
          </a:solidFill>
          <a:ln w="9525" cap="flat" cmpd="sng">
            <a:solidFill>
              <a:srgbClr val="97D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sz="4800" b="1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4100" name="图片 19" descr="化学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3388" y="4581525"/>
            <a:ext cx="1884362" cy="2060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57175" y="1628775"/>
            <a:ext cx="845820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aramond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课题</a:t>
            </a:r>
            <a:r>
              <a:rPr kumimoji="0" lang="en-US" altLang="zh-CN" sz="4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2 </a:t>
            </a:r>
            <a:r>
              <a:rPr kumimoji="0" lang="zh-CN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化学元素与人体健康</a:t>
            </a:r>
            <a:endParaRPr kumimoji="0" lang="zh-CN" altLang="en-US" sz="4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102" name="AutoShape 8"/>
          <p:cNvSpPr/>
          <p:nvPr/>
        </p:nvSpPr>
        <p:spPr>
          <a:xfrm>
            <a:off x="3779838" y="188913"/>
            <a:ext cx="5870575" cy="737246"/>
          </a:xfrm>
          <a:prstGeom prst="roundRect">
            <a:avLst>
              <a:gd name="adj" fmla="val 50000"/>
            </a:avLst>
          </a:prstGeom>
          <a:solidFill>
            <a:srgbClr val="BBE0E3"/>
          </a:solidFill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第十二单元  化学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30" name="ǿ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63200" y="655320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4" name="Text Box 11"/>
          <p:cNvSpPr txBox="1"/>
          <p:nvPr/>
        </p:nvSpPr>
        <p:spPr>
          <a:xfrm>
            <a:off x="5224463" y="4441825"/>
            <a:ext cx="20161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李冰</a:t>
            </a:r>
            <a:endParaRPr lang="zh-CN" altLang="en-US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4105" name="Text Box 12"/>
          <p:cNvSpPr txBox="1"/>
          <p:nvPr/>
        </p:nvSpPr>
        <p:spPr>
          <a:xfrm>
            <a:off x="4284663" y="5445125"/>
            <a:ext cx="424815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韩城教师进修</a:t>
            </a:r>
            <a:r>
              <a:rPr lang="zh-CN" altLang="en-US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学校</a:t>
            </a:r>
            <a:endParaRPr lang="zh-CN" altLang="en-US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16" fill="hold"/>
                                        <p:tgtEl>
                                          <p:spTgt spid="5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0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3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p>
            <a:r>
              <a:rPr lang="zh-CN" altLang="en-US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症状一：</a:t>
            </a:r>
            <a:r>
              <a:rPr lang="zh-CN" altLang="en-US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孩子不吃饭，</a:t>
            </a:r>
            <a:r>
              <a:rPr lang="zh-CN" altLang="en-US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没有胃口</a:t>
            </a:r>
            <a:endParaRPr lang="zh-CN" altLang="en-US" b="1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05025" y="1073150"/>
            <a:ext cx="8023225" cy="5383213"/>
            <a:chOff x="508000" y="1190625"/>
            <a:chExt cx="8024128" cy="5383213"/>
          </a:xfrm>
        </p:grpSpPr>
        <p:pic>
          <p:nvPicPr>
            <p:cNvPr id="5132" name="Picture 23" descr="http://p4.so.qhimg.com/t017d19ebe6a1bf327e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08"/>
            <a:stretch>
              <a:fillRect/>
            </a:stretch>
          </p:blipFill>
          <p:spPr bwMode="auto">
            <a:xfrm>
              <a:off x="508000" y="1190625"/>
              <a:ext cx="3815886" cy="30416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" name="TextBox 5"/>
            <p:cNvSpPr txBox="1"/>
            <p:nvPr/>
          </p:nvSpPr>
          <p:spPr>
            <a:xfrm>
              <a:off x="1439941" y="3478499"/>
              <a:ext cx="2051939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l"/>
              <a:r>
                <a:rPr lang="zh-CN" altLang="en-US" b="1" dirty="0">
                  <a:solidFill>
                    <a:srgbClr val="FF0000"/>
                  </a:solidFill>
                  <a:latin typeface="华文行楷" pitchFamily="2" charset="-122"/>
                  <a:ea typeface="华文行楷" pitchFamily="2" charset="-122"/>
                </a:rPr>
                <a:t>蓝瓶的！</a:t>
              </a:r>
              <a:endParaRPr lang="zh-CN" altLang="en-US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  <p:pic>
          <p:nvPicPr>
            <p:cNvPr id="5129" name="Picture 25" descr="http://www.yan168.com/uploadfiles/pic/20100305103511308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51" t="9923" r="6842"/>
            <a:stretch>
              <a:fillRect/>
            </a:stretch>
          </p:blipFill>
          <p:spPr bwMode="auto">
            <a:xfrm>
              <a:off x="5435891" y="1268413"/>
              <a:ext cx="3096237" cy="26905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TextBox 32"/>
            <p:cNvSpPr txBox="1"/>
            <p:nvPr/>
          </p:nvSpPr>
          <p:spPr>
            <a:xfrm>
              <a:off x="5940152" y="3537866"/>
              <a:ext cx="2052157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l"/>
              <a:r>
                <a:rPr lang="zh-CN" altLang="en-US" b="1" dirty="0">
                  <a:solidFill>
                    <a:srgbClr val="FF0000"/>
                  </a:solidFill>
                  <a:latin typeface="华文行楷" pitchFamily="2" charset="-122"/>
                  <a:ea typeface="华文行楷" pitchFamily="2" charset="-122"/>
                </a:rPr>
                <a:t>胶瓶的！</a:t>
              </a:r>
              <a:endParaRPr lang="zh-CN" altLang="en-US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  <p:pic>
          <p:nvPicPr>
            <p:cNvPr id="5127" name="Picture 27" descr="http://pic.baike.soso.com/p/20120830/20120830152013-136513192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87" r="21848"/>
            <a:stretch>
              <a:fillRect/>
            </a:stretch>
          </p:blipFill>
          <p:spPr bwMode="auto">
            <a:xfrm>
              <a:off x="2843213" y="4416425"/>
              <a:ext cx="3078475" cy="215741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0" name="TextBox 34"/>
            <p:cNvSpPr txBox="1"/>
            <p:nvPr/>
          </p:nvSpPr>
          <p:spPr>
            <a:xfrm>
              <a:off x="6074096" y="5301208"/>
              <a:ext cx="2052317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l"/>
              <a:r>
                <a:rPr lang="zh-CN" altLang="en-US" b="1" dirty="0">
                  <a:solidFill>
                    <a:srgbClr val="FF0000"/>
                  </a:solidFill>
                  <a:latin typeface="华文行楷" pitchFamily="2" charset="-122"/>
                  <a:ea typeface="华文行楷" pitchFamily="2" charset="-122"/>
                </a:rPr>
                <a:t>玻璃瓶！</a:t>
              </a:r>
              <a:endParaRPr lang="zh-CN" altLang="en-US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</p:grpSp>
      <p:pic>
        <p:nvPicPr>
          <p:cNvPr id="5137" name="Picture 17" descr="C:\Documents and Settings\提拉米苏\桌面\t014c2ccbeab5f62ba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220724"/>
            <a:ext cx="7560840" cy="50885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56" name="Picture 12" descr="http://www.9939.com/uploadfile/201408/140910431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424113" y="1268413"/>
            <a:ext cx="7488238" cy="4875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标题 3"/>
          <p:cNvSpPr>
            <a:spLocks noGrp="1"/>
          </p:cNvSpPr>
          <p:nvPr>
            <p:ph type="title"/>
          </p:nvPr>
        </p:nvSpPr>
        <p:spPr>
          <a:xfrm>
            <a:off x="1981200" y="33338"/>
            <a:ext cx="8229600" cy="1235075"/>
          </a:xfrm>
          <a:noFill/>
          <a:ln>
            <a:noFill/>
          </a:ln>
        </p:spPr>
        <p:txBody>
          <a:bodyPr/>
          <a:p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症状二：</a:t>
            </a:r>
            <a:r>
              <a:rPr lang="zh-CN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以前</a:t>
            </a: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腰不酸</a:t>
            </a:r>
            <a:r>
              <a:rPr lang="zh-CN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腿不疼</a:t>
            </a:r>
            <a:r>
              <a:rPr lang="zh-CN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，一口气上</a:t>
            </a:r>
            <a:r>
              <a:rPr lang="en-US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楼不费劲，现在</a:t>
            </a: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腿脚不利索</a:t>
            </a:r>
            <a:r>
              <a:rPr lang="zh-CN" altLang="zh-CN" sz="3200" b="1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，登山也</a:t>
            </a: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费劲儿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57413" y="1106488"/>
            <a:ext cx="8020050" cy="5600382"/>
            <a:chOff x="460375" y="1216025"/>
            <a:chExt cx="8020050" cy="5598794"/>
          </a:xfrm>
        </p:grpSpPr>
        <p:sp>
          <p:nvSpPr>
            <p:cNvPr id="2" name="TextBox 1"/>
            <p:cNvSpPr txBox="1"/>
            <p:nvPr/>
          </p:nvSpPr>
          <p:spPr>
            <a:xfrm>
              <a:off x="460375" y="3725150"/>
              <a:ext cx="3665537" cy="521822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kern="1200" cap="none" spc="0" normalizeH="0" baseline="0" noProof="0" dirty="0">
                  <a:latin typeface="华文行楷" pitchFamily="2" charset="-122"/>
                  <a:ea typeface="华文行楷" pitchFamily="2" charset="-122"/>
                  <a:cs typeface="+mn-cs"/>
                </a:rPr>
                <a:t>年轻态健康品</a:t>
              </a:r>
              <a:endParaRPr kumimoji="0" lang="zh-CN" altLang="en-US" sz="2800" kern="1200" cap="none" spc="0" normalizeH="0" baseline="0" noProof="0" dirty="0">
                <a:latin typeface="华文行楷" pitchFamily="2" charset="-122"/>
                <a:ea typeface="华文行楷" pitchFamily="2" charset="-122"/>
                <a:cs typeface="+mn-cs"/>
              </a:endParaRPr>
            </a:p>
          </p:txBody>
        </p:sp>
        <p:pic>
          <p:nvPicPr>
            <p:cNvPr id="79876" name="Picture 4" descr="http://a2.att.hudong.com/72/89/01300000402713124814899039753.jpg"/>
            <p:cNvPicPr>
              <a:picLocks noChangeAspect="1" noChangeArrowheads="1"/>
            </p:cNvPicPr>
            <p:nvPr/>
          </p:nvPicPr>
          <p:blipFill rotWithShape="1">
            <a:blip r:embed="rId2"/>
            <a:srcRect l="5427" t="5846" r="4487" b="6031"/>
            <a:stretch>
              <a:fillRect/>
            </a:stretch>
          </p:blipFill>
          <p:spPr bwMode="auto">
            <a:xfrm>
              <a:off x="4811712" y="1216025"/>
              <a:ext cx="3586163" cy="24599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4811712" y="3725150"/>
              <a:ext cx="3586163" cy="521822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kern="1200" cap="none" spc="0" normalizeH="0" baseline="0" noProof="0" dirty="0">
                  <a:latin typeface="华文行楷" pitchFamily="2" charset="-122"/>
                  <a:ea typeface="华文行楷" pitchFamily="2" charset="-122"/>
                  <a:cs typeface="+mn-cs"/>
                </a:rPr>
                <a:t>吃好喝好消化好</a:t>
              </a:r>
              <a:endParaRPr kumimoji="0" lang="zh-CN" altLang="en-US" sz="2800" kern="1200" cap="none" spc="0" normalizeH="0" baseline="0" noProof="0" dirty="0">
                <a:latin typeface="华文行楷" pitchFamily="2" charset="-122"/>
                <a:ea typeface="华文行楷" pitchFamily="2" charset="-122"/>
                <a:cs typeface="+mn-cs"/>
              </a:endParaRPr>
            </a:p>
          </p:txBody>
        </p:sp>
        <p:pic>
          <p:nvPicPr>
            <p:cNvPr id="79878" name="Picture 6" descr="http://p3.qhimg.com/dr/450_0_100/t01a9ee03f58e7af7b9.jpg"/>
            <p:cNvPicPr>
              <a:picLocks noChangeAspect="1" noChangeArrowheads="1"/>
            </p:cNvPicPr>
            <p:nvPr/>
          </p:nvPicPr>
          <p:blipFill rotWithShape="1">
            <a:blip r:embed="rId3"/>
            <a:srcRect l="9019" t="7870" r="2095" b="9843"/>
            <a:stretch>
              <a:fillRect/>
            </a:stretch>
          </p:blipFill>
          <p:spPr bwMode="auto">
            <a:xfrm>
              <a:off x="460375" y="4167938"/>
              <a:ext cx="3560762" cy="21202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60375" y="6292997"/>
              <a:ext cx="3560762" cy="521822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kern="1200" cap="none" spc="0" normalizeH="0" baseline="0" noProof="0" dirty="0">
                  <a:latin typeface="华文行楷" pitchFamily="2" charset="-122"/>
                  <a:ea typeface="华文行楷" pitchFamily="2" charset="-122"/>
                  <a:cs typeface="+mn-cs"/>
                </a:rPr>
                <a:t>高钙片、水果味</a:t>
              </a:r>
              <a:endParaRPr kumimoji="0" lang="zh-CN" altLang="en-US" sz="2800" kern="1200" cap="none" spc="0" normalizeH="0" baseline="0" noProof="0" dirty="0">
                <a:latin typeface="华文行楷" pitchFamily="2" charset="-122"/>
                <a:ea typeface="华文行楷" pitchFamily="2" charset="-122"/>
                <a:cs typeface="+mn-cs"/>
              </a:endParaRPr>
            </a:p>
          </p:txBody>
        </p:sp>
        <p:pic>
          <p:nvPicPr>
            <p:cNvPr id="79880" name="Picture 8" descr="http://images.shop.360buy.com/shop/ware/description/12367/upload/395/a8d38bfb-3a58-4cd8-beed-23446b137ebf.jpg"/>
            <p:cNvPicPr>
              <a:picLocks noChangeAspect="1" noChangeArrowheads="1"/>
            </p:cNvPicPr>
            <p:nvPr/>
          </p:nvPicPr>
          <p:blipFill rotWithShape="1">
            <a:blip r:embed="rId4"/>
            <a:srcRect l="4602"/>
            <a:stretch>
              <a:fillRect/>
            </a:stretch>
          </p:blipFill>
          <p:spPr bwMode="auto">
            <a:xfrm>
              <a:off x="4811712" y="4218723"/>
              <a:ext cx="3668713" cy="21091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4811712" y="6288237"/>
              <a:ext cx="3668713" cy="521822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kern="1200" cap="none" spc="0" normalizeH="0" baseline="0" noProof="0" dirty="0">
                  <a:latin typeface="华文行楷" pitchFamily="2" charset="-122"/>
                  <a:ea typeface="华文行楷" pitchFamily="2" charset="-122"/>
                  <a:cs typeface="+mn-cs"/>
                </a:rPr>
                <a:t>喝静心、更年轻</a:t>
              </a:r>
              <a:endParaRPr kumimoji="0" lang="zh-CN" altLang="en-US" sz="2800" kern="1200" cap="none" spc="0" normalizeH="0" baseline="0" noProof="0" dirty="0">
                <a:latin typeface="华文行楷" pitchFamily="2" charset="-122"/>
                <a:ea typeface="华文行楷" pitchFamily="2" charset="-122"/>
                <a:cs typeface="+mn-cs"/>
              </a:endParaRPr>
            </a:p>
          </p:txBody>
        </p:sp>
        <p:pic>
          <p:nvPicPr>
            <p:cNvPr id="79882" name="Picture 10" descr="http://p5.img.cctvpic.com/20110217/images/1297908405881_1297908405881_r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0375" y="1263636"/>
              <a:ext cx="3665537" cy="246151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noFill/>
          <a:ln w="38100">
            <a:noFill/>
          </a:ln>
        </p:spPr>
        <p:txBody>
          <a:bodyPr/>
          <a:p>
            <a:pPr eaLnBrk="1" hangingPunct="1"/>
            <a:r>
              <a:rPr lang="zh-CN" altLang="en-US" sz="6600" b="1" baseline="-25000" dirty="0">
                <a:solidFill>
                  <a:srgbClr val="00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备战   组合装</a:t>
            </a:r>
            <a:endParaRPr lang="zh-CN" altLang="en-US" sz="6600" b="1" baseline="-25000" dirty="0">
              <a:solidFill>
                <a:srgbClr val="00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3796" name="未知"/>
          <p:cNvSpPr/>
          <p:nvPr/>
        </p:nvSpPr>
        <p:spPr>
          <a:xfrm>
            <a:off x="1919288" y="11969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6152" name="Picture 8" descr="http://i00.c.aliimg.com/img/ibank/2013/982/590/1040095289_377374592.310x310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0"/>
          <a:stretch>
            <a:fillRect/>
          </a:stretch>
        </p:blipFill>
        <p:spPr bwMode="auto">
          <a:xfrm>
            <a:off x="2961779" y="1760538"/>
            <a:ext cx="6336704" cy="3979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 rot="21100616">
            <a:off x="3275013" y="4889500"/>
            <a:ext cx="6061075" cy="1198880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marR="0" algn="l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 dirty="0" err="1">
                <a:solidFill>
                  <a:srgbClr val="0070C0"/>
                </a:solidFill>
                <a:latin typeface="华文隶书" pitchFamily="2" charset="-122"/>
                <a:ea typeface="华文隶书" pitchFamily="2" charset="-122"/>
                <a:cs typeface="+mn-cs"/>
              </a:rPr>
              <a:t>Ca</a:t>
            </a:r>
            <a:r>
              <a:rPr kumimoji="0" lang="en-US" altLang="zh-CN" b="1" kern="1200" cap="none" spc="0" normalizeH="0" baseline="0" noProof="0" dirty="0">
                <a:solidFill>
                  <a:srgbClr val="0070C0"/>
                </a:solidFill>
                <a:latin typeface="华文隶书" pitchFamily="2" charset="-122"/>
                <a:ea typeface="华文隶书" pitchFamily="2" charset="-122"/>
                <a:cs typeface="+mn-cs"/>
              </a:rPr>
              <a:t>   Zn      </a:t>
            </a:r>
            <a:r>
              <a:rPr kumimoji="0" lang="zh-CN" altLang="en-US" kern="1200" cap="none" spc="0" normalizeH="0" baseline="0" noProof="0" dirty="0">
                <a:solidFill>
                  <a:srgbClr val="0070C0"/>
                </a:solidFill>
                <a:latin typeface="华文行楷" pitchFamily="2" charset="-122"/>
                <a:ea typeface="华文行楷" pitchFamily="2" charset="-122"/>
                <a:cs typeface="+mn-cs"/>
              </a:rPr>
              <a:t>同补，营养双吸收</a:t>
            </a:r>
            <a:endParaRPr kumimoji="0" lang="zh-CN" altLang="en-US" kern="1200" cap="none" spc="0" normalizeH="0" baseline="0" noProof="0" dirty="0">
              <a:solidFill>
                <a:srgbClr val="0070C0"/>
              </a:solidFill>
              <a:latin typeface="华文行楷" pitchFamily="2" charset="-122"/>
              <a:ea typeface="华文行楷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Picture 4" descr="http://ce.sysu.edu.cn/hope/UploadFiles/Education/2011/8/20110814225441600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0"/>
            <a:ext cx="9126536" cy="68579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2" name="WordArt 4"/>
          <p:cNvSpPr>
            <a:spLocks noChangeArrowheads="1" noChangeShapeType="1"/>
          </p:cNvSpPr>
          <p:nvPr/>
        </p:nvSpPr>
        <p:spPr bwMode="auto">
          <a:xfrm>
            <a:off x="1774824" y="223838"/>
            <a:ext cx="8281616" cy="54133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活动一：舌尖上的化学</a:t>
            </a:r>
            <a:r>
              <a:rPr kumimoji="0" lang="en-US" altLang="zh-CN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寻找身边的生命元素</a:t>
            </a:r>
            <a:endParaRPr kumimoji="0" lang="zh-CN" altLang="en-US" sz="4000" b="0" i="0" u="none" strike="noStrike" kern="1200" cap="none" spc="0" normalizeH="0" baseline="0" noProof="0" dirty="0">
              <a:ln w="9525">
                <a:solidFill>
                  <a:srgbClr val="000080"/>
                </a:solidFill>
                <a:round/>
              </a:ln>
              <a:solidFill>
                <a:schemeClr val="accent2"/>
              </a:solidFill>
              <a:effectLst>
                <a:outerShdw dist="35921" dir="2700000" algn="ctr" rotWithShape="0">
                  <a:srgbClr val="B2B2B2">
                    <a:alpha val="75000"/>
                  </a:srgbClr>
                </a:outerShdw>
              </a:effectLst>
              <a:uLnTx/>
              <a:uFillTx/>
              <a:latin typeface="隶书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19" name="Picture 28" descr="http://pic.kuaishubao.com/picdata/goods/d/4/A610017412948_xt_cj_4.jpg"/>
          <p:cNvPicPr>
            <a:picLocks noChangeAspect="1"/>
          </p:cNvPicPr>
          <p:nvPr/>
        </p:nvPicPr>
        <p:blipFill>
          <a:blip r:embed="rId1"/>
          <a:srcRect l="49467" t="7463" r="2" b="9959"/>
          <a:stretch>
            <a:fillRect/>
          </a:stretch>
        </p:blipFill>
        <p:spPr>
          <a:xfrm>
            <a:off x="5915025" y="2092325"/>
            <a:ext cx="3821113" cy="3970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6076950" y="3717925"/>
            <a:ext cx="1116013" cy="215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？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pic>
        <p:nvPicPr>
          <p:cNvPr id="81922" name="Picture 2" descr="http://imgx.xiawu.com/xzimg/i4/i3/11735025077077799/T1G4FOFfxbXXXXXXXX_!!0-item_pi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1" t="3480" r="34949" b="3385"/>
          <a:stretch>
            <a:fillRect/>
          </a:stretch>
        </p:blipFill>
        <p:spPr bwMode="auto">
          <a:xfrm>
            <a:off x="3243917" y="2126202"/>
            <a:ext cx="1988081" cy="39361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WordArt 8"/>
          <p:cNvSpPr/>
          <p:nvPr/>
        </p:nvSpPr>
        <p:spPr>
          <a:xfrm>
            <a:off x="2135188" y="1268413"/>
            <a:ext cx="2232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任务一：</a:t>
            </a:r>
            <a:endParaRPr lang="zh-CN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2" name="WordArt 4"/>
          <p:cNvSpPr>
            <a:spLocks noChangeArrowheads="1" noChangeShapeType="1"/>
          </p:cNvSpPr>
          <p:nvPr/>
        </p:nvSpPr>
        <p:spPr bwMode="auto">
          <a:xfrm>
            <a:off x="1958974" y="223838"/>
            <a:ext cx="8281616" cy="54133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活动一：舌尖上的化学</a:t>
            </a:r>
            <a:r>
              <a:rPr kumimoji="0" lang="en-US" altLang="zh-CN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4000" b="0" i="0" u="none" strike="noStrike" kern="1200" cap="none" spc="0" normalizeH="0" baseline="0" noProof="0" dirty="0">
                <a:ln w="9525">
                  <a:solidFill>
                    <a:srgbClr val="000080"/>
                  </a:solidFill>
                  <a:rou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B2B2B2">
                      <a:alpha val="75000"/>
                    </a:srgbClr>
                  </a:outerShdw>
                </a:effectLst>
                <a:uLnTx/>
                <a:uFillTx/>
                <a:latin typeface="隶书"/>
                <a:ea typeface="宋体" panose="02010600030101010101" pitchFamily="2" charset="-122"/>
                <a:cs typeface="+mn-cs"/>
              </a:rPr>
              <a:t>寻找身边的生命元素</a:t>
            </a:r>
            <a:endParaRPr kumimoji="0" lang="zh-CN" altLang="en-US" sz="4000" b="0" i="0" u="none" strike="noStrike" kern="1200" cap="none" spc="0" normalizeH="0" baseline="0" noProof="0" dirty="0">
              <a:ln w="9525">
                <a:solidFill>
                  <a:srgbClr val="000080"/>
                </a:solidFill>
                <a:round/>
              </a:ln>
              <a:solidFill>
                <a:schemeClr val="accent2"/>
              </a:solidFill>
              <a:effectLst>
                <a:outerShdw dist="35921" dir="2700000" algn="ctr" rotWithShape="0">
                  <a:srgbClr val="B2B2B2">
                    <a:alpha val="75000"/>
                  </a:srgbClr>
                </a:outerShdw>
              </a:effectLst>
              <a:uLnTx/>
              <a:uFillTx/>
              <a:latin typeface="隶书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135188" y="1963738"/>
          <a:ext cx="8137525" cy="3912870"/>
        </p:xfrm>
        <a:graphic>
          <a:graphicData uri="http://schemas.openxmlformats.org/drawingml/2006/table">
            <a:tbl>
              <a:tblPr/>
              <a:tblGrid>
                <a:gridCol w="3239770"/>
                <a:gridCol w="4897755"/>
              </a:tblGrid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营养成分表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主要元素组成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/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蛋白质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脂肪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碳水化合物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</a:tr>
              <a:tr h="5511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钠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钙、镁、钾等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Text Box 17"/>
          <p:cNvSpPr txBox="1"/>
          <p:nvPr/>
        </p:nvSpPr>
        <p:spPr>
          <a:xfrm>
            <a:off x="5375275" y="2684463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O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P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S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等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" name="Text Box 17"/>
          <p:cNvSpPr txBox="1"/>
          <p:nvPr/>
        </p:nvSpPr>
        <p:spPr>
          <a:xfrm>
            <a:off x="5397500" y="3416300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O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 Box 17"/>
          <p:cNvSpPr txBox="1"/>
          <p:nvPr/>
        </p:nvSpPr>
        <p:spPr>
          <a:xfrm>
            <a:off x="5413375" y="4108450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H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O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5386388" y="4673600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Na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Text Box 17"/>
          <p:cNvSpPr txBox="1"/>
          <p:nvPr/>
        </p:nvSpPr>
        <p:spPr>
          <a:xfrm>
            <a:off x="5375275" y="5273675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Ca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Mg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K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等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6083" name="未知"/>
          <p:cNvSpPr/>
          <p:nvPr/>
        </p:nvSpPr>
        <p:spPr>
          <a:xfrm>
            <a:off x="1919288" y="1065213"/>
            <a:ext cx="8421687" cy="563562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1143000"/>
          </a:xfrm>
          <a:noFill/>
          <a:ln w="38100">
            <a:noFill/>
          </a:ln>
        </p:spPr>
        <p:txBody>
          <a:bodyPr/>
          <a:p>
            <a:pPr eaLnBrk="1" hangingPunct="1"/>
            <a:r>
              <a:rPr lang="zh-CN" altLang="en-US" sz="6600" b="1" baseline="-25000" dirty="0">
                <a:solidFill>
                  <a:srgbClr val="00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常量元素</a:t>
            </a:r>
            <a:endParaRPr lang="en-US" altLang="zh-CN" sz="6600" b="1" baseline="-25000" dirty="0">
              <a:solidFill>
                <a:srgbClr val="00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6083" name="未知"/>
          <p:cNvSpPr/>
          <p:nvPr/>
        </p:nvSpPr>
        <p:spPr>
          <a:xfrm>
            <a:off x="1919288" y="1125538"/>
            <a:ext cx="8421687" cy="563562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135188" y="1706563"/>
            <a:ext cx="0" cy="40259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135188" y="5732463"/>
            <a:ext cx="39941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立方体 8"/>
          <p:cNvSpPr/>
          <p:nvPr/>
        </p:nvSpPr>
        <p:spPr>
          <a:xfrm>
            <a:off x="2351088" y="2349500"/>
            <a:ext cx="431800" cy="3382963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立方体 9"/>
          <p:cNvSpPr/>
          <p:nvPr/>
        </p:nvSpPr>
        <p:spPr>
          <a:xfrm>
            <a:off x="3071813" y="4365625"/>
            <a:ext cx="360363" cy="1366838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立方体 10"/>
          <p:cNvSpPr/>
          <p:nvPr/>
        </p:nvSpPr>
        <p:spPr>
          <a:xfrm>
            <a:off x="3719513" y="5049838"/>
            <a:ext cx="412750" cy="682625"/>
          </a:xfrm>
          <a:prstGeom prst="cub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立方体 11"/>
          <p:cNvSpPr/>
          <p:nvPr/>
        </p:nvSpPr>
        <p:spPr>
          <a:xfrm>
            <a:off x="4421188" y="5391150"/>
            <a:ext cx="379413" cy="341313"/>
          </a:xfrm>
          <a:prstGeom prst="cube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立方体 12"/>
          <p:cNvSpPr/>
          <p:nvPr/>
        </p:nvSpPr>
        <p:spPr>
          <a:xfrm>
            <a:off x="5005388" y="5562600"/>
            <a:ext cx="360363" cy="17145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00600" y="1568450"/>
            <a:ext cx="280988" cy="2825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00600" y="2108200"/>
            <a:ext cx="280988" cy="2809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00600" y="2646363"/>
            <a:ext cx="280988" cy="280988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00600" y="3184525"/>
            <a:ext cx="280988" cy="282575"/>
          </a:xfrm>
          <a:prstGeom prst="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00600" y="3722688"/>
            <a:ext cx="280988" cy="2825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80" name="TextBox 15"/>
          <p:cNvSpPr txBox="1"/>
          <p:nvPr/>
        </p:nvSpPr>
        <p:spPr>
          <a:xfrm>
            <a:off x="5149850" y="1352550"/>
            <a:ext cx="763588" cy="2797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O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C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H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N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Ca</a:t>
            </a:r>
            <a:endParaRPr lang="en-US" altLang="zh-CN" sz="3200" b="1" dirty="0">
              <a:latin typeface="Garamond" pitchFamily="18" charset="0"/>
            </a:endParaRPr>
          </a:p>
        </p:txBody>
      </p:sp>
      <p:sp>
        <p:nvSpPr>
          <p:cNvPr id="11281" name="TextBox 31"/>
          <p:cNvSpPr txBox="1"/>
          <p:nvPr/>
        </p:nvSpPr>
        <p:spPr>
          <a:xfrm>
            <a:off x="6235700" y="1352550"/>
            <a:ext cx="941388" cy="33381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P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K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S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Na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Cl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Mg</a:t>
            </a:r>
            <a:endParaRPr lang="en-US" altLang="zh-CN" sz="3200" b="1" dirty="0">
              <a:latin typeface="Garamond" pitchFamily="18" charset="0"/>
            </a:endParaRPr>
          </a:p>
        </p:txBody>
      </p:sp>
      <p:sp>
        <p:nvSpPr>
          <p:cNvPr id="17" name="右大括号 16"/>
          <p:cNvSpPr/>
          <p:nvPr/>
        </p:nvSpPr>
        <p:spPr>
          <a:xfrm>
            <a:off x="7680325" y="1423988"/>
            <a:ext cx="503238" cy="294163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83" name="TextBox 17"/>
          <p:cNvSpPr txBox="1"/>
          <p:nvPr/>
        </p:nvSpPr>
        <p:spPr>
          <a:xfrm>
            <a:off x="8183563" y="2549525"/>
            <a:ext cx="2484437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en-US" altLang="zh-CN" sz="4400" b="1" dirty="0">
                <a:solidFill>
                  <a:schemeClr val="tx2"/>
                </a:solidFill>
                <a:latin typeface="Garamond" pitchFamily="18" charset="0"/>
              </a:rPr>
              <a:t>&gt;0.01%</a:t>
            </a:r>
            <a:endParaRPr lang="zh-CN" altLang="en-US" sz="4400" b="1" dirty="0">
              <a:solidFill>
                <a:schemeClr val="tx2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5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11280" grpId="0"/>
      <p:bldP spid="11281" grpId="0"/>
      <p:bldP spid="17" grpId="0" bldLvl="0" animBg="1"/>
      <p:bldP spid="112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WordArt 8"/>
          <p:cNvSpPr/>
          <p:nvPr/>
        </p:nvSpPr>
        <p:spPr>
          <a:xfrm>
            <a:off x="1739900" y="620713"/>
            <a:ext cx="2232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任务二：</a:t>
            </a:r>
            <a:endParaRPr lang="zh-CN" altLang="en-US" sz="36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063750" y="3068638"/>
          <a:ext cx="8137525" cy="26892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{10A1B5D5-9B99-4C35-A422-299274C87663}</a:tableStyleId>
              </a:tblPr>
              <a:tblGrid>
                <a:gridCol w="3960495"/>
                <a:gridCol w="4177030"/>
              </a:tblGrid>
              <a:tr h="672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kern="100" dirty="0" smtClean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物品名称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kern="100" dirty="0" smtClean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所含元素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3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 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3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 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3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2800" kern="100" dirty="0" smtClean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……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 </a:t>
                      </a:r>
                      <a:endParaRPr lang="zh-CN" sz="2800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307" name="Picture 9" descr="http://img.sucai.redocn.com/attachments/images/201206/20120602/Redocn_2012060209511699.jpg"/>
          <p:cNvPicPr>
            <a:picLocks noChangeAspect="1"/>
          </p:cNvPicPr>
          <p:nvPr/>
        </p:nvPicPr>
        <p:blipFill>
          <a:blip r:embed="rId1"/>
          <a:srcRect l="12604" t="11945" r="13304" b="8607"/>
          <a:stretch>
            <a:fillRect/>
          </a:stretch>
        </p:blipFill>
        <p:spPr>
          <a:xfrm>
            <a:off x="4583113" y="420688"/>
            <a:ext cx="2808287" cy="2432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1143000"/>
          </a:xfrm>
          <a:noFill/>
          <a:ln w="38100">
            <a:noFill/>
          </a:ln>
        </p:spPr>
        <p:txBody>
          <a:bodyPr/>
          <a:p>
            <a:pPr eaLnBrk="1" hangingPunct="1"/>
            <a:r>
              <a:rPr lang="zh-CN" altLang="en-US" sz="6600" b="1" baseline="-25000" dirty="0">
                <a:solidFill>
                  <a:srgbClr val="00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微量元素</a:t>
            </a:r>
            <a:endParaRPr lang="en-US" altLang="zh-CN" sz="6600" b="1" baseline="-25000" dirty="0">
              <a:solidFill>
                <a:srgbClr val="00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6083" name="未知"/>
          <p:cNvSpPr/>
          <p:nvPr/>
        </p:nvSpPr>
        <p:spPr>
          <a:xfrm>
            <a:off x="1919288" y="1143000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316" name="TextBox 31"/>
          <p:cNvSpPr txBox="1"/>
          <p:nvPr/>
        </p:nvSpPr>
        <p:spPr>
          <a:xfrm>
            <a:off x="6235700" y="1352550"/>
            <a:ext cx="941388" cy="33381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Fe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I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Zn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F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Se</a:t>
            </a:r>
            <a:endParaRPr lang="en-US" altLang="zh-CN" sz="3200" b="1" dirty="0">
              <a:latin typeface="Garamond" pitchFamily="18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3200" b="1" dirty="0">
                <a:latin typeface="Garamond" pitchFamily="18" charset="0"/>
              </a:rPr>
              <a:t>…</a:t>
            </a:r>
            <a:endParaRPr lang="en-US" altLang="zh-CN" sz="3200" b="1" dirty="0">
              <a:latin typeface="Garamond" pitchFamily="18" charset="0"/>
            </a:endParaRPr>
          </a:p>
        </p:txBody>
      </p:sp>
      <p:sp>
        <p:nvSpPr>
          <p:cNvPr id="17" name="右大括号 16"/>
          <p:cNvSpPr/>
          <p:nvPr/>
        </p:nvSpPr>
        <p:spPr>
          <a:xfrm>
            <a:off x="7680325" y="1423988"/>
            <a:ext cx="503238" cy="294163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8" name="TextBox 17"/>
          <p:cNvSpPr txBox="1"/>
          <p:nvPr/>
        </p:nvSpPr>
        <p:spPr>
          <a:xfrm>
            <a:off x="8183563" y="2549525"/>
            <a:ext cx="2157412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en-US" altLang="zh-CN" sz="4400" b="1" dirty="0">
                <a:solidFill>
                  <a:schemeClr val="tx2"/>
                </a:solidFill>
                <a:latin typeface="Garamond" pitchFamily="18" charset="0"/>
              </a:rPr>
              <a:t>&lt;0.01%</a:t>
            </a:r>
            <a:endParaRPr lang="zh-CN" altLang="en-US" sz="4400" b="1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13319" name="Picture 2" descr="http://www.ttxk.cn/images/201207/goods_img/2544_p_1341907269448.jpg"/>
          <p:cNvPicPr>
            <a:picLocks noChangeAspect="1"/>
          </p:cNvPicPr>
          <p:nvPr/>
        </p:nvPicPr>
        <p:blipFill>
          <a:blip r:embed="rId1"/>
          <a:srcRect l="32713" r="34573"/>
          <a:stretch>
            <a:fillRect/>
          </a:stretch>
        </p:blipFill>
        <p:spPr>
          <a:xfrm>
            <a:off x="2135188" y="1474788"/>
            <a:ext cx="1081087" cy="2601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Picture 4" descr="http://p0.so.qhimg.com/t01c6d984aa06e73db0.jpg"/>
          <p:cNvPicPr>
            <a:picLocks noChangeAspect="1"/>
          </p:cNvPicPr>
          <p:nvPr/>
        </p:nvPicPr>
        <p:blipFill>
          <a:blip r:embed="rId2"/>
          <a:srcRect l="14722" t="4520" r="20956" b="11400"/>
          <a:stretch>
            <a:fillRect/>
          </a:stretch>
        </p:blipFill>
        <p:spPr>
          <a:xfrm>
            <a:off x="3719513" y="1522413"/>
            <a:ext cx="1682750" cy="2559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Picture 6" descr="http://www.360psw.com/images/201204/goods_img/2699_G_1335133880398.jpg"/>
          <p:cNvPicPr>
            <a:picLocks noChangeAspect="1"/>
          </p:cNvPicPr>
          <p:nvPr/>
        </p:nvPicPr>
        <p:blipFill>
          <a:blip r:embed="rId3"/>
          <a:srcRect t="17741" b="22546"/>
          <a:stretch>
            <a:fillRect/>
          </a:stretch>
        </p:blipFill>
        <p:spPr>
          <a:xfrm>
            <a:off x="1919288" y="4181475"/>
            <a:ext cx="3600450" cy="234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/>
      <p:bldP spid="17" grpId="0" bldLvl="0" animBg="1"/>
      <p:bldP spid="133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WordArt 4"/>
          <p:cNvSpPr/>
          <p:nvPr/>
        </p:nvSpPr>
        <p:spPr>
          <a:xfrm>
            <a:off x="1847850" y="1628775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你已经知道什么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992313" y="2852738"/>
          <a:ext cx="8299450" cy="25193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612900"/>
                <a:gridCol w="1827530"/>
                <a:gridCol w="2878455"/>
                <a:gridCol w="1980565"/>
              </a:tblGrid>
              <a:tr h="1275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你熟悉的元素</a:t>
                      </a:r>
                      <a:endParaRPr lang="zh-CN" sz="3200" b="1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8" marR="68578" marT="0" marB="0">
                    <a:solidFill>
                      <a:srgbClr val="00B0F0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lang="zh-CN" sz="3200" b="1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8" marR="68578" marT="0" marB="0">
                    <a:solidFill>
                      <a:srgbClr val="00B0F0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摄入量过低对人体的影响</a:t>
                      </a:r>
                      <a:endParaRPr lang="zh-CN" sz="3200" b="1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8" marR="68578" marT="0" marB="0">
                    <a:solidFill>
                      <a:srgbClr val="00B0F0">
                        <a:alpha val="1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主要食物来源</a:t>
                      </a:r>
                      <a:endParaRPr lang="zh-CN" sz="3200" b="1" kern="100" dirty="0"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78" marR="68578" marT="0" marB="0">
                    <a:solidFill>
                      <a:srgbClr val="00B0F0">
                        <a:alpha val="17000"/>
                      </a:srgbClr>
                    </a:solidFill>
                  </a:tcPr>
                </a:tc>
              </a:tr>
              <a:tr h="12443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 </a:t>
                      </a:r>
                      <a:endParaRPr lang="zh-CN" sz="32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 </a:t>
                      </a:r>
                      <a:endParaRPr lang="zh-CN" sz="32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kern="100">
                          <a:effectLst/>
                        </a:rPr>
                        <a:t> </a:t>
                      </a:r>
                      <a:endParaRPr lang="zh-CN" sz="3200" b="1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effectLst/>
                        </a:rPr>
                        <a:t> </a:t>
                      </a:r>
                      <a:endParaRPr lang="zh-CN" sz="3200" b="1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78" marR="68578" marT="0" marB="0"/>
                </a:tc>
              </a:tr>
            </a:tbl>
          </a:graphicData>
        </a:graphic>
      </p:graphicFrame>
      <p:graphicFrame>
        <p:nvGraphicFramePr>
          <p:cNvPr id="14356" name="表格 14355"/>
          <p:cNvGraphicFramePr/>
          <p:nvPr/>
        </p:nvGraphicFramePr>
        <p:xfrm>
          <a:off x="1992313" y="620713"/>
          <a:ext cx="7991475" cy="647700"/>
        </p:xfrm>
        <a:graphic>
          <a:graphicData uri="http://schemas.openxmlformats.org/drawingml/2006/table">
            <a:tbl>
              <a:tblPr/>
              <a:tblGrid>
                <a:gridCol w="935355"/>
                <a:gridCol w="1347470"/>
                <a:gridCol w="1143000"/>
                <a:gridCol w="1139825"/>
                <a:gridCol w="1143000"/>
                <a:gridCol w="1139825"/>
                <a:gridCol w="1143000"/>
              </a:tblGrid>
              <a:tr h="647700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Ca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Na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</a:rPr>
                        <a:t>、</a:t>
                      </a:r>
                      <a:r>
                        <a:rPr lang="en-US" altLang="zh-CN">
                          <a:latin typeface="Times New Roman" panose="02020603050405020304" pitchFamily="18" charset="0"/>
                        </a:rPr>
                        <a:t>K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Fe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I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Zn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F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</a:rPr>
                        <a:t>Se</a:t>
                      </a:r>
                      <a:endParaRPr lang="en-US" altLang="zh-CN">
                        <a:latin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WordArt 4"/>
          <p:cNvSpPr/>
          <p:nvPr/>
        </p:nvSpPr>
        <p:spPr>
          <a:xfrm>
            <a:off x="1774825" y="1412875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钙元素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47170" name="Group 66"/>
          <p:cNvGraphicFramePr>
            <a:graphicFrameLocks noGrp="1"/>
          </p:cNvGraphicFramePr>
          <p:nvPr/>
        </p:nvGraphicFramePr>
        <p:xfrm>
          <a:off x="1847850" y="2852738"/>
          <a:ext cx="8569325" cy="2881312"/>
        </p:xfrm>
        <a:graphic>
          <a:graphicData uri="http://schemas.openxmlformats.org/drawingml/2006/table">
            <a:tbl>
              <a:tblPr/>
              <a:tblGrid>
                <a:gridCol w="2341880"/>
                <a:gridCol w="3690620"/>
                <a:gridCol w="2536825"/>
              </a:tblGrid>
              <a:tr h="1301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对人体的影响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主要食物来源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</a:tr>
              <a:tr h="15795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376" name="Text Box 8"/>
          <p:cNvSpPr txBox="1"/>
          <p:nvPr/>
        </p:nvSpPr>
        <p:spPr>
          <a:xfrm>
            <a:off x="1847850" y="333375"/>
            <a:ext cx="55086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活动二：交流与讨论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47168" name="Text Box 98"/>
          <p:cNvSpPr txBox="1"/>
          <p:nvPr/>
        </p:nvSpPr>
        <p:spPr>
          <a:xfrm>
            <a:off x="1992313" y="4508500"/>
            <a:ext cx="2093912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帮助构造骨骼和牙齿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7169" name="Text Box 98"/>
          <p:cNvSpPr txBox="1"/>
          <p:nvPr/>
        </p:nvSpPr>
        <p:spPr>
          <a:xfrm>
            <a:off x="4224338" y="4508500"/>
            <a:ext cx="3527425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幼儿</a:t>
            </a:r>
            <a:r>
              <a:rPr lang="en-US" altLang="zh-CN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青少年：</a:t>
            </a:r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佝偻病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老年人：</a:t>
            </a:r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骨质疏松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7171" name="Text Box 98"/>
          <p:cNvSpPr txBox="1"/>
          <p:nvPr/>
        </p:nvSpPr>
        <p:spPr>
          <a:xfrm>
            <a:off x="8112125" y="4581525"/>
            <a:ext cx="209391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奶、奶制品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豆类、虾皮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68" grpId="0"/>
      <p:bldP spid="47169" grpId="0"/>
      <p:bldP spid="471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134" name="Picture 6" descr="21a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449" y="549275"/>
            <a:ext cx="3169047" cy="2303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8132" name="Picture 4" descr="10740091_133642264118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/>
          <a:stretch>
            <a:fillRect/>
          </a:stretch>
        </p:blipFill>
        <p:spPr bwMode="auto">
          <a:xfrm>
            <a:off x="1774825" y="549275"/>
            <a:ext cx="2952749" cy="2303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8133" name="Picture 5" descr="1992030_433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549275"/>
            <a:ext cx="2736850" cy="23034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RES01_~1"/>
          <p:cNvPicPr>
            <a:picLocks noChangeAspect="1"/>
          </p:cNvPicPr>
          <p:nvPr/>
        </p:nvPicPr>
        <p:blipFill>
          <a:blip r:embed="rId4"/>
          <a:srcRect l="9459" t="7542" r="11166" b="14958"/>
          <a:stretch>
            <a:fillRect/>
          </a:stretch>
        </p:blipFill>
        <p:spPr>
          <a:xfrm>
            <a:off x="4224338" y="3141663"/>
            <a:ext cx="4032250" cy="2952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472488" y="3141663"/>
            <a:ext cx="2003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Garamond" pitchFamily="18" charset="0"/>
              </a:rPr>
              <a:t>枕秃</a:t>
            </a:r>
            <a:endParaRPr lang="zh-CN" altLang="en-US" b="1" dirty="0"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1143000"/>
          </a:xfrm>
          <a:noFill/>
          <a:ln w="38100">
            <a:noFill/>
          </a:ln>
        </p:spPr>
        <p:txBody>
          <a:bodyPr/>
          <a:p>
            <a:pPr eaLnBrk="1" hangingPunct="1"/>
            <a:r>
              <a:rPr lang="zh-CN" altLang="en-US" sz="6600" b="1" baseline="-25000" dirty="0">
                <a:solidFill>
                  <a:srgbClr val="00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青少年缺钙自检</a:t>
            </a:r>
            <a:endParaRPr lang="en-US" altLang="zh-CN" sz="6600" b="1" baseline="-25000">
              <a:solidFill>
                <a:srgbClr val="00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6083" name="未知"/>
          <p:cNvSpPr/>
          <p:nvPr/>
        </p:nvSpPr>
        <p:spPr>
          <a:xfrm>
            <a:off x="1919288" y="1143000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3" name="图示 2"/>
          <p:cNvGraphicFramePr/>
          <p:nvPr/>
        </p:nvGraphicFramePr>
        <p:xfrm>
          <a:off x="2207320" y="1697037"/>
          <a:ext cx="7921128" cy="4036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9393" name="Group 241"/>
          <p:cNvGraphicFramePr>
            <a:graphicFrameLocks noGrp="1"/>
          </p:cNvGraphicFramePr>
          <p:nvPr>
            <p:ph idx="4294967295"/>
          </p:nvPr>
        </p:nvGraphicFramePr>
        <p:xfrm>
          <a:off x="2043113" y="836613"/>
          <a:ext cx="8229600" cy="5851528"/>
        </p:xfrm>
        <a:graphic>
          <a:graphicData uri="http://schemas.openxmlformats.org/drawingml/2006/table">
            <a:tbl>
              <a:tblPr/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68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含钙量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含钙量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含钙量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名称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含钙量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标准米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瘦羊肉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牛奶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120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紫菜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343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标准粉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瘦鸡肉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人奶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367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虾皮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蛋黄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134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发菜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767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豆腐丝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284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瘦猪肉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干酪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900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银耳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青豆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瘦牛肉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奶酪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590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木耳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357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黑豆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豇豆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腐竹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榛子仁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316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韭菜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105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豌豆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花生仁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57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大白菜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蚕豆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93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核桃仁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119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油菜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526" name="Rectangle 2"/>
          <p:cNvSpPr/>
          <p:nvPr/>
        </p:nvSpPr>
        <p:spPr>
          <a:xfrm>
            <a:off x="2855913" y="260350"/>
            <a:ext cx="6453187" cy="5334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常见食物中的含钙量（</a:t>
            </a:r>
            <a:r>
              <a:rPr lang="en-US" altLang="zh-CN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mg/100g</a:t>
            </a:r>
            <a:r>
              <a:rPr lang="zh-CN" altLang="en-US" sz="2800" b="1" dirty="0">
                <a:solidFill>
                  <a:srgbClr val="FF33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2800" b="1" dirty="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5" descr="013000~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4825" y="2924175"/>
            <a:ext cx="3382963" cy="2592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Rectangle 7"/>
          <p:cNvSpPr/>
          <p:nvPr/>
        </p:nvSpPr>
        <p:spPr>
          <a:xfrm>
            <a:off x="3827463" y="1477645"/>
            <a:ext cx="6840537" cy="175323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l" eaLnBrk="0" hangingPunct="0">
              <a:buNone/>
            </a:pPr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运动员在剧烈运动、大量出汗以后，常会饮用一些含有</a:t>
            </a:r>
            <a:r>
              <a:rPr lang="en-US" altLang="zh-CN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Na</a:t>
            </a:r>
            <a:r>
              <a:rPr lang="zh-CN" altLang="en-US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K</a:t>
            </a:r>
            <a:r>
              <a:rPr lang="zh-CN" altLang="en-US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Ca</a:t>
            </a:r>
            <a:r>
              <a:rPr lang="zh-CN" altLang="en-US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等元素的饮料，为什么？</a:t>
            </a:r>
            <a:r>
              <a:rPr lang="zh-CN" altLang="en-US" b="1" dirty="0">
                <a:solidFill>
                  <a:srgbClr val="0000CC"/>
                </a:solidFill>
                <a:latin typeface="Garamond" pitchFamily="18" charset="0"/>
              </a:rPr>
              <a:t> </a:t>
            </a:r>
            <a:endParaRPr lang="zh-CN" altLang="en-US" b="1" dirty="0">
              <a:solidFill>
                <a:srgbClr val="0000CC"/>
              </a:solidFill>
              <a:latin typeface="Garamond" pitchFamily="18" charset="0"/>
            </a:endParaRPr>
          </a:p>
        </p:txBody>
      </p:sp>
      <p:sp>
        <p:nvSpPr>
          <p:cNvPr id="20484" name="WordArt 4"/>
          <p:cNvSpPr/>
          <p:nvPr/>
        </p:nvSpPr>
        <p:spPr>
          <a:xfrm>
            <a:off x="2063750" y="260350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钠元素、钾元素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233" name="Text Box 98"/>
          <p:cNvSpPr txBox="1"/>
          <p:nvPr/>
        </p:nvSpPr>
        <p:spPr>
          <a:xfrm>
            <a:off x="5880100" y="3716338"/>
            <a:ext cx="3816350" cy="1254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lnSpc>
                <a:spcPct val="135000"/>
              </a:lnSpc>
            </a:pPr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维持体内水分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>
              <a:lnSpc>
                <a:spcPct val="135000"/>
              </a:lnSpc>
            </a:pPr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维持恒定的</a:t>
            </a:r>
            <a:r>
              <a:rPr lang="en-US" altLang="zh-CN" sz="2800" b="1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pH</a:t>
            </a:r>
            <a:endParaRPr lang="en-US" altLang="zh-CN" sz="2800" b="1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74879" y="5516563"/>
            <a:ext cx="688848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800" dirty="0">
                <a:latin typeface="华文新魏" pitchFamily="2" charset="-122"/>
                <a:ea typeface="华文新魏" pitchFamily="2" charset="-122"/>
              </a:rPr>
              <a:t>“春困、秋乏、</a:t>
            </a:r>
            <a:r>
              <a:rPr lang="zh-CN" altLang="en-US" sz="480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夏打盹</a:t>
            </a:r>
            <a:r>
              <a:rPr lang="zh-CN" altLang="en-US" sz="4800" dirty="0">
                <a:latin typeface="华文新魏" pitchFamily="2" charset="-122"/>
                <a:ea typeface="华文新魏" pitchFamily="2" charset="-122"/>
              </a:rPr>
              <a:t>”</a:t>
            </a:r>
            <a:endParaRPr lang="zh-CN" altLang="en-US" sz="4800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WordArt 4"/>
          <p:cNvSpPr/>
          <p:nvPr/>
        </p:nvSpPr>
        <p:spPr>
          <a:xfrm>
            <a:off x="1774825" y="1412875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铁元素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3272" name="Group 24"/>
          <p:cNvGraphicFramePr>
            <a:graphicFrameLocks noGrp="1"/>
          </p:cNvGraphicFramePr>
          <p:nvPr/>
        </p:nvGraphicFramePr>
        <p:xfrm>
          <a:off x="2098675" y="3357563"/>
          <a:ext cx="8569325" cy="2592387"/>
        </p:xfrm>
        <a:graphic>
          <a:graphicData uri="http://schemas.openxmlformats.org/drawingml/2006/table">
            <a:tbl>
              <a:tblPr/>
              <a:tblGrid>
                <a:gridCol w="2341880"/>
                <a:gridCol w="3690620"/>
                <a:gridCol w="2536825"/>
              </a:tblGrid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对人体的影响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主要食物来源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</a:tr>
              <a:tr h="158432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20" name="Text Box 8"/>
          <p:cNvSpPr txBox="1"/>
          <p:nvPr/>
        </p:nvSpPr>
        <p:spPr>
          <a:xfrm>
            <a:off x="1847850" y="333375"/>
            <a:ext cx="55086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活动二：交流与讨论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53269" name="Text Box 98"/>
          <p:cNvSpPr txBox="1"/>
          <p:nvPr/>
        </p:nvSpPr>
        <p:spPr>
          <a:xfrm>
            <a:off x="1733550" y="4508500"/>
            <a:ext cx="2778125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是血红蛋白的成分，能帮助氧气的运输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3270" name="Text Box 98"/>
          <p:cNvSpPr txBox="1"/>
          <p:nvPr/>
        </p:nvSpPr>
        <p:spPr>
          <a:xfrm>
            <a:off x="5735638" y="4724400"/>
            <a:ext cx="1296987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缺铁性贫血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21523" name="Picture 23" descr="u=2887059531,2489713452&amp;fm=23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4063" y="0"/>
            <a:ext cx="3563937" cy="321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73" name="Text Box 98"/>
          <p:cNvSpPr txBox="1"/>
          <p:nvPr/>
        </p:nvSpPr>
        <p:spPr>
          <a:xfrm>
            <a:off x="8040688" y="4570413"/>
            <a:ext cx="2778125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肝脏、瘦肉、蛋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鱼、豆类、芹菜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9" grpId="0"/>
      <p:bldP spid="53270" grpId="0"/>
      <p:bldP spid="532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2531" name="Text Box 8"/>
          <p:cNvSpPr txBox="1"/>
          <p:nvPr/>
        </p:nvSpPr>
        <p:spPr>
          <a:xfrm>
            <a:off x="1847850" y="333375"/>
            <a:ext cx="82772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检验一下你是否缺铁性贫血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22532" name="Picture 5" descr="C:\Documents and Settings\提拉米苏\桌面\6c46dad1b050c977b21a12d220a71de1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9375" y="1760538"/>
            <a:ext cx="4537075" cy="4548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Picture 6" descr="C:\Documents and Settings\提拉米苏\桌面\t01b40a819e8794a2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88" y="1573213"/>
            <a:ext cx="2174875" cy="33067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WordArt 4"/>
          <p:cNvSpPr/>
          <p:nvPr/>
        </p:nvSpPr>
        <p:spPr>
          <a:xfrm rot="5400000">
            <a:off x="973138" y="1566863"/>
            <a:ext cx="3240087" cy="914400"/>
          </a:xfrm>
          <a:prstGeom prst="rect">
            <a:avLst/>
          </a:prstGeom>
        </p:spPr>
        <p:txBody>
          <a:bodyPr vert="eaVert"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碘元素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5299" name="Group 3"/>
          <p:cNvGraphicFramePr>
            <a:graphicFrameLocks noGrp="1"/>
          </p:cNvGraphicFramePr>
          <p:nvPr/>
        </p:nvGraphicFramePr>
        <p:xfrm>
          <a:off x="1847850" y="4292600"/>
          <a:ext cx="8569325" cy="2162175"/>
        </p:xfrm>
        <a:graphic>
          <a:graphicData uri="http://schemas.openxmlformats.org/drawingml/2006/table">
            <a:tbl>
              <a:tblPr/>
              <a:tblGrid>
                <a:gridCol w="2341880"/>
                <a:gridCol w="3690620"/>
                <a:gridCol w="2536825"/>
              </a:tblGrid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对人体的影响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主要食物来源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</a:tr>
              <a:tr h="11858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17" name="Text Box 98"/>
          <p:cNvSpPr txBox="1"/>
          <p:nvPr/>
        </p:nvSpPr>
        <p:spPr>
          <a:xfrm>
            <a:off x="1919288" y="5373688"/>
            <a:ext cx="2093912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甲状腺素的重要成分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5318" name="Text Box 98"/>
          <p:cNvSpPr txBox="1"/>
          <p:nvPr/>
        </p:nvSpPr>
        <p:spPr>
          <a:xfrm>
            <a:off x="4872038" y="5445125"/>
            <a:ext cx="2663825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甲状腺肿大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思维迟钝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5321" name="Text Box 98"/>
          <p:cNvSpPr txBox="1"/>
          <p:nvPr/>
        </p:nvSpPr>
        <p:spPr>
          <a:xfrm>
            <a:off x="8040688" y="5373688"/>
            <a:ext cx="2376487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加碘盐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海带、海产品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22548" name="Picture 20" descr="http://news.yc5.net/Upload/News/2013-8-26/20138262262252GUZ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051300" y="404813"/>
            <a:ext cx="6148388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/>
      <p:bldP spid="55318" grpId="0"/>
      <p:bldP spid="553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6627" name="Text Box 8"/>
          <p:cNvSpPr txBox="1"/>
          <p:nvPr/>
        </p:nvSpPr>
        <p:spPr>
          <a:xfrm>
            <a:off x="1847850" y="333375"/>
            <a:ext cx="6553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硒与克山病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2" name="硒与克山病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3525" y="1340485"/>
            <a:ext cx="9914890" cy="51371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651" name="Text Box 8"/>
          <p:cNvSpPr txBox="1"/>
          <p:nvPr/>
        </p:nvSpPr>
        <p:spPr>
          <a:xfrm>
            <a:off x="1847850" y="333375"/>
            <a:ext cx="6553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27652" name="Text Box 8"/>
          <p:cNvSpPr txBox="1"/>
          <p:nvPr/>
        </p:nvSpPr>
        <p:spPr>
          <a:xfrm>
            <a:off x="1631950" y="549275"/>
            <a:ext cx="83534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神奇的微量元素</a:t>
            </a:r>
            <a:r>
              <a:rPr lang="en-US" altLang="zh-CN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—</a:t>
            </a:r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硒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69638" name="Picture 6" descr="105371~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484313"/>
            <a:ext cx="4176712" cy="2519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9" name="Text Box 8"/>
          <p:cNvSpPr txBox="1"/>
          <p:nvPr/>
        </p:nvSpPr>
        <p:spPr>
          <a:xfrm>
            <a:off x="2927350" y="4076700"/>
            <a:ext cx="31686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防癌抗癌</a:t>
            </a:r>
            <a:endParaRPr lang="zh-CN" altLang="en-US" sz="32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69641" name="Picture 9" descr="201109~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989138"/>
            <a:ext cx="3810000" cy="2724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42" name="Text Box 8"/>
          <p:cNvSpPr txBox="1"/>
          <p:nvPr/>
        </p:nvSpPr>
        <p:spPr>
          <a:xfrm>
            <a:off x="6096000" y="5157788"/>
            <a:ext cx="45720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世界长寿乡</a:t>
            </a:r>
            <a:r>
              <a:rPr lang="en-US" altLang="zh-CN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—</a:t>
            </a:r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江苏如皋</a:t>
            </a:r>
            <a:endParaRPr lang="zh-CN" altLang="en-US" sz="32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百岁以上寿星</a:t>
            </a:r>
            <a:r>
              <a:rPr lang="en-US" altLang="zh-CN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255</a:t>
            </a:r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人</a:t>
            </a:r>
            <a:endParaRPr lang="zh-CN" altLang="en-US" sz="32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/>
      <p:bldP spid="696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Picture 5" descr="2000"/>
          <p:cNvPicPr>
            <a:picLocks noChangeAspect="1"/>
          </p:cNvPicPr>
          <p:nvPr/>
        </p:nvPicPr>
        <p:blipFill>
          <a:blip r:embed="rId1"/>
          <a:srcRect l="29504" t="34038" r="26370"/>
          <a:stretch>
            <a:fillRect/>
          </a:stretch>
        </p:blipFill>
        <p:spPr>
          <a:xfrm>
            <a:off x="4440238" y="3213100"/>
            <a:ext cx="3240087" cy="2230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8676" name="Text Box 8"/>
          <p:cNvSpPr txBox="1"/>
          <p:nvPr/>
        </p:nvSpPr>
        <p:spPr>
          <a:xfrm>
            <a:off x="1847850" y="333375"/>
            <a:ext cx="6553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28677" name="Text Box 8"/>
          <p:cNvSpPr txBox="1"/>
          <p:nvPr/>
        </p:nvSpPr>
        <p:spPr>
          <a:xfrm>
            <a:off x="1631950" y="549275"/>
            <a:ext cx="83534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富含硒的食物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71693" name="Picture 13" descr="498527~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2708919"/>
            <a:ext cx="1764754" cy="16567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5" name="Picture 15" descr="134191~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31" y="1296988"/>
            <a:ext cx="2171701" cy="19669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7" name="Picture 17" descr="141031~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r="11516"/>
          <a:stretch>
            <a:fillRect/>
          </a:stretch>
        </p:blipFill>
        <p:spPr bwMode="auto">
          <a:xfrm>
            <a:off x="7392144" y="2852936"/>
            <a:ext cx="1716911" cy="16566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9" name="Picture 19" descr="200712~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t="6511" r="17317" b="11784"/>
          <a:stretch>
            <a:fillRect/>
          </a:stretch>
        </p:blipFill>
        <p:spPr bwMode="auto">
          <a:xfrm>
            <a:off x="7751763" y="4365625"/>
            <a:ext cx="2016125" cy="1885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1" name="Picture 21" descr="200723~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11926" r="6314" b="13037"/>
          <a:stretch>
            <a:fillRect/>
          </a:stretch>
        </p:blipFill>
        <p:spPr bwMode="auto">
          <a:xfrm>
            <a:off x="2639615" y="4365625"/>
            <a:ext cx="1872060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9699" name="Text Box 8"/>
          <p:cNvSpPr txBox="1"/>
          <p:nvPr/>
        </p:nvSpPr>
        <p:spPr>
          <a:xfrm>
            <a:off x="1847850" y="333375"/>
            <a:ext cx="6553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29700" name="Text Box 8"/>
          <p:cNvSpPr txBox="1"/>
          <p:nvPr/>
        </p:nvSpPr>
        <p:spPr>
          <a:xfrm>
            <a:off x="1631950" y="549275"/>
            <a:ext cx="83534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现在我们一起做一个小小的测试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30728" name="Picture 8" descr="http://www.yzhbw.net/newsimg/2012/04/1122888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399959"/>
            <a:ext cx="3657600" cy="2743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你的指甲边缘是否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经常出现倒戗刺？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 甲缘逆剥）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你是否味觉敏感度和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食欲降低？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你是否眼部酸涨，多泪、易疲劳、畏光？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你是否有反复性的口腔溃疡、伤口不易愈合或愈合较慢？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WordArt 4"/>
          <p:cNvSpPr/>
          <p:nvPr/>
        </p:nvSpPr>
        <p:spPr>
          <a:xfrm>
            <a:off x="1774825" y="1412875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锌元素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8371" name="Group 3"/>
          <p:cNvGraphicFramePr>
            <a:graphicFrameLocks noGrp="1"/>
          </p:cNvGraphicFramePr>
          <p:nvPr/>
        </p:nvGraphicFramePr>
        <p:xfrm>
          <a:off x="2098675" y="3357563"/>
          <a:ext cx="8569325" cy="2663825"/>
        </p:xfrm>
        <a:graphic>
          <a:graphicData uri="http://schemas.openxmlformats.org/drawingml/2006/table">
            <a:tbl>
              <a:tblPr/>
              <a:tblGrid>
                <a:gridCol w="2341880"/>
                <a:gridCol w="3690620"/>
                <a:gridCol w="2536825"/>
              </a:tblGrid>
              <a:tr h="1203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对人体的影响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主要食物来源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</a:tr>
              <a:tr h="1460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0736" name="Text Box 8"/>
          <p:cNvSpPr txBox="1"/>
          <p:nvPr/>
        </p:nvSpPr>
        <p:spPr>
          <a:xfrm>
            <a:off x="1847850" y="333375"/>
            <a:ext cx="55086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活动二：交流与讨论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58389" name="Text Box 98"/>
          <p:cNvSpPr txBox="1"/>
          <p:nvPr/>
        </p:nvSpPr>
        <p:spPr>
          <a:xfrm>
            <a:off x="2208213" y="4868863"/>
            <a:ext cx="2093912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影响人体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发育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8390" name="Text Box 98"/>
          <p:cNvSpPr txBox="1"/>
          <p:nvPr/>
        </p:nvSpPr>
        <p:spPr>
          <a:xfrm>
            <a:off x="5303838" y="4576763"/>
            <a:ext cx="2449512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食欲不振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生长迟缓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发育不良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8392" name="Text Box 98"/>
          <p:cNvSpPr txBox="1"/>
          <p:nvPr/>
        </p:nvSpPr>
        <p:spPr>
          <a:xfrm>
            <a:off x="8328025" y="4797425"/>
            <a:ext cx="209391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海产品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瘦肉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9" grpId="0"/>
      <p:bldP spid="58390" grpId="0"/>
      <p:bldP spid="5839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WordArt 4"/>
          <p:cNvSpPr/>
          <p:nvPr/>
        </p:nvSpPr>
        <p:spPr>
          <a:xfrm>
            <a:off x="1774825" y="1412875"/>
            <a:ext cx="4987925" cy="9144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ln w="6350" cap="flat" cmpd="sng">
                  <a:solidFill>
                    <a:srgbClr val="00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3399FF"/>
                    </a:gs>
                    <a:gs pos="50000">
                      <a:srgbClr val="0000FF"/>
                    </a:gs>
                    <a:gs pos="100000">
                      <a:srgbClr val="3399FF"/>
                    </a:gs>
                  </a:gsLst>
                  <a:lin ang="5400000" scaled="1"/>
                  <a:tileRect/>
                </a:gradFill>
                <a:effectLst>
                  <a:outerShdw dist="35921" dir="2699999" algn="ctr" rotWithShape="0">
                    <a:srgbClr val="9999FF">
                      <a:alpha val="76999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氟元素</a:t>
            </a:r>
            <a:endParaRPr lang="zh-CN" altLang="en-US" sz="3600" b="1">
              <a:ln w="6350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3399FF"/>
                  </a:gs>
                  <a:gs pos="50000">
                    <a:srgbClr val="0000FF"/>
                  </a:gs>
                  <a:gs pos="100000">
                    <a:srgbClr val="3399FF"/>
                  </a:gs>
                </a:gsLst>
                <a:lin ang="5400000" scaled="1"/>
                <a:tileRect/>
              </a:gradFill>
              <a:effectLst>
                <a:outerShdw dist="35921" dir="2699999" algn="ctr" rotWithShape="0">
                  <a:srgbClr val="9999FF">
                    <a:alpha val="76999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9418" name="Group 26"/>
          <p:cNvGraphicFramePr>
            <a:graphicFrameLocks noGrp="1"/>
          </p:cNvGraphicFramePr>
          <p:nvPr/>
        </p:nvGraphicFramePr>
        <p:xfrm>
          <a:off x="1847850" y="2781300"/>
          <a:ext cx="4895850" cy="2613025"/>
        </p:xfrm>
        <a:graphic>
          <a:graphicData uri="http://schemas.openxmlformats.org/drawingml/2006/table">
            <a:tbl>
              <a:tblPr/>
              <a:tblGrid>
                <a:gridCol w="1900555"/>
                <a:gridCol w="2995295"/>
              </a:tblGrid>
              <a:tr h="1152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对人体的作用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摄入量过低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对人体的影响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16862"/>
                      </a:srgbClr>
                    </a:solidFill>
                  </a:tcPr>
                </a:tc>
              </a:tr>
              <a:tr h="1460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757" name="Text Box 8"/>
          <p:cNvSpPr txBox="1"/>
          <p:nvPr/>
        </p:nvSpPr>
        <p:spPr>
          <a:xfrm>
            <a:off x="1847850" y="333375"/>
            <a:ext cx="55086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活动二：交流与讨论</a:t>
            </a:r>
            <a:endParaRPr lang="zh-CN" altLang="en-US" sz="44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59413" name="Text Box 98"/>
          <p:cNvSpPr txBox="1"/>
          <p:nvPr/>
        </p:nvSpPr>
        <p:spPr>
          <a:xfrm>
            <a:off x="1524000" y="4437063"/>
            <a:ext cx="20939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99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能防治龋齿</a:t>
            </a:r>
            <a:endParaRPr lang="zh-CN" altLang="en-US" sz="2800" b="1" dirty="0">
              <a:solidFill>
                <a:srgbClr val="99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9414" name="Text Box 98"/>
          <p:cNvSpPr txBox="1"/>
          <p:nvPr/>
        </p:nvSpPr>
        <p:spPr>
          <a:xfrm>
            <a:off x="4079875" y="4437063"/>
            <a:ext cx="24495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28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龋齿</a:t>
            </a:r>
            <a:endParaRPr lang="zh-CN" altLang="en-US" sz="28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59416" name="Picture 24" descr="2531170_210352755000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9600" y="2205038"/>
            <a:ext cx="3708400" cy="3600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3" grpId="0"/>
      <p:bldP spid="594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2771" name="Text Box 8"/>
          <p:cNvSpPr txBox="1"/>
          <p:nvPr/>
        </p:nvSpPr>
        <p:spPr>
          <a:xfrm>
            <a:off x="1847850" y="333375"/>
            <a:ext cx="85693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儿童护牙神器</a:t>
            </a:r>
            <a:r>
              <a:rPr lang="en-US" altLang="zh-CN" sz="40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——</a:t>
            </a:r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氟涂覆和窝沟封闭</a:t>
            </a:r>
            <a:endParaRPr lang="zh-CN" altLang="en-US" sz="40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60420" name="Picture 4" descr="14-140423144251I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700213"/>
            <a:ext cx="7058025" cy="4249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p>
            <a:r>
              <a:rPr lang="zh-CN" altLang="en-US" sz="5400" dirty="0">
                <a:solidFill>
                  <a:srgbClr val="000066"/>
                </a:solidFill>
                <a:ea typeface="黑体" panose="02010609060101010101" pitchFamily="2" charset="-122"/>
              </a:rPr>
              <a:t>氟过量</a:t>
            </a:r>
            <a:endParaRPr lang="zh-CN" altLang="en-US" sz="5400" dirty="0">
              <a:solidFill>
                <a:srgbClr val="000066"/>
              </a:solidFill>
              <a:ea typeface="黑体" panose="02010609060101010101" pitchFamily="2" charset="-122"/>
            </a:endParaRPr>
          </a:p>
        </p:txBody>
      </p:sp>
      <p:pic>
        <p:nvPicPr>
          <p:cNvPr id="61444" name="Picture 4" descr="氟斑牙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484313"/>
            <a:ext cx="3810000" cy="4068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1445" name="Picture 5" descr="氟骨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133600"/>
            <a:ext cx="4321175" cy="28797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8"/>
          <p:cNvSpPr txBox="1"/>
          <p:nvPr/>
        </p:nvSpPr>
        <p:spPr>
          <a:xfrm>
            <a:off x="3314700" y="5805488"/>
            <a:ext cx="19891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氟斑牙</a:t>
            </a:r>
            <a:endParaRPr lang="zh-CN" altLang="en-US" sz="32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6" name="Text Box 8"/>
          <p:cNvSpPr txBox="1"/>
          <p:nvPr/>
        </p:nvSpPr>
        <p:spPr>
          <a:xfrm>
            <a:off x="7189788" y="5262563"/>
            <a:ext cx="19907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氟骨病</a:t>
            </a:r>
            <a:endParaRPr lang="zh-CN" altLang="en-US" sz="3200" b="1" dirty="0">
              <a:solidFill>
                <a:srgbClr val="000066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2" descr="1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 rot="-1875580">
            <a:off x="9728200" y="2205038"/>
            <a:ext cx="1047750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Picture 3" descr="2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 rot="2592828">
            <a:off x="9604375" y="3573463"/>
            <a:ext cx="8255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Picture 4" descr="4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 rot="-3119061">
            <a:off x="9645650" y="5319713"/>
            <a:ext cx="603250" cy="79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5" name="Picture 5" descr="3"/>
          <p:cNvPicPr>
            <a:picLocks noChangeAspect="1"/>
          </p:cNvPicPr>
          <p:nvPr/>
        </p:nvPicPr>
        <p:blipFill>
          <a:blip r:embed="rId4">
            <a:lum bright="17999"/>
          </a:blip>
          <a:stretch>
            <a:fillRect/>
          </a:stretch>
        </p:blipFill>
        <p:spPr>
          <a:xfrm>
            <a:off x="10312400" y="4518025"/>
            <a:ext cx="711200" cy="93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6" name="Picture 6" descr="5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 rot="3568906">
            <a:off x="10048875" y="5972175"/>
            <a:ext cx="536575" cy="70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1" name="未知"/>
          <p:cNvSpPr/>
          <p:nvPr/>
        </p:nvSpPr>
        <p:spPr>
          <a:xfrm>
            <a:off x="1703388" y="992188"/>
            <a:ext cx="8421687" cy="563562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8" name="Text Box 8"/>
          <p:cNvSpPr txBox="1"/>
          <p:nvPr/>
        </p:nvSpPr>
        <p:spPr>
          <a:xfrm>
            <a:off x="2135188" y="188913"/>
            <a:ext cx="43561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2060"/>
                </a:solidFill>
                <a:latin typeface="Garamond" pitchFamily="18" charset="0"/>
                <a:ea typeface="黑体" panose="02010609060101010101" pitchFamily="2" charset="-122"/>
              </a:rPr>
              <a:t>交流与讨论</a:t>
            </a:r>
            <a:endParaRPr lang="zh-CN" altLang="en-US" sz="4400" b="1" dirty="0">
              <a:solidFill>
                <a:srgbClr val="00206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25609" name="Rectangle 14"/>
          <p:cNvSpPr/>
          <p:nvPr/>
        </p:nvSpPr>
        <p:spPr>
          <a:xfrm>
            <a:off x="1847850" y="1186815"/>
            <a:ext cx="7705725" cy="193802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l" eaLnBrk="0" hangingPunct="0"/>
            <a:r>
              <a:rPr lang="zh-CN" altLang="en-US" dirty="0">
                <a:solidFill>
                  <a:srgbClr val="000066"/>
                </a:solidFill>
                <a:latin typeface="Garamond" pitchFamily="18" charset="0"/>
              </a:rPr>
              <a:t>        </a:t>
            </a:r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华文行楷" pitchFamily="2" charset="-122"/>
              </a:rPr>
              <a:t>缺碘会甲状腺肿大，但人体摄入过量的碘也会引起甲状腺肿大，你能从中悟出什么道理？</a:t>
            </a:r>
            <a:endParaRPr lang="zh-CN" altLang="en-US" sz="4000" b="1" dirty="0">
              <a:solidFill>
                <a:srgbClr val="000066"/>
              </a:solidFill>
              <a:latin typeface="Garamond" pitchFamily="18" charset="0"/>
              <a:ea typeface="华文行楷" pitchFamily="2" charset="-122"/>
            </a:endParaRPr>
          </a:p>
        </p:txBody>
      </p:sp>
      <p:grpSp>
        <p:nvGrpSpPr>
          <p:cNvPr id="25629" name="组合 25628"/>
          <p:cNvGrpSpPr/>
          <p:nvPr/>
        </p:nvGrpSpPr>
        <p:grpSpPr>
          <a:xfrm>
            <a:off x="2423160" y="2852738"/>
            <a:ext cx="6841490" cy="4070349"/>
            <a:chOff x="566" y="1797"/>
            <a:chExt cx="4310" cy="2564"/>
          </a:xfrm>
        </p:grpSpPr>
        <p:grpSp>
          <p:nvGrpSpPr>
            <p:cNvPr id="3" name="组合 2"/>
            <p:cNvGrpSpPr/>
            <p:nvPr/>
          </p:nvGrpSpPr>
          <p:grpSpPr>
            <a:xfrm>
              <a:off x="566" y="1797"/>
              <a:ext cx="4006" cy="2268"/>
              <a:chOff x="899160" y="3141663"/>
              <a:chExt cx="6358890" cy="3600450"/>
            </a:xfrm>
          </p:grpSpPr>
          <p:sp>
            <p:nvSpPr>
              <p:cNvPr id="25611" name="Line 16"/>
              <p:cNvSpPr/>
              <p:nvPr/>
            </p:nvSpPr>
            <p:spPr>
              <a:xfrm flipV="1">
                <a:off x="1450975" y="3141663"/>
                <a:ext cx="0" cy="3582988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5612" name="Line 17"/>
              <p:cNvSpPr/>
              <p:nvPr/>
            </p:nvSpPr>
            <p:spPr>
              <a:xfrm flipV="1">
                <a:off x="1450975" y="6742113"/>
                <a:ext cx="5807075" cy="0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5613" name="Line 18"/>
              <p:cNvSpPr/>
              <p:nvPr/>
            </p:nvSpPr>
            <p:spPr>
              <a:xfrm>
                <a:off x="3181350" y="3979863"/>
                <a:ext cx="0" cy="2744788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25614" name="Line 19"/>
              <p:cNvSpPr/>
              <p:nvPr/>
            </p:nvSpPr>
            <p:spPr>
              <a:xfrm>
                <a:off x="5529263" y="4056063"/>
                <a:ext cx="0" cy="2668588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sysDot"/>
                <a:headEnd type="none" w="med" len="med"/>
                <a:tailEnd type="none" w="med" len="med"/>
              </a:ln>
            </p:spPr>
          </p:sp>
          <p:sp>
            <p:nvSpPr>
              <p:cNvPr id="25615" name="Line 20"/>
              <p:cNvSpPr/>
              <p:nvPr/>
            </p:nvSpPr>
            <p:spPr>
              <a:xfrm>
                <a:off x="3181350" y="4665663"/>
                <a:ext cx="2470150" cy="0"/>
              </a:xfrm>
              <a:prstGeom prst="line">
                <a:avLst/>
              </a:prstGeom>
              <a:ln w="28575" cap="flat" cmpd="sng">
                <a:solidFill>
                  <a:srgbClr val="FF0066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16" name="Arc 21"/>
              <p:cNvSpPr/>
              <p:nvPr/>
            </p:nvSpPr>
            <p:spPr>
              <a:xfrm flipH="1">
                <a:off x="1893886" y="4678613"/>
                <a:ext cx="1278689" cy="20634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187043" y="61904588"/>
                  </a:cxn>
                  <a:cxn ang="0">
                    <a:pos x="177760" y="62771640"/>
                  </a:cxn>
                </a:cxnLst>
                <a:pathLst>
                  <a:path w="22695" h="21600" fill="none">
                    <a:moveTo>
                      <a:pt x="-1" y="27"/>
                    </a:moveTo>
                    <a:cubicBezTo>
                      <a:pt x="365" y="9"/>
                      <a:pt x="731" y="-1"/>
                      <a:pt x="1097" y="0"/>
                    </a:cubicBezTo>
                    <a:cubicBezTo>
                      <a:pt x="12921" y="0"/>
                      <a:pt x="22547" y="9506"/>
                      <a:pt x="22695" y="21329"/>
                    </a:cubicBezTo>
                  </a:path>
                  <a:path w="22695" h="21600" stroke="0">
                    <a:moveTo>
                      <a:pt x="-1" y="27"/>
                    </a:moveTo>
                    <a:cubicBezTo>
                      <a:pt x="365" y="9"/>
                      <a:pt x="731" y="-1"/>
                      <a:pt x="1097" y="0"/>
                    </a:cubicBezTo>
                    <a:cubicBezTo>
                      <a:pt x="12921" y="0"/>
                      <a:pt x="22547" y="9506"/>
                      <a:pt x="22695" y="21329"/>
                    </a:cubicBezTo>
                    <a:lnTo>
                      <a:pt x="1097" y="21600"/>
                    </a:lnTo>
                    <a:lnTo>
                      <a:pt x="-1" y="27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5617" name="Arc 22"/>
              <p:cNvSpPr/>
              <p:nvPr/>
            </p:nvSpPr>
            <p:spPr>
              <a:xfrm>
                <a:off x="5529263" y="4665663"/>
                <a:ext cx="1606550" cy="2058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339813" y="67558637"/>
                  </a:cxn>
                  <a:cxn ang="0">
                    <a:pos x="0" y="67558637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FF99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5618" name="Text Box 23"/>
              <p:cNvSpPr txBox="1"/>
              <p:nvPr/>
            </p:nvSpPr>
            <p:spPr>
              <a:xfrm>
                <a:off x="899160" y="3141663"/>
                <a:ext cx="551815" cy="18002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p>
                <a:pPr algn="l"/>
                <a:r>
                  <a:rPr lang="zh-CN" altLang="en-US" sz="2400" b="1" dirty="0">
                    <a:latin typeface="Arial" panose="020B0604020202020204" pitchFamily="34" charset="0"/>
                    <a:ea typeface="华文中宋" pitchFamily="2" charset="-122"/>
                  </a:rPr>
                  <a:t>生理机能</a:t>
                </a:r>
                <a:endParaRPr lang="zh-CN" altLang="en-US" sz="2400" b="1" dirty="0">
                  <a:latin typeface="Arial" panose="020B0604020202020204" pitchFamily="34" charset="0"/>
                  <a:ea typeface="华文中宋" pitchFamily="2" charset="-122"/>
                </a:endParaRPr>
              </a:p>
            </p:txBody>
          </p:sp>
          <p:sp>
            <p:nvSpPr>
              <p:cNvPr id="25619" name="Line 24"/>
              <p:cNvSpPr/>
              <p:nvPr/>
            </p:nvSpPr>
            <p:spPr>
              <a:xfrm flipH="1">
                <a:off x="2192338" y="4056063"/>
                <a:ext cx="0" cy="2592388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25620" name="Line 25"/>
              <p:cNvSpPr/>
              <p:nvPr/>
            </p:nvSpPr>
            <p:spPr>
              <a:xfrm>
                <a:off x="6516688" y="4132263"/>
                <a:ext cx="0" cy="2592388"/>
              </a:xfrm>
              <a:prstGeom prst="line">
                <a:avLst/>
              </a:prstGeom>
              <a:ln w="38100" cap="flat" cmpd="sng">
                <a:solidFill>
                  <a:srgbClr val="333333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25621" name="Text Box 26"/>
              <p:cNvSpPr txBox="1"/>
              <p:nvPr/>
            </p:nvSpPr>
            <p:spPr>
              <a:xfrm>
                <a:off x="1616710" y="4524375"/>
                <a:ext cx="551815" cy="10096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 wrap="none">
                <a:spAutoFit/>
              </a:bodyPr>
              <a:p>
                <a:pPr algn="l"/>
                <a:r>
                  <a:rPr lang="zh-CN" altLang="en-US" sz="2400" b="1" dirty="0">
                    <a:solidFill>
                      <a:srgbClr val="FF0066"/>
                    </a:solidFill>
                    <a:latin typeface="Arial" panose="020B0604020202020204" pitchFamily="34" charset="0"/>
                    <a:ea typeface="华文中宋" pitchFamily="2" charset="-122"/>
                  </a:rPr>
                  <a:t>死亡区</a:t>
                </a:r>
                <a:endParaRPr lang="zh-CN" altLang="en-US" sz="2400" b="1" dirty="0">
                  <a:solidFill>
                    <a:srgbClr val="FF0066"/>
                  </a:solidFill>
                  <a:latin typeface="Arial" panose="020B0604020202020204" pitchFamily="34" charset="0"/>
                  <a:ea typeface="华文中宋" pitchFamily="2" charset="-122"/>
                </a:endParaRPr>
              </a:p>
            </p:txBody>
          </p:sp>
          <p:sp>
            <p:nvSpPr>
              <p:cNvPr id="25622" name="Text Box 27"/>
              <p:cNvSpPr txBox="1"/>
              <p:nvPr/>
            </p:nvSpPr>
            <p:spPr>
              <a:xfrm>
                <a:off x="2550160" y="4941888"/>
                <a:ext cx="551815" cy="10096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 wrap="none">
                <a:spAutoFit/>
              </a:bodyPr>
              <a:p>
                <a:pPr algn="l"/>
                <a:r>
                  <a:rPr lang="zh-CN" altLang="en-US" sz="2400" b="1" dirty="0">
                    <a:solidFill>
                      <a:schemeClr val="hlink"/>
                    </a:solidFill>
                    <a:latin typeface="Arial" panose="020B0604020202020204" pitchFamily="34" charset="0"/>
                    <a:ea typeface="华文中宋" pitchFamily="2" charset="-122"/>
                  </a:rPr>
                  <a:t>缺乏区</a:t>
                </a:r>
                <a:endParaRPr lang="zh-CN" altLang="en-US" sz="2400" b="1" dirty="0">
                  <a:solidFill>
                    <a:schemeClr val="hlink"/>
                  </a:solidFill>
                  <a:latin typeface="Arial" panose="020B0604020202020204" pitchFamily="34" charset="0"/>
                  <a:ea typeface="华文中宋" pitchFamily="2" charset="-122"/>
                </a:endParaRPr>
              </a:p>
            </p:txBody>
          </p:sp>
          <p:sp>
            <p:nvSpPr>
              <p:cNvPr id="25623" name="Text Box 28"/>
              <p:cNvSpPr txBox="1"/>
              <p:nvPr/>
            </p:nvSpPr>
            <p:spPr>
              <a:xfrm>
                <a:off x="5791835" y="5086350"/>
                <a:ext cx="551815" cy="10096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 wrap="none">
                <a:spAutoFit/>
              </a:bodyPr>
              <a:p>
                <a:pPr algn="l"/>
                <a:r>
                  <a:rPr lang="zh-CN" altLang="en-US" sz="2400" b="1" dirty="0">
                    <a:solidFill>
                      <a:srgbClr val="FF0066"/>
                    </a:solidFill>
                    <a:latin typeface="Arial" panose="020B0604020202020204" pitchFamily="34" charset="0"/>
                    <a:ea typeface="华文中宋" pitchFamily="2" charset="-122"/>
                  </a:rPr>
                  <a:t>毒性区</a:t>
                </a:r>
                <a:endParaRPr lang="zh-CN" altLang="en-US" sz="2400" b="1" dirty="0">
                  <a:solidFill>
                    <a:srgbClr val="FF0066"/>
                  </a:solidFill>
                  <a:latin typeface="Arial" panose="020B0604020202020204" pitchFamily="34" charset="0"/>
                  <a:ea typeface="华文中宋" pitchFamily="2" charset="-122"/>
                </a:endParaRPr>
              </a:p>
            </p:txBody>
          </p:sp>
          <p:sp>
            <p:nvSpPr>
              <p:cNvPr id="25624" name="Text Box 29"/>
              <p:cNvSpPr txBox="1"/>
              <p:nvPr/>
            </p:nvSpPr>
            <p:spPr>
              <a:xfrm>
                <a:off x="6653848" y="4379913"/>
                <a:ext cx="551815" cy="10096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 wrap="none">
                <a:spAutoFit/>
              </a:bodyPr>
              <a:p>
                <a:pPr algn="l"/>
                <a:r>
                  <a:rPr lang="zh-CN" altLang="en-US" sz="2400" b="1" dirty="0">
                    <a:solidFill>
                      <a:srgbClr val="FF33CC"/>
                    </a:solidFill>
                    <a:latin typeface="Arial" panose="020B0604020202020204" pitchFamily="34" charset="0"/>
                    <a:ea typeface="华文中宋" pitchFamily="2" charset="-122"/>
                  </a:rPr>
                  <a:t>致死区</a:t>
                </a:r>
                <a:endParaRPr lang="zh-CN" altLang="en-US" sz="2400" b="1" dirty="0">
                  <a:solidFill>
                    <a:srgbClr val="FF33CC"/>
                  </a:solidFill>
                  <a:latin typeface="Arial" panose="020B0604020202020204" pitchFamily="34" charset="0"/>
                  <a:ea typeface="华文中宋" pitchFamily="2" charset="-122"/>
                </a:endParaRPr>
              </a:p>
            </p:txBody>
          </p:sp>
          <p:sp>
            <p:nvSpPr>
              <p:cNvPr id="25625" name="Rectangle 31"/>
              <p:cNvSpPr/>
              <p:nvPr/>
            </p:nvSpPr>
            <p:spPr>
              <a:xfrm>
                <a:off x="3708400" y="3913188"/>
                <a:ext cx="1727200" cy="6451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l"/>
                <a:r>
                  <a:rPr lang="zh-CN" altLang="en-US" b="1" dirty="0">
                    <a:solidFill>
                      <a:srgbClr val="0000CC"/>
                    </a:solidFill>
                    <a:latin typeface="迷你简启体" pitchFamily="65" charset="-122"/>
                    <a:ea typeface="迷你简启体" pitchFamily="65" charset="-122"/>
                  </a:rPr>
                  <a:t>最佳区</a:t>
                </a:r>
                <a:endParaRPr lang="zh-CN" altLang="en-US" b="1" dirty="0">
                  <a:solidFill>
                    <a:srgbClr val="0000CC"/>
                  </a:solidFill>
                  <a:latin typeface="迷你简启体" pitchFamily="65" charset="-122"/>
                  <a:ea typeface="迷你简启体" pitchFamily="65" charset="-122"/>
                </a:endParaRPr>
              </a:p>
            </p:txBody>
          </p:sp>
        </p:grpSp>
        <p:sp>
          <p:nvSpPr>
            <p:cNvPr id="25628" name="文本框 25627"/>
            <p:cNvSpPr txBox="1"/>
            <p:nvPr/>
          </p:nvSpPr>
          <p:spPr>
            <a:xfrm>
              <a:off x="2835" y="4110"/>
              <a:ext cx="204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1" dirty="0">
                  <a:latin typeface="Garamond" pitchFamily="18" charset="0"/>
                  <a:ea typeface="华文楷体" pitchFamily="2" charset="-122"/>
                </a:rPr>
                <a:t>体内必需元素的含量</a:t>
              </a:r>
              <a:endParaRPr lang="zh-CN" altLang="en-US" sz="2000" b="1" dirty="0">
                <a:latin typeface="Garamond" pitchFamily="18" charset="0"/>
                <a:ea typeface="华文楷体" pitchFamily="2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Picture 2" descr="1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 rot="-1875580">
            <a:off x="9728200" y="2205038"/>
            <a:ext cx="1047750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7" name="Picture 3" descr="2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 rot="2592828">
            <a:off x="9604375" y="3573463"/>
            <a:ext cx="8255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8" name="Picture 4" descr="4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 rot="-3119061">
            <a:off x="9645650" y="5319713"/>
            <a:ext cx="603250" cy="79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9" name="Picture 5" descr="3"/>
          <p:cNvPicPr>
            <a:picLocks noChangeAspect="1"/>
          </p:cNvPicPr>
          <p:nvPr/>
        </p:nvPicPr>
        <p:blipFill>
          <a:blip r:embed="rId4">
            <a:lum bright="17999"/>
          </a:blip>
          <a:stretch>
            <a:fillRect/>
          </a:stretch>
        </p:blipFill>
        <p:spPr>
          <a:xfrm>
            <a:off x="10312400" y="4518025"/>
            <a:ext cx="711200" cy="93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70" name="Picture 6" descr="5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 rot="3568906">
            <a:off x="10048875" y="5972175"/>
            <a:ext cx="536575" cy="70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1" name="未知"/>
          <p:cNvSpPr/>
          <p:nvPr/>
        </p:nvSpPr>
        <p:spPr>
          <a:xfrm>
            <a:off x="1703388" y="1376363"/>
            <a:ext cx="8421687" cy="563562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4" name="Text Box 8"/>
          <p:cNvSpPr txBox="1"/>
          <p:nvPr/>
        </p:nvSpPr>
        <p:spPr>
          <a:xfrm>
            <a:off x="2279650" y="500063"/>
            <a:ext cx="43561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2060"/>
                </a:solidFill>
                <a:latin typeface="Garamond" pitchFamily="18" charset="0"/>
                <a:ea typeface="黑体" panose="02010609060101010101" pitchFamily="2" charset="-122"/>
              </a:rPr>
              <a:t>交流与讨论</a:t>
            </a:r>
            <a:endParaRPr lang="zh-CN" altLang="en-US" sz="4400" b="1" dirty="0">
              <a:solidFill>
                <a:srgbClr val="00206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34825" name="Rectangle 9"/>
          <p:cNvSpPr/>
          <p:nvPr/>
        </p:nvSpPr>
        <p:spPr>
          <a:xfrm>
            <a:off x="1847850" y="1878965"/>
            <a:ext cx="7705725" cy="132207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l" eaLnBrk="0" hangingPunct="0">
              <a:buNone/>
            </a:pPr>
            <a:r>
              <a:rPr lang="zh-CN" altLang="en-US" sz="4000" b="1" dirty="0">
                <a:solidFill>
                  <a:srgbClr val="000066"/>
                </a:solidFill>
                <a:latin typeface="华文行楷" pitchFamily="2" charset="-122"/>
                <a:ea typeface="华文行楷" pitchFamily="2" charset="-122"/>
              </a:rPr>
              <a:t>    是不是所有的微量元素对人体都是有益的？</a:t>
            </a:r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华文行楷" pitchFamily="2" charset="-122"/>
              </a:rPr>
              <a:t> </a:t>
            </a:r>
            <a:endParaRPr lang="zh-CN" altLang="en-US" sz="4000" b="1" dirty="0">
              <a:solidFill>
                <a:srgbClr val="000066"/>
              </a:solidFill>
              <a:latin typeface="Garamond" pitchFamily="18" charset="0"/>
              <a:ea typeface="华文行楷" pitchFamily="2" charset="-122"/>
            </a:endParaRPr>
          </a:p>
        </p:txBody>
      </p:sp>
      <p:sp>
        <p:nvSpPr>
          <p:cNvPr id="62490" name="AutoShape 26"/>
          <p:cNvSpPr/>
          <p:nvPr/>
        </p:nvSpPr>
        <p:spPr>
          <a:xfrm>
            <a:off x="2927350" y="3357563"/>
            <a:ext cx="288925" cy="3167062"/>
          </a:xfrm>
          <a:prstGeom prst="leftBrace">
            <a:avLst>
              <a:gd name="adj1" fmla="val 91346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Garamond" pitchFamily="18" charset="0"/>
            </a:endParaRPr>
          </a:p>
        </p:txBody>
      </p:sp>
      <p:sp>
        <p:nvSpPr>
          <p:cNvPr id="62491" name="Text Box 27"/>
          <p:cNvSpPr txBox="1"/>
          <p:nvPr/>
        </p:nvSpPr>
        <p:spPr>
          <a:xfrm>
            <a:off x="3575050" y="3213100"/>
            <a:ext cx="42497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dirty="0">
                <a:solidFill>
                  <a:srgbClr val="000066"/>
                </a:solidFill>
                <a:latin typeface="Garamond" pitchFamily="18" charset="0"/>
                <a:ea typeface="华文行楷" pitchFamily="2" charset="-122"/>
              </a:rPr>
              <a:t>必需元素</a:t>
            </a:r>
            <a:endParaRPr lang="en-US" altLang="zh-CN" dirty="0">
              <a:solidFill>
                <a:srgbClr val="000066"/>
              </a:solidFill>
              <a:latin typeface="Garamond" pitchFamily="18" charset="0"/>
              <a:ea typeface="华文行楷" pitchFamily="2" charset="-122"/>
            </a:endParaRPr>
          </a:p>
        </p:txBody>
      </p:sp>
      <p:sp>
        <p:nvSpPr>
          <p:cNvPr id="62492" name="Text Box 28"/>
          <p:cNvSpPr txBox="1"/>
          <p:nvPr/>
        </p:nvSpPr>
        <p:spPr>
          <a:xfrm>
            <a:off x="3575050" y="4292600"/>
            <a:ext cx="59769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dirty="0">
                <a:solidFill>
                  <a:srgbClr val="000066"/>
                </a:solidFill>
                <a:latin typeface="Garamond" pitchFamily="18" charset="0"/>
                <a:ea typeface="华文行楷" pitchFamily="2" charset="-122"/>
              </a:rPr>
              <a:t>非必需元素：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Al</a:t>
            </a:r>
            <a:r>
              <a:rPr lang="zh-CN" altLang="en-US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、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Ba</a:t>
            </a:r>
            <a:r>
              <a:rPr lang="zh-CN" altLang="en-US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、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Ti</a:t>
            </a:r>
            <a:endParaRPr lang="en-US" altLang="zh-CN" b="1" dirty="0">
              <a:solidFill>
                <a:srgbClr val="000066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62493" name="Text Box 29"/>
          <p:cNvSpPr txBox="1"/>
          <p:nvPr/>
        </p:nvSpPr>
        <p:spPr>
          <a:xfrm>
            <a:off x="3648075" y="5589588"/>
            <a:ext cx="57610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lang="zh-CN" altLang="en-US" dirty="0">
                <a:solidFill>
                  <a:srgbClr val="000066"/>
                </a:solidFill>
                <a:latin typeface="Garamond" pitchFamily="18" charset="0"/>
                <a:ea typeface="华文行楷" pitchFamily="2" charset="-122"/>
              </a:rPr>
              <a:t>有害元素：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Hg</a:t>
            </a:r>
            <a:r>
              <a:rPr lang="zh-CN" altLang="en-US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、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Pb</a:t>
            </a:r>
            <a:r>
              <a:rPr lang="zh-CN" altLang="en-US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、</a:t>
            </a:r>
            <a:r>
              <a:rPr lang="en-US" altLang="zh-CN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Cd</a:t>
            </a:r>
            <a:endParaRPr lang="en-US" altLang="zh-CN" b="1" dirty="0">
              <a:solidFill>
                <a:srgbClr val="000066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90" grpId="0" bldLvl="0" animBg="1"/>
      <p:bldP spid="62491" grpId="0"/>
      <p:bldP spid="62492" grpId="0"/>
      <p:bldP spid="6249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43" name="Text Box 8"/>
          <p:cNvSpPr txBox="1"/>
          <p:nvPr/>
        </p:nvSpPr>
        <p:spPr>
          <a:xfrm>
            <a:off x="1847850" y="333375"/>
            <a:ext cx="85693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有害元素需</a:t>
            </a:r>
            <a:r>
              <a:rPr lang="zh-CN" altLang="en-US" sz="4000" b="1" dirty="0">
                <a:solidFill>
                  <a:srgbClr val="FF3300"/>
                </a:solidFill>
                <a:latin typeface="Garamond" pitchFamily="18" charset="0"/>
                <a:ea typeface="黑体" panose="02010609060101010101" pitchFamily="2" charset="-122"/>
              </a:rPr>
              <a:t>警惕</a:t>
            </a:r>
            <a:endParaRPr lang="zh-CN" altLang="en-US" sz="4000" b="1" dirty="0">
              <a:solidFill>
                <a:srgbClr val="FF330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63496" name="Picture 8" descr="013000~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82" y="4221162"/>
            <a:ext cx="2960688" cy="2376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00" name="Picture 12" descr="201304~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2" y="1437231"/>
            <a:ext cx="2376488" cy="2520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3502" name="Picture 14" descr="545189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4" y="1484313"/>
            <a:ext cx="2449513" cy="2376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04" name="Picture 16" descr="062019~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7"/>
          <a:stretch>
            <a:fillRect/>
          </a:stretch>
        </p:blipFill>
        <p:spPr bwMode="auto">
          <a:xfrm>
            <a:off x="5448299" y="4149725"/>
            <a:ext cx="4319589" cy="2447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4" name="Picture 10" descr="http://y2.ifengimg.com/00cc43a2c23f01cc/2013/0520/rdn_5199cd23232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316" y="1558440"/>
            <a:ext cx="2809081" cy="23023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Picture 2" descr="1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 rot="-1875580">
            <a:off x="9728200" y="2205038"/>
            <a:ext cx="1047750" cy="136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7" name="Picture 3" descr="2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 rot="2592828">
            <a:off x="9604375" y="3573463"/>
            <a:ext cx="8255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8" name="Picture 4" descr="4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 rot="-3119061">
            <a:off x="9645650" y="5319713"/>
            <a:ext cx="603250" cy="79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Picture 5" descr="3"/>
          <p:cNvPicPr>
            <a:picLocks noChangeAspect="1"/>
          </p:cNvPicPr>
          <p:nvPr/>
        </p:nvPicPr>
        <p:blipFill>
          <a:blip r:embed="rId4">
            <a:lum bright="17999"/>
          </a:blip>
          <a:stretch>
            <a:fillRect/>
          </a:stretch>
        </p:blipFill>
        <p:spPr>
          <a:xfrm>
            <a:off x="10312400" y="4518025"/>
            <a:ext cx="711200" cy="93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Picture 6" descr="5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 rot="3568906">
            <a:off x="10048875" y="5972175"/>
            <a:ext cx="536575" cy="70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31" name="未知"/>
          <p:cNvSpPr/>
          <p:nvPr/>
        </p:nvSpPr>
        <p:spPr>
          <a:xfrm>
            <a:off x="1703388" y="1376363"/>
            <a:ext cx="8421687" cy="563562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872" name="Text Box 8"/>
          <p:cNvSpPr txBox="1"/>
          <p:nvPr/>
        </p:nvSpPr>
        <p:spPr>
          <a:xfrm>
            <a:off x="3000375" y="500063"/>
            <a:ext cx="43561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400" b="1" dirty="0">
                <a:solidFill>
                  <a:srgbClr val="002060"/>
                </a:solidFill>
                <a:latin typeface="Garamond" pitchFamily="18" charset="0"/>
                <a:ea typeface="黑体" panose="02010609060101010101" pitchFamily="2" charset="-122"/>
              </a:rPr>
              <a:t>交流与讨论</a:t>
            </a:r>
            <a:endParaRPr lang="zh-CN" altLang="en-US" sz="4400" b="1" dirty="0">
              <a:solidFill>
                <a:srgbClr val="00206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36873" name="Rectangle 9"/>
          <p:cNvSpPr/>
          <p:nvPr/>
        </p:nvSpPr>
        <p:spPr>
          <a:xfrm>
            <a:off x="1847850" y="1682750"/>
            <a:ext cx="7705725" cy="3784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l" eaLnBrk="0" hangingPunct="0">
              <a:buNone/>
            </a:pPr>
            <a:r>
              <a:rPr lang="zh-CN" altLang="en-US" sz="4000" b="1" dirty="0">
                <a:solidFill>
                  <a:srgbClr val="000066"/>
                </a:solidFill>
                <a:latin typeface="Times New Roman" panose="02020603050405020304" pitchFamily="18" charset="0"/>
                <a:ea typeface="华文行楷" pitchFamily="2" charset="-122"/>
              </a:rPr>
              <a:t>    我们如何才能合理摄取足够的必需的元素呢？人体缺少必需元素会得病，因此有人认为应尽可能多吃含有这些元素的营养补剂，你认为这种想法对吗？为什么？</a:t>
            </a:r>
            <a:endParaRPr lang="zh-CN" altLang="en-US" sz="4000" b="1" dirty="0">
              <a:solidFill>
                <a:srgbClr val="000066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12096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1" name="Text Box 8"/>
          <p:cNvSpPr txBox="1"/>
          <p:nvPr/>
        </p:nvSpPr>
        <p:spPr>
          <a:xfrm>
            <a:off x="1847850" y="333375"/>
            <a:ext cx="85693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000" b="1" dirty="0">
                <a:solidFill>
                  <a:srgbClr val="FF3300"/>
                </a:solidFill>
                <a:latin typeface="Garamond" pitchFamily="18" charset="0"/>
                <a:ea typeface="黑体" panose="02010609060101010101" pitchFamily="2" charset="-122"/>
              </a:rPr>
              <a:t>管理好自己的“人体化工厂”</a:t>
            </a:r>
            <a:endParaRPr lang="zh-CN" altLang="en-US" sz="4000" b="1" dirty="0">
              <a:solidFill>
                <a:srgbClr val="FF330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pic>
        <p:nvPicPr>
          <p:cNvPr id="37892" name="Picture 7" descr="619458~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1188" y="1773238"/>
            <a:ext cx="5524500" cy="414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054600" y="1219200"/>
            <a:ext cx="21558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rgbClr val="002060"/>
                </a:solidFill>
                <a:latin typeface="Garamond" pitchFamily="18" charset="0"/>
              </a:rPr>
              <a:t>食补</a:t>
            </a:r>
            <a:endParaRPr lang="zh-CN" altLang="en-US" sz="44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9250" y="5876925"/>
            <a:ext cx="648652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rgbClr val="002060"/>
                </a:solidFill>
                <a:latin typeface="Garamond" pitchFamily="18" charset="0"/>
              </a:rPr>
              <a:t>食品添加剂或保健品</a:t>
            </a:r>
            <a:endParaRPr lang="zh-CN" altLang="en-US" sz="44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31" name="未知"/>
          <p:cNvSpPr/>
          <p:nvPr/>
        </p:nvSpPr>
        <p:spPr>
          <a:xfrm>
            <a:off x="1703388" y="981075"/>
            <a:ext cx="8421687" cy="563563"/>
          </a:xfrm>
          <a:custGeom>
            <a:avLst/>
            <a:gdLst>
              <a:gd name="txL" fmla="*/ 0 w 5307"/>
              <a:gd name="txT" fmla="*/ 0 h 355"/>
              <a:gd name="txR" fmla="*/ 5307 w 5307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07" h="355">
                <a:moveTo>
                  <a:pt x="0" y="9"/>
                </a:moveTo>
                <a:cubicBezTo>
                  <a:pt x="1882" y="4"/>
                  <a:pt x="3765" y="0"/>
                  <a:pt x="4536" y="9"/>
                </a:cubicBezTo>
                <a:cubicBezTo>
                  <a:pt x="5307" y="18"/>
                  <a:pt x="4582" y="45"/>
                  <a:pt x="4627" y="62"/>
                </a:cubicBezTo>
                <a:cubicBezTo>
                  <a:pt x="4672" y="79"/>
                  <a:pt x="4755" y="89"/>
                  <a:pt x="4808" y="110"/>
                </a:cubicBezTo>
                <a:cubicBezTo>
                  <a:pt x="4861" y="131"/>
                  <a:pt x="4930" y="172"/>
                  <a:pt x="4945" y="189"/>
                </a:cubicBezTo>
                <a:cubicBezTo>
                  <a:pt x="4960" y="206"/>
                  <a:pt x="4876" y="203"/>
                  <a:pt x="4899" y="216"/>
                </a:cubicBezTo>
                <a:cubicBezTo>
                  <a:pt x="4922" y="229"/>
                  <a:pt x="5036" y="242"/>
                  <a:pt x="5081" y="265"/>
                </a:cubicBezTo>
                <a:cubicBezTo>
                  <a:pt x="5126" y="288"/>
                  <a:pt x="5156" y="337"/>
                  <a:pt x="5171" y="355"/>
                </a:cubicBezTo>
              </a:path>
            </a:pathLst>
          </a:custGeom>
          <a:noFill/>
          <a:ln w="41275" cap="flat" cmpd="sng">
            <a:solidFill>
              <a:srgbClr val="33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15" name="Text Box 8"/>
          <p:cNvSpPr txBox="1"/>
          <p:nvPr/>
        </p:nvSpPr>
        <p:spPr>
          <a:xfrm>
            <a:off x="1847850" y="260350"/>
            <a:ext cx="85693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sz="4000" b="1" dirty="0">
                <a:solidFill>
                  <a:srgbClr val="000066"/>
                </a:solidFill>
                <a:latin typeface="Garamond" pitchFamily="18" charset="0"/>
                <a:ea typeface="黑体" panose="02010609060101010101" pitchFamily="2" charset="-122"/>
              </a:rPr>
              <a:t>食品安全和</a:t>
            </a:r>
            <a:r>
              <a:rPr lang="zh-CN" altLang="en-US" sz="4000" b="1" dirty="0">
                <a:solidFill>
                  <a:srgbClr val="FF3300"/>
                </a:solidFill>
                <a:latin typeface="Garamond" pitchFamily="18" charset="0"/>
                <a:ea typeface="黑体" panose="02010609060101010101" pitchFamily="2" charset="-122"/>
              </a:rPr>
              <a:t>防腐剂</a:t>
            </a:r>
            <a:endParaRPr lang="zh-CN" altLang="en-US" sz="4000" b="1" dirty="0">
              <a:solidFill>
                <a:srgbClr val="FF3300"/>
              </a:solidFill>
              <a:latin typeface="Garamond" pitchFamily="18" charset="0"/>
              <a:ea typeface="黑体" panose="02010609060101010101" pitchFamily="2" charset="-122"/>
            </a:endParaRPr>
          </a:p>
        </p:txBody>
      </p:sp>
      <p:sp>
        <p:nvSpPr>
          <p:cNvPr id="38916" name="WordArt 4"/>
          <p:cNvSpPr>
            <a:spLocks noTextEdit="1"/>
          </p:cNvSpPr>
          <p:nvPr/>
        </p:nvSpPr>
        <p:spPr>
          <a:xfrm>
            <a:off x="2495550" y="6022975"/>
            <a:ext cx="6467475" cy="717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charset="0"/>
                <a:ea typeface="华文行楷" charset="0"/>
              </a:rPr>
              <a:t>合理使用化学物质</a:t>
            </a:r>
            <a:endParaRPr lang="zh-CN" altLang="en-US" sz="3600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华文行楷" charset="0"/>
              <a:ea typeface="华文行楷" charset="0"/>
            </a:endParaRPr>
          </a:p>
        </p:txBody>
      </p:sp>
      <p:pic>
        <p:nvPicPr>
          <p:cNvPr id="4" name="WeChat_20250528141242">
            <a:hlinkClick r:id="" action="ppaction://media"/>
          </p:cNvPr>
          <p:cNvPicPr/>
          <p:nvPr>
            <p:ph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55370" y="908685"/>
            <a:ext cx="9190355" cy="496125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5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17"/>
          <p:cNvSpPr/>
          <p:nvPr/>
        </p:nvSpPr>
        <p:spPr>
          <a:xfrm>
            <a:off x="4695825" y="1858169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l"/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939" name="Rectangle 19"/>
          <p:cNvSpPr/>
          <p:nvPr/>
        </p:nvSpPr>
        <p:spPr>
          <a:xfrm>
            <a:off x="4695825" y="1858169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l"/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940" name="Rectangle 21"/>
          <p:cNvSpPr/>
          <p:nvPr/>
        </p:nvSpPr>
        <p:spPr>
          <a:xfrm>
            <a:off x="4695825" y="1858169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l"/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941" name="Rectangle 23"/>
          <p:cNvSpPr/>
          <p:nvPr/>
        </p:nvSpPr>
        <p:spPr>
          <a:xfrm>
            <a:off x="4695825" y="1858169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l"/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942" name="Text Box 6"/>
          <p:cNvSpPr txBox="1"/>
          <p:nvPr/>
        </p:nvSpPr>
        <p:spPr>
          <a:xfrm>
            <a:off x="4008438" y="836613"/>
            <a:ext cx="5256212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endParaRPr lang="zh-CN" altLang="en-US" sz="5400" b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39943" name="Picture 5" descr="记事贴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876564">
            <a:off x="1776413" y="412750"/>
            <a:ext cx="2051050" cy="1439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44" name="Text Box 8"/>
          <p:cNvSpPr txBox="1"/>
          <p:nvPr/>
        </p:nvSpPr>
        <p:spPr>
          <a:xfrm>
            <a:off x="2063750" y="188913"/>
            <a:ext cx="56165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9945" name="WordArt 9"/>
          <p:cNvSpPr/>
          <p:nvPr/>
        </p:nvSpPr>
        <p:spPr>
          <a:xfrm rot="-1512067">
            <a:off x="1992313" y="765175"/>
            <a:ext cx="1212850" cy="592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lnSpcReduction="20000"/>
          </a:bodyPr>
          <a:p>
            <a:pPr algn="ctr" eaLnBrk="0" hangingPunct="0"/>
            <a:r>
              <a:rPr lang="zh-CN" altLang="en-US" sz="3600" b="1">
                <a:ln w="19050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9900"/>
                </a:solidFill>
                <a:effectLst>
                  <a:outerShdw dist="35921" dir="2699999" algn="ctr" rotWithShape="0">
                    <a:srgbClr val="868686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小结</a:t>
            </a:r>
            <a:endParaRPr lang="zh-CN" altLang="en-US" sz="3600" b="1">
              <a:ln w="19050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  <a:solidFill>
                <a:srgbClr val="FF9900"/>
              </a:solidFill>
              <a:effectLst>
                <a:outerShdw dist="35921" dir="2699999" algn="ctr" rotWithShape="0">
                  <a:srgbClr val="868686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063750" y="2286000"/>
            <a:ext cx="3843338" cy="3529013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9947" name="Group 12"/>
          <p:cNvGrpSpPr/>
          <p:nvPr/>
        </p:nvGrpSpPr>
        <p:grpSpPr>
          <a:xfrm>
            <a:off x="2279650" y="4064001"/>
            <a:ext cx="422970" cy="735013"/>
            <a:chOff x="0" y="-135"/>
            <a:chExt cx="252" cy="463"/>
          </a:xfrm>
        </p:grpSpPr>
        <p:sp>
          <p:nvSpPr>
            <p:cNvPr id="39975" name="Oval 13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76" name="Oval 14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2701281" y="2494637"/>
            <a:ext cx="300037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壮骨卫士</a:t>
            </a:r>
            <a:r>
              <a:rPr kumimoji="0" lang="en-US" altLang="zh-CN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钙</a:t>
            </a:r>
            <a:endParaRPr kumimoji="0" lang="zh-CN" altLang="en-US" sz="36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949" name="Group 17"/>
          <p:cNvGrpSpPr/>
          <p:nvPr/>
        </p:nvGrpSpPr>
        <p:grpSpPr>
          <a:xfrm>
            <a:off x="2279650" y="3335338"/>
            <a:ext cx="422970" cy="735013"/>
            <a:chOff x="0" y="-135"/>
            <a:chExt cx="252" cy="463"/>
          </a:xfrm>
        </p:grpSpPr>
        <p:sp>
          <p:nvSpPr>
            <p:cNvPr id="39973" name="Oval 18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74" name="Oval 19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2697085" y="4077072"/>
            <a:ext cx="3210004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l" defTabSz="914400">
              <a:buClrTx/>
              <a:buSzTx/>
              <a:buFontTx/>
              <a:buNone/>
              <a:defRPr/>
            </a:pP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补血先锋</a:t>
            </a:r>
            <a:r>
              <a:rPr kumimoji="0" lang="en-US" altLang="zh-CN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铁</a:t>
            </a:r>
            <a:endParaRPr kumimoji="0" lang="zh-CN" altLang="en-US" b="1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951" name="Group 22"/>
          <p:cNvGrpSpPr/>
          <p:nvPr/>
        </p:nvGrpSpPr>
        <p:grpSpPr>
          <a:xfrm>
            <a:off x="2268538" y="2560638"/>
            <a:ext cx="422969" cy="735013"/>
            <a:chOff x="0" y="-135"/>
            <a:chExt cx="252" cy="463"/>
          </a:xfrm>
        </p:grpSpPr>
        <p:sp>
          <p:nvSpPr>
            <p:cNvPr id="39971" name="Oval 23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72" name="Oval 24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2495600" y="3356992"/>
            <a:ext cx="3740228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l" defTabSz="914400">
              <a:buClrTx/>
              <a:buSzTx/>
              <a:buFontTx/>
              <a:buNone/>
              <a:defRPr/>
            </a:pP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维和勇士</a:t>
            </a:r>
            <a:r>
              <a:rPr kumimoji="0" lang="en-US" altLang="zh-CN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钠钾</a:t>
            </a:r>
            <a:endParaRPr kumimoji="0" lang="zh-CN" altLang="en-US" b="1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1" name="AutoShape 31"/>
          <p:cNvSpPr>
            <a:spLocks noChangeArrowheads="1"/>
          </p:cNvSpPr>
          <p:nvPr/>
        </p:nvSpPr>
        <p:spPr bwMode="auto">
          <a:xfrm>
            <a:off x="6453188" y="2286000"/>
            <a:ext cx="3746500" cy="3529013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7033449" y="2715642"/>
            <a:ext cx="300037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癌症克星</a:t>
            </a:r>
            <a:r>
              <a:rPr kumimoji="0" lang="en-US" altLang="zh-CN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硒</a:t>
            </a:r>
            <a:endParaRPr kumimoji="0" lang="zh-CN" altLang="en-US" sz="36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955" name="Group 33"/>
          <p:cNvGrpSpPr/>
          <p:nvPr/>
        </p:nvGrpSpPr>
        <p:grpSpPr>
          <a:xfrm>
            <a:off x="6600825" y="2782888"/>
            <a:ext cx="422970" cy="735013"/>
            <a:chOff x="0" y="-135"/>
            <a:chExt cx="252" cy="463"/>
          </a:xfrm>
        </p:grpSpPr>
        <p:sp>
          <p:nvSpPr>
            <p:cNvPr id="39969" name="Oval 34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70" name="Oval 35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7033449" y="3573016"/>
            <a:ext cx="300037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生命之花</a:t>
            </a:r>
            <a:r>
              <a:rPr kumimoji="0" lang="en-US" altLang="zh-CN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锌</a:t>
            </a:r>
            <a:endParaRPr kumimoji="0" lang="zh-CN" altLang="en-US" sz="36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957" name="Group 37"/>
          <p:cNvGrpSpPr/>
          <p:nvPr/>
        </p:nvGrpSpPr>
        <p:grpSpPr>
          <a:xfrm>
            <a:off x="6600825" y="3640138"/>
            <a:ext cx="422970" cy="735013"/>
            <a:chOff x="0" y="-135"/>
            <a:chExt cx="252" cy="463"/>
          </a:xfrm>
        </p:grpSpPr>
        <p:sp>
          <p:nvSpPr>
            <p:cNvPr id="39967" name="Oval 38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68" name="Oval 39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grpSp>
        <p:nvGrpSpPr>
          <p:cNvPr id="39958" name="Group 12"/>
          <p:cNvGrpSpPr/>
          <p:nvPr/>
        </p:nvGrpSpPr>
        <p:grpSpPr>
          <a:xfrm>
            <a:off x="2279650" y="4786313"/>
            <a:ext cx="422970" cy="735013"/>
            <a:chOff x="0" y="-135"/>
            <a:chExt cx="252" cy="463"/>
          </a:xfrm>
        </p:grpSpPr>
        <p:sp>
          <p:nvSpPr>
            <p:cNvPr id="39965" name="Oval 13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66" name="Oval 14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2697085" y="4798893"/>
            <a:ext cx="3210004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l" defTabSz="914400">
              <a:buClrTx/>
              <a:buSzTx/>
              <a:buFontTx/>
              <a:buNone/>
              <a:defRPr/>
            </a:pP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智慧之泉</a:t>
            </a:r>
            <a:r>
              <a:rPr kumimoji="0" lang="en-US" altLang="zh-CN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b="1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ramond" pitchFamily="18" charset="0"/>
                <a:ea typeface="宋体" panose="02010600030101010101" pitchFamily="2" charset="-122"/>
                <a:cs typeface="+mn-cs"/>
              </a:rPr>
              <a:t>碘</a:t>
            </a:r>
            <a:endParaRPr kumimoji="0" lang="zh-CN" altLang="en-US" b="1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7021761" y="4437112"/>
            <a:ext cx="300037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牙齿卫士</a:t>
            </a:r>
            <a:r>
              <a:rPr kumimoji="0" lang="en-US" altLang="zh-CN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36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aramond" pitchFamily="18" charset="0"/>
                <a:ea typeface="宋体" panose="02010600030101010101" pitchFamily="2" charset="-122"/>
                <a:cs typeface="+mn-cs"/>
              </a:rPr>
              <a:t>氟</a:t>
            </a:r>
            <a:endParaRPr kumimoji="0" lang="zh-CN" altLang="en-US" sz="36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Garamond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961" name="Group 37"/>
          <p:cNvGrpSpPr/>
          <p:nvPr/>
        </p:nvGrpSpPr>
        <p:grpSpPr>
          <a:xfrm>
            <a:off x="6588125" y="4503738"/>
            <a:ext cx="422970" cy="735013"/>
            <a:chOff x="0" y="-135"/>
            <a:chExt cx="252" cy="463"/>
          </a:xfrm>
        </p:grpSpPr>
        <p:sp>
          <p:nvSpPr>
            <p:cNvPr id="39963" name="Oval 38"/>
            <p:cNvSpPr/>
            <p:nvPr/>
          </p:nvSpPr>
          <p:spPr>
            <a:xfrm>
              <a:off x="0" y="-135"/>
              <a:ext cx="241" cy="463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  <p:sp>
          <p:nvSpPr>
            <p:cNvPr id="39964" name="Oval 39"/>
            <p:cNvSpPr>
              <a:spLocks noChangeAspect="1"/>
            </p:cNvSpPr>
            <p:nvPr/>
          </p:nvSpPr>
          <p:spPr>
            <a:xfrm>
              <a:off x="28" y="-127"/>
              <a:ext cx="224" cy="446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50000">
                  <a:srgbClr val="66CCFF"/>
                </a:gs>
                <a:gs pos="100000">
                  <a:srgbClr val="CCECFF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 anchorCtr="0">
              <a:spAutoFit/>
            </a:bodyPr>
            <a:p>
              <a:pPr algn="l"/>
              <a:endParaRPr lang="zh-CN" altLang="en-US" dirty="0">
                <a:latin typeface="Garamond" pitchFamily="18" charset="0"/>
              </a:endParaRPr>
            </a:p>
          </p:txBody>
        </p:sp>
      </p:grpSp>
      <p:sp>
        <p:nvSpPr>
          <p:cNvPr id="39962" name="TextBox 1"/>
          <p:cNvSpPr txBox="1"/>
          <p:nvPr/>
        </p:nvSpPr>
        <p:spPr>
          <a:xfrm>
            <a:off x="4603750" y="534988"/>
            <a:ext cx="483552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zh-CN" altLang="en-US" dirty="0">
                <a:latin typeface="Garamond" pitchFamily="18" charset="0"/>
              </a:rPr>
              <a:t>   </a:t>
            </a:r>
            <a:r>
              <a:rPr lang="zh-CN" altLang="en-US" b="1" dirty="0">
                <a:solidFill>
                  <a:srgbClr val="002060"/>
                </a:solidFill>
                <a:latin typeface="Garamond" pitchFamily="18" charset="0"/>
              </a:rPr>
              <a:t>请把今天学到的分享给你的家人！</a:t>
            </a:r>
            <a:endParaRPr lang="zh-CN" altLang="en-US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_2">
  <a:themeElements>
    <a:clrScheme name="自定义设计方案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自定义设计方案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0</TotalTime>
  <Words>1474</Words>
  <Application>WPS 演示</Application>
  <PresentationFormat>在屏幕上显示</PresentationFormat>
  <Paragraphs>507</Paragraphs>
  <Slides>34</Slides>
  <Notes>2</Notes>
  <HiddenSlides>0</HiddenSlides>
  <MMClips>4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34</vt:i4>
      </vt:variant>
    </vt:vector>
  </HeadingPairs>
  <TitlesOfParts>
    <vt:vector size="57" baseType="lpstr">
      <vt:lpstr>Arial</vt:lpstr>
      <vt:lpstr>宋体</vt:lpstr>
      <vt:lpstr>Wingdings</vt:lpstr>
      <vt:lpstr>Garamond</vt:lpstr>
      <vt:lpstr>Segoe Print</vt:lpstr>
      <vt:lpstr>Calibri</vt:lpstr>
      <vt:lpstr>黑体</vt:lpstr>
      <vt:lpstr>楷体</vt:lpstr>
      <vt:lpstr>华文行楷</vt:lpstr>
      <vt:lpstr>微软雅黑</vt:lpstr>
      <vt:lpstr>华文隶书</vt:lpstr>
      <vt:lpstr>隶书</vt:lpstr>
      <vt:lpstr>Arial Unicode MS</vt:lpstr>
      <vt:lpstr>Times New Roman</vt:lpstr>
      <vt:lpstr>Times New Roman</vt:lpstr>
      <vt:lpstr>华文新魏</vt:lpstr>
      <vt:lpstr>华文中宋</vt:lpstr>
      <vt:lpstr>迷你简启体</vt:lpstr>
      <vt:lpstr>华文楷体</vt:lpstr>
      <vt:lpstr>华文行楷</vt:lpstr>
      <vt:lpstr>自定义设计方案</vt:lpstr>
      <vt:lpstr>1_自定义设计方案</vt:lpstr>
      <vt:lpstr>自定义设计方案_2</vt:lpstr>
      <vt:lpstr>PowerPoint 演示文稿</vt:lpstr>
      <vt:lpstr>症状一：孩子不吃饭，没有胃口</vt:lpstr>
      <vt:lpstr>症状二：以前腰不酸，腿不疼，一口气上5楼不费劲，现在腿脚不利索，登山也费劲儿</vt:lpstr>
      <vt:lpstr>备战   组合装</vt:lpstr>
      <vt:lpstr>PowerPoint 演示文稿</vt:lpstr>
      <vt:lpstr>PowerPoint 演示文稿</vt:lpstr>
      <vt:lpstr>PowerPoint 演示文稿</vt:lpstr>
      <vt:lpstr>常量元素</vt:lpstr>
      <vt:lpstr>PowerPoint 演示文稿</vt:lpstr>
      <vt:lpstr>微量元素</vt:lpstr>
      <vt:lpstr>PowerPoint 演示文稿</vt:lpstr>
      <vt:lpstr>PowerPoint 演示文稿</vt:lpstr>
      <vt:lpstr>PowerPoint 演示文稿</vt:lpstr>
      <vt:lpstr>青少年缺钙自检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氟过量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WPS_1591325765</cp:lastModifiedBy>
  <cp:revision>505</cp:revision>
  <dcterms:created xsi:type="dcterms:W3CDTF">2008-09-22T12:42:00Z</dcterms:created>
  <dcterms:modified xsi:type="dcterms:W3CDTF">2025-05-28T06:15:27Z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2052-12.1.0.21171</vt:lpwstr>
  </property>
  <property fmtid="{D5CDD505-2E9C-101B-9397-08002B2CF9AE}" pid="3" name="ICV">
    <vt:lpwstr>442828AF4B0A4C739421ADF825F08879_12</vt:lpwstr>
  </property>
</Properties>
</file>