
<file path=[Content_Types].xml><?xml version="1.0" encoding="utf-8"?>
<Types xmlns="http://schemas.openxmlformats.org/package/2006/content-types">
  <Default Extension="jpeg" ContentType="image/jpeg"/>
  <Default Extension="JPG" ContentType="image/.jpg"/>
  <Default Extension="wdp" ContentType="image/vnd.ms-photo"/>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1" r:id="rId3"/>
    <p:sldMasterId id="2147483656" r:id="rId4"/>
    <p:sldMasterId id="2147483665" r:id="rId5"/>
  </p:sldMasterIdLst>
  <p:notesMasterIdLst>
    <p:notesMasterId r:id="rId13"/>
  </p:notesMasterIdLst>
  <p:handoutMasterIdLst>
    <p:handoutMasterId r:id="rId142"/>
  </p:handoutMasterIdLst>
  <p:sldIdLst>
    <p:sldId id="400" r:id="rId6"/>
    <p:sldId id="876" r:id="rId7"/>
    <p:sldId id="612" r:id="rId8"/>
    <p:sldId id="363" r:id="rId9"/>
    <p:sldId id="607" r:id="rId10"/>
    <p:sldId id="609" r:id="rId11"/>
    <p:sldId id="362" r:id="rId12"/>
    <p:sldId id="414" r:id="rId14"/>
    <p:sldId id="613" r:id="rId15"/>
    <p:sldId id="415" r:id="rId16"/>
    <p:sldId id="416" r:id="rId17"/>
    <p:sldId id="442" r:id="rId18"/>
    <p:sldId id="676" r:id="rId19"/>
    <p:sldId id="651" r:id="rId20"/>
    <p:sldId id="468" r:id="rId21"/>
    <p:sldId id="472" r:id="rId22"/>
    <p:sldId id="599" r:id="rId23"/>
    <p:sldId id="753" r:id="rId24"/>
    <p:sldId id="730" r:id="rId25"/>
    <p:sldId id="474" r:id="rId26"/>
    <p:sldId id="732" r:id="rId27"/>
    <p:sldId id="734" r:id="rId28"/>
    <p:sldId id="735" r:id="rId29"/>
    <p:sldId id="756" r:id="rId30"/>
    <p:sldId id="757" r:id="rId31"/>
    <p:sldId id="758" r:id="rId32"/>
    <p:sldId id="759" r:id="rId33"/>
    <p:sldId id="760" r:id="rId34"/>
    <p:sldId id="736" r:id="rId35"/>
    <p:sldId id="737" r:id="rId36"/>
    <p:sldId id="738" r:id="rId37"/>
    <p:sldId id="628" r:id="rId38"/>
    <p:sldId id="469" r:id="rId39"/>
    <p:sldId id="470" r:id="rId40"/>
    <p:sldId id="754" r:id="rId41"/>
    <p:sldId id="629" r:id="rId42"/>
    <p:sldId id="473" r:id="rId43"/>
    <p:sldId id="615" r:id="rId44"/>
    <p:sldId id="745" r:id="rId45"/>
    <p:sldId id="617" r:id="rId46"/>
    <p:sldId id="746" r:id="rId47"/>
    <p:sldId id="375" r:id="rId48"/>
    <p:sldId id="374" r:id="rId49"/>
    <p:sldId id="445" r:id="rId50"/>
    <p:sldId id="871" r:id="rId51"/>
    <p:sldId id="1016" r:id="rId52"/>
    <p:sldId id="1017" r:id="rId53"/>
    <p:sldId id="1018" r:id="rId54"/>
    <p:sldId id="1025" r:id="rId55"/>
    <p:sldId id="1019" r:id="rId56"/>
    <p:sldId id="1015" r:id="rId57"/>
    <p:sldId id="1020" r:id="rId58"/>
    <p:sldId id="1021" r:id="rId59"/>
    <p:sldId id="1022" r:id="rId60"/>
    <p:sldId id="1023" r:id="rId61"/>
    <p:sldId id="1026" r:id="rId62"/>
    <p:sldId id="1028" r:id="rId63"/>
    <p:sldId id="1029" r:id="rId64"/>
    <p:sldId id="1030" r:id="rId65"/>
    <p:sldId id="1031" r:id="rId66"/>
    <p:sldId id="1032" r:id="rId67"/>
    <p:sldId id="1033" r:id="rId68"/>
    <p:sldId id="1036" r:id="rId69"/>
    <p:sldId id="1037" r:id="rId70"/>
    <p:sldId id="1038" r:id="rId71"/>
    <p:sldId id="1039" r:id="rId72"/>
    <p:sldId id="1040" r:id="rId73"/>
    <p:sldId id="1041" r:id="rId74"/>
    <p:sldId id="1042" r:id="rId75"/>
    <p:sldId id="1043" r:id="rId76"/>
    <p:sldId id="1044" r:id="rId77"/>
    <p:sldId id="1045" r:id="rId78"/>
    <p:sldId id="1046" r:id="rId79"/>
    <p:sldId id="1047" r:id="rId80"/>
    <p:sldId id="1048" r:id="rId81"/>
    <p:sldId id="1051" r:id="rId82"/>
    <p:sldId id="1052" r:id="rId83"/>
    <p:sldId id="1050" r:id="rId84"/>
    <p:sldId id="1053" r:id="rId85"/>
    <p:sldId id="1054" r:id="rId86"/>
    <p:sldId id="1049" r:id="rId87"/>
    <p:sldId id="1055" r:id="rId88"/>
    <p:sldId id="1057" r:id="rId89"/>
    <p:sldId id="1060" r:id="rId90"/>
    <p:sldId id="1059" r:id="rId91"/>
    <p:sldId id="1058" r:id="rId92"/>
    <p:sldId id="1061" r:id="rId93"/>
    <p:sldId id="1063" r:id="rId94"/>
    <p:sldId id="1064" r:id="rId95"/>
    <p:sldId id="1065" r:id="rId96"/>
    <p:sldId id="1062" r:id="rId97"/>
    <p:sldId id="1066" r:id="rId98"/>
    <p:sldId id="999" r:id="rId99"/>
    <p:sldId id="1000" r:id="rId100"/>
    <p:sldId id="1002" r:id="rId101"/>
    <p:sldId id="1001" r:id="rId102"/>
    <p:sldId id="1003" r:id="rId103"/>
    <p:sldId id="1004" r:id="rId104"/>
    <p:sldId id="1005" r:id="rId105"/>
    <p:sldId id="1006" r:id="rId106"/>
    <p:sldId id="1007" r:id="rId107"/>
    <p:sldId id="1008" r:id="rId108"/>
    <p:sldId id="874" r:id="rId109"/>
    <p:sldId id="875" r:id="rId110"/>
    <p:sldId id="1067" r:id="rId111"/>
    <p:sldId id="1068" r:id="rId112"/>
    <p:sldId id="1070" r:id="rId113"/>
    <p:sldId id="1071" r:id="rId114"/>
    <p:sldId id="1072" r:id="rId115"/>
    <p:sldId id="1073" r:id="rId116"/>
    <p:sldId id="1069" r:id="rId117"/>
    <p:sldId id="1098" r:id="rId118"/>
    <p:sldId id="1099" r:id="rId119"/>
    <p:sldId id="1100" r:id="rId120"/>
    <p:sldId id="1075" r:id="rId121"/>
    <p:sldId id="1076" r:id="rId122"/>
    <p:sldId id="1077" r:id="rId123"/>
    <p:sldId id="1122" r:id="rId124"/>
    <p:sldId id="1123" r:id="rId125"/>
    <p:sldId id="1124" r:id="rId126"/>
    <p:sldId id="1125" r:id="rId127"/>
    <p:sldId id="1126" r:id="rId128"/>
    <p:sldId id="1127" r:id="rId129"/>
    <p:sldId id="1128" r:id="rId130"/>
    <p:sldId id="1129" r:id="rId131"/>
    <p:sldId id="1101" r:id="rId132"/>
    <p:sldId id="1102" r:id="rId133"/>
    <p:sldId id="1112" r:id="rId134"/>
    <p:sldId id="1113" r:id="rId135"/>
    <p:sldId id="1093" r:id="rId136"/>
    <p:sldId id="1095" r:id="rId137"/>
    <p:sldId id="1096" r:id="rId138"/>
    <p:sldId id="1103" r:id="rId139"/>
    <p:sldId id="1097" r:id="rId140"/>
    <p:sldId id="1078" r:id="rId141"/>
  </p:sldIdLst>
  <p:sldSz cx="12192000" cy="6858000"/>
  <p:notesSz cx="9942195" cy="6808470"/>
  <p:embeddedFontLst>
    <p:embeddedFont>
      <p:font typeface="微软雅黑 Light" panose="020B0502040204020203" pitchFamily="34" charset="-122"/>
      <p:regular r:id="rId146"/>
    </p:embeddedFont>
    <p:embeddedFont>
      <p:font typeface="Calibri" panose="020F0502020204030204" pitchFamily="34" charset="0"/>
      <p:regular r:id="rId147"/>
      <p:bold r:id="rId148"/>
      <p:italic r:id="rId149"/>
      <p:boldItalic r:id="rId150"/>
    </p:embeddedFont>
    <p:embeddedFont>
      <p:font typeface="微软雅黑" panose="020B0503020204020204" pitchFamily="34" charset="-122"/>
      <p:regular r:id="rId151"/>
    </p:embeddedFont>
    <p:embeddedFont>
      <p:font typeface="方正小标宋简体" panose="03000509000000000000" pitchFamily="65" charset="-122"/>
      <p:regular r:id="rId152"/>
    </p:embeddedFont>
    <p:embeddedFont>
      <p:font typeface="仿宋" panose="02010609060101010101" pitchFamily="49" charset="-122"/>
      <p:regular r:id="rId153"/>
    </p:embeddedFont>
    <p:embeddedFont>
      <p:font typeface="楷体" panose="02010609060101010101" pitchFamily="49" charset="-122"/>
      <p:regular r:id="rId154"/>
    </p:embeddedFont>
    <p:embeddedFont>
      <p:font typeface="华文中宋" panose="02010600040101010101" pitchFamily="2" charset="-122"/>
      <p:regular r:id="rId155"/>
    </p:embeddedFont>
    <p:embeddedFont>
      <p:font typeface="等线" panose="02010600030101010101" charset="-122"/>
      <p:regular r:id="rId156"/>
    </p:embeddedFont>
  </p:embeddedFontLst>
  <p:custDataLst>
    <p:tags r:id="rId157"/>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618" userDrawn="1">
          <p15:clr>
            <a:srgbClr val="A4A3A4"/>
          </p15:clr>
        </p15:guide>
        <p15:guide id="3" pos="7151" userDrawn="1">
          <p15:clr>
            <a:srgbClr val="A4A3A4"/>
          </p15:clr>
        </p15:guide>
        <p15:guide id="6" orient="horz" pos="3889" userDrawn="1">
          <p15:clr>
            <a:srgbClr val="A4A3A4"/>
          </p15:clr>
        </p15:guide>
        <p15:guide id="7" pos="528" userDrawn="1">
          <p15:clr>
            <a:srgbClr val="A4A3A4"/>
          </p15:clr>
        </p15:guide>
        <p15:guide id="8" pos="461" userDrawn="1">
          <p15:clr>
            <a:srgbClr val="A4A3A4"/>
          </p15:clr>
        </p15:guide>
        <p15:guide id="9" pos="72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FBEF"/>
    <a:srgbClr val="299AFF"/>
    <a:srgbClr val="E1EAF4"/>
    <a:srgbClr val="DDE6F1"/>
    <a:srgbClr val="DFE8F3"/>
    <a:srgbClr val="EBF5FF"/>
    <a:srgbClr val="FFF9E5"/>
    <a:srgbClr val="00B0F0"/>
    <a:srgbClr val="BBD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6" autoAdjust="0"/>
    <p:restoredTop sz="91911" autoAdjust="0"/>
  </p:normalViewPr>
  <p:slideViewPr>
    <p:cSldViewPr snapToGrid="0" showGuides="1">
      <p:cViewPr varScale="1">
        <p:scale>
          <a:sx n="76" d="100"/>
          <a:sy n="76" d="100"/>
        </p:scale>
        <p:origin x="213" y="48"/>
      </p:cViewPr>
      <p:guideLst>
        <p:guide orient="horz" pos="618"/>
        <p:guide pos="7151"/>
        <p:guide orient="horz" pos="3889"/>
        <p:guide pos="528"/>
        <p:guide pos="461"/>
        <p:guide pos="721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104" y="36"/>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3.xml"/><Relationship Id="rId98" Type="http://schemas.openxmlformats.org/officeDocument/2006/relationships/slide" Target="slides/slide92.xml"/><Relationship Id="rId97" Type="http://schemas.openxmlformats.org/officeDocument/2006/relationships/slide" Target="slides/slide91.xml"/><Relationship Id="rId96" Type="http://schemas.openxmlformats.org/officeDocument/2006/relationships/slide" Target="slides/slide90.xml"/><Relationship Id="rId95" Type="http://schemas.openxmlformats.org/officeDocument/2006/relationships/slide" Target="slides/slide89.xml"/><Relationship Id="rId94" Type="http://schemas.openxmlformats.org/officeDocument/2006/relationships/slide" Target="slides/slide88.xml"/><Relationship Id="rId93" Type="http://schemas.openxmlformats.org/officeDocument/2006/relationships/slide" Target="slides/slide87.xml"/><Relationship Id="rId92" Type="http://schemas.openxmlformats.org/officeDocument/2006/relationships/slide" Target="slides/slide86.xml"/><Relationship Id="rId91" Type="http://schemas.openxmlformats.org/officeDocument/2006/relationships/slide" Target="slides/slide85.xml"/><Relationship Id="rId90" Type="http://schemas.openxmlformats.org/officeDocument/2006/relationships/slide" Target="slides/slide84.xml"/><Relationship Id="rId9" Type="http://schemas.openxmlformats.org/officeDocument/2006/relationships/slide" Target="slides/slide4.xml"/><Relationship Id="rId89" Type="http://schemas.openxmlformats.org/officeDocument/2006/relationships/slide" Target="slides/slide83.xml"/><Relationship Id="rId88" Type="http://schemas.openxmlformats.org/officeDocument/2006/relationships/slide" Target="slides/slide82.xml"/><Relationship Id="rId87" Type="http://schemas.openxmlformats.org/officeDocument/2006/relationships/slide" Target="slides/slide81.xml"/><Relationship Id="rId86" Type="http://schemas.openxmlformats.org/officeDocument/2006/relationships/slide" Target="slides/slide80.xml"/><Relationship Id="rId85" Type="http://schemas.openxmlformats.org/officeDocument/2006/relationships/slide" Target="slides/slide79.xml"/><Relationship Id="rId84" Type="http://schemas.openxmlformats.org/officeDocument/2006/relationships/slide" Target="slides/slide78.xml"/><Relationship Id="rId83" Type="http://schemas.openxmlformats.org/officeDocument/2006/relationships/slide" Target="slides/slide77.xml"/><Relationship Id="rId82" Type="http://schemas.openxmlformats.org/officeDocument/2006/relationships/slide" Target="slides/slide76.xml"/><Relationship Id="rId81" Type="http://schemas.openxmlformats.org/officeDocument/2006/relationships/slide" Target="slides/slide75.xml"/><Relationship Id="rId80" Type="http://schemas.openxmlformats.org/officeDocument/2006/relationships/slide" Target="slides/slide74.xml"/><Relationship Id="rId8" Type="http://schemas.openxmlformats.org/officeDocument/2006/relationships/slide" Target="slides/slide3.xml"/><Relationship Id="rId79" Type="http://schemas.openxmlformats.org/officeDocument/2006/relationships/slide" Target="slides/slide73.xml"/><Relationship Id="rId78" Type="http://schemas.openxmlformats.org/officeDocument/2006/relationships/slide" Target="slides/slide72.xml"/><Relationship Id="rId77" Type="http://schemas.openxmlformats.org/officeDocument/2006/relationships/slide" Target="slides/slide71.xml"/><Relationship Id="rId76" Type="http://schemas.openxmlformats.org/officeDocument/2006/relationships/slide" Target="slides/slide70.xml"/><Relationship Id="rId75" Type="http://schemas.openxmlformats.org/officeDocument/2006/relationships/slide" Target="slides/slide69.xml"/><Relationship Id="rId74" Type="http://schemas.openxmlformats.org/officeDocument/2006/relationships/slide" Target="slides/slide68.xml"/><Relationship Id="rId73" Type="http://schemas.openxmlformats.org/officeDocument/2006/relationships/slide" Target="slides/slide67.xml"/><Relationship Id="rId72" Type="http://schemas.openxmlformats.org/officeDocument/2006/relationships/slide" Target="slides/slide66.xml"/><Relationship Id="rId71" Type="http://schemas.openxmlformats.org/officeDocument/2006/relationships/slide" Target="slides/slide65.xml"/><Relationship Id="rId70" Type="http://schemas.openxmlformats.org/officeDocument/2006/relationships/slide" Target="slides/slide64.xml"/><Relationship Id="rId7" Type="http://schemas.openxmlformats.org/officeDocument/2006/relationships/slide" Target="slides/slide2.xml"/><Relationship Id="rId69" Type="http://schemas.openxmlformats.org/officeDocument/2006/relationships/slide" Target="slides/slide63.xml"/><Relationship Id="rId68" Type="http://schemas.openxmlformats.org/officeDocument/2006/relationships/slide" Target="slides/slide62.xml"/><Relationship Id="rId67" Type="http://schemas.openxmlformats.org/officeDocument/2006/relationships/slide" Target="slides/slide61.xml"/><Relationship Id="rId66" Type="http://schemas.openxmlformats.org/officeDocument/2006/relationships/slide" Target="slides/slide60.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 Target="slides/slide1.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7" Type="http://schemas.openxmlformats.org/officeDocument/2006/relationships/tags" Target="tags/tag29.xml"/><Relationship Id="rId156" Type="http://schemas.openxmlformats.org/officeDocument/2006/relationships/font" Target="fonts/font11.fntdata"/><Relationship Id="rId155" Type="http://schemas.openxmlformats.org/officeDocument/2006/relationships/font" Target="fonts/font10.fntdata"/><Relationship Id="rId154" Type="http://schemas.openxmlformats.org/officeDocument/2006/relationships/font" Target="fonts/font9.fntdata"/><Relationship Id="rId153" Type="http://schemas.openxmlformats.org/officeDocument/2006/relationships/font" Target="fonts/font8.fntdata"/><Relationship Id="rId152" Type="http://schemas.openxmlformats.org/officeDocument/2006/relationships/font" Target="fonts/font7.fntdata"/><Relationship Id="rId151" Type="http://schemas.openxmlformats.org/officeDocument/2006/relationships/font" Target="fonts/font6.fntdata"/><Relationship Id="rId150" Type="http://schemas.openxmlformats.org/officeDocument/2006/relationships/font" Target="fonts/font5.fntdata"/><Relationship Id="rId15" Type="http://schemas.openxmlformats.org/officeDocument/2006/relationships/slide" Target="slides/slide9.xml"/><Relationship Id="rId149" Type="http://schemas.openxmlformats.org/officeDocument/2006/relationships/font" Target="fonts/font4.fntdata"/><Relationship Id="rId148" Type="http://schemas.openxmlformats.org/officeDocument/2006/relationships/font" Target="fonts/font3.fntdata"/><Relationship Id="rId147" Type="http://schemas.openxmlformats.org/officeDocument/2006/relationships/font" Target="fonts/font2.fntdata"/><Relationship Id="rId146" Type="http://schemas.openxmlformats.org/officeDocument/2006/relationships/font" Target="fonts/font1.fntdata"/><Relationship Id="rId145" Type="http://schemas.openxmlformats.org/officeDocument/2006/relationships/tableStyles" Target="tableStyles.xml"/><Relationship Id="rId144" Type="http://schemas.openxmlformats.org/officeDocument/2006/relationships/viewProps" Target="viewProps.xml"/><Relationship Id="rId143" Type="http://schemas.openxmlformats.org/officeDocument/2006/relationships/presProps" Target="presProps.xml"/><Relationship Id="rId142" Type="http://schemas.openxmlformats.org/officeDocument/2006/relationships/handoutMaster" Target="handoutMasters/handoutMaster1.xml"/><Relationship Id="rId141" Type="http://schemas.openxmlformats.org/officeDocument/2006/relationships/slide" Target="slides/slide135.xml"/><Relationship Id="rId140" Type="http://schemas.openxmlformats.org/officeDocument/2006/relationships/slide" Target="slides/slide134.xml"/><Relationship Id="rId14" Type="http://schemas.openxmlformats.org/officeDocument/2006/relationships/slide" Target="slides/slide8.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 Type="http://schemas.openxmlformats.org/officeDocument/2006/relationships/notesMaster" Target="notesMasters/notesMaster1.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121" Type="http://schemas.openxmlformats.org/officeDocument/2006/relationships/slide" Target="slides/slide115.xml"/><Relationship Id="rId120" Type="http://schemas.openxmlformats.org/officeDocument/2006/relationships/slide" Target="slides/slide114.xml"/><Relationship Id="rId12" Type="http://schemas.openxmlformats.org/officeDocument/2006/relationships/slide" Target="slides/slide7.xml"/><Relationship Id="rId119" Type="http://schemas.openxmlformats.org/officeDocument/2006/relationships/slide" Target="slides/slide113.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110" Type="http://schemas.openxmlformats.org/officeDocument/2006/relationships/slide" Target="slides/slide104.xml"/><Relationship Id="rId11" Type="http://schemas.openxmlformats.org/officeDocument/2006/relationships/slide" Target="slides/slide6.xml"/><Relationship Id="rId109" Type="http://schemas.openxmlformats.org/officeDocument/2006/relationships/slide" Target="slides/slide103.xml"/><Relationship Id="rId108" Type="http://schemas.openxmlformats.org/officeDocument/2006/relationships/slide" Target="slides/slide102.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8475" cy="34131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32450" y="0"/>
            <a:ext cx="4308475" cy="341313"/>
          </a:xfrm>
          <a:prstGeom prst="rect">
            <a:avLst/>
          </a:prstGeom>
        </p:spPr>
        <p:txBody>
          <a:bodyPr vert="horz" lIns="91440" tIns="45720" rIns="91440" bIns="45720" rtlCol="0"/>
          <a:lstStyle>
            <a:lvl1pPr algn="r">
              <a:defRPr sz="1200"/>
            </a:lvl1pPr>
          </a:lstStyle>
          <a:p>
            <a:fld id="{99E664B2-CEE4-417E-87C5-72846B50E365}" type="datetimeFigureOut">
              <a:rPr lang="zh-CN" altLang="en-US" smtClean="0"/>
            </a:fld>
            <a:endParaRPr lang="zh-CN" altLang="en-US"/>
          </a:p>
        </p:txBody>
      </p:sp>
      <p:sp>
        <p:nvSpPr>
          <p:cNvPr id="4" name="页脚占位符 3"/>
          <p:cNvSpPr>
            <a:spLocks noGrp="1"/>
          </p:cNvSpPr>
          <p:nvPr>
            <p:ph type="ftr" sz="quarter" idx="2"/>
          </p:nvPr>
        </p:nvSpPr>
        <p:spPr>
          <a:xfrm>
            <a:off x="0" y="6467475"/>
            <a:ext cx="4308475" cy="34131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32450" y="6467475"/>
            <a:ext cx="4308475" cy="341313"/>
          </a:xfrm>
          <a:prstGeom prst="rect">
            <a:avLst/>
          </a:prstGeom>
        </p:spPr>
        <p:txBody>
          <a:bodyPr vert="horz" lIns="91440" tIns="45720" rIns="91440" bIns="45720" rtlCol="0" anchor="b"/>
          <a:lstStyle>
            <a:lvl1pPr algn="r">
              <a:defRPr sz="1200"/>
            </a:lvl1pPr>
          </a:lstStyle>
          <a:p>
            <a:fld id="{317F7174-2DDD-4581-B1E1-36B67968540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8422" cy="340439"/>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5631790" y="0"/>
            <a:ext cx="4308422" cy="340439"/>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43C5710D-475D-4E2D-8C26-4BFBC2293697}" type="datetimeFigureOut">
              <a:rPr lang="zh-CN" altLang="en-US"/>
            </a:fld>
            <a:endParaRPr lang="zh-CN" altLang="en-US"/>
          </a:p>
        </p:txBody>
      </p:sp>
      <p:sp>
        <p:nvSpPr>
          <p:cNvPr id="4" name="幻灯片图像占位符 3"/>
          <p:cNvSpPr>
            <a:spLocks noGrp="1" noRot="1" noChangeAspect="1"/>
          </p:cNvSpPr>
          <p:nvPr>
            <p:ph type="sldImg" idx="2"/>
          </p:nvPr>
        </p:nvSpPr>
        <p:spPr>
          <a:xfrm>
            <a:off x="2701925" y="511175"/>
            <a:ext cx="4538663" cy="25527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994252" y="3234174"/>
            <a:ext cx="7954010" cy="3063955"/>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6467167"/>
            <a:ext cx="4308422" cy="340439"/>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5631790" y="6467167"/>
            <a:ext cx="4308422" cy="340439"/>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defRPr>
            </a:lvl1pPr>
          </a:lstStyle>
          <a:p>
            <a:pPr>
              <a:defRPr/>
            </a:pPr>
            <a:fld id="{C07EF74D-890B-4CB8-89FF-C46D6850A2FF}"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51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6BDE651-BC6C-4BCC-BD67-0C5066ED5864}" type="slidenum">
              <a:rPr lang="zh-CN" altLang="en-US">
                <a:solidFill>
                  <a:srgbClr val="000000"/>
                </a:solidFill>
              </a:rPr>
            </a:fld>
            <a:endParaRPr lang="zh-CN"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07EF74D-890B-4CB8-89FF-C46D6850A2F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07EF74D-890B-4CB8-89FF-C46D6850A2F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C07EF74D-890B-4CB8-89FF-C46D6850A2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07EF74D-890B-4CB8-89FF-C46D6850A2F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07EF74D-890B-4CB8-89FF-C46D6850A2F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en-US" altLang="zh-CN" dirty="0"/>
          </a:p>
        </p:txBody>
      </p:sp>
      <p:sp>
        <p:nvSpPr>
          <p:cNvPr id="112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A8B5172-D5A4-4AA4-9BDC-3F33C71D2D6A}" type="slidenum">
              <a:rPr lang="zh-CN" altLang="en-US">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
    <p:spTree>
      <p:nvGrpSpPr>
        <p:cNvPr id="1" name=""/>
        <p:cNvGrpSpPr/>
        <p:nvPr/>
      </p:nvGrpSpPr>
      <p:grpSpPr>
        <a:xfrm>
          <a:off x="0" y="0"/>
          <a:ext cx="0" cy="0"/>
          <a:chOff x="0" y="0"/>
          <a:chExt cx="0" cy="0"/>
        </a:xfrm>
      </p:grpSpPr>
      <p:sp>
        <p:nvSpPr>
          <p:cNvPr id="5" name="文本框 4"/>
          <p:cNvSpPr txBox="1"/>
          <p:nvPr userDrawn="1"/>
        </p:nvSpPr>
        <p:spPr>
          <a:xfrm>
            <a:off x="1580871" y="319722"/>
            <a:ext cx="8725302" cy="523220"/>
          </a:xfrm>
          <a:prstGeom prst="rect">
            <a:avLst/>
          </a:prstGeom>
          <a:noFill/>
        </p:spPr>
        <p:txBody>
          <a:bodyPr wrap="square" rtlCol="0">
            <a:spAutoFit/>
          </a:bodyPr>
          <a:lstStyle/>
          <a:p>
            <a:r>
              <a:rPr lang="zh-CN" altLang="en-US" sz="2800" dirty="0">
                <a:latin typeface="微软雅黑 Light" panose="020B0502040204020203" pitchFamily="34" charset="-122"/>
                <a:ea typeface="微软雅黑 Light" panose="020B0502040204020203" pitchFamily="34" charset="-122"/>
              </a:rPr>
              <a:t>从</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课程标准</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到</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培训课程指导标准</a:t>
            </a:r>
            <a:r>
              <a:rPr lang="en-US" altLang="zh-CN" sz="2800" dirty="0">
                <a:latin typeface="微软雅黑 Light" panose="020B0502040204020203" pitchFamily="34" charset="-122"/>
                <a:ea typeface="微软雅黑 Light" panose="020B0502040204020203" pitchFamily="34" charset="-122"/>
              </a:rPr>
              <a:t>》</a:t>
            </a:r>
            <a:endParaRPr lang="zh-CN" altLang="en-US" sz="2800" dirty="0">
              <a:latin typeface="微软雅黑 Light" panose="020B0502040204020203" pitchFamily="34" charset="-122"/>
              <a:ea typeface="微软雅黑 Light" panose="020B0502040204020203" pitchFamily="34" charset="-122"/>
            </a:endParaRPr>
          </a:p>
        </p:txBody>
      </p:sp>
      <p:sp>
        <p:nvSpPr>
          <p:cNvPr id="7" name="矩形 6"/>
          <p:cNvSpPr/>
          <p:nvPr userDrawn="1"/>
        </p:nvSpPr>
        <p:spPr>
          <a:xfrm>
            <a:off x="947738" y="0"/>
            <a:ext cx="633133" cy="867909"/>
          </a:xfrm>
          <a:prstGeom prst="rect">
            <a:avLst/>
          </a:prstGeom>
          <a:solidFill>
            <a:srgbClr val="005A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CN" sz="3600" b="1" dirty="0">
                <a:latin typeface="微软雅黑" panose="020B0503020204020204" pitchFamily="34" charset="-122"/>
                <a:ea typeface="微软雅黑" panose="020B0503020204020204" pitchFamily="34" charset="-122"/>
              </a:rPr>
              <a:t>2</a:t>
            </a:r>
            <a:endParaRPr lang="zh-CN" altLang="en-US" sz="3600" b="1"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468051" y="290456"/>
            <a:ext cx="398724" cy="577453"/>
          </a:xfrm>
          <a:prstGeom prst="rect">
            <a:avLst/>
          </a:prstGeom>
          <a:solidFill>
            <a:srgbClr val="BBD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1635" y="290456"/>
            <a:ext cx="398724" cy="57745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
    <p:spTree>
      <p:nvGrpSpPr>
        <p:cNvPr id="1" name=""/>
        <p:cNvGrpSpPr/>
        <p:nvPr/>
      </p:nvGrpSpPr>
      <p:grpSpPr>
        <a:xfrm>
          <a:off x="0" y="0"/>
          <a:ext cx="0" cy="0"/>
          <a:chOff x="0" y="0"/>
          <a:chExt cx="0" cy="0"/>
        </a:xfrm>
      </p:grpSpPr>
      <p:sp>
        <p:nvSpPr>
          <p:cNvPr id="7" name="文本框 6"/>
          <p:cNvSpPr txBox="1"/>
          <p:nvPr userDrawn="1"/>
        </p:nvSpPr>
        <p:spPr>
          <a:xfrm>
            <a:off x="1580871" y="319722"/>
            <a:ext cx="8154800" cy="523220"/>
          </a:xfrm>
          <a:prstGeom prst="rect">
            <a:avLst/>
          </a:prstGeom>
          <a:noFill/>
        </p:spPr>
        <p:txBody>
          <a:bodyPr wrap="square" rtlCol="0">
            <a:spAutoFit/>
          </a:bodyPr>
          <a:lstStyle/>
          <a:p>
            <a:r>
              <a:rPr lang="zh-CN" altLang="en-US" sz="2800" dirty="0">
                <a:latin typeface="微软雅黑 Light" panose="020B0502040204020203" pitchFamily="34" charset="-122"/>
                <a:ea typeface="微软雅黑 Light" panose="020B0502040204020203" pitchFamily="34" charset="-122"/>
              </a:rPr>
              <a:t>从</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培训指南</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到</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国培计划项目实施系列指南</a:t>
            </a:r>
            <a:r>
              <a:rPr lang="en-US" altLang="zh-CN" sz="2800" dirty="0">
                <a:latin typeface="微软雅黑 Light" panose="020B0502040204020203" pitchFamily="34" charset="-122"/>
                <a:ea typeface="微软雅黑 Light" panose="020B0502040204020203" pitchFamily="34" charset="-122"/>
              </a:rPr>
              <a:t>》</a:t>
            </a:r>
            <a:endParaRPr lang="zh-CN" altLang="en-US" sz="2800" dirty="0">
              <a:latin typeface="微软雅黑 Light" panose="020B0502040204020203" pitchFamily="34" charset="-122"/>
              <a:ea typeface="微软雅黑 Light" panose="020B0502040204020203" pitchFamily="34" charset="-122"/>
            </a:endParaRPr>
          </a:p>
        </p:txBody>
      </p:sp>
      <p:sp>
        <p:nvSpPr>
          <p:cNvPr id="8" name="矩形 7"/>
          <p:cNvSpPr/>
          <p:nvPr userDrawn="1"/>
        </p:nvSpPr>
        <p:spPr>
          <a:xfrm>
            <a:off x="947738" y="0"/>
            <a:ext cx="633133" cy="867909"/>
          </a:xfrm>
          <a:prstGeom prst="rect">
            <a:avLst/>
          </a:prstGeom>
          <a:solidFill>
            <a:srgbClr val="005A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CN" sz="3600" b="1" dirty="0">
                <a:latin typeface="微软雅黑" panose="020B0503020204020204" pitchFamily="34" charset="-122"/>
                <a:ea typeface="微软雅黑" panose="020B0503020204020204" pitchFamily="34" charset="-122"/>
              </a:rPr>
              <a:t>3</a:t>
            </a:r>
            <a:endParaRPr lang="zh-CN" altLang="en-US" sz="3600" b="1"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468051" y="290456"/>
            <a:ext cx="398724" cy="577453"/>
          </a:xfrm>
          <a:prstGeom prst="rect">
            <a:avLst/>
          </a:prstGeom>
          <a:solidFill>
            <a:srgbClr val="BBD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635" y="290456"/>
            <a:ext cx="398724" cy="57745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圆角 2"/>
          <p:cNvSpPr/>
          <p:nvPr userDrawn="1"/>
        </p:nvSpPr>
        <p:spPr>
          <a:xfrm rot="8100000" flipH="1">
            <a:off x="-1421893" y="-3042371"/>
            <a:ext cx="4485005" cy="4485004"/>
          </a:xfrm>
          <a:prstGeom prst="roundRect">
            <a:avLst/>
          </a:prstGeom>
          <a:solidFill>
            <a:srgbClr val="E38D0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4" name="矩形: 圆角 3"/>
          <p:cNvSpPr/>
          <p:nvPr userDrawn="1"/>
        </p:nvSpPr>
        <p:spPr>
          <a:xfrm rot="8100000" flipH="1">
            <a:off x="395357" y="-2735869"/>
            <a:ext cx="3871999" cy="3871999"/>
          </a:xfrm>
          <a:prstGeom prst="roundRect">
            <a:avLst/>
          </a:prstGeom>
          <a:solidFill>
            <a:srgbClr val="008AA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5" name="矩形: 圆角 4"/>
          <p:cNvSpPr/>
          <p:nvPr userDrawn="1"/>
        </p:nvSpPr>
        <p:spPr>
          <a:xfrm rot="13500000">
            <a:off x="11356708" y="753480"/>
            <a:ext cx="2369136" cy="2369136"/>
          </a:xfrm>
          <a:prstGeom prst="roundRect">
            <a:avLst/>
          </a:prstGeom>
          <a:solidFill>
            <a:srgbClr val="E38D03">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6" name="矩形: 圆角 5"/>
          <p:cNvSpPr/>
          <p:nvPr userDrawn="1"/>
        </p:nvSpPr>
        <p:spPr>
          <a:xfrm rot="13500000">
            <a:off x="8699280" y="6182726"/>
            <a:ext cx="2045325" cy="2045325"/>
          </a:xfrm>
          <a:prstGeom prst="roundRect">
            <a:avLst/>
          </a:prstGeom>
          <a:solidFill>
            <a:srgbClr val="008AA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 name="矩形: 圆角 9"/>
          <p:cNvSpPr/>
          <p:nvPr/>
        </p:nvSpPr>
        <p:spPr>
          <a:xfrm rot="13500000">
            <a:off x="11157460" y="6456217"/>
            <a:ext cx="1298195" cy="1298195"/>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11" name="矩形: 圆角 10"/>
          <p:cNvSpPr/>
          <p:nvPr/>
        </p:nvSpPr>
        <p:spPr>
          <a:xfrm rot="13500000">
            <a:off x="10808888" y="6544934"/>
            <a:ext cx="1120759" cy="112076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5" name="矩形: 圆角 4"/>
          <p:cNvSpPr/>
          <p:nvPr userDrawn="1"/>
        </p:nvSpPr>
        <p:spPr>
          <a:xfrm rot="13500000">
            <a:off x="186624" y="218629"/>
            <a:ext cx="503228" cy="5032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6" name="矩形: 圆角 5"/>
          <p:cNvSpPr/>
          <p:nvPr userDrawn="1"/>
        </p:nvSpPr>
        <p:spPr>
          <a:xfrm rot="13500000">
            <a:off x="442603" y="218629"/>
            <a:ext cx="503228" cy="503228"/>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7" name="矩形: 圆角 6"/>
          <p:cNvSpPr/>
          <p:nvPr userDrawn="1"/>
        </p:nvSpPr>
        <p:spPr>
          <a:xfrm rot="13500000">
            <a:off x="698581" y="218789"/>
            <a:ext cx="504000" cy="50400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12" name="文本框 11"/>
          <p:cNvSpPr txBox="1"/>
          <p:nvPr userDrawn="1"/>
        </p:nvSpPr>
        <p:spPr>
          <a:xfrm>
            <a:off x="766763" y="208633"/>
            <a:ext cx="379141" cy="523220"/>
          </a:xfrm>
          <a:prstGeom prst="rect">
            <a:avLst/>
          </a:prstGeom>
          <a:noFill/>
        </p:spPr>
        <p:txBody>
          <a:bodyPr wrap="square" rtlCol="0">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5" name="矩形: 圆角 4"/>
          <p:cNvSpPr/>
          <p:nvPr userDrawn="1"/>
        </p:nvSpPr>
        <p:spPr>
          <a:xfrm rot="13500000">
            <a:off x="11157460" y="6456217"/>
            <a:ext cx="1298195" cy="1298195"/>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9" name="矩形: 圆角 8"/>
          <p:cNvSpPr/>
          <p:nvPr userDrawn="1"/>
        </p:nvSpPr>
        <p:spPr>
          <a:xfrm rot="13500000">
            <a:off x="10808888" y="6544934"/>
            <a:ext cx="1120759" cy="112076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4" name="矩形: 圆角 3"/>
          <p:cNvSpPr/>
          <p:nvPr userDrawn="1"/>
        </p:nvSpPr>
        <p:spPr>
          <a:xfrm rot="13500000">
            <a:off x="11157460" y="6456217"/>
            <a:ext cx="1298195" cy="1298195"/>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6" name="矩形: 圆角 5"/>
          <p:cNvSpPr/>
          <p:nvPr userDrawn="1"/>
        </p:nvSpPr>
        <p:spPr>
          <a:xfrm rot="13500000">
            <a:off x="10808888" y="6544934"/>
            <a:ext cx="1120759" cy="112076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7" name="矩形: 圆角 6"/>
          <p:cNvSpPr/>
          <p:nvPr userDrawn="1"/>
        </p:nvSpPr>
        <p:spPr>
          <a:xfrm rot="13500000">
            <a:off x="186624" y="218629"/>
            <a:ext cx="503228" cy="5032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8" name="矩形: 圆角 7"/>
          <p:cNvSpPr/>
          <p:nvPr userDrawn="1"/>
        </p:nvSpPr>
        <p:spPr>
          <a:xfrm rot="13500000">
            <a:off x="442603" y="218629"/>
            <a:ext cx="503228" cy="503228"/>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10" name="矩形: 圆角 9"/>
          <p:cNvSpPr/>
          <p:nvPr userDrawn="1"/>
        </p:nvSpPr>
        <p:spPr>
          <a:xfrm rot="13500000">
            <a:off x="698581" y="218789"/>
            <a:ext cx="504000" cy="504000"/>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latin typeface="Arial" panose="020B0604020202020204" pitchFamily="34" charset="0"/>
              <a:ea typeface="思源黑体 CN Medium" panose="020B0600000000000000" pitchFamily="34" charset="-122"/>
              <a:sym typeface="Arial" panose="020B0604020202020204" pitchFamily="34" charset="0"/>
            </a:endParaRPr>
          </a:p>
        </p:txBody>
      </p:sp>
      <p:sp>
        <p:nvSpPr>
          <p:cNvPr id="12" name="文本框 11"/>
          <p:cNvSpPr txBox="1"/>
          <p:nvPr userDrawn="1"/>
        </p:nvSpPr>
        <p:spPr>
          <a:xfrm>
            <a:off x="766763" y="208633"/>
            <a:ext cx="379141" cy="523220"/>
          </a:xfrm>
          <a:prstGeom prst="rect">
            <a:avLst/>
          </a:prstGeom>
          <a:noFill/>
        </p:spPr>
        <p:txBody>
          <a:bodyPr wrap="square" rtlCol="0">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2" name="矩形: 圆角 1"/>
          <p:cNvSpPr/>
          <p:nvPr userDrawn="1"/>
        </p:nvSpPr>
        <p:spPr>
          <a:xfrm rot="13500000">
            <a:off x="11157460" y="6456217"/>
            <a:ext cx="1298195" cy="1298195"/>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3" name="矩形: 圆角 2"/>
          <p:cNvSpPr/>
          <p:nvPr userDrawn="1"/>
        </p:nvSpPr>
        <p:spPr>
          <a:xfrm rot="13500000">
            <a:off x="10808888" y="6544934"/>
            <a:ext cx="1120759" cy="112076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4" name="矩形: 圆角 3"/>
          <p:cNvSpPr/>
          <p:nvPr userDrawn="1"/>
        </p:nvSpPr>
        <p:spPr>
          <a:xfrm rot="13500000">
            <a:off x="11157460" y="6456217"/>
            <a:ext cx="1298195" cy="1298195"/>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5" name="矩形: 圆角 4"/>
          <p:cNvSpPr/>
          <p:nvPr userDrawn="1"/>
        </p:nvSpPr>
        <p:spPr>
          <a:xfrm rot="13500000">
            <a:off x="10808888" y="6544934"/>
            <a:ext cx="1120759" cy="112076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6" name="矩形: 圆角 5"/>
          <p:cNvSpPr/>
          <p:nvPr userDrawn="1"/>
        </p:nvSpPr>
        <p:spPr>
          <a:xfrm rot="13500000">
            <a:off x="186624" y="218629"/>
            <a:ext cx="503228" cy="5032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7" name="矩形: 圆角 6"/>
          <p:cNvSpPr/>
          <p:nvPr userDrawn="1"/>
        </p:nvSpPr>
        <p:spPr>
          <a:xfrm rot="13500000">
            <a:off x="442603" y="218629"/>
            <a:ext cx="503228" cy="503228"/>
          </a:xfrm>
          <a:prstGeom prst="roundRect">
            <a:avLst/>
          </a:prstGeom>
          <a:solidFill>
            <a:srgbClr val="E38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8" name="矩形: 圆角 7"/>
          <p:cNvSpPr/>
          <p:nvPr userDrawn="1"/>
        </p:nvSpPr>
        <p:spPr>
          <a:xfrm rot="13500000">
            <a:off x="698581" y="218789"/>
            <a:ext cx="504000" cy="504000"/>
          </a:xfrm>
          <a:prstGeom prst="roundRect">
            <a:avLst/>
          </a:prstGeom>
          <a:solidFill>
            <a:srgbClr val="008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10" name="文本框 9"/>
          <p:cNvSpPr txBox="1"/>
          <p:nvPr userDrawn="1"/>
        </p:nvSpPr>
        <p:spPr>
          <a:xfrm>
            <a:off x="766763" y="208633"/>
            <a:ext cx="379141" cy="523220"/>
          </a:xfrm>
          <a:prstGeom prst="rect">
            <a:avLst/>
          </a:prstGeom>
          <a:noFill/>
        </p:spPr>
        <p:txBody>
          <a:bodyPr wrap="square" rtlCol="0">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1">
    <p:spTree>
      <p:nvGrpSpPr>
        <p:cNvPr id="1" name=""/>
        <p:cNvGrpSpPr/>
        <p:nvPr/>
      </p:nvGrpSpPr>
      <p:grpSpPr>
        <a:xfrm>
          <a:off x="0" y="0"/>
          <a:ext cx="0" cy="0"/>
          <a:chOff x="0" y="0"/>
          <a:chExt cx="0" cy="0"/>
        </a:xfrm>
      </p:grpSpPr>
      <p:sp>
        <p:nvSpPr>
          <p:cNvPr id="4" name="矩形 3"/>
          <p:cNvSpPr/>
          <p:nvPr userDrawn="1"/>
        </p:nvSpPr>
        <p:spPr>
          <a:xfrm>
            <a:off x="1" y="347079"/>
            <a:ext cx="1781174" cy="619119"/>
          </a:xfrm>
          <a:prstGeom prst="rect">
            <a:avLst/>
          </a:prstGeom>
          <a:solidFill>
            <a:srgbClr val="005AAB"/>
          </a:solidFill>
          <a:ln>
            <a:noFill/>
          </a:ln>
        </p:spPr>
        <p:style>
          <a:lnRef idx="2">
            <a:schemeClr val="accent1">
              <a:shade val="50000"/>
            </a:schemeClr>
          </a:lnRef>
          <a:fillRef idx="1">
            <a:schemeClr val="accent1"/>
          </a:fillRef>
          <a:effectRef idx="0">
            <a:schemeClr val="accent1"/>
          </a:effectRef>
          <a:fontRef idx="minor">
            <a:schemeClr val="lt1"/>
          </a:fontRef>
        </p:style>
        <p:txBody>
          <a:bodyPr rIns="252000" rtlCol="0" anchor="ct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6" name="矩形 5"/>
          <p:cNvSpPr/>
          <p:nvPr userDrawn="1"/>
        </p:nvSpPr>
        <p:spPr>
          <a:xfrm>
            <a:off x="947738" y="0"/>
            <a:ext cx="633133" cy="867909"/>
          </a:xfrm>
          <a:prstGeom prst="rect">
            <a:avLst/>
          </a:prstGeom>
          <a:solidFill>
            <a:srgbClr val="005A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endParaRPr lang="zh-CN" altLang="en-US" sz="3600" b="1" dirty="0">
              <a:latin typeface="微软雅黑" panose="020B0503020204020204" pitchFamily="34" charset="-122"/>
              <a:ea typeface="微软雅黑" panose="020B0503020204020204" pitchFamily="34" charset="-122"/>
            </a:endParaRPr>
          </a:p>
        </p:txBody>
      </p:sp>
      <p:sp>
        <p:nvSpPr>
          <p:cNvPr id="7" name="矩形 6"/>
          <p:cNvSpPr/>
          <p:nvPr userDrawn="1"/>
        </p:nvSpPr>
        <p:spPr>
          <a:xfrm>
            <a:off x="468051" y="290456"/>
            <a:ext cx="398724" cy="577453"/>
          </a:xfrm>
          <a:prstGeom prst="rect">
            <a:avLst/>
          </a:prstGeom>
          <a:solidFill>
            <a:srgbClr val="BBD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1635" y="290456"/>
            <a:ext cx="398724" cy="57745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5" name="文本框 4"/>
          <p:cNvSpPr txBox="1"/>
          <p:nvPr userDrawn="1"/>
        </p:nvSpPr>
        <p:spPr>
          <a:xfrm>
            <a:off x="1580871" y="319722"/>
            <a:ext cx="8725302" cy="523220"/>
          </a:xfrm>
          <a:prstGeom prst="rect">
            <a:avLst/>
          </a:prstGeom>
          <a:noFill/>
        </p:spPr>
        <p:txBody>
          <a:bodyPr wrap="square" rtlCol="0">
            <a:spAutoFit/>
          </a:bodyPr>
          <a:lstStyle/>
          <a:p>
            <a:r>
              <a:rPr lang="zh-CN" altLang="en-US" sz="2800" dirty="0">
                <a:latin typeface="微软雅黑 Light" panose="020B0502040204020203" pitchFamily="34" charset="-122"/>
                <a:ea typeface="微软雅黑 Light" panose="020B0502040204020203" pitchFamily="34" charset="-122"/>
              </a:rPr>
              <a:t>从</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课程标准</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到</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培训课程指导标准</a:t>
            </a:r>
            <a:r>
              <a:rPr lang="en-US" altLang="zh-CN" sz="2800" dirty="0">
                <a:latin typeface="微软雅黑 Light" panose="020B0502040204020203" pitchFamily="34" charset="-122"/>
                <a:ea typeface="微软雅黑 Light" panose="020B0502040204020203" pitchFamily="34" charset="-122"/>
              </a:rPr>
              <a:t>》</a:t>
            </a:r>
            <a:endParaRPr lang="zh-CN" altLang="en-US" sz="2800" dirty="0">
              <a:latin typeface="微软雅黑 Light" panose="020B0502040204020203" pitchFamily="34" charset="-122"/>
              <a:ea typeface="微软雅黑 Light" panose="020B0502040204020203" pitchFamily="34" charset="-122"/>
            </a:endParaRPr>
          </a:p>
        </p:txBody>
      </p:sp>
      <p:sp>
        <p:nvSpPr>
          <p:cNvPr id="7" name="矩形 6"/>
          <p:cNvSpPr/>
          <p:nvPr userDrawn="1"/>
        </p:nvSpPr>
        <p:spPr>
          <a:xfrm>
            <a:off x="947738" y="0"/>
            <a:ext cx="633133" cy="867909"/>
          </a:xfrm>
          <a:prstGeom prst="rect">
            <a:avLst/>
          </a:prstGeom>
          <a:solidFill>
            <a:srgbClr val="005A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CN" sz="3600" b="1" dirty="0">
                <a:latin typeface="微软雅黑" panose="020B0503020204020204" pitchFamily="34" charset="-122"/>
                <a:ea typeface="微软雅黑" panose="020B0503020204020204" pitchFamily="34" charset="-122"/>
              </a:rPr>
              <a:t>2</a:t>
            </a:r>
            <a:endParaRPr lang="zh-CN" altLang="en-US" sz="3600" b="1"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468051" y="290456"/>
            <a:ext cx="398724" cy="577453"/>
          </a:xfrm>
          <a:prstGeom prst="rect">
            <a:avLst/>
          </a:prstGeom>
          <a:solidFill>
            <a:srgbClr val="BBD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1635" y="290456"/>
            <a:ext cx="398724" cy="57745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文本框 6"/>
          <p:cNvSpPr txBox="1"/>
          <p:nvPr userDrawn="1"/>
        </p:nvSpPr>
        <p:spPr>
          <a:xfrm>
            <a:off x="1580871" y="319722"/>
            <a:ext cx="8154800" cy="523220"/>
          </a:xfrm>
          <a:prstGeom prst="rect">
            <a:avLst/>
          </a:prstGeom>
          <a:noFill/>
        </p:spPr>
        <p:txBody>
          <a:bodyPr wrap="square" rtlCol="0">
            <a:spAutoFit/>
          </a:bodyPr>
          <a:lstStyle/>
          <a:p>
            <a:r>
              <a:rPr lang="zh-CN" altLang="en-US" sz="2800" dirty="0">
                <a:latin typeface="微软雅黑 Light" panose="020B0502040204020203" pitchFamily="34" charset="-122"/>
                <a:ea typeface="微软雅黑 Light" panose="020B0502040204020203" pitchFamily="34" charset="-122"/>
              </a:rPr>
              <a:t>从</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培训指南</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到</a:t>
            </a:r>
            <a:r>
              <a:rPr lang="en-US" altLang="zh-CN" sz="2800" dirty="0">
                <a:latin typeface="微软雅黑 Light" panose="020B0502040204020203" pitchFamily="34" charset="-122"/>
                <a:ea typeface="微软雅黑 Light" panose="020B0502040204020203" pitchFamily="34" charset="-122"/>
              </a:rPr>
              <a:t>《</a:t>
            </a:r>
            <a:r>
              <a:rPr lang="zh-CN" altLang="en-US" sz="2800" dirty="0">
                <a:latin typeface="微软雅黑 Light" panose="020B0502040204020203" pitchFamily="34" charset="-122"/>
                <a:ea typeface="微软雅黑 Light" panose="020B0502040204020203" pitchFamily="34" charset="-122"/>
              </a:rPr>
              <a:t>国培计划项目实施系列指南</a:t>
            </a:r>
            <a:r>
              <a:rPr lang="en-US" altLang="zh-CN" sz="2800" dirty="0">
                <a:latin typeface="微软雅黑 Light" panose="020B0502040204020203" pitchFamily="34" charset="-122"/>
                <a:ea typeface="微软雅黑 Light" panose="020B0502040204020203" pitchFamily="34" charset="-122"/>
              </a:rPr>
              <a:t>》</a:t>
            </a:r>
            <a:endParaRPr lang="zh-CN" altLang="en-US" sz="2800" dirty="0">
              <a:latin typeface="微软雅黑 Light" panose="020B0502040204020203" pitchFamily="34" charset="-122"/>
              <a:ea typeface="微软雅黑 Light" panose="020B0502040204020203" pitchFamily="34" charset="-122"/>
            </a:endParaRPr>
          </a:p>
        </p:txBody>
      </p:sp>
      <p:sp>
        <p:nvSpPr>
          <p:cNvPr id="8" name="矩形 7"/>
          <p:cNvSpPr/>
          <p:nvPr userDrawn="1"/>
        </p:nvSpPr>
        <p:spPr>
          <a:xfrm>
            <a:off x="947738" y="0"/>
            <a:ext cx="633133" cy="867909"/>
          </a:xfrm>
          <a:prstGeom prst="rect">
            <a:avLst/>
          </a:prstGeom>
          <a:solidFill>
            <a:srgbClr val="005A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CN" sz="3600" b="1" dirty="0">
                <a:latin typeface="微软雅黑" panose="020B0503020204020204" pitchFamily="34" charset="-122"/>
                <a:ea typeface="微软雅黑" panose="020B0503020204020204" pitchFamily="34" charset="-122"/>
              </a:rPr>
              <a:t>3</a:t>
            </a:r>
            <a:endParaRPr lang="zh-CN" altLang="en-US" sz="3600" b="1"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468051" y="290456"/>
            <a:ext cx="398724" cy="577453"/>
          </a:xfrm>
          <a:prstGeom prst="rect">
            <a:avLst/>
          </a:prstGeom>
          <a:solidFill>
            <a:srgbClr val="BBD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635" y="290456"/>
            <a:ext cx="398724" cy="57745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2.jpeg"/><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slideLayout" Target="../slideLayouts/slideLayout6.xml"/><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9" Type="http://schemas.openxmlformats.org/officeDocument/2006/relationships/theme" Target="../theme/theme3.xml"/><Relationship Id="rId8" Type="http://schemas.openxmlformats.org/officeDocument/2006/relationships/slideLayout" Target="../slideLayouts/slideLayout14.xml"/><Relationship Id="rId7" Type="http://schemas.openxmlformats.org/officeDocument/2006/relationships/slideLayout" Target="../slideLayouts/slideLayout13.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7" Type="http://schemas.openxmlformats.org/officeDocument/2006/relationships/theme" Target="../theme/theme4.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矩形 8"/>
          <p:cNvSpPr/>
          <p:nvPr userDrawn="1"/>
        </p:nvSpPr>
        <p:spPr>
          <a:xfrm>
            <a:off x="-1" y="0"/>
            <a:ext cx="12192001" cy="6858000"/>
          </a:xfrm>
          <a:prstGeom prst="rect">
            <a:avLst/>
          </a:prstGeom>
          <a:solidFill>
            <a:schemeClr val="accent6">
              <a:lumMod val="25000"/>
              <a:lumOff val="75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2329327" y="0"/>
            <a:ext cx="720000" cy="360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29327" y="482910"/>
            <a:ext cx="720000" cy="360000"/>
          </a:xfrm>
          <a:prstGeom prst="rect">
            <a:avLst/>
          </a:prstGeom>
          <a:solidFill>
            <a:srgbClr val="299A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12329327" y="1448730"/>
            <a:ext cx="720000" cy="360000"/>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2329327" y="965820"/>
            <a:ext cx="720000" cy="360000"/>
          </a:xfrm>
          <a:prstGeom prst="rect">
            <a:avLst/>
          </a:prstGeom>
          <a:solidFill>
            <a:srgbClr val="BBD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矩形 8"/>
          <p:cNvSpPr/>
          <p:nvPr userDrawn="1"/>
        </p:nvSpPr>
        <p:spPr>
          <a:xfrm>
            <a:off x="-1" y="0"/>
            <a:ext cx="12192001" cy="6858000"/>
          </a:xfrm>
          <a:prstGeom prst="rect">
            <a:avLst/>
          </a:prstGeom>
          <a:solidFill>
            <a:schemeClr val="accent6">
              <a:lumMod val="25000"/>
              <a:lumOff val="75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2329327" y="0"/>
            <a:ext cx="720000" cy="360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29327" y="482910"/>
            <a:ext cx="720000" cy="360000"/>
          </a:xfrm>
          <a:prstGeom prst="rect">
            <a:avLst/>
          </a:prstGeom>
          <a:solidFill>
            <a:srgbClr val="299A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12329327" y="1448730"/>
            <a:ext cx="720000" cy="360000"/>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2329327" y="965820"/>
            <a:ext cx="720000" cy="360000"/>
          </a:xfrm>
          <a:prstGeom prst="rect">
            <a:avLst/>
          </a:prstGeom>
          <a:solidFill>
            <a:srgbClr val="BBD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transition spd="slow"/>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矩形 8"/>
          <p:cNvSpPr/>
          <p:nvPr userDrawn="1"/>
        </p:nvSpPr>
        <p:spPr>
          <a:xfrm>
            <a:off x="-1" y="0"/>
            <a:ext cx="12192001" cy="6858000"/>
          </a:xfrm>
          <a:prstGeom prst="rect">
            <a:avLst/>
          </a:prstGeom>
          <a:solidFill>
            <a:schemeClr val="accent6">
              <a:lumMod val="25000"/>
              <a:lumOff val="75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2329327" y="0"/>
            <a:ext cx="720000" cy="360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29327" y="482910"/>
            <a:ext cx="720000" cy="360000"/>
          </a:xfrm>
          <a:prstGeom prst="rect">
            <a:avLst/>
          </a:prstGeom>
          <a:solidFill>
            <a:srgbClr val="299A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12329327" y="1448730"/>
            <a:ext cx="720000" cy="360000"/>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2329327" y="965820"/>
            <a:ext cx="720000" cy="360000"/>
          </a:xfrm>
          <a:prstGeom prst="rect">
            <a:avLst/>
          </a:prstGeom>
          <a:solidFill>
            <a:srgbClr val="BBD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ransition spd="slow"/>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slideLayout" Target="../slideLayouts/slideLayout4.xml"/><Relationship Id="rId10" Type="http://schemas.openxmlformats.org/officeDocument/2006/relationships/tags" Target="../tags/tag10.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6" Type="http://schemas.openxmlformats.org/officeDocument/2006/relationships/slideLayout" Target="../slideLayouts/slideLayout3.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8.png"/></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12.png"/><Relationship Id="rId3" Type="http://schemas.openxmlformats.org/officeDocument/2006/relationships/image" Target="../media/image11.png"/><Relationship Id="rId2" Type="http://schemas.microsoft.com/office/2007/relationships/hdphoto" Target="../media/image10.wdp"/><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6.png"/><Relationship Id="rId1" Type="http://schemas.openxmlformats.org/officeDocument/2006/relationships/image" Target="../media/image1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4.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0.pn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1.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2.png"/></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3.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5.pn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6.pn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7.png"/></Relationships>
</file>

<file path=ppt/slides/_rels/slide9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8.png"/><Relationship Id="rId3" Type="http://schemas.openxmlformats.org/officeDocument/2006/relationships/tags" Target="../tags/tag27.xml"/><Relationship Id="rId2" Type="http://schemas.microsoft.com/office/2007/relationships/media" Target="../media/media1.mp4"/><Relationship Id="rId1" Type="http://schemas.openxmlformats.org/officeDocument/2006/relationships/video" Target="../media/media1.mp4"/></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9.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1.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2.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3.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4.png"/></Relationships>
</file>

<file path=ppt/slides/_rels/slide10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tags" Target="../tags/tag28.xml"/><Relationship Id="rId3" Type="http://schemas.microsoft.com/office/2007/relationships/media" Target="../media/media2.mp4"/><Relationship Id="rId2" Type="http://schemas.openxmlformats.org/officeDocument/2006/relationships/video" Target="../media/media2.mp4"/><Relationship Id="rId1" Type="http://schemas.openxmlformats.org/officeDocument/2006/relationships/image" Target="../media/image65.pn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7.png"/><Relationship Id="rId1" Type="http://schemas.openxmlformats.org/officeDocument/2006/relationships/image" Target="../media/image76.pn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9.png"/><Relationship Id="rId1" Type="http://schemas.openxmlformats.org/officeDocument/2006/relationships/image" Target="../media/image78.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0.pn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2.png"/></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3.pn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5.pn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6.png"/></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7.pn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8.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9.png"/></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0.png"/></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1.png"/></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2.png"/></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3.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4.png"/></Relationships>
</file>

<file path=ppt/slides/_rels/slide1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5.png"/></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6.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7.png"/></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81045" y="4493895"/>
            <a:ext cx="5724525" cy="2011045"/>
          </a:xfrm>
          <a:prstGeom prst="rect">
            <a:avLst/>
          </a:prstGeom>
          <a:noFill/>
        </p:spPr>
        <p:txBody>
          <a:bodyPr wrap="square" rtlCol="0">
            <a:spAutoFit/>
          </a:bodyPr>
          <a:lstStyle/>
          <a:p>
            <a:pPr algn="ctr">
              <a:lnSpc>
                <a:spcPct val="130000"/>
              </a:lnSpc>
            </a:pPr>
            <a:r>
              <a:rPr lang="zh-CN" altLang="en-US" sz="4800" b="1" dirty="0">
                <a:solidFill>
                  <a:schemeClr val="tx1"/>
                </a:solidFill>
                <a:latin typeface="微软雅黑" panose="020B0503020204020204" pitchFamily="34" charset="-122"/>
                <a:ea typeface="微软雅黑" panose="020B0503020204020204" pitchFamily="34" charset="-122"/>
              </a:rPr>
              <a:t>刘小伟</a:t>
            </a:r>
            <a:endParaRPr lang="en-US" altLang="zh-CN" sz="4800" dirty="0">
              <a:solidFill>
                <a:schemeClr val="tx1"/>
              </a:solidFill>
              <a:latin typeface="微软雅黑" panose="020B0503020204020204" pitchFamily="34" charset="-122"/>
              <a:ea typeface="微软雅黑" panose="020B0503020204020204" pitchFamily="34" charset="-122"/>
            </a:endParaRPr>
          </a:p>
          <a:p>
            <a:pPr algn="r">
              <a:lnSpc>
                <a:spcPct val="130000"/>
              </a:lnSpc>
            </a:pPr>
            <a:endParaRPr lang="en-US" altLang="zh-CN" sz="4800" dirty="0">
              <a:solidFill>
                <a:schemeClr val="tx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320" y="972886"/>
            <a:ext cx="12192000" cy="3769360"/>
            <a:chOff x="5320" y="972886"/>
            <a:chExt cx="12192000" cy="3769360"/>
          </a:xfrm>
        </p:grpSpPr>
        <p:sp>
          <p:nvSpPr>
            <p:cNvPr id="9" name="矩形 8"/>
            <p:cNvSpPr/>
            <p:nvPr/>
          </p:nvSpPr>
          <p:spPr>
            <a:xfrm>
              <a:off x="5320" y="972886"/>
              <a:ext cx="12192000" cy="3432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BEF"/>
                </a:solidFill>
              </a:endParaRPr>
            </a:p>
          </p:txBody>
        </p:sp>
        <p:sp>
          <p:nvSpPr>
            <p:cNvPr id="10" name="文本框 9"/>
            <p:cNvSpPr txBox="1"/>
            <p:nvPr/>
          </p:nvSpPr>
          <p:spPr>
            <a:xfrm>
              <a:off x="1329295" y="1389446"/>
              <a:ext cx="9982200" cy="3352800"/>
            </a:xfrm>
            <a:prstGeom prst="rect">
              <a:avLst/>
            </a:prstGeom>
            <a:noFill/>
          </p:spPr>
          <p:txBody>
            <a:bodyPr wrap="square" rtlCol="0">
              <a:noAutofit/>
            </a:bodyPr>
            <a:lstStyle/>
            <a:p>
              <a:pPr algn="ctr">
                <a:lnSpc>
                  <a:spcPct val="130000"/>
                </a:lnSpc>
              </a:pPr>
              <a:r>
                <a:rPr lang="zh-CN" altLang="en-US" sz="4800" b="1" dirty="0">
                  <a:solidFill>
                    <a:srgbClr val="FFFBEF"/>
                  </a:solidFill>
                  <a:latin typeface="微软雅黑" panose="020B0503020204020204" pitchFamily="34" charset="-122"/>
                  <a:ea typeface="微软雅黑" panose="020B0503020204020204" pitchFamily="34" charset="-122"/>
                </a:rPr>
                <a:t>精准培训</a:t>
              </a:r>
              <a:r>
                <a:rPr lang="en-US" altLang="zh-CN" sz="4800" b="1" dirty="0">
                  <a:solidFill>
                    <a:srgbClr val="FFFBEF"/>
                  </a:solidFill>
                  <a:latin typeface="微软雅黑" panose="020B0503020204020204" pitchFamily="34" charset="-122"/>
                  <a:ea typeface="微软雅黑" panose="020B0503020204020204" pitchFamily="34" charset="-122"/>
                </a:rPr>
                <a:t>   </a:t>
              </a:r>
              <a:r>
                <a:rPr lang="zh-CN" altLang="en-US" sz="4800" b="1" dirty="0">
                  <a:solidFill>
                    <a:srgbClr val="FFFBEF"/>
                  </a:solidFill>
                  <a:latin typeface="微软雅黑" panose="020B0503020204020204" pitchFamily="34" charset="-122"/>
                  <a:ea typeface="微软雅黑" panose="020B0503020204020204" pitchFamily="34" charset="-122"/>
                </a:rPr>
                <a:t>提质增效</a:t>
              </a:r>
              <a:endParaRPr lang="zh-CN" altLang="en-US" sz="4800" b="1" dirty="0">
                <a:solidFill>
                  <a:srgbClr val="FFFBEF"/>
                </a:solidFill>
                <a:latin typeface="微软雅黑" panose="020B0503020204020204" pitchFamily="34" charset="-122"/>
                <a:ea typeface="微软雅黑" panose="020B0503020204020204" pitchFamily="34" charset="-122"/>
              </a:endParaRPr>
            </a:p>
            <a:p>
              <a:pPr algn="just">
                <a:lnSpc>
                  <a:spcPct val="130000"/>
                </a:lnSpc>
              </a:pPr>
              <a:r>
                <a:rPr lang="zh-CN" altLang="en-US" sz="4800" b="1" dirty="0">
                  <a:solidFill>
                    <a:srgbClr val="FFFBEF"/>
                  </a:solidFill>
                  <a:latin typeface="微软雅黑" panose="020B0503020204020204" pitchFamily="34" charset="-122"/>
                  <a:ea typeface="微软雅黑" panose="020B0503020204020204" pitchFamily="34" charset="-122"/>
                </a:rPr>
                <a:t>人工智能时代教师培训的坚守与创新</a:t>
              </a:r>
              <a:endParaRPr lang="en-US" altLang="zh-CN" sz="4800" b="1" dirty="0">
                <a:solidFill>
                  <a:srgbClr val="FFFBEF"/>
                </a:solidFill>
                <a:latin typeface="微软雅黑" panose="020B0503020204020204" pitchFamily="34" charset="-122"/>
                <a:ea typeface="微软雅黑" panose="020B0503020204020204" pitchFamily="34" charset="-122"/>
              </a:endParaRPr>
            </a:p>
            <a:p>
              <a:pPr algn="ctr">
                <a:lnSpc>
                  <a:spcPct val="130000"/>
                </a:lnSpc>
              </a:pPr>
              <a:r>
                <a:rPr lang="en-US" altLang="zh-CN" sz="4000" dirty="0">
                  <a:solidFill>
                    <a:srgbClr val="FFFBEF"/>
                  </a:solidFill>
                  <a:latin typeface="微软雅黑 Light" panose="020B0502040204020203" pitchFamily="34" charset="-122"/>
                  <a:ea typeface="微软雅黑 Light" panose="020B0502040204020203" pitchFamily="34" charset="-122"/>
                </a:rPr>
                <a:t>——</a:t>
              </a:r>
              <a:r>
                <a:rPr lang="zh-CN" altLang="en-US" sz="2800" dirty="0">
                  <a:solidFill>
                    <a:srgbClr val="FFFBEF"/>
                  </a:solidFill>
                  <a:latin typeface="微软雅黑 Light" panose="020B0502040204020203" pitchFamily="34" charset="-122"/>
                  <a:ea typeface="微软雅黑 Light" panose="020B0502040204020203" pitchFamily="34" charset="-122"/>
                </a:rPr>
                <a:t>陕西省国培项目管理者培训组织能力研修班学习分享</a:t>
              </a:r>
              <a:endParaRPr lang="zh-CN" altLang="en-US" sz="2800" dirty="0">
                <a:solidFill>
                  <a:srgbClr val="FFFBEF"/>
                </a:solidFill>
                <a:latin typeface="微软雅黑 Light" panose="020B0502040204020203" pitchFamily="34" charset="-122"/>
                <a:ea typeface="微软雅黑 Light" panose="020B0502040204020203"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202576" y="1606750"/>
            <a:ext cx="7129145" cy="4337522"/>
            <a:chOff x="2202576" y="1606750"/>
            <a:chExt cx="7129145" cy="4337522"/>
          </a:xfrm>
        </p:grpSpPr>
        <p:sp>
          <p:nvSpPr>
            <p:cNvPr id="2" name="等腰三角形 1"/>
            <p:cNvSpPr/>
            <p:nvPr/>
          </p:nvSpPr>
          <p:spPr>
            <a:xfrm>
              <a:off x="2202576" y="1606750"/>
              <a:ext cx="4591254" cy="4337522"/>
            </a:xfrm>
            <a:prstGeom prst="triangle">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4447936" y="2352240"/>
              <a:ext cx="4883785" cy="755015"/>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二、教师</a:t>
              </a:r>
              <a:r>
                <a:rPr lang="zh-CN" altLang="en-US" sz="2800" b="1" dirty="0">
                  <a:latin typeface="微软雅黑" panose="020B0503020204020204" pitchFamily="34" charset="-122"/>
                  <a:ea typeface="微软雅黑" panose="020B0503020204020204" pitchFamily="34" charset="-122"/>
                </a:rPr>
                <a:t>数字素养</a:t>
              </a:r>
              <a:endParaRPr lang="zh-CN" altLang="en-US" sz="28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4447936" y="3346015"/>
              <a:ext cx="4883150" cy="755015"/>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三、</a:t>
              </a:r>
              <a:r>
                <a:rPr lang="zh-CN" altLang="en-US" sz="2800" b="1" dirty="0">
                  <a:latin typeface="微软雅黑" panose="020B0503020204020204" pitchFamily="34" charset="-122"/>
                  <a:ea typeface="微软雅黑" panose="020B0503020204020204" pitchFamily="34" charset="-122"/>
                  <a:sym typeface="+mn-ea"/>
                </a:rPr>
                <a:t>基于调研的县域统筹规划</a:t>
              </a:r>
              <a:endParaRPr lang="zh-CN" altLang="en-US" sz="2800" b="1" dirty="0">
                <a:latin typeface="微软雅黑" panose="020B0503020204020204" pitchFamily="34" charset="-122"/>
                <a:ea typeface="微软雅黑" panose="020B0503020204020204" pitchFamily="34" charset="-122"/>
              </a:endParaRPr>
            </a:p>
          </p:txBody>
        </p:sp>
        <p:sp>
          <p:nvSpPr>
            <p:cNvPr id="7" name="矩形: 圆角 6"/>
            <p:cNvSpPr/>
            <p:nvPr/>
          </p:nvSpPr>
          <p:spPr>
            <a:xfrm>
              <a:off x="4447936" y="4339790"/>
              <a:ext cx="4883150" cy="755015"/>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四、</a:t>
              </a:r>
              <a:r>
                <a:rPr lang="en-US" altLang="zh-CN" sz="2800" b="1" dirty="0">
                  <a:latin typeface="微软雅黑" panose="020B0503020204020204" pitchFamily="34" charset="-122"/>
                  <a:ea typeface="微软雅黑" panose="020B0503020204020204" pitchFamily="34" charset="-122"/>
                  <a:sym typeface="+mn-ea"/>
                </a:rPr>
                <a:t>AI</a:t>
              </a:r>
              <a:r>
                <a:rPr lang="zh-CN" altLang="en-US" sz="2800" b="1" dirty="0">
                  <a:latin typeface="微软雅黑" panose="020B0503020204020204" pitchFamily="34" charset="-122"/>
                  <a:ea typeface="微软雅黑" panose="020B0503020204020204" pitchFamily="34" charset="-122"/>
                  <a:sym typeface="+mn-ea"/>
                </a:rPr>
                <a:t>工具助力教师培训</a:t>
              </a:r>
              <a:endParaRPr lang="zh-CN" altLang="en-US" sz="2800" b="1" dirty="0">
                <a:latin typeface="微软雅黑" panose="020B0503020204020204" pitchFamily="34" charset="-122"/>
                <a:ea typeface="微软雅黑" panose="020B0503020204020204" pitchFamily="34" charset="-122"/>
              </a:endParaRPr>
            </a:p>
          </p:txBody>
        </p:sp>
      </p:grpSp>
      <p:sp>
        <p:nvSpPr>
          <p:cNvPr id="3" name="矩形: 圆角 2"/>
          <p:cNvSpPr/>
          <p:nvPr/>
        </p:nvSpPr>
        <p:spPr>
          <a:xfrm>
            <a:off x="840105" y="981075"/>
            <a:ext cx="10512425" cy="5193665"/>
          </a:xfrm>
          <a:prstGeom prst="roundRect">
            <a:avLst>
              <a:gd name="adj" fmla="val 9820"/>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4"/>
          <p:cNvSpPr/>
          <p:nvPr/>
        </p:nvSpPr>
        <p:spPr>
          <a:xfrm>
            <a:off x="4447540" y="1358900"/>
            <a:ext cx="4883785" cy="755015"/>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p>
            <a:pPr algn="ctr">
              <a:lnSpc>
                <a:spcPct val="120000"/>
              </a:lnSpc>
            </a:pPr>
            <a:r>
              <a:rPr lang="zh-CN" altLang="en-US" sz="2800" b="1" dirty="0">
                <a:latin typeface="微软雅黑" panose="020B0503020204020204" pitchFamily="34" charset="-122"/>
                <a:ea typeface="微软雅黑" panose="020B0503020204020204" pitchFamily="34" charset="-122"/>
              </a:rPr>
              <a:t>一</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、国培政策解读</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9788" y="3225496"/>
            <a:ext cx="10512425" cy="1972271"/>
          </a:xfrm>
          <a:prstGeom prst="rect">
            <a:avLst/>
          </a:prstGeom>
          <a:noFill/>
        </p:spPr>
        <p:txBody>
          <a:bodyPr wrap="square" rtlCol="0">
            <a:spAutoFit/>
          </a:bodyPr>
          <a:lstStyle/>
          <a:p>
            <a:pPr algn="ctr">
              <a:lnSpc>
                <a:spcPct val="130000"/>
              </a:lnSpc>
            </a:pPr>
            <a:r>
              <a:rPr lang="zh-CN" altLang="en-US" sz="3200" dirty="0">
                <a:latin typeface="方正小标宋简体" panose="03000509000000000000" pitchFamily="65" charset="-122"/>
                <a:ea typeface="方正小标宋简体" panose="03000509000000000000" pitchFamily="65" charset="-122"/>
              </a:rPr>
              <a:t>“国培计划”是世界范围内最大规模的教师培训国家行动</a:t>
            </a:r>
            <a:endParaRPr lang="zh-CN" altLang="en-US" sz="3200" dirty="0">
              <a:latin typeface="方正小标宋简体" panose="03000509000000000000" pitchFamily="65" charset="-122"/>
              <a:ea typeface="方正小标宋简体" panose="03000509000000000000" pitchFamily="65" charset="-122"/>
            </a:endParaRPr>
          </a:p>
          <a:p>
            <a:pPr algn="ctr">
              <a:lnSpc>
                <a:spcPct val="130000"/>
              </a:lnSpc>
            </a:pPr>
            <a:r>
              <a:rPr lang="zh-CN" altLang="en-US" sz="3200" dirty="0">
                <a:latin typeface="方正小标宋简体" panose="03000509000000000000" pitchFamily="65" charset="-122"/>
                <a:ea typeface="方正小标宋简体" panose="03000509000000000000" pitchFamily="65" charset="-122"/>
              </a:rPr>
              <a:t>国家行动背后都有国家意志</a:t>
            </a:r>
            <a:endParaRPr lang="zh-CN" altLang="en-US" sz="3200" dirty="0">
              <a:latin typeface="方正小标宋简体" panose="03000509000000000000" pitchFamily="65" charset="-122"/>
              <a:ea typeface="方正小标宋简体" panose="03000509000000000000" pitchFamily="65" charset="-122"/>
            </a:endParaRPr>
          </a:p>
          <a:p>
            <a:pPr algn="ctr">
              <a:lnSpc>
                <a:spcPct val="130000"/>
              </a:lnSpc>
            </a:pPr>
            <a:r>
              <a:rPr lang="zh-CN" altLang="en-US" sz="3200" dirty="0">
                <a:latin typeface="方正小标宋简体" panose="03000509000000000000" pitchFamily="65" charset="-122"/>
                <a:ea typeface="方正小标宋简体" panose="03000509000000000000" pitchFamily="65" charset="-122"/>
              </a:rPr>
              <a:t>政策文本是国家意志的集中表达</a:t>
            </a:r>
            <a:endParaRPr lang="zh-CN" altLang="en-US" sz="3200" dirty="0">
              <a:latin typeface="方正小标宋简体" panose="03000509000000000000" pitchFamily="65" charset="-122"/>
              <a:ea typeface="方正小标宋简体" panose="03000509000000000000" pitchFamily="65" charset="-122"/>
            </a:endParaRPr>
          </a:p>
        </p:txBody>
      </p:sp>
      <p:sp>
        <p:nvSpPr>
          <p:cNvPr id="3" name="矩形: 圆角 2"/>
          <p:cNvSpPr/>
          <p:nvPr/>
        </p:nvSpPr>
        <p:spPr>
          <a:xfrm>
            <a:off x="839789" y="3006246"/>
            <a:ext cx="10512424" cy="2573105"/>
          </a:xfrm>
          <a:prstGeom prst="roundRect">
            <a:avLst/>
          </a:prstGeom>
          <a:noFill/>
          <a:ln w="19050">
            <a:solidFill>
              <a:srgbClr val="299A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018778" y="1509992"/>
            <a:ext cx="8154442" cy="600742"/>
          </a:xfrm>
          <a:prstGeom prst="rect">
            <a:avLst/>
          </a:prstGeom>
          <a:noFill/>
        </p:spPr>
        <p:txBody>
          <a:bodyPr wrap="square">
            <a:spAutoFit/>
          </a:bodyPr>
          <a:lstStyle/>
          <a:p>
            <a:pPr algn="ctr">
              <a:lnSpc>
                <a:spcPct val="130000"/>
              </a:lnSpc>
            </a:pPr>
            <a:r>
              <a:rPr lang="zh-CN" altLang="en-US" sz="2800" b="1" dirty="0">
                <a:latin typeface="微软雅黑" panose="020B0503020204020204" pitchFamily="34" charset="-122"/>
                <a:ea typeface="微软雅黑" panose="020B0503020204020204" pitchFamily="34" charset="-122"/>
              </a:rPr>
              <a:t>政策理解力，是教师培训者的首要能力。</a:t>
            </a:r>
            <a:endParaRPr lang="en-US" altLang="zh-CN"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ipe(left)">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wipe(left)">
                                      <p:cBhvr>
                                        <p:cTn id="23" dur="5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wipe(left)">
                                      <p:cBhvr>
                                        <p:cTn id="28"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0984" y="1128409"/>
            <a:ext cx="3706238" cy="1323439"/>
          </a:xfrm>
          <a:prstGeom prst="rect">
            <a:avLst/>
          </a:prstGeom>
          <a:noFill/>
        </p:spPr>
        <p:txBody>
          <a:bodyPr wrap="square" rtlCol="0">
            <a:spAutoFit/>
          </a:bodyPr>
          <a:lstStyle/>
          <a:p>
            <a:pPr algn="dist"/>
            <a:r>
              <a:rPr lang="zh-CN" altLang="en-US" sz="4000" b="1" dirty="0">
                <a:solidFill>
                  <a:srgbClr val="C00000"/>
                </a:solidFill>
                <a:latin typeface="方正小标宋简体" panose="03000509000000000000" pitchFamily="65" charset="-122"/>
                <a:ea typeface="方正小标宋简体" panose="03000509000000000000" pitchFamily="65" charset="-122"/>
              </a:rPr>
              <a:t>教育部</a:t>
            </a:r>
            <a:endParaRPr lang="en-US" altLang="zh-CN" sz="4000" b="1" dirty="0">
              <a:solidFill>
                <a:srgbClr val="C00000"/>
              </a:solidFill>
              <a:latin typeface="方正小标宋简体" panose="03000509000000000000" pitchFamily="65" charset="-122"/>
              <a:ea typeface="方正小标宋简体" panose="03000509000000000000" pitchFamily="65" charset="-122"/>
            </a:endParaRPr>
          </a:p>
          <a:p>
            <a:pPr algn="dist"/>
            <a:r>
              <a:rPr lang="zh-CN" altLang="en-US" sz="4000" b="1" dirty="0">
                <a:solidFill>
                  <a:srgbClr val="C00000"/>
                </a:solidFill>
                <a:latin typeface="方正小标宋简体" panose="03000509000000000000" pitchFamily="65" charset="-122"/>
                <a:ea typeface="方正小标宋简体" panose="03000509000000000000" pitchFamily="65" charset="-122"/>
              </a:rPr>
              <a:t>财政部</a:t>
            </a:r>
            <a:endParaRPr lang="zh-CN" altLang="en-US" sz="4000" b="1" dirty="0">
              <a:solidFill>
                <a:srgbClr val="C00000"/>
              </a:solidFill>
              <a:latin typeface="方正小标宋简体" panose="03000509000000000000" pitchFamily="65" charset="-122"/>
              <a:ea typeface="方正小标宋简体" panose="03000509000000000000" pitchFamily="65" charset="-122"/>
            </a:endParaRPr>
          </a:p>
        </p:txBody>
      </p:sp>
      <p:cxnSp>
        <p:nvCxnSpPr>
          <p:cNvPr id="4" name="直接连接符 3"/>
          <p:cNvCxnSpPr/>
          <p:nvPr/>
        </p:nvCxnSpPr>
        <p:spPr>
          <a:xfrm>
            <a:off x="839788" y="2558855"/>
            <a:ext cx="10512425" cy="0"/>
          </a:xfrm>
          <a:prstGeom prst="line">
            <a:avLst/>
          </a:prstGeom>
          <a:ln w="57150" cmpd="thickThin">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720519" y="2724380"/>
            <a:ext cx="2843719" cy="461665"/>
          </a:xfrm>
          <a:prstGeom prst="rect">
            <a:avLst/>
          </a:prstGeom>
          <a:noFill/>
        </p:spPr>
        <p:txBody>
          <a:bodyPr wrap="square" rtlCol="0">
            <a:spAutoFit/>
          </a:bodyPr>
          <a:lstStyle/>
          <a:p>
            <a:pPr algn="r"/>
            <a:r>
              <a:rPr lang="zh-CN" altLang="en-US" sz="2400" dirty="0">
                <a:latin typeface="仿宋" panose="02010609060101010101" pitchFamily="49" charset="-122"/>
                <a:ea typeface="仿宋" panose="02010609060101010101" pitchFamily="49" charset="-122"/>
              </a:rPr>
              <a:t>教师函</a:t>
            </a:r>
            <a:r>
              <a:rPr lang="en-US" altLang="zh-CN" sz="2400" dirty="0">
                <a:latin typeface="仿宋" panose="02010609060101010101" pitchFamily="49" charset="-122"/>
                <a:ea typeface="仿宋" panose="02010609060101010101" pitchFamily="49" charset="-122"/>
              </a:rPr>
              <a:t>〔2021〕4</a:t>
            </a:r>
            <a:r>
              <a:rPr lang="zh-CN" altLang="en-US" sz="2400" dirty="0">
                <a:latin typeface="仿宋" panose="02010609060101010101" pitchFamily="49" charset="-122"/>
                <a:ea typeface="仿宋" panose="02010609060101010101" pitchFamily="49" charset="-122"/>
              </a:rPr>
              <a:t>号</a:t>
            </a:r>
            <a:endParaRPr lang="zh-CN" altLang="en-US" sz="2400" dirty="0">
              <a:latin typeface="仿宋" panose="02010609060101010101" pitchFamily="49" charset="-122"/>
              <a:ea typeface="仿宋" panose="02010609060101010101" pitchFamily="49" charset="-122"/>
            </a:endParaRPr>
          </a:p>
        </p:txBody>
      </p:sp>
      <p:sp>
        <p:nvSpPr>
          <p:cNvPr id="6" name="文本框 5"/>
          <p:cNvSpPr txBox="1"/>
          <p:nvPr/>
        </p:nvSpPr>
        <p:spPr>
          <a:xfrm>
            <a:off x="2258421" y="4027251"/>
            <a:ext cx="7675158" cy="954107"/>
          </a:xfrm>
          <a:prstGeom prst="rect">
            <a:avLst/>
          </a:prstGeom>
          <a:noFill/>
        </p:spPr>
        <p:txBody>
          <a:bodyPr wrap="square" rtlCol="0">
            <a:spAutoFit/>
          </a:bodyPr>
          <a:lstStyle/>
          <a:p>
            <a:pPr algn="dist"/>
            <a:r>
              <a:rPr lang="zh-CN" altLang="en-US" sz="2800" b="1" dirty="0">
                <a:latin typeface="+mj-ea"/>
                <a:ea typeface="+mj-ea"/>
              </a:rPr>
              <a:t>教育部 财政部关于实施中小学幼儿园教师</a:t>
            </a:r>
            <a:endParaRPr lang="zh-CN" altLang="en-US" sz="2800" b="1" dirty="0">
              <a:latin typeface="+mj-ea"/>
              <a:ea typeface="+mj-ea"/>
            </a:endParaRPr>
          </a:p>
          <a:p>
            <a:pPr algn="dist"/>
            <a:r>
              <a:rPr lang="zh-CN" altLang="en-US" sz="2800" b="1" dirty="0">
                <a:latin typeface="+mj-ea"/>
                <a:ea typeface="+mj-ea"/>
              </a:rPr>
              <a:t>国家级培训计划（</a:t>
            </a:r>
            <a:r>
              <a:rPr lang="en-US" altLang="zh-CN" sz="2800" b="1" dirty="0">
                <a:latin typeface="+mj-ea"/>
                <a:ea typeface="+mj-ea"/>
              </a:rPr>
              <a:t>2021—2025</a:t>
            </a:r>
            <a:r>
              <a:rPr lang="zh-CN" altLang="en-US" sz="2800" b="1" dirty="0">
                <a:latin typeface="+mj-ea"/>
                <a:ea typeface="+mj-ea"/>
              </a:rPr>
              <a:t>年）的通知</a:t>
            </a:r>
            <a:endParaRPr lang="zh-CN" altLang="en-US" sz="2800" b="1" dirty="0">
              <a:latin typeface="+mj-ea"/>
              <a:ea typeface="+mj-ea"/>
            </a:endParaRPr>
          </a:p>
        </p:txBody>
      </p:sp>
      <p:pic>
        <p:nvPicPr>
          <p:cNvPr id="7" name="图片 6"/>
          <p:cNvPicPr>
            <a:picLocks noChangeAspect="1"/>
          </p:cNvPicPr>
          <p:nvPr/>
        </p:nvPicPr>
        <p:blipFill>
          <a:blip r:embed="rId1"/>
          <a:stretch>
            <a:fillRect/>
          </a:stretch>
        </p:blipFill>
        <p:spPr>
          <a:xfrm>
            <a:off x="0" y="0"/>
            <a:ext cx="12192000" cy="6857999"/>
          </a:xfrm>
          <a:prstGeom prst="rect">
            <a:avLst/>
          </a:prstGeom>
        </p:spPr>
      </p:pic>
      <p:sp>
        <p:nvSpPr>
          <p:cNvPr id="3" name="矩形: 圆角 2"/>
          <p:cNvSpPr/>
          <p:nvPr/>
        </p:nvSpPr>
        <p:spPr>
          <a:xfrm>
            <a:off x="3404682" y="4250988"/>
            <a:ext cx="4931924" cy="1031131"/>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74715" y="2782355"/>
            <a:ext cx="8463064" cy="1641731"/>
          </a:xfrm>
          <a:prstGeom prst="rect">
            <a:avLst/>
          </a:prstGeom>
          <a:noFill/>
        </p:spPr>
        <p:txBody>
          <a:bodyPr wrap="square" rtlCol="0">
            <a:spAutoFit/>
          </a:bodyPr>
          <a:lstStyle/>
          <a:p>
            <a:pPr lvl="0">
              <a:lnSpc>
                <a:spcPct val="130000"/>
              </a:lnSpc>
              <a:spcBef>
                <a:spcPts val="1200"/>
              </a:spcBef>
              <a:spcAft>
                <a:spcPts val="1200"/>
              </a:spcAft>
            </a:pPr>
            <a:r>
              <a:rPr lang="zh-CN" altLang="en-US" sz="2400" dirty="0">
                <a:solidFill>
                  <a:srgbClr val="000000"/>
                </a:solidFill>
                <a:latin typeface="微软雅黑 Light" panose="020B0502040204020203" pitchFamily="34" charset="-122"/>
                <a:ea typeface="微软雅黑 Light" panose="020B0502040204020203" pitchFamily="34" charset="-122"/>
              </a:rPr>
              <a:t>          您认为“国培计划”还会再持续多长时间？</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r>
              <a:rPr lang="zh-CN" altLang="en-US" sz="2400" dirty="0">
                <a:solidFill>
                  <a:srgbClr val="000000"/>
                </a:solidFill>
                <a:latin typeface="微软雅黑 Light" panose="020B0502040204020203" pitchFamily="34" charset="-122"/>
                <a:ea typeface="微软雅黑 Light" panose="020B0502040204020203" pitchFamily="34" charset="-122"/>
              </a:rPr>
              <a:t>单</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选）</a:t>
            </a:r>
            <a:endPar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endParaRPr>
          </a:p>
          <a:p>
            <a:pPr marL="0" marR="0" lvl="0" indent="0" algn="l" defTabSz="914400" rtl="0" eaLnBrk="0" fontAlgn="base" latinLnBrk="0" hangingPunct="0">
              <a:lnSpc>
                <a:spcPct val="130000"/>
              </a:lnSpc>
              <a:spcBef>
                <a:spcPct val="0"/>
              </a:spcBef>
              <a:spcAft>
                <a:spcPct val="0"/>
              </a:spcAft>
              <a:buClrTx/>
              <a:buSzTx/>
              <a:buFontTx/>
              <a:buNone/>
              <a:defRPr/>
            </a:pP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　　　　　</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 </a:t>
            </a: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3~5</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年　　　　　　　</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B. </a:t>
            </a:r>
            <a:r>
              <a:rPr kumimoji="0" lang="en-US" altLang="zh-CN" sz="240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rPr>
              <a:t>5~10</a:t>
            </a:r>
            <a:r>
              <a:rPr kumimoji="0" lang="zh-CN" altLang="en-US" sz="240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rPr>
              <a:t>年</a:t>
            </a:r>
            <a:endParaRPr kumimoji="0" lang="zh-CN" altLang="en-US" sz="240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endParaRPr>
          </a:p>
          <a:p>
            <a:pPr>
              <a:lnSpc>
                <a:spcPct val="130000"/>
              </a:lnSpc>
            </a:pP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　　　　　</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 </a:t>
            </a:r>
            <a:r>
              <a:rPr lang="en-US" altLang="zh-CN" sz="2400" dirty="0">
                <a:solidFill>
                  <a:srgbClr val="000000"/>
                </a:solidFill>
                <a:latin typeface="微软雅黑 Light" panose="020B0502040204020203" pitchFamily="34" charset="-122"/>
                <a:ea typeface="微软雅黑 Light" panose="020B0502040204020203" pitchFamily="34" charset="-122"/>
              </a:rPr>
              <a:t>10</a:t>
            </a:r>
            <a:r>
              <a:rPr lang="zh-CN" altLang="en-US" sz="2400" dirty="0">
                <a:solidFill>
                  <a:srgbClr val="000000"/>
                </a:solidFill>
                <a:latin typeface="微软雅黑 Light" panose="020B0502040204020203" pitchFamily="34" charset="-122"/>
                <a:ea typeface="微软雅黑 Light" panose="020B0502040204020203" pitchFamily="34" charset="-122"/>
              </a:rPr>
              <a:t>年以上　　　　</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　　</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D. </a:t>
            </a:r>
            <a:r>
              <a:rPr lang="zh-CN" altLang="en-US" sz="2400" dirty="0">
                <a:solidFill>
                  <a:srgbClr val="000000"/>
                </a:solidFill>
                <a:latin typeface="微软雅黑 Light" panose="020B0502040204020203" pitchFamily="34" charset="-122"/>
                <a:ea typeface="微软雅黑 Light" panose="020B0502040204020203" pitchFamily="34" charset="-122"/>
              </a:rPr>
              <a:t>永远持续</a:t>
            </a:r>
            <a:endPar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endParaRPr>
          </a:p>
        </p:txBody>
      </p:sp>
      <p:sp>
        <p:nvSpPr>
          <p:cNvPr id="7" name="任意多边形: 形状 6"/>
          <p:cNvSpPr/>
          <p:nvPr/>
        </p:nvSpPr>
        <p:spPr>
          <a:xfrm>
            <a:off x="4579582" y="1366459"/>
            <a:ext cx="2124821" cy="688370"/>
          </a:xfrm>
          <a:custGeom>
            <a:avLst/>
            <a:gdLst>
              <a:gd name="connsiteX0" fmla="*/ 344185 w 2124821"/>
              <a:gd name="connsiteY0" fmla="*/ 0 h 688370"/>
              <a:gd name="connsiteX1" fmla="*/ 2124821 w 2124821"/>
              <a:gd name="connsiteY1" fmla="*/ 0 h 688370"/>
              <a:gd name="connsiteX2" fmla="*/ 2124821 w 2124821"/>
              <a:gd name="connsiteY2" fmla="*/ 688370 h 688370"/>
              <a:gd name="connsiteX3" fmla="*/ 344185 w 2124821"/>
              <a:gd name="connsiteY3" fmla="*/ 688369 h 688370"/>
              <a:gd name="connsiteX4" fmla="*/ 6993 w 2124821"/>
              <a:gd name="connsiteY4" fmla="*/ 413549 h 688370"/>
              <a:gd name="connsiteX5" fmla="*/ 0 w 2124821"/>
              <a:gd name="connsiteY5" fmla="*/ 344185 h 688370"/>
              <a:gd name="connsiteX6" fmla="*/ 6993 w 2124821"/>
              <a:gd name="connsiteY6" fmla="*/ 274820 h 688370"/>
              <a:gd name="connsiteX7" fmla="*/ 344185 w 2124821"/>
              <a:gd name="connsiteY7" fmla="*/ 0 h 68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4821" h="688370">
                <a:moveTo>
                  <a:pt x="344185" y="0"/>
                </a:moveTo>
                <a:lnTo>
                  <a:pt x="2124821" y="0"/>
                </a:lnTo>
                <a:lnTo>
                  <a:pt x="2124821" y="688370"/>
                </a:lnTo>
                <a:lnTo>
                  <a:pt x="344185" y="688369"/>
                </a:lnTo>
                <a:cubicBezTo>
                  <a:pt x="177858" y="688369"/>
                  <a:pt x="39087" y="570389"/>
                  <a:pt x="6993" y="413549"/>
                </a:cubicBezTo>
                <a:lnTo>
                  <a:pt x="0" y="344185"/>
                </a:lnTo>
                <a:lnTo>
                  <a:pt x="6993" y="274820"/>
                </a:lnTo>
                <a:cubicBezTo>
                  <a:pt x="39087" y="117981"/>
                  <a:pt x="177858" y="0"/>
                  <a:pt x="344185" y="0"/>
                </a:cubicBezTo>
                <a:close/>
              </a:path>
            </a:pathLst>
          </a:custGeom>
          <a:solidFill>
            <a:srgbClr val="005AAB"/>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rPr>
              <a:t>互动问题</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6" name="任意多边形: 形状 5"/>
          <p:cNvSpPr/>
          <p:nvPr/>
        </p:nvSpPr>
        <p:spPr>
          <a:xfrm>
            <a:off x="6750122" y="1366459"/>
            <a:ext cx="893853" cy="688370"/>
          </a:xfrm>
          <a:custGeom>
            <a:avLst/>
            <a:gdLst>
              <a:gd name="connsiteX0" fmla="*/ 0 w 893853"/>
              <a:gd name="connsiteY0" fmla="*/ 0 h 688370"/>
              <a:gd name="connsiteX1" fmla="*/ 549668 w 893853"/>
              <a:gd name="connsiteY1" fmla="*/ 0 h 688370"/>
              <a:gd name="connsiteX2" fmla="*/ 893853 w 893853"/>
              <a:gd name="connsiteY2" fmla="*/ 344185 h 688370"/>
              <a:gd name="connsiteX3" fmla="*/ 893852 w 893853"/>
              <a:gd name="connsiteY3" fmla="*/ 344185 h 688370"/>
              <a:gd name="connsiteX4" fmla="*/ 549667 w 893853"/>
              <a:gd name="connsiteY4" fmla="*/ 688370 h 688370"/>
              <a:gd name="connsiteX5" fmla="*/ 0 w 893853"/>
              <a:gd name="connsiteY5" fmla="*/ 688370 h 688370"/>
              <a:gd name="connsiteX6" fmla="*/ 0 w 893853"/>
              <a:gd name="connsiteY6" fmla="*/ 0 h 68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3853" h="688370">
                <a:moveTo>
                  <a:pt x="0" y="0"/>
                </a:moveTo>
                <a:lnTo>
                  <a:pt x="549668" y="0"/>
                </a:lnTo>
                <a:cubicBezTo>
                  <a:pt x="739756" y="0"/>
                  <a:pt x="893853" y="154097"/>
                  <a:pt x="893853" y="344185"/>
                </a:cubicBezTo>
                <a:lnTo>
                  <a:pt x="893852" y="344185"/>
                </a:lnTo>
                <a:cubicBezTo>
                  <a:pt x="893852" y="534273"/>
                  <a:pt x="739755" y="688370"/>
                  <a:pt x="549667" y="688370"/>
                </a:cubicBezTo>
                <a:lnTo>
                  <a:pt x="0" y="688370"/>
                </a:lnTo>
                <a:lnTo>
                  <a:pt x="0" y="0"/>
                </a:lnTo>
                <a:close/>
              </a:path>
            </a:pathLst>
          </a:cu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01</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349239" y="389746"/>
            <a:ext cx="5002974" cy="6147242"/>
            <a:chOff x="6350825" y="990599"/>
            <a:chExt cx="5076000" cy="5546387"/>
          </a:xfrm>
        </p:grpSpPr>
        <p:sp>
          <p:nvSpPr>
            <p:cNvPr id="11" name="矩形 10"/>
            <p:cNvSpPr/>
            <p:nvPr/>
          </p:nvSpPr>
          <p:spPr>
            <a:xfrm>
              <a:off x="6350825" y="990599"/>
              <a:ext cx="5076000" cy="55463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pic>
          <p:nvPicPr>
            <p:cNvPr id="18" name="图片 17"/>
            <p:cNvPicPr>
              <a:picLocks noChangeAspect="1"/>
            </p:cNvPicPr>
            <p:nvPr/>
          </p:nvPicPr>
          <p:blipFill rotWithShape="1">
            <a:blip r:embed="rId1" cstate="email"/>
            <a:srcRect l="3173" r="2715"/>
            <a:stretch>
              <a:fillRect/>
            </a:stretch>
          </p:blipFill>
          <p:spPr>
            <a:xfrm>
              <a:off x="6610351" y="1168609"/>
              <a:ext cx="4600574" cy="2961478"/>
            </a:xfrm>
            <a:prstGeom prst="rect">
              <a:avLst/>
            </a:prstGeom>
            <a:ln w="3175" cap="sq">
              <a:noFill/>
              <a:prstDash val="solid"/>
              <a:miter lim="800000"/>
              <a:headEnd/>
              <a:tailEnd/>
            </a:ln>
            <a:effectLst/>
          </p:spPr>
        </p:pic>
        <p:pic>
          <p:nvPicPr>
            <p:cNvPr id="3" name="图片 2"/>
            <p:cNvPicPr>
              <a:picLocks noChangeAspect="1"/>
            </p:cNvPicPr>
            <p:nvPr/>
          </p:nvPicPr>
          <p:blipFill rotWithShape="1">
            <a:blip r:embed="rId2" cstate="email"/>
            <a:srcRect l="3204" r="2715"/>
            <a:stretch>
              <a:fillRect/>
            </a:stretch>
          </p:blipFill>
          <p:spPr>
            <a:xfrm>
              <a:off x="6648451" y="4219575"/>
              <a:ext cx="4605236" cy="2184062"/>
            </a:xfrm>
            <a:prstGeom prst="rect">
              <a:avLst/>
            </a:prstGeom>
            <a:ln w="3175" cap="sq">
              <a:noFill/>
              <a:prstDash val="solid"/>
              <a:miter lim="800000"/>
              <a:headEnd/>
              <a:tailEnd/>
            </a:ln>
            <a:effectLst/>
          </p:spPr>
        </p:pic>
      </p:grpSp>
      <p:grpSp>
        <p:nvGrpSpPr>
          <p:cNvPr id="8" name="组合 7"/>
          <p:cNvGrpSpPr/>
          <p:nvPr/>
        </p:nvGrpSpPr>
        <p:grpSpPr>
          <a:xfrm>
            <a:off x="839787" y="389745"/>
            <a:ext cx="5002975" cy="6147242"/>
            <a:chOff x="766763" y="990599"/>
            <a:chExt cx="5076000" cy="5546387"/>
          </a:xfrm>
        </p:grpSpPr>
        <p:sp>
          <p:nvSpPr>
            <p:cNvPr id="6" name="矩形 5"/>
            <p:cNvSpPr/>
            <p:nvPr/>
          </p:nvSpPr>
          <p:spPr>
            <a:xfrm>
              <a:off x="766763" y="990599"/>
              <a:ext cx="5076000" cy="55463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pic>
          <p:nvPicPr>
            <p:cNvPr id="4" name="图片 3"/>
            <p:cNvPicPr>
              <a:picLocks noChangeAspect="1"/>
            </p:cNvPicPr>
            <p:nvPr/>
          </p:nvPicPr>
          <p:blipFill rotWithShape="1">
            <a:blip r:embed="rId3" cstate="email"/>
            <a:srcRect l="1987" r="3296"/>
            <a:stretch>
              <a:fillRect/>
            </a:stretch>
          </p:blipFill>
          <p:spPr>
            <a:xfrm>
              <a:off x="786383" y="1428750"/>
              <a:ext cx="5043488" cy="4841537"/>
            </a:xfrm>
            <a:prstGeom prst="rect">
              <a:avLst/>
            </a:prstGeom>
            <a:ln w="3175" cap="sq">
              <a:noFill/>
              <a:prstDash val="solid"/>
              <a:miter lim="800000"/>
              <a:headEnd/>
              <a:tailEnd/>
            </a:ln>
            <a:effectLst/>
          </p:spPr>
        </p:pic>
      </p:grpSp>
      <p:sp>
        <p:nvSpPr>
          <p:cNvPr id="10" name="矩形: 圆角 9"/>
          <p:cNvSpPr/>
          <p:nvPr/>
        </p:nvSpPr>
        <p:spPr>
          <a:xfrm>
            <a:off x="6848272" y="3475830"/>
            <a:ext cx="1725318" cy="3600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1" name="矩形: 圆角 20"/>
          <p:cNvSpPr/>
          <p:nvPr/>
        </p:nvSpPr>
        <p:spPr>
          <a:xfrm>
            <a:off x="7195862" y="4008371"/>
            <a:ext cx="878095" cy="3600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0" y="1338153"/>
            <a:ext cx="12192000" cy="39727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46300" y="2048271"/>
            <a:ext cx="10505912" cy="583660"/>
          </a:xfrm>
          <a:prstGeom prst="rect">
            <a:avLst/>
          </a:prstGeom>
          <a:solidFill>
            <a:srgbClr val="FFFF0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46300" y="2675788"/>
            <a:ext cx="5811353" cy="583660"/>
          </a:xfrm>
          <a:prstGeom prst="rect">
            <a:avLst/>
          </a:prstGeom>
          <a:solidFill>
            <a:srgbClr val="FFFF0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39788" y="1338153"/>
            <a:ext cx="10512425" cy="3842590"/>
          </a:xfrm>
          <a:prstGeom prst="rect">
            <a:avLst/>
          </a:prstGeom>
          <a:noFill/>
        </p:spPr>
        <p:txBody>
          <a:bodyPr wrap="square" rtlCol="0">
            <a:spAutoFit/>
          </a:bodyPr>
          <a:lstStyle/>
          <a:p>
            <a:pPr algn="just">
              <a:lnSpc>
                <a:spcPct val="130000"/>
              </a:lnSpc>
            </a:pPr>
            <a:r>
              <a:rPr lang="zh-CN" altLang="en-US" sz="3200" dirty="0">
                <a:latin typeface="微软雅黑 Light" panose="020B0502040204020203" pitchFamily="34" charset="-122"/>
                <a:ea typeface="微软雅黑 Light" panose="020B0502040204020203" pitchFamily="34" charset="-122"/>
              </a:rPr>
              <a:t>　　</a:t>
            </a:r>
            <a:r>
              <a:rPr lang="zh-CN" altLang="en-US" sz="3200" b="1" dirty="0">
                <a:latin typeface="楷体" panose="02010609060101010101" pitchFamily="49" charset="-122"/>
                <a:ea typeface="楷体" panose="02010609060101010101" pitchFamily="49" charset="-122"/>
              </a:rPr>
              <a:t>（一）支持重点。 </a:t>
            </a:r>
            <a:r>
              <a:rPr lang="en-US" altLang="zh-CN" sz="3200" dirty="0">
                <a:latin typeface="仿宋" panose="02010609060101010101" pitchFamily="49" charset="-122"/>
                <a:ea typeface="仿宋" panose="02010609060101010101" pitchFamily="49" charset="-122"/>
              </a:rPr>
              <a:t>…… </a:t>
            </a:r>
            <a:r>
              <a:rPr lang="zh-CN" altLang="en-US" sz="3200" dirty="0">
                <a:latin typeface="仿宋" panose="02010609060101010101" pitchFamily="49" charset="-122"/>
                <a:ea typeface="仿宋" panose="02010609060101010101" pitchFamily="49" charset="-122"/>
              </a:rPr>
              <a:t>实施中西部骨干项目，重点支持中西部欠发达地区农村义务教育学校、幼儿园骨干教师、校园长和培训者深度培训； 将巩固拓展脱贫攻坚成果同乡村振兴有效衔接，支持国家乡村振兴重点帮扶县教师校长能力整体提升。 辐射带动省、市、县、校级教师培训，实现教师培训全覆盖。</a:t>
            </a:r>
            <a:endParaRPr lang="zh-CN" altLang="en-US" sz="3200" dirty="0">
              <a:latin typeface="仿宋" panose="02010609060101010101" pitchFamily="49" charset="-122"/>
              <a:ea typeface="仿宋" panose="02010609060101010101" pitchFamily="49" charset="-122"/>
            </a:endParaRPr>
          </a:p>
        </p:txBody>
      </p:sp>
      <p:sp>
        <p:nvSpPr>
          <p:cNvPr id="9" name="矩形 8"/>
          <p:cNvSpPr/>
          <p:nvPr/>
        </p:nvSpPr>
        <p:spPr>
          <a:xfrm>
            <a:off x="839788" y="3342049"/>
            <a:ext cx="10512424" cy="583660"/>
          </a:xfrm>
          <a:prstGeom prst="rect">
            <a:avLst/>
          </a:prstGeom>
          <a:solidFill>
            <a:srgbClr val="00B0F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46302" y="3969566"/>
            <a:ext cx="4299630" cy="583660"/>
          </a:xfrm>
          <a:prstGeom prst="rect">
            <a:avLst/>
          </a:prstGeom>
          <a:solidFill>
            <a:srgbClr val="00B0F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0" y="1338153"/>
            <a:ext cx="1219200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5316767"/>
            <a:ext cx="1219200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6657654" y="5527164"/>
            <a:ext cx="4694559" cy="648000"/>
          </a:xfrm>
          <a:prstGeom prst="rect">
            <a:avLst/>
          </a:prstGeom>
          <a:solidFill>
            <a:srgbClr val="005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a:solidFill>
                  <a:schemeClr val="bg1"/>
                </a:solidFill>
                <a:effectLst/>
                <a:ea typeface="微软雅黑" panose="020B0503020204020204" pitchFamily="34" charset="-122"/>
                <a:cs typeface="Times New Roman" panose="02020603050405020304" pitchFamily="18" charset="0"/>
              </a:rPr>
              <a:t>如何理解“全覆盖”</a:t>
            </a:r>
            <a:endParaRPr lang="zh-CN" altLang="en-US" sz="2800" b="1">
              <a:solidFill>
                <a:schemeClr val="bg1"/>
              </a:solidFill>
            </a:endParaRPr>
          </a:p>
        </p:txBody>
      </p:sp>
      <p:sp>
        <p:nvSpPr>
          <p:cNvPr id="2" name="矩形 1"/>
          <p:cNvSpPr/>
          <p:nvPr/>
        </p:nvSpPr>
        <p:spPr>
          <a:xfrm>
            <a:off x="6760722" y="2675787"/>
            <a:ext cx="4591489" cy="583660"/>
          </a:xfrm>
          <a:prstGeom prst="rect">
            <a:avLst/>
          </a:prstGeom>
          <a:solidFill>
            <a:srgbClr val="00B0F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5362651" y="4508452"/>
            <a:ext cx="5922055" cy="144000"/>
            <a:chOff x="5362651" y="4508452"/>
            <a:chExt cx="5922055" cy="225572"/>
          </a:xfrm>
        </p:grpSpPr>
        <p:grpSp>
          <p:nvGrpSpPr>
            <p:cNvPr id="32" name="组合 31"/>
            <p:cNvGrpSpPr/>
            <p:nvPr/>
          </p:nvGrpSpPr>
          <p:grpSpPr>
            <a:xfrm>
              <a:off x="5362651" y="4508452"/>
              <a:ext cx="1466698" cy="225572"/>
              <a:chOff x="4528922" y="5035425"/>
              <a:chExt cx="1466698" cy="225572"/>
            </a:xfrm>
          </p:grpSpPr>
          <p:pic>
            <p:nvPicPr>
              <p:cNvPr id="27" name="图片 26"/>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28" name="图片 27"/>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29" name="图片 28"/>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30" name="图片 29"/>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nvGrpSpPr>
            <p:cNvPr id="4" name="组合 3"/>
            <p:cNvGrpSpPr/>
            <p:nvPr/>
          </p:nvGrpSpPr>
          <p:grpSpPr>
            <a:xfrm>
              <a:off x="6847770" y="4508452"/>
              <a:ext cx="1466698" cy="225572"/>
              <a:chOff x="4528922" y="5035425"/>
              <a:chExt cx="1466698" cy="225572"/>
            </a:xfrm>
          </p:grpSpPr>
          <p:pic>
            <p:nvPicPr>
              <p:cNvPr id="7" name="图片 6"/>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12" name="图片 11"/>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13" name="图片 12"/>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14" name="图片 13"/>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nvGrpSpPr>
            <p:cNvPr id="15" name="组合 14"/>
            <p:cNvGrpSpPr/>
            <p:nvPr/>
          </p:nvGrpSpPr>
          <p:grpSpPr>
            <a:xfrm>
              <a:off x="8332889" y="4508452"/>
              <a:ext cx="1466698" cy="225572"/>
              <a:chOff x="4528922" y="5035425"/>
              <a:chExt cx="1466698" cy="225572"/>
            </a:xfrm>
          </p:grpSpPr>
          <p:pic>
            <p:nvPicPr>
              <p:cNvPr id="16" name="图片 15"/>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17" name="图片 16"/>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18" name="图片 17"/>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19" name="图片 18"/>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nvGrpSpPr>
            <p:cNvPr id="20" name="组合 19"/>
            <p:cNvGrpSpPr/>
            <p:nvPr/>
          </p:nvGrpSpPr>
          <p:grpSpPr>
            <a:xfrm>
              <a:off x="9818008" y="4508452"/>
              <a:ext cx="1466698" cy="225572"/>
              <a:chOff x="4528922" y="5035425"/>
              <a:chExt cx="1466698" cy="225572"/>
            </a:xfrm>
          </p:grpSpPr>
          <p:pic>
            <p:nvPicPr>
              <p:cNvPr id="21" name="图片 20"/>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22" name="图片 21"/>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25" name="图片 24"/>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26" name="图片 25"/>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grpSp>
        <p:nvGrpSpPr>
          <p:cNvPr id="49" name="组合 48"/>
          <p:cNvGrpSpPr/>
          <p:nvPr/>
        </p:nvGrpSpPr>
        <p:grpSpPr>
          <a:xfrm>
            <a:off x="936654" y="5141050"/>
            <a:ext cx="4864051" cy="144000"/>
            <a:chOff x="936654" y="5141050"/>
            <a:chExt cx="4864051" cy="235079"/>
          </a:xfrm>
        </p:grpSpPr>
        <p:grpSp>
          <p:nvGrpSpPr>
            <p:cNvPr id="31" name="组合 30"/>
            <p:cNvGrpSpPr/>
            <p:nvPr/>
          </p:nvGrpSpPr>
          <p:grpSpPr>
            <a:xfrm>
              <a:off x="936654" y="5150557"/>
              <a:ext cx="1548000" cy="225572"/>
              <a:chOff x="4528922" y="5035425"/>
              <a:chExt cx="1466698" cy="225572"/>
            </a:xfrm>
          </p:grpSpPr>
          <p:pic>
            <p:nvPicPr>
              <p:cNvPr id="34" name="图片 33"/>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35" name="图片 34"/>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36" name="图片 35"/>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37" name="图片 36"/>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nvGrpSpPr>
            <p:cNvPr id="38" name="组合 37"/>
            <p:cNvGrpSpPr/>
            <p:nvPr/>
          </p:nvGrpSpPr>
          <p:grpSpPr>
            <a:xfrm>
              <a:off x="2630959" y="5150557"/>
              <a:ext cx="1548000" cy="225572"/>
              <a:chOff x="4528922" y="5035425"/>
              <a:chExt cx="1466698" cy="225572"/>
            </a:xfrm>
          </p:grpSpPr>
          <p:pic>
            <p:nvPicPr>
              <p:cNvPr id="39" name="图片 38"/>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40" name="图片 39"/>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41" name="图片 40"/>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42" name="图片 41"/>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nvGrpSpPr>
            <p:cNvPr id="43" name="组合 42"/>
            <p:cNvGrpSpPr/>
            <p:nvPr/>
          </p:nvGrpSpPr>
          <p:grpSpPr>
            <a:xfrm>
              <a:off x="4252705" y="5141050"/>
              <a:ext cx="1548000" cy="225572"/>
              <a:chOff x="4528922" y="5035425"/>
              <a:chExt cx="1466698" cy="225572"/>
            </a:xfrm>
          </p:grpSpPr>
          <p:pic>
            <p:nvPicPr>
              <p:cNvPr id="44" name="图片 43"/>
              <p:cNvPicPr>
                <a:picLocks noChangeAspect="1"/>
              </p:cNvPicPr>
              <p:nvPr/>
            </p:nvPicPr>
            <p:blipFill>
              <a:blip r:embed="rId1">
                <a:duotone>
                  <a:schemeClr val="accent1">
                    <a:shade val="45000"/>
                    <a:satMod val="135000"/>
                  </a:schemeClr>
                  <a:prstClr val="white"/>
                </a:duotone>
              </a:blip>
              <a:stretch>
                <a:fillRect/>
              </a:stretch>
            </p:blipFill>
            <p:spPr>
              <a:xfrm>
                <a:off x="4528922" y="5035425"/>
                <a:ext cx="377985" cy="225572"/>
              </a:xfrm>
              <a:prstGeom prst="rect">
                <a:avLst/>
              </a:prstGeom>
            </p:spPr>
          </p:pic>
          <p:pic>
            <p:nvPicPr>
              <p:cNvPr id="45" name="图片 44"/>
              <p:cNvPicPr>
                <a:picLocks noChangeAspect="1"/>
              </p:cNvPicPr>
              <p:nvPr/>
            </p:nvPicPr>
            <p:blipFill>
              <a:blip r:embed="rId1">
                <a:duotone>
                  <a:schemeClr val="accent1">
                    <a:shade val="45000"/>
                    <a:satMod val="135000"/>
                  </a:schemeClr>
                  <a:prstClr val="white"/>
                </a:duotone>
              </a:blip>
              <a:stretch>
                <a:fillRect/>
              </a:stretch>
            </p:blipFill>
            <p:spPr>
              <a:xfrm>
                <a:off x="4891826" y="5035425"/>
                <a:ext cx="377985" cy="225572"/>
              </a:xfrm>
              <a:prstGeom prst="rect">
                <a:avLst/>
              </a:prstGeom>
            </p:spPr>
          </p:pic>
          <p:pic>
            <p:nvPicPr>
              <p:cNvPr id="46" name="图片 45"/>
              <p:cNvPicPr>
                <a:picLocks noChangeAspect="1"/>
              </p:cNvPicPr>
              <p:nvPr/>
            </p:nvPicPr>
            <p:blipFill>
              <a:blip r:embed="rId1">
                <a:duotone>
                  <a:schemeClr val="accent1">
                    <a:shade val="45000"/>
                    <a:satMod val="135000"/>
                  </a:schemeClr>
                  <a:prstClr val="white"/>
                </a:duotone>
              </a:blip>
              <a:stretch>
                <a:fillRect/>
              </a:stretch>
            </p:blipFill>
            <p:spPr>
              <a:xfrm>
                <a:off x="5254730" y="5035425"/>
                <a:ext cx="377985" cy="225572"/>
              </a:xfrm>
              <a:prstGeom prst="rect">
                <a:avLst/>
              </a:prstGeom>
            </p:spPr>
          </p:pic>
          <p:pic>
            <p:nvPicPr>
              <p:cNvPr id="47" name="图片 46"/>
              <p:cNvPicPr>
                <a:picLocks noChangeAspect="1"/>
              </p:cNvPicPr>
              <p:nvPr/>
            </p:nvPicPr>
            <p:blipFill>
              <a:blip r:embed="rId1">
                <a:duotone>
                  <a:schemeClr val="accent1">
                    <a:shade val="45000"/>
                    <a:satMod val="135000"/>
                  </a:schemeClr>
                  <a:prstClr val="white"/>
                </a:duotone>
              </a:blip>
              <a:stretch>
                <a:fillRect/>
              </a:stretch>
            </p:blipFill>
            <p:spPr>
              <a:xfrm>
                <a:off x="5617635" y="5035425"/>
                <a:ext cx="377985" cy="225572"/>
              </a:xfrm>
              <a:prstGeom prst="rect">
                <a:avLst/>
              </a:prstGeom>
            </p:spPr>
          </p:pic>
        </p:grpSp>
      </p:grpSp>
      <p:grpSp>
        <p:nvGrpSpPr>
          <p:cNvPr id="52" name="组合 51"/>
          <p:cNvGrpSpPr/>
          <p:nvPr/>
        </p:nvGrpSpPr>
        <p:grpSpPr>
          <a:xfrm>
            <a:off x="9309405" y="538329"/>
            <a:ext cx="2042808" cy="965941"/>
            <a:chOff x="9309405" y="538329"/>
            <a:chExt cx="2042808" cy="965941"/>
          </a:xfrm>
        </p:grpSpPr>
        <p:sp>
          <p:nvSpPr>
            <p:cNvPr id="8" name="矩形 7"/>
            <p:cNvSpPr/>
            <p:nvPr/>
          </p:nvSpPr>
          <p:spPr>
            <a:xfrm>
              <a:off x="9309405" y="538329"/>
              <a:ext cx="2042808" cy="6662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重点人群</a:t>
              </a:r>
              <a:endPar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1" name="等腰三角形 50"/>
            <p:cNvSpPr/>
            <p:nvPr/>
          </p:nvSpPr>
          <p:spPr>
            <a:xfrm flipV="1">
              <a:off x="10177650" y="1180270"/>
              <a:ext cx="189091" cy="324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846301" y="5289928"/>
            <a:ext cx="2042808" cy="904152"/>
            <a:chOff x="846301" y="5377480"/>
            <a:chExt cx="2042808" cy="904152"/>
          </a:xfrm>
        </p:grpSpPr>
        <p:sp>
          <p:nvSpPr>
            <p:cNvPr id="11" name="矩形 10"/>
            <p:cNvSpPr/>
            <p:nvPr/>
          </p:nvSpPr>
          <p:spPr>
            <a:xfrm>
              <a:off x="846301" y="5615370"/>
              <a:ext cx="2042808" cy="6662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重点区域</a:t>
              </a:r>
              <a:endPar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等腰三角形 52"/>
            <p:cNvSpPr/>
            <p:nvPr/>
          </p:nvSpPr>
          <p:spPr>
            <a:xfrm>
              <a:off x="1942249" y="5377480"/>
              <a:ext cx="180000" cy="25490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a:off x="5218214" y="5417382"/>
            <a:ext cx="0" cy="433782"/>
          </a:xfrm>
          <a:prstGeom prst="line">
            <a:avLst/>
          </a:prstGeom>
          <a:ln>
            <a:headEnd type="oval"/>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a:endCxn id="33" idx="1"/>
          </p:cNvCxnSpPr>
          <p:nvPr/>
        </p:nvCxnSpPr>
        <p:spPr>
          <a:xfrm flipV="1">
            <a:off x="5218214" y="5851164"/>
            <a:ext cx="143944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0"/>
                                        <p:tgtEl>
                                          <p:spTgt spid="5"/>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25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1000"/>
                                        <p:tgtEl>
                                          <p:spTgt spid="52"/>
                                        </p:tgtEl>
                                      </p:cBhvr>
                                    </p:animEffect>
                                    <p:anim calcmode="lin" valueType="num">
                                      <p:cBhvr>
                                        <p:cTn id="17" dur="1000" fill="hold"/>
                                        <p:tgtEl>
                                          <p:spTgt spid="52"/>
                                        </p:tgtEl>
                                        <p:attrNameLst>
                                          <p:attrName>ppt_x</p:attrName>
                                        </p:attrNameLst>
                                      </p:cBhvr>
                                      <p:tavLst>
                                        <p:tav tm="0">
                                          <p:val>
                                            <p:strVal val="#ppt_x"/>
                                          </p:val>
                                        </p:tav>
                                        <p:tav tm="100000">
                                          <p:val>
                                            <p:strVal val="#ppt_x"/>
                                          </p:val>
                                        </p:tav>
                                      </p:tavLst>
                                    </p:anim>
                                    <p:anim calcmode="lin" valueType="num">
                                      <p:cBhvr>
                                        <p:cTn id="1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250"/>
                                        <p:tgtEl>
                                          <p:spTgt spid="2"/>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2000"/>
                                        <p:tgtEl>
                                          <p:spTgt spid="9"/>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strVal val="#ppt_x"/>
                                          </p:val>
                                        </p:tav>
                                        <p:tav tm="100000">
                                          <p:val>
                                            <p:strVal val="#ppt_x"/>
                                          </p:val>
                                        </p:tav>
                                      </p:tavLst>
                                    </p:anim>
                                    <p:anim calcmode="lin" valueType="num">
                                      <p:cBhvr>
                                        <p:cTn id="38"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1000"/>
                                        <p:tgtEl>
                                          <p:spTgt spid="48"/>
                                        </p:tgtEl>
                                      </p:cBhvr>
                                    </p:animEffect>
                                  </p:childTnLst>
                                </p:cTn>
                              </p:par>
                            </p:childTnLst>
                          </p:cTn>
                        </p:par>
                        <p:par>
                          <p:cTn id="44" fill="hold">
                            <p:stCondLst>
                              <p:cond delay="1000"/>
                            </p:stCondLst>
                            <p:childTnLst>
                              <p:par>
                                <p:cTn id="45" presetID="22" presetClass="entr" presetSubtype="8"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up)">
                                      <p:cBhvr>
                                        <p:cTn id="52" dur="500"/>
                                        <p:tgtEl>
                                          <p:spTgt spid="56"/>
                                        </p:tgtEl>
                                      </p:cBhvr>
                                    </p:animEffect>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left)">
                                      <p:cBhvr>
                                        <p:cTn id="56" dur="500"/>
                                        <p:tgtEl>
                                          <p:spTgt spid="58"/>
                                        </p:tgtEl>
                                      </p:cBhvr>
                                    </p:animEffect>
                                  </p:childTnLst>
                                </p:cTn>
                              </p:par>
                            </p:childTnLst>
                          </p:cTn>
                        </p:par>
                        <p:par>
                          <p:cTn id="57" fill="hold">
                            <p:stCondLst>
                              <p:cond delay="1000"/>
                            </p:stCondLst>
                            <p:childTnLst>
                              <p:par>
                                <p:cTn id="58" presetID="14" presetClass="entr" presetSubtype="5"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randombar(vertical)">
                                      <p:cBhvr>
                                        <p:cTn id="6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3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202576" y="1606750"/>
            <a:ext cx="6953455" cy="4337522"/>
            <a:chOff x="2202576" y="1606750"/>
            <a:chExt cx="6953455" cy="4337522"/>
          </a:xfrm>
        </p:grpSpPr>
        <p:sp>
          <p:nvSpPr>
            <p:cNvPr id="2" name="等腰三角形 1"/>
            <p:cNvSpPr/>
            <p:nvPr/>
          </p:nvSpPr>
          <p:spPr>
            <a:xfrm>
              <a:off x="2202576" y="1606750"/>
              <a:ext cx="4591254" cy="4337522"/>
            </a:xfrm>
            <a:prstGeom prst="triangle">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4447780" y="2546784"/>
              <a:ext cx="4708251" cy="755102"/>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第一层级：大政方针</a:t>
              </a:r>
              <a:endParaRPr lang="zh-CN" altLang="en-US" sz="28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4447779" y="3574210"/>
              <a:ext cx="4708251" cy="755102"/>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第二层级：工作部署</a:t>
              </a:r>
              <a:endParaRPr lang="zh-CN" altLang="en-US" sz="2800" b="1" dirty="0">
                <a:latin typeface="微软雅黑" panose="020B0503020204020204" pitchFamily="34" charset="-122"/>
                <a:ea typeface="微软雅黑" panose="020B0503020204020204" pitchFamily="34" charset="-122"/>
              </a:endParaRPr>
            </a:p>
          </p:txBody>
        </p:sp>
        <p:sp>
          <p:nvSpPr>
            <p:cNvPr id="7" name="矩形: 圆角 6"/>
            <p:cNvSpPr/>
            <p:nvPr/>
          </p:nvSpPr>
          <p:spPr>
            <a:xfrm>
              <a:off x="4447779" y="4601636"/>
              <a:ext cx="4708251" cy="755102"/>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第三层级：标准指南</a:t>
              </a:r>
              <a:endParaRPr lang="zh-CN" altLang="en-US" sz="2800" b="1"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839788" y="672561"/>
            <a:ext cx="10512425" cy="5502183"/>
            <a:chOff x="839788" y="672561"/>
            <a:chExt cx="10512425" cy="5502183"/>
          </a:xfrm>
        </p:grpSpPr>
        <p:sp>
          <p:nvSpPr>
            <p:cNvPr id="3" name="矩形: 圆角 2"/>
            <p:cNvSpPr/>
            <p:nvPr/>
          </p:nvSpPr>
          <p:spPr>
            <a:xfrm>
              <a:off x="839788" y="981075"/>
              <a:ext cx="10512425" cy="5193669"/>
            </a:xfrm>
            <a:prstGeom prst="roundRect">
              <a:avLst>
                <a:gd name="adj" fmla="val 9820"/>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663374" y="672561"/>
              <a:ext cx="5121172" cy="617028"/>
            </a:xfrm>
            <a:prstGeom prst="rect">
              <a:avLst/>
            </a:prstGeom>
            <a:solidFill>
              <a:srgbClr val="E1EAF4"/>
            </a:solidFill>
          </p:spPr>
          <p:txBody>
            <a:bodyPr wrap="square" rtlCol="0">
              <a:spAutoFit/>
            </a:bodyPr>
            <a:lstStyle/>
            <a:p>
              <a:pPr algn="ctr">
                <a:lnSpc>
                  <a:spcPct val="130000"/>
                </a:lnSpc>
              </a:pPr>
              <a:r>
                <a:rPr lang="zh-CN" altLang="en-US" sz="2800" b="1" dirty="0">
                  <a:latin typeface="方正小标宋简体" panose="03000509000000000000" pitchFamily="65" charset="-122"/>
                  <a:ea typeface="方正小标宋简体" panose="03000509000000000000" pitchFamily="65" charset="-122"/>
                </a:rPr>
                <a:t>教师培训政策的三个基本层级</a:t>
              </a:r>
              <a:endParaRPr lang="zh-CN" altLang="en-US" sz="2800" b="1" dirty="0">
                <a:latin typeface="方正小标宋简体" panose="03000509000000000000" pitchFamily="65" charset="-122"/>
                <a:ea typeface="方正小标宋简体" panose="03000509000000000000" pitchFamily="65"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28822" y="958544"/>
            <a:ext cx="10909738" cy="5223612"/>
            <a:chOff x="1397540" y="2166970"/>
            <a:chExt cx="9396919" cy="4015185"/>
          </a:xfrm>
        </p:grpSpPr>
        <p:sp>
          <p:nvSpPr>
            <p:cNvPr id="2" name="等腰三角形 1"/>
            <p:cNvSpPr/>
            <p:nvPr/>
          </p:nvSpPr>
          <p:spPr>
            <a:xfrm>
              <a:off x="1733793" y="2837301"/>
              <a:ext cx="2988000" cy="3312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5" name="矩形: 圆角 4"/>
            <p:cNvSpPr/>
            <p:nvPr/>
          </p:nvSpPr>
          <p:spPr>
            <a:xfrm>
              <a:off x="3198610" y="3279903"/>
              <a:ext cx="3888000" cy="755102"/>
            </a:xfrm>
            <a:prstGeom prst="roundRect">
              <a:avLst/>
            </a:prstGeom>
            <a:solidFill>
              <a:srgbClr val="97CD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第一层级：大政方针</a:t>
              </a:r>
              <a:endPar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矩形: 圆角 5"/>
            <p:cNvSpPr/>
            <p:nvPr/>
          </p:nvSpPr>
          <p:spPr>
            <a:xfrm>
              <a:off x="3198609" y="4202228"/>
              <a:ext cx="3888000" cy="755102"/>
            </a:xfrm>
            <a:prstGeom prst="roundRect">
              <a:avLst/>
            </a:prstGeom>
            <a:solidFill>
              <a:srgbClr val="0081F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第二层级：工作部署</a:t>
              </a:r>
              <a:endParaRPr kumimoji="0" lang="zh-CN" altLang="en-US" sz="2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圆角 6"/>
            <p:cNvSpPr/>
            <p:nvPr/>
          </p:nvSpPr>
          <p:spPr>
            <a:xfrm>
              <a:off x="3198609" y="5082511"/>
              <a:ext cx="3888000" cy="755102"/>
            </a:xfrm>
            <a:prstGeom prst="roundRect">
              <a:avLst/>
            </a:prstGeom>
            <a:solidFill>
              <a:srgbClr val="00448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第三层级：标准指南</a:t>
              </a:r>
              <a:endParaRPr kumimoji="0" lang="zh-CN" altLang="en-US" sz="2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 name="矩形: 圆角 2"/>
            <p:cNvSpPr/>
            <p:nvPr/>
          </p:nvSpPr>
          <p:spPr>
            <a:xfrm>
              <a:off x="1397540" y="2402155"/>
              <a:ext cx="9396919" cy="3780000"/>
            </a:xfrm>
            <a:prstGeom prst="roundRect">
              <a:avLst>
                <a:gd name="adj" fmla="val 5324"/>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8" name="文本框 7"/>
            <p:cNvSpPr txBox="1"/>
            <p:nvPr/>
          </p:nvSpPr>
          <p:spPr>
            <a:xfrm>
              <a:off x="3613457" y="2166970"/>
              <a:ext cx="4950371" cy="523220"/>
            </a:xfrm>
            <a:prstGeom prst="rect">
              <a:avLst/>
            </a:prstGeom>
            <a:solidFill>
              <a:srgbClr val="E1EAF4"/>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教师培训政策的三个基本层级</a:t>
              </a:r>
              <a:endParaRPr kumimoji="0"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endParaRPr>
            </a:p>
          </p:txBody>
        </p:sp>
        <p:sp>
          <p:nvSpPr>
            <p:cNvPr id="10" name="矩形: 圆角 9"/>
            <p:cNvSpPr/>
            <p:nvPr/>
          </p:nvSpPr>
          <p:spPr>
            <a:xfrm>
              <a:off x="7610586" y="3279903"/>
              <a:ext cx="2892044" cy="755102"/>
            </a:xfrm>
            <a:prstGeom prst="roundRect">
              <a:avLst/>
            </a:prstGeom>
            <a:solidFill>
              <a:srgbClr val="97CD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该做什么</a:t>
              </a:r>
              <a:endPar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7610585" y="4202228"/>
              <a:ext cx="2892044" cy="755102"/>
            </a:xfrm>
            <a:prstGeom prst="roundRect">
              <a:avLst/>
            </a:prstGeom>
            <a:solidFill>
              <a:srgbClr val="0081F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要怎么做</a:t>
              </a:r>
              <a:endParaRPr kumimoji="0" lang="zh-CN" altLang="en-US" sz="2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2" name="矩形: 圆角 11"/>
            <p:cNvSpPr/>
            <p:nvPr/>
          </p:nvSpPr>
          <p:spPr>
            <a:xfrm>
              <a:off x="7610585" y="5082511"/>
              <a:ext cx="2892044" cy="755102"/>
            </a:xfrm>
            <a:prstGeom prst="roundRect">
              <a:avLst/>
            </a:prstGeom>
            <a:solidFill>
              <a:srgbClr val="00448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如何做得更好</a:t>
              </a:r>
              <a:endParaRPr kumimoji="0" lang="zh-CN" altLang="en-US" sz="2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箭头: 右 13"/>
            <p:cNvSpPr/>
            <p:nvPr/>
          </p:nvSpPr>
          <p:spPr>
            <a:xfrm>
              <a:off x="7159555" y="3453315"/>
              <a:ext cx="396000" cy="396000"/>
            </a:xfrm>
            <a:prstGeom prst="rightArrow">
              <a:avLst/>
            </a:prstGeom>
            <a:solidFill>
              <a:srgbClr val="FFC00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5" name="箭头: 右 14"/>
            <p:cNvSpPr/>
            <p:nvPr/>
          </p:nvSpPr>
          <p:spPr>
            <a:xfrm>
              <a:off x="7159555" y="4381779"/>
              <a:ext cx="396000" cy="396000"/>
            </a:xfrm>
            <a:prstGeom prst="rightArrow">
              <a:avLst/>
            </a:prstGeom>
            <a:solidFill>
              <a:srgbClr val="FFC00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6" name="箭头: 右 15"/>
            <p:cNvSpPr/>
            <p:nvPr/>
          </p:nvSpPr>
          <p:spPr>
            <a:xfrm>
              <a:off x="7159555" y="5262062"/>
              <a:ext cx="396000" cy="396000"/>
            </a:xfrm>
            <a:prstGeom prst="rightArrow">
              <a:avLst/>
            </a:prstGeom>
            <a:solidFill>
              <a:srgbClr val="FFC00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01778" y="2731169"/>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中共中央　国务院　关于全面深化新时代教师队伍建设改革的意见</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4" name="矩形 3"/>
          <p:cNvSpPr/>
          <p:nvPr/>
        </p:nvSpPr>
        <p:spPr>
          <a:xfrm>
            <a:off x="851821" y="2731169"/>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中共中央</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国务院</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5" name="矩形 4"/>
          <p:cNvSpPr/>
          <p:nvPr/>
        </p:nvSpPr>
        <p:spPr>
          <a:xfrm>
            <a:off x="2201778" y="2033336"/>
            <a:ext cx="9180000" cy="612000"/>
          </a:xfrm>
          <a:prstGeom prst="rect">
            <a:avLst/>
          </a:prstGeom>
          <a:solidFill>
            <a:srgbClr val="00B0F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文件全称</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851821" y="2033336"/>
            <a:ext cx="1263316" cy="612000"/>
          </a:xfrm>
          <a:prstGeom prst="rect">
            <a:avLst/>
          </a:prstGeom>
          <a:solidFill>
            <a:srgbClr val="FFC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发文部门</a:t>
            </a:r>
            <a:endParaRPr lang="zh-CN" altLang="zh-CN" sz="18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2201778" y="3487354"/>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中共中央　国务院　关于学前教育深化改革规范发展的若干意见</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9" name="矩形 8"/>
          <p:cNvSpPr/>
          <p:nvPr/>
        </p:nvSpPr>
        <p:spPr>
          <a:xfrm>
            <a:off x="851821" y="3487354"/>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中共中央</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国务院</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0" name="矩形 9"/>
          <p:cNvSpPr/>
          <p:nvPr/>
        </p:nvSpPr>
        <p:spPr>
          <a:xfrm>
            <a:off x="2201778" y="4276030"/>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中共中央　国务院　关于深化教育教学改革全面提高义务教育质量的意见</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1" name="矩形 10"/>
          <p:cNvSpPr/>
          <p:nvPr/>
        </p:nvSpPr>
        <p:spPr>
          <a:xfrm>
            <a:off x="851821" y="4276030"/>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中共中央</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国务院</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2" name="矩形 11"/>
          <p:cNvSpPr/>
          <p:nvPr/>
        </p:nvSpPr>
        <p:spPr>
          <a:xfrm>
            <a:off x="2201778" y="5064706"/>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国务院办公厅　关于新时代推进普通高中育人方式改革的指导意见</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3" name="矩形 12"/>
          <p:cNvSpPr/>
          <p:nvPr/>
        </p:nvSpPr>
        <p:spPr>
          <a:xfrm>
            <a:off x="851821" y="5064706"/>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国务院</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4" name="矩形: 圆角 13"/>
          <p:cNvSpPr/>
          <p:nvPr/>
        </p:nvSpPr>
        <p:spPr>
          <a:xfrm>
            <a:off x="3662215" y="836953"/>
            <a:ext cx="4867569" cy="863260"/>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第一层级　大政方针</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01778" y="2731169"/>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教育部等七部门印发</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关于加强和改进新时代师德师风建设的意见</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的通知</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4" name="矩形 3"/>
          <p:cNvSpPr/>
          <p:nvPr/>
        </p:nvSpPr>
        <p:spPr>
          <a:xfrm>
            <a:off x="851821" y="2731169"/>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教育部等</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七部门</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5" name="矩形 4"/>
          <p:cNvSpPr/>
          <p:nvPr/>
        </p:nvSpPr>
        <p:spPr>
          <a:xfrm>
            <a:off x="2201778" y="2033336"/>
            <a:ext cx="9180000" cy="612000"/>
          </a:xfrm>
          <a:prstGeom prst="rect">
            <a:avLst/>
          </a:prstGeom>
          <a:solidFill>
            <a:srgbClr val="00B0F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文件全称</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851821" y="2033336"/>
            <a:ext cx="1263316" cy="612000"/>
          </a:xfrm>
          <a:prstGeom prst="rect">
            <a:avLst/>
          </a:prstGeom>
          <a:solidFill>
            <a:srgbClr val="FFC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发文部门</a:t>
            </a:r>
            <a:endParaRPr lang="zh-CN" altLang="zh-CN" sz="18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2201778" y="3487354"/>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教育部等五部门印发</a:t>
            </a:r>
            <a:r>
              <a:rPr lang="en-US" altLang="zh-CN"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关于加强新时代中小学思想政治理论课教师队伍建设的意见</a:t>
            </a:r>
            <a:r>
              <a:rPr lang="en-US" altLang="zh-CN"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的通知</a:t>
            </a:r>
            <a:endPar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9" name="矩形 8"/>
          <p:cNvSpPr/>
          <p:nvPr/>
        </p:nvSpPr>
        <p:spPr>
          <a:xfrm>
            <a:off x="851821" y="3487354"/>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教育部等</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五部门</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0" name="矩形 9"/>
          <p:cNvSpPr/>
          <p:nvPr/>
        </p:nvSpPr>
        <p:spPr>
          <a:xfrm>
            <a:off x="2184245" y="5029836"/>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 财政部关于实施中小学幼儿园教师国家级培训计划（</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2021—2025</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年）的通知</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1" name="矩形 10"/>
          <p:cNvSpPr/>
          <p:nvPr/>
        </p:nvSpPr>
        <p:spPr>
          <a:xfrm>
            <a:off x="834288" y="5029836"/>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教育部</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财政部</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2" name="矩形 11"/>
          <p:cNvSpPr/>
          <p:nvPr/>
        </p:nvSpPr>
        <p:spPr>
          <a:xfrm>
            <a:off x="2201778" y="4258595"/>
            <a:ext cx="9180000" cy="684000"/>
          </a:xfrm>
          <a:prstGeom prst="rect">
            <a:avLst/>
          </a:prstGeom>
          <a:solidFill>
            <a:srgbClr val="D5EBF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教育部等八部门关于印发</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新时代基础教育强师计划</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的通知</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3" name="矩形 12"/>
          <p:cNvSpPr/>
          <p:nvPr/>
        </p:nvSpPr>
        <p:spPr>
          <a:xfrm>
            <a:off x="851821" y="4258595"/>
            <a:ext cx="1263316" cy="684000"/>
          </a:xfrm>
          <a:prstGeom prst="rect">
            <a:avLst/>
          </a:prstGeom>
          <a:solidFill>
            <a:srgbClr val="FFF9E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教育部等</a:t>
            </a:r>
            <a:endParaRPr lang="en-US" altLang="zh-CN"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八部门</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4" name="矩形: 圆角 13"/>
          <p:cNvSpPr/>
          <p:nvPr/>
        </p:nvSpPr>
        <p:spPr>
          <a:xfrm>
            <a:off x="3662215" y="836953"/>
            <a:ext cx="4867569" cy="863260"/>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第二层级　工作部署</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57712" y="1761511"/>
            <a:ext cx="10594500" cy="4257981"/>
            <a:chOff x="757712" y="1761511"/>
            <a:chExt cx="10594500" cy="4257981"/>
          </a:xfrm>
        </p:grpSpPr>
        <p:sp>
          <p:nvSpPr>
            <p:cNvPr id="2" name="矩形 1"/>
            <p:cNvSpPr/>
            <p:nvPr/>
          </p:nvSpPr>
          <p:spPr>
            <a:xfrm>
              <a:off x="839788" y="2417779"/>
              <a:ext cx="2346173" cy="1080000"/>
            </a:xfrm>
            <a:prstGeom prst="rect">
              <a:avLst/>
            </a:prstGeom>
            <a:solidFill>
              <a:srgbClr val="007D96"/>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216000" rtlCol="0" anchor="ct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指导思想</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839788" y="3686870"/>
              <a:ext cx="2346173" cy="1080000"/>
            </a:xfrm>
            <a:prstGeom prst="rect">
              <a:avLst/>
            </a:prstGeom>
            <a:solidFill>
              <a:srgbClr val="007D96"/>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21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政策遵循</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839788" y="4939492"/>
              <a:ext cx="2346173" cy="1080000"/>
            </a:xfrm>
            <a:prstGeom prst="rect">
              <a:avLst/>
            </a:prstGeom>
            <a:solidFill>
              <a:srgbClr val="007D96"/>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216000" rtlCol="0" anchor="ct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根本任务</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3428999" y="2417779"/>
              <a:ext cx="7923213" cy="1080000"/>
            </a:xfrm>
            <a:prstGeom prst="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Ins="180000" bIns="36000"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　　以习近平总书记关于教育的重要论述和全国教育大会精神为指导思想。</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6" name="矩形 5"/>
            <p:cNvSpPr/>
            <p:nvPr/>
          </p:nvSpPr>
          <p:spPr>
            <a:xfrm>
              <a:off x="3428999" y="3686870"/>
              <a:ext cx="7923213" cy="1080000"/>
            </a:xfrm>
            <a:prstGeom prst="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Ins="180000" bIns="36000" rtlCol="0" anchor="ctr"/>
            <a:lstStyle/>
            <a:p>
              <a:pPr marL="0" marR="0" lvl="0" indent="0" algn="just" defTabSz="914400" rtl="0" eaLnBrk="1" fontAlgn="auto" latinLnBrk="0" hangingPunct="1">
                <a:lnSpc>
                  <a:spcPts val="26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　　以</a:t>
              </a:r>
              <a:r>
                <a:rPr kumimoji="0" lang="en-US" altLang="zh-CN"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中共中央 国务院关于全面深化新时代教师队伍建设改革的意见</a:t>
              </a:r>
              <a:r>
                <a:rPr kumimoji="0" lang="en-US" altLang="zh-CN"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a:t>
              </a:r>
              <a:r>
                <a:rPr kumimoji="0" lang="zh-CN" altLang="zh-CN"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《国民经济和社会发展第十四个五年规划和</a:t>
              </a:r>
              <a:r>
                <a:rPr kumimoji="0" lang="en-US" altLang="zh-CN"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2035</a:t>
              </a:r>
              <a:r>
                <a:rPr kumimoji="0" lang="zh-CN" altLang="zh-CN"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年远景目标纲要》</a:t>
              </a: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为政策遵循。</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7" name="矩形 6"/>
            <p:cNvSpPr/>
            <p:nvPr/>
          </p:nvSpPr>
          <p:spPr>
            <a:xfrm>
              <a:off x="3428999" y="4939492"/>
              <a:ext cx="7923213" cy="1080000"/>
            </a:xfrm>
            <a:prstGeom prst="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Ins="180000" bIns="36000"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　　以推进教师培训提质增效，促进教师队伍高质量发展为根本任务。</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8" name="文本框 7"/>
            <p:cNvSpPr txBox="1"/>
            <p:nvPr/>
          </p:nvSpPr>
          <p:spPr>
            <a:xfrm>
              <a:off x="757712" y="1761511"/>
              <a:ext cx="2428249" cy="46166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总体方向</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2" name="文本框 11"/>
          <p:cNvSpPr txBox="1"/>
          <p:nvPr/>
        </p:nvSpPr>
        <p:spPr>
          <a:xfrm>
            <a:off x="658814" y="910508"/>
            <a:ext cx="61247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1-1</a:t>
            </a:r>
            <a:r>
              <a:rPr kumimoji="0" lang="en-US" altLang="zh-CN"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 </a:t>
            </a:r>
            <a:r>
              <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“十四五“国培计划的基本思路 </a:t>
            </a:r>
            <a:endPar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4" name="矩形 13"/>
          <p:cNvSpPr/>
          <p:nvPr/>
        </p:nvSpPr>
        <p:spPr>
          <a:xfrm>
            <a:off x="766762" y="1399633"/>
            <a:ext cx="6480000" cy="18000"/>
          </a:xfrm>
          <a:prstGeom prst="rect">
            <a:avLst/>
          </a:prstGeom>
          <a:gradFill flip="none" rotWithShape="1">
            <a:gsLst>
              <a:gs pos="0">
                <a:srgbClr val="007D96"/>
              </a:gs>
              <a:gs pos="23000">
                <a:srgbClr val="007D96"/>
              </a:gs>
              <a:gs pos="79000">
                <a:srgbClr val="007D96">
                  <a:alpha val="73000"/>
                </a:srgbClr>
              </a:gs>
              <a:gs pos="97000">
                <a:srgbClr val="007D96">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80170" y="316661"/>
            <a:ext cx="10821451" cy="6199454"/>
          </a:xfrm>
          <a:prstGeom prst="rect">
            <a:avLst/>
          </a:prstGeom>
          <a:noFill/>
        </p:spPr>
        <p:txBody>
          <a:bodyPr wrap="square" rtlCol="0">
            <a:spAutoFit/>
          </a:bodyPr>
          <a:lstStyle/>
          <a:p>
            <a:pPr algn="just">
              <a:lnSpc>
                <a:spcPct val="130000"/>
              </a:lnSpc>
            </a:pPr>
            <a:r>
              <a:rPr lang="zh-CN" altLang="en-US" sz="2800" i="0" dirty="0">
                <a:solidFill>
                  <a:srgbClr val="333333"/>
                </a:solidFill>
                <a:effectLst/>
                <a:latin typeface="微软雅黑" panose="020B0503020204020204" pitchFamily="34" charset="-122"/>
                <a:ea typeface="微软雅黑" panose="020B0503020204020204" pitchFamily="34" charset="-122"/>
              </a:rPr>
              <a:t>      </a:t>
            </a:r>
            <a:r>
              <a:rPr lang="zh-CN" altLang="en-US" sz="2800" i="0" dirty="0">
                <a:solidFill>
                  <a:schemeClr val="accent6">
                    <a:lumMod val="75000"/>
                    <a:lumOff val="25000"/>
                  </a:schemeClr>
                </a:solidFill>
                <a:effectLst/>
                <a:latin typeface="微软雅黑" panose="020B0503020204020204" pitchFamily="34" charset="-122"/>
                <a:ea typeface="微软雅黑" panose="020B0503020204020204" pitchFamily="34" charset="-122"/>
              </a:rPr>
              <a:t>（八）深化精准培训改革。聚焦基础教育课程改革的理念、要求和教育教学方法变革，以中西部欠发达地区农村教师校长培训为重点，充分发挥名师名校长辐射带动作用，实施五年一周期的“国培计划”，示范引领各地教师全员培训开展。</a:t>
            </a:r>
            <a:endParaRPr lang="en-US" altLang="zh-CN" sz="2800" i="0" dirty="0">
              <a:solidFill>
                <a:schemeClr val="accent6">
                  <a:lumMod val="75000"/>
                  <a:lumOff val="25000"/>
                </a:schemeClr>
              </a:solidFill>
              <a:effectLst/>
              <a:latin typeface="微软雅黑" panose="020B0503020204020204" pitchFamily="34" charset="-122"/>
              <a:ea typeface="微软雅黑" panose="020B0503020204020204" pitchFamily="34" charset="-122"/>
            </a:endParaRPr>
          </a:p>
          <a:p>
            <a:pPr algn="just">
              <a:lnSpc>
                <a:spcPct val="130000"/>
              </a:lnSpc>
            </a:pPr>
            <a:r>
              <a:rPr lang="en-US" altLang="zh-CN" sz="2800" dirty="0">
                <a:solidFill>
                  <a:schemeClr val="accent6">
                    <a:lumMod val="75000"/>
                    <a:lumOff val="25000"/>
                  </a:schemeClr>
                </a:solidFill>
                <a:latin typeface="微软雅黑" panose="020B0503020204020204" pitchFamily="34" charset="-122"/>
                <a:ea typeface="微软雅黑" panose="020B0503020204020204" pitchFamily="34" charset="-122"/>
              </a:rPr>
              <a:t>       </a:t>
            </a:r>
            <a:r>
              <a:rPr lang="zh-CN" altLang="en-US" sz="2800" i="0" dirty="0">
                <a:solidFill>
                  <a:schemeClr val="accent6">
                    <a:lumMod val="75000"/>
                    <a:lumOff val="25000"/>
                  </a:schemeClr>
                </a:solidFill>
                <a:effectLst/>
                <a:latin typeface="微软雅黑" panose="020B0503020204020204" pitchFamily="34" charset="-122"/>
                <a:ea typeface="微软雅黑" panose="020B0503020204020204" pitchFamily="34" charset="-122"/>
              </a:rPr>
              <a:t>发挥国家教师发展协同创新实验基地建设的示范作用，通过建立标准、项目拉动、转型改制等举措，推动各地构建完善省域内教师发展机构体系，建强县级教师发展机构及培训者、教研员队伍。</a:t>
            </a:r>
            <a:endParaRPr lang="en-US" altLang="zh-CN" sz="2800" i="0" dirty="0">
              <a:solidFill>
                <a:schemeClr val="accent6">
                  <a:lumMod val="75000"/>
                  <a:lumOff val="25000"/>
                </a:schemeClr>
              </a:solidFill>
              <a:effectLst/>
              <a:latin typeface="微软雅黑" panose="020B0503020204020204" pitchFamily="34" charset="-122"/>
              <a:ea typeface="微软雅黑" panose="020B0503020204020204" pitchFamily="34" charset="-122"/>
            </a:endParaRPr>
          </a:p>
          <a:p>
            <a:pPr algn="just">
              <a:lnSpc>
                <a:spcPct val="130000"/>
              </a:lnSpc>
            </a:pPr>
            <a:r>
              <a:rPr lang="en-US" altLang="zh-CN" sz="2800" dirty="0">
                <a:solidFill>
                  <a:schemeClr val="accent6">
                    <a:lumMod val="75000"/>
                    <a:lumOff val="25000"/>
                  </a:schemeClr>
                </a:solidFill>
                <a:latin typeface="微软雅黑" panose="020B0503020204020204" pitchFamily="34" charset="-122"/>
                <a:ea typeface="微软雅黑" panose="020B0503020204020204" pitchFamily="34" charset="-122"/>
              </a:rPr>
              <a:t>       </a:t>
            </a:r>
            <a:r>
              <a:rPr lang="zh-CN" altLang="en-US" sz="2800" i="0" dirty="0">
                <a:solidFill>
                  <a:schemeClr val="accent6">
                    <a:lumMod val="75000"/>
                    <a:lumOff val="25000"/>
                  </a:schemeClr>
                </a:solidFill>
                <a:effectLst/>
                <a:latin typeface="微软雅黑" panose="020B0503020204020204" pitchFamily="34" charset="-122"/>
                <a:ea typeface="微软雅黑" panose="020B0503020204020204" pitchFamily="34" charset="-122"/>
              </a:rPr>
              <a:t>优化培训内容、打造高水平课程资源，建立完善自主选学机制和精准帮扶机制，创新线上线下混合式研修模式，提升中小学教师的信息技术应用能力和科学素养。</a:t>
            </a:r>
            <a:endParaRPr lang="en-US" altLang="zh-CN" sz="2800" i="0" dirty="0">
              <a:solidFill>
                <a:schemeClr val="accent6">
                  <a:lumMod val="75000"/>
                  <a:lumOff val="25000"/>
                </a:schemeClr>
              </a:solidFill>
              <a:effectLst/>
              <a:latin typeface="微软雅黑" panose="020B0503020204020204" pitchFamily="34" charset="-122"/>
              <a:ea typeface="微软雅黑" panose="020B0503020204020204" pitchFamily="34" charset="-122"/>
            </a:endParaRPr>
          </a:p>
          <a:p>
            <a:pPr algn="r">
              <a:lnSpc>
                <a:spcPct val="130000"/>
              </a:lnSpc>
            </a:pPr>
            <a:r>
              <a:rPr lang="en-US" altLang="zh-CN" sz="2800" dirty="0">
                <a:solidFill>
                  <a:schemeClr val="accent6">
                    <a:lumMod val="75000"/>
                    <a:lumOff val="25000"/>
                  </a:schemeClr>
                </a:solidFill>
                <a:latin typeface="微软雅黑" panose="020B0503020204020204" pitchFamily="34" charset="-122"/>
                <a:ea typeface="微软雅黑" panose="020B0503020204020204" pitchFamily="34" charset="-122"/>
              </a:rPr>
              <a:t>——</a:t>
            </a:r>
            <a:r>
              <a:rPr lang="zh-CN" altLang="en-US" sz="2800" dirty="0">
                <a:solidFill>
                  <a:schemeClr val="accent6">
                    <a:lumMod val="75000"/>
                    <a:lumOff val="25000"/>
                  </a:schemeClr>
                </a:solidFill>
                <a:latin typeface="微软雅黑" panose="020B0503020204020204" pitchFamily="34" charset="-122"/>
                <a:ea typeface="微软雅黑" panose="020B0503020204020204" pitchFamily="34" charset="-122"/>
              </a:rPr>
              <a:t>教育部等八部门</a:t>
            </a:r>
            <a:r>
              <a:rPr lang="en-US" altLang="zh-CN" sz="2800" dirty="0">
                <a:solidFill>
                  <a:schemeClr val="accent6">
                    <a:lumMod val="75000"/>
                    <a:lumOff val="25000"/>
                  </a:schemeClr>
                </a:solidFill>
                <a:latin typeface="微软雅黑" panose="020B0503020204020204" pitchFamily="34" charset="-122"/>
                <a:ea typeface="微软雅黑" panose="020B0503020204020204" pitchFamily="34" charset="-122"/>
              </a:rPr>
              <a:t>《</a:t>
            </a:r>
            <a:r>
              <a:rPr lang="zh-CN" altLang="en-US" sz="2800" dirty="0">
                <a:solidFill>
                  <a:schemeClr val="accent6">
                    <a:lumMod val="75000"/>
                    <a:lumOff val="25000"/>
                  </a:schemeClr>
                </a:solidFill>
                <a:latin typeface="微软雅黑" panose="020B0503020204020204" pitchFamily="34" charset="-122"/>
                <a:ea typeface="微软雅黑" panose="020B0503020204020204" pitchFamily="34" charset="-122"/>
              </a:rPr>
              <a:t>新时代基础教育强师计划</a:t>
            </a:r>
            <a:r>
              <a:rPr lang="en-US" altLang="zh-CN" sz="2800" dirty="0">
                <a:solidFill>
                  <a:schemeClr val="accent6">
                    <a:lumMod val="75000"/>
                    <a:lumOff val="25000"/>
                  </a:schemeClr>
                </a:solidFill>
                <a:latin typeface="微软雅黑" panose="020B0503020204020204" pitchFamily="34" charset="-122"/>
                <a:ea typeface="微软雅黑" panose="020B0503020204020204" pitchFamily="34" charset="-122"/>
              </a:rPr>
              <a:t>》</a:t>
            </a:r>
            <a:endParaRPr lang="zh-CN" altLang="en-US" sz="28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58814" y="910508"/>
            <a:ext cx="6587948" cy="523220"/>
            <a:chOff x="658814" y="910508"/>
            <a:chExt cx="6587948" cy="523220"/>
          </a:xfrm>
        </p:grpSpPr>
        <p:sp>
          <p:nvSpPr>
            <p:cNvPr id="22" name="文本框 21"/>
            <p:cNvSpPr txBox="1"/>
            <p:nvPr/>
          </p:nvSpPr>
          <p:spPr>
            <a:xfrm>
              <a:off x="658814" y="910508"/>
              <a:ext cx="61247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1-1</a:t>
              </a:r>
              <a:r>
                <a:rPr kumimoji="0" lang="en-US" altLang="zh-CN"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 </a:t>
              </a:r>
              <a:r>
                <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“十四五“国培计划的基本思路 </a:t>
              </a:r>
              <a:endPar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23" name="矩形 22"/>
            <p:cNvSpPr/>
            <p:nvPr/>
          </p:nvSpPr>
          <p:spPr>
            <a:xfrm>
              <a:off x="766762" y="1399633"/>
              <a:ext cx="6480000" cy="18000"/>
            </a:xfrm>
            <a:prstGeom prst="rect">
              <a:avLst/>
            </a:prstGeom>
            <a:gradFill flip="none" rotWithShape="1">
              <a:gsLst>
                <a:gs pos="0">
                  <a:srgbClr val="007D96"/>
                </a:gs>
                <a:gs pos="23000">
                  <a:srgbClr val="007D96"/>
                </a:gs>
                <a:gs pos="79000">
                  <a:srgbClr val="007D96">
                    <a:alpha val="73000"/>
                  </a:srgbClr>
                </a:gs>
                <a:gs pos="97000">
                  <a:srgbClr val="007D96">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grpSp>
      <p:grpSp>
        <p:nvGrpSpPr>
          <p:cNvPr id="2" name="组合 1"/>
          <p:cNvGrpSpPr/>
          <p:nvPr/>
        </p:nvGrpSpPr>
        <p:grpSpPr>
          <a:xfrm>
            <a:off x="3955082" y="1858276"/>
            <a:ext cx="7155926" cy="4495022"/>
            <a:chOff x="3552225" y="1583326"/>
            <a:chExt cx="7155926" cy="4495022"/>
          </a:xfrm>
        </p:grpSpPr>
        <p:sp>
          <p:nvSpPr>
            <p:cNvPr id="10" name="矩形: 圆角 9"/>
            <p:cNvSpPr/>
            <p:nvPr/>
          </p:nvSpPr>
          <p:spPr>
            <a:xfrm>
              <a:off x="6131567" y="1583326"/>
              <a:ext cx="1997242" cy="985312"/>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教师培训</a:t>
              </a:r>
              <a:endParaRPr kumimoji="0" lang="en-US" altLang="zh-CN"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提质增效</a:t>
              </a:r>
              <a:endPar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p:txBody>
        </p:sp>
        <p:sp>
          <p:nvSpPr>
            <p:cNvPr id="11" name="矩形: 圆角 10"/>
            <p:cNvSpPr/>
            <p:nvPr/>
          </p:nvSpPr>
          <p:spPr>
            <a:xfrm>
              <a:off x="8710909" y="3301586"/>
              <a:ext cx="1997242" cy="985312"/>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高质量</a:t>
              </a:r>
              <a:endParaRPr kumimoji="0" lang="en-US" altLang="zh-CN" sz="2400" b="0" i="0" u="none" strike="noStrike" kern="1200" cap="none" spc="0" normalizeH="0" baseline="0" noProof="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教师培训</a:t>
              </a:r>
              <a:endPar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p:txBody>
        </p:sp>
        <p:sp>
          <p:nvSpPr>
            <p:cNvPr id="12" name="矩形: 圆角 11"/>
            <p:cNvSpPr/>
            <p:nvPr/>
          </p:nvSpPr>
          <p:spPr>
            <a:xfrm>
              <a:off x="6131567" y="5093036"/>
              <a:ext cx="1997242" cy="985312"/>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高质量</a:t>
              </a:r>
              <a:endParaRPr kumimoji="0" lang="en-US" altLang="zh-CN"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教师队伍</a:t>
              </a:r>
              <a:endPar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p:txBody>
        </p:sp>
        <p:sp>
          <p:nvSpPr>
            <p:cNvPr id="13" name="矩形: 圆角 12"/>
            <p:cNvSpPr/>
            <p:nvPr/>
          </p:nvSpPr>
          <p:spPr>
            <a:xfrm>
              <a:off x="3552225" y="3301586"/>
              <a:ext cx="1997242" cy="985312"/>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高质量</a:t>
              </a:r>
              <a:endParaRPr kumimoji="0" lang="en-US" altLang="zh-CN"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rPr>
                <a:t>教育发展</a:t>
              </a:r>
              <a:endParaRPr kumimoji="0" lang="zh-CN" altLang="en-US" sz="2400" b="0" i="0" u="none" strike="noStrike" kern="1200" cap="none" spc="0" normalizeH="0" baseline="0" noProof="0" dirty="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p:txBody>
        </p:sp>
        <p:sp>
          <p:nvSpPr>
            <p:cNvPr id="17" name="椭圆 16"/>
            <p:cNvSpPr/>
            <p:nvPr/>
          </p:nvSpPr>
          <p:spPr>
            <a:xfrm>
              <a:off x="6131567" y="2832216"/>
              <a:ext cx="1997242" cy="1997242"/>
            </a:xfrm>
            <a:prstGeom prst="ellipse">
              <a:avLst/>
            </a:prstGeom>
            <a:solidFill>
              <a:srgbClr val="007D96"/>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高质量</a:t>
              </a:r>
              <a:endParaRPr kumimoji="0" lang="en-US" altLang="zh-CN"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发展</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箭头: 圆角右 17"/>
            <p:cNvSpPr/>
            <p:nvPr/>
          </p:nvSpPr>
          <p:spPr>
            <a:xfrm flipH="1">
              <a:off x="8459016" y="1801500"/>
              <a:ext cx="1620000" cy="1116000"/>
            </a:xfrm>
            <a:prstGeom prst="bentArrow">
              <a:avLst>
                <a:gd name="adj1" fmla="val 25000"/>
                <a:gd name="adj2" fmla="val 25000"/>
                <a:gd name="adj3" fmla="val 44630"/>
                <a:gd name="adj4" fmla="val 43750"/>
              </a:avLst>
            </a:prstGeom>
            <a:solidFill>
              <a:schemeClr val="bg1">
                <a:lumMod val="65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箭头: 圆角右 18"/>
            <p:cNvSpPr/>
            <p:nvPr/>
          </p:nvSpPr>
          <p:spPr>
            <a:xfrm rot="5400000" flipH="1">
              <a:off x="8843471" y="4270707"/>
              <a:ext cx="1116000" cy="1620000"/>
            </a:xfrm>
            <a:prstGeom prst="bentArrow">
              <a:avLst>
                <a:gd name="adj1" fmla="val 21722"/>
                <a:gd name="adj2" fmla="val 25000"/>
                <a:gd name="adj3" fmla="val 41216"/>
                <a:gd name="adj4" fmla="val 43750"/>
              </a:avLst>
            </a:prstGeom>
            <a:solidFill>
              <a:schemeClr val="bg1">
                <a:lumMod val="65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0" name="箭头: 圆角右 19"/>
            <p:cNvSpPr/>
            <p:nvPr/>
          </p:nvSpPr>
          <p:spPr>
            <a:xfrm rot="10800000" flipH="1">
              <a:off x="4284389" y="4679919"/>
              <a:ext cx="1620000" cy="1116000"/>
            </a:xfrm>
            <a:prstGeom prst="bentArrow">
              <a:avLst>
                <a:gd name="adj1" fmla="val 21846"/>
                <a:gd name="adj2" fmla="val 25000"/>
                <a:gd name="adj3" fmla="val 50000"/>
                <a:gd name="adj4" fmla="val 43750"/>
              </a:avLst>
            </a:prstGeom>
            <a:solidFill>
              <a:schemeClr val="bg1">
                <a:lumMod val="65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endParaRPr>
            </a:p>
          </p:txBody>
        </p:sp>
        <p:sp>
          <p:nvSpPr>
            <p:cNvPr id="21" name="箭头: 圆角右 20"/>
            <p:cNvSpPr/>
            <p:nvPr/>
          </p:nvSpPr>
          <p:spPr>
            <a:xfrm rot="16200000" flipH="1">
              <a:off x="4460564" y="1653202"/>
              <a:ext cx="1116000" cy="1620000"/>
            </a:xfrm>
            <a:prstGeom prst="bentArrow">
              <a:avLst>
                <a:gd name="adj1" fmla="val 25249"/>
                <a:gd name="adj2" fmla="val 25000"/>
                <a:gd name="adj3" fmla="val 44630"/>
                <a:gd name="adj4" fmla="val 43750"/>
              </a:avLst>
            </a:prstGeom>
            <a:solidFill>
              <a:srgbClr val="FFC000"/>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4" name="矩形: 圆角 13"/>
          <p:cNvSpPr/>
          <p:nvPr/>
        </p:nvSpPr>
        <p:spPr>
          <a:xfrm>
            <a:off x="839788" y="2538665"/>
            <a:ext cx="1508777" cy="2745604"/>
          </a:xfrm>
          <a:prstGeom prst="roundRect">
            <a:avLst/>
          </a:prstGeom>
          <a:solidFill>
            <a:srgbClr val="FFC000"/>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聚焦</a:t>
            </a:r>
            <a:endParaRPr kumimoji="0" lang="en-US" altLang="zh-CN" sz="32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主题</a:t>
            </a:r>
            <a:endParaRPr kumimoji="0" lang="zh-CN" altLang="en-US" sz="3600"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726643" y="1640231"/>
            <a:ext cx="2782288" cy="5232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主要工作</a:t>
            </a:r>
            <a:endPar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p:nvPr/>
        </p:nvGrpSpPr>
        <p:grpSpPr>
          <a:xfrm>
            <a:off x="839787" y="2263689"/>
            <a:ext cx="10563433" cy="2111538"/>
            <a:chOff x="839787" y="2025564"/>
            <a:chExt cx="10563433" cy="2111538"/>
          </a:xfrm>
        </p:grpSpPr>
        <p:grpSp>
          <p:nvGrpSpPr>
            <p:cNvPr id="6" name="组合 5"/>
            <p:cNvGrpSpPr/>
            <p:nvPr/>
          </p:nvGrpSpPr>
          <p:grpSpPr>
            <a:xfrm>
              <a:off x="839787" y="2025564"/>
              <a:ext cx="10563433" cy="2111538"/>
              <a:chOff x="839787" y="2025564"/>
              <a:chExt cx="10563433" cy="2111538"/>
            </a:xfrm>
          </p:grpSpPr>
          <p:sp>
            <p:nvSpPr>
              <p:cNvPr id="2" name="矩形 1"/>
              <p:cNvSpPr/>
              <p:nvPr/>
            </p:nvSpPr>
            <p:spPr>
              <a:xfrm>
                <a:off x="839787" y="2025564"/>
                <a:ext cx="2556000" cy="2111538"/>
              </a:xfrm>
              <a:prstGeom prst="rect">
                <a:avLst/>
              </a:prstGeom>
              <a:solidFill>
                <a:srgbClr val="007D96"/>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bIns="108000" rtlCol="0" anchor="ctr"/>
              <a:lstStyle/>
              <a:p>
                <a:pPr marL="0" marR="0" lvl="0" indent="0" algn="ctr" defTabSz="914400" rtl="0" eaLnBrk="1" fontAlgn="auto" latinLnBrk="0" hangingPunct="1">
                  <a:lnSpc>
                    <a:spcPct val="110000"/>
                  </a:lnSpc>
                  <a:spcBef>
                    <a:spcPts val="0"/>
                  </a:spcBef>
                  <a:spcAft>
                    <a:spcPts val="1200"/>
                  </a:spcAft>
                  <a:buClrTx/>
                  <a:buSzTx/>
                  <a:buFontTx/>
                  <a:buNone/>
                  <a:defRPr/>
                </a:pPr>
                <a:r>
                  <a:rPr kumimoji="0" lang="zh-CN"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聚焦素养提升</a:t>
                </a:r>
                <a:endParaRPr kumimoji="0" lang="en-US"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zh-CN"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更新标准引领</a:t>
                </a:r>
                <a:endParaRPr kumimoji="0" lang="en-US" altLang="zh-CN"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zh-CN"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下的内容体系</a:t>
                </a:r>
                <a:endParaRPr kumimoji="0" lang="zh-CN" altLang="zh-CN"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3" name="矩形 2"/>
              <p:cNvSpPr/>
              <p:nvPr/>
            </p:nvSpPr>
            <p:spPr>
              <a:xfrm>
                <a:off x="3508931" y="2025564"/>
                <a:ext cx="2556000" cy="2111538"/>
              </a:xfrm>
              <a:prstGeom prst="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bIns="108000" rtlCol="0" anchor="ctr"/>
              <a:lstStyle/>
              <a:p>
                <a:pPr marL="0" marR="0" lvl="0" indent="0" algn="ctr" defTabSz="914400" rtl="0" eaLnBrk="1" fontAlgn="auto" latinLnBrk="0" hangingPunct="1">
                  <a:lnSpc>
                    <a:spcPct val="110000"/>
                  </a:lnSpc>
                  <a:spcBef>
                    <a:spcPts val="0"/>
                  </a:spcBef>
                  <a:spcAft>
                    <a:spcPts val="120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推进重点改革</a:t>
                </a:r>
                <a:endParaRPr kumimoji="0" lang="en-US" altLang="zh-CN"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完善高质量精准化的培训机制</a:t>
                </a:r>
                <a:endParaRPr kumimoji="0" lang="zh-CN" altLang="en-US" sz="2400" b="0" i="0" u="none" strike="noStrike" kern="1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4" name="矩形 3"/>
              <p:cNvSpPr/>
              <p:nvPr/>
            </p:nvSpPr>
            <p:spPr>
              <a:xfrm>
                <a:off x="6178075" y="2025564"/>
                <a:ext cx="2556000" cy="2111538"/>
              </a:xfrm>
              <a:prstGeom prst="rect">
                <a:avLst/>
              </a:prstGeom>
              <a:solidFill>
                <a:srgbClr val="007D96"/>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bIns="108000" rtlCol="0" anchor="ctr"/>
              <a:lstStyle/>
              <a:p>
                <a:pPr marL="0" marR="0" lvl="0" indent="0" algn="ctr" defTabSz="914400" rtl="0" eaLnBrk="1" fontAlgn="auto" latinLnBrk="0" hangingPunct="1">
                  <a:lnSpc>
                    <a:spcPct val="110000"/>
                  </a:lnSpc>
                  <a:spcBef>
                    <a:spcPts val="0"/>
                  </a:spcBef>
                  <a:spcAft>
                    <a:spcPts val="120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强化能力建设</a:t>
                </a:r>
                <a:endParaRPr kumimoji="0" lang="en-US"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健全教师发展</a:t>
                </a:r>
                <a:endParaRPr kumimoji="0" lang="en-US" altLang="zh-CN"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支持服务体系</a:t>
                </a:r>
                <a:endParaRPr kumimoji="0" lang="zh-CN" altLang="en-US" sz="2400" b="0" i="0" u="none" strike="noStrike" kern="1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5" name="矩形 4"/>
              <p:cNvSpPr/>
              <p:nvPr/>
            </p:nvSpPr>
            <p:spPr>
              <a:xfrm>
                <a:off x="8847220" y="2025564"/>
                <a:ext cx="2556000" cy="2111538"/>
              </a:xfrm>
              <a:prstGeom prst="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bIns="108000" rtlCol="0" anchor="ctr"/>
              <a:lstStyle/>
              <a:p>
                <a:pPr marL="0" marR="0" lvl="0" indent="0" algn="ctr" defTabSz="914400" rtl="0" eaLnBrk="1" fontAlgn="auto" latinLnBrk="0" hangingPunct="1">
                  <a:lnSpc>
                    <a:spcPct val="110000"/>
                  </a:lnSpc>
                  <a:spcBef>
                    <a:spcPts val="0"/>
                  </a:spcBef>
                  <a:spcAft>
                    <a:spcPts val="120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完善过程管理</a:t>
                </a:r>
                <a:endParaRPr kumimoji="0" lang="en-US" altLang="zh-CN"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健全全方位的</a:t>
                </a:r>
                <a:endParaRPr kumimoji="0" lang="en-US" altLang="zh-CN" sz="2400" b="0" i="0" u="none" strike="noStrike" kern="1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监管评价机制</a:t>
                </a:r>
                <a:endParaRPr kumimoji="0" lang="zh-CN" altLang="en-US" sz="2400" b="0" i="0" u="none" strike="noStrike" kern="1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p:txBody>
          </p:sp>
        </p:grpSp>
        <p:cxnSp>
          <p:nvCxnSpPr>
            <p:cNvPr id="8" name="直接连接符 7"/>
            <p:cNvCxnSpPr/>
            <p:nvPr/>
          </p:nvCxnSpPr>
          <p:spPr>
            <a:xfrm>
              <a:off x="1126273" y="2843560"/>
              <a:ext cx="19960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769113" y="2843560"/>
              <a:ext cx="1996068"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456557" y="2843560"/>
              <a:ext cx="19960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110548" y="2843560"/>
              <a:ext cx="1996068"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658814" y="910508"/>
            <a:ext cx="6587948" cy="523220"/>
            <a:chOff x="658814" y="910508"/>
            <a:chExt cx="6587948" cy="523220"/>
          </a:xfrm>
        </p:grpSpPr>
        <p:sp>
          <p:nvSpPr>
            <p:cNvPr id="20" name="文本框 19"/>
            <p:cNvSpPr txBox="1"/>
            <p:nvPr/>
          </p:nvSpPr>
          <p:spPr>
            <a:xfrm>
              <a:off x="658814" y="910508"/>
              <a:ext cx="61247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1-1</a:t>
              </a:r>
              <a:r>
                <a:rPr kumimoji="0" lang="en-US" altLang="zh-CN"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 </a:t>
              </a:r>
              <a:r>
                <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“十四五“国培计划的基本思路 </a:t>
              </a:r>
              <a:endPar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21" name="矩形 20"/>
            <p:cNvSpPr/>
            <p:nvPr/>
          </p:nvSpPr>
          <p:spPr>
            <a:xfrm>
              <a:off x="766762" y="1399633"/>
              <a:ext cx="6480000" cy="18000"/>
            </a:xfrm>
            <a:prstGeom prst="rect">
              <a:avLst/>
            </a:prstGeom>
            <a:gradFill flip="none" rotWithShape="1">
              <a:gsLst>
                <a:gs pos="0">
                  <a:srgbClr val="007D96"/>
                </a:gs>
                <a:gs pos="23000">
                  <a:srgbClr val="007D96"/>
                </a:gs>
                <a:gs pos="79000">
                  <a:srgbClr val="007D96">
                    <a:alpha val="73000"/>
                  </a:srgbClr>
                </a:gs>
                <a:gs pos="97000">
                  <a:srgbClr val="007D96">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grpSp>
      <p:sp>
        <p:nvSpPr>
          <p:cNvPr id="7" name="文本框 6"/>
          <p:cNvSpPr txBox="1"/>
          <p:nvPr/>
        </p:nvSpPr>
        <p:spPr>
          <a:xfrm>
            <a:off x="1045514" y="4701983"/>
            <a:ext cx="2506612" cy="814582"/>
          </a:xfrm>
          <a:prstGeom prst="rect">
            <a:avLst/>
          </a:prstGeom>
          <a:noFill/>
        </p:spPr>
        <p:txBody>
          <a:bodyPr wrap="square" rtlCol="0">
            <a:spAutoFit/>
          </a:bodyPr>
          <a:lstStyle/>
          <a:p>
            <a:pPr algn="just">
              <a:lnSpc>
                <a:spcPct val="130000"/>
              </a:lnSpc>
            </a:pPr>
            <a:r>
              <a:rPr lang="zh-CN" altLang="en-US" sz="4000" b="1" dirty="0">
                <a:latin typeface="微软雅黑" panose="020B0503020204020204" pitchFamily="34" charset="-122"/>
                <a:ea typeface="微软雅黑" panose="020B0503020204020204" pitchFamily="34" charset="-122"/>
              </a:rPr>
              <a:t>培训什么</a:t>
            </a:r>
            <a:endParaRPr lang="zh-CN" altLang="en-US" sz="4000" b="1"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3745727" y="4701983"/>
            <a:ext cx="2506612" cy="814582"/>
          </a:xfrm>
          <a:prstGeom prst="rect">
            <a:avLst/>
          </a:prstGeom>
          <a:noFill/>
        </p:spPr>
        <p:txBody>
          <a:bodyPr wrap="square" rtlCol="0">
            <a:spAutoFit/>
          </a:bodyPr>
          <a:lstStyle/>
          <a:p>
            <a:pPr algn="just">
              <a:lnSpc>
                <a:spcPct val="130000"/>
              </a:lnSpc>
            </a:pPr>
            <a:r>
              <a:rPr lang="zh-CN" altLang="en-US" sz="4000" b="1" dirty="0">
                <a:latin typeface="微软雅黑" panose="020B0503020204020204" pitchFamily="34" charset="-122"/>
                <a:ea typeface="微软雅黑" panose="020B0503020204020204" pitchFamily="34" charset="-122"/>
              </a:rPr>
              <a:t>怎么培训</a:t>
            </a:r>
            <a:endParaRPr lang="zh-CN" altLang="en-US" sz="4000" b="1"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6410335" y="4694550"/>
            <a:ext cx="2506612" cy="814582"/>
          </a:xfrm>
          <a:prstGeom prst="rect">
            <a:avLst/>
          </a:prstGeom>
          <a:noFill/>
        </p:spPr>
        <p:txBody>
          <a:bodyPr wrap="square" rtlCol="0">
            <a:spAutoFit/>
          </a:bodyPr>
          <a:lstStyle/>
          <a:p>
            <a:pPr algn="just">
              <a:lnSpc>
                <a:spcPct val="130000"/>
              </a:lnSpc>
            </a:pPr>
            <a:r>
              <a:rPr lang="zh-CN" altLang="en-US" sz="4000" b="1" dirty="0">
                <a:latin typeface="微软雅黑" panose="020B0503020204020204" pitchFamily="34" charset="-122"/>
                <a:ea typeface="微软雅黑" panose="020B0503020204020204" pitchFamily="34" charset="-122"/>
              </a:rPr>
              <a:t>谁来培训</a:t>
            </a:r>
            <a:endParaRPr lang="zh-CN" altLang="en-US" sz="4000" b="1"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9110548" y="4701983"/>
            <a:ext cx="2506612" cy="814582"/>
          </a:xfrm>
          <a:prstGeom prst="rect">
            <a:avLst/>
          </a:prstGeom>
          <a:noFill/>
        </p:spPr>
        <p:txBody>
          <a:bodyPr wrap="square" rtlCol="0">
            <a:spAutoFit/>
          </a:bodyPr>
          <a:lstStyle/>
          <a:p>
            <a:pPr algn="just">
              <a:lnSpc>
                <a:spcPct val="130000"/>
              </a:lnSpc>
            </a:pPr>
            <a:r>
              <a:rPr lang="zh-CN" altLang="en-US" sz="4000" b="1" dirty="0">
                <a:latin typeface="微软雅黑" panose="020B0503020204020204" pitchFamily="34" charset="-122"/>
                <a:ea typeface="微软雅黑" panose="020B0503020204020204" pitchFamily="34" charset="-122"/>
              </a:rPr>
              <a:t>如何管理</a:t>
            </a:r>
            <a:endParaRPr lang="zh-CN" altLang="en-US" sz="40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7522676" y="4185924"/>
            <a:ext cx="0" cy="1116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12" idx="2"/>
          </p:cNvCxnSpPr>
          <p:nvPr/>
        </p:nvCxnSpPr>
        <p:spPr>
          <a:xfrm>
            <a:off x="7522676" y="2588841"/>
            <a:ext cx="0" cy="159708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 idx="3"/>
          </p:cNvCxnSpPr>
          <p:nvPr/>
        </p:nvCxnSpPr>
        <p:spPr>
          <a:xfrm flipV="1">
            <a:off x="7260387" y="4185924"/>
            <a:ext cx="262289" cy="1"/>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936307" y="1932239"/>
            <a:ext cx="4507372" cy="4507372"/>
            <a:chOff x="2936307" y="1932239"/>
            <a:chExt cx="4507372" cy="4507372"/>
          </a:xfrm>
        </p:grpSpPr>
        <p:sp>
          <p:nvSpPr>
            <p:cNvPr id="46" name="椭圆 45"/>
            <p:cNvSpPr/>
            <p:nvPr/>
          </p:nvSpPr>
          <p:spPr>
            <a:xfrm>
              <a:off x="2936307" y="1932239"/>
              <a:ext cx="4507372" cy="4507372"/>
            </a:xfrm>
            <a:prstGeom prst="ellipse">
              <a:avLst/>
            </a:prstGeom>
            <a:solidFill>
              <a:schemeClr val="bg1">
                <a:lumMod val="9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 name="椭圆 2"/>
            <p:cNvSpPr/>
            <p:nvPr/>
          </p:nvSpPr>
          <p:spPr>
            <a:xfrm>
              <a:off x="3694227" y="2708447"/>
              <a:ext cx="2954956" cy="295495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2" name="椭圆 1"/>
            <p:cNvSpPr/>
            <p:nvPr/>
          </p:nvSpPr>
          <p:spPr>
            <a:xfrm>
              <a:off x="4305431" y="3319651"/>
              <a:ext cx="1732548" cy="1732548"/>
            </a:xfrm>
            <a:prstGeom prst="ellipse">
              <a:avLst/>
            </a:prstGeom>
            <a:solidFill>
              <a:srgbClr val="007D96"/>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rPr>
                <a:t>三大类</a:t>
              </a:r>
              <a:endParaRPr kumimoji="0" lang="en-US" altLang="zh-CN" sz="24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培训</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圆角 3"/>
            <p:cNvSpPr/>
            <p:nvPr/>
          </p:nvSpPr>
          <p:spPr>
            <a:xfrm>
              <a:off x="6297860" y="3524188"/>
              <a:ext cx="962527" cy="1323473"/>
            </a:xfrm>
            <a:prstGeom prst="roundRect">
              <a:avLst/>
            </a:prstGeom>
            <a:solidFill>
              <a:srgbClr val="FFC000"/>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业务</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能力</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培训</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矩形: 圆角 4"/>
            <p:cNvSpPr/>
            <p:nvPr/>
          </p:nvSpPr>
          <p:spPr>
            <a:xfrm>
              <a:off x="3694227" y="2467817"/>
              <a:ext cx="1058773" cy="832586"/>
            </a:xfrm>
            <a:prstGeom prst="roundRect">
              <a:avLst/>
            </a:prstGeom>
            <a:solidFill>
              <a:srgbClr val="FFC000"/>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思政</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培训</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矩形: 圆角 6"/>
            <p:cNvSpPr/>
            <p:nvPr/>
          </p:nvSpPr>
          <p:spPr>
            <a:xfrm>
              <a:off x="3694227" y="5124390"/>
              <a:ext cx="1058773" cy="832586"/>
            </a:xfrm>
            <a:prstGeom prst="roundRect">
              <a:avLst/>
            </a:prstGeom>
            <a:solidFill>
              <a:srgbClr val="FFC000"/>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师德</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培训</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组合 5"/>
          <p:cNvGrpSpPr/>
          <p:nvPr/>
        </p:nvGrpSpPr>
        <p:grpSpPr>
          <a:xfrm>
            <a:off x="659039" y="1826916"/>
            <a:ext cx="3035188" cy="2172903"/>
            <a:chOff x="659039" y="1826916"/>
            <a:chExt cx="3035188" cy="2172903"/>
          </a:xfrm>
        </p:grpSpPr>
        <p:cxnSp>
          <p:nvCxnSpPr>
            <p:cNvPr id="55" name="直接连接符 54"/>
            <p:cNvCxnSpPr/>
            <p:nvPr/>
          </p:nvCxnSpPr>
          <p:spPr>
            <a:xfrm>
              <a:off x="3224584" y="2131637"/>
              <a:ext cx="0" cy="15857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8" idx="3"/>
            </p:cNvCxnSpPr>
            <p:nvPr/>
          </p:nvCxnSpPr>
          <p:spPr>
            <a:xfrm flipV="1">
              <a:off x="2689970" y="2120486"/>
              <a:ext cx="534614"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9" idx="3"/>
            </p:cNvCxnSpPr>
            <p:nvPr/>
          </p:nvCxnSpPr>
          <p:spPr>
            <a:xfrm flipV="1">
              <a:off x="2689970" y="2890507"/>
              <a:ext cx="534614"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10" idx="3"/>
            </p:cNvCxnSpPr>
            <p:nvPr/>
          </p:nvCxnSpPr>
          <p:spPr>
            <a:xfrm flipV="1">
              <a:off x="2689970" y="3706248"/>
              <a:ext cx="534614"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直接连接符 62"/>
            <p:cNvCxnSpPr>
              <a:stCxn id="5" idx="1"/>
            </p:cNvCxnSpPr>
            <p:nvPr/>
          </p:nvCxnSpPr>
          <p:spPr>
            <a:xfrm flipH="1">
              <a:off x="3224584" y="2884110"/>
              <a:ext cx="4696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矩形: 圆角 7"/>
            <p:cNvSpPr/>
            <p:nvPr/>
          </p:nvSpPr>
          <p:spPr>
            <a:xfrm>
              <a:off x="659039" y="1826916"/>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理想信念教育</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9" name="矩形: 圆角 8"/>
            <p:cNvSpPr/>
            <p:nvPr/>
          </p:nvSpPr>
          <p:spPr>
            <a:xfrm>
              <a:off x="659039" y="2596937"/>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总书记教育论述</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0" name="矩形: 圆角 9"/>
            <p:cNvSpPr/>
            <p:nvPr/>
          </p:nvSpPr>
          <p:spPr>
            <a:xfrm>
              <a:off x="659039" y="3412678"/>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四史教育</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21" name="组合 20"/>
          <p:cNvGrpSpPr/>
          <p:nvPr/>
        </p:nvGrpSpPr>
        <p:grpSpPr>
          <a:xfrm>
            <a:off x="724010" y="5252456"/>
            <a:ext cx="2970217" cy="587141"/>
            <a:chOff x="724010" y="5252456"/>
            <a:chExt cx="2970217" cy="587141"/>
          </a:xfrm>
        </p:grpSpPr>
        <p:cxnSp>
          <p:nvCxnSpPr>
            <p:cNvPr id="53" name="直接连接符 52"/>
            <p:cNvCxnSpPr>
              <a:stCxn id="7" idx="1"/>
              <a:endCxn id="11" idx="3"/>
            </p:cNvCxnSpPr>
            <p:nvPr/>
          </p:nvCxnSpPr>
          <p:spPr>
            <a:xfrm flipH="1">
              <a:off x="2754941" y="5540683"/>
              <a:ext cx="939286" cy="534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矩形: 圆角 10"/>
            <p:cNvSpPr/>
            <p:nvPr/>
          </p:nvSpPr>
          <p:spPr>
            <a:xfrm>
              <a:off x="724010" y="5252456"/>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职业行为准则</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sp>
        <p:nvSpPr>
          <p:cNvPr id="12" name="矩形: 圆角 11"/>
          <p:cNvSpPr/>
          <p:nvPr/>
        </p:nvSpPr>
        <p:spPr>
          <a:xfrm>
            <a:off x="6909065" y="1521791"/>
            <a:ext cx="1227222" cy="1067050"/>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教育教学培训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3" name="矩形: 圆角 12"/>
          <p:cNvSpPr/>
          <p:nvPr/>
        </p:nvSpPr>
        <p:spPr>
          <a:xfrm>
            <a:off x="6909065" y="5247114"/>
            <a:ext cx="1227222" cy="1067050"/>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信息技术培训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nvGrpSpPr>
          <p:cNvPr id="27" name="组合 26"/>
          <p:cNvGrpSpPr/>
          <p:nvPr/>
        </p:nvGrpSpPr>
        <p:grpSpPr>
          <a:xfrm>
            <a:off x="9252815" y="3161204"/>
            <a:ext cx="2422358" cy="3193249"/>
            <a:chOff x="9252815" y="3161204"/>
            <a:chExt cx="2422358" cy="3193249"/>
          </a:xfrm>
        </p:grpSpPr>
        <p:cxnSp>
          <p:nvCxnSpPr>
            <p:cNvPr id="24" name="连接符: 肘形 23"/>
            <p:cNvCxnSpPr>
              <a:endCxn id="17" idx="1"/>
            </p:cNvCxnSpPr>
            <p:nvPr/>
          </p:nvCxnSpPr>
          <p:spPr>
            <a:xfrm rot="16200000" flipH="1">
              <a:off x="9086996" y="3327025"/>
              <a:ext cx="723067" cy="391426"/>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9252816" y="3884272"/>
              <a:ext cx="0" cy="2160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1"/>
            </p:cNvCxnSpPr>
            <p:nvPr/>
          </p:nvCxnSpPr>
          <p:spPr>
            <a:xfrm flipH="1">
              <a:off x="9252816" y="4611043"/>
              <a:ext cx="391426" cy="1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9" idx="1"/>
            </p:cNvCxnSpPr>
            <p:nvPr/>
          </p:nvCxnSpPr>
          <p:spPr>
            <a:xfrm flipH="1" flipV="1">
              <a:off x="9252815" y="5334111"/>
              <a:ext cx="391427" cy="37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0" idx="1"/>
            </p:cNvCxnSpPr>
            <p:nvPr/>
          </p:nvCxnSpPr>
          <p:spPr>
            <a:xfrm flipH="1">
              <a:off x="9252815" y="6060883"/>
              <a:ext cx="39142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矩形: 圆角 16"/>
            <p:cNvSpPr/>
            <p:nvPr/>
          </p:nvSpPr>
          <p:spPr>
            <a:xfrm>
              <a:off x="9644242" y="3590701"/>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新课标培训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8" name="矩形: 圆角 17"/>
            <p:cNvSpPr/>
            <p:nvPr/>
          </p:nvSpPr>
          <p:spPr>
            <a:xfrm>
              <a:off x="9644242" y="4317472"/>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三科教材培训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9" name="矩形: 圆角 18"/>
            <p:cNvSpPr/>
            <p:nvPr/>
          </p:nvSpPr>
          <p:spPr>
            <a:xfrm>
              <a:off x="9644242" y="5044243"/>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紧缺学科培训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20" name="矩形: 圆角 19"/>
            <p:cNvSpPr/>
            <p:nvPr/>
          </p:nvSpPr>
          <p:spPr>
            <a:xfrm>
              <a:off x="9644242" y="5767312"/>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安全、法治等</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25" name="组合 24"/>
          <p:cNvGrpSpPr/>
          <p:nvPr/>
        </p:nvGrpSpPr>
        <p:grpSpPr>
          <a:xfrm>
            <a:off x="8136287" y="988302"/>
            <a:ext cx="2691864" cy="2172903"/>
            <a:chOff x="8136287" y="988302"/>
            <a:chExt cx="2691864" cy="2172903"/>
          </a:xfrm>
        </p:grpSpPr>
        <p:cxnSp>
          <p:nvCxnSpPr>
            <p:cNvPr id="38" name="直接连接符 37"/>
            <p:cNvCxnSpPr>
              <a:stCxn id="12" idx="3"/>
            </p:cNvCxnSpPr>
            <p:nvPr/>
          </p:nvCxnSpPr>
          <p:spPr>
            <a:xfrm>
              <a:off x="8136287" y="2055316"/>
              <a:ext cx="26950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14" idx="1"/>
            </p:cNvCxnSpPr>
            <p:nvPr/>
          </p:nvCxnSpPr>
          <p:spPr>
            <a:xfrm flipH="1">
              <a:off x="8405793" y="1281873"/>
              <a:ext cx="3914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5" idx="1"/>
            </p:cNvCxnSpPr>
            <p:nvPr/>
          </p:nvCxnSpPr>
          <p:spPr>
            <a:xfrm flipH="1">
              <a:off x="8405793" y="2051894"/>
              <a:ext cx="3914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6" idx="1"/>
            </p:cNvCxnSpPr>
            <p:nvPr/>
          </p:nvCxnSpPr>
          <p:spPr>
            <a:xfrm flipH="1">
              <a:off x="8405793" y="2867635"/>
              <a:ext cx="391427" cy="208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矩形: 圆角 13"/>
            <p:cNvSpPr/>
            <p:nvPr/>
          </p:nvSpPr>
          <p:spPr>
            <a:xfrm>
              <a:off x="8797220" y="988302"/>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学科育德培训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5" name="矩形: 圆角 14"/>
            <p:cNvSpPr/>
            <p:nvPr/>
          </p:nvSpPr>
          <p:spPr>
            <a:xfrm>
              <a:off x="8797220" y="1758323"/>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家庭教育指导</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16" name="矩形: 圆角 15"/>
            <p:cNvSpPr/>
            <p:nvPr/>
          </p:nvSpPr>
          <p:spPr>
            <a:xfrm>
              <a:off x="8797220" y="2574064"/>
              <a:ext cx="2030931" cy="587141"/>
            </a:xfrm>
            <a:prstGeom prst="roundRect">
              <a:avLst/>
            </a:prstGeom>
            <a:solidFill>
              <a:srgbClr val="BBDFFF"/>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教学实施培训</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cxnSp>
          <p:nvCxnSpPr>
            <p:cNvPr id="36" name="直接连接符 35"/>
            <p:cNvCxnSpPr/>
            <p:nvPr/>
          </p:nvCxnSpPr>
          <p:spPr>
            <a:xfrm>
              <a:off x="8405793" y="1282442"/>
              <a:ext cx="0" cy="158400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660213" y="892316"/>
            <a:ext cx="543578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1-2 </a:t>
            </a:r>
            <a:r>
              <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“十四五”国培计划的重点工作 </a:t>
            </a:r>
            <a:endParaRPr kumimoji="0" lang="zh-CN" altLang="en-US" sz="28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49" name="矩形 48"/>
          <p:cNvSpPr/>
          <p:nvPr/>
        </p:nvSpPr>
        <p:spPr>
          <a:xfrm>
            <a:off x="766762" y="1399633"/>
            <a:ext cx="6048000" cy="18000"/>
          </a:xfrm>
          <a:prstGeom prst="rect">
            <a:avLst/>
          </a:prstGeom>
          <a:gradFill flip="none" rotWithShape="1">
            <a:gsLst>
              <a:gs pos="0">
                <a:srgbClr val="007D96"/>
              </a:gs>
              <a:gs pos="23000">
                <a:srgbClr val="007D96"/>
              </a:gs>
              <a:gs pos="79000">
                <a:srgbClr val="007D96">
                  <a:alpha val="73000"/>
                </a:srgbClr>
              </a:gs>
              <a:gs pos="97000">
                <a:srgbClr val="007D96">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right)">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left)">
                                      <p:cBhvr>
                                        <p:cTn id="33" dur="500"/>
                                        <p:tgtEl>
                                          <p:spTgt spid="67"/>
                                        </p:tgtEl>
                                      </p:cBhvr>
                                    </p:animEffect>
                                  </p:childTnLst>
                                </p:cTn>
                              </p:par>
                            </p:childTnLst>
                          </p:cTn>
                        </p:par>
                        <p:par>
                          <p:cTn id="34" fill="hold">
                            <p:stCondLst>
                              <p:cond delay="500"/>
                            </p:stCondLst>
                            <p:childTnLst>
                              <p:par>
                                <p:cTn id="35" presetID="22" presetClass="entr" presetSubtype="4"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down)">
                                      <p:cBhvr>
                                        <p:cTn id="37" dur="500"/>
                                        <p:tgtEl>
                                          <p:spTgt spid="65"/>
                                        </p:tgtEl>
                                      </p:cBhvr>
                                    </p:animEffect>
                                  </p:childTnLst>
                                </p:cTn>
                              </p:par>
                              <p:par>
                                <p:cTn id="38" presetID="22" presetClass="entr" presetSubtype="1"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up)">
                                      <p:cBhvr>
                                        <p:cTn id="40" dur="500"/>
                                        <p:tgtEl>
                                          <p:spTgt spid="45"/>
                                        </p:tgtEl>
                                      </p:cBhvr>
                                    </p:animEffect>
                                  </p:childTnLst>
                                </p:cTn>
                              </p:par>
                            </p:childTnLst>
                          </p:cTn>
                        </p:par>
                        <p:par>
                          <p:cTn id="41" fill="hold">
                            <p:stCondLst>
                              <p:cond delay="1000"/>
                            </p:stCondLst>
                            <p:childTnLst>
                              <p:par>
                                <p:cTn id="42" presetID="14" presetClass="entr" presetSubtype="1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randombar(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up)">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40" grpId="0"/>
      <p:bldP spid="4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9072312" y="4657289"/>
            <a:ext cx="2558224" cy="895785"/>
          </a:xfrm>
          <a:prstGeom prst="ellipse">
            <a:avLst/>
          </a:prstGeom>
          <a:solidFill>
            <a:schemeClr val="bg1">
              <a:lumMod val="7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grpSp>
        <p:nvGrpSpPr>
          <p:cNvPr id="54" name="组合 53"/>
          <p:cNvGrpSpPr/>
          <p:nvPr/>
        </p:nvGrpSpPr>
        <p:grpSpPr>
          <a:xfrm>
            <a:off x="9050660" y="4264317"/>
            <a:ext cx="2009582" cy="895786"/>
            <a:chOff x="9050660" y="4264317"/>
            <a:chExt cx="2009582" cy="895786"/>
          </a:xfrm>
        </p:grpSpPr>
        <p:sp>
          <p:nvSpPr>
            <p:cNvPr id="22" name="立方体 21"/>
            <p:cNvSpPr/>
            <p:nvPr/>
          </p:nvSpPr>
          <p:spPr>
            <a:xfrm>
              <a:off x="9066850" y="4264317"/>
              <a:ext cx="1993392" cy="895786"/>
            </a:xfrm>
            <a:prstGeom prst="cube">
              <a:avLst>
                <a:gd name="adj" fmla="val 38958"/>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46" name="文本框 45"/>
            <p:cNvSpPr txBox="1"/>
            <p:nvPr/>
          </p:nvSpPr>
          <p:spPr>
            <a:xfrm>
              <a:off x="9050660" y="4666047"/>
              <a:ext cx="1663892"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好机构</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8" name="组合 7"/>
          <p:cNvGrpSpPr/>
          <p:nvPr/>
        </p:nvGrpSpPr>
        <p:grpSpPr>
          <a:xfrm>
            <a:off x="3742628" y="4264317"/>
            <a:ext cx="2643884" cy="1288757"/>
            <a:chOff x="3742628" y="4264317"/>
            <a:chExt cx="2643884" cy="1288757"/>
          </a:xfrm>
        </p:grpSpPr>
        <p:sp>
          <p:nvSpPr>
            <p:cNvPr id="30" name="椭圆 29"/>
            <p:cNvSpPr/>
            <p:nvPr/>
          </p:nvSpPr>
          <p:spPr>
            <a:xfrm>
              <a:off x="3828288" y="4657289"/>
              <a:ext cx="2558224" cy="895785"/>
            </a:xfrm>
            <a:prstGeom prst="ellipse">
              <a:avLst/>
            </a:prstGeom>
            <a:solidFill>
              <a:schemeClr val="bg1">
                <a:lumMod val="7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13" name="立方体 12"/>
            <p:cNvSpPr/>
            <p:nvPr/>
          </p:nvSpPr>
          <p:spPr>
            <a:xfrm>
              <a:off x="3812098" y="4264317"/>
              <a:ext cx="1993392" cy="895786"/>
            </a:xfrm>
            <a:prstGeom prst="cube">
              <a:avLst>
                <a:gd name="adj" fmla="val 38958"/>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8" name="文本框 37"/>
            <p:cNvSpPr txBox="1"/>
            <p:nvPr/>
          </p:nvSpPr>
          <p:spPr>
            <a:xfrm>
              <a:off x="3742628" y="4649735"/>
              <a:ext cx="1779716"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自主发展机制</a:t>
              </a:r>
              <a:endPar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endParaRPr>
            </a:p>
          </p:txBody>
        </p:sp>
      </p:grpSp>
      <p:grpSp>
        <p:nvGrpSpPr>
          <p:cNvPr id="7" name="组合 6"/>
          <p:cNvGrpSpPr/>
          <p:nvPr/>
        </p:nvGrpSpPr>
        <p:grpSpPr>
          <a:xfrm>
            <a:off x="1120396" y="4264317"/>
            <a:ext cx="2558224" cy="1288757"/>
            <a:chOff x="1120396" y="4264317"/>
            <a:chExt cx="2558224" cy="1288757"/>
          </a:xfrm>
        </p:grpSpPr>
        <p:sp>
          <p:nvSpPr>
            <p:cNvPr id="29" name="椭圆 28"/>
            <p:cNvSpPr/>
            <p:nvPr/>
          </p:nvSpPr>
          <p:spPr>
            <a:xfrm>
              <a:off x="1120396" y="4657289"/>
              <a:ext cx="2558224" cy="895785"/>
            </a:xfrm>
            <a:prstGeom prst="ellipse">
              <a:avLst/>
            </a:prstGeom>
            <a:solidFill>
              <a:schemeClr val="bg1">
                <a:lumMod val="7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grpSp>
          <p:nvGrpSpPr>
            <p:cNvPr id="5" name="组合 4"/>
            <p:cNvGrpSpPr/>
            <p:nvPr/>
          </p:nvGrpSpPr>
          <p:grpSpPr>
            <a:xfrm>
              <a:off x="1139641" y="4264317"/>
              <a:ext cx="2038473" cy="895786"/>
              <a:chOff x="1139641" y="4264317"/>
              <a:chExt cx="2038473" cy="895786"/>
            </a:xfrm>
          </p:grpSpPr>
          <p:sp>
            <p:nvSpPr>
              <p:cNvPr id="9" name="立方体 8"/>
              <p:cNvSpPr/>
              <p:nvPr/>
            </p:nvSpPr>
            <p:spPr>
              <a:xfrm>
                <a:off x="1184722" y="4264317"/>
                <a:ext cx="1993392" cy="895786"/>
              </a:xfrm>
              <a:prstGeom prst="cube">
                <a:avLst>
                  <a:gd name="adj" fmla="val 38958"/>
                </a:avLst>
              </a:prstGeom>
              <a:solidFill>
                <a:srgbClr val="008AA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4" name="文本框 33"/>
              <p:cNvSpPr txBox="1"/>
              <p:nvPr/>
            </p:nvSpPr>
            <p:spPr>
              <a:xfrm>
                <a:off x="1139641" y="4642241"/>
                <a:ext cx="1737044"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思想政治培训</a:t>
                </a: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endParaRPr>
              </a:p>
            </p:txBody>
          </p:sp>
        </p:grpSp>
      </p:grpSp>
      <p:sp>
        <p:nvSpPr>
          <p:cNvPr id="3" name="文本框 2"/>
          <p:cNvSpPr txBox="1"/>
          <p:nvPr/>
        </p:nvSpPr>
        <p:spPr>
          <a:xfrm>
            <a:off x="1068898" y="5289028"/>
            <a:ext cx="2225040" cy="52809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开展三类培训</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26" name="文本框 25"/>
          <p:cNvSpPr txBox="1"/>
          <p:nvPr/>
        </p:nvSpPr>
        <p:spPr>
          <a:xfrm>
            <a:off x="3678620" y="5289028"/>
            <a:ext cx="2225040" cy="52809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完善三种机制</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27" name="文本框 26"/>
          <p:cNvSpPr txBox="1"/>
          <p:nvPr/>
        </p:nvSpPr>
        <p:spPr>
          <a:xfrm>
            <a:off x="6288342" y="5289028"/>
            <a:ext cx="2225040" cy="52809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夯实三大体系</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28" name="文本框 27"/>
          <p:cNvSpPr txBox="1"/>
          <p:nvPr/>
        </p:nvSpPr>
        <p:spPr>
          <a:xfrm>
            <a:off x="8898064" y="5289028"/>
            <a:ext cx="2225040" cy="52809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评出三好标兵</a:t>
            </a:r>
            <a:endParaRPr kumimoji="0" lang="zh-CN" altLang="en-US" sz="24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nvGrpSpPr>
          <p:cNvPr id="4" name="组合 3"/>
          <p:cNvGrpSpPr/>
          <p:nvPr/>
        </p:nvGrpSpPr>
        <p:grpSpPr>
          <a:xfrm>
            <a:off x="1096491" y="3593846"/>
            <a:ext cx="2081623" cy="895786"/>
            <a:chOff x="1096491" y="3593846"/>
            <a:chExt cx="2081623" cy="895786"/>
          </a:xfrm>
        </p:grpSpPr>
        <p:sp>
          <p:nvSpPr>
            <p:cNvPr id="11" name="立方体 10"/>
            <p:cNvSpPr/>
            <p:nvPr/>
          </p:nvSpPr>
          <p:spPr>
            <a:xfrm>
              <a:off x="1184722" y="3593846"/>
              <a:ext cx="1993392" cy="895786"/>
            </a:xfrm>
            <a:prstGeom prst="cube">
              <a:avLst>
                <a:gd name="adj" fmla="val 38958"/>
              </a:avLst>
            </a:prstGeom>
            <a:solidFill>
              <a:srgbClr val="008AA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3" name="文本框 32"/>
            <p:cNvSpPr txBox="1"/>
            <p:nvPr/>
          </p:nvSpPr>
          <p:spPr>
            <a:xfrm>
              <a:off x="1096491" y="3937796"/>
              <a:ext cx="1792226"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师德师风培训</a:t>
              </a: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endParaRPr>
            </a:p>
          </p:txBody>
        </p:sp>
      </p:grpSp>
      <p:grpSp>
        <p:nvGrpSpPr>
          <p:cNvPr id="6" name="组合 5"/>
          <p:cNvGrpSpPr/>
          <p:nvPr/>
        </p:nvGrpSpPr>
        <p:grpSpPr>
          <a:xfrm>
            <a:off x="1117986" y="2923374"/>
            <a:ext cx="2060128" cy="895786"/>
            <a:chOff x="1117986" y="2923374"/>
            <a:chExt cx="2060128" cy="895786"/>
          </a:xfrm>
        </p:grpSpPr>
        <p:sp>
          <p:nvSpPr>
            <p:cNvPr id="12" name="立方体 11"/>
            <p:cNvSpPr/>
            <p:nvPr/>
          </p:nvSpPr>
          <p:spPr>
            <a:xfrm>
              <a:off x="1184722" y="2923374"/>
              <a:ext cx="1993392" cy="895786"/>
            </a:xfrm>
            <a:prstGeom prst="cube">
              <a:avLst>
                <a:gd name="adj" fmla="val 38958"/>
              </a:avLst>
            </a:prstGeom>
            <a:solidFill>
              <a:srgbClr val="008AA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5" name="文本框 34"/>
            <p:cNvSpPr txBox="1"/>
            <p:nvPr/>
          </p:nvSpPr>
          <p:spPr>
            <a:xfrm>
              <a:off x="1117986" y="3296405"/>
              <a:ext cx="1779716"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业务能力培训</a:t>
              </a:r>
              <a:endPar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endParaRPr>
            </a:p>
          </p:txBody>
        </p:sp>
      </p:grpSp>
      <p:grpSp>
        <p:nvGrpSpPr>
          <p:cNvPr id="10" name="组合 9"/>
          <p:cNvGrpSpPr/>
          <p:nvPr/>
        </p:nvGrpSpPr>
        <p:grpSpPr>
          <a:xfrm>
            <a:off x="3742628" y="3593846"/>
            <a:ext cx="2062862" cy="895786"/>
            <a:chOff x="3742628" y="3593846"/>
            <a:chExt cx="2062862" cy="895786"/>
          </a:xfrm>
        </p:grpSpPr>
        <p:sp>
          <p:nvSpPr>
            <p:cNvPr id="14" name="立方体 13"/>
            <p:cNvSpPr/>
            <p:nvPr/>
          </p:nvSpPr>
          <p:spPr>
            <a:xfrm>
              <a:off x="3812098" y="3593846"/>
              <a:ext cx="1993392" cy="895786"/>
            </a:xfrm>
            <a:prstGeom prst="cube">
              <a:avLst>
                <a:gd name="adj" fmla="val 38958"/>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7" name="文本框 36"/>
            <p:cNvSpPr txBox="1"/>
            <p:nvPr/>
          </p:nvSpPr>
          <p:spPr>
            <a:xfrm>
              <a:off x="3742628" y="3972132"/>
              <a:ext cx="1779716"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协同发展机制</a:t>
              </a:r>
              <a:endPar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endParaRPr>
            </a:p>
          </p:txBody>
        </p:sp>
      </p:grpSp>
      <p:grpSp>
        <p:nvGrpSpPr>
          <p:cNvPr id="48" name="组合 47"/>
          <p:cNvGrpSpPr/>
          <p:nvPr/>
        </p:nvGrpSpPr>
        <p:grpSpPr>
          <a:xfrm>
            <a:off x="6386512" y="4264317"/>
            <a:ext cx="2611186" cy="1288757"/>
            <a:chOff x="6386512" y="4264317"/>
            <a:chExt cx="2611186" cy="1288757"/>
          </a:xfrm>
        </p:grpSpPr>
        <p:sp>
          <p:nvSpPr>
            <p:cNvPr id="31" name="椭圆 30"/>
            <p:cNvSpPr/>
            <p:nvPr/>
          </p:nvSpPr>
          <p:spPr>
            <a:xfrm>
              <a:off x="6439474" y="4657289"/>
              <a:ext cx="2558224" cy="895785"/>
            </a:xfrm>
            <a:prstGeom prst="ellipse">
              <a:avLst/>
            </a:prstGeom>
            <a:solidFill>
              <a:schemeClr val="bg1">
                <a:lumMod val="7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16" name="立方体 15"/>
            <p:cNvSpPr/>
            <p:nvPr/>
          </p:nvSpPr>
          <p:spPr>
            <a:xfrm>
              <a:off x="6439474" y="4264317"/>
              <a:ext cx="1993392" cy="895786"/>
            </a:xfrm>
            <a:prstGeom prst="cube">
              <a:avLst>
                <a:gd name="adj" fmla="val 38958"/>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9" name="文本框 38"/>
            <p:cNvSpPr txBox="1"/>
            <p:nvPr/>
          </p:nvSpPr>
          <p:spPr>
            <a:xfrm>
              <a:off x="6386512" y="4642241"/>
              <a:ext cx="1663892"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机构体系</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47" name="组合 46"/>
          <p:cNvGrpSpPr/>
          <p:nvPr/>
        </p:nvGrpSpPr>
        <p:grpSpPr>
          <a:xfrm>
            <a:off x="6386512" y="3593846"/>
            <a:ext cx="2046354" cy="895786"/>
            <a:chOff x="6386512" y="3593846"/>
            <a:chExt cx="2046354" cy="895786"/>
          </a:xfrm>
        </p:grpSpPr>
        <p:sp>
          <p:nvSpPr>
            <p:cNvPr id="17" name="立方体 16"/>
            <p:cNvSpPr/>
            <p:nvPr/>
          </p:nvSpPr>
          <p:spPr>
            <a:xfrm>
              <a:off x="6439474" y="3593846"/>
              <a:ext cx="1993392" cy="895786"/>
            </a:xfrm>
            <a:prstGeom prst="cube">
              <a:avLst>
                <a:gd name="adj" fmla="val 38958"/>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42" name="文本框 41"/>
            <p:cNvSpPr txBox="1"/>
            <p:nvPr/>
          </p:nvSpPr>
          <p:spPr>
            <a:xfrm>
              <a:off x="6386512" y="3982769"/>
              <a:ext cx="1663892"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队伍体系</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41" name="组合 40"/>
          <p:cNvGrpSpPr/>
          <p:nvPr/>
        </p:nvGrpSpPr>
        <p:grpSpPr>
          <a:xfrm>
            <a:off x="6386512" y="2923374"/>
            <a:ext cx="2046354" cy="895786"/>
            <a:chOff x="6386512" y="2923374"/>
            <a:chExt cx="2046354" cy="895786"/>
          </a:xfrm>
        </p:grpSpPr>
        <p:sp>
          <p:nvSpPr>
            <p:cNvPr id="21" name="立方体 20"/>
            <p:cNvSpPr/>
            <p:nvPr/>
          </p:nvSpPr>
          <p:spPr>
            <a:xfrm>
              <a:off x="6439474" y="2923374"/>
              <a:ext cx="1993392" cy="895786"/>
            </a:xfrm>
            <a:prstGeom prst="cube">
              <a:avLst>
                <a:gd name="adj" fmla="val 38958"/>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43" name="文本框 42"/>
            <p:cNvSpPr txBox="1"/>
            <p:nvPr/>
          </p:nvSpPr>
          <p:spPr>
            <a:xfrm>
              <a:off x="6386512" y="3323297"/>
              <a:ext cx="1663892"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平台体系</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50" name="组合 49"/>
          <p:cNvGrpSpPr/>
          <p:nvPr/>
        </p:nvGrpSpPr>
        <p:grpSpPr>
          <a:xfrm>
            <a:off x="9066850" y="3593846"/>
            <a:ext cx="1993392" cy="895786"/>
            <a:chOff x="9066850" y="3593846"/>
            <a:chExt cx="1993392" cy="895786"/>
          </a:xfrm>
          <a:solidFill>
            <a:srgbClr val="FFC000"/>
          </a:solidFill>
        </p:grpSpPr>
        <p:sp>
          <p:nvSpPr>
            <p:cNvPr id="23" name="立方体 22"/>
            <p:cNvSpPr/>
            <p:nvPr/>
          </p:nvSpPr>
          <p:spPr>
            <a:xfrm>
              <a:off x="9066850" y="3593846"/>
              <a:ext cx="1993392" cy="895786"/>
            </a:xfrm>
            <a:prstGeom prst="cube">
              <a:avLst>
                <a:gd name="adj" fmla="val 3895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45" name="文本框 44"/>
            <p:cNvSpPr txBox="1"/>
            <p:nvPr/>
          </p:nvSpPr>
          <p:spPr>
            <a:xfrm>
              <a:off x="9170980" y="3982769"/>
              <a:ext cx="1440877" cy="455446"/>
            </a:xfrm>
            <a:prstGeom prst="rect">
              <a:avLst/>
            </a:prstGeom>
            <a:grp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好项目</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25" name="组合 24"/>
          <p:cNvGrpSpPr/>
          <p:nvPr/>
        </p:nvGrpSpPr>
        <p:grpSpPr>
          <a:xfrm>
            <a:off x="3742628" y="2923374"/>
            <a:ext cx="2062862" cy="895786"/>
            <a:chOff x="3742628" y="2923374"/>
            <a:chExt cx="2062862" cy="895786"/>
          </a:xfrm>
        </p:grpSpPr>
        <p:sp>
          <p:nvSpPr>
            <p:cNvPr id="15" name="立方体 14"/>
            <p:cNvSpPr/>
            <p:nvPr/>
          </p:nvSpPr>
          <p:spPr>
            <a:xfrm>
              <a:off x="3812098" y="2923374"/>
              <a:ext cx="1993392" cy="895786"/>
            </a:xfrm>
            <a:prstGeom prst="cube">
              <a:avLst>
                <a:gd name="adj" fmla="val 38958"/>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36" name="文本框 35"/>
            <p:cNvSpPr txBox="1"/>
            <p:nvPr/>
          </p:nvSpPr>
          <p:spPr>
            <a:xfrm>
              <a:off x="3742628" y="3296405"/>
              <a:ext cx="1779716"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智能支持机制</a:t>
              </a:r>
              <a:endParaRPr kumimoji="0" lang="zh-CN"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endParaRPr>
            </a:p>
          </p:txBody>
        </p:sp>
      </p:grpSp>
      <p:grpSp>
        <p:nvGrpSpPr>
          <p:cNvPr id="55" name="组合 54"/>
          <p:cNvGrpSpPr/>
          <p:nvPr/>
        </p:nvGrpSpPr>
        <p:grpSpPr>
          <a:xfrm>
            <a:off x="9066850" y="2923374"/>
            <a:ext cx="1993392" cy="895786"/>
            <a:chOff x="9066850" y="2923374"/>
            <a:chExt cx="1993392" cy="895786"/>
          </a:xfrm>
        </p:grpSpPr>
        <p:sp>
          <p:nvSpPr>
            <p:cNvPr id="24" name="立方体 23"/>
            <p:cNvSpPr/>
            <p:nvPr/>
          </p:nvSpPr>
          <p:spPr>
            <a:xfrm>
              <a:off x="9066850" y="2923374"/>
              <a:ext cx="1993392" cy="895786"/>
            </a:xfrm>
            <a:prstGeom prst="cube">
              <a:avLst>
                <a:gd name="adj" fmla="val 38958"/>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sp>
          <p:nvSpPr>
            <p:cNvPr id="44" name="文本框 43"/>
            <p:cNvSpPr txBox="1"/>
            <p:nvPr/>
          </p:nvSpPr>
          <p:spPr>
            <a:xfrm>
              <a:off x="9110102" y="3287340"/>
              <a:ext cx="1545007" cy="45544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好学员</a:t>
              </a:r>
              <a:endPar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grpSp>
      <p:sp>
        <p:nvSpPr>
          <p:cNvPr id="56" name="文本框 55"/>
          <p:cNvSpPr txBox="1"/>
          <p:nvPr/>
        </p:nvSpPr>
        <p:spPr>
          <a:xfrm>
            <a:off x="2515844" y="918335"/>
            <a:ext cx="71603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rPr>
              <a:t> </a:t>
            </a:r>
            <a:r>
              <a:rPr kumimoji="0" lang="zh-CN" altLang="en-US" sz="240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rPr>
              <a:t>一张图看懂“十四五”国培计划的重点工作 </a:t>
            </a:r>
            <a:endParaRPr kumimoji="0" lang="zh-CN" altLang="en-US" sz="240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57" name="文本框 56"/>
          <p:cNvSpPr txBox="1"/>
          <p:nvPr/>
        </p:nvSpPr>
        <p:spPr>
          <a:xfrm>
            <a:off x="4329077" y="1420958"/>
            <a:ext cx="3533846" cy="6463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3ⅹ4  </a:t>
            </a:r>
            <a:r>
              <a:rPr kumimoji="0" lang="zh-CN" altLang="en-US" sz="2400" b="0" i="0" u="none" strike="noStrike" kern="1200" cap="none" spc="0" normalizeH="0" baseline="0" noProof="0" dirty="0">
                <a:ln>
                  <a:noFill/>
                </a:ln>
                <a:effectLst/>
                <a:uLnTx/>
                <a:uFillTx/>
                <a:latin typeface="微软雅黑 Light" panose="020B0502040204020203" pitchFamily="34" charset="-122"/>
                <a:ea typeface="微软雅黑 Light" panose="020B0502040204020203" pitchFamily="34" charset="-122"/>
                <a:cs typeface="+mn-cs"/>
              </a:rPr>
              <a:t>与</a:t>
            </a:r>
            <a:r>
              <a:rPr kumimoji="0" lang="en-US" altLang="zh-CN" sz="3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  4ⅹ3</a:t>
            </a:r>
            <a:endParaRPr kumimoji="0" lang="zh-CN" altLang="en-US" sz="3600" b="0" i="0" u="none" strike="noStrike" kern="1200" cap="none" spc="0" normalizeH="0" baseline="0" noProof="0" dirty="0">
              <a:ln>
                <a:noFill/>
              </a:ln>
              <a:effectLst/>
              <a:uLnTx/>
              <a:uFillTx/>
              <a:latin typeface="Arial" panose="020B0604020202020204"/>
              <a:ea typeface="微软雅黑 Light" panose="020B0502040204020203" pitchFamily="34" charset="-122"/>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par>
                          <p:cTn id="31" fill="hold">
                            <p:stCondLst>
                              <p:cond delay="500"/>
                            </p:stCondLst>
                            <p:childTnLst>
                              <p:par>
                                <p:cTn id="32" presetID="42"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2"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42" presetClass="entr" presetSubtype="0"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000"/>
                                        <p:tgtEl>
                                          <p:spTgt spid="25"/>
                                        </p:tgtEl>
                                      </p:cBhvr>
                                    </p:animEffect>
                                    <p:anim calcmode="lin" valueType="num">
                                      <p:cBhvr>
                                        <p:cTn id="47" dur="1000" fill="hold"/>
                                        <p:tgtEl>
                                          <p:spTgt spid="25"/>
                                        </p:tgtEl>
                                        <p:attrNameLst>
                                          <p:attrName>ppt_x</p:attrName>
                                        </p:attrNameLst>
                                      </p:cBhvr>
                                      <p:tavLst>
                                        <p:tav tm="0">
                                          <p:val>
                                            <p:strVal val="#ppt_x"/>
                                          </p:val>
                                        </p:tav>
                                        <p:tav tm="100000">
                                          <p:val>
                                            <p:strVal val="#ppt_x"/>
                                          </p:val>
                                        </p:tav>
                                      </p:tavLst>
                                    </p:anim>
                                    <p:anim calcmode="lin" valueType="num">
                                      <p:cBhvr>
                                        <p:cTn id="4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37"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barn(outVertical)">
                                      <p:cBhvr>
                                        <p:cTn id="53" dur="500"/>
                                        <p:tgtEl>
                                          <p:spTgt spid="27"/>
                                        </p:tgtEl>
                                      </p:cBhvr>
                                    </p:animEffect>
                                  </p:childTnLst>
                                </p:cTn>
                              </p:par>
                            </p:childTnLst>
                          </p:cTn>
                        </p:par>
                        <p:par>
                          <p:cTn id="54" fill="hold">
                            <p:stCondLst>
                              <p:cond delay="500"/>
                            </p:stCondLst>
                            <p:childTnLst>
                              <p:par>
                                <p:cTn id="55" presetID="42" presetClass="entr" presetSubtype="0"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1000"/>
                                        <p:tgtEl>
                                          <p:spTgt spid="48"/>
                                        </p:tgtEl>
                                      </p:cBhvr>
                                    </p:animEffect>
                                    <p:anim calcmode="lin" valueType="num">
                                      <p:cBhvr>
                                        <p:cTn id="58" dur="1000" fill="hold"/>
                                        <p:tgtEl>
                                          <p:spTgt spid="48"/>
                                        </p:tgtEl>
                                        <p:attrNameLst>
                                          <p:attrName>ppt_x</p:attrName>
                                        </p:attrNameLst>
                                      </p:cBhvr>
                                      <p:tavLst>
                                        <p:tav tm="0">
                                          <p:val>
                                            <p:strVal val="#ppt_x"/>
                                          </p:val>
                                        </p:tav>
                                        <p:tav tm="100000">
                                          <p:val>
                                            <p:strVal val="#ppt_x"/>
                                          </p:val>
                                        </p:tav>
                                      </p:tavLst>
                                    </p:anim>
                                    <p:anim calcmode="lin" valueType="num">
                                      <p:cBhvr>
                                        <p:cTn id="59" dur="1000" fill="hold"/>
                                        <p:tgtEl>
                                          <p:spTgt spid="48"/>
                                        </p:tgtEl>
                                        <p:attrNameLst>
                                          <p:attrName>ppt_y</p:attrName>
                                        </p:attrNameLst>
                                      </p:cBhvr>
                                      <p:tavLst>
                                        <p:tav tm="0">
                                          <p:val>
                                            <p:strVal val="#ppt_y+.1"/>
                                          </p:val>
                                        </p:tav>
                                        <p:tav tm="100000">
                                          <p:val>
                                            <p:strVal val="#ppt_y"/>
                                          </p:val>
                                        </p:tav>
                                      </p:tavLst>
                                    </p:anim>
                                  </p:childTnLst>
                                </p:cTn>
                              </p:par>
                            </p:childTnLst>
                          </p:cTn>
                        </p:par>
                        <p:par>
                          <p:cTn id="60" fill="hold">
                            <p:stCondLst>
                              <p:cond delay="1500"/>
                            </p:stCondLst>
                            <p:childTnLst>
                              <p:par>
                                <p:cTn id="61" presetID="42"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2" presetClass="entr" presetSubtype="0"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1000"/>
                                        <p:tgtEl>
                                          <p:spTgt spid="41"/>
                                        </p:tgtEl>
                                      </p:cBhvr>
                                    </p:animEffect>
                                    <p:anim calcmode="lin" valueType="num">
                                      <p:cBhvr>
                                        <p:cTn id="70" dur="1000" fill="hold"/>
                                        <p:tgtEl>
                                          <p:spTgt spid="41"/>
                                        </p:tgtEl>
                                        <p:attrNameLst>
                                          <p:attrName>ppt_x</p:attrName>
                                        </p:attrNameLst>
                                      </p:cBhvr>
                                      <p:tavLst>
                                        <p:tav tm="0">
                                          <p:val>
                                            <p:strVal val="#ppt_x"/>
                                          </p:val>
                                        </p:tav>
                                        <p:tav tm="100000">
                                          <p:val>
                                            <p:strVal val="#ppt_x"/>
                                          </p:val>
                                        </p:tav>
                                      </p:tavLst>
                                    </p:anim>
                                    <p:anim calcmode="lin" valueType="num">
                                      <p:cBhvr>
                                        <p:cTn id="7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37"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barn(outVertical)">
                                      <p:cBhvr>
                                        <p:cTn id="76" dur="500"/>
                                        <p:tgtEl>
                                          <p:spTgt spid="28"/>
                                        </p:tgtEl>
                                      </p:cBhvr>
                                    </p:animEffect>
                                  </p:childTnLst>
                                </p:cTn>
                              </p:par>
                            </p:childTnLst>
                          </p:cTn>
                        </p:par>
                        <p:par>
                          <p:cTn id="77" fill="hold">
                            <p:stCondLst>
                              <p:cond delay="500"/>
                            </p:stCondLst>
                            <p:childTnLst>
                              <p:par>
                                <p:cTn id="78" presetID="42" presetClass="entr" presetSubtype="0"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anim calcmode="lin" valueType="num">
                                      <p:cBhvr>
                                        <p:cTn id="81" dur="1000" fill="hold"/>
                                        <p:tgtEl>
                                          <p:spTgt spid="32"/>
                                        </p:tgtEl>
                                        <p:attrNameLst>
                                          <p:attrName>ppt_x</p:attrName>
                                        </p:attrNameLst>
                                      </p:cBhvr>
                                      <p:tavLst>
                                        <p:tav tm="0">
                                          <p:val>
                                            <p:strVal val="#ppt_x"/>
                                          </p:val>
                                        </p:tav>
                                        <p:tav tm="100000">
                                          <p:val>
                                            <p:strVal val="#ppt_x"/>
                                          </p:val>
                                        </p:tav>
                                      </p:tavLst>
                                    </p:anim>
                                    <p:anim calcmode="lin" valueType="num">
                                      <p:cBhvr>
                                        <p:cTn id="82" dur="1000" fill="hold"/>
                                        <p:tgtEl>
                                          <p:spTgt spid="32"/>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fade">
                                      <p:cBhvr>
                                        <p:cTn id="85" dur="1000"/>
                                        <p:tgtEl>
                                          <p:spTgt spid="54"/>
                                        </p:tgtEl>
                                      </p:cBhvr>
                                    </p:animEffect>
                                    <p:anim calcmode="lin" valueType="num">
                                      <p:cBhvr>
                                        <p:cTn id="86" dur="1000" fill="hold"/>
                                        <p:tgtEl>
                                          <p:spTgt spid="54"/>
                                        </p:tgtEl>
                                        <p:attrNameLst>
                                          <p:attrName>ppt_x</p:attrName>
                                        </p:attrNameLst>
                                      </p:cBhvr>
                                      <p:tavLst>
                                        <p:tav tm="0">
                                          <p:val>
                                            <p:strVal val="#ppt_x"/>
                                          </p:val>
                                        </p:tav>
                                        <p:tav tm="100000">
                                          <p:val>
                                            <p:strVal val="#ppt_x"/>
                                          </p:val>
                                        </p:tav>
                                      </p:tavLst>
                                    </p:anim>
                                    <p:anim calcmode="lin" valueType="num">
                                      <p:cBhvr>
                                        <p:cTn id="87" dur="1000" fill="hold"/>
                                        <p:tgtEl>
                                          <p:spTgt spid="54"/>
                                        </p:tgtEl>
                                        <p:attrNameLst>
                                          <p:attrName>ppt_y</p:attrName>
                                        </p:attrNameLst>
                                      </p:cBhvr>
                                      <p:tavLst>
                                        <p:tav tm="0">
                                          <p:val>
                                            <p:strVal val="#ppt_y+.1"/>
                                          </p:val>
                                        </p:tav>
                                        <p:tav tm="100000">
                                          <p:val>
                                            <p:strVal val="#ppt_y"/>
                                          </p:val>
                                        </p:tav>
                                      </p:tavLst>
                                    </p:anim>
                                  </p:childTnLst>
                                </p:cTn>
                              </p:par>
                            </p:childTnLst>
                          </p:cTn>
                        </p:par>
                        <p:par>
                          <p:cTn id="88" fill="hold">
                            <p:stCondLst>
                              <p:cond delay="1500"/>
                            </p:stCondLst>
                            <p:childTnLst>
                              <p:par>
                                <p:cTn id="89" presetID="42" presetClass="entr" presetSubtype="0" fill="hold"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1000"/>
                                        <p:tgtEl>
                                          <p:spTgt spid="50"/>
                                        </p:tgtEl>
                                      </p:cBhvr>
                                    </p:animEffect>
                                    <p:anim calcmode="lin" valueType="num">
                                      <p:cBhvr>
                                        <p:cTn id="92" dur="1000" fill="hold"/>
                                        <p:tgtEl>
                                          <p:spTgt spid="50"/>
                                        </p:tgtEl>
                                        <p:attrNameLst>
                                          <p:attrName>ppt_x</p:attrName>
                                        </p:attrNameLst>
                                      </p:cBhvr>
                                      <p:tavLst>
                                        <p:tav tm="0">
                                          <p:val>
                                            <p:strVal val="#ppt_x"/>
                                          </p:val>
                                        </p:tav>
                                        <p:tav tm="100000">
                                          <p:val>
                                            <p:strVal val="#ppt_x"/>
                                          </p:val>
                                        </p:tav>
                                      </p:tavLst>
                                    </p:anim>
                                    <p:anim calcmode="lin" valueType="num">
                                      <p:cBhvr>
                                        <p:cTn id="93" dur="100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2500"/>
                            </p:stCondLst>
                            <p:childTnLst>
                              <p:par>
                                <p:cTn id="95" presetID="42" presetClass="entr" presetSubtype="0"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1000"/>
                                        <p:tgtEl>
                                          <p:spTgt spid="55"/>
                                        </p:tgtEl>
                                      </p:cBhvr>
                                    </p:animEffect>
                                    <p:anim calcmode="lin" valueType="num">
                                      <p:cBhvr>
                                        <p:cTn id="98" dur="1000" fill="hold"/>
                                        <p:tgtEl>
                                          <p:spTgt spid="55"/>
                                        </p:tgtEl>
                                        <p:attrNameLst>
                                          <p:attrName>ppt_x</p:attrName>
                                        </p:attrNameLst>
                                      </p:cBhvr>
                                      <p:tavLst>
                                        <p:tav tm="0">
                                          <p:val>
                                            <p:strVal val="#ppt_x"/>
                                          </p:val>
                                        </p:tav>
                                        <p:tav tm="100000">
                                          <p:val>
                                            <p:strVal val="#ppt_x"/>
                                          </p:val>
                                        </p:tav>
                                      </p:tavLst>
                                    </p:anim>
                                    <p:anim calcmode="lin" valueType="num">
                                      <p:cBhvr>
                                        <p:cTn id="9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2495102" y="2528549"/>
            <a:ext cx="8855146" cy="684000"/>
          </a:xfrm>
          <a:prstGeom prst="rect">
            <a:avLst/>
          </a:prstGeom>
          <a:solidFill>
            <a:srgbClr val="D5EBFF"/>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pPr algn="just"/>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教育部办公厅　关于印发</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中小学幼儿园教师培训课程指导标准（义务教育语文学科</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just"/>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教学）</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等</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3</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个文件的通知</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4" name="矩形 3"/>
          <p:cNvSpPr/>
          <p:nvPr>
            <p:custDataLst>
              <p:tags r:id="rId2"/>
            </p:custDataLst>
          </p:nvPr>
        </p:nvSpPr>
        <p:spPr>
          <a:xfrm>
            <a:off x="827755" y="2528549"/>
            <a:ext cx="1566526" cy="684000"/>
          </a:xfrm>
          <a:prstGeom prst="rect">
            <a:avLst/>
          </a:prstGeom>
          <a:solidFill>
            <a:srgbClr val="FFF9E5"/>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教育部</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办公厅</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5" name="矩形 4"/>
          <p:cNvSpPr/>
          <p:nvPr/>
        </p:nvSpPr>
        <p:spPr>
          <a:xfrm>
            <a:off x="2495102" y="1854661"/>
            <a:ext cx="8855146" cy="612000"/>
          </a:xfrm>
          <a:prstGeom prst="rect">
            <a:avLst/>
          </a:prstGeom>
          <a:solidFill>
            <a:srgbClr val="00B0F0"/>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文件全称</a:t>
            </a:r>
            <a:endParaRPr lang="zh-CN" altLang="zh-CN" sz="18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827755" y="1854661"/>
            <a:ext cx="1566526" cy="612000"/>
          </a:xfrm>
          <a:prstGeom prst="rect">
            <a:avLst/>
          </a:prstGeom>
          <a:solidFill>
            <a:srgbClr val="FFC000"/>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发文部门</a:t>
            </a:r>
            <a:endParaRPr lang="zh-CN" altLang="zh-CN" sz="18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custDataLst>
              <p:tags r:id="rId3"/>
            </p:custDataLst>
          </p:nvPr>
        </p:nvSpPr>
        <p:spPr>
          <a:xfrm>
            <a:off x="2495102" y="3274437"/>
            <a:ext cx="8855146" cy="684000"/>
          </a:xfrm>
          <a:prstGeom prst="rect">
            <a:avLst/>
          </a:prstGeom>
          <a:solidFill>
            <a:srgbClr val="D5EBFF"/>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pPr algn="just"/>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教育部办公厅关于印发</a:t>
            </a:r>
            <a:r>
              <a:rPr lang="en-US" altLang="zh-CN"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中小学教师培训课程指导标准（师德修养）</a:t>
            </a:r>
            <a:r>
              <a:rPr lang="en-US" altLang="zh-CN"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等</a:t>
            </a:r>
            <a:r>
              <a:rPr lang="en-US" altLang="zh-CN"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3</a:t>
            </a:r>
            <a:r>
              <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个文件的通知</a:t>
            </a:r>
            <a:endParaRPr lang="zh-CN" altLang="en-US" sz="1800" kern="1800" spc="-15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9" name="矩形 8"/>
          <p:cNvSpPr/>
          <p:nvPr>
            <p:custDataLst>
              <p:tags r:id="rId4"/>
            </p:custDataLst>
          </p:nvPr>
        </p:nvSpPr>
        <p:spPr>
          <a:xfrm>
            <a:off x="827755" y="3274437"/>
            <a:ext cx="1566526" cy="684000"/>
          </a:xfrm>
          <a:prstGeom prst="rect">
            <a:avLst/>
          </a:prstGeom>
          <a:solidFill>
            <a:srgbClr val="FFF9E5"/>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教育部</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办公厅</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0" name="矩形 9"/>
          <p:cNvSpPr/>
          <p:nvPr>
            <p:custDataLst>
              <p:tags r:id="rId5"/>
            </p:custDataLst>
          </p:nvPr>
        </p:nvSpPr>
        <p:spPr>
          <a:xfrm>
            <a:off x="2495102" y="5512103"/>
            <a:ext cx="8855146" cy="684000"/>
          </a:xfrm>
          <a:prstGeom prst="rect">
            <a:avLst/>
          </a:prstGeom>
          <a:solidFill>
            <a:srgbClr val="D5EBFF"/>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pPr algn="just"/>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“国培计划”项目系列指南（含分层分类培训指南、在线培训指南等）</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1" name="矩形 10"/>
          <p:cNvSpPr/>
          <p:nvPr>
            <p:custDataLst>
              <p:tags r:id="rId6"/>
            </p:custDataLst>
          </p:nvPr>
        </p:nvSpPr>
        <p:spPr>
          <a:xfrm>
            <a:off x="827755" y="5512103"/>
            <a:ext cx="1566526" cy="684000"/>
          </a:xfrm>
          <a:prstGeom prst="rect">
            <a:avLst/>
          </a:prstGeom>
          <a:solidFill>
            <a:srgbClr val="FFF9E5"/>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rPr>
              <a:t>教育部</a:t>
            </a:r>
            <a:endParaRPr lang="en-US" altLang="zh-CN" sz="1800" kern="1800" dirty="0">
              <a:solidFill>
                <a:schemeClr val="tx1"/>
              </a:solidFill>
              <a:effectLst/>
              <a:latin typeface="微软雅黑 Light" panose="020B0502040204020203" pitchFamily="34" charset="-122"/>
              <a:ea typeface="微软雅黑 Light" panose="020B0502040204020203" pitchFamily="34" charset="-122"/>
              <a:cs typeface="宋体" panose="02010600030101010101" pitchFamily="2" charset="-122"/>
            </a:endParaRPr>
          </a:p>
          <a:p>
            <a:pPr algn="ctr"/>
            <a:r>
              <a:rPr lang="zh-CN" altLang="en-US" sz="1800" kern="18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教师工作司</a:t>
            </a:r>
            <a:endParaRPr lang="zh-CN" altLang="zh-CN" sz="18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2" name="矩形 11"/>
          <p:cNvSpPr/>
          <p:nvPr>
            <p:custDataLst>
              <p:tags r:id="rId7"/>
            </p:custDataLst>
          </p:nvPr>
        </p:nvSpPr>
        <p:spPr>
          <a:xfrm>
            <a:off x="2495102" y="4020325"/>
            <a:ext cx="8855146" cy="684000"/>
          </a:xfrm>
          <a:prstGeom prst="rect">
            <a:avLst/>
          </a:prstGeom>
          <a:solidFill>
            <a:srgbClr val="D5EBFF"/>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pPr algn="just"/>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教育部办公厅关于印发</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乡村教师置换脱产研修团队培训指南</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等四个文件的通知</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13" name="矩形 12"/>
          <p:cNvSpPr/>
          <p:nvPr>
            <p:custDataLst>
              <p:tags r:id="rId8"/>
            </p:custDataLst>
          </p:nvPr>
        </p:nvSpPr>
        <p:spPr>
          <a:xfrm>
            <a:off x="827755" y="4020325"/>
            <a:ext cx="1566526" cy="684000"/>
          </a:xfrm>
          <a:prstGeom prst="rect">
            <a:avLst/>
          </a:prstGeom>
          <a:solidFill>
            <a:srgbClr val="FFF9E5"/>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教育部</a:t>
            </a:r>
            <a:endParaRPr lang="en-US" altLang="zh-CN"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办公厅</a:t>
            </a:r>
            <a:endParaRPr lang="en-US" altLang="zh-CN"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4" name="矩形: 圆角 13"/>
          <p:cNvSpPr/>
          <p:nvPr/>
        </p:nvSpPr>
        <p:spPr>
          <a:xfrm>
            <a:off x="3662215" y="994607"/>
            <a:ext cx="4867569" cy="792000"/>
          </a:xfrm>
          <a:prstGeom prst="round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20000"/>
              </a:lnSpc>
            </a:pPr>
            <a:r>
              <a:rPr lang="zh-CN" altLang="en-US" sz="2800" b="1" dirty="0">
                <a:latin typeface="微软雅黑" panose="020B0503020204020204" pitchFamily="34" charset="-122"/>
                <a:ea typeface="微软雅黑" panose="020B0503020204020204" pitchFamily="34" charset="-122"/>
              </a:rPr>
              <a:t>第三层级　标准指南</a:t>
            </a:r>
            <a:endParaRPr lang="zh-CN" altLang="en-US" sz="2800" b="1" dirty="0">
              <a:latin typeface="微软雅黑" panose="020B0503020204020204" pitchFamily="34" charset="-122"/>
              <a:ea typeface="微软雅黑" panose="020B0503020204020204" pitchFamily="34" charset="-122"/>
            </a:endParaRPr>
          </a:p>
        </p:txBody>
      </p:sp>
      <p:sp>
        <p:nvSpPr>
          <p:cNvPr id="3" name="矩形 2"/>
          <p:cNvSpPr/>
          <p:nvPr>
            <p:custDataLst>
              <p:tags r:id="rId9"/>
            </p:custDataLst>
          </p:nvPr>
        </p:nvSpPr>
        <p:spPr>
          <a:xfrm>
            <a:off x="827755" y="4766213"/>
            <a:ext cx="1566526" cy="684000"/>
          </a:xfrm>
          <a:prstGeom prst="rect">
            <a:avLst/>
          </a:prstGeom>
          <a:solidFill>
            <a:srgbClr val="FFF9E5"/>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教育部</a:t>
            </a:r>
            <a:endParaRPr lang="en-US" altLang="zh-CN"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ctr"/>
            <a:r>
              <a:rPr lang="zh-CN" altLang="en-US"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rPr>
              <a:t>办公厅</a:t>
            </a:r>
            <a:endParaRPr lang="en-US" altLang="zh-CN" kern="1800" dirty="0">
              <a:solidFill>
                <a:schemeClr val="tx1"/>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6" name="矩形 5"/>
          <p:cNvSpPr/>
          <p:nvPr>
            <p:custDataLst>
              <p:tags r:id="rId10"/>
            </p:custDataLst>
          </p:nvPr>
        </p:nvSpPr>
        <p:spPr>
          <a:xfrm>
            <a:off x="2495102" y="4766213"/>
            <a:ext cx="8855146" cy="684000"/>
          </a:xfrm>
          <a:prstGeom prst="rect">
            <a:avLst/>
          </a:prstGeom>
          <a:solidFill>
            <a:srgbClr val="D5EBFF"/>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pPr algn="just"/>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教育部办公厅关于印发</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乡村校园长“三段式”培训指南</a:t>
            </a:r>
            <a:r>
              <a:rPr lang="en-US" altLang="zh-CN"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a:t>
            </a:r>
            <a:r>
              <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rPr>
              <a:t>等四个文件的通知</a:t>
            </a:r>
            <a:endParaRPr lang="zh-CN" altLang="en-US" sz="1800" kern="1800" dirty="0">
              <a:solidFill>
                <a:srgbClr val="4B4B4B"/>
              </a:solidFill>
              <a:effectLst/>
              <a:latin typeface="微软雅黑 Light" panose="020B0502040204020203" pitchFamily="34" charset="-122"/>
              <a:ea typeface="微软雅黑 Light" panose="020B0502040204020203" pitchFamily="34" charset="-122"/>
              <a:cs typeface="宋体" panose="02010600030101010101" pitchFamily="2" charset="-122"/>
            </a:endParaRP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7494012" y="2863686"/>
            <a:ext cx="3426573" cy="1353152"/>
          </a:xfrm>
          <a:prstGeom prst="rect">
            <a:avLst/>
          </a:prstGeom>
          <a:solidFill>
            <a:srgbClr val="FFC000"/>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任意多边形: 形状 24"/>
          <p:cNvSpPr/>
          <p:nvPr>
            <p:custDataLst>
              <p:tags r:id="rId1"/>
            </p:custDataLst>
          </p:nvPr>
        </p:nvSpPr>
        <p:spPr>
          <a:xfrm rot="5400000">
            <a:off x="6025763" y="3128277"/>
            <a:ext cx="1152000" cy="823970"/>
          </a:xfrm>
          <a:custGeom>
            <a:avLst/>
            <a:gdLst>
              <a:gd name="connsiteX0" fmla="*/ 0 w 1152000"/>
              <a:gd name="connsiteY0" fmla="*/ 823970 h 823970"/>
              <a:gd name="connsiteX1" fmla="*/ 365772 w 1152000"/>
              <a:gd name="connsiteY1" fmla="*/ 0 h 823970"/>
              <a:gd name="connsiteX2" fmla="*/ 786228 w 1152000"/>
              <a:gd name="connsiteY2" fmla="*/ 0 h 823970"/>
              <a:gd name="connsiteX3" fmla="*/ 1152000 w 1152000"/>
              <a:gd name="connsiteY3" fmla="*/ 823970 h 823970"/>
            </a:gdLst>
            <a:ahLst/>
            <a:cxnLst>
              <a:cxn ang="0">
                <a:pos x="connsiteX0" y="connsiteY0"/>
              </a:cxn>
              <a:cxn ang="0">
                <a:pos x="connsiteX1" y="connsiteY1"/>
              </a:cxn>
              <a:cxn ang="0">
                <a:pos x="connsiteX2" y="connsiteY2"/>
              </a:cxn>
              <a:cxn ang="0">
                <a:pos x="connsiteX3" y="connsiteY3"/>
              </a:cxn>
            </a:cxnLst>
            <a:rect l="l" t="t" r="r" b="b"/>
            <a:pathLst>
              <a:path w="1152000" h="823970">
                <a:moveTo>
                  <a:pt x="0" y="823970"/>
                </a:moveTo>
                <a:lnTo>
                  <a:pt x="365772" y="0"/>
                </a:lnTo>
                <a:lnTo>
                  <a:pt x="786228" y="0"/>
                </a:lnTo>
                <a:lnTo>
                  <a:pt x="1152000" y="823970"/>
                </a:lnTo>
                <a:close/>
              </a:path>
            </a:pathLst>
          </a:custGeom>
          <a:solidFill>
            <a:srgbClr val="1590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任意多边形: 形状 22"/>
          <p:cNvSpPr/>
          <p:nvPr>
            <p:custDataLst>
              <p:tags r:id="rId2"/>
            </p:custDataLst>
          </p:nvPr>
        </p:nvSpPr>
        <p:spPr>
          <a:xfrm>
            <a:off x="6189779" y="1668027"/>
            <a:ext cx="823970" cy="1603227"/>
          </a:xfrm>
          <a:custGeom>
            <a:avLst/>
            <a:gdLst>
              <a:gd name="connsiteX0" fmla="*/ 9668 w 823970"/>
              <a:gd name="connsiteY0" fmla="*/ 0 h 1603227"/>
              <a:gd name="connsiteX1" fmla="*/ 823970 w 823970"/>
              <a:gd name="connsiteY1" fmla="*/ 1188777 h 1603227"/>
              <a:gd name="connsiteX2" fmla="*/ 823970 w 823970"/>
              <a:gd name="connsiteY2" fmla="*/ 1603227 h 1603227"/>
              <a:gd name="connsiteX3" fmla="*/ 0 w 823970"/>
              <a:gd name="connsiteY3" fmla="*/ 1155560 h 1603227"/>
              <a:gd name="connsiteX4" fmla="*/ 9668 w 823970"/>
              <a:gd name="connsiteY4" fmla="*/ 0 h 1603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970" h="1603227">
                <a:moveTo>
                  <a:pt x="9668" y="0"/>
                </a:moveTo>
                <a:lnTo>
                  <a:pt x="823970" y="1188777"/>
                </a:lnTo>
                <a:lnTo>
                  <a:pt x="823970" y="1603227"/>
                </a:lnTo>
                <a:lnTo>
                  <a:pt x="0" y="1155560"/>
                </a:lnTo>
                <a:cubicBezTo>
                  <a:pt x="3222" y="770373"/>
                  <a:pt x="6446" y="385187"/>
                  <a:pt x="9668" y="0"/>
                </a:cubicBezTo>
                <a:close/>
              </a:path>
            </a:pathLst>
          </a:custGeom>
          <a:solidFill>
            <a:srgbClr val="9BCF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27" name="任意多边形: 形状 26"/>
          <p:cNvSpPr/>
          <p:nvPr>
            <p:custDataLst>
              <p:tags r:id="rId3"/>
            </p:custDataLst>
          </p:nvPr>
        </p:nvSpPr>
        <p:spPr>
          <a:xfrm>
            <a:off x="6189777" y="3812835"/>
            <a:ext cx="823972" cy="1603227"/>
          </a:xfrm>
          <a:custGeom>
            <a:avLst/>
            <a:gdLst>
              <a:gd name="connsiteX0" fmla="*/ 823972 w 823972"/>
              <a:gd name="connsiteY0" fmla="*/ 0 h 1603227"/>
              <a:gd name="connsiteX1" fmla="*/ 823972 w 823972"/>
              <a:gd name="connsiteY1" fmla="*/ 414450 h 1603227"/>
              <a:gd name="connsiteX2" fmla="*/ 9668 w 823972"/>
              <a:gd name="connsiteY2" fmla="*/ 1603227 h 1603227"/>
              <a:gd name="connsiteX3" fmla="*/ 0 w 823972"/>
              <a:gd name="connsiteY3" fmla="*/ 447666 h 1603227"/>
            </a:gdLst>
            <a:ahLst/>
            <a:cxnLst>
              <a:cxn ang="0">
                <a:pos x="connsiteX0" y="connsiteY0"/>
              </a:cxn>
              <a:cxn ang="0">
                <a:pos x="connsiteX1" y="connsiteY1"/>
              </a:cxn>
              <a:cxn ang="0">
                <a:pos x="connsiteX2" y="connsiteY2"/>
              </a:cxn>
              <a:cxn ang="0">
                <a:pos x="connsiteX3" y="connsiteY3"/>
              </a:cxn>
            </a:cxnLst>
            <a:rect l="l" t="t" r="r" b="b"/>
            <a:pathLst>
              <a:path w="823972" h="1603227">
                <a:moveTo>
                  <a:pt x="823972" y="0"/>
                </a:moveTo>
                <a:lnTo>
                  <a:pt x="823972" y="414450"/>
                </a:lnTo>
                <a:lnTo>
                  <a:pt x="9668" y="1603227"/>
                </a:lnTo>
                <a:cubicBezTo>
                  <a:pt x="6446" y="1218040"/>
                  <a:pt x="3222" y="832853"/>
                  <a:pt x="0" y="447666"/>
                </a:cubicBezTo>
                <a:close/>
              </a:path>
            </a:pathLst>
          </a:custGeom>
          <a:solidFill>
            <a:srgbClr val="00519A"/>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p:cNvSpPr/>
          <p:nvPr>
            <p:custDataLst>
              <p:tags r:id="rId4"/>
            </p:custDataLst>
          </p:nvPr>
        </p:nvSpPr>
        <p:spPr>
          <a:xfrm>
            <a:off x="1075174" y="1678074"/>
            <a:ext cx="5140441" cy="1158074"/>
          </a:xfrm>
          <a:custGeom>
            <a:avLst/>
            <a:gdLst>
              <a:gd name="connsiteX0" fmla="*/ 0 w 4883500"/>
              <a:gd name="connsiteY0" fmla="*/ 579036 h 1158074"/>
              <a:gd name="connsiteX1" fmla="*/ 0 w 4883500"/>
              <a:gd name="connsiteY1" fmla="*/ 579037 h 1158074"/>
              <a:gd name="connsiteX2" fmla="*/ 0 w 4883500"/>
              <a:gd name="connsiteY2" fmla="*/ 579037 h 1158074"/>
              <a:gd name="connsiteX3" fmla="*/ 579037 w 4883500"/>
              <a:gd name="connsiteY3" fmla="*/ 0 h 1158074"/>
              <a:gd name="connsiteX4" fmla="*/ 4826977 w 4883500"/>
              <a:gd name="connsiteY4" fmla="*/ 0 h 1158074"/>
              <a:gd name="connsiteX5" fmla="*/ 4883500 w 4883500"/>
              <a:gd name="connsiteY5" fmla="*/ 5698 h 1158074"/>
              <a:gd name="connsiteX6" fmla="*/ 4883500 w 4883500"/>
              <a:gd name="connsiteY6" fmla="*/ 1152376 h 1158074"/>
              <a:gd name="connsiteX7" fmla="*/ 4826976 w 4883500"/>
              <a:gd name="connsiteY7" fmla="*/ 1158074 h 1158074"/>
              <a:gd name="connsiteX8" fmla="*/ 579037 w 4883500"/>
              <a:gd name="connsiteY8" fmla="*/ 1158073 h 1158074"/>
              <a:gd name="connsiteX9" fmla="*/ 11764 w 4883500"/>
              <a:gd name="connsiteY9" fmla="*/ 695732 h 1158074"/>
              <a:gd name="connsiteX10" fmla="*/ 0 w 4883500"/>
              <a:gd name="connsiteY10" fmla="*/ 579037 h 1158074"/>
              <a:gd name="connsiteX11" fmla="*/ 11764 w 4883500"/>
              <a:gd name="connsiteY11" fmla="*/ 462341 h 1158074"/>
              <a:gd name="connsiteX12" fmla="*/ 579037 w 4883500"/>
              <a:gd name="connsiteY12" fmla="*/ 0 h 115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3500" h="1158074">
                <a:moveTo>
                  <a:pt x="0" y="579036"/>
                </a:moveTo>
                <a:lnTo>
                  <a:pt x="0" y="579037"/>
                </a:lnTo>
                <a:lnTo>
                  <a:pt x="0" y="579037"/>
                </a:lnTo>
                <a:close/>
                <a:moveTo>
                  <a:pt x="579037" y="0"/>
                </a:moveTo>
                <a:lnTo>
                  <a:pt x="4826977" y="0"/>
                </a:lnTo>
                <a:lnTo>
                  <a:pt x="4883500" y="5698"/>
                </a:lnTo>
                <a:lnTo>
                  <a:pt x="4883500" y="1152376"/>
                </a:lnTo>
                <a:lnTo>
                  <a:pt x="4826976" y="1158074"/>
                </a:lnTo>
                <a:lnTo>
                  <a:pt x="579037" y="1158073"/>
                </a:lnTo>
                <a:cubicBezTo>
                  <a:pt x="299218" y="1158073"/>
                  <a:pt x="65757" y="959589"/>
                  <a:pt x="11764" y="695732"/>
                </a:cubicBezTo>
                <a:lnTo>
                  <a:pt x="0" y="579037"/>
                </a:lnTo>
                <a:lnTo>
                  <a:pt x="11764" y="462341"/>
                </a:lnTo>
                <a:cubicBezTo>
                  <a:pt x="65757" y="198484"/>
                  <a:pt x="299218" y="0"/>
                  <a:pt x="579037" y="0"/>
                </a:cubicBezTo>
                <a:close/>
              </a:path>
            </a:pathLst>
          </a:custGeom>
          <a:solidFill>
            <a:srgbClr val="BBDF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p:custDataLst>
              <p:tags r:id="rId5"/>
            </p:custDataLst>
          </p:nvPr>
        </p:nvSpPr>
        <p:spPr>
          <a:xfrm>
            <a:off x="1075174" y="2964263"/>
            <a:ext cx="5140441" cy="1158074"/>
          </a:xfrm>
          <a:custGeom>
            <a:avLst/>
            <a:gdLst>
              <a:gd name="connsiteX0" fmla="*/ 0 w 4883500"/>
              <a:gd name="connsiteY0" fmla="*/ 579036 h 1158074"/>
              <a:gd name="connsiteX1" fmla="*/ 0 w 4883500"/>
              <a:gd name="connsiteY1" fmla="*/ 579037 h 1158074"/>
              <a:gd name="connsiteX2" fmla="*/ 0 w 4883500"/>
              <a:gd name="connsiteY2" fmla="*/ 579037 h 1158074"/>
              <a:gd name="connsiteX3" fmla="*/ 579037 w 4883500"/>
              <a:gd name="connsiteY3" fmla="*/ 0 h 1158074"/>
              <a:gd name="connsiteX4" fmla="*/ 4826977 w 4883500"/>
              <a:gd name="connsiteY4" fmla="*/ 0 h 1158074"/>
              <a:gd name="connsiteX5" fmla="*/ 4883500 w 4883500"/>
              <a:gd name="connsiteY5" fmla="*/ 5698 h 1158074"/>
              <a:gd name="connsiteX6" fmla="*/ 4883500 w 4883500"/>
              <a:gd name="connsiteY6" fmla="*/ 1152376 h 1158074"/>
              <a:gd name="connsiteX7" fmla="*/ 4826976 w 4883500"/>
              <a:gd name="connsiteY7" fmla="*/ 1158074 h 1158074"/>
              <a:gd name="connsiteX8" fmla="*/ 579037 w 4883500"/>
              <a:gd name="connsiteY8" fmla="*/ 1158073 h 1158074"/>
              <a:gd name="connsiteX9" fmla="*/ 11764 w 4883500"/>
              <a:gd name="connsiteY9" fmla="*/ 695732 h 1158074"/>
              <a:gd name="connsiteX10" fmla="*/ 0 w 4883500"/>
              <a:gd name="connsiteY10" fmla="*/ 579037 h 1158074"/>
              <a:gd name="connsiteX11" fmla="*/ 11764 w 4883500"/>
              <a:gd name="connsiteY11" fmla="*/ 462341 h 1158074"/>
              <a:gd name="connsiteX12" fmla="*/ 579037 w 4883500"/>
              <a:gd name="connsiteY12" fmla="*/ 0 h 115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3500" h="1158074">
                <a:moveTo>
                  <a:pt x="0" y="579036"/>
                </a:moveTo>
                <a:lnTo>
                  <a:pt x="0" y="579037"/>
                </a:lnTo>
                <a:lnTo>
                  <a:pt x="0" y="579037"/>
                </a:lnTo>
                <a:close/>
                <a:moveTo>
                  <a:pt x="579037" y="0"/>
                </a:moveTo>
                <a:lnTo>
                  <a:pt x="4826977" y="0"/>
                </a:lnTo>
                <a:lnTo>
                  <a:pt x="4883500" y="5698"/>
                </a:lnTo>
                <a:lnTo>
                  <a:pt x="4883500" y="1152376"/>
                </a:lnTo>
                <a:lnTo>
                  <a:pt x="4826976" y="1158074"/>
                </a:lnTo>
                <a:lnTo>
                  <a:pt x="579037" y="1158073"/>
                </a:lnTo>
                <a:cubicBezTo>
                  <a:pt x="299218" y="1158073"/>
                  <a:pt x="65757" y="959589"/>
                  <a:pt x="11764" y="695732"/>
                </a:cubicBezTo>
                <a:lnTo>
                  <a:pt x="0" y="579037"/>
                </a:lnTo>
                <a:lnTo>
                  <a:pt x="11764" y="462341"/>
                </a:lnTo>
                <a:cubicBezTo>
                  <a:pt x="65757" y="198484"/>
                  <a:pt x="299218" y="0"/>
                  <a:pt x="579037" y="0"/>
                </a:cubicBezTo>
                <a:close/>
              </a:path>
            </a:pathLst>
          </a:custGeom>
          <a:solidFill>
            <a:srgbClr val="299A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custDataLst>
              <p:tags r:id="rId6"/>
            </p:custDataLst>
          </p:nvPr>
        </p:nvSpPr>
        <p:spPr>
          <a:xfrm>
            <a:off x="1075174" y="4250452"/>
            <a:ext cx="5140441" cy="1158074"/>
          </a:xfrm>
          <a:custGeom>
            <a:avLst/>
            <a:gdLst>
              <a:gd name="connsiteX0" fmla="*/ 0 w 4883500"/>
              <a:gd name="connsiteY0" fmla="*/ 579036 h 1158074"/>
              <a:gd name="connsiteX1" fmla="*/ 0 w 4883500"/>
              <a:gd name="connsiteY1" fmla="*/ 579037 h 1158074"/>
              <a:gd name="connsiteX2" fmla="*/ 0 w 4883500"/>
              <a:gd name="connsiteY2" fmla="*/ 579037 h 1158074"/>
              <a:gd name="connsiteX3" fmla="*/ 579037 w 4883500"/>
              <a:gd name="connsiteY3" fmla="*/ 0 h 1158074"/>
              <a:gd name="connsiteX4" fmla="*/ 4826977 w 4883500"/>
              <a:gd name="connsiteY4" fmla="*/ 0 h 1158074"/>
              <a:gd name="connsiteX5" fmla="*/ 4883500 w 4883500"/>
              <a:gd name="connsiteY5" fmla="*/ 5698 h 1158074"/>
              <a:gd name="connsiteX6" fmla="*/ 4883500 w 4883500"/>
              <a:gd name="connsiteY6" fmla="*/ 1152376 h 1158074"/>
              <a:gd name="connsiteX7" fmla="*/ 4826976 w 4883500"/>
              <a:gd name="connsiteY7" fmla="*/ 1158074 h 1158074"/>
              <a:gd name="connsiteX8" fmla="*/ 579037 w 4883500"/>
              <a:gd name="connsiteY8" fmla="*/ 1158073 h 1158074"/>
              <a:gd name="connsiteX9" fmla="*/ 11764 w 4883500"/>
              <a:gd name="connsiteY9" fmla="*/ 695732 h 1158074"/>
              <a:gd name="connsiteX10" fmla="*/ 0 w 4883500"/>
              <a:gd name="connsiteY10" fmla="*/ 579037 h 1158074"/>
              <a:gd name="connsiteX11" fmla="*/ 11764 w 4883500"/>
              <a:gd name="connsiteY11" fmla="*/ 462341 h 1158074"/>
              <a:gd name="connsiteX12" fmla="*/ 579037 w 4883500"/>
              <a:gd name="connsiteY12" fmla="*/ 0 h 115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3500" h="1158074">
                <a:moveTo>
                  <a:pt x="0" y="579036"/>
                </a:moveTo>
                <a:lnTo>
                  <a:pt x="0" y="579037"/>
                </a:lnTo>
                <a:lnTo>
                  <a:pt x="0" y="579037"/>
                </a:lnTo>
                <a:close/>
                <a:moveTo>
                  <a:pt x="579037" y="0"/>
                </a:moveTo>
                <a:lnTo>
                  <a:pt x="4826977" y="0"/>
                </a:lnTo>
                <a:lnTo>
                  <a:pt x="4883500" y="5698"/>
                </a:lnTo>
                <a:lnTo>
                  <a:pt x="4883500" y="1152376"/>
                </a:lnTo>
                <a:lnTo>
                  <a:pt x="4826976" y="1158074"/>
                </a:lnTo>
                <a:lnTo>
                  <a:pt x="579037" y="1158073"/>
                </a:lnTo>
                <a:cubicBezTo>
                  <a:pt x="299218" y="1158073"/>
                  <a:pt x="65757" y="959589"/>
                  <a:pt x="11764" y="695732"/>
                </a:cubicBezTo>
                <a:lnTo>
                  <a:pt x="0" y="579037"/>
                </a:lnTo>
                <a:lnTo>
                  <a:pt x="11764" y="462341"/>
                </a:lnTo>
                <a:cubicBezTo>
                  <a:pt x="65757" y="198484"/>
                  <a:pt x="299218" y="0"/>
                  <a:pt x="579037" y="0"/>
                </a:cubicBezTo>
                <a:close/>
              </a:path>
            </a:pathLst>
          </a:cu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椭圆 6"/>
          <p:cNvSpPr/>
          <p:nvPr>
            <p:custDataLst>
              <p:tags r:id="rId7"/>
            </p:custDataLst>
          </p:nvPr>
        </p:nvSpPr>
        <p:spPr>
          <a:xfrm>
            <a:off x="1175658" y="1771111"/>
            <a:ext cx="972000" cy="972000"/>
          </a:xfrm>
          <a:prstGeom prst="ellipse">
            <a:avLst/>
          </a:prstGeom>
          <a:solidFill>
            <a:srgbClr val="299A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椭圆 7"/>
          <p:cNvSpPr/>
          <p:nvPr>
            <p:custDataLst>
              <p:tags r:id="rId8"/>
            </p:custDataLst>
          </p:nvPr>
        </p:nvSpPr>
        <p:spPr>
          <a:xfrm>
            <a:off x="1175658" y="3057300"/>
            <a:ext cx="972000" cy="972000"/>
          </a:xfrm>
          <a:prstGeom prst="ellipse">
            <a:avLst/>
          </a:prstGeom>
          <a:solidFill>
            <a:srgbClr val="0072DA"/>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椭圆 8"/>
          <p:cNvSpPr/>
          <p:nvPr>
            <p:custDataLst>
              <p:tags r:id="rId9"/>
            </p:custDataLst>
          </p:nvPr>
        </p:nvSpPr>
        <p:spPr>
          <a:xfrm>
            <a:off x="1175658" y="4343489"/>
            <a:ext cx="972000" cy="972000"/>
          </a:xfrm>
          <a:prstGeom prst="ellipse">
            <a:avLst/>
          </a:prstGeom>
          <a:solidFill>
            <a:srgbClr val="00519A"/>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custDataLst>
              <p:tags r:id="rId10"/>
            </p:custDataLst>
          </p:nvPr>
        </p:nvSpPr>
        <p:spPr>
          <a:xfrm>
            <a:off x="7013748" y="2863686"/>
            <a:ext cx="406792" cy="407568"/>
          </a:xfrm>
          <a:prstGeom prst="rect">
            <a:avLst/>
          </a:prstGeom>
          <a:solidFill>
            <a:srgbClr val="BBDF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7981338" y="2863687"/>
            <a:ext cx="2475244" cy="835998"/>
          </a:xfrm>
          <a:prstGeom prst="rect">
            <a:avLst/>
          </a:prstGeom>
          <a:noFill/>
        </p:spPr>
        <p:txBody>
          <a:bodyPr wrap="square" rtlCol="0">
            <a:spAutoFit/>
          </a:bodyPr>
          <a:lstStyle/>
          <a:p>
            <a:pPr algn="just">
              <a:lnSpc>
                <a:spcPct val="120000"/>
              </a:lnSpc>
            </a:pPr>
            <a:r>
              <a:rPr lang="zh-CN" altLang="en-US" sz="4400" b="1" dirty="0">
                <a:latin typeface="微软雅黑" panose="020B0503020204020204" pitchFamily="34" charset="-122"/>
                <a:ea typeface="微软雅黑" panose="020B0503020204020204" pitchFamily="34" charset="-122"/>
              </a:rPr>
              <a:t>内容提要</a:t>
            </a:r>
            <a:endParaRPr lang="zh-CN" altLang="en-US" sz="4400"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7975702" y="3616216"/>
            <a:ext cx="2944884" cy="523220"/>
          </a:xfrm>
          <a:prstGeom prst="rect">
            <a:avLst/>
          </a:prstGeom>
          <a:noFill/>
        </p:spPr>
        <p:txBody>
          <a:bodyPr wrap="square">
            <a:spAutoFit/>
          </a:bodyPr>
          <a:lstStyle/>
          <a:p>
            <a:r>
              <a:rPr lang="zh-CN" altLang="en-US" sz="2800" spc="-150" dirty="0">
                <a:latin typeface="微软雅黑 Light" panose="020B0502040204020203" pitchFamily="34" charset="-122"/>
                <a:ea typeface="微软雅黑 Light" panose="020B0502040204020203" pitchFamily="34" charset="-122"/>
              </a:rPr>
              <a:t>Content summary</a:t>
            </a:r>
            <a:endParaRPr lang="zh-CN" altLang="en-US" sz="2800" spc="-150" dirty="0">
              <a:latin typeface="微软雅黑 Light" panose="020B0502040204020203" pitchFamily="34" charset="-122"/>
              <a:ea typeface="微软雅黑 Light" panose="020B0502040204020203" pitchFamily="34" charset="-122"/>
            </a:endParaRPr>
          </a:p>
        </p:txBody>
      </p:sp>
      <p:sp>
        <p:nvSpPr>
          <p:cNvPr id="18" name="文本框 17"/>
          <p:cNvSpPr txBox="1"/>
          <p:nvPr>
            <p:custDataLst>
              <p:tags r:id="rId11"/>
            </p:custDataLst>
          </p:nvPr>
        </p:nvSpPr>
        <p:spPr>
          <a:xfrm>
            <a:off x="2368717" y="1995501"/>
            <a:ext cx="3660291" cy="523220"/>
          </a:xfrm>
          <a:prstGeom prst="rect">
            <a:avLst/>
          </a:prstGeom>
          <a:noFill/>
          <a:ln w="19050">
            <a:noFill/>
          </a:ln>
        </p:spPr>
        <p:txBody>
          <a:bodyPr wrap="square">
            <a:spAutoFit/>
          </a:bodyPr>
          <a:lstStyle/>
          <a:p>
            <a:pPr algn="just"/>
            <a:r>
              <a:rPr lang="zh-CN" altLang="en-US" sz="2800" kern="100" spc="-150" dirty="0">
                <a:effectLst/>
                <a:latin typeface="微软雅黑 Light" panose="020B0502040204020203" pitchFamily="34" charset="-122"/>
                <a:ea typeface="微软雅黑 Light" panose="020B0502040204020203" pitchFamily="34" charset="-122"/>
                <a:cs typeface="Times New Roman" panose="02020603050405020304" pitchFamily="18" charset="0"/>
              </a:rPr>
              <a:t>教师培训标准指南概览</a:t>
            </a:r>
            <a:endParaRPr lang="zh-CN" altLang="zh-CN" sz="2800" kern="100" spc="-15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9" name="文本框 18"/>
          <p:cNvSpPr txBox="1"/>
          <p:nvPr>
            <p:custDataLst>
              <p:tags r:id="rId12"/>
            </p:custDataLst>
          </p:nvPr>
        </p:nvSpPr>
        <p:spPr>
          <a:xfrm>
            <a:off x="2368717" y="3039870"/>
            <a:ext cx="3660291" cy="954107"/>
          </a:xfrm>
          <a:prstGeom prst="rect">
            <a:avLst/>
          </a:prstGeom>
          <a:noFill/>
          <a:ln w="19050">
            <a:noFill/>
          </a:ln>
        </p:spPr>
        <p:txBody>
          <a:bodyPr wrap="square">
            <a:spAutoFit/>
          </a:bodyPr>
          <a:lstStyle/>
          <a:p>
            <a:pPr algn="just"/>
            <a:r>
              <a:rPr lang="zh-CN" altLang="en-US" sz="2800" kern="100" spc="-15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cs typeface="Times New Roman" panose="02020603050405020304" pitchFamily="18" charset="0"/>
              </a:rPr>
              <a:t>从课程标准到培训课程指导标准</a:t>
            </a:r>
            <a:endParaRPr lang="zh-CN" altLang="zh-CN" sz="2800" kern="100" spc="-15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20" name="文本框 19"/>
          <p:cNvSpPr txBox="1"/>
          <p:nvPr>
            <p:custDataLst>
              <p:tags r:id="rId13"/>
            </p:custDataLst>
          </p:nvPr>
        </p:nvSpPr>
        <p:spPr>
          <a:xfrm>
            <a:off x="2368717" y="4343489"/>
            <a:ext cx="3660291" cy="954107"/>
          </a:xfrm>
          <a:prstGeom prst="rect">
            <a:avLst/>
          </a:prstGeom>
          <a:noFill/>
          <a:ln w="19050">
            <a:noFill/>
          </a:ln>
        </p:spPr>
        <p:txBody>
          <a:bodyPr wrap="square">
            <a:spAutoFit/>
          </a:bodyPr>
          <a:lstStyle/>
          <a:p>
            <a:pPr algn="just"/>
            <a:r>
              <a:rPr lang="zh-CN" altLang="en-US" sz="2800" kern="100" spc="-150" dirty="0">
                <a:solidFill>
                  <a:schemeClr val="bg1"/>
                </a:solidFill>
                <a:effectLst/>
                <a:latin typeface="微软雅黑 Light" panose="020B0502040204020203" pitchFamily="34" charset="-122"/>
                <a:ea typeface="微软雅黑 Light" panose="020B0502040204020203" pitchFamily="34" charset="-122"/>
                <a:cs typeface="Times New Roman" panose="02020603050405020304" pitchFamily="18" charset="0"/>
              </a:rPr>
              <a:t>从培训指南到国培计划项目实施系列指南</a:t>
            </a:r>
            <a:endParaRPr lang="zh-CN" altLang="zh-CN" sz="2800" kern="100" spc="-150" dirty="0">
              <a:solidFill>
                <a:schemeClr val="bg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28" name="矩形 27"/>
          <p:cNvSpPr/>
          <p:nvPr>
            <p:custDataLst>
              <p:tags r:id="rId14"/>
            </p:custDataLst>
          </p:nvPr>
        </p:nvSpPr>
        <p:spPr>
          <a:xfrm>
            <a:off x="7013748" y="3333234"/>
            <a:ext cx="406792" cy="407568"/>
          </a:xfrm>
          <a:prstGeom prst="rect">
            <a:avLst/>
          </a:prstGeom>
          <a:solidFill>
            <a:srgbClr val="61B4FF"/>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矩形 28"/>
          <p:cNvSpPr/>
          <p:nvPr>
            <p:custDataLst>
              <p:tags r:id="rId15"/>
            </p:custDataLst>
          </p:nvPr>
        </p:nvSpPr>
        <p:spPr>
          <a:xfrm>
            <a:off x="7013748" y="3809270"/>
            <a:ext cx="406792" cy="407568"/>
          </a:xfrm>
          <a:prstGeom prst="rect">
            <a:avLst/>
          </a:prstGeom>
          <a:solidFill>
            <a:srgbClr val="007FF2"/>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4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217683"/>
            <a:ext cx="12192000" cy="2490951"/>
          </a:xfrm>
          <a:prstGeom prst="rect">
            <a:avLst/>
          </a:prstGeom>
          <a:ln w="12700">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814143" y="3044279"/>
            <a:ext cx="8054593" cy="769441"/>
          </a:xfrm>
          <a:prstGeom prst="rect">
            <a:avLst/>
          </a:prstGeom>
          <a:noFill/>
        </p:spPr>
        <p:txBody>
          <a:bodyPr wrap="square">
            <a:spAutoFit/>
          </a:bodyPr>
          <a:lstStyle/>
          <a:p>
            <a:pPr algn="just"/>
            <a:r>
              <a:rPr lang="zh-CN" altLang="en-US" sz="4400" kern="100" spc="-15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教师培训相关标准指南概览</a:t>
            </a:r>
            <a:endParaRPr lang="zh-CN" altLang="zh-CN" sz="4400" kern="100" spc="-15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5" name="椭圆 4"/>
          <p:cNvSpPr/>
          <p:nvPr/>
        </p:nvSpPr>
        <p:spPr>
          <a:xfrm>
            <a:off x="1564541" y="2943000"/>
            <a:ext cx="972000" cy="972000"/>
          </a:xfrm>
          <a:prstGeom prst="ellipse">
            <a:avLst/>
          </a:prstGeom>
          <a:solidFill>
            <a:srgbClr val="FFC000"/>
          </a:solidFill>
          <a:ln w="190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solidFill>
                <a:latin typeface="微软雅黑" panose="020B0503020204020204" pitchFamily="34" charset="-122"/>
                <a:ea typeface="微软雅黑" panose="020B0503020204020204" pitchFamily="34" charset="-122"/>
              </a:rPr>
              <a:t>1</a:t>
            </a:r>
            <a:endParaRPr lang="zh-CN" altLang="en-US" sz="4000" b="1" dirty="0">
              <a:solidFill>
                <a:schemeClr val="tx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V="1">
            <a:off x="0" y="4645569"/>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87238" y="2204219"/>
            <a:ext cx="4536000" cy="2028825"/>
          </a:xfrm>
          <a:prstGeom prst="rect">
            <a:avLst/>
          </a:prstGeom>
          <a:solidFill>
            <a:srgbClr val="BBD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ct val="0"/>
              </a:spcBef>
              <a:spcAft>
                <a:spcPts val="0"/>
              </a:spcAft>
              <a:buClrTx/>
              <a:buSzTx/>
              <a:buFontTx/>
              <a:buNone/>
              <a:tabLst>
                <a:tab pos="1750695" algn="l"/>
              </a:tabLst>
              <a:defRPr/>
            </a:pPr>
            <a:r>
              <a:rPr kumimoji="0" lang="zh-CN"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国培计划</a:t>
            </a:r>
            <a:r>
              <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1.0</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0" fontAlgn="base" latinLnBrk="0" hangingPunct="0">
              <a:lnSpc>
                <a:spcPct val="100000"/>
              </a:lnSpc>
              <a:spcBef>
                <a:spcPct val="0"/>
              </a:spcBef>
              <a:spcAft>
                <a:spcPts val="1200"/>
              </a:spcAft>
              <a:buClrTx/>
              <a:buSzTx/>
              <a:buFontTx/>
              <a:buNone/>
              <a:tabLst>
                <a:tab pos="1750695" algn="l"/>
              </a:tabLst>
              <a:defRPr/>
            </a:pPr>
            <a:r>
              <a:rPr kumimoji="0" lang="zh-CN"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建章立制、规范</a:t>
            </a: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实施</a:t>
            </a:r>
            <a:endParaRPr kumimoji="0" lang="zh-CN" altLang="zh-CN"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《“国培计划”课程标准（试行）》</a:t>
            </a:r>
            <a:endParaRPr kumimoji="0" lang="en-US"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en-US"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en-US"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2012</a:t>
            </a:r>
            <a:r>
              <a:rPr kumimoji="0" lang="zh-CN"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zh-CN" altLang="en-US"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lang="en-US" altLang="zh-CN" sz="1800" kern="0" dirty="0">
                <a:solidFill>
                  <a:prstClr val="black"/>
                </a:solidFill>
                <a:latin typeface="微软雅黑 Light" panose="020B0502040204020203" pitchFamily="34" charset="-122"/>
                <a:ea typeface="微软雅黑 Light" panose="020B0502040204020203" pitchFamily="34" charset="-122"/>
                <a:cs typeface="宋体" panose="02010600030101010101" pitchFamily="2" charset="-122"/>
              </a:rPr>
              <a:t>6</a:t>
            </a:r>
            <a:r>
              <a:rPr kumimoji="0" lang="en-US"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7</a:t>
            </a:r>
            <a:r>
              <a:rPr kumimoji="0" lang="zh-CN"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endParaRPr kumimoji="0" lang="en-US" altLang="zh-CN" sz="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矩形 8"/>
          <p:cNvSpPr/>
          <p:nvPr/>
        </p:nvSpPr>
        <p:spPr>
          <a:xfrm>
            <a:off x="5433847" y="2191873"/>
            <a:ext cx="5959365" cy="419164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ts val="0"/>
              </a:spcBef>
              <a:spcAft>
                <a:spcPts val="0"/>
              </a:spcAft>
              <a:buClrTx/>
              <a:buSzTx/>
              <a:buFontTx/>
              <a:buNone/>
              <a:tabLst>
                <a:tab pos="1750695" algn="l"/>
              </a:tabLst>
              <a:defRPr/>
            </a:pPr>
            <a:r>
              <a:rPr kumimoji="0" lang="zh-CN" altLang="zh-CN" sz="2400" b="1" i="0" u="none" strike="noStrike" kern="0" cap="none" spc="0" normalizeH="0" baseline="0" noProof="0" dirty="0">
                <a:ln>
                  <a:noFill/>
                </a:ln>
                <a:solidFill>
                  <a:schemeClr val="tx1"/>
                </a:solidFill>
                <a:uLnTx/>
                <a:uFillTx/>
                <a:latin typeface="微软雅黑" panose="020B0503020204020204" pitchFamily="34" charset="-122"/>
                <a:ea typeface="微软雅黑" panose="020B0503020204020204" pitchFamily="34" charset="-122"/>
                <a:cs typeface="宋体" panose="02010600030101010101" pitchFamily="2" charset="-122"/>
              </a:rPr>
              <a:t>国培计划</a:t>
            </a:r>
            <a:r>
              <a:rPr kumimoji="0" lang="en-US" altLang="zh-CN" sz="2400" b="1" i="0" u="none" strike="noStrike" kern="0" cap="none" spc="0" normalizeH="0" baseline="0" noProof="0" dirty="0">
                <a:ln>
                  <a:noFill/>
                </a:ln>
                <a:solidFill>
                  <a:schemeClr val="tx1"/>
                </a:solidFill>
                <a:uLnTx/>
                <a:uFillTx/>
                <a:latin typeface="微软雅黑" panose="020B0503020204020204" pitchFamily="34" charset="-122"/>
                <a:ea typeface="微软雅黑" panose="020B0503020204020204" pitchFamily="34" charset="-122"/>
                <a:cs typeface="宋体" panose="02010600030101010101" pitchFamily="2" charset="-122"/>
              </a:rPr>
              <a:t>3.0 </a:t>
            </a:r>
            <a:endParaRPr kumimoji="0" lang="en-US" altLang="zh-CN" sz="2400" b="1" i="0" u="none" strike="noStrike" kern="0" cap="none" spc="0" normalizeH="0" baseline="0" noProof="0" dirty="0">
              <a:ln>
                <a:noFill/>
              </a:ln>
              <a:solidFill>
                <a:schemeClr val="tx1"/>
              </a:solidFill>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0" fontAlgn="base" latinLnBrk="0" hangingPunct="0">
              <a:lnSpc>
                <a:spcPct val="100000"/>
              </a:lnSpc>
              <a:spcBef>
                <a:spcPts val="0"/>
              </a:spcBef>
              <a:spcAft>
                <a:spcPts val="1200"/>
              </a:spcAft>
              <a:buClrTx/>
              <a:buSzTx/>
              <a:buFontTx/>
              <a:buNone/>
              <a:tabLst>
                <a:tab pos="1750695" algn="l"/>
              </a:tabLst>
              <a:defRPr/>
            </a:pPr>
            <a:r>
              <a:rPr kumimoji="0" lang="zh-CN" altLang="zh-CN" sz="2400" b="1" i="0" u="none" strike="noStrike" kern="0" cap="none" spc="0" normalizeH="0" baseline="0" noProof="0" dirty="0">
                <a:ln>
                  <a:noFill/>
                </a:ln>
                <a:solidFill>
                  <a:schemeClr val="tx1"/>
                </a:solidFill>
                <a:uLnTx/>
                <a:uFillTx/>
                <a:latin typeface="微软雅黑" panose="020B0503020204020204" pitchFamily="34" charset="-122"/>
                <a:ea typeface="微软雅黑" panose="020B0503020204020204" pitchFamily="34" charset="-122"/>
                <a:cs typeface="宋体" panose="02010600030101010101" pitchFamily="2" charset="-122"/>
              </a:rPr>
              <a:t>分层分类、提质增效</a:t>
            </a:r>
            <a:endParaRPr kumimoji="0" lang="zh-CN" altLang="zh-CN" sz="2400" b="1" i="0" u="none" strike="noStrike" kern="100" cap="none" spc="0" normalizeH="0" baseline="0" noProof="0" dirty="0">
              <a:ln>
                <a:noFill/>
              </a:ln>
              <a:solidFill>
                <a:schemeClr val="tx1"/>
              </a:solidFill>
              <a:uLnTx/>
              <a:uFillTx/>
              <a:latin typeface="微软雅黑" panose="020B0503020204020204" pitchFamily="34" charset="-122"/>
              <a:ea typeface="微软雅黑" panose="020B0503020204020204" pitchFamily="34" charset="-122"/>
              <a:cs typeface="Times New Roman" panose="02020603050405020304" pitchFamily="18" charset="0"/>
            </a:endParaRPr>
          </a:p>
          <a:p>
            <a:pPr marR="0" lvl="0" algn="just" defTabSz="914400" rtl="0" eaLnBrk="0" fontAlgn="base" latinLnBrk="0" hangingPunct="0">
              <a:lnSpc>
                <a:spcPct val="120000"/>
              </a:lnSpc>
              <a:spcBef>
                <a:spcPts val="600"/>
              </a:spcBef>
              <a:spcAft>
                <a:spcPts val="0"/>
              </a:spcAft>
              <a:buClrTx/>
              <a:buSzTx/>
              <a:buFontTx/>
              <a:buNone/>
              <a:tabLst>
                <a:tab pos="1750695" algn="l"/>
              </a:tabLst>
              <a:defRPr/>
            </a:pP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《“国培计划”项目实施指南》（</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2020</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zh-CN" altLang="en-US"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中西部项目</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4</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zh-CN" altLang="en-US"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幼师国培</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6</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zh-CN" altLang="en-US"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提升工程</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 1</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 +</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在线培训</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1</a:t>
            </a:r>
            <a:r>
              <a:rPr kumimoji="0" lang="zh-CN"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zh-CN" altLang="en-US"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，共</a:t>
            </a:r>
            <a:r>
              <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12</a:t>
            </a:r>
            <a:r>
              <a:rPr kumimoji="0" lang="zh-CN" altLang="en-US"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rPr>
              <a:t>个</a:t>
            </a:r>
            <a:endPar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endParaRPr>
          </a:p>
          <a:p>
            <a:pPr marR="0" lvl="0" algn="just" defTabSz="914400" rtl="0" eaLnBrk="0" fontAlgn="base" latinLnBrk="0" hangingPunct="0">
              <a:lnSpc>
                <a:spcPct val="120000"/>
              </a:lnSpc>
              <a:spcBef>
                <a:spcPct val="0"/>
              </a:spcBef>
              <a:spcAft>
                <a:spcPts val="0"/>
              </a:spcAft>
              <a:buClrTx/>
              <a:buSzTx/>
              <a:buFontTx/>
              <a:buNone/>
              <a:tabLst>
                <a:tab pos="1750695" algn="l"/>
              </a:tabLst>
              <a:defRPr/>
            </a:pP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中小学幼儿园教师培训课程指导标准</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义务教育学科教学（语文、数学、化学）</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首批印发</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(2017</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年），师德修养、班级管理、专业发展等第二批印发（</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2020</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年</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，共</a:t>
            </a:r>
            <a:r>
              <a:rPr kumimoji="0" lang="en-US" altLang="zh-CN"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6</a:t>
            </a:r>
            <a:r>
              <a:rPr kumimoji="0" lang="zh-CN" altLang="en-US" sz="2000" b="0" i="0" u="none" strike="noStrike" kern="10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Times New Roman" panose="02020603050405020304" pitchFamily="18" charset="0"/>
              </a:rPr>
              <a:t>个</a:t>
            </a:r>
            <a:endParaRPr kumimoji="0" lang="en-US" altLang="zh-CN" sz="2000" b="0" i="0" u="none" strike="noStrike" kern="0" cap="none" spc="0" normalizeH="0" baseline="0" noProof="0" dirty="0">
              <a:ln>
                <a:noFill/>
              </a:ln>
              <a:solidFill>
                <a:schemeClr val="tx1"/>
              </a:solidFill>
              <a:uLnTx/>
              <a:uFillTx/>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8" name="矩形 7"/>
          <p:cNvSpPr/>
          <p:nvPr/>
        </p:nvSpPr>
        <p:spPr>
          <a:xfrm>
            <a:off x="787238" y="4354688"/>
            <a:ext cx="4536000" cy="2028825"/>
          </a:xfrm>
          <a:prstGeom prst="rect">
            <a:avLst/>
          </a:prstGeom>
          <a:solidFill>
            <a:srgbClr val="299A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ts val="0"/>
              </a:spcBef>
              <a:spcAft>
                <a:spcPts val="0"/>
              </a:spcAft>
              <a:buClrTx/>
              <a:buSzTx/>
              <a:buFontTx/>
              <a:buNone/>
              <a:tabLst>
                <a:tab pos="1750695" algn="l"/>
              </a:tabLst>
              <a:defRPr/>
            </a:pPr>
            <a:r>
              <a:rPr kumimoji="0" lang="zh-CN" altLang="zh-CN"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国培计划</a:t>
            </a:r>
            <a:r>
              <a:rPr kumimoji="0" lang="en-US" altLang="zh-CN"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2.0</a:t>
            </a:r>
            <a:endParaRPr kumimoji="0" lang="en-US" altLang="zh-CN"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0" fontAlgn="base" latinLnBrk="0" hangingPunct="0">
              <a:lnSpc>
                <a:spcPct val="100000"/>
              </a:lnSpc>
              <a:spcBef>
                <a:spcPts val="0"/>
              </a:spcBef>
              <a:spcAft>
                <a:spcPts val="1200"/>
              </a:spcAft>
              <a:buClrTx/>
              <a:buSzTx/>
              <a:buFontTx/>
              <a:buNone/>
              <a:tabLst>
                <a:tab pos="1750695" algn="l"/>
              </a:tabLst>
              <a:defRPr/>
            </a:pPr>
            <a:r>
              <a:rPr kumimoji="0" lang="zh-CN" altLang="zh-CN"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重心下移、模式创新</a:t>
            </a:r>
            <a:endParaRPr kumimoji="0" lang="zh-CN" altLang="zh-CN" sz="24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《乡村教师培训指南》</a:t>
            </a:r>
            <a:r>
              <a:rPr kumimoji="0" lang="en-US"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   </a:t>
            </a: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en-US"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2016</a:t>
            </a: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en-US"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4</a:t>
            </a: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endParaRPr kumimoji="0" lang="zh-CN" altLang="zh-CN" sz="1800" b="0" i="0" u="none" strike="noStrike" kern="1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《乡村校园长培训指南》（</a:t>
            </a:r>
            <a:r>
              <a:rPr kumimoji="0" lang="en-US"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2017</a:t>
            </a: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en-US"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4</a:t>
            </a:r>
            <a:r>
              <a:rPr kumimoji="0" lang="zh-CN"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en-US" altLang="zh-CN" sz="18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 </a:t>
            </a:r>
            <a:endParaRPr kumimoji="0" lang="zh-CN" altLang="zh-CN" sz="1800" b="0" i="0" u="none" strike="noStrike" kern="1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p:txBody>
      </p:sp>
      <p:grpSp>
        <p:nvGrpSpPr>
          <p:cNvPr id="13" name="组合 12"/>
          <p:cNvGrpSpPr/>
          <p:nvPr/>
        </p:nvGrpSpPr>
        <p:grpSpPr>
          <a:xfrm>
            <a:off x="2981325" y="1358567"/>
            <a:ext cx="6229350" cy="523220"/>
            <a:chOff x="2981325" y="935876"/>
            <a:chExt cx="6229350" cy="523220"/>
          </a:xfrm>
        </p:grpSpPr>
        <p:sp>
          <p:nvSpPr>
            <p:cNvPr id="5" name="矩形 4"/>
            <p:cNvSpPr/>
            <p:nvPr/>
          </p:nvSpPr>
          <p:spPr>
            <a:xfrm>
              <a:off x="3849231" y="935876"/>
              <a:ext cx="4493538" cy="523220"/>
            </a:xfrm>
            <a:prstGeom prst="rect">
              <a:avLst/>
            </a:prstGeom>
          </p:spPr>
          <p:txBody>
            <a:bodyPr wrap="none">
              <a:spAutoFit/>
            </a:bodyPr>
            <a:lstStyle/>
            <a:p>
              <a:pPr marL="0" marR="0" lvl="0" indent="0" algn="just" defTabSz="914400" rtl="0" eaLnBrk="0" fontAlgn="base" latinLnBrk="0" hangingPunct="0">
                <a:lnSpc>
                  <a:spcPct val="100000"/>
                </a:lnSpc>
                <a:spcBef>
                  <a:spcPct val="0"/>
                </a:spcBef>
                <a:spcAft>
                  <a:spcPts val="0"/>
                </a:spcAft>
                <a:buClrTx/>
                <a:buSzTx/>
                <a:buFontTx/>
                <a:buNone/>
                <a:tabLst>
                  <a:tab pos="1750695" algn="l"/>
                </a:tabLst>
                <a:defRPr/>
              </a:pPr>
              <a:r>
                <a:rPr kumimoji="0" lang="zh-CN" altLang="zh-CN" sz="2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教师培训</a:t>
              </a:r>
              <a:r>
                <a:rPr kumimoji="0" lang="zh-CN" altLang="en-US" sz="2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相关标准指南总览</a:t>
              </a:r>
              <a:endParaRPr kumimoji="0" lang="zh-CN" altLang="zh-CN" sz="28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2981325" y="1428750"/>
              <a:ext cx="6229350" cy="18000"/>
            </a:xfrm>
            <a:prstGeom prst="rect">
              <a:avLst/>
            </a:prstGeom>
            <a:gradFill flip="none" rotWithShape="1">
              <a:gsLst>
                <a:gs pos="61000">
                  <a:srgbClr val="00849F"/>
                </a:gs>
                <a:gs pos="0">
                  <a:srgbClr val="008AA7">
                    <a:alpha val="0"/>
                  </a:srgbClr>
                </a:gs>
                <a:gs pos="39000">
                  <a:srgbClr val="008AA7">
                    <a:lumMod val="94000"/>
                  </a:srgbClr>
                </a:gs>
                <a:gs pos="100000">
                  <a:srgbClr val="008AA7">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gr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475354"/>
            <a:ext cx="12192000" cy="4033080"/>
          </a:xfrm>
          <a:prstGeom prst="rect">
            <a:avLst/>
          </a:prstGeom>
          <a:solidFill>
            <a:srgbClr val="00B0F0">
              <a:alpha val="8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36000" rIns="936000" rtlCol="0" anchor="ctr"/>
          <a:lstStyle/>
          <a:p>
            <a:pPr algn="just">
              <a:lnSpc>
                <a:spcPct val="120000"/>
              </a:lnSpc>
            </a:pPr>
            <a:endParaRPr lang="zh-CN" altLang="en-US" sz="2400" dirty="0">
              <a:solidFill>
                <a:schemeClr val="tx1"/>
              </a:solidFill>
              <a:latin typeface="宋体" panose="02010600030101010101" pitchFamily="2" charset="-122"/>
              <a:ea typeface="宋体" panose="02010600030101010101" pitchFamily="2" charset="-122"/>
            </a:endParaRPr>
          </a:p>
        </p:txBody>
      </p:sp>
      <p:sp>
        <p:nvSpPr>
          <p:cNvPr id="7" name="矩形: 圆角 6"/>
          <p:cNvSpPr/>
          <p:nvPr/>
        </p:nvSpPr>
        <p:spPr>
          <a:xfrm>
            <a:off x="876000" y="2612299"/>
            <a:ext cx="10440000" cy="2448106"/>
          </a:xfrm>
          <a:prstGeom prst="roundRect">
            <a:avLst>
              <a:gd name="adj" fmla="val 0"/>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L="0" marR="0" lvl="0" indent="0" algn="just" defTabSz="914400" rtl="0" eaLnBrk="0" fontAlgn="base" latinLnBrk="0" hangingPunct="0">
              <a:lnSpc>
                <a:spcPct val="13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　　“国培计划” 实施</a:t>
            </a:r>
            <a:r>
              <a:rPr kumimoji="0" lang="zh-CN" altLang="en-US"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以来，为</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确保这一复杂的系统工程有效</a:t>
            </a:r>
            <a:r>
              <a:rPr kumimoji="0" lang="zh-CN" altLang="en-US"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运行，教</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育部、财政部始终坚持专业引领，着力做好教师培训相关标准和指南研制工作。</a:t>
            </a:r>
            <a:endPar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just" defTabSz="914400" rtl="0" eaLnBrk="0" fontAlgn="base" latinLnBrk="0" hangingPunct="0">
              <a:lnSpc>
                <a:spcPct val="13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　　</a:t>
            </a:r>
            <a:r>
              <a:rPr kumimoji="0" lang="en-US" altLang="zh-CN"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2012</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年，教育部印发</a:t>
            </a:r>
            <a:r>
              <a:rPr kumimoji="0" lang="en-US" altLang="zh-CN"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 “ </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国培计划 ” 课程标准（试行</a:t>
            </a:r>
            <a:r>
              <a:rPr kumimoji="0" lang="zh-CN" altLang="en-US"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a:t>
            </a:r>
            <a:r>
              <a:rPr kumimoji="0" lang="en-US" altLang="zh-CN"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，课程标准按学科</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领域分项目设计，主要用于</a:t>
            </a:r>
            <a:r>
              <a:rPr kumimoji="0" lang="zh-CN" altLang="en-US" sz="2400" b="0" i="0" u="none" strike="noStrike" kern="1200" cap="none" spc="30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指导 “国培计划” </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课程设置和课程资源开发建设，在</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 国培计划</a:t>
            </a:r>
            <a:r>
              <a:rPr kumimoji="0" lang="en-US" altLang="zh-CN"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1.0 ”</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阶段确保项目规范实施发挥了重要作用。</a:t>
            </a:r>
            <a:endPar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227178" y="2003298"/>
            <a:ext cx="10613658" cy="461665"/>
          </a:xfrm>
          <a:prstGeom prst="roundRect">
            <a:avLst>
              <a:gd name="adj" fmla="val 0"/>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L="0" marR="0" lvl="0" indent="0" algn="just" defTabSz="914400" rtl="0" eaLnBrk="0" fontAlgn="base" latinLnBrk="0" hangingPunct="0">
              <a:lnSpc>
                <a:spcPct val="100000"/>
              </a:lnSpc>
              <a:spcBef>
                <a:spcPct val="0"/>
              </a:spcBef>
              <a:spcAft>
                <a:spcPts val="1800"/>
              </a:spcAft>
              <a:buClrTx/>
              <a:buSzTx/>
              <a:buFontTx/>
              <a:buNone/>
              <a:defRPr/>
            </a:pP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　　</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标准引领 </a:t>
            </a:r>
            <a:r>
              <a:rPr kumimoji="0" lang="en-US" altLang="zh-CN"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rPr>
              <a:t>—— </a:t>
            </a:r>
            <a:r>
              <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rPr>
              <a:t>教师培训走向专业化的重要支架</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  　</a:t>
            </a:r>
            <a:endPar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171315" y="5612205"/>
            <a:ext cx="7180898" cy="46166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李源田，陈睿：</a:t>
            </a: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“学习强师”的行动路标</a:t>
            </a: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endPar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475354"/>
            <a:ext cx="12192000" cy="4044097"/>
          </a:xfrm>
          <a:prstGeom prst="rect">
            <a:avLst/>
          </a:prstGeom>
          <a:solidFill>
            <a:srgbClr val="00B0F0">
              <a:alpha val="8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36000" rIns="936000" rtlCol="0" anchor="ctr"/>
          <a:lstStyle/>
          <a:p>
            <a:pPr algn="just">
              <a:lnSpc>
                <a:spcPct val="120000"/>
              </a:lnSpc>
            </a:pPr>
            <a:endParaRPr lang="zh-CN" altLang="en-US" sz="2400" dirty="0">
              <a:solidFill>
                <a:schemeClr val="tx1"/>
              </a:solidFill>
              <a:latin typeface="宋体" panose="02010600030101010101" pitchFamily="2" charset="-122"/>
              <a:ea typeface="宋体" panose="02010600030101010101" pitchFamily="2" charset="-122"/>
            </a:endParaRPr>
          </a:p>
        </p:txBody>
      </p:sp>
      <p:sp>
        <p:nvSpPr>
          <p:cNvPr id="7" name="矩形: 圆角 6"/>
          <p:cNvSpPr/>
          <p:nvPr/>
        </p:nvSpPr>
        <p:spPr>
          <a:xfrm>
            <a:off x="839786" y="1662270"/>
            <a:ext cx="10608311" cy="3720377"/>
          </a:xfrm>
          <a:prstGeom prst="roundRect">
            <a:avLst>
              <a:gd name="adj" fmla="val 0"/>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just" defTabSz="914400" rtl="0" eaLnBrk="0" fontAlgn="base" latinLnBrk="0" hangingPunct="0">
              <a:lnSpc>
                <a:spcPct val="11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　　</a:t>
            </a:r>
            <a:r>
              <a:rPr kumimoji="0" lang="en-US" altLang="zh-CN"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2016-2017</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年，教育部先后印发了关于</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乡村教师培训及校（园）长培训的</a:t>
            </a:r>
            <a:r>
              <a:rPr kumimoji="0" lang="en-US" altLang="zh-CN"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8</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个指南，</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进一步推动了</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“国培计划</a:t>
            </a:r>
            <a:r>
              <a:rPr kumimoji="0" lang="en-US" altLang="zh-CN"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2.0”</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阶段的培训重心下移和模式变革，支持各地有效开展乡村</a:t>
            </a:r>
            <a:r>
              <a:rPr kumimoji="0" lang="zh-CN" altLang="en-US"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教师培训。</a:t>
            </a:r>
            <a:endParaRPr kumimoji="0" lang="en-US" altLang="zh-CN"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just" defTabSz="914400" rtl="0" eaLnBrk="0" fontAlgn="base" latinLnBrk="0" hangingPunct="0">
              <a:lnSpc>
                <a:spcPct val="110000"/>
              </a:lnSpc>
              <a:spcBef>
                <a:spcPct val="0"/>
              </a:spcBef>
              <a:spcAft>
                <a:spcPts val="0"/>
              </a:spcAft>
              <a:buClrTx/>
              <a:buSzTx/>
              <a:buFontTx/>
              <a:buNone/>
              <a:defRPr/>
            </a:pPr>
            <a:r>
              <a:rPr lang="en-US" altLang="zh-CN" sz="2400" spc="-150" dirty="0">
                <a:solidFill>
                  <a:srgbClr val="000000">
                    <a:lumMod val="95000"/>
                    <a:lumOff val="5000"/>
                  </a:srgbClr>
                </a:solidFill>
                <a:latin typeface="微软雅黑 Light" panose="020B0502040204020203" pitchFamily="34" charset="-122"/>
                <a:ea typeface="微软雅黑 Light" panose="020B0502040204020203" pitchFamily="34" charset="-122"/>
              </a:rPr>
              <a:t>          </a:t>
            </a:r>
            <a:r>
              <a:rPr kumimoji="0" lang="en-US" altLang="zh-CN"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2017</a:t>
            </a:r>
            <a:r>
              <a:rPr kumimoji="0" lang="zh-CN" altLang="en-US" sz="2400" b="0" i="0" u="none" strike="noStrike" kern="1200" cap="none" spc="-15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年年末，教育部印发了首批</a:t>
            </a:r>
            <a:r>
              <a:rPr kumimoji="0" lang="en-US" altLang="zh-CN" sz="2400" b="1" i="0" u="none" strike="noStrike" kern="1200" cap="none" spc="-15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15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中小学幼儿园教师培训课程指导标准（义务教育语</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文、数学、化学学科教学）</a:t>
            </a:r>
            <a:r>
              <a:rPr kumimoji="0" lang="en-US" altLang="zh-CN"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进一步推进各地分层、分类、分科组织实施教师培训 </a:t>
            </a:r>
            <a:r>
              <a:rPr kumimoji="0" lang="en-US" altLang="zh-CN"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系列指南 </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在纵向上涵盖教师发展不同阶段，</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指导标准 </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在横向上覆盖中小学、幼儿园教师不同学科领域，二者共同构成指导“国培计划”进入新时代项目实施的 </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国家标准 </a:t>
            </a:r>
            <a:r>
              <a:rPr kumimoji="0" lang="zh-CN" altLang="en-US" sz="2400" b="0" i="0" u="none" strike="noStrike" kern="1200" cap="none" spc="0" normalizeH="0" baseline="0" noProof="0" dirty="0">
                <a:ln>
                  <a:noFill/>
                </a:ln>
                <a:solidFill>
                  <a:srgbClr val="000000">
                    <a:lumMod val="95000"/>
                    <a:lumOff val="5000"/>
                  </a:srgbClr>
                </a:solidFill>
                <a:effectLst/>
                <a:uLnTx/>
                <a:uFillTx/>
                <a:latin typeface="微软雅黑 Light" panose="020B0502040204020203" pitchFamily="34" charset="-122"/>
                <a:ea typeface="微软雅黑 Light" panose="020B0502040204020203" pitchFamily="34" charset="-122"/>
                <a:cs typeface="+mn-cs"/>
              </a:rPr>
              <a:t>或者 </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基本遵循</a:t>
            </a:r>
            <a:r>
              <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共同成为教师培训走向专业化的 </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重要支架</a:t>
            </a:r>
            <a:r>
              <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171315" y="5612205"/>
            <a:ext cx="7180898" cy="46166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李源田，陈睿：</a:t>
            </a: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r>
              <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“学习强师”的行动路标</a:t>
            </a:r>
            <a:r>
              <a:rPr kumimoji="0" lang="en-US" altLang="zh-CN"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rPr>
              <a:t>》</a:t>
            </a:r>
            <a:endParaRPr kumimoji="0" lang="zh-CN" altLang="en-US" sz="2400" b="0" i="0" u="none" strike="noStrike" kern="12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3585477" y="4688724"/>
            <a:ext cx="6527260" cy="1352144"/>
          </a:xfrm>
          <a:custGeom>
            <a:avLst/>
            <a:gdLst>
              <a:gd name="connsiteX0" fmla="*/ 2850204 w 6527260"/>
              <a:gd name="connsiteY0" fmla="*/ 9727 h 1352144"/>
              <a:gd name="connsiteX1" fmla="*/ 6527260 w 6527260"/>
              <a:gd name="connsiteY1" fmla="*/ 0 h 1352144"/>
              <a:gd name="connsiteX2" fmla="*/ 4319081 w 6527260"/>
              <a:gd name="connsiteY2" fmla="*/ 1332689 h 1352144"/>
              <a:gd name="connsiteX3" fmla="*/ 0 w 6527260"/>
              <a:gd name="connsiteY3" fmla="*/ 1352144 h 1352144"/>
              <a:gd name="connsiteX4" fmla="*/ 2850204 w 6527260"/>
              <a:gd name="connsiteY4" fmla="*/ 9727 h 135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7260" h="1352144">
                <a:moveTo>
                  <a:pt x="2850204" y="9727"/>
                </a:moveTo>
                <a:lnTo>
                  <a:pt x="6527260" y="0"/>
                </a:lnTo>
                <a:lnTo>
                  <a:pt x="4319081" y="1332689"/>
                </a:lnTo>
                <a:lnTo>
                  <a:pt x="0" y="1352144"/>
                </a:lnTo>
                <a:lnTo>
                  <a:pt x="2850204" y="9727"/>
                </a:ln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3527110" y="1001940"/>
            <a:ext cx="2879387" cy="5029200"/>
          </a:xfrm>
          <a:custGeom>
            <a:avLst/>
            <a:gdLst>
              <a:gd name="connsiteX0" fmla="*/ 0 w 2869659"/>
              <a:gd name="connsiteY0" fmla="*/ 710120 h 5029200"/>
              <a:gd name="connsiteX1" fmla="*/ 2869659 w 2869659"/>
              <a:gd name="connsiteY1" fmla="*/ 0 h 5029200"/>
              <a:gd name="connsiteX2" fmla="*/ 2859932 w 2869659"/>
              <a:gd name="connsiteY2" fmla="*/ 3686783 h 5029200"/>
              <a:gd name="connsiteX3" fmla="*/ 9728 w 2869659"/>
              <a:gd name="connsiteY3" fmla="*/ 5029200 h 5029200"/>
              <a:gd name="connsiteX4" fmla="*/ 0 w 2869659"/>
              <a:gd name="connsiteY4" fmla="*/ 71012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9659" h="5029200">
                <a:moveTo>
                  <a:pt x="0" y="710120"/>
                </a:moveTo>
                <a:lnTo>
                  <a:pt x="2869659" y="0"/>
                </a:lnTo>
                <a:cubicBezTo>
                  <a:pt x="2866417" y="1228928"/>
                  <a:pt x="2863174" y="2457855"/>
                  <a:pt x="2859932" y="3686783"/>
                </a:cubicBezTo>
                <a:lnTo>
                  <a:pt x="9728" y="5029200"/>
                </a:lnTo>
                <a:cubicBezTo>
                  <a:pt x="6485" y="3589507"/>
                  <a:pt x="3243" y="2149813"/>
                  <a:pt x="0" y="710120"/>
                </a:cubicBez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w="1905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5" name="矩形 4"/>
          <p:cNvSpPr/>
          <p:nvPr/>
        </p:nvSpPr>
        <p:spPr>
          <a:xfrm>
            <a:off x="6418624" y="999476"/>
            <a:ext cx="3691714" cy="3691714"/>
          </a:xfrm>
          <a:prstGeom prst="rect">
            <a:avLst/>
          </a:pr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flipV="1">
            <a:off x="6416225" y="272366"/>
            <a:ext cx="0" cy="4418824"/>
          </a:xfrm>
          <a:prstGeom prst="straightConnector1">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2700259" y="4683926"/>
            <a:ext cx="3715966" cy="173632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6416225" y="4674198"/>
            <a:ext cx="4824920" cy="7264"/>
          </a:xfrm>
          <a:prstGeom prst="straightConnector1">
            <a:avLst/>
          </a:prstGeom>
          <a:ln w="38100">
            <a:solidFill>
              <a:schemeClr val="accent6">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151174" y="295841"/>
            <a:ext cx="1685286" cy="584775"/>
          </a:xfrm>
          <a:prstGeom prst="rect">
            <a:avLst/>
          </a:prstGeom>
          <a:noFill/>
        </p:spPr>
        <p:txBody>
          <a:bodyPr wrap="square" rtlCol="0">
            <a:spAutoFit/>
          </a:bodyPr>
          <a:lstStyle/>
          <a:p>
            <a:pPr algn="ctr"/>
            <a:r>
              <a:rPr lang="zh-CN" altLang="en-US" sz="1600" b="1" dirty="0">
                <a:solidFill>
                  <a:srgbClr val="00B050"/>
                </a:solidFill>
                <a:latin typeface="微软雅黑" panose="020B0503020204020204" pitchFamily="34" charset="-122"/>
                <a:ea typeface="微软雅黑" panose="020B0503020204020204" pitchFamily="34" charset="-122"/>
              </a:rPr>
              <a:t>培训方式</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zh-CN" altLang="en-US" sz="1600" dirty="0">
                <a:solidFill>
                  <a:srgbClr val="00B050"/>
                </a:solidFill>
                <a:latin typeface="微软雅黑 Light" panose="020B0502040204020203" pitchFamily="34" charset="-122"/>
                <a:ea typeface="微软雅黑 Light" panose="020B0502040204020203" pitchFamily="34" charset="-122"/>
              </a:rPr>
              <a:t>（怎么培训）</a:t>
            </a:r>
            <a:endParaRPr lang="zh-CN" altLang="en-US" sz="1600" dirty="0">
              <a:solidFill>
                <a:srgbClr val="00B050"/>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10171104" y="4715711"/>
            <a:ext cx="1459147" cy="584775"/>
          </a:xfrm>
          <a:prstGeom prst="rect">
            <a:avLst/>
          </a:prstGeom>
          <a:noFill/>
        </p:spPr>
        <p:txBody>
          <a:bodyPr wrap="square" rtlCol="0">
            <a:spAutoFit/>
          </a:bodyPr>
          <a:lstStyle/>
          <a:p>
            <a:pPr algn="ctr"/>
            <a:r>
              <a:rPr lang="zh-CN" altLang="en-US" sz="1600" b="1" dirty="0">
                <a:solidFill>
                  <a:schemeClr val="accent1"/>
                </a:solidFill>
                <a:latin typeface="微软雅黑" panose="020B0503020204020204" pitchFamily="34" charset="-122"/>
                <a:ea typeface="微软雅黑" panose="020B0503020204020204" pitchFamily="34" charset="-122"/>
              </a:rPr>
              <a:t>培训对象</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gn="ctr"/>
            <a:r>
              <a:rPr lang="zh-CN" altLang="en-US" sz="1600" dirty="0">
                <a:solidFill>
                  <a:schemeClr val="accent1"/>
                </a:solidFill>
                <a:latin typeface="微软雅黑 Light" panose="020B0502040204020203" pitchFamily="34" charset="-122"/>
                <a:ea typeface="微软雅黑 Light" panose="020B0502040204020203" pitchFamily="34" charset="-122"/>
              </a:rPr>
              <a:t>（培训谁）</a:t>
            </a:r>
            <a:endParaRPr lang="zh-CN" altLang="en-US" sz="1600" dirty="0">
              <a:solidFill>
                <a:schemeClr val="accent1"/>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rot="20157597">
            <a:off x="2285432" y="5654561"/>
            <a:ext cx="1575128" cy="584775"/>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培训内容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ctr"/>
            <a:r>
              <a:rPr lang="zh-CN" altLang="en-US" sz="1600" dirty="0">
                <a:solidFill>
                  <a:srgbClr val="C00000"/>
                </a:solidFill>
                <a:latin typeface="微软雅黑 Light" panose="020B0502040204020203" pitchFamily="34" charset="-122"/>
                <a:ea typeface="微软雅黑 Light" panose="020B0502040204020203" pitchFamily="34" charset="-122"/>
              </a:rPr>
              <a:t>（培训什么）</a:t>
            </a:r>
            <a:endParaRPr lang="zh-CN" altLang="en-US" sz="1600" dirty="0">
              <a:solidFill>
                <a:srgbClr val="C00000"/>
              </a:solidFill>
              <a:latin typeface="微软雅黑 Light" panose="020B0502040204020203" pitchFamily="34" charset="-122"/>
              <a:ea typeface="微软雅黑 Light" panose="020B0502040204020203" pitchFamily="34" charset="-122"/>
            </a:endParaRPr>
          </a:p>
        </p:txBody>
      </p:sp>
      <p:sp>
        <p:nvSpPr>
          <p:cNvPr id="34" name="椭圆 33"/>
          <p:cNvSpPr/>
          <p:nvPr/>
        </p:nvSpPr>
        <p:spPr>
          <a:xfrm>
            <a:off x="6830788"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306120"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781452"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6784"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732116"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207446"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rot="19680000">
            <a:off x="6833083"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41" name="椭圆 40"/>
          <p:cNvSpPr/>
          <p:nvPr/>
        </p:nvSpPr>
        <p:spPr>
          <a:xfrm>
            <a:off x="6355457" y="40970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355457" y="357499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355457" y="305295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355457" y="253091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355457" y="200887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55457" y="14868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88707" y="4810663"/>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602498" y="4992521"/>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216289" y="5174379"/>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830080" y="5356237"/>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443871" y="5538095"/>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057662" y="5719952"/>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rot="19680000">
            <a:off x="6349483" y="4834254"/>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青年教师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5" name="文本框 54"/>
          <p:cNvSpPr txBox="1"/>
          <p:nvPr/>
        </p:nvSpPr>
        <p:spPr>
          <a:xfrm rot="19680000">
            <a:off x="5881391"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新教师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6" name="文本框 55"/>
          <p:cNvSpPr txBox="1"/>
          <p:nvPr/>
        </p:nvSpPr>
        <p:spPr>
          <a:xfrm rot="19680000">
            <a:off x="7304139" y="4843984"/>
            <a:ext cx="1079771" cy="382862"/>
          </a:xfrm>
          <a:prstGeom prst="rect">
            <a:avLst/>
          </a:prstGeom>
          <a:noFill/>
        </p:spPr>
        <p:txBody>
          <a:bodyPr wrap="square" rtlCol="0">
            <a:spAutoFit/>
          </a:bodyPr>
          <a:lstStyle/>
          <a:p>
            <a:pPr algn="r">
              <a:lnSpc>
                <a:spcPct val="130000"/>
              </a:lnSpc>
            </a:pPr>
            <a:r>
              <a:rPr lang="zh-CN" altLang="en-US" sz="1600" spc="-150">
                <a:latin typeface="微软雅黑 Light" panose="020B0502040204020203" pitchFamily="34" charset="-122"/>
                <a:ea typeface="微软雅黑 Light" panose="020B0502040204020203" pitchFamily="34" charset="-122"/>
              </a:rPr>
              <a:t>培训团队</a:t>
            </a:r>
            <a:endParaRPr lang="zh-CN" altLang="en-US" sz="1600" spc="-150" dirty="0">
              <a:latin typeface="微软雅黑 Light" panose="020B0502040204020203" pitchFamily="34" charset="-122"/>
              <a:ea typeface="微软雅黑 Light" panose="020B0502040204020203" pitchFamily="34" charset="-122"/>
            </a:endParaRPr>
          </a:p>
        </p:txBody>
      </p:sp>
      <p:sp>
        <p:nvSpPr>
          <p:cNvPr id="57" name="文本框 56"/>
          <p:cNvSpPr txBox="1"/>
          <p:nvPr/>
        </p:nvSpPr>
        <p:spPr>
          <a:xfrm rot="19680000">
            <a:off x="7835431" y="4814599"/>
            <a:ext cx="1019914"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骨干校长</a:t>
            </a:r>
            <a:endParaRPr lang="zh-CN" altLang="en-US" sz="1600" spc="-150" dirty="0">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rot="19680000">
            <a:off x="8605885" y="4727527"/>
            <a:ext cx="691287" cy="382862"/>
          </a:xfrm>
          <a:prstGeom prst="rect">
            <a:avLst/>
          </a:prstGeom>
          <a:noFill/>
        </p:spPr>
        <p:txBody>
          <a:bodyPr wrap="square" rtlCol="0">
            <a:spAutoFit/>
          </a:bodyPr>
          <a:lstStyle/>
          <a:p>
            <a:pPr algn="r">
              <a:lnSpc>
                <a:spcPct val="130000"/>
              </a:lnSpc>
            </a:pPr>
            <a:r>
              <a:rPr lang="en-US" altLang="zh-CN" sz="1600" b="1" spc="-150" dirty="0">
                <a:latin typeface="微软雅黑" panose="020B0503020204020204" pitchFamily="34" charset="-122"/>
                <a:ea typeface="微软雅黑" panose="020B0503020204020204" pitchFamily="34" charset="-122"/>
              </a:rPr>
              <a:t>……</a:t>
            </a:r>
            <a:endParaRPr lang="zh-CN" altLang="en-US" sz="1600" b="1" spc="-150" dirty="0">
              <a:latin typeface="微软雅黑" panose="020B0503020204020204" pitchFamily="34" charset="-122"/>
              <a:ea typeface="微软雅黑" panose="020B0503020204020204" pitchFamily="34" charset="-122"/>
            </a:endParaRPr>
          </a:p>
        </p:txBody>
      </p:sp>
      <p:sp>
        <p:nvSpPr>
          <p:cNvPr id="59" name="文本框 58"/>
          <p:cNvSpPr txBox="1"/>
          <p:nvPr/>
        </p:nvSpPr>
        <p:spPr>
          <a:xfrm>
            <a:off x="5814914" y="3888033"/>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师德修养</a:t>
            </a:r>
            <a:endParaRPr lang="zh-CN" altLang="en-US" sz="1600" dirty="0">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5415331" y="4053409"/>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班级管理</a:t>
            </a:r>
            <a:endParaRPr lang="zh-CN" altLang="en-US" sz="1600" dirty="0">
              <a:latin typeface="微软雅黑 Light" panose="020B0502040204020203" pitchFamily="34" charset="-122"/>
              <a:ea typeface="微软雅黑 Light" panose="020B0502040204020203" pitchFamily="34" charset="-122"/>
            </a:endParaRPr>
          </a:p>
        </p:txBody>
      </p:sp>
      <p:sp>
        <p:nvSpPr>
          <p:cNvPr id="61" name="文本框 60"/>
          <p:cNvSpPr txBox="1"/>
          <p:nvPr/>
        </p:nvSpPr>
        <p:spPr>
          <a:xfrm>
            <a:off x="5046172" y="4247964"/>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专业发展</a:t>
            </a:r>
            <a:endParaRPr lang="zh-CN" altLang="en-US" sz="1600" dirty="0">
              <a:latin typeface="微软雅黑 Light" panose="020B0502040204020203" pitchFamily="34" charset="-122"/>
              <a:ea typeface="微软雅黑 Light" panose="020B0502040204020203" pitchFamily="34" charset="-122"/>
            </a:endParaRPr>
          </a:p>
        </p:txBody>
      </p:sp>
      <p:sp>
        <p:nvSpPr>
          <p:cNvPr id="62" name="文本框 61"/>
          <p:cNvSpPr txBox="1"/>
          <p:nvPr/>
        </p:nvSpPr>
        <p:spPr>
          <a:xfrm>
            <a:off x="4656648" y="4442518"/>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语文学科</a:t>
            </a:r>
            <a:endParaRPr lang="zh-CN" altLang="en-US" sz="1600" dirty="0">
              <a:latin typeface="微软雅黑 Light" panose="020B0502040204020203" pitchFamily="34" charset="-122"/>
              <a:ea typeface="微软雅黑 Light" panose="020B0502040204020203" pitchFamily="34" charset="-122"/>
            </a:endParaRPr>
          </a:p>
        </p:txBody>
      </p:sp>
      <p:sp>
        <p:nvSpPr>
          <p:cNvPr id="63" name="文本框 62"/>
          <p:cNvSpPr txBox="1"/>
          <p:nvPr/>
        </p:nvSpPr>
        <p:spPr>
          <a:xfrm>
            <a:off x="4264833" y="4607888"/>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化学学科</a:t>
            </a:r>
            <a:endParaRPr lang="zh-CN" altLang="en-US" sz="1600" dirty="0">
              <a:latin typeface="微软雅黑 Light" panose="020B0502040204020203" pitchFamily="34" charset="-122"/>
              <a:ea typeface="微软雅黑 Light" panose="020B0502040204020203" pitchFamily="34" charset="-122"/>
            </a:endParaRPr>
          </a:p>
        </p:txBody>
      </p:sp>
      <p:sp>
        <p:nvSpPr>
          <p:cNvPr id="64" name="文本框 63"/>
          <p:cNvSpPr txBox="1"/>
          <p:nvPr/>
        </p:nvSpPr>
        <p:spPr>
          <a:xfrm>
            <a:off x="3886590" y="4792712"/>
            <a:ext cx="473591" cy="951814"/>
          </a:xfrm>
          <a:prstGeom prst="rect">
            <a:avLst/>
          </a:prstGeom>
          <a:noFill/>
        </p:spPr>
        <p:txBody>
          <a:bodyPr vert="eaVert" wrap="square" rtlCol="0">
            <a:spAutoFit/>
          </a:bodyPr>
          <a:lstStyle/>
          <a:p>
            <a:pPr algn="r">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65" name="文本框 64"/>
          <p:cNvSpPr txBox="1"/>
          <p:nvPr/>
        </p:nvSpPr>
        <p:spPr>
          <a:xfrm>
            <a:off x="6429577" y="3958514"/>
            <a:ext cx="2003114"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线下短期集中培训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6" name="文本框 65"/>
          <p:cNvSpPr txBox="1"/>
          <p:nvPr/>
        </p:nvSpPr>
        <p:spPr>
          <a:xfrm>
            <a:off x="6429577" y="3442530"/>
            <a:ext cx="2127386"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小班化同步在线培训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7" name="文本框 66"/>
          <p:cNvSpPr txBox="1"/>
          <p:nvPr/>
        </p:nvSpPr>
        <p:spPr>
          <a:xfrm>
            <a:off x="6429577" y="2906493"/>
            <a:ext cx="1935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小班化异步在线培训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8" name="文本框 67"/>
          <p:cNvSpPr txBox="1"/>
          <p:nvPr/>
        </p:nvSpPr>
        <p:spPr>
          <a:xfrm>
            <a:off x="6429577" y="2370456"/>
            <a:ext cx="2216228" cy="382862"/>
          </a:xfrm>
          <a:prstGeom prst="rect">
            <a:avLst/>
          </a:prstGeom>
          <a:noFill/>
        </p:spPr>
        <p:txBody>
          <a:bodyPr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教师工作坊研修</a:t>
            </a:r>
            <a:endParaRPr lang="zh-CN" altLang="en-US" sz="1600" dirty="0">
              <a:latin typeface="微软雅黑 Light" panose="020B0502040204020203" pitchFamily="34" charset="-122"/>
              <a:ea typeface="微软雅黑 Light" panose="020B0502040204020203" pitchFamily="34" charset="-122"/>
            </a:endParaRPr>
          </a:p>
        </p:txBody>
      </p:sp>
      <p:sp>
        <p:nvSpPr>
          <p:cNvPr id="69" name="文本框 68"/>
          <p:cNvSpPr txBox="1"/>
          <p:nvPr/>
        </p:nvSpPr>
        <p:spPr>
          <a:xfrm>
            <a:off x="6429577" y="1883059"/>
            <a:ext cx="1827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送教下乡培训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70" name="文本框 69"/>
          <p:cNvSpPr txBox="1"/>
          <p:nvPr/>
        </p:nvSpPr>
        <p:spPr>
          <a:xfrm>
            <a:off x="6429577" y="1377075"/>
            <a:ext cx="1186331" cy="382862"/>
          </a:xfrm>
          <a:prstGeom prst="rect">
            <a:avLst/>
          </a:prstGeom>
          <a:noFill/>
        </p:spPr>
        <p:txBody>
          <a:bodyPr wrap="square" rtlCol="0">
            <a:spAutoFit/>
          </a:bodyPr>
          <a:lstStyle/>
          <a:p>
            <a:pPr algn="just">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85" name="椭圆 84"/>
          <p:cNvSpPr/>
          <p:nvPr/>
        </p:nvSpPr>
        <p:spPr>
          <a:xfrm>
            <a:off x="6356798" y="4629926"/>
            <a:ext cx="108000" cy="10800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a:off x="851490" y="703728"/>
            <a:ext cx="3858907" cy="830997"/>
          </a:xfrm>
          <a:prstGeom prst="rect">
            <a:avLst/>
          </a:prstGeom>
          <a:noFill/>
        </p:spPr>
        <p:txBody>
          <a:bodyPr wrap="square" rtlCol="0">
            <a:spAutoFit/>
          </a:bodyPr>
          <a:lstStyle/>
          <a:p>
            <a:r>
              <a:rPr lang="zh-CN" altLang="en-US" sz="2400" b="1" dirty="0">
                <a:solidFill>
                  <a:schemeClr val="accent2">
                    <a:lumMod val="50000"/>
                  </a:schemeClr>
                </a:solidFill>
                <a:latin typeface="微软雅黑" panose="020B0503020204020204" pitchFamily="34" charset="-122"/>
                <a:ea typeface="微软雅黑" panose="020B0503020204020204" pitchFamily="34" charset="-122"/>
              </a:rPr>
              <a:t>教师培训的国家标准体系</a:t>
            </a:r>
            <a:endParaRPr lang="en-US" altLang="zh-CN" sz="2400" b="1" dirty="0">
              <a:solidFill>
                <a:schemeClr val="accent2">
                  <a:lumMod val="50000"/>
                </a:schemeClr>
              </a:solidFill>
              <a:latin typeface="微软雅黑" panose="020B0503020204020204" pitchFamily="34" charset="-122"/>
              <a:ea typeface="微软雅黑" panose="020B0503020204020204" pitchFamily="34" charset="-122"/>
            </a:endParaRPr>
          </a:p>
          <a:p>
            <a:r>
              <a:rPr lang="zh-CN" altLang="en-US" sz="2400" dirty="0">
                <a:latin typeface="微软雅黑 Light" panose="020B0502040204020203" pitchFamily="34" charset="-122"/>
                <a:ea typeface="微软雅黑 Light" panose="020B0502040204020203" pitchFamily="34" charset="-122"/>
              </a:rPr>
              <a:t>培训项目的三个基本维度</a:t>
            </a:r>
            <a:endParaRPr lang="zh-CN" altLang="en-US" sz="2400" dirty="0">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anim calcmode="lin" valueType="num">
                                      <p:cBhvr>
                                        <p:cTn id="8" dur="1000" fill="hold"/>
                                        <p:tgtEl>
                                          <p:spTgt spid="86"/>
                                        </p:tgtEl>
                                        <p:attrNameLst>
                                          <p:attrName>ppt_x</p:attrName>
                                        </p:attrNameLst>
                                      </p:cBhvr>
                                      <p:tavLst>
                                        <p:tav tm="0">
                                          <p:val>
                                            <p:strVal val="#ppt_x"/>
                                          </p:val>
                                        </p:tav>
                                        <p:tav tm="100000">
                                          <p:val>
                                            <p:strVal val="#ppt_x"/>
                                          </p:val>
                                        </p:tav>
                                      </p:tavLst>
                                    </p:anim>
                                    <p:anim calcmode="lin" valueType="num">
                                      <p:cBhvr>
                                        <p:cTn id="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5"/>
                                        </p:tgtEl>
                                        <p:attrNameLst>
                                          <p:attrName>style.visibility</p:attrName>
                                        </p:attrNameLst>
                                      </p:cBhvr>
                                      <p:to>
                                        <p:strVal val="visible"/>
                                      </p:to>
                                    </p:set>
                                    <p:anim calcmode="lin" valueType="num">
                                      <p:cBhvr>
                                        <p:cTn id="14" dur="500" fill="hold"/>
                                        <p:tgtEl>
                                          <p:spTgt spid="85"/>
                                        </p:tgtEl>
                                        <p:attrNameLst>
                                          <p:attrName>ppt_w</p:attrName>
                                        </p:attrNameLst>
                                      </p:cBhvr>
                                      <p:tavLst>
                                        <p:tav tm="0">
                                          <p:val>
                                            <p:fltVal val="0"/>
                                          </p:val>
                                        </p:tav>
                                        <p:tav tm="100000">
                                          <p:val>
                                            <p:strVal val="#ppt_w"/>
                                          </p:val>
                                        </p:tav>
                                      </p:tavLst>
                                    </p:anim>
                                    <p:anim calcmode="lin" valueType="num">
                                      <p:cBhvr>
                                        <p:cTn id="15" dur="500" fill="hold"/>
                                        <p:tgtEl>
                                          <p:spTgt spid="85"/>
                                        </p:tgtEl>
                                        <p:attrNameLst>
                                          <p:attrName>ppt_h</p:attrName>
                                        </p:attrNameLst>
                                      </p:cBhvr>
                                      <p:tavLst>
                                        <p:tav tm="0">
                                          <p:val>
                                            <p:fltVal val="0"/>
                                          </p:val>
                                        </p:tav>
                                        <p:tav tm="100000">
                                          <p:val>
                                            <p:strVal val="#ppt_h"/>
                                          </p:val>
                                        </p:tav>
                                      </p:tavLst>
                                    </p:anim>
                                    <p:animEffect transition="in" filter="fade">
                                      <p:cBhvr>
                                        <p:cTn id="16" dur="500"/>
                                        <p:tgtEl>
                                          <p:spTgt spid="85"/>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500"/>
                            </p:stCondLst>
                            <p:childTnLst>
                              <p:par>
                                <p:cTn id="35" presetID="4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anim calcmode="lin" valueType="num">
                                      <p:cBhvr>
                                        <p:cTn id="38" dur="500" fill="hold"/>
                                        <p:tgtEl>
                                          <p:spTgt spid="55"/>
                                        </p:tgtEl>
                                        <p:attrNameLst>
                                          <p:attrName>ppt_x</p:attrName>
                                        </p:attrNameLst>
                                      </p:cBhvr>
                                      <p:tavLst>
                                        <p:tav tm="0">
                                          <p:val>
                                            <p:strVal val="#ppt_x"/>
                                          </p:val>
                                        </p:tav>
                                        <p:tav tm="100000">
                                          <p:val>
                                            <p:strVal val="#ppt_x"/>
                                          </p:val>
                                        </p:tav>
                                      </p:tavLst>
                                    </p:anim>
                                    <p:anim calcmode="lin" valueType="num">
                                      <p:cBhvr>
                                        <p:cTn id="39" dur="500" fill="hold"/>
                                        <p:tgtEl>
                                          <p:spTgt spid="55"/>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anim calcmode="lin" valueType="num">
                                      <p:cBhvr>
                                        <p:cTn id="50" dur="500" fill="hold"/>
                                        <p:tgtEl>
                                          <p:spTgt spid="53"/>
                                        </p:tgtEl>
                                        <p:attrNameLst>
                                          <p:attrName>ppt_x</p:attrName>
                                        </p:attrNameLst>
                                      </p:cBhvr>
                                      <p:tavLst>
                                        <p:tav tm="0">
                                          <p:val>
                                            <p:strVal val="#ppt_x"/>
                                          </p:val>
                                        </p:tav>
                                        <p:tav tm="100000">
                                          <p:val>
                                            <p:strVal val="#ppt_x"/>
                                          </p:val>
                                        </p:tav>
                                      </p:tavLst>
                                    </p:anim>
                                    <p:anim calcmode="lin" valueType="num">
                                      <p:cBhvr>
                                        <p:cTn id="51" dur="500" fill="hold"/>
                                        <p:tgtEl>
                                          <p:spTgt spid="5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53" presetClass="entr" presetSubtype="1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anim calcmode="lin" valueType="num">
                                      <p:cBhvr>
                                        <p:cTn id="62" dur="500" fill="hold"/>
                                        <p:tgtEl>
                                          <p:spTgt spid="40"/>
                                        </p:tgtEl>
                                        <p:attrNameLst>
                                          <p:attrName>ppt_x</p:attrName>
                                        </p:attrNameLst>
                                      </p:cBhvr>
                                      <p:tavLst>
                                        <p:tav tm="0">
                                          <p:val>
                                            <p:strVal val="#ppt_x"/>
                                          </p:val>
                                        </p:tav>
                                        <p:tav tm="100000">
                                          <p:val>
                                            <p:strVal val="#ppt_x"/>
                                          </p:val>
                                        </p:tav>
                                      </p:tavLst>
                                    </p:anim>
                                    <p:anim calcmode="lin" valueType="num">
                                      <p:cBhvr>
                                        <p:cTn id="63" dur="500" fill="hold"/>
                                        <p:tgtEl>
                                          <p:spTgt spid="40"/>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500"/>
                                        <p:tgtEl>
                                          <p:spTgt spid="56"/>
                                        </p:tgtEl>
                                      </p:cBhvr>
                                    </p:animEffect>
                                    <p:anim calcmode="lin" valueType="num">
                                      <p:cBhvr>
                                        <p:cTn id="74" dur="500" fill="hold"/>
                                        <p:tgtEl>
                                          <p:spTgt spid="56"/>
                                        </p:tgtEl>
                                        <p:attrNameLst>
                                          <p:attrName>ppt_x</p:attrName>
                                        </p:attrNameLst>
                                      </p:cBhvr>
                                      <p:tavLst>
                                        <p:tav tm="0">
                                          <p:val>
                                            <p:strVal val="#ppt_x"/>
                                          </p:val>
                                        </p:tav>
                                        <p:tav tm="100000">
                                          <p:val>
                                            <p:strVal val="#ppt_x"/>
                                          </p:val>
                                        </p:tav>
                                      </p:tavLst>
                                    </p:anim>
                                    <p:anim calcmode="lin" valueType="num">
                                      <p:cBhvr>
                                        <p:cTn id="75" dur="500" fill="hold"/>
                                        <p:tgtEl>
                                          <p:spTgt spid="56"/>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53" presetClass="entr" presetSubtype="16"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Effect transition="in" filter="fade">
                                      <p:cBhvr>
                                        <p:cTn id="81" dur="500"/>
                                        <p:tgtEl>
                                          <p:spTgt spid="38"/>
                                        </p:tgtEl>
                                      </p:cBhvr>
                                    </p:animEffect>
                                  </p:childTnLst>
                                </p:cTn>
                              </p:par>
                            </p:childTnLst>
                          </p:cTn>
                        </p:par>
                        <p:par>
                          <p:cTn id="82" fill="hold">
                            <p:stCondLst>
                              <p:cond delay="4500"/>
                            </p:stCondLst>
                            <p:childTnLst>
                              <p:par>
                                <p:cTn id="83" presetID="42" presetClass="entr" presetSubtype="0" fill="hold" grpId="0" nodeType="after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anim calcmode="lin" valueType="num">
                                      <p:cBhvr>
                                        <p:cTn id="86" dur="500" fill="hold"/>
                                        <p:tgtEl>
                                          <p:spTgt spid="57"/>
                                        </p:tgtEl>
                                        <p:attrNameLst>
                                          <p:attrName>ppt_x</p:attrName>
                                        </p:attrNameLst>
                                      </p:cBhvr>
                                      <p:tavLst>
                                        <p:tav tm="0">
                                          <p:val>
                                            <p:strVal val="#ppt_x"/>
                                          </p:val>
                                        </p:tav>
                                        <p:tav tm="100000">
                                          <p:val>
                                            <p:strVal val="#ppt_x"/>
                                          </p:val>
                                        </p:tav>
                                      </p:tavLst>
                                    </p:anim>
                                    <p:anim calcmode="lin" valueType="num">
                                      <p:cBhvr>
                                        <p:cTn id="87" dur="500" fill="hold"/>
                                        <p:tgtEl>
                                          <p:spTgt spid="57"/>
                                        </p:tgtEl>
                                        <p:attrNameLst>
                                          <p:attrName>ppt_y</p:attrName>
                                        </p:attrNameLst>
                                      </p:cBhvr>
                                      <p:tavLst>
                                        <p:tav tm="0">
                                          <p:val>
                                            <p:strVal val="#ppt_y+.1"/>
                                          </p:val>
                                        </p:tav>
                                        <p:tav tm="100000">
                                          <p:val>
                                            <p:strVal val="#ppt_y"/>
                                          </p:val>
                                        </p:tav>
                                      </p:tavLst>
                                    </p:anim>
                                  </p:childTnLst>
                                </p:cTn>
                              </p:par>
                            </p:childTnLst>
                          </p:cTn>
                        </p:par>
                        <p:par>
                          <p:cTn id="88" fill="hold">
                            <p:stCondLst>
                              <p:cond delay="5000"/>
                            </p:stCondLst>
                            <p:childTnLst>
                              <p:par>
                                <p:cTn id="89" presetID="53" presetClass="entr" presetSubtype="16"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childTnLst>
                                </p:cTn>
                              </p:par>
                            </p:childTnLst>
                          </p:cTn>
                        </p:par>
                        <p:par>
                          <p:cTn id="94" fill="hold">
                            <p:stCondLst>
                              <p:cond delay="5500"/>
                            </p:stCondLst>
                            <p:childTnLst>
                              <p:par>
                                <p:cTn id="95" presetID="42" presetClass="entr" presetSubtype="0"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anim calcmode="lin" valueType="num">
                                      <p:cBhvr>
                                        <p:cTn id="98" dur="500" fill="hold"/>
                                        <p:tgtEl>
                                          <p:spTgt spid="58"/>
                                        </p:tgtEl>
                                        <p:attrNameLst>
                                          <p:attrName>ppt_x</p:attrName>
                                        </p:attrNameLst>
                                      </p:cBhvr>
                                      <p:tavLst>
                                        <p:tav tm="0">
                                          <p:val>
                                            <p:strVal val="#ppt_x"/>
                                          </p:val>
                                        </p:tav>
                                        <p:tav tm="100000">
                                          <p:val>
                                            <p:strVal val="#ppt_x"/>
                                          </p:val>
                                        </p:tav>
                                      </p:tavLst>
                                    </p:anim>
                                    <p:anim calcmode="lin" valueType="num">
                                      <p:cBhvr>
                                        <p:cTn id="99" dur="5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2" presetClass="entr" presetSubtype="2" fill="hold" nodeType="click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wipe(right)">
                                      <p:cBhvr>
                                        <p:cTn id="104" dur="500"/>
                                        <p:tgtEl>
                                          <p:spTgt spid="21"/>
                                        </p:tgtEl>
                                      </p:cBhvr>
                                    </p:animEffect>
                                  </p:childTnLst>
                                </p:cTn>
                              </p:par>
                            </p:childTnLst>
                          </p:cTn>
                        </p:par>
                        <p:par>
                          <p:cTn id="105" fill="hold">
                            <p:stCondLst>
                              <p:cond delay="500"/>
                            </p:stCondLst>
                            <p:childTnLst>
                              <p:par>
                                <p:cTn id="106" presetID="42"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1000"/>
                                        <p:tgtEl>
                                          <p:spTgt spid="33"/>
                                        </p:tgtEl>
                                      </p:cBhvr>
                                    </p:animEffect>
                                    <p:anim calcmode="lin" valueType="num">
                                      <p:cBhvr>
                                        <p:cTn id="109" dur="1000" fill="hold"/>
                                        <p:tgtEl>
                                          <p:spTgt spid="33"/>
                                        </p:tgtEl>
                                        <p:attrNameLst>
                                          <p:attrName>ppt_x</p:attrName>
                                        </p:attrNameLst>
                                      </p:cBhvr>
                                      <p:tavLst>
                                        <p:tav tm="0">
                                          <p:val>
                                            <p:strVal val="#ppt_x"/>
                                          </p:val>
                                        </p:tav>
                                        <p:tav tm="100000">
                                          <p:val>
                                            <p:strVal val="#ppt_x"/>
                                          </p:val>
                                        </p:tav>
                                      </p:tavLst>
                                    </p:anim>
                                    <p:anim calcmode="lin" valueType="num">
                                      <p:cBhvr>
                                        <p:cTn id="110" dur="1000" fill="hold"/>
                                        <p:tgtEl>
                                          <p:spTgt spid="33"/>
                                        </p:tgtEl>
                                        <p:attrNameLst>
                                          <p:attrName>ppt_y</p:attrName>
                                        </p:attrNameLst>
                                      </p:cBhvr>
                                      <p:tavLst>
                                        <p:tav tm="0">
                                          <p:val>
                                            <p:strVal val="#ppt_y+.1"/>
                                          </p:val>
                                        </p:tav>
                                        <p:tav tm="100000">
                                          <p:val>
                                            <p:strVal val="#ppt_y"/>
                                          </p:val>
                                        </p:tav>
                                      </p:tavLst>
                                    </p:anim>
                                  </p:childTnLst>
                                </p:cTn>
                              </p:par>
                            </p:childTnLst>
                          </p:cTn>
                        </p:par>
                        <p:par>
                          <p:cTn id="111" fill="hold">
                            <p:stCondLst>
                              <p:cond delay="1500"/>
                            </p:stCondLst>
                            <p:childTnLst>
                              <p:par>
                                <p:cTn id="112" presetID="53" presetClass="entr" presetSubtype="16" fill="hold" grpId="0" nodeType="afterEffect">
                                  <p:stCondLst>
                                    <p:cond delay="0"/>
                                  </p:stCondLst>
                                  <p:childTnLst>
                                    <p:set>
                                      <p:cBhvr>
                                        <p:cTn id="113" dur="1" fill="hold">
                                          <p:stCondLst>
                                            <p:cond delay="0"/>
                                          </p:stCondLst>
                                        </p:cTn>
                                        <p:tgtEl>
                                          <p:spTgt spid="47"/>
                                        </p:tgtEl>
                                        <p:attrNameLst>
                                          <p:attrName>style.visibility</p:attrName>
                                        </p:attrNameLst>
                                      </p:cBhvr>
                                      <p:to>
                                        <p:strVal val="visible"/>
                                      </p:to>
                                    </p:set>
                                    <p:anim calcmode="lin" valueType="num">
                                      <p:cBhvr>
                                        <p:cTn id="114" dur="500" fill="hold"/>
                                        <p:tgtEl>
                                          <p:spTgt spid="47"/>
                                        </p:tgtEl>
                                        <p:attrNameLst>
                                          <p:attrName>ppt_w</p:attrName>
                                        </p:attrNameLst>
                                      </p:cBhvr>
                                      <p:tavLst>
                                        <p:tav tm="0">
                                          <p:val>
                                            <p:fltVal val="0"/>
                                          </p:val>
                                        </p:tav>
                                        <p:tav tm="100000">
                                          <p:val>
                                            <p:strVal val="#ppt_w"/>
                                          </p:val>
                                        </p:tav>
                                      </p:tavLst>
                                    </p:anim>
                                    <p:anim calcmode="lin" valueType="num">
                                      <p:cBhvr>
                                        <p:cTn id="115" dur="500" fill="hold"/>
                                        <p:tgtEl>
                                          <p:spTgt spid="47"/>
                                        </p:tgtEl>
                                        <p:attrNameLst>
                                          <p:attrName>ppt_h</p:attrName>
                                        </p:attrNameLst>
                                      </p:cBhvr>
                                      <p:tavLst>
                                        <p:tav tm="0">
                                          <p:val>
                                            <p:fltVal val="0"/>
                                          </p:val>
                                        </p:tav>
                                        <p:tav tm="100000">
                                          <p:val>
                                            <p:strVal val="#ppt_h"/>
                                          </p:val>
                                        </p:tav>
                                      </p:tavLst>
                                    </p:anim>
                                    <p:animEffect transition="in" filter="fade">
                                      <p:cBhvr>
                                        <p:cTn id="116" dur="500"/>
                                        <p:tgtEl>
                                          <p:spTgt spid="47"/>
                                        </p:tgtEl>
                                      </p:cBhvr>
                                    </p:animEffect>
                                  </p:childTnLst>
                                </p:cTn>
                              </p:par>
                            </p:childTnLst>
                          </p:cTn>
                        </p:par>
                        <p:par>
                          <p:cTn id="117" fill="hold">
                            <p:stCondLst>
                              <p:cond delay="2000"/>
                            </p:stCondLst>
                            <p:childTnLst>
                              <p:par>
                                <p:cTn id="118" presetID="47" presetClass="entr" presetSubtype="0" fill="hold" grpId="0" nodeType="after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1000"/>
                                        <p:tgtEl>
                                          <p:spTgt spid="59"/>
                                        </p:tgtEl>
                                      </p:cBhvr>
                                    </p:animEffect>
                                    <p:anim calcmode="lin" valueType="num">
                                      <p:cBhvr>
                                        <p:cTn id="121" dur="1000" fill="hold"/>
                                        <p:tgtEl>
                                          <p:spTgt spid="59"/>
                                        </p:tgtEl>
                                        <p:attrNameLst>
                                          <p:attrName>ppt_x</p:attrName>
                                        </p:attrNameLst>
                                      </p:cBhvr>
                                      <p:tavLst>
                                        <p:tav tm="0">
                                          <p:val>
                                            <p:strVal val="#ppt_x"/>
                                          </p:val>
                                        </p:tav>
                                        <p:tav tm="100000">
                                          <p:val>
                                            <p:strVal val="#ppt_x"/>
                                          </p:val>
                                        </p:tav>
                                      </p:tavLst>
                                    </p:anim>
                                    <p:anim calcmode="lin" valueType="num">
                                      <p:cBhvr>
                                        <p:cTn id="122" dur="1000" fill="hold"/>
                                        <p:tgtEl>
                                          <p:spTgt spid="59"/>
                                        </p:tgtEl>
                                        <p:attrNameLst>
                                          <p:attrName>ppt_y</p:attrName>
                                        </p:attrNameLst>
                                      </p:cBhvr>
                                      <p:tavLst>
                                        <p:tav tm="0">
                                          <p:val>
                                            <p:strVal val="#ppt_y-.1"/>
                                          </p:val>
                                        </p:tav>
                                        <p:tav tm="100000">
                                          <p:val>
                                            <p:strVal val="#ppt_y"/>
                                          </p:val>
                                        </p:tav>
                                      </p:tavLst>
                                    </p:anim>
                                  </p:childTnLst>
                                </p:cTn>
                              </p:par>
                            </p:childTnLst>
                          </p:cTn>
                        </p:par>
                        <p:par>
                          <p:cTn id="123" fill="hold">
                            <p:stCondLst>
                              <p:cond delay="3000"/>
                            </p:stCondLst>
                            <p:childTnLst>
                              <p:par>
                                <p:cTn id="124" presetID="53" presetClass="entr" presetSubtype="16" fill="hold" grpId="0" nodeType="afterEffect">
                                  <p:stCondLst>
                                    <p:cond delay="0"/>
                                  </p:stCondLst>
                                  <p:childTnLst>
                                    <p:set>
                                      <p:cBhvr>
                                        <p:cTn id="125" dur="1" fill="hold">
                                          <p:stCondLst>
                                            <p:cond delay="0"/>
                                          </p:stCondLst>
                                        </p:cTn>
                                        <p:tgtEl>
                                          <p:spTgt spid="48"/>
                                        </p:tgtEl>
                                        <p:attrNameLst>
                                          <p:attrName>style.visibility</p:attrName>
                                        </p:attrNameLst>
                                      </p:cBhvr>
                                      <p:to>
                                        <p:strVal val="visible"/>
                                      </p:to>
                                    </p:set>
                                    <p:anim calcmode="lin" valueType="num">
                                      <p:cBhvr>
                                        <p:cTn id="126" dur="500" fill="hold"/>
                                        <p:tgtEl>
                                          <p:spTgt spid="48"/>
                                        </p:tgtEl>
                                        <p:attrNameLst>
                                          <p:attrName>ppt_w</p:attrName>
                                        </p:attrNameLst>
                                      </p:cBhvr>
                                      <p:tavLst>
                                        <p:tav tm="0">
                                          <p:val>
                                            <p:fltVal val="0"/>
                                          </p:val>
                                        </p:tav>
                                        <p:tav tm="100000">
                                          <p:val>
                                            <p:strVal val="#ppt_w"/>
                                          </p:val>
                                        </p:tav>
                                      </p:tavLst>
                                    </p:anim>
                                    <p:anim calcmode="lin" valueType="num">
                                      <p:cBhvr>
                                        <p:cTn id="127" dur="500" fill="hold"/>
                                        <p:tgtEl>
                                          <p:spTgt spid="48"/>
                                        </p:tgtEl>
                                        <p:attrNameLst>
                                          <p:attrName>ppt_h</p:attrName>
                                        </p:attrNameLst>
                                      </p:cBhvr>
                                      <p:tavLst>
                                        <p:tav tm="0">
                                          <p:val>
                                            <p:fltVal val="0"/>
                                          </p:val>
                                        </p:tav>
                                        <p:tav tm="100000">
                                          <p:val>
                                            <p:strVal val="#ppt_h"/>
                                          </p:val>
                                        </p:tav>
                                      </p:tavLst>
                                    </p:anim>
                                    <p:animEffect transition="in" filter="fade">
                                      <p:cBhvr>
                                        <p:cTn id="128" dur="500"/>
                                        <p:tgtEl>
                                          <p:spTgt spid="48"/>
                                        </p:tgtEl>
                                      </p:cBhvr>
                                    </p:animEffect>
                                  </p:childTnLst>
                                </p:cTn>
                              </p:par>
                            </p:childTnLst>
                          </p:cTn>
                        </p:par>
                        <p:par>
                          <p:cTn id="129" fill="hold">
                            <p:stCondLst>
                              <p:cond delay="3500"/>
                            </p:stCondLst>
                            <p:childTnLst>
                              <p:par>
                                <p:cTn id="130" presetID="47" presetClass="entr" presetSubtype="0" fill="hold" grpId="0" nodeType="afterEffect">
                                  <p:stCondLst>
                                    <p:cond delay="0"/>
                                  </p:stCondLst>
                                  <p:childTnLst>
                                    <p:set>
                                      <p:cBhvr>
                                        <p:cTn id="131" dur="1" fill="hold">
                                          <p:stCondLst>
                                            <p:cond delay="0"/>
                                          </p:stCondLst>
                                        </p:cTn>
                                        <p:tgtEl>
                                          <p:spTgt spid="60"/>
                                        </p:tgtEl>
                                        <p:attrNameLst>
                                          <p:attrName>style.visibility</p:attrName>
                                        </p:attrNameLst>
                                      </p:cBhvr>
                                      <p:to>
                                        <p:strVal val="visible"/>
                                      </p:to>
                                    </p:set>
                                    <p:animEffect transition="in" filter="fade">
                                      <p:cBhvr>
                                        <p:cTn id="132" dur="1000"/>
                                        <p:tgtEl>
                                          <p:spTgt spid="60"/>
                                        </p:tgtEl>
                                      </p:cBhvr>
                                    </p:animEffect>
                                    <p:anim calcmode="lin" valueType="num">
                                      <p:cBhvr>
                                        <p:cTn id="133" dur="1000" fill="hold"/>
                                        <p:tgtEl>
                                          <p:spTgt spid="60"/>
                                        </p:tgtEl>
                                        <p:attrNameLst>
                                          <p:attrName>ppt_x</p:attrName>
                                        </p:attrNameLst>
                                      </p:cBhvr>
                                      <p:tavLst>
                                        <p:tav tm="0">
                                          <p:val>
                                            <p:strVal val="#ppt_x"/>
                                          </p:val>
                                        </p:tav>
                                        <p:tav tm="100000">
                                          <p:val>
                                            <p:strVal val="#ppt_x"/>
                                          </p:val>
                                        </p:tav>
                                      </p:tavLst>
                                    </p:anim>
                                    <p:anim calcmode="lin" valueType="num">
                                      <p:cBhvr>
                                        <p:cTn id="134" dur="1000" fill="hold"/>
                                        <p:tgtEl>
                                          <p:spTgt spid="60"/>
                                        </p:tgtEl>
                                        <p:attrNameLst>
                                          <p:attrName>ppt_y</p:attrName>
                                        </p:attrNameLst>
                                      </p:cBhvr>
                                      <p:tavLst>
                                        <p:tav tm="0">
                                          <p:val>
                                            <p:strVal val="#ppt_y-.1"/>
                                          </p:val>
                                        </p:tav>
                                        <p:tav tm="100000">
                                          <p:val>
                                            <p:strVal val="#ppt_y"/>
                                          </p:val>
                                        </p:tav>
                                      </p:tavLst>
                                    </p:anim>
                                  </p:childTnLst>
                                </p:cTn>
                              </p:par>
                            </p:childTnLst>
                          </p:cTn>
                        </p:par>
                        <p:par>
                          <p:cTn id="135" fill="hold">
                            <p:stCondLst>
                              <p:cond delay="4500"/>
                            </p:stCondLst>
                            <p:childTnLst>
                              <p:par>
                                <p:cTn id="136" presetID="53" presetClass="entr" presetSubtype="16" fill="hold" grpId="0" nodeType="afterEffect">
                                  <p:stCondLst>
                                    <p:cond delay="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childTnLst>
                                </p:cTn>
                              </p:par>
                            </p:childTnLst>
                          </p:cTn>
                        </p:par>
                        <p:par>
                          <p:cTn id="141" fill="hold">
                            <p:stCondLst>
                              <p:cond delay="5000"/>
                            </p:stCondLst>
                            <p:childTnLst>
                              <p:par>
                                <p:cTn id="142" presetID="47" presetClass="entr" presetSubtype="0" fill="hold" grpId="0" nodeType="afterEffect">
                                  <p:stCondLst>
                                    <p:cond delay="0"/>
                                  </p:stCondLst>
                                  <p:childTnLst>
                                    <p:set>
                                      <p:cBhvr>
                                        <p:cTn id="143" dur="1" fill="hold">
                                          <p:stCondLst>
                                            <p:cond delay="0"/>
                                          </p:stCondLst>
                                        </p:cTn>
                                        <p:tgtEl>
                                          <p:spTgt spid="61"/>
                                        </p:tgtEl>
                                        <p:attrNameLst>
                                          <p:attrName>style.visibility</p:attrName>
                                        </p:attrNameLst>
                                      </p:cBhvr>
                                      <p:to>
                                        <p:strVal val="visible"/>
                                      </p:to>
                                    </p:set>
                                    <p:animEffect transition="in" filter="fade">
                                      <p:cBhvr>
                                        <p:cTn id="144" dur="1000"/>
                                        <p:tgtEl>
                                          <p:spTgt spid="61"/>
                                        </p:tgtEl>
                                      </p:cBhvr>
                                    </p:animEffect>
                                    <p:anim calcmode="lin" valueType="num">
                                      <p:cBhvr>
                                        <p:cTn id="145" dur="1000" fill="hold"/>
                                        <p:tgtEl>
                                          <p:spTgt spid="61"/>
                                        </p:tgtEl>
                                        <p:attrNameLst>
                                          <p:attrName>ppt_x</p:attrName>
                                        </p:attrNameLst>
                                      </p:cBhvr>
                                      <p:tavLst>
                                        <p:tav tm="0">
                                          <p:val>
                                            <p:strVal val="#ppt_x"/>
                                          </p:val>
                                        </p:tav>
                                        <p:tav tm="100000">
                                          <p:val>
                                            <p:strVal val="#ppt_x"/>
                                          </p:val>
                                        </p:tav>
                                      </p:tavLst>
                                    </p:anim>
                                    <p:anim calcmode="lin" valueType="num">
                                      <p:cBhvr>
                                        <p:cTn id="146" dur="1000" fill="hold"/>
                                        <p:tgtEl>
                                          <p:spTgt spid="61"/>
                                        </p:tgtEl>
                                        <p:attrNameLst>
                                          <p:attrName>ppt_y</p:attrName>
                                        </p:attrNameLst>
                                      </p:cBhvr>
                                      <p:tavLst>
                                        <p:tav tm="0">
                                          <p:val>
                                            <p:strVal val="#ppt_y-.1"/>
                                          </p:val>
                                        </p:tav>
                                        <p:tav tm="100000">
                                          <p:val>
                                            <p:strVal val="#ppt_y"/>
                                          </p:val>
                                        </p:tav>
                                      </p:tavLst>
                                    </p:anim>
                                  </p:childTnLst>
                                </p:cTn>
                              </p:par>
                            </p:childTnLst>
                          </p:cTn>
                        </p:par>
                        <p:par>
                          <p:cTn id="147" fill="hold">
                            <p:stCondLst>
                              <p:cond delay="6000"/>
                            </p:stCondLst>
                            <p:childTnLst>
                              <p:par>
                                <p:cTn id="148" presetID="53" presetClass="entr" presetSubtype="16" fill="hold" grpId="0" nodeType="afterEffect">
                                  <p:stCondLst>
                                    <p:cond delay="0"/>
                                  </p:stCondLst>
                                  <p:childTnLst>
                                    <p:set>
                                      <p:cBhvr>
                                        <p:cTn id="149" dur="1" fill="hold">
                                          <p:stCondLst>
                                            <p:cond delay="0"/>
                                          </p:stCondLst>
                                        </p:cTn>
                                        <p:tgtEl>
                                          <p:spTgt spid="50"/>
                                        </p:tgtEl>
                                        <p:attrNameLst>
                                          <p:attrName>style.visibility</p:attrName>
                                        </p:attrNameLst>
                                      </p:cBhvr>
                                      <p:to>
                                        <p:strVal val="visible"/>
                                      </p:to>
                                    </p:set>
                                    <p:anim calcmode="lin" valueType="num">
                                      <p:cBhvr>
                                        <p:cTn id="150" dur="500" fill="hold"/>
                                        <p:tgtEl>
                                          <p:spTgt spid="50"/>
                                        </p:tgtEl>
                                        <p:attrNameLst>
                                          <p:attrName>ppt_w</p:attrName>
                                        </p:attrNameLst>
                                      </p:cBhvr>
                                      <p:tavLst>
                                        <p:tav tm="0">
                                          <p:val>
                                            <p:fltVal val="0"/>
                                          </p:val>
                                        </p:tav>
                                        <p:tav tm="100000">
                                          <p:val>
                                            <p:strVal val="#ppt_w"/>
                                          </p:val>
                                        </p:tav>
                                      </p:tavLst>
                                    </p:anim>
                                    <p:anim calcmode="lin" valueType="num">
                                      <p:cBhvr>
                                        <p:cTn id="151" dur="500" fill="hold"/>
                                        <p:tgtEl>
                                          <p:spTgt spid="50"/>
                                        </p:tgtEl>
                                        <p:attrNameLst>
                                          <p:attrName>ppt_h</p:attrName>
                                        </p:attrNameLst>
                                      </p:cBhvr>
                                      <p:tavLst>
                                        <p:tav tm="0">
                                          <p:val>
                                            <p:fltVal val="0"/>
                                          </p:val>
                                        </p:tav>
                                        <p:tav tm="100000">
                                          <p:val>
                                            <p:strVal val="#ppt_h"/>
                                          </p:val>
                                        </p:tav>
                                      </p:tavLst>
                                    </p:anim>
                                    <p:animEffect transition="in" filter="fade">
                                      <p:cBhvr>
                                        <p:cTn id="152" dur="500"/>
                                        <p:tgtEl>
                                          <p:spTgt spid="50"/>
                                        </p:tgtEl>
                                      </p:cBhvr>
                                    </p:animEffect>
                                  </p:childTnLst>
                                </p:cTn>
                              </p:par>
                            </p:childTnLst>
                          </p:cTn>
                        </p:par>
                        <p:par>
                          <p:cTn id="153" fill="hold">
                            <p:stCondLst>
                              <p:cond delay="6500"/>
                            </p:stCondLst>
                            <p:childTnLst>
                              <p:par>
                                <p:cTn id="154" presetID="47" presetClass="entr" presetSubtype="0" fill="hold" grpId="0" nodeType="afterEffect">
                                  <p:stCondLst>
                                    <p:cond delay="0"/>
                                  </p:stCondLst>
                                  <p:childTnLst>
                                    <p:set>
                                      <p:cBhvr>
                                        <p:cTn id="155" dur="1" fill="hold">
                                          <p:stCondLst>
                                            <p:cond delay="0"/>
                                          </p:stCondLst>
                                        </p:cTn>
                                        <p:tgtEl>
                                          <p:spTgt spid="62"/>
                                        </p:tgtEl>
                                        <p:attrNameLst>
                                          <p:attrName>style.visibility</p:attrName>
                                        </p:attrNameLst>
                                      </p:cBhvr>
                                      <p:to>
                                        <p:strVal val="visible"/>
                                      </p:to>
                                    </p:set>
                                    <p:animEffect transition="in" filter="fade">
                                      <p:cBhvr>
                                        <p:cTn id="156" dur="1000"/>
                                        <p:tgtEl>
                                          <p:spTgt spid="62"/>
                                        </p:tgtEl>
                                      </p:cBhvr>
                                    </p:animEffect>
                                    <p:anim calcmode="lin" valueType="num">
                                      <p:cBhvr>
                                        <p:cTn id="157" dur="1000" fill="hold"/>
                                        <p:tgtEl>
                                          <p:spTgt spid="62"/>
                                        </p:tgtEl>
                                        <p:attrNameLst>
                                          <p:attrName>ppt_x</p:attrName>
                                        </p:attrNameLst>
                                      </p:cBhvr>
                                      <p:tavLst>
                                        <p:tav tm="0">
                                          <p:val>
                                            <p:strVal val="#ppt_x"/>
                                          </p:val>
                                        </p:tav>
                                        <p:tav tm="100000">
                                          <p:val>
                                            <p:strVal val="#ppt_x"/>
                                          </p:val>
                                        </p:tav>
                                      </p:tavLst>
                                    </p:anim>
                                    <p:anim calcmode="lin" valueType="num">
                                      <p:cBhvr>
                                        <p:cTn id="158" dur="1000" fill="hold"/>
                                        <p:tgtEl>
                                          <p:spTgt spid="62"/>
                                        </p:tgtEl>
                                        <p:attrNameLst>
                                          <p:attrName>ppt_y</p:attrName>
                                        </p:attrNameLst>
                                      </p:cBhvr>
                                      <p:tavLst>
                                        <p:tav tm="0">
                                          <p:val>
                                            <p:strVal val="#ppt_y-.1"/>
                                          </p:val>
                                        </p:tav>
                                        <p:tav tm="100000">
                                          <p:val>
                                            <p:strVal val="#ppt_y"/>
                                          </p:val>
                                        </p:tav>
                                      </p:tavLst>
                                    </p:anim>
                                  </p:childTnLst>
                                </p:cTn>
                              </p:par>
                            </p:childTnLst>
                          </p:cTn>
                        </p:par>
                        <p:par>
                          <p:cTn id="159" fill="hold">
                            <p:stCondLst>
                              <p:cond delay="7500"/>
                            </p:stCondLst>
                            <p:childTnLst>
                              <p:par>
                                <p:cTn id="160" presetID="53" presetClass="entr" presetSubtype="16" fill="hold" grpId="0" nodeType="afterEffect">
                                  <p:stCondLst>
                                    <p:cond delay="0"/>
                                  </p:stCondLst>
                                  <p:childTnLst>
                                    <p:set>
                                      <p:cBhvr>
                                        <p:cTn id="161" dur="1" fill="hold">
                                          <p:stCondLst>
                                            <p:cond delay="0"/>
                                          </p:stCondLst>
                                        </p:cTn>
                                        <p:tgtEl>
                                          <p:spTgt spid="51"/>
                                        </p:tgtEl>
                                        <p:attrNameLst>
                                          <p:attrName>style.visibility</p:attrName>
                                        </p:attrNameLst>
                                      </p:cBhvr>
                                      <p:to>
                                        <p:strVal val="visible"/>
                                      </p:to>
                                    </p:set>
                                    <p:anim calcmode="lin" valueType="num">
                                      <p:cBhvr>
                                        <p:cTn id="162" dur="500" fill="hold"/>
                                        <p:tgtEl>
                                          <p:spTgt spid="51"/>
                                        </p:tgtEl>
                                        <p:attrNameLst>
                                          <p:attrName>ppt_w</p:attrName>
                                        </p:attrNameLst>
                                      </p:cBhvr>
                                      <p:tavLst>
                                        <p:tav tm="0">
                                          <p:val>
                                            <p:fltVal val="0"/>
                                          </p:val>
                                        </p:tav>
                                        <p:tav tm="100000">
                                          <p:val>
                                            <p:strVal val="#ppt_w"/>
                                          </p:val>
                                        </p:tav>
                                      </p:tavLst>
                                    </p:anim>
                                    <p:anim calcmode="lin" valueType="num">
                                      <p:cBhvr>
                                        <p:cTn id="163" dur="500" fill="hold"/>
                                        <p:tgtEl>
                                          <p:spTgt spid="51"/>
                                        </p:tgtEl>
                                        <p:attrNameLst>
                                          <p:attrName>ppt_h</p:attrName>
                                        </p:attrNameLst>
                                      </p:cBhvr>
                                      <p:tavLst>
                                        <p:tav tm="0">
                                          <p:val>
                                            <p:fltVal val="0"/>
                                          </p:val>
                                        </p:tav>
                                        <p:tav tm="100000">
                                          <p:val>
                                            <p:strVal val="#ppt_h"/>
                                          </p:val>
                                        </p:tav>
                                      </p:tavLst>
                                    </p:anim>
                                    <p:animEffect transition="in" filter="fade">
                                      <p:cBhvr>
                                        <p:cTn id="164" dur="500"/>
                                        <p:tgtEl>
                                          <p:spTgt spid="51"/>
                                        </p:tgtEl>
                                      </p:cBhvr>
                                    </p:animEffect>
                                  </p:childTnLst>
                                </p:cTn>
                              </p:par>
                            </p:childTnLst>
                          </p:cTn>
                        </p:par>
                        <p:par>
                          <p:cTn id="165" fill="hold">
                            <p:stCondLst>
                              <p:cond delay="8000"/>
                            </p:stCondLst>
                            <p:childTnLst>
                              <p:par>
                                <p:cTn id="166" presetID="47" presetClass="entr" presetSubtype="0" fill="hold" grpId="0" nodeType="afterEffect">
                                  <p:stCondLst>
                                    <p:cond delay="0"/>
                                  </p:stCondLst>
                                  <p:childTnLst>
                                    <p:set>
                                      <p:cBhvr>
                                        <p:cTn id="167" dur="1" fill="hold">
                                          <p:stCondLst>
                                            <p:cond delay="0"/>
                                          </p:stCondLst>
                                        </p:cTn>
                                        <p:tgtEl>
                                          <p:spTgt spid="63"/>
                                        </p:tgtEl>
                                        <p:attrNameLst>
                                          <p:attrName>style.visibility</p:attrName>
                                        </p:attrNameLst>
                                      </p:cBhvr>
                                      <p:to>
                                        <p:strVal val="visible"/>
                                      </p:to>
                                    </p:set>
                                    <p:animEffect transition="in" filter="fade">
                                      <p:cBhvr>
                                        <p:cTn id="168" dur="1000"/>
                                        <p:tgtEl>
                                          <p:spTgt spid="63"/>
                                        </p:tgtEl>
                                      </p:cBhvr>
                                    </p:animEffect>
                                    <p:anim calcmode="lin" valueType="num">
                                      <p:cBhvr>
                                        <p:cTn id="169" dur="1000" fill="hold"/>
                                        <p:tgtEl>
                                          <p:spTgt spid="63"/>
                                        </p:tgtEl>
                                        <p:attrNameLst>
                                          <p:attrName>ppt_x</p:attrName>
                                        </p:attrNameLst>
                                      </p:cBhvr>
                                      <p:tavLst>
                                        <p:tav tm="0">
                                          <p:val>
                                            <p:strVal val="#ppt_x"/>
                                          </p:val>
                                        </p:tav>
                                        <p:tav tm="100000">
                                          <p:val>
                                            <p:strVal val="#ppt_x"/>
                                          </p:val>
                                        </p:tav>
                                      </p:tavLst>
                                    </p:anim>
                                    <p:anim calcmode="lin" valueType="num">
                                      <p:cBhvr>
                                        <p:cTn id="170" dur="1000" fill="hold"/>
                                        <p:tgtEl>
                                          <p:spTgt spid="63"/>
                                        </p:tgtEl>
                                        <p:attrNameLst>
                                          <p:attrName>ppt_y</p:attrName>
                                        </p:attrNameLst>
                                      </p:cBhvr>
                                      <p:tavLst>
                                        <p:tav tm="0">
                                          <p:val>
                                            <p:strVal val="#ppt_y-.1"/>
                                          </p:val>
                                        </p:tav>
                                        <p:tav tm="100000">
                                          <p:val>
                                            <p:strVal val="#ppt_y"/>
                                          </p:val>
                                        </p:tav>
                                      </p:tavLst>
                                    </p:anim>
                                  </p:childTnLst>
                                </p:cTn>
                              </p:par>
                            </p:childTnLst>
                          </p:cTn>
                        </p:par>
                        <p:par>
                          <p:cTn id="171" fill="hold">
                            <p:stCondLst>
                              <p:cond delay="9000"/>
                            </p:stCondLst>
                            <p:childTnLst>
                              <p:par>
                                <p:cTn id="172" presetID="53" presetClass="entr" presetSubtype="16" fill="hold" grpId="0" nodeType="afterEffect">
                                  <p:stCondLst>
                                    <p:cond delay="0"/>
                                  </p:stCondLst>
                                  <p:childTnLst>
                                    <p:set>
                                      <p:cBhvr>
                                        <p:cTn id="173" dur="1" fill="hold">
                                          <p:stCondLst>
                                            <p:cond delay="0"/>
                                          </p:stCondLst>
                                        </p:cTn>
                                        <p:tgtEl>
                                          <p:spTgt spid="52"/>
                                        </p:tgtEl>
                                        <p:attrNameLst>
                                          <p:attrName>style.visibility</p:attrName>
                                        </p:attrNameLst>
                                      </p:cBhvr>
                                      <p:to>
                                        <p:strVal val="visible"/>
                                      </p:to>
                                    </p:set>
                                    <p:anim calcmode="lin" valueType="num">
                                      <p:cBhvr>
                                        <p:cTn id="174" dur="500" fill="hold"/>
                                        <p:tgtEl>
                                          <p:spTgt spid="52"/>
                                        </p:tgtEl>
                                        <p:attrNameLst>
                                          <p:attrName>ppt_w</p:attrName>
                                        </p:attrNameLst>
                                      </p:cBhvr>
                                      <p:tavLst>
                                        <p:tav tm="0">
                                          <p:val>
                                            <p:fltVal val="0"/>
                                          </p:val>
                                        </p:tav>
                                        <p:tav tm="100000">
                                          <p:val>
                                            <p:strVal val="#ppt_w"/>
                                          </p:val>
                                        </p:tav>
                                      </p:tavLst>
                                    </p:anim>
                                    <p:anim calcmode="lin" valueType="num">
                                      <p:cBhvr>
                                        <p:cTn id="175" dur="500" fill="hold"/>
                                        <p:tgtEl>
                                          <p:spTgt spid="52"/>
                                        </p:tgtEl>
                                        <p:attrNameLst>
                                          <p:attrName>ppt_h</p:attrName>
                                        </p:attrNameLst>
                                      </p:cBhvr>
                                      <p:tavLst>
                                        <p:tav tm="0">
                                          <p:val>
                                            <p:fltVal val="0"/>
                                          </p:val>
                                        </p:tav>
                                        <p:tav tm="100000">
                                          <p:val>
                                            <p:strVal val="#ppt_h"/>
                                          </p:val>
                                        </p:tav>
                                      </p:tavLst>
                                    </p:anim>
                                    <p:animEffect transition="in" filter="fade">
                                      <p:cBhvr>
                                        <p:cTn id="176" dur="500"/>
                                        <p:tgtEl>
                                          <p:spTgt spid="52"/>
                                        </p:tgtEl>
                                      </p:cBhvr>
                                    </p:animEffect>
                                  </p:childTnLst>
                                </p:cTn>
                              </p:par>
                            </p:childTnLst>
                          </p:cTn>
                        </p:par>
                        <p:par>
                          <p:cTn id="177" fill="hold">
                            <p:stCondLst>
                              <p:cond delay="9500"/>
                            </p:stCondLst>
                            <p:childTnLst>
                              <p:par>
                                <p:cTn id="178" presetID="47" presetClass="entr" presetSubtype="0" fill="hold" grpId="0" nodeType="afterEffect">
                                  <p:stCondLst>
                                    <p:cond delay="0"/>
                                  </p:stCondLst>
                                  <p:childTnLst>
                                    <p:set>
                                      <p:cBhvr>
                                        <p:cTn id="179" dur="1" fill="hold">
                                          <p:stCondLst>
                                            <p:cond delay="0"/>
                                          </p:stCondLst>
                                        </p:cTn>
                                        <p:tgtEl>
                                          <p:spTgt spid="64"/>
                                        </p:tgtEl>
                                        <p:attrNameLst>
                                          <p:attrName>style.visibility</p:attrName>
                                        </p:attrNameLst>
                                      </p:cBhvr>
                                      <p:to>
                                        <p:strVal val="visible"/>
                                      </p:to>
                                    </p:set>
                                    <p:animEffect transition="in" filter="fade">
                                      <p:cBhvr>
                                        <p:cTn id="180" dur="1000"/>
                                        <p:tgtEl>
                                          <p:spTgt spid="64"/>
                                        </p:tgtEl>
                                      </p:cBhvr>
                                    </p:animEffect>
                                    <p:anim calcmode="lin" valueType="num">
                                      <p:cBhvr>
                                        <p:cTn id="181" dur="1000" fill="hold"/>
                                        <p:tgtEl>
                                          <p:spTgt spid="64"/>
                                        </p:tgtEl>
                                        <p:attrNameLst>
                                          <p:attrName>ppt_x</p:attrName>
                                        </p:attrNameLst>
                                      </p:cBhvr>
                                      <p:tavLst>
                                        <p:tav tm="0">
                                          <p:val>
                                            <p:strVal val="#ppt_x"/>
                                          </p:val>
                                        </p:tav>
                                        <p:tav tm="100000">
                                          <p:val>
                                            <p:strVal val="#ppt_x"/>
                                          </p:val>
                                        </p:tav>
                                      </p:tavLst>
                                    </p:anim>
                                    <p:anim calcmode="lin" valueType="num">
                                      <p:cBhvr>
                                        <p:cTn id="182" dur="1000" fill="hold"/>
                                        <p:tgtEl>
                                          <p:spTgt spid="64"/>
                                        </p:tgtEl>
                                        <p:attrNameLst>
                                          <p:attrName>ppt_y</p:attrName>
                                        </p:attrNameLst>
                                      </p:cBhvr>
                                      <p:tavLst>
                                        <p:tav tm="0">
                                          <p:val>
                                            <p:strVal val="#ppt_y-.1"/>
                                          </p:val>
                                        </p:tav>
                                        <p:tav tm="100000">
                                          <p:val>
                                            <p:strVal val="#ppt_y"/>
                                          </p:val>
                                        </p:tav>
                                      </p:tavLst>
                                    </p:anim>
                                  </p:childTnLst>
                                </p:cTn>
                              </p:par>
                            </p:childTnLst>
                          </p:cTn>
                        </p:par>
                        <p:par>
                          <p:cTn id="183" fill="hold">
                            <p:stCondLst>
                              <p:cond delay="10500"/>
                            </p:stCondLst>
                            <p:childTnLst>
                              <p:par>
                                <p:cTn id="184" presetID="16" presetClass="entr" presetSubtype="21" fill="hold" grpId="0" nodeType="afterEffect">
                                  <p:stCondLst>
                                    <p:cond delay="0"/>
                                  </p:stCondLst>
                                  <p:childTnLst>
                                    <p:set>
                                      <p:cBhvr>
                                        <p:cTn id="185" dur="1" fill="hold">
                                          <p:stCondLst>
                                            <p:cond delay="0"/>
                                          </p:stCondLst>
                                        </p:cTn>
                                        <p:tgtEl>
                                          <p:spTgt spid="30"/>
                                        </p:tgtEl>
                                        <p:attrNameLst>
                                          <p:attrName>style.visibility</p:attrName>
                                        </p:attrNameLst>
                                      </p:cBhvr>
                                      <p:to>
                                        <p:strVal val="visible"/>
                                      </p:to>
                                    </p:set>
                                    <p:animEffect transition="in" filter="barn(inVertical)">
                                      <p:cBhvr>
                                        <p:cTn id="186" dur="500"/>
                                        <p:tgtEl>
                                          <p:spTgt spid="30"/>
                                        </p:tgtEl>
                                      </p:cBhvr>
                                    </p:animEffect>
                                  </p:childTnLst>
                                </p:cTn>
                              </p:par>
                            </p:childTnLst>
                          </p:cTn>
                        </p:par>
                      </p:childTnLst>
                    </p:cTn>
                  </p:par>
                  <p:par>
                    <p:cTn id="187" fill="hold">
                      <p:stCondLst>
                        <p:cond delay="indefinite"/>
                      </p:stCondLst>
                      <p:childTnLst>
                        <p:par>
                          <p:cTn id="188" fill="hold">
                            <p:stCondLst>
                              <p:cond delay="0"/>
                            </p:stCondLst>
                            <p:childTnLst>
                              <p:par>
                                <p:cTn id="189" presetID="22" presetClass="entr" presetSubtype="4" fill="hold" nodeType="clickEffect">
                                  <p:stCondLst>
                                    <p:cond delay="0"/>
                                  </p:stCondLst>
                                  <p:childTnLst>
                                    <p:set>
                                      <p:cBhvr>
                                        <p:cTn id="190" dur="1" fill="hold">
                                          <p:stCondLst>
                                            <p:cond delay="0"/>
                                          </p:stCondLst>
                                        </p:cTn>
                                        <p:tgtEl>
                                          <p:spTgt spid="18"/>
                                        </p:tgtEl>
                                        <p:attrNameLst>
                                          <p:attrName>style.visibility</p:attrName>
                                        </p:attrNameLst>
                                      </p:cBhvr>
                                      <p:to>
                                        <p:strVal val="visible"/>
                                      </p:to>
                                    </p:set>
                                    <p:animEffect transition="in" filter="wipe(down)">
                                      <p:cBhvr>
                                        <p:cTn id="191" dur="500"/>
                                        <p:tgtEl>
                                          <p:spTgt spid="18"/>
                                        </p:tgtEl>
                                      </p:cBhvr>
                                    </p:animEffect>
                                  </p:childTnLst>
                                </p:cTn>
                              </p:par>
                            </p:childTnLst>
                          </p:cTn>
                        </p:par>
                        <p:par>
                          <p:cTn id="192" fill="hold">
                            <p:stCondLst>
                              <p:cond delay="500"/>
                            </p:stCondLst>
                            <p:childTnLst>
                              <p:par>
                                <p:cTn id="193" presetID="42" presetClass="entr" presetSubtype="0" fill="hold" grpId="0" nodeType="afterEffect">
                                  <p:stCondLst>
                                    <p:cond delay="0"/>
                                  </p:stCondLst>
                                  <p:childTnLst>
                                    <p:set>
                                      <p:cBhvr>
                                        <p:cTn id="194" dur="1" fill="hold">
                                          <p:stCondLst>
                                            <p:cond delay="0"/>
                                          </p:stCondLst>
                                        </p:cTn>
                                        <p:tgtEl>
                                          <p:spTgt spid="31"/>
                                        </p:tgtEl>
                                        <p:attrNameLst>
                                          <p:attrName>style.visibility</p:attrName>
                                        </p:attrNameLst>
                                      </p:cBhvr>
                                      <p:to>
                                        <p:strVal val="visible"/>
                                      </p:to>
                                    </p:set>
                                    <p:animEffect transition="in" filter="fade">
                                      <p:cBhvr>
                                        <p:cTn id="195" dur="1000"/>
                                        <p:tgtEl>
                                          <p:spTgt spid="31"/>
                                        </p:tgtEl>
                                      </p:cBhvr>
                                    </p:animEffect>
                                    <p:anim calcmode="lin" valueType="num">
                                      <p:cBhvr>
                                        <p:cTn id="196" dur="1000" fill="hold"/>
                                        <p:tgtEl>
                                          <p:spTgt spid="31"/>
                                        </p:tgtEl>
                                        <p:attrNameLst>
                                          <p:attrName>ppt_x</p:attrName>
                                        </p:attrNameLst>
                                      </p:cBhvr>
                                      <p:tavLst>
                                        <p:tav tm="0">
                                          <p:val>
                                            <p:strVal val="#ppt_x"/>
                                          </p:val>
                                        </p:tav>
                                        <p:tav tm="100000">
                                          <p:val>
                                            <p:strVal val="#ppt_x"/>
                                          </p:val>
                                        </p:tav>
                                      </p:tavLst>
                                    </p:anim>
                                    <p:anim calcmode="lin" valueType="num">
                                      <p:cBhvr>
                                        <p:cTn id="197" dur="1000" fill="hold"/>
                                        <p:tgtEl>
                                          <p:spTgt spid="31"/>
                                        </p:tgtEl>
                                        <p:attrNameLst>
                                          <p:attrName>ppt_y</p:attrName>
                                        </p:attrNameLst>
                                      </p:cBhvr>
                                      <p:tavLst>
                                        <p:tav tm="0">
                                          <p:val>
                                            <p:strVal val="#ppt_y+.1"/>
                                          </p:val>
                                        </p:tav>
                                        <p:tav tm="100000">
                                          <p:val>
                                            <p:strVal val="#ppt_y"/>
                                          </p:val>
                                        </p:tav>
                                      </p:tavLst>
                                    </p:anim>
                                  </p:childTnLst>
                                </p:cTn>
                              </p:par>
                            </p:childTnLst>
                          </p:cTn>
                        </p:par>
                        <p:par>
                          <p:cTn id="198" fill="hold">
                            <p:stCondLst>
                              <p:cond delay="1500"/>
                            </p:stCondLst>
                            <p:childTnLst>
                              <p:par>
                                <p:cTn id="199" presetID="53" presetClass="entr" presetSubtype="16" fill="hold" grpId="0" nodeType="afterEffect">
                                  <p:stCondLst>
                                    <p:cond delay="0"/>
                                  </p:stCondLst>
                                  <p:childTnLst>
                                    <p:set>
                                      <p:cBhvr>
                                        <p:cTn id="200" dur="1" fill="hold">
                                          <p:stCondLst>
                                            <p:cond delay="0"/>
                                          </p:stCondLst>
                                        </p:cTn>
                                        <p:tgtEl>
                                          <p:spTgt spid="41"/>
                                        </p:tgtEl>
                                        <p:attrNameLst>
                                          <p:attrName>style.visibility</p:attrName>
                                        </p:attrNameLst>
                                      </p:cBhvr>
                                      <p:to>
                                        <p:strVal val="visible"/>
                                      </p:to>
                                    </p:set>
                                    <p:anim calcmode="lin" valueType="num">
                                      <p:cBhvr>
                                        <p:cTn id="201" dur="500" fill="hold"/>
                                        <p:tgtEl>
                                          <p:spTgt spid="41"/>
                                        </p:tgtEl>
                                        <p:attrNameLst>
                                          <p:attrName>ppt_w</p:attrName>
                                        </p:attrNameLst>
                                      </p:cBhvr>
                                      <p:tavLst>
                                        <p:tav tm="0">
                                          <p:val>
                                            <p:fltVal val="0"/>
                                          </p:val>
                                        </p:tav>
                                        <p:tav tm="100000">
                                          <p:val>
                                            <p:strVal val="#ppt_w"/>
                                          </p:val>
                                        </p:tav>
                                      </p:tavLst>
                                    </p:anim>
                                    <p:anim calcmode="lin" valueType="num">
                                      <p:cBhvr>
                                        <p:cTn id="202" dur="500" fill="hold"/>
                                        <p:tgtEl>
                                          <p:spTgt spid="41"/>
                                        </p:tgtEl>
                                        <p:attrNameLst>
                                          <p:attrName>ppt_h</p:attrName>
                                        </p:attrNameLst>
                                      </p:cBhvr>
                                      <p:tavLst>
                                        <p:tav tm="0">
                                          <p:val>
                                            <p:fltVal val="0"/>
                                          </p:val>
                                        </p:tav>
                                        <p:tav tm="100000">
                                          <p:val>
                                            <p:strVal val="#ppt_h"/>
                                          </p:val>
                                        </p:tav>
                                      </p:tavLst>
                                    </p:anim>
                                    <p:animEffect transition="in" filter="fade">
                                      <p:cBhvr>
                                        <p:cTn id="203" dur="500"/>
                                        <p:tgtEl>
                                          <p:spTgt spid="41"/>
                                        </p:tgtEl>
                                      </p:cBhvr>
                                    </p:animEffect>
                                  </p:childTnLst>
                                </p:cTn>
                              </p:par>
                            </p:childTnLst>
                          </p:cTn>
                        </p:par>
                        <p:par>
                          <p:cTn id="204" fill="hold">
                            <p:stCondLst>
                              <p:cond delay="2000"/>
                            </p:stCondLst>
                            <p:childTnLst>
                              <p:par>
                                <p:cTn id="205" presetID="22" presetClass="entr" presetSubtype="8" fill="hold" grpId="0" nodeType="afterEffect">
                                  <p:stCondLst>
                                    <p:cond delay="0"/>
                                  </p:stCondLst>
                                  <p:childTnLst>
                                    <p:set>
                                      <p:cBhvr>
                                        <p:cTn id="206" dur="1" fill="hold">
                                          <p:stCondLst>
                                            <p:cond delay="0"/>
                                          </p:stCondLst>
                                        </p:cTn>
                                        <p:tgtEl>
                                          <p:spTgt spid="65"/>
                                        </p:tgtEl>
                                        <p:attrNameLst>
                                          <p:attrName>style.visibility</p:attrName>
                                        </p:attrNameLst>
                                      </p:cBhvr>
                                      <p:to>
                                        <p:strVal val="visible"/>
                                      </p:to>
                                    </p:set>
                                    <p:animEffect transition="in" filter="wipe(left)">
                                      <p:cBhvr>
                                        <p:cTn id="207" dur="500"/>
                                        <p:tgtEl>
                                          <p:spTgt spid="65"/>
                                        </p:tgtEl>
                                      </p:cBhvr>
                                    </p:animEffect>
                                  </p:childTnLst>
                                </p:cTn>
                              </p:par>
                            </p:childTnLst>
                          </p:cTn>
                        </p:par>
                        <p:par>
                          <p:cTn id="208" fill="hold">
                            <p:stCondLst>
                              <p:cond delay="2500"/>
                            </p:stCondLst>
                            <p:childTnLst>
                              <p:par>
                                <p:cTn id="209" presetID="53" presetClass="entr" presetSubtype="16" fill="hold" grpId="0" nodeType="afterEffect">
                                  <p:stCondLst>
                                    <p:cond delay="0"/>
                                  </p:stCondLst>
                                  <p:childTnLst>
                                    <p:set>
                                      <p:cBhvr>
                                        <p:cTn id="210" dur="1" fill="hold">
                                          <p:stCondLst>
                                            <p:cond delay="0"/>
                                          </p:stCondLst>
                                        </p:cTn>
                                        <p:tgtEl>
                                          <p:spTgt spid="42"/>
                                        </p:tgtEl>
                                        <p:attrNameLst>
                                          <p:attrName>style.visibility</p:attrName>
                                        </p:attrNameLst>
                                      </p:cBhvr>
                                      <p:to>
                                        <p:strVal val="visible"/>
                                      </p:to>
                                    </p:set>
                                    <p:anim calcmode="lin" valueType="num">
                                      <p:cBhvr>
                                        <p:cTn id="211" dur="500" fill="hold"/>
                                        <p:tgtEl>
                                          <p:spTgt spid="42"/>
                                        </p:tgtEl>
                                        <p:attrNameLst>
                                          <p:attrName>ppt_w</p:attrName>
                                        </p:attrNameLst>
                                      </p:cBhvr>
                                      <p:tavLst>
                                        <p:tav tm="0">
                                          <p:val>
                                            <p:fltVal val="0"/>
                                          </p:val>
                                        </p:tav>
                                        <p:tav tm="100000">
                                          <p:val>
                                            <p:strVal val="#ppt_w"/>
                                          </p:val>
                                        </p:tav>
                                      </p:tavLst>
                                    </p:anim>
                                    <p:anim calcmode="lin" valueType="num">
                                      <p:cBhvr>
                                        <p:cTn id="212" dur="500" fill="hold"/>
                                        <p:tgtEl>
                                          <p:spTgt spid="42"/>
                                        </p:tgtEl>
                                        <p:attrNameLst>
                                          <p:attrName>ppt_h</p:attrName>
                                        </p:attrNameLst>
                                      </p:cBhvr>
                                      <p:tavLst>
                                        <p:tav tm="0">
                                          <p:val>
                                            <p:fltVal val="0"/>
                                          </p:val>
                                        </p:tav>
                                        <p:tav tm="100000">
                                          <p:val>
                                            <p:strVal val="#ppt_h"/>
                                          </p:val>
                                        </p:tav>
                                      </p:tavLst>
                                    </p:anim>
                                    <p:animEffect transition="in" filter="fade">
                                      <p:cBhvr>
                                        <p:cTn id="213" dur="500"/>
                                        <p:tgtEl>
                                          <p:spTgt spid="42"/>
                                        </p:tgtEl>
                                      </p:cBhvr>
                                    </p:animEffect>
                                  </p:childTnLst>
                                </p:cTn>
                              </p:par>
                            </p:childTnLst>
                          </p:cTn>
                        </p:par>
                        <p:par>
                          <p:cTn id="214" fill="hold">
                            <p:stCondLst>
                              <p:cond delay="3000"/>
                            </p:stCondLst>
                            <p:childTnLst>
                              <p:par>
                                <p:cTn id="215" presetID="22" presetClass="entr" presetSubtype="8" fill="hold" grpId="0" nodeType="afterEffect">
                                  <p:stCondLst>
                                    <p:cond delay="0"/>
                                  </p:stCondLst>
                                  <p:childTnLst>
                                    <p:set>
                                      <p:cBhvr>
                                        <p:cTn id="216" dur="1" fill="hold">
                                          <p:stCondLst>
                                            <p:cond delay="0"/>
                                          </p:stCondLst>
                                        </p:cTn>
                                        <p:tgtEl>
                                          <p:spTgt spid="66"/>
                                        </p:tgtEl>
                                        <p:attrNameLst>
                                          <p:attrName>style.visibility</p:attrName>
                                        </p:attrNameLst>
                                      </p:cBhvr>
                                      <p:to>
                                        <p:strVal val="visible"/>
                                      </p:to>
                                    </p:set>
                                    <p:animEffect transition="in" filter="wipe(left)">
                                      <p:cBhvr>
                                        <p:cTn id="217" dur="500"/>
                                        <p:tgtEl>
                                          <p:spTgt spid="66"/>
                                        </p:tgtEl>
                                      </p:cBhvr>
                                    </p:animEffect>
                                  </p:childTnLst>
                                </p:cTn>
                              </p:par>
                            </p:childTnLst>
                          </p:cTn>
                        </p:par>
                        <p:par>
                          <p:cTn id="218" fill="hold">
                            <p:stCondLst>
                              <p:cond delay="3500"/>
                            </p:stCondLst>
                            <p:childTnLst>
                              <p:par>
                                <p:cTn id="219" presetID="53" presetClass="entr" presetSubtype="16" fill="hold" grpId="0" nodeType="afterEffect">
                                  <p:stCondLst>
                                    <p:cond delay="0"/>
                                  </p:stCondLst>
                                  <p:childTnLst>
                                    <p:set>
                                      <p:cBhvr>
                                        <p:cTn id="220" dur="1" fill="hold">
                                          <p:stCondLst>
                                            <p:cond delay="0"/>
                                          </p:stCondLst>
                                        </p:cTn>
                                        <p:tgtEl>
                                          <p:spTgt spid="43"/>
                                        </p:tgtEl>
                                        <p:attrNameLst>
                                          <p:attrName>style.visibility</p:attrName>
                                        </p:attrNameLst>
                                      </p:cBhvr>
                                      <p:to>
                                        <p:strVal val="visible"/>
                                      </p:to>
                                    </p:set>
                                    <p:anim calcmode="lin" valueType="num">
                                      <p:cBhvr>
                                        <p:cTn id="221" dur="500" fill="hold"/>
                                        <p:tgtEl>
                                          <p:spTgt spid="43"/>
                                        </p:tgtEl>
                                        <p:attrNameLst>
                                          <p:attrName>ppt_w</p:attrName>
                                        </p:attrNameLst>
                                      </p:cBhvr>
                                      <p:tavLst>
                                        <p:tav tm="0">
                                          <p:val>
                                            <p:fltVal val="0"/>
                                          </p:val>
                                        </p:tav>
                                        <p:tav tm="100000">
                                          <p:val>
                                            <p:strVal val="#ppt_w"/>
                                          </p:val>
                                        </p:tav>
                                      </p:tavLst>
                                    </p:anim>
                                    <p:anim calcmode="lin" valueType="num">
                                      <p:cBhvr>
                                        <p:cTn id="222" dur="500" fill="hold"/>
                                        <p:tgtEl>
                                          <p:spTgt spid="43"/>
                                        </p:tgtEl>
                                        <p:attrNameLst>
                                          <p:attrName>ppt_h</p:attrName>
                                        </p:attrNameLst>
                                      </p:cBhvr>
                                      <p:tavLst>
                                        <p:tav tm="0">
                                          <p:val>
                                            <p:fltVal val="0"/>
                                          </p:val>
                                        </p:tav>
                                        <p:tav tm="100000">
                                          <p:val>
                                            <p:strVal val="#ppt_h"/>
                                          </p:val>
                                        </p:tav>
                                      </p:tavLst>
                                    </p:anim>
                                    <p:animEffect transition="in" filter="fade">
                                      <p:cBhvr>
                                        <p:cTn id="223" dur="500"/>
                                        <p:tgtEl>
                                          <p:spTgt spid="43"/>
                                        </p:tgtEl>
                                      </p:cBhvr>
                                    </p:animEffect>
                                  </p:childTnLst>
                                </p:cTn>
                              </p:par>
                            </p:childTnLst>
                          </p:cTn>
                        </p:par>
                        <p:par>
                          <p:cTn id="224" fill="hold">
                            <p:stCondLst>
                              <p:cond delay="4000"/>
                            </p:stCondLst>
                            <p:childTnLst>
                              <p:par>
                                <p:cTn id="225" presetID="22" presetClass="entr" presetSubtype="8" fill="hold" grpId="0" nodeType="afterEffect">
                                  <p:stCondLst>
                                    <p:cond delay="0"/>
                                  </p:stCondLst>
                                  <p:childTnLst>
                                    <p:set>
                                      <p:cBhvr>
                                        <p:cTn id="226" dur="1" fill="hold">
                                          <p:stCondLst>
                                            <p:cond delay="0"/>
                                          </p:stCondLst>
                                        </p:cTn>
                                        <p:tgtEl>
                                          <p:spTgt spid="67"/>
                                        </p:tgtEl>
                                        <p:attrNameLst>
                                          <p:attrName>style.visibility</p:attrName>
                                        </p:attrNameLst>
                                      </p:cBhvr>
                                      <p:to>
                                        <p:strVal val="visible"/>
                                      </p:to>
                                    </p:set>
                                    <p:animEffect transition="in" filter="wipe(left)">
                                      <p:cBhvr>
                                        <p:cTn id="227" dur="500"/>
                                        <p:tgtEl>
                                          <p:spTgt spid="67"/>
                                        </p:tgtEl>
                                      </p:cBhvr>
                                    </p:animEffect>
                                  </p:childTnLst>
                                </p:cTn>
                              </p:par>
                            </p:childTnLst>
                          </p:cTn>
                        </p:par>
                        <p:par>
                          <p:cTn id="228" fill="hold">
                            <p:stCondLst>
                              <p:cond delay="4500"/>
                            </p:stCondLst>
                            <p:childTnLst>
                              <p:par>
                                <p:cTn id="229" presetID="53" presetClass="entr" presetSubtype="16" fill="hold" grpId="0" nodeType="afterEffect">
                                  <p:stCondLst>
                                    <p:cond delay="0"/>
                                  </p:stCondLst>
                                  <p:childTnLst>
                                    <p:set>
                                      <p:cBhvr>
                                        <p:cTn id="230" dur="1" fill="hold">
                                          <p:stCondLst>
                                            <p:cond delay="0"/>
                                          </p:stCondLst>
                                        </p:cTn>
                                        <p:tgtEl>
                                          <p:spTgt spid="44"/>
                                        </p:tgtEl>
                                        <p:attrNameLst>
                                          <p:attrName>style.visibility</p:attrName>
                                        </p:attrNameLst>
                                      </p:cBhvr>
                                      <p:to>
                                        <p:strVal val="visible"/>
                                      </p:to>
                                    </p:set>
                                    <p:anim calcmode="lin" valueType="num">
                                      <p:cBhvr>
                                        <p:cTn id="231" dur="500" fill="hold"/>
                                        <p:tgtEl>
                                          <p:spTgt spid="44"/>
                                        </p:tgtEl>
                                        <p:attrNameLst>
                                          <p:attrName>ppt_w</p:attrName>
                                        </p:attrNameLst>
                                      </p:cBhvr>
                                      <p:tavLst>
                                        <p:tav tm="0">
                                          <p:val>
                                            <p:fltVal val="0"/>
                                          </p:val>
                                        </p:tav>
                                        <p:tav tm="100000">
                                          <p:val>
                                            <p:strVal val="#ppt_w"/>
                                          </p:val>
                                        </p:tav>
                                      </p:tavLst>
                                    </p:anim>
                                    <p:anim calcmode="lin" valueType="num">
                                      <p:cBhvr>
                                        <p:cTn id="232" dur="500" fill="hold"/>
                                        <p:tgtEl>
                                          <p:spTgt spid="44"/>
                                        </p:tgtEl>
                                        <p:attrNameLst>
                                          <p:attrName>ppt_h</p:attrName>
                                        </p:attrNameLst>
                                      </p:cBhvr>
                                      <p:tavLst>
                                        <p:tav tm="0">
                                          <p:val>
                                            <p:fltVal val="0"/>
                                          </p:val>
                                        </p:tav>
                                        <p:tav tm="100000">
                                          <p:val>
                                            <p:strVal val="#ppt_h"/>
                                          </p:val>
                                        </p:tav>
                                      </p:tavLst>
                                    </p:anim>
                                    <p:animEffect transition="in" filter="fade">
                                      <p:cBhvr>
                                        <p:cTn id="233" dur="500"/>
                                        <p:tgtEl>
                                          <p:spTgt spid="44"/>
                                        </p:tgtEl>
                                      </p:cBhvr>
                                    </p:animEffect>
                                  </p:childTnLst>
                                </p:cTn>
                              </p:par>
                            </p:childTnLst>
                          </p:cTn>
                        </p:par>
                        <p:par>
                          <p:cTn id="234" fill="hold">
                            <p:stCondLst>
                              <p:cond delay="5000"/>
                            </p:stCondLst>
                            <p:childTnLst>
                              <p:par>
                                <p:cTn id="235" presetID="22" presetClass="entr" presetSubtype="8" fill="hold" grpId="0" nodeType="afterEffect">
                                  <p:stCondLst>
                                    <p:cond delay="0"/>
                                  </p:stCondLst>
                                  <p:childTnLst>
                                    <p:set>
                                      <p:cBhvr>
                                        <p:cTn id="236" dur="1" fill="hold">
                                          <p:stCondLst>
                                            <p:cond delay="0"/>
                                          </p:stCondLst>
                                        </p:cTn>
                                        <p:tgtEl>
                                          <p:spTgt spid="68"/>
                                        </p:tgtEl>
                                        <p:attrNameLst>
                                          <p:attrName>style.visibility</p:attrName>
                                        </p:attrNameLst>
                                      </p:cBhvr>
                                      <p:to>
                                        <p:strVal val="visible"/>
                                      </p:to>
                                    </p:set>
                                    <p:animEffect transition="in" filter="wipe(left)">
                                      <p:cBhvr>
                                        <p:cTn id="237" dur="500"/>
                                        <p:tgtEl>
                                          <p:spTgt spid="68"/>
                                        </p:tgtEl>
                                      </p:cBhvr>
                                    </p:animEffect>
                                  </p:childTnLst>
                                </p:cTn>
                              </p:par>
                            </p:childTnLst>
                          </p:cTn>
                        </p:par>
                        <p:par>
                          <p:cTn id="238" fill="hold">
                            <p:stCondLst>
                              <p:cond delay="5500"/>
                            </p:stCondLst>
                            <p:childTnLst>
                              <p:par>
                                <p:cTn id="239" presetID="53" presetClass="entr" presetSubtype="16" fill="hold" grpId="0" nodeType="afterEffect">
                                  <p:stCondLst>
                                    <p:cond delay="0"/>
                                  </p:stCondLst>
                                  <p:childTnLst>
                                    <p:set>
                                      <p:cBhvr>
                                        <p:cTn id="240" dur="1" fill="hold">
                                          <p:stCondLst>
                                            <p:cond delay="0"/>
                                          </p:stCondLst>
                                        </p:cTn>
                                        <p:tgtEl>
                                          <p:spTgt spid="45"/>
                                        </p:tgtEl>
                                        <p:attrNameLst>
                                          <p:attrName>style.visibility</p:attrName>
                                        </p:attrNameLst>
                                      </p:cBhvr>
                                      <p:to>
                                        <p:strVal val="visible"/>
                                      </p:to>
                                    </p:set>
                                    <p:anim calcmode="lin" valueType="num">
                                      <p:cBhvr>
                                        <p:cTn id="241" dur="500" fill="hold"/>
                                        <p:tgtEl>
                                          <p:spTgt spid="45"/>
                                        </p:tgtEl>
                                        <p:attrNameLst>
                                          <p:attrName>ppt_w</p:attrName>
                                        </p:attrNameLst>
                                      </p:cBhvr>
                                      <p:tavLst>
                                        <p:tav tm="0">
                                          <p:val>
                                            <p:fltVal val="0"/>
                                          </p:val>
                                        </p:tav>
                                        <p:tav tm="100000">
                                          <p:val>
                                            <p:strVal val="#ppt_w"/>
                                          </p:val>
                                        </p:tav>
                                      </p:tavLst>
                                    </p:anim>
                                    <p:anim calcmode="lin" valueType="num">
                                      <p:cBhvr>
                                        <p:cTn id="242" dur="500" fill="hold"/>
                                        <p:tgtEl>
                                          <p:spTgt spid="45"/>
                                        </p:tgtEl>
                                        <p:attrNameLst>
                                          <p:attrName>ppt_h</p:attrName>
                                        </p:attrNameLst>
                                      </p:cBhvr>
                                      <p:tavLst>
                                        <p:tav tm="0">
                                          <p:val>
                                            <p:fltVal val="0"/>
                                          </p:val>
                                        </p:tav>
                                        <p:tav tm="100000">
                                          <p:val>
                                            <p:strVal val="#ppt_h"/>
                                          </p:val>
                                        </p:tav>
                                      </p:tavLst>
                                    </p:anim>
                                    <p:animEffect transition="in" filter="fade">
                                      <p:cBhvr>
                                        <p:cTn id="243" dur="500"/>
                                        <p:tgtEl>
                                          <p:spTgt spid="45"/>
                                        </p:tgtEl>
                                      </p:cBhvr>
                                    </p:animEffect>
                                  </p:childTnLst>
                                </p:cTn>
                              </p:par>
                            </p:childTnLst>
                          </p:cTn>
                        </p:par>
                        <p:par>
                          <p:cTn id="244" fill="hold">
                            <p:stCondLst>
                              <p:cond delay="6000"/>
                            </p:stCondLst>
                            <p:childTnLst>
                              <p:par>
                                <p:cTn id="245" presetID="22" presetClass="entr" presetSubtype="8" fill="hold" grpId="0" nodeType="afterEffect">
                                  <p:stCondLst>
                                    <p:cond delay="0"/>
                                  </p:stCondLst>
                                  <p:childTnLst>
                                    <p:set>
                                      <p:cBhvr>
                                        <p:cTn id="246" dur="1" fill="hold">
                                          <p:stCondLst>
                                            <p:cond delay="0"/>
                                          </p:stCondLst>
                                        </p:cTn>
                                        <p:tgtEl>
                                          <p:spTgt spid="69"/>
                                        </p:tgtEl>
                                        <p:attrNameLst>
                                          <p:attrName>style.visibility</p:attrName>
                                        </p:attrNameLst>
                                      </p:cBhvr>
                                      <p:to>
                                        <p:strVal val="visible"/>
                                      </p:to>
                                    </p:set>
                                    <p:animEffect transition="in" filter="wipe(left)">
                                      <p:cBhvr>
                                        <p:cTn id="247" dur="500"/>
                                        <p:tgtEl>
                                          <p:spTgt spid="69"/>
                                        </p:tgtEl>
                                      </p:cBhvr>
                                    </p:animEffect>
                                  </p:childTnLst>
                                </p:cTn>
                              </p:par>
                            </p:childTnLst>
                          </p:cTn>
                        </p:par>
                        <p:par>
                          <p:cTn id="248" fill="hold">
                            <p:stCondLst>
                              <p:cond delay="6500"/>
                            </p:stCondLst>
                            <p:childTnLst>
                              <p:par>
                                <p:cTn id="249" presetID="53" presetClass="entr" presetSubtype="16" fill="hold" grpId="0" nodeType="afterEffect">
                                  <p:stCondLst>
                                    <p:cond delay="0"/>
                                  </p:stCondLst>
                                  <p:childTnLst>
                                    <p:set>
                                      <p:cBhvr>
                                        <p:cTn id="250" dur="1" fill="hold">
                                          <p:stCondLst>
                                            <p:cond delay="0"/>
                                          </p:stCondLst>
                                        </p:cTn>
                                        <p:tgtEl>
                                          <p:spTgt spid="46"/>
                                        </p:tgtEl>
                                        <p:attrNameLst>
                                          <p:attrName>style.visibility</p:attrName>
                                        </p:attrNameLst>
                                      </p:cBhvr>
                                      <p:to>
                                        <p:strVal val="visible"/>
                                      </p:to>
                                    </p:set>
                                    <p:anim calcmode="lin" valueType="num">
                                      <p:cBhvr>
                                        <p:cTn id="251" dur="500" fill="hold"/>
                                        <p:tgtEl>
                                          <p:spTgt spid="46"/>
                                        </p:tgtEl>
                                        <p:attrNameLst>
                                          <p:attrName>ppt_w</p:attrName>
                                        </p:attrNameLst>
                                      </p:cBhvr>
                                      <p:tavLst>
                                        <p:tav tm="0">
                                          <p:val>
                                            <p:fltVal val="0"/>
                                          </p:val>
                                        </p:tav>
                                        <p:tav tm="100000">
                                          <p:val>
                                            <p:strVal val="#ppt_w"/>
                                          </p:val>
                                        </p:tav>
                                      </p:tavLst>
                                    </p:anim>
                                    <p:anim calcmode="lin" valueType="num">
                                      <p:cBhvr>
                                        <p:cTn id="252" dur="500" fill="hold"/>
                                        <p:tgtEl>
                                          <p:spTgt spid="46"/>
                                        </p:tgtEl>
                                        <p:attrNameLst>
                                          <p:attrName>ppt_h</p:attrName>
                                        </p:attrNameLst>
                                      </p:cBhvr>
                                      <p:tavLst>
                                        <p:tav tm="0">
                                          <p:val>
                                            <p:fltVal val="0"/>
                                          </p:val>
                                        </p:tav>
                                        <p:tav tm="100000">
                                          <p:val>
                                            <p:strVal val="#ppt_h"/>
                                          </p:val>
                                        </p:tav>
                                      </p:tavLst>
                                    </p:anim>
                                    <p:animEffect transition="in" filter="fade">
                                      <p:cBhvr>
                                        <p:cTn id="253" dur="500"/>
                                        <p:tgtEl>
                                          <p:spTgt spid="46"/>
                                        </p:tgtEl>
                                      </p:cBhvr>
                                    </p:animEffect>
                                  </p:childTnLst>
                                </p:cTn>
                              </p:par>
                            </p:childTnLst>
                          </p:cTn>
                        </p:par>
                        <p:par>
                          <p:cTn id="254" fill="hold">
                            <p:stCondLst>
                              <p:cond delay="7000"/>
                            </p:stCondLst>
                            <p:childTnLst>
                              <p:par>
                                <p:cTn id="255" presetID="22" presetClass="entr" presetSubtype="8" fill="hold" grpId="0" nodeType="afterEffect">
                                  <p:stCondLst>
                                    <p:cond delay="0"/>
                                  </p:stCondLst>
                                  <p:childTnLst>
                                    <p:set>
                                      <p:cBhvr>
                                        <p:cTn id="256" dur="1" fill="hold">
                                          <p:stCondLst>
                                            <p:cond delay="0"/>
                                          </p:stCondLst>
                                        </p:cTn>
                                        <p:tgtEl>
                                          <p:spTgt spid="70"/>
                                        </p:tgtEl>
                                        <p:attrNameLst>
                                          <p:attrName>style.visibility</p:attrName>
                                        </p:attrNameLst>
                                      </p:cBhvr>
                                      <p:to>
                                        <p:strVal val="visible"/>
                                      </p:to>
                                    </p:set>
                                    <p:animEffect transition="in" filter="wipe(left)">
                                      <p:cBhvr>
                                        <p:cTn id="257" dur="500"/>
                                        <p:tgtEl>
                                          <p:spTgt spid="70"/>
                                        </p:tgtEl>
                                      </p:cBhvr>
                                    </p:animEffect>
                                  </p:childTnLst>
                                </p:cTn>
                              </p:par>
                            </p:childTnLst>
                          </p:cTn>
                        </p:par>
                        <p:par>
                          <p:cTn id="258" fill="hold">
                            <p:stCondLst>
                              <p:cond delay="7500"/>
                            </p:stCondLst>
                            <p:childTnLst>
                              <p:par>
                                <p:cTn id="259" presetID="16" presetClass="entr" presetSubtype="21" fill="hold" grpId="0" nodeType="afterEffect">
                                  <p:stCondLst>
                                    <p:cond delay="0"/>
                                  </p:stCondLst>
                                  <p:childTnLst>
                                    <p:set>
                                      <p:cBhvr>
                                        <p:cTn id="260" dur="1" fill="hold">
                                          <p:stCondLst>
                                            <p:cond delay="0"/>
                                          </p:stCondLst>
                                        </p:cTn>
                                        <p:tgtEl>
                                          <p:spTgt spid="15"/>
                                        </p:tgtEl>
                                        <p:attrNameLst>
                                          <p:attrName>style.visibility</p:attrName>
                                        </p:attrNameLst>
                                      </p:cBhvr>
                                      <p:to>
                                        <p:strVal val="visible"/>
                                      </p:to>
                                    </p:set>
                                    <p:animEffect transition="in" filter="barn(inVertical)">
                                      <p:cBhvr>
                                        <p:cTn id="261" dur="500"/>
                                        <p:tgtEl>
                                          <p:spTgt spid="15"/>
                                        </p:tgtEl>
                                      </p:cBhvr>
                                    </p:animEffect>
                                  </p:childTnLst>
                                </p:cTn>
                              </p:par>
                            </p:childTnLst>
                          </p:cTn>
                        </p:par>
                        <p:par>
                          <p:cTn id="262" fill="hold">
                            <p:stCondLst>
                              <p:cond delay="8000"/>
                            </p:stCondLst>
                            <p:childTnLst>
                              <p:par>
                                <p:cTn id="263" presetID="16" presetClass="entr" presetSubtype="42" fill="hold" grpId="0" nodeType="afterEffect">
                                  <p:stCondLst>
                                    <p:cond delay="0"/>
                                  </p:stCondLst>
                                  <p:childTnLst>
                                    <p:set>
                                      <p:cBhvr>
                                        <p:cTn id="264" dur="1" fill="hold">
                                          <p:stCondLst>
                                            <p:cond delay="0"/>
                                          </p:stCondLst>
                                        </p:cTn>
                                        <p:tgtEl>
                                          <p:spTgt spid="5"/>
                                        </p:tgtEl>
                                        <p:attrNameLst>
                                          <p:attrName>style.visibility</p:attrName>
                                        </p:attrNameLst>
                                      </p:cBhvr>
                                      <p:to>
                                        <p:strVal val="visible"/>
                                      </p:to>
                                    </p:set>
                                    <p:animEffect transition="in" filter="barn(outHorizontal)">
                                      <p:cBhvr>
                                        <p:cTn id="26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5" grpId="0" animBg="1"/>
      <p:bldP spid="5" grpId="0" animBg="1"/>
      <p:bldP spid="31" grpId="0"/>
      <p:bldP spid="32" grpId="0"/>
      <p:bldP spid="33" grpId="0"/>
      <p:bldP spid="34" grpId="0" animBg="1"/>
      <p:bldP spid="35" grpId="0" animBg="1"/>
      <p:bldP spid="36" grpId="0" animBg="1"/>
      <p:bldP spid="37" grpId="0" animBg="1"/>
      <p:bldP spid="38" grpId="0" animBg="1"/>
      <p:bldP spid="39" grpId="0" animBg="1"/>
      <p:bldP spid="40" grpId="0"/>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85" grpId="0" animBg="1"/>
      <p:bldP spid="8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3585478" y="4688724"/>
            <a:ext cx="6527260" cy="1352144"/>
          </a:xfrm>
          <a:custGeom>
            <a:avLst/>
            <a:gdLst>
              <a:gd name="connsiteX0" fmla="*/ 2850204 w 6527260"/>
              <a:gd name="connsiteY0" fmla="*/ 9727 h 1352144"/>
              <a:gd name="connsiteX1" fmla="*/ 6527260 w 6527260"/>
              <a:gd name="connsiteY1" fmla="*/ 0 h 1352144"/>
              <a:gd name="connsiteX2" fmla="*/ 4319081 w 6527260"/>
              <a:gd name="connsiteY2" fmla="*/ 1332689 h 1352144"/>
              <a:gd name="connsiteX3" fmla="*/ 0 w 6527260"/>
              <a:gd name="connsiteY3" fmla="*/ 1352144 h 1352144"/>
              <a:gd name="connsiteX4" fmla="*/ 2850204 w 6527260"/>
              <a:gd name="connsiteY4" fmla="*/ 9727 h 135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7260" h="1352144">
                <a:moveTo>
                  <a:pt x="2850204" y="9727"/>
                </a:moveTo>
                <a:lnTo>
                  <a:pt x="6527260" y="0"/>
                </a:lnTo>
                <a:lnTo>
                  <a:pt x="4319081" y="1332689"/>
                </a:lnTo>
                <a:lnTo>
                  <a:pt x="0" y="1352144"/>
                </a:lnTo>
                <a:lnTo>
                  <a:pt x="2850204" y="9727"/>
                </a:ln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3527111" y="1001940"/>
            <a:ext cx="2879387" cy="5029200"/>
          </a:xfrm>
          <a:custGeom>
            <a:avLst/>
            <a:gdLst>
              <a:gd name="connsiteX0" fmla="*/ 0 w 2869659"/>
              <a:gd name="connsiteY0" fmla="*/ 710120 h 5029200"/>
              <a:gd name="connsiteX1" fmla="*/ 2869659 w 2869659"/>
              <a:gd name="connsiteY1" fmla="*/ 0 h 5029200"/>
              <a:gd name="connsiteX2" fmla="*/ 2859932 w 2869659"/>
              <a:gd name="connsiteY2" fmla="*/ 3686783 h 5029200"/>
              <a:gd name="connsiteX3" fmla="*/ 9728 w 2869659"/>
              <a:gd name="connsiteY3" fmla="*/ 5029200 h 5029200"/>
              <a:gd name="connsiteX4" fmla="*/ 0 w 2869659"/>
              <a:gd name="connsiteY4" fmla="*/ 71012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9659" h="5029200">
                <a:moveTo>
                  <a:pt x="0" y="710120"/>
                </a:moveTo>
                <a:lnTo>
                  <a:pt x="2869659" y="0"/>
                </a:lnTo>
                <a:cubicBezTo>
                  <a:pt x="2866417" y="1228928"/>
                  <a:pt x="2863174" y="2457855"/>
                  <a:pt x="2859932" y="3686783"/>
                </a:cubicBezTo>
                <a:lnTo>
                  <a:pt x="9728" y="5029200"/>
                </a:lnTo>
                <a:cubicBezTo>
                  <a:pt x="6485" y="3589507"/>
                  <a:pt x="3243" y="2149813"/>
                  <a:pt x="0" y="710120"/>
                </a:cubicBez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w="1905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5" name="矩形 4"/>
          <p:cNvSpPr/>
          <p:nvPr/>
        </p:nvSpPr>
        <p:spPr>
          <a:xfrm>
            <a:off x="6418625" y="999476"/>
            <a:ext cx="3691714" cy="3691714"/>
          </a:xfrm>
          <a:prstGeom prst="rect">
            <a:avLst/>
          </a:pr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flipV="1">
            <a:off x="6416226" y="272366"/>
            <a:ext cx="0" cy="4418824"/>
          </a:xfrm>
          <a:prstGeom prst="straightConnector1">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2700260" y="4683926"/>
            <a:ext cx="3715966" cy="173632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6416226" y="4674198"/>
            <a:ext cx="4824920" cy="7264"/>
          </a:xfrm>
          <a:prstGeom prst="straightConnector1">
            <a:avLst/>
          </a:prstGeom>
          <a:ln w="38100">
            <a:solidFill>
              <a:schemeClr val="accent6">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151175" y="295841"/>
            <a:ext cx="1685286" cy="584775"/>
          </a:xfrm>
          <a:prstGeom prst="rect">
            <a:avLst/>
          </a:prstGeom>
          <a:noFill/>
        </p:spPr>
        <p:txBody>
          <a:bodyPr wrap="square" rtlCol="0">
            <a:spAutoFit/>
          </a:bodyPr>
          <a:lstStyle/>
          <a:p>
            <a:pPr algn="ctr"/>
            <a:r>
              <a:rPr lang="zh-CN" altLang="en-US" sz="1600" b="1" dirty="0">
                <a:solidFill>
                  <a:srgbClr val="00B050"/>
                </a:solidFill>
                <a:latin typeface="微软雅黑" panose="020B0503020204020204" pitchFamily="34" charset="-122"/>
                <a:ea typeface="微软雅黑" panose="020B0503020204020204" pitchFamily="34" charset="-122"/>
              </a:rPr>
              <a:t>培训方式</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zh-CN" altLang="en-US" sz="1600" dirty="0">
                <a:solidFill>
                  <a:srgbClr val="00B050"/>
                </a:solidFill>
                <a:latin typeface="微软雅黑 Light" panose="020B0502040204020203" pitchFamily="34" charset="-122"/>
                <a:ea typeface="微软雅黑 Light" panose="020B0502040204020203" pitchFamily="34" charset="-122"/>
              </a:rPr>
              <a:t>（怎么培训）</a:t>
            </a:r>
            <a:endParaRPr lang="zh-CN" altLang="en-US" sz="1600" dirty="0">
              <a:solidFill>
                <a:srgbClr val="00B050"/>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10171105" y="4715711"/>
            <a:ext cx="1459147" cy="584775"/>
          </a:xfrm>
          <a:prstGeom prst="rect">
            <a:avLst/>
          </a:prstGeom>
          <a:noFill/>
        </p:spPr>
        <p:txBody>
          <a:bodyPr wrap="square" rtlCol="0">
            <a:spAutoFit/>
          </a:bodyPr>
          <a:lstStyle/>
          <a:p>
            <a:pPr algn="ctr"/>
            <a:r>
              <a:rPr lang="zh-CN" altLang="en-US" sz="1600" b="1" dirty="0">
                <a:solidFill>
                  <a:schemeClr val="accent1"/>
                </a:solidFill>
                <a:latin typeface="微软雅黑" panose="020B0503020204020204" pitchFamily="34" charset="-122"/>
                <a:ea typeface="微软雅黑" panose="020B0503020204020204" pitchFamily="34" charset="-122"/>
              </a:rPr>
              <a:t>培训对象</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gn="ctr"/>
            <a:r>
              <a:rPr lang="zh-CN" altLang="en-US" sz="1600" dirty="0">
                <a:solidFill>
                  <a:schemeClr val="accent1"/>
                </a:solidFill>
                <a:latin typeface="微软雅黑 Light" panose="020B0502040204020203" pitchFamily="34" charset="-122"/>
                <a:ea typeface="微软雅黑 Light" panose="020B0502040204020203" pitchFamily="34" charset="-122"/>
              </a:rPr>
              <a:t>（培训谁）</a:t>
            </a:r>
            <a:endParaRPr lang="zh-CN" altLang="en-US" sz="1600" dirty="0">
              <a:solidFill>
                <a:schemeClr val="accent1"/>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rot="20157597">
            <a:off x="2285433" y="5654561"/>
            <a:ext cx="1575128" cy="584775"/>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培训内容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ctr"/>
            <a:r>
              <a:rPr lang="zh-CN" altLang="en-US" sz="1600" dirty="0">
                <a:solidFill>
                  <a:srgbClr val="C00000"/>
                </a:solidFill>
                <a:latin typeface="微软雅黑 Light" panose="020B0502040204020203" pitchFamily="34" charset="-122"/>
                <a:ea typeface="微软雅黑 Light" panose="020B0502040204020203" pitchFamily="34" charset="-122"/>
              </a:rPr>
              <a:t>（培训什么）</a:t>
            </a:r>
            <a:endParaRPr lang="zh-CN" altLang="en-US" sz="1600" dirty="0">
              <a:solidFill>
                <a:srgbClr val="C00000"/>
              </a:solidFill>
              <a:latin typeface="微软雅黑 Light" panose="020B0502040204020203" pitchFamily="34" charset="-122"/>
              <a:ea typeface="微软雅黑 Light" panose="020B0502040204020203" pitchFamily="34" charset="-122"/>
            </a:endParaRPr>
          </a:p>
        </p:txBody>
      </p:sp>
      <p:sp>
        <p:nvSpPr>
          <p:cNvPr id="34" name="椭圆 33"/>
          <p:cNvSpPr/>
          <p:nvPr/>
        </p:nvSpPr>
        <p:spPr>
          <a:xfrm>
            <a:off x="6830789"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306121"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781453"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6785"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732117"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207447"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rot="19680000">
            <a:off x="6833084" y="4843982"/>
            <a:ext cx="1079771" cy="382862"/>
          </a:xfrm>
          <a:prstGeom prst="rect">
            <a:avLst/>
          </a:prstGeom>
          <a:noFill/>
        </p:spPr>
        <p:txBody>
          <a:bodyPr wrap="square" rtlCol="0">
            <a:spAutoFit/>
          </a:bodyPr>
          <a:lstStyle/>
          <a:p>
            <a:pPr algn="r">
              <a:lnSpc>
                <a:spcPct val="130000"/>
              </a:lnSpc>
            </a:pPr>
            <a:r>
              <a:rPr lang="zh-CN" altLang="en-US" sz="1600" b="1" spc="-150" dirty="0">
                <a:solidFill>
                  <a:srgbClr val="FF0000"/>
                </a:solidFill>
                <a:latin typeface="微软雅黑" panose="020B0503020204020204" pitchFamily="34" charset="-122"/>
                <a:ea typeface="微软雅黑" panose="020B0503020204020204" pitchFamily="34" charset="-122"/>
              </a:rPr>
              <a:t>骨干教师</a:t>
            </a:r>
            <a:endParaRPr lang="zh-CN" altLang="en-US" sz="1600" b="1" spc="-150" dirty="0">
              <a:solidFill>
                <a:srgbClr val="FF0000"/>
              </a:solidFill>
              <a:latin typeface="微软雅黑" panose="020B0503020204020204" pitchFamily="34" charset="-122"/>
              <a:ea typeface="微软雅黑" panose="020B0503020204020204" pitchFamily="34" charset="-122"/>
            </a:endParaRPr>
          </a:p>
        </p:txBody>
      </p:sp>
      <p:sp>
        <p:nvSpPr>
          <p:cNvPr id="41" name="椭圆 40"/>
          <p:cNvSpPr/>
          <p:nvPr/>
        </p:nvSpPr>
        <p:spPr>
          <a:xfrm>
            <a:off x="6355458" y="40970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355458" y="357499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355458" y="305295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355458" y="253091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355458" y="200887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55458" y="14868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88708" y="4810663"/>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602499" y="4992521"/>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216290" y="5174379"/>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830081" y="5356237"/>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443872" y="5538095"/>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rot="19680000">
            <a:off x="6349484" y="4834254"/>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青年教师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5" name="文本框 54"/>
          <p:cNvSpPr txBox="1"/>
          <p:nvPr/>
        </p:nvSpPr>
        <p:spPr>
          <a:xfrm rot="19680000">
            <a:off x="5881392"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新教师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6" name="文本框 55"/>
          <p:cNvSpPr txBox="1"/>
          <p:nvPr/>
        </p:nvSpPr>
        <p:spPr>
          <a:xfrm rot="19680000">
            <a:off x="7304140" y="4843984"/>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培训团队</a:t>
            </a:r>
            <a:endParaRPr lang="zh-CN" altLang="en-US" sz="1600" spc="-150" dirty="0">
              <a:latin typeface="微软雅黑 Light" panose="020B0502040204020203" pitchFamily="34" charset="-122"/>
              <a:ea typeface="微软雅黑 Light" panose="020B0502040204020203" pitchFamily="34" charset="-122"/>
            </a:endParaRPr>
          </a:p>
        </p:txBody>
      </p:sp>
      <p:sp>
        <p:nvSpPr>
          <p:cNvPr id="57" name="文本框 56"/>
          <p:cNvSpPr txBox="1"/>
          <p:nvPr/>
        </p:nvSpPr>
        <p:spPr>
          <a:xfrm rot="19680000">
            <a:off x="7771001" y="4833074"/>
            <a:ext cx="1089644"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骨干校 长</a:t>
            </a:r>
            <a:endParaRPr lang="zh-CN" altLang="en-US" sz="1600" spc="-150" dirty="0">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rot="19680000">
            <a:off x="8605886" y="4727527"/>
            <a:ext cx="691287" cy="382862"/>
          </a:xfrm>
          <a:prstGeom prst="rect">
            <a:avLst/>
          </a:prstGeom>
          <a:noFill/>
        </p:spPr>
        <p:txBody>
          <a:bodyPr wrap="square" rtlCol="0">
            <a:spAutoFit/>
          </a:bodyPr>
          <a:lstStyle/>
          <a:p>
            <a:pPr algn="r">
              <a:lnSpc>
                <a:spcPct val="130000"/>
              </a:lnSpc>
            </a:pPr>
            <a:r>
              <a:rPr lang="en-US" altLang="zh-CN" sz="1600" b="1" spc="-150" dirty="0">
                <a:latin typeface="微软雅黑" panose="020B0503020204020204" pitchFamily="34" charset="-122"/>
                <a:ea typeface="微软雅黑" panose="020B0503020204020204" pitchFamily="34" charset="-122"/>
              </a:rPr>
              <a:t>……</a:t>
            </a:r>
            <a:endParaRPr lang="zh-CN" altLang="en-US" sz="1600" b="1" spc="-150" dirty="0">
              <a:latin typeface="微软雅黑" panose="020B0503020204020204" pitchFamily="34" charset="-122"/>
              <a:ea typeface="微软雅黑" panose="020B0503020204020204" pitchFamily="34" charset="-122"/>
            </a:endParaRPr>
          </a:p>
        </p:txBody>
      </p:sp>
      <p:sp>
        <p:nvSpPr>
          <p:cNvPr id="59" name="文本框 58"/>
          <p:cNvSpPr txBox="1"/>
          <p:nvPr/>
        </p:nvSpPr>
        <p:spPr>
          <a:xfrm>
            <a:off x="5814915" y="3888033"/>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师德修养</a:t>
            </a:r>
            <a:endParaRPr lang="zh-CN" altLang="en-US" sz="1600" dirty="0">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5415332" y="4053409"/>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班级管理</a:t>
            </a:r>
            <a:endParaRPr lang="zh-CN" altLang="en-US" sz="1600" dirty="0">
              <a:latin typeface="微软雅黑 Light" panose="020B0502040204020203" pitchFamily="34" charset="-122"/>
              <a:ea typeface="微软雅黑 Light" panose="020B0502040204020203" pitchFamily="34" charset="-122"/>
            </a:endParaRPr>
          </a:p>
        </p:txBody>
      </p:sp>
      <p:sp>
        <p:nvSpPr>
          <p:cNvPr id="61" name="文本框 60"/>
          <p:cNvSpPr txBox="1"/>
          <p:nvPr/>
        </p:nvSpPr>
        <p:spPr>
          <a:xfrm>
            <a:off x="5046173" y="4247964"/>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专业发展</a:t>
            </a:r>
            <a:endParaRPr lang="zh-CN" altLang="en-US" sz="1600" dirty="0">
              <a:latin typeface="微软雅黑 Light" panose="020B0502040204020203" pitchFamily="34" charset="-122"/>
              <a:ea typeface="微软雅黑 Light" panose="020B0502040204020203" pitchFamily="34" charset="-122"/>
            </a:endParaRPr>
          </a:p>
        </p:txBody>
      </p:sp>
      <p:sp>
        <p:nvSpPr>
          <p:cNvPr id="62" name="文本框 61"/>
          <p:cNvSpPr txBox="1"/>
          <p:nvPr/>
        </p:nvSpPr>
        <p:spPr>
          <a:xfrm>
            <a:off x="4658253" y="4442518"/>
            <a:ext cx="473591" cy="951814"/>
          </a:xfrm>
          <a:prstGeom prst="rect">
            <a:avLst/>
          </a:prstGeom>
          <a:noFill/>
        </p:spPr>
        <p:txBody>
          <a:bodyPr vert="eaVert" wrap="square" rtlCol="0">
            <a:spAutoFit/>
          </a:bodyPr>
          <a:lstStyle/>
          <a:p>
            <a:pPr algn="just">
              <a:lnSpc>
                <a:spcPct val="130000"/>
              </a:lnSpc>
            </a:pPr>
            <a:r>
              <a:rPr lang="zh-CN" altLang="en-US" sz="1600" b="1" dirty="0">
                <a:solidFill>
                  <a:srgbClr val="FF0000"/>
                </a:solidFill>
                <a:latin typeface="微软雅黑" panose="020B0503020204020204" pitchFamily="34" charset="-122"/>
                <a:ea typeface="微软雅黑" panose="020B0503020204020204" pitchFamily="34" charset="-122"/>
              </a:rPr>
              <a:t>语文学科</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4264834" y="4607888"/>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化学学科</a:t>
            </a:r>
            <a:endParaRPr lang="zh-CN" altLang="en-US" sz="1600" dirty="0">
              <a:latin typeface="微软雅黑 Light" panose="020B0502040204020203" pitchFamily="34" charset="-122"/>
              <a:ea typeface="微软雅黑 Light" panose="020B0502040204020203" pitchFamily="34" charset="-122"/>
            </a:endParaRPr>
          </a:p>
        </p:txBody>
      </p:sp>
      <p:sp>
        <p:nvSpPr>
          <p:cNvPr id="64" name="文本框 63"/>
          <p:cNvSpPr txBox="1"/>
          <p:nvPr/>
        </p:nvSpPr>
        <p:spPr>
          <a:xfrm>
            <a:off x="3886591" y="4792712"/>
            <a:ext cx="473591" cy="951814"/>
          </a:xfrm>
          <a:prstGeom prst="rect">
            <a:avLst/>
          </a:prstGeom>
          <a:noFill/>
        </p:spPr>
        <p:txBody>
          <a:bodyPr vert="eaVert" wrap="square" rtlCol="0">
            <a:spAutoFit/>
          </a:bodyPr>
          <a:lstStyle/>
          <a:p>
            <a:pPr algn="r">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65" name="文本框 64"/>
          <p:cNvSpPr txBox="1"/>
          <p:nvPr/>
        </p:nvSpPr>
        <p:spPr>
          <a:xfrm>
            <a:off x="6429578" y="3958514"/>
            <a:ext cx="2003114"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线下短期集中培训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6" name="文本框 65"/>
          <p:cNvSpPr txBox="1"/>
          <p:nvPr/>
        </p:nvSpPr>
        <p:spPr>
          <a:xfrm>
            <a:off x="6429578" y="3442530"/>
            <a:ext cx="2127386"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小班化同步在线培训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7" name="文本框 66"/>
          <p:cNvSpPr txBox="1"/>
          <p:nvPr/>
        </p:nvSpPr>
        <p:spPr>
          <a:xfrm>
            <a:off x="6429578" y="2906493"/>
            <a:ext cx="1935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小班化异步在线培训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8" name="文本框 67"/>
          <p:cNvSpPr txBox="1"/>
          <p:nvPr/>
        </p:nvSpPr>
        <p:spPr>
          <a:xfrm>
            <a:off x="6429578" y="2370456"/>
            <a:ext cx="2855267" cy="382862"/>
          </a:xfrm>
          <a:prstGeom prst="rect">
            <a:avLst/>
          </a:prstGeom>
          <a:noFill/>
        </p:spPr>
        <p:txBody>
          <a:bodyPr wrap="square" rtlCol="0">
            <a:spAutoFit/>
          </a:bodyPr>
          <a:lstStyle/>
          <a:p>
            <a:pPr algn="just">
              <a:lnSpc>
                <a:spcPct val="130000"/>
              </a:lnSpc>
            </a:pPr>
            <a:r>
              <a:rPr lang="zh-CN" altLang="en-US" sz="1600" b="1" dirty="0">
                <a:solidFill>
                  <a:srgbClr val="FF0000"/>
                </a:solidFill>
                <a:latin typeface="微软雅黑" panose="020B0503020204020204" pitchFamily="34" charset="-122"/>
                <a:ea typeface="微软雅黑" panose="020B0503020204020204" pitchFamily="34" charset="-122"/>
              </a:rPr>
              <a:t>教师工作坊研修</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6429578" y="1883059"/>
            <a:ext cx="1827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送教下乡培训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70" name="文本框 69"/>
          <p:cNvSpPr txBox="1"/>
          <p:nvPr/>
        </p:nvSpPr>
        <p:spPr>
          <a:xfrm>
            <a:off x="6429578" y="1377075"/>
            <a:ext cx="1186331" cy="382862"/>
          </a:xfrm>
          <a:prstGeom prst="rect">
            <a:avLst/>
          </a:prstGeom>
          <a:noFill/>
        </p:spPr>
        <p:txBody>
          <a:bodyPr wrap="square" rtlCol="0">
            <a:spAutoFit/>
          </a:bodyPr>
          <a:lstStyle/>
          <a:p>
            <a:pPr algn="just">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cxnSp>
        <p:nvCxnSpPr>
          <p:cNvPr id="73" name="!!3"/>
          <p:cNvCxnSpPr/>
          <p:nvPr/>
        </p:nvCxnSpPr>
        <p:spPr>
          <a:xfrm>
            <a:off x="7830093" y="2593186"/>
            <a:ext cx="0" cy="2088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7" name="!!4"/>
          <p:cNvCxnSpPr/>
          <p:nvPr/>
        </p:nvCxnSpPr>
        <p:spPr>
          <a:xfrm flipV="1">
            <a:off x="4888075" y="2590959"/>
            <a:ext cx="1504928" cy="729201"/>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8" name="!!1"/>
          <p:cNvCxnSpPr/>
          <p:nvPr/>
        </p:nvCxnSpPr>
        <p:spPr>
          <a:xfrm>
            <a:off x="4888075" y="3311093"/>
            <a:ext cx="0" cy="2088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9" name="!!6"/>
          <p:cNvCxnSpPr/>
          <p:nvPr/>
        </p:nvCxnSpPr>
        <p:spPr>
          <a:xfrm flipV="1">
            <a:off x="6355458" y="4677311"/>
            <a:ext cx="1473754" cy="747174"/>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0" name="!!9"/>
          <p:cNvCxnSpPr/>
          <p:nvPr/>
        </p:nvCxnSpPr>
        <p:spPr>
          <a:xfrm>
            <a:off x="4923194" y="5424485"/>
            <a:ext cx="1406883"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1" name="!!8"/>
          <p:cNvCxnSpPr/>
          <p:nvPr/>
        </p:nvCxnSpPr>
        <p:spPr>
          <a:xfrm>
            <a:off x="4923194" y="3321866"/>
            <a:ext cx="1406883"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2" name="!!2"/>
          <p:cNvCxnSpPr/>
          <p:nvPr/>
        </p:nvCxnSpPr>
        <p:spPr>
          <a:xfrm>
            <a:off x="6312970" y="3311093"/>
            <a:ext cx="0" cy="2088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3" name="!!5"/>
          <p:cNvCxnSpPr/>
          <p:nvPr/>
        </p:nvCxnSpPr>
        <p:spPr>
          <a:xfrm flipV="1">
            <a:off x="6311620" y="2571579"/>
            <a:ext cx="1549680" cy="762997"/>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6264222" y="3268571"/>
            <a:ext cx="108000" cy="108000"/>
          </a:xfrm>
          <a:prstGeom prst="ellipse">
            <a:avLst/>
          </a:prstGeom>
          <a:solidFill>
            <a:srgbClr val="FF0000"/>
          </a:solid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标注: 线形(带边框和强调线) 83"/>
          <p:cNvSpPr/>
          <p:nvPr/>
        </p:nvSpPr>
        <p:spPr>
          <a:xfrm>
            <a:off x="2924513" y="1947749"/>
            <a:ext cx="1617872" cy="958744"/>
          </a:xfrm>
          <a:prstGeom prst="accentBorderCallout1">
            <a:avLst>
              <a:gd name="adj1" fmla="val 25852"/>
              <a:gd name="adj2" fmla="val 102179"/>
              <a:gd name="adj3" fmla="val 139033"/>
              <a:gd name="adj4" fmla="val 206631"/>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Light" panose="020B0502040204020203" pitchFamily="34" charset="-122"/>
                <a:ea typeface="微软雅黑 Light" panose="020B0502040204020203" pitchFamily="34" charset="-122"/>
              </a:rPr>
              <a:t>语文学科</a:t>
            </a:r>
            <a:endParaRPr lang="en-US" altLang="zh-CN" sz="1600" dirty="0">
              <a:solidFill>
                <a:schemeClr val="tx1"/>
              </a:solidFill>
              <a:latin typeface="微软雅黑 Light" panose="020B0502040204020203" pitchFamily="34" charset="-122"/>
              <a:ea typeface="微软雅黑 Light" panose="020B0502040204020203" pitchFamily="34" charset="-122"/>
            </a:endParaRPr>
          </a:p>
          <a:p>
            <a:pPr algn="ctr"/>
            <a:r>
              <a:rPr lang="zh-CN" altLang="en-US" sz="1600" dirty="0">
                <a:solidFill>
                  <a:schemeClr val="tx1"/>
                </a:solidFill>
                <a:latin typeface="微软雅黑 Light" panose="020B0502040204020203" pitchFamily="34" charset="-122"/>
                <a:ea typeface="微软雅黑 Light" panose="020B0502040204020203" pitchFamily="34" charset="-122"/>
              </a:rPr>
              <a:t>骨干教师</a:t>
            </a:r>
            <a:endParaRPr lang="en-US" altLang="zh-CN" sz="1600" dirty="0">
              <a:solidFill>
                <a:schemeClr val="tx1"/>
              </a:solidFill>
              <a:latin typeface="微软雅黑 Light" panose="020B0502040204020203" pitchFamily="34" charset="-122"/>
              <a:ea typeface="微软雅黑 Light" panose="020B0502040204020203" pitchFamily="34" charset="-122"/>
            </a:endParaRPr>
          </a:p>
          <a:p>
            <a:pPr algn="ctr"/>
            <a:r>
              <a:rPr lang="zh-CN" altLang="en-US" sz="1600" dirty="0">
                <a:solidFill>
                  <a:schemeClr val="tx1"/>
                </a:solidFill>
                <a:latin typeface="微软雅黑 Light" panose="020B0502040204020203" pitchFamily="34" charset="-122"/>
                <a:ea typeface="微软雅黑 Light" panose="020B0502040204020203" pitchFamily="34" charset="-122"/>
              </a:rPr>
              <a:t>工作坊研修</a:t>
            </a:r>
            <a:endParaRPr lang="zh-CN" altLang="en-US" sz="1600" dirty="0">
              <a:solidFill>
                <a:schemeClr val="tx1"/>
              </a:solidFill>
              <a:latin typeface="微软雅黑 Light" panose="020B0502040204020203" pitchFamily="34" charset="-122"/>
              <a:ea typeface="微软雅黑 Light" panose="020B0502040204020203" pitchFamily="34" charset="-122"/>
            </a:endParaRPr>
          </a:p>
        </p:txBody>
      </p:sp>
      <p:sp>
        <p:nvSpPr>
          <p:cNvPr id="3" name="椭圆 2"/>
          <p:cNvSpPr/>
          <p:nvPr/>
        </p:nvSpPr>
        <p:spPr>
          <a:xfrm>
            <a:off x="6356799" y="4629926"/>
            <a:ext cx="108000" cy="10800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7"/>
          <p:cNvCxnSpPr/>
          <p:nvPr/>
        </p:nvCxnSpPr>
        <p:spPr>
          <a:xfrm>
            <a:off x="6429578" y="2573736"/>
            <a:ext cx="1406883"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057662" y="5719952"/>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1490" y="703728"/>
            <a:ext cx="3858907" cy="830997"/>
          </a:xfrm>
          <a:prstGeom prst="rect">
            <a:avLst/>
          </a:prstGeom>
          <a:noFill/>
        </p:spPr>
        <p:txBody>
          <a:bodyPr wrap="square" rtlCol="0">
            <a:spAutoFit/>
          </a:bodyPr>
          <a:lstStyle/>
          <a:p>
            <a:r>
              <a:rPr lang="zh-CN" altLang="en-US" sz="2400" b="1" dirty="0">
                <a:solidFill>
                  <a:schemeClr val="accent2">
                    <a:lumMod val="50000"/>
                  </a:schemeClr>
                </a:solidFill>
                <a:latin typeface="微软雅黑" panose="020B0503020204020204" pitchFamily="34" charset="-122"/>
                <a:ea typeface="微软雅黑" panose="020B0503020204020204" pitchFamily="34" charset="-122"/>
              </a:rPr>
              <a:t>教师培训的国家标准体系</a:t>
            </a:r>
            <a:endParaRPr lang="en-US" altLang="zh-CN" sz="2400" b="1" dirty="0">
              <a:solidFill>
                <a:schemeClr val="accent2">
                  <a:lumMod val="50000"/>
                </a:schemeClr>
              </a:solidFill>
              <a:latin typeface="微软雅黑" panose="020B0503020204020204" pitchFamily="34" charset="-122"/>
              <a:ea typeface="微软雅黑" panose="020B0503020204020204" pitchFamily="34" charset="-122"/>
            </a:endParaRPr>
          </a:p>
          <a:p>
            <a:r>
              <a:rPr lang="zh-CN" altLang="en-US" sz="2400" dirty="0">
                <a:latin typeface="微软雅黑 Light" panose="020B0502040204020203" pitchFamily="34" charset="-122"/>
                <a:ea typeface="微软雅黑 Light" panose="020B0502040204020203" pitchFamily="34" charset="-122"/>
              </a:rPr>
              <a:t>培训项目的三个基本维度</a:t>
            </a:r>
            <a:endParaRPr lang="zh-CN" altLang="en-US" sz="2400" dirty="0">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0"/>
                                        </p:tgtEl>
                                        <p:attrNameLst>
                                          <p:attrName>r</p:attrName>
                                        </p:attrNameLst>
                                      </p:cBhvr>
                                    </p:animRot>
                                    <p:animRot by="-240000">
                                      <p:cBhvr>
                                        <p:cTn id="7" dur="200" fill="hold">
                                          <p:stCondLst>
                                            <p:cond delay="200"/>
                                          </p:stCondLst>
                                        </p:cTn>
                                        <p:tgtEl>
                                          <p:spTgt spid="40"/>
                                        </p:tgtEl>
                                        <p:attrNameLst>
                                          <p:attrName>r</p:attrName>
                                        </p:attrNameLst>
                                      </p:cBhvr>
                                    </p:animRot>
                                    <p:animRot by="240000">
                                      <p:cBhvr>
                                        <p:cTn id="8" dur="200" fill="hold">
                                          <p:stCondLst>
                                            <p:cond delay="400"/>
                                          </p:stCondLst>
                                        </p:cTn>
                                        <p:tgtEl>
                                          <p:spTgt spid="40"/>
                                        </p:tgtEl>
                                        <p:attrNameLst>
                                          <p:attrName>r</p:attrName>
                                        </p:attrNameLst>
                                      </p:cBhvr>
                                    </p:animRot>
                                    <p:animRot by="-240000">
                                      <p:cBhvr>
                                        <p:cTn id="9" dur="200" fill="hold">
                                          <p:stCondLst>
                                            <p:cond delay="600"/>
                                          </p:stCondLst>
                                        </p:cTn>
                                        <p:tgtEl>
                                          <p:spTgt spid="40"/>
                                        </p:tgtEl>
                                        <p:attrNameLst>
                                          <p:attrName>r</p:attrName>
                                        </p:attrNameLst>
                                      </p:cBhvr>
                                    </p:animRot>
                                    <p:animRot by="120000">
                                      <p:cBhvr>
                                        <p:cTn id="10" dur="200" fill="hold">
                                          <p:stCondLst>
                                            <p:cond delay="800"/>
                                          </p:stCondLst>
                                        </p:cTn>
                                        <p:tgtEl>
                                          <p:spTgt spid="40"/>
                                        </p:tgtEl>
                                        <p:attrNameLst>
                                          <p:attrName>r</p:attrName>
                                        </p:attrNameLst>
                                      </p:cBhvr>
                                    </p:animRot>
                                  </p:childTnLst>
                                </p:cTn>
                              </p:par>
                            </p:childTnLst>
                          </p:cTn>
                        </p:par>
                        <p:par>
                          <p:cTn id="11" fill="hold">
                            <p:stCondLst>
                              <p:cond delay="1000"/>
                            </p:stCondLst>
                            <p:childTnLst>
                              <p:par>
                                <p:cTn id="12" presetID="35" presetClass="emph" presetSubtype="0" repeatCount="4000" fill="hold" nodeType="afterEffect">
                                  <p:stCondLst>
                                    <p:cond delay="0"/>
                                  </p:stCondLst>
                                  <p:childTnLst>
                                    <p:anim calcmode="discrete" valueType="str">
                                      <p:cBhvr>
                                        <p:cTn id="13" dur="500" fill="hold"/>
                                        <p:tgtEl>
                                          <p:spTgt spid="36"/>
                                        </p:tgtEl>
                                        <p:attrNameLst>
                                          <p:attrName>style.visibility</p:attrName>
                                        </p:attrNameLst>
                                      </p:cBhvr>
                                      <p:tavLst>
                                        <p:tav tm="0">
                                          <p:val>
                                            <p:strVal val="hidden"/>
                                          </p:val>
                                        </p:tav>
                                        <p:tav tm="50000">
                                          <p:val>
                                            <p:strVal val="visible"/>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grpId="0" nodeType="clickEffect">
                                  <p:stCondLst>
                                    <p:cond delay="0"/>
                                  </p:stCondLst>
                                  <p:childTnLst>
                                    <p:animRot by="120000">
                                      <p:cBhvr>
                                        <p:cTn id="17" dur="100" fill="hold">
                                          <p:stCondLst>
                                            <p:cond delay="0"/>
                                          </p:stCondLst>
                                        </p:cTn>
                                        <p:tgtEl>
                                          <p:spTgt spid="68"/>
                                        </p:tgtEl>
                                        <p:attrNameLst>
                                          <p:attrName>r</p:attrName>
                                        </p:attrNameLst>
                                      </p:cBhvr>
                                    </p:animRot>
                                    <p:animRot by="-240000">
                                      <p:cBhvr>
                                        <p:cTn id="18" dur="200" fill="hold">
                                          <p:stCondLst>
                                            <p:cond delay="200"/>
                                          </p:stCondLst>
                                        </p:cTn>
                                        <p:tgtEl>
                                          <p:spTgt spid="68"/>
                                        </p:tgtEl>
                                        <p:attrNameLst>
                                          <p:attrName>r</p:attrName>
                                        </p:attrNameLst>
                                      </p:cBhvr>
                                    </p:animRot>
                                    <p:animRot by="240000">
                                      <p:cBhvr>
                                        <p:cTn id="19" dur="200" fill="hold">
                                          <p:stCondLst>
                                            <p:cond delay="400"/>
                                          </p:stCondLst>
                                        </p:cTn>
                                        <p:tgtEl>
                                          <p:spTgt spid="68"/>
                                        </p:tgtEl>
                                        <p:attrNameLst>
                                          <p:attrName>r</p:attrName>
                                        </p:attrNameLst>
                                      </p:cBhvr>
                                    </p:animRot>
                                    <p:animRot by="-240000">
                                      <p:cBhvr>
                                        <p:cTn id="20" dur="200" fill="hold">
                                          <p:stCondLst>
                                            <p:cond delay="600"/>
                                          </p:stCondLst>
                                        </p:cTn>
                                        <p:tgtEl>
                                          <p:spTgt spid="68"/>
                                        </p:tgtEl>
                                        <p:attrNameLst>
                                          <p:attrName>r</p:attrName>
                                        </p:attrNameLst>
                                      </p:cBhvr>
                                    </p:animRot>
                                    <p:animRot by="120000">
                                      <p:cBhvr>
                                        <p:cTn id="21" dur="200" fill="hold">
                                          <p:stCondLst>
                                            <p:cond delay="800"/>
                                          </p:stCondLst>
                                        </p:cTn>
                                        <p:tgtEl>
                                          <p:spTgt spid="68"/>
                                        </p:tgtEl>
                                        <p:attrNameLst>
                                          <p:attrName>r</p:attrName>
                                        </p:attrNameLst>
                                      </p:cBhvr>
                                    </p:animRot>
                                  </p:childTnLst>
                                </p:cTn>
                              </p:par>
                            </p:childTnLst>
                          </p:cTn>
                        </p:par>
                        <p:par>
                          <p:cTn id="22" fill="hold">
                            <p:stCondLst>
                              <p:cond delay="1000"/>
                            </p:stCondLst>
                            <p:childTnLst>
                              <p:par>
                                <p:cTn id="23" presetID="35" presetClass="emph" presetSubtype="0" repeatCount="4000" fill="hold" grpId="0" nodeType="afterEffect">
                                  <p:stCondLst>
                                    <p:cond delay="0"/>
                                  </p:stCondLst>
                                  <p:childTnLst>
                                    <p:anim calcmode="discrete" valueType="str">
                                      <p:cBhvr>
                                        <p:cTn id="24" dur="500" fill="hold"/>
                                        <p:tgtEl>
                                          <p:spTgt spid="44"/>
                                        </p:tgtEl>
                                        <p:attrNameLst>
                                          <p:attrName>style.visibility</p:attrName>
                                        </p:attrNameLst>
                                      </p:cBhvr>
                                      <p:tavLst>
                                        <p:tav tm="0">
                                          <p:val>
                                            <p:strVal val="hidden"/>
                                          </p:val>
                                        </p:tav>
                                        <p:tav tm="50000">
                                          <p:val>
                                            <p:strVal val="visible"/>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down)">
                                      <p:cBhvr>
                                        <p:cTn id="29" dur="500"/>
                                        <p:tgtEl>
                                          <p:spTgt spid="7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32" presetClass="emph" presetSubtype="0" fill="hold" grpId="0" nodeType="clickEffect">
                                  <p:stCondLst>
                                    <p:cond delay="0"/>
                                  </p:stCondLst>
                                  <p:childTnLst>
                                    <p:animRot by="120000">
                                      <p:cBhvr>
                                        <p:cTn id="37" dur="100" fill="hold">
                                          <p:stCondLst>
                                            <p:cond delay="0"/>
                                          </p:stCondLst>
                                        </p:cTn>
                                        <p:tgtEl>
                                          <p:spTgt spid="62"/>
                                        </p:tgtEl>
                                        <p:attrNameLst>
                                          <p:attrName>r</p:attrName>
                                        </p:attrNameLst>
                                      </p:cBhvr>
                                    </p:animRot>
                                    <p:animRot by="-240000">
                                      <p:cBhvr>
                                        <p:cTn id="38" dur="200" fill="hold">
                                          <p:stCondLst>
                                            <p:cond delay="200"/>
                                          </p:stCondLst>
                                        </p:cTn>
                                        <p:tgtEl>
                                          <p:spTgt spid="62"/>
                                        </p:tgtEl>
                                        <p:attrNameLst>
                                          <p:attrName>r</p:attrName>
                                        </p:attrNameLst>
                                      </p:cBhvr>
                                    </p:animRot>
                                    <p:animRot by="240000">
                                      <p:cBhvr>
                                        <p:cTn id="39" dur="200" fill="hold">
                                          <p:stCondLst>
                                            <p:cond delay="400"/>
                                          </p:stCondLst>
                                        </p:cTn>
                                        <p:tgtEl>
                                          <p:spTgt spid="62"/>
                                        </p:tgtEl>
                                        <p:attrNameLst>
                                          <p:attrName>r</p:attrName>
                                        </p:attrNameLst>
                                      </p:cBhvr>
                                    </p:animRot>
                                    <p:animRot by="-240000">
                                      <p:cBhvr>
                                        <p:cTn id="40" dur="200" fill="hold">
                                          <p:stCondLst>
                                            <p:cond delay="600"/>
                                          </p:stCondLst>
                                        </p:cTn>
                                        <p:tgtEl>
                                          <p:spTgt spid="62"/>
                                        </p:tgtEl>
                                        <p:attrNameLst>
                                          <p:attrName>r</p:attrName>
                                        </p:attrNameLst>
                                      </p:cBhvr>
                                    </p:animRot>
                                    <p:animRot by="120000">
                                      <p:cBhvr>
                                        <p:cTn id="41" dur="200" fill="hold">
                                          <p:stCondLst>
                                            <p:cond delay="800"/>
                                          </p:stCondLst>
                                        </p:cTn>
                                        <p:tgtEl>
                                          <p:spTgt spid="62"/>
                                        </p:tgtEl>
                                        <p:attrNameLst>
                                          <p:attrName>r</p:attrName>
                                        </p:attrNameLst>
                                      </p:cBhvr>
                                    </p:animRot>
                                  </p:childTnLst>
                                </p:cTn>
                              </p:par>
                            </p:childTnLst>
                          </p:cTn>
                        </p:par>
                        <p:par>
                          <p:cTn id="42" fill="hold">
                            <p:stCondLst>
                              <p:cond delay="1000"/>
                            </p:stCondLst>
                            <p:childTnLst>
                              <p:par>
                                <p:cTn id="43" presetID="35" presetClass="emph" presetSubtype="0" repeatCount="4000" fill="hold" grpId="0" nodeType="afterEffect">
                                  <p:stCondLst>
                                    <p:cond delay="0"/>
                                  </p:stCondLst>
                                  <p:childTnLst>
                                    <p:anim calcmode="discrete" valueType="str">
                                      <p:cBhvr>
                                        <p:cTn id="44" dur="500" fill="hold"/>
                                        <p:tgtEl>
                                          <p:spTgt spid="50"/>
                                        </p:tgtEl>
                                        <p:attrNameLst>
                                          <p:attrName>style.visibility</p:attrName>
                                        </p:attrNameLst>
                                      </p:cBhvr>
                                      <p:tavLst>
                                        <p:tav tm="0">
                                          <p:val>
                                            <p:strVal val="hidden"/>
                                          </p:val>
                                        </p:tav>
                                        <p:tav tm="50000">
                                          <p:val>
                                            <p:strVal val="visible"/>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wipe(left)">
                                      <p:cBhvr>
                                        <p:cTn id="49" dur="500"/>
                                        <p:tgtEl>
                                          <p:spTgt spid="80"/>
                                        </p:tgtEl>
                                      </p:cBhvr>
                                    </p:animEffect>
                                  </p:childTnLst>
                                </p:cTn>
                              </p:par>
                              <p:par>
                                <p:cTn id="50" presetID="22" presetClass="entr" presetSubtype="1" fill="hold" nodeType="with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wipe(up)">
                                      <p:cBhvr>
                                        <p:cTn id="52" dur="500"/>
                                        <p:tgtEl>
                                          <p:spTgt spid="79"/>
                                        </p:tgtEl>
                                      </p:cBhvr>
                                    </p:animEffect>
                                  </p:childTnLst>
                                </p:cTn>
                              </p:par>
                            </p:childTnLst>
                          </p:cTn>
                        </p:par>
                        <p:par>
                          <p:cTn id="53" fill="hold">
                            <p:stCondLst>
                              <p:cond delay="500"/>
                            </p:stCondLst>
                            <p:childTnLst>
                              <p:par>
                                <p:cTn id="54" presetID="22" presetClass="entr" presetSubtype="4" fill="hold"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down)">
                                      <p:cBhvr>
                                        <p:cTn id="56" dur="500"/>
                                        <p:tgtEl>
                                          <p:spTgt spid="78"/>
                                        </p:tgtEl>
                                      </p:cBhvr>
                                    </p:animEffect>
                                  </p:childTnLst>
                                </p:cTn>
                              </p:par>
                            </p:childTnLst>
                          </p:cTn>
                        </p:par>
                        <p:par>
                          <p:cTn id="57" fill="hold">
                            <p:stCondLst>
                              <p:cond delay="1000"/>
                            </p:stCondLst>
                            <p:childTnLst>
                              <p:par>
                                <p:cTn id="58" presetID="22" presetClass="entr" presetSubtype="2" fill="hold" nodeType="after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right)">
                                      <p:cBhvr>
                                        <p:cTn id="60" dur="500"/>
                                        <p:tgtEl>
                                          <p:spTgt spid="77"/>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wipe(left)">
                                      <p:cBhvr>
                                        <p:cTn id="65" dur="500"/>
                                        <p:tgtEl>
                                          <p:spTgt spid="81"/>
                                        </p:tgtEl>
                                      </p:cBhvr>
                                    </p:animEffect>
                                  </p:childTnLst>
                                </p:cTn>
                              </p:par>
                              <p:par>
                                <p:cTn id="66" presetID="22" presetClass="entr" presetSubtype="2" fill="hold" nodeType="with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wipe(right)">
                                      <p:cBhvr>
                                        <p:cTn id="68" dur="500"/>
                                        <p:tgtEl>
                                          <p:spTgt spid="83"/>
                                        </p:tgtEl>
                                      </p:cBhvr>
                                    </p:animEffect>
                                  </p:childTnLst>
                                </p:cTn>
                              </p:par>
                              <p:par>
                                <p:cTn id="69" presetID="22" presetClass="entr" presetSubtype="4"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down)">
                                      <p:cBhvr>
                                        <p:cTn id="71" dur="500"/>
                                        <p:tgtEl>
                                          <p:spTgt spid="82"/>
                                        </p:tgtEl>
                                      </p:cBhvr>
                                    </p:animEffect>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childTnLst>
                          </p:cTn>
                        </p:par>
                        <p:par>
                          <p:cTn id="78" fill="hold">
                            <p:stCondLst>
                              <p:cond delay="1000"/>
                            </p:stCondLst>
                            <p:childTnLst>
                              <p:par>
                                <p:cTn id="79" presetID="22" presetClass="entr" presetSubtype="8"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Effect transition="in" filter="wipe(left)">
                                      <p:cBhvr>
                                        <p:cTn id="81" dur="500"/>
                                        <p:tgtEl>
                                          <p:spTgt spid="84"/>
                                        </p:tgtEl>
                                      </p:cBhvr>
                                    </p:animEffect>
                                  </p:childTnLst>
                                </p:cTn>
                              </p:par>
                            </p:childTnLst>
                          </p:cTn>
                        </p:par>
                        <p:par>
                          <p:cTn id="82" fill="hold">
                            <p:stCondLst>
                              <p:cond delay="1500"/>
                            </p:stCondLst>
                            <p:childTnLst>
                              <p:par>
                                <p:cTn id="83" presetID="42" presetClass="entr" presetSubtype="0" fill="hold" grpId="0" nodeType="after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1000"/>
                                        <p:tgtEl>
                                          <p:spTgt spid="7"/>
                                        </p:tgtEl>
                                      </p:cBhvr>
                                    </p:animEffect>
                                    <p:anim calcmode="lin" valueType="num">
                                      <p:cBhvr>
                                        <p:cTn id="86" dur="1000" fill="hold"/>
                                        <p:tgtEl>
                                          <p:spTgt spid="7"/>
                                        </p:tgtEl>
                                        <p:attrNameLst>
                                          <p:attrName>ppt_x</p:attrName>
                                        </p:attrNameLst>
                                      </p:cBhvr>
                                      <p:tavLst>
                                        <p:tav tm="0">
                                          <p:val>
                                            <p:strVal val="#ppt_x"/>
                                          </p:val>
                                        </p:tav>
                                        <p:tav tm="100000">
                                          <p:val>
                                            <p:strVal val="#ppt_x"/>
                                          </p:val>
                                        </p:tav>
                                      </p:tavLst>
                                    </p:anim>
                                    <p:anim calcmode="lin" valueType="num">
                                      <p:cBhvr>
                                        <p:cTn id="8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animBg="1"/>
      <p:bldP spid="50" grpId="0" animBg="1"/>
      <p:bldP spid="62" grpId="0"/>
      <p:bldP spid="68" grpId="0"/>
      <p:bldP spid="28" grpId="0" animBg="1"/>
      <p:bldP spid="84" grpId="0" animBg="1"/>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3585483" y="4688724"/>
            <a:ext cx="6527260" cy="1352144"/>
          </a:xfrm>
          <a:custGeom>
            <a:avLst/>
            <a:gdLst>
              <a:gd name="connsiteX0" fmla="*/ 2850204 w 6527260"/>
              <a:gd name="connsiteY0" fmla="*/ 9727 h 1352144"/>
              <a:gd name="connsiteX1" fmla="*/ 6527260 w 6527260"/>
              <a:gd name="connsiteY1" fmla="*/ 0 h 1352144"/>
              <a:gd name="connsiteX2" fmla="*/ 4319081 w 6527260"/>
              <a:gd name="connsiteY2" fmla="*/ 1332689 h 1352144"/>
              <a:gd name="connsiteX3" fmla="*/ 0 w 6527260"/>
              <a:gd name="connsiteY3" fmla="*/ 1352144 h 1352144"/>
              <a:gd name="connsiteX4" fmla="*/ 2850204 w 6527260"/>
              <a:gd name="connsiteY4" fmla="*/ 9727 h 135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7260" h="1352144">
                <a:moveTo>
                  <a:pt x="2850204" y="9727"/>
                </a:moveTo>
                <a:lnTo>
                  <a:pt x="6527260" y="0"/>
                </a:lnTo>
                <a:lnTo>
                  <a:pt x="4319081" y="1332689"/>
                </a:lnTo>
                <a:lnTo>
                  <a:pt x="0" y="1352144"/>
                </a:lnTo>
                <a:lnTo>
                  <a:pt x="2850204" y="9727"/>
                </a:ln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3527116" y="1001940"/>
            <a:ext cx="2879387" cy="5029200"/>
          </a:xfrm>
          <a:custGeom>
            <a:avLst/>
            <a:gdLst>
              <a:gd name="connsiteX0" fmla="*/ 0 w 2869659"/>
              <a:gd name="connsiteY0" fmla="*/ 710120 h 5029200"/>
              <a:gd name="connsiteX1" fmla="*/ 2869659 w 2869659"/>
              <a:gd name="connsiteY1" fmla="*/ 0 h 5029200"/>
              <a:gd name="connsiteX2" fmla="*/ 2859932 w 2869659"/>
              <a:gd name="connsiteY2" fmla="*/ 3686783 h 5029200"/>
              <a:gd name="connsiteX3" fmla="*/ 9728 w 2869659"/>
              <a:gd name="connsiteY3" fmla="*/ 5029200 h 5029200"/>
              <a:gd name="connsiteX4" fmla="*/ 0 w 2869659"/>
              <a:gd name="connsiteY4" fmla="*/ 71012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9659" h="5029200">
                <a:moveTo>
                  <a:pt x="0" y="710120"/>
                </a:moveTo>
                <a:lnTo>
                  <a:pt x="2869659" y="0"/>
                </a:lnTo>
                <a:cubicBezTo>
                  <a:pt x="2866417" y="1228928"/>
                  <a:pt x="2863174" y="2457855"/>
                  <a:pt x="2859932" y="3686783"/>
                </a:cubicBezTo>
                <a:lnTo>
                  <a:pt x="9728" y="5029200"/>
                </a:lnTo>
                <a:cubicBezTo>
                  <a:pt x="6485" y="3589507"/>
                  <a:pt x="3243" y="2149813"/>
                  <a:pt x="0" y="710120"/>
                </a:cubicBez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w="1905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5" name="矩形 4"/>
          <p:cNvSpPr/>
          <p:nvPr/>
        </p:nvSpPr>
        <p:spPr>
          <a:xfrm>
            <a:off x="6418630" y="999476"/>
            <a:ext cx="3691714" cy="3691714"/>
          </a:xfrm>
          <a:prstGeom prst="rect">
            <a:avLst/>
          </a:pr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flipV="1">
            <a:off x="6416231" y="272366"/>
            <a:ext cx="0" cy="4418824"/>
          </a:xfrm>
          <a:prstGeom prst="straightConnector1">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2700265" y="4683926"/>
            <a:ext cx="3715966" cy="173632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6416231" y="4674198"/>
            <a:ext cx="4824920" cy="7264"/>
          </a:xfrm>
          <a:prstGeom prst="straightConnector1">
            <a:avLst/>
          </a:prstGeom>
          <a:ln w="38100">
            <a:solidFill>
              <a:schemeClr val="accent6">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151180" y="295841"/>
            <a:ext cx="1685286" cy="584775"/>
          </a:xfrm>
          <a:prstGeom prst="rect">
            <a:avLst/>
          </a:prstGeom>
          <a:noFill/>
        </p:spPr>
        <p:txBody>
          <a:bodyPr wrap="square" rtlCol="0">
            <a:spAutoFit/>
          </a:bodyPr>
          <a:lstStyle/>
          <a:p>
            <a:pPr algn="ctr"/>
            <a:r>
              <a:rPr lang="zh-CN" altLang="en-US" sz="1600" b="1" dirty="0">
                <a:solidFill>
                  <a:srgbClr val="00B050"/>
                </a:solidFill>
                <a:latin typeface="微软雅黑" panose="020B0503020204020204" pitchFamily="34" charset="-122"/>
                <a:ea typeface="微软雅黑" panose="020B0503020204020204" pitchFamily="34" charset="-122"/>
              </a:rPr>
              <a:t>培训方式</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zh-CN" altLang="en-US" sz="1600" dirty="0">
                <a:solidFill>
                  <a:srgbClr val="00B050"/>
                </a:solidFill>
                <a:latin typeface="微软雅黑 Light" panose="020B0502040204020203" pitchFamily="34" charset="-122"/>
                <a:ea typeface="微软雅黑 Light" panose="020B0502040204020203" pitchFamily="34" charset="-122"/>
              </a:rPr>
              <a:t>（怎么培训）</a:t>
            </a:r>
            <a:endParaRPr lang="zh-CN" altLang="en-US" sz="1600" dirty="0">
              <a:solidFill>
                <a:srgbClr val="00B050"/>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10171110" y="4715711"/>
            <a:ext cx="1459147" cy="584775"/>
          </a:xfrm>
          <a:prstGeom prst="rect">
            <a:avLst/>
          </a:prstGeom>
          <a:noFill/>
        </p:spPr>
        <p:txBody>
          <a:bodyPr wrap="square" rtlCol="0">
            <a:spAutoFit/>
          </a:bodyPr>
          <a:lstStyle/>
          <a:p>
            <a:pPr algn="ctr"/>
            <a:r>
              <a:rPr lang="zh-CN" altLang="en-US" sz="1600" b="1" dirty="0">
                <a:solidFill>
                  <a:schemeClr val="accent1"/>
                </a:solidFill>
                <a:latin typeface="微软雅黑" panose="020B0503020204020204" pitchFamily="34" charset="-122"/>
                <a:ea typeface="微软雅黑" panose="020B0503020204020204" pitchFamily="34" charset="-122"/>
              </a:rPr>
              <a:t>培训对象</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gn="ctr"/>
            <a:r>
              <a:rPr lang="zh-CN" altLang="en-US" sz="1600" dirty="0">
                <a:solidFill>
                  <a:schemeClr val="accent1"/>
                </a:solidFill>
                <a:latin typeface="微软雅黑 Light" panose="020B0502040204020203" pitchFamily="34" charset="-122"/>
                <a:ea typeface="微软雅黑 Light" panose="020B0502040204020203" pitchFamily="34" charset="-122"/>
              </a:rPr>
              <a:t>（培训谁）</a:t>
            </a:r>
            <a:endParaRPr lang="zh-CN" altLang="en-US" sz="1600" dirty="0">
              <a:solidFill>
                <a:schemeClr val="accent1"/>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rot="20157597">
            <a:off x="2285438" y="5654561"/>
            <a:ext cx="1575128" cy="584775"/>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培训内容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ctr"/>
            <a:r>
              <a:rPr lang="zh-CN" altLang="en-US" sz="1600" dirty="0">
                <a:solidFill>
                  <a:srgbClr val="C00000"/>
                </a:solidFill>
                <a:latin typeface="微软雅黑 Light" panose="020B0502040204020203" pitchFamily="34" charset="-122"/>
                <a:ea typeface="微软雅黑 Light" panose="020B0502040204020203" pitchFamily="34" charset="-122"/>
              </a:rPr>
              <a:t>（培训什么）</a:t>
            </a:r>
            <a:endParaRPr lang="zh-CN" altLang="en-US" sz="1600" dirty="0">
              <a:solidFill>
                <a:srgbClr val="C00000"/>
              </a:solidFill>
              <a:latin typeface="微软雅黑 Light" panose="020B0502040204020203" pitchFamily="34" charset="-122"/>
              <a:ea typeface="微软雅黑 Light" panose="020B0502040204020203" pitchFamily="34" charset="-122"/>
            </a:endParaRPr>
          </a:p>
        </p:txBody>
      </p:sp>
      <p:sp>
        <p:nvSpPr>
          <p:cNvPr id="34" name="椭圆 33"/>
          <p:cNvSpPr/>
          <p:nvPr/>
        </p:nvSpPr>
        <p:spPr>
          <a:xfrm>
            <a:off x="6830794"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306126"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781458"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6790"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732122"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207452"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rot="19680000">
            <a:off x="6833089"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41" name="椭圆 40"/>
          <p:cNvSpPr/>
          <p:nvPr/>
        </p:nvSpPr>
        <p:spPr>
          <a:xfrm>
            <a:off x="6355463" y="40970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355463" y="357499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355463" y="305295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355463" y="253091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355463" y="200887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55463" y="14868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88713" y="4810663"/>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602504" y="4992521"/>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216295" y="5174379"/>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830086" y="5356237"/>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443877" y="5538095"/>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057668" y="5719952"/>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rot="19680000">
            <a:off x="6349489" y="4834254"/>
            <a:ext cx="1079771" cy="382862"/>
          </a:xfrm>
          <a:prstGeom prst="rect">
            <a:avLst/>
          </a:prstGeom>
          <a:noFill/>
        </p:spPr>
        <p:txBody>
          <a:bodyPr wrap="square" rtlCol="0">
            <a:spAutoFit/>
          </a:bodyPr>
          <a:lstStyle/>
          <a:p>
            <a:pPr algn="r">
              <a:lnSpc>
                <a:spcPct val="130000"/>
              </a:lnSpc>
            </a:pPr>
            <a:r>
              <a:rPr lang="zh-CN" altLang="en-US" sz="1600" b="1" spc="-150" dirty="0">
                <a:solidFill>
                  <a:srgbClr val="FF0000"/>
                </a:solidFill>
                <a:latin typeface="微软雅黑" panose="020B0503020204020204" pitchFamily="34" charset="-122"/>
                <a:ea typeface="微软雅黑" panose="020B0503020204020204" pitchFamily="34" charset="-122"/>
              </a:rPr>
              <a:t>青年教师</a:t>
            </a:r>
            <a:endParaRPr lang="zh-CN" altLang="en-US" sz="1600" b="1" spc="-150" dirty="0">
              <a:solidFill>
                <a:srgbClr val="FF0000"/>
              </a:solidFill>
              <a:latin typeface="微软雅黑" panose="020B0503020204020204" pitchFamily="34" charset="-122"/>
              <a:ea typeface="微软雅黑" panose="020B0503020204020204" pitchFamily="34" charset="-122"/>
            </a:endParaRPr>
          </a:p>
        </p:txBody>
      </p:sp>
      <p:sp>
        <p:nvSpPr>
          <p:cNvPr id="55" name="文本框 54"/>
          <p:cNvSpPr txBox="1"/>
          <p:nvPr/>
        </p:nvSpPr>
        <p:spPr>
          <a:xfrm rot="19680000">
            <a:off x="5881397"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新教师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6" name="文本框 55"/>
          <p:cNvSpPr txBox="1"/>
          <p:nvPr/>
        </p:nvSpPr>
        <p:spPr>
          <a:xfrm rot="19680000">
            <a:off x="7304145" y="4843984"/>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培训团队</a:t>
            </a:r>
            <a:endParaRPr lang="zh-CN" altLang="en-US" sz="1600" spc="-150" dirty="0">
              <a:latin typeface="微软雅黑 Light" panose="020B0502040204020203" pitchFamily="34" charset="-122"/>
              <a:ea typeface="微软雅黑 Light" panose="020B0502040204020203" pitchFamily="34" charset="-122"/>
            </a:endParaRPr>
          </a:p>
        </p:txBody>
      </p:sp>
      <p:sp>
        <p:nvSpPr>
          <p:cNvPr id="57" name="文本框 56"/>
          <p:cNvSpPr txBox="1"/>
          <p:nvPr/>
        </p:nvSpPr>
        <p:spPr>
          <a:xfrm rot="19680000">
            <a:off x="7727469" y="4845558"/>
            <a:ext cx="1136759"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骨干校长</a:t>
            </a:r>
            <a:endParaRPr lang="zh-CN" altLang="en-US" sz="1600" spc="-150" dirty="0">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rot="19680000">
            <a:off x="8605891" y="4727527"/>
            <a:ext cx="691287" cy="382862"/>
          </a:xfrm>
          <a:prstGeom prst="rect">
            <a:avLst/>
          </a:prstGeom>
          <a:noFill/>
        </p:spPr>
        <p:txBody>
          <a:bodyPr wrap="square" rtlCol="0">
            <a:spAutoFit/>
          </a:bodyPr>
          <a:lstStyle/>
          <a:p>
            <a:pPr algn="r">
              <a:lnSpc>
                <a:spcPct val="130000"/>
              </a:lnSpc>
            </a:pPr>
            <a:r>
              <a:rPr lang="en-US" altLang="zh-CN" sz="1600" b="1" spc="-150" dirty="0">
                <a:latin typeface="微软雅黑" panose="020B0503020204020204" pitchFamily="34" charset="-122"/>
                <a:ea typeface="微软雅黑" panose="020B0503020204020204" pitchFamily="34" charset="-122"/>
              </a:rPr>
              <a:t>……</a:t>
            </a:r>
            <a:endParaRPr lang="zh-CN" altLang="en-US" sz="1600" b="1" spc="-150" dirty="0">
              <a:latin typeface="微软雅黑" panose="020B0503020204020204" pitchFamily="34" charset="-122"/>
              <a:ea typeface="微软雅黑" panose="020B0503020204020204" pitchFamily="34" charset="-122"/>
            </a:endParaRPr>
          </a:p>
        </p:txBody>
      </p:sp>
      <p:sp>
        <p:nvSpPr>
          <p:cNvPr id="59" name="文本框 58"/>
          <p:cNvSpPr txBox="1"/>
          <p:nvPr/>
        </p:nvSpPr>
        <p:spPr>
          <a:xfrm>
            <a:off x="5814920" y="3888033"/>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师德修养</a:t>
            </a:r>
            <a:endParaRPr lang="zh-CN" altLang="en-US" sz="1600" dirty="0">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5416941" y="4053409"/>
            <a:ext cx="473591" cy="951814"/>
          </a:xfrm>
          <a:prstGeom prst="rect">
            <a:avLst/>
          </a:prstGeom>
          <a:noFill/>
        </p:spPr>
        <p:txBody>
          <a:bodyPr vert="eaVert" wrap="square" rtlCol="0">
            <a:spAutoFit/>
          </a:bodyPr>
          <a:lstStyle/>
          <a:p>
            <a:pPr algn="just">
              <a:lnSpc>
                <a:spcPct val="130000"/>
              </a:lnSpc>
            </a:pPr>
            <a:r>
              <a:rPr lang="zh-CN" altLang="en-US" sz="1600" b="1" dirty="0">
                <a:solidFill>
                  <a:srgbClr val="FF0000"/>
                </a:solidFill>
                <a:latin typeface="微软雅黑" panose="020B0503020204020204" pitchFamily="34" charset="-122"/>
                <a:ea typeface="微软雅黑" panose="020B0503020204020204" pitchFamily="34" charset="-122"/>
              </a:rPr>
              <a:t>班级管理</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5046178" y="4247964"/>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专业发展</a:t>
            </a:r>
            <a:endParaRPr lang="zh-CN" altLang="en-US" sz="1600" dirty="0">
              <a:latin typeface="微软雅黑 Light" panose="020B0502040204020203" pitchFamily="34" charset="-122"/>
              <a:ea typeface="微软雅黑 Light" panose="020B0502040204020203" pitchFamily="34" charset="-122"/>
            </a:endParaRPr>
          </a:p>
        </p:txBody>
      </p:sp>
      <p:sp>
        <p:nvSpPr>
          <p:cNvPr id="62" name="文本框 61"/>
          <p:cNvSpPr txBox="1"/>
          <p:nvPr/>
        </p:nvSpPr>
        <p:spPr>
          <a:xfrm>
            <a:off x="4656654" y="4442518"/>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语文学科</a:t>
            </a:r>
            <a:endParaRPr lang="zh-CN" altLang="en-US" sz="1600" dirty="0">
              <a:latin typeface="微软雅黑 Light" panose="020B0502040204020203" pitchFamily="34" charset="-122"/>
              <a:ea typeface="微软雅黑 Light" panose="020B0502040204020203" pitchFamily="34" charset="-122"/>
            </a:endParaRPr>
          </a:p>
        </p:txBody>
      </p:sp>
      <p:sp>
        <p:nvSpPr>
          <p:cNvPr id="63" name="文本框 62"/>
          <p:cNvSpPr txBox="1"/>
          <p:nvPr/>
        </p:nvSpPr>
        <p:spPr>
          <a:xfrm>
            <a:off x="4264839" y="4607888"/>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化学学科</a:t>
            </a:r>
            <a:endParaRPr lang="zh-CN" altLang="en-US" sz="1600" dirty="0">
              <a:latin typeface="微软雅黑 Light" panose="020B0502040204020203" pitchFamily="34" charset="-122"/>
              <a:ea typeface="微软雅黑 Light" panose="020B0502040204020203" pitchFamily="34" charset="-122"/>
            </a:endParaRPr>
          </a:p>
        </p:txBody>
      </p:sp>
      <p:sp>
        <p:nvSpPr>
          <p:cNvPr id="64" name="文本框 63"/>
          <p:cNvSpPr txBox="1"/>
          <p:nvPr/>
        </p:nvSpPr>
        <p:spPr>
          <a:xfrm>
            <a:off x="3886596" y="4792712"/>
            <a:ext cx="473591" cy="951814"/>
          </a:xfrm>
          <a:prstGeom prst="rect">
            <a:avLst/>
          </a:prstGeom>
          <a:noFill/>
        </p:spPr>
        <p:txBody>
          <a:bodyPr vert="eaVert" wrap="square" rtlCol="0">
            <a:spAutoFit/>
          </a:bodyPr>
          <a:lstStyle/>
          <a:p>
            <a:pPr algn="r">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65" name="文本框 64"/>
          <p:cNvSpPr txBox="1"/>
          <p:nvPr/>
        </p:nvSpPr>
        <p:spPr>
          <a:xfrm>
            <a:off x="6429583" y="3958514"/>
            <a:ext cx="2003114"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线下短期集中培训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6" name="文本框 65"/>
          <p:cNvSpPr txBox="1"/>
          <p:nvPr/>
        </p:nvSpPr>
        <p:spPr>
          <a:xfrm>
            <a:off x="6429583" y="3442530"/>
            <a:ext cx="2127386"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小班化同步在线培训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7" name="文本框 66"/>
          <p:cNvSpPr txBox="1"/>
          <p:nvPr/>
        </p:nvSpPr>
        <p:spPr>
          <a:xfrm>
            <a:off x="6429583" y="2906493"/>
            <a:ext cx="1935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小班化异步在线培训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8" name="文本框 67"/>
          <p:cNvSpPr txBox="1"/>
          <p:nvPr/>
        </p:nvSpPr>
        <p:spPr>
          <a:xfrm>
            <a:off x="6429583" y="2370456"/>
            <a:ext cx="2410539" cy="382862"/>
          </a:xfrm>
          <a:prstGeom prst="rect">
            <a:avLst/>
          </a:prstGeom>
          <a:noFill/>
        </p:spPr>
        <p:txBody>
          <a:bodyPr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教师工作坊研修</a:t>
            </a:r>
            <a:endParaRPr lang="zh-CN" altLang="en-US" sz="1600" dirty="0">
              <a:latin typeface="微软雅黑 Light" panose="020B0502040204020203" pitchFamily="34" charset="-122"/>
              <a:ea typeface="微软雅黑 Light" panose="020B0502040204020203" pitchFamily="34" charset="-122"/>
            </a:endParaRPr>
          </a:p>
        </p:txBody>
      </p:sp>
      <p:sp>
        <p:nvSpPr>
          <p:cNvPr id="69" name="文本框 68"/>
          <p:cNvSpPr txBox="1"/>
          <p:nvPr/>
        </p:nvSpPr>
        <p:spPr>
          <a:xfrm>
            <a:off x="6429583" y="1883059"/>
            <a:ext cx="1827207" cy="382862"/>
          </a:xfrm>
          <a:prstGeom prst="rect">
            <a:avLst/>
          </a:prstGeom>
          <a:noFill/>
        </p:spPr>
        <p:txBody>
          <a:bodyPr wrap="square" rtlCol="0">
            <a:spAutoFit/>
          </a:bodyPr>
          <a:lstStyle/>
          <a:p>
            <a:pPr algn="just">
              <a:lnSpc>
                <a:spcPct val="130000"/>
              </a:lnSpc>
            </a:pPr>
            <a:r>
              <a:rPr lang="zh-CN" altLang="en-US" sz="1600" b="1" spc="-150" dirty="0">
                <a:solidFill>
                  <a:srgbClr val="FF0000"/>
                </a:solidFill>
                <a:latin typeface="微软雅黑" panose="020B0503020204020204" pitchFamily="34" charset="-122"/>
                <a:ea typeface="微软雅黑" panose="020B0503020204020204" pitchFamily="34" charset="-122"/>
              </a:rPr>
              <a:t>送教下乡培训</a:t>
            </a:r>
            <a:endParaRPr lang="zh-CN" altLang="en-US" sz="1600" b="1" spc="-150" dirty="0">
              <a:solidFill>
                <a:srgbClr val="FF0000"/>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6429583" y="1377075"/>
            <a:ext cx="1186331" cy="382862"/>
          </a:xfrm>
          <a:prstGeom prst="rect">
            <a:avLst/>
          </a:prstGeom>
          <a:noFill/>
        </p:spPr>
        <p:txBody>
          <a:bodyPr wrap="square" rtlCol="0">
            <a:spAutoFit/>
          </a:bodyPr>
          <a:lstStyle/>
          <a:p>
            <a:pPr algn="just">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cxnSp>
        <p:nvCxnSpPr>
          <p:cNvPr id="72" name="!!7"/>
          <p:cNvCxnSpPr/>
          <p:nvPr/>
        </p:nvCxnSpPr>
        <p:spPr>
          <a:xfrm>
            <a:off x="6419854" y="2056220"/>
            <a:ext cx="972000"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3" name="!!3"/>
          <p:cNvCxnSpPr/>
          <p:nvPr/>
        </p:nvCxnSpPr>
        <p:spPr>
          <a:xfrm>
            <a:off x="7345413" y="2056220"/>
            <a:ext cx="0" cy="2611853"/>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7" name="!!4"/>
          <p:cNvCxnSpPr/>
          <p:nvPr/>
        </p:nvCxnSpPr>
        <p:spPr>
          <a:xfrm flipV="1">
            <a:off x="5644651" y="2063716"/>
            <a:ext cx="759787" cy="292924"/>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8" name="!!1"/>
          <p:cNvCxnSpPr/>
          <p:nvPr/>
        </p:nvCxnSpPr>
        <p:spPr>
          <a:xfrm>
            <a:off x="5644651" y="2355586"/>
            <a:ext cx="0" cy="2664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9" name="!!6"/>
          <p:cNvCxnSpPr/>
          <p:nvPr/>
        </p:nvCxnSpPr>
        <p:spPr>
          <a:xfrm flipV="1">
            <a:off x="6652515" y="4686857"/>
            <a:ext cx="703876" cy="356507"/>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0" name="!!9"/>
          <p:cNvCxnSpPr/>
          <p:nvPr/>
        </p:nvCxnSpPr>
        <p:spPr>
          <a:xfrm>
            <a:off x="5645482" y="5043647"/>
            <a:ext cx="972000"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4" name="标注: 线形(带边框和强调线) 83"/>
          <p:cNvSpPr/>
          <p:nvPr/>
        </p:nvSpPr>
        <p:spPr>
          <a:xfrm>
            <a:off x="9513344" y="2849838"/>
            <a:ext cx="1901040" cy="978415"/>
          </a:xfrm>
          <a:prstGeom prst="accentBorderCallout1">
            <a:avLst>
              <a:gd name="adj1" fmla="val 46487"/>
              <a:gd name="adj2" fmla="val -3233"/>
              <a:gd name="adj3" fmla="val -46859"/>
              <a:gd name="adj4" fmla="val -150951"/>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Light" panose="020B0502040204020203" pitchFamily="34" charset="-122"/>
                <a:ea typeface="微软雅黑 Light" panose="020B0502040204020203" pitchFamily="34" charset="-122"/>
              </a:rPr>
              <a:t>青年教师</a:t>
            </a:r>
            <a:endParaRPr lang="en-US" altLang="zh-CN" sz="1600" dirty="0">
              <a:solidFill>
                <a:schemeClr val="tx1"/>
              </a:solidFill>
              <a:latin typeface="微软雅黑 Light" panose="020B0502040204020203" pitchFamily="34" charset="-122"/>
              <a:ea typeface="微软雅黑 Light" panose="020B0502040204020203" pitchFamily="34" charset="-122"/>
            </a:endParaRPr>
          </a:p>
          <a:p>
            <a:pPr algn="ctr"/>
            <a:r>
              <a:rPr lang="zh-CN" altLang="en-US" sz="1600" dirty="0">
                <a:solidFill>
                  <a:schemeClr val="tx1"/>
                </a:solidFill>
                <a:latin typeface="微软雅黑 Light" panose="020B0502040204020203" pitchFamily="34" charset="-122"/>
                <a:ea typeface="微软雅黑 Light" panose="020B0502040204020203" pitchFamily="34" charset="-122"/>
              </a:rPr>
              <a:t>班级管理</a:t>
            </a:r>
            <a:endParaRPr lang="en-US" altLang="zh-CN" sz="1600" dirty="0">
              <a:solidFill>
                <a:schemeClr val="tx1"/>
              </a:solidFill>
              <a:latin typeface="微软雅黑 Light" panose="020B0502040204020203" pitchFamily="34" charset="-122"/>
              <a:ea typeface="微软雅黑 Light" panose="020B0502040204020203" pitchFamily="34" charset="-122"/>
            </a:endParaRPr>
          </a:p>
          <a:p>
            <a:pPr algn="ctr"/>
            <a:r>
              <a:rPr lang="zh-CN" altLang="en-US" sz="1600" dirty="0">
                <a:solidFill>
                  <a:schemeClr val="tx1"/>
                </a:solidFill>
                <a:latin typeface="微软雅黑 Light" panose="020B0502040204020203" pitchFamily="34" charset="-122"/>
                <a:ea typeface="微软雅黑 Light" panose="020B0502040204020203" pitchFamily="34" charset="-122"/>
              </a:rPr>
              <a:t>送教下乡培训</a:t>
            </a:r>
            <a:endParaRPr lang="zh-CN" altLang="en-US" sz="1600" dirty="0">
              <a:solidFill>
                <a:schemeClr val="tx1"/>
              </a:solidFill>
              <a:latin typeface="微软雅黑 Light" panose="020B0502040204020203" pitchFamily="34" charset="-122"/>
              <a:ea typeface="微软雅黑 Light" panose="020B0502040204020203" pitchFamily="34" charset="-122"/>
            </a:endParaRPr>
          </a:p>
        </p:txBody>
      </p:sp>
      <p:sp>
        <p:nvSpPr>
          <p:cNvPr id="3" name="椭圆 2"/>
          <p:cNvSpPr/>
          <p:nvPr/>
        </p:nvSpPr>
        <p:spPr>
          <a:xfrm>
            <a:off x="6356804" y="4629926"/>
            <a:ext cx="108000" cy="10800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5"/>
          <p:cNvCxnSpPr/>
          <p:nvPr/>
        </p:nvCxnSpPr>
        <p:spPr>
          <a:xfrm flipV="1">
            <a:off x="6633752" y="2051859"/>
            <a:ext cx="727441" cy="310614"/>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9" name="!!2"/>
          <p:cNvCxnSpPr/>
          <p:nvPr/>
        </p:nvCxnSpPr>
        <p:spPr>
          <a:xfrm>
            <a:off x="6638372" y="2355586"/>
            <a:ext cx="0" cy="2664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0" name="!!8"/>
          <p:cNvCxnSpPr/>
          <p:nvPr/>
        </p:nvCxnSpPr>
        <p:spPr>
          <a:xfrm>
            <a:off x="5645482" y="2355593"/>
            <a:ext cx="972000"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6584163" y="2328468"/>
            <a:ext cx="108000" cy="108000"/>
          </a:xfrm>
          <a:prstGeom prst="ellipse">
            <a:avLst/>
          </a:prstGeom>
          <a:solidFill>
            <a:srgbClr val="FF0000"/>
          </a:solid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851490" y="703728"/>
            <a:ext cx="3858907" cy="830997"/>
          </a:xfrm>
          <a:prstGeom prst="rect">
            <a:avLst/>
          </a:prstGeom>
          <a:noFill/>
        </p:spPr>
        <p:txBody>
          <a:bodyPr wrap="square" rtlCol="0">
            <a:spAutoFit/>
          </a:bodyPr>
          <a:lstStyle/>
          <a:p>
            <a:r>
              <a:rPr lang="zh-CN" altLang="en-US" sz="2400" b="1" dirty="0">
                <a:solidFill>
                  <a:schemeClr val="accent2">
                    <a:lumMod val="50000"/>
                  </a:schemeClr>
                </a:solidFill>
                <a:latin typeface="微软雅黑" panose="020B0503020204020204" pitchFamily="34" charset="-122"/>
                <a:ea typeface="微软雅黑" panose="020B0503020204020204" pitchFamily="34" charset="-122"/>
              </a:rPr>
              <a:t>教师培训的国家标准体系</a:t>
            </a:r>
            <a:endParaRPr lang="en-US" altLang="zh-CN" sz="2400" b="1" dirty="0">
              <a:solidFill>
                <a:schemeClr val="accent2">
                  <a:lumMod val="50000"/>
                </a:schemeClr>
              </a:solidFill>
              <a:latin typeface="微软雅黑" panose="020B0503020204020204" pitchFamily="34" charset="-122"/>
              <a:ea typeface="微软雅黑" panose="020B0503020204020204" pitchFamily="34" charset="-122"/>
            </a:endParaRPr>
          </a:p>
          <a:p>
            <a:r>
              <a:rPr lang="zh-CN" altLang="en-US" sz="2400" dirty="0">
                <a:latin typeface="微软雅黑 Light" panose="020B0502040204020203" pitchFamily="34" charset="-122"/>
                <a:ea typeface="微软雅黑 Light" panose="020B0502040204020203" pitchFamily="34" charset="-122"/>
              </a:rPr>
              <a:t>培训项目的三个基本维度</a:t>
            </a:r>
            <a:endParaRPr lang="zh-CN" altLang="en-US" sz="2400" dirty="0">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right)">
                                      <p:cBhvr>
                                        <p:cTn id="7" dur="500"/>
                                        <p:tgtEl>
                                          <p:spTgt spid="8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3585478" y="4688724"/>
            <a:ext cx="6527260" cy="1352144"/>
          </a:xfrm>
          <a:custGeom>
            <a:avLst/>
            <a:gdLst>
              <a:gd name="connsiteX0" fmla="*/ 2850204 w 6527260"/>
              <a:gd name="connsiteY0" fmla="*/ 9727 h 1352144"/>
              <a:gd name="connsiteX1" fmla="*/ 6527260 w 6527260"/>
              <a:gd name="connsiteY1" fmla="*/ 0 h 1352144"/>
              <a:gd name="connsiteX2" fmla="*/ 4319081 w 6527260"/>
              <a:gd name="connsiteY2" fmla="*/ 1332689 h 1352144"/>
              <a:gd name="connsiteX3" fmla="*/ 0 w 6527260"/>
              <a:gd name="connsiteY3" fmla="*/ 1352144 h 1352144"/>
              <a:gd name="connsiteX4" fmla="*/ 2850204 w 6527260"/>
              <a:gd name="connsiteY4" fmla="*/ 9727 h 135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7260" h="1352144">
                <a:moveTo>
                  <a:pt x="2850204" y="9727"/>
                </a:moveTo>
                <a:lnTo>
                  <a:pt x="6527260" y="0"/>
                </a:lnTo>
                <a:lnTo>
                  <a:pt x="4319081" y="1332689"/>
                </a:lnTo>
                <a:lnTo>
                  <a:pt x="0" y="1352144"/>
                </a:lnTo>
                <a:lnTo>
                  <a:pt x="2850204" y="9727"/>
                </a:ln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3527111" y="1001940"/>
            <a:ext cx="2879387" cy="5029200"/>
          </a:xfrm>
          <a:custGeom>
            <a:avLst/>
            <a:gdLst>
              <a:gd name="connsiteX0" fmla="*/ 0 w 2869659"/>
              <a:gd name="connsiteY0" fmla="*/ 710120 h 5029200"/>
              <a:gd name="connsiteX1" fmla="*/ 2869659 w 2869659"/>
              <a:gd name="connsiteY1" fmla="*/ 0 h 5029200"/>
              <a:gd name="connsiteX2" fmla="*/ 2859932 w 2869659"/>
              <a:gd name="connsiteY2" fmla="*/ 3686783 h 5029200"/>
              <a:gd name="connsiteX3" fmla="*/ 9728 w 2869659"/>
              <a:gd name="connsiteY3" fmla="*/ 5029200 h 5029200"/>
              <a:gd name="connsiteX4" fmla="*/ 0 w 2869659"/>
              <a:gd name="connsiteY4" fmla="*/ 71012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9659" h="5029200">
                <a:moveTo>
                  <a:pt x="0" y="710120"/>
                </a:moveTo>
                <a:lnTo>
                  <a:pt x="2869659" y="0"/>
                </a:lnTo>
                <a:cubicBezTo>
                  <a:pt x="2866417" y="1228928"/>
                  <a:pt x="2863174" y="2457855"/>
                  <a:pt x="2859932" y="3686783"/>
                </a:cubicBezTo>
                <a:lnTo>
                  <a:pt x="9728" y="5029200"/>
                </a:lnTo>
                <a:cubicBezTo>
                  <a:pt x="6485" y="3589507"/>
                  <a:pt x="3243" y="2149813"/>
                  <a:pt x="0" y="710120"/>
                </a:cubicBezTo>
                <a:close/>
              </a:path>
            </a:pathLst>
          </a:cu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w="1905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5" name="矩形 4"/>
          <p:cNvSpPr/>
          <p:nvPr/>
        </p:nvSpPr>
        <p:spPr>
          <a:xfrm>
            <a:off x="6418625" y="999476"/>
            <a:ext cx="3691714" cy="3691714"/>
          </a:xfrm>
          <a:prstGeom prst="rect">
            <a:avLst/>
          </a:prstGeom>
          <a:gradFill flip="none" rotWithShape="1">
            <a:gsLst>
              <a:gs pos="44030">
                <a:srgbClr val="9DD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flipV="1">
            <a:off x="6416226" y="272366"/>
            <a:ext cx="0" cy="4418824"/>
          </a:xfrm>
          <a:prstGeom prst="straightConnector1">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2700260" y="4683926"/>
            <a:ext cx="3715966" cy="173632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6416226" y="4674198"/>
            <a:ext cx="4824920" cy="7264"/>
          </a:xfrm>
          <a:prstGeom prst="straightConnector1">
            <a:avLst/>
          </a:prstGeom>
          <a:ln w="38100">
            <a:solidFill>
              <a:schemeClr val="accent6">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151175" y="295841"/>
            <a:ext cx="1685286" cy="584775"/>
          </a:xfrm>
          <a:prstGeom prst="rect">
            <a:avLst/>
          </a:prstGeom>
          <a:noFill/>
        </p:spPr>
        <p:txBody>
          <a:bodyPr wrap="square" rtlCol="0">
            <a:spAutoFit/>
          </a:bodyPr>
          <a:lstStyle/>
          <a:p>
            <a:pPr algn="ctr"/>
            <a:r>
              <a:rPr lang="zh-CN" altLang="en-US" sz="1600" b="1" dirty="0">
                <a:solidFill>
                  <a:srgbClr val="00B050"/>
                </a:solidFill>
                <a:latin typeface="微软雅黑" panose="020B0503020204020204" pitchFamily="34" charset="-122"/>
                <a:ea typeface="微软雅黑" panose="020B0503020204020204" pitchFamily="34" charset="-122"/>
              </a:rPr>
              <a:t>培训方式</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zh-CN" altLang="en-US" sz="1600" dirty="0">
                <a:solidFill>
                  <a:srgbClr val="00B050"/>
                </a:solidFill>
                <a:latin typeface="微软雅黑 Light" panose="020B0502040204020203" pitchFamily="34" charset="-122"/>
                <a:ea typeface="微软雅黑 Light" panose="020B0502040204020203" pitchFamily="34" charset="-122"/>
              </a:rPr>
              <a:t>（怎么培训）</a:t>
            </a:r>
            <a:endParaRPr lang="zh-CN" altLang="en-US" sz="1600" dirty="0">
              <a:solidFill>
                <a:srgbClr val="00B050"/>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10171105" y="4715711"/>
            <a:ext cx="1459147" cy="584775"/>
          </a:xfrm>
          <a:prstGeom prst="rect">
            <a:avLst/>
          </a:prstGeom>
          <a:noFill/>
        </p:spPr>
        <p:txBody>
          <a:bodyPr wrap="square" rtlCol="0">
            <a:spAutoFit/>
          </a:bodyPr>
          <a:lstStyle/>
          <a:p>
            <a:pPr algn="ctr"/>
            <a:r>
              <a:rPr lang="zh-CN" altLang="en-US" sz="1600" b="1" dirty="0">
                <a:solidFill>
                  <a:schemeClr val="accent1"/>
                </a:solidFill>
                <a:latin typeface="微软雅黑" panose="020B0503020204020204" pitchFamily="34" charset="-122"/>
                <a:ea typeface="微软雅黑" panose="020B0503020204020204" pitchFamily="34" charset="-122"/>
              </a:rPr>
              <a:t>培训对象</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gn="ctr"/>
            <a:r>
              <a:rPr lang="zh-CN" altLang="en-US" sz="1600" dirty="0">
                <a:solidFill>
                  <a:schemeClr val="accent1"/>
                </a:solidFill>
                <a:latin typeface="微软雅黑 Light" panose="020B0502040204020203" pitchFamily="34" charset="-122"/>
                <a:ea typeface="微软雅黑 Light" panose="020B0502040204020203" pitchFamily="34" charset="-122"/>
              </a:rPr>
              <a:t>（培训谁）</a:t>
            </a:r>
            <a:endParaRPr lang="zh-CN" altLang="en-US" sz="1600" dirty="0">
              <a:solidFill>
                <a:schemeClr val="accent1"/>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rot="20157597">
            <a:off x="2285433" y="5654561"/>
            <a:ext cx="1575128" cy="584775"/>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培训内容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ctr"/>
            <a:r>
              <a:rPr lang="zh-CN" altLang="en-US" sz="1600" dirty="0">
                <a:solidFill>
                  <a:srgbClr val="C00000"/>
                </a:solidFill>
                <a:latin typeface="微软雅黑 Light" panose="020B0502040204020203" pitchFamily="34" charset="-122"/>
                <a:ea typeface="微软雅黑 Light" panose="020B0502040204020203" pitchFamily="34" charset="-122"/>
              </a:rPr>
              <a:t>（培训什么）</a:t>
            </a:r>
            <a:endParaRPr lang="zh-CN" altLang="en-US" sz="1600" dirty="0">
              <a:solidFill>
                <a:srgbClr val="C00000"/>
              </a:solidFill>
              <a:latin typeface="微软雅黑 Light" panose="020B0502040204020203" pitchFamily="34" charset="-122"/>
              <a:ea typeface="微软雅黑 Light" panose="020B0502040204020203" pitchFamily="34" charset="-122"/>
            </a:endParaRPr>
          </a:p>
        </p:txBody>
      </p:sp>
      <p:sp>
        <p:nvSpPr>
          <p:cNvPr id="34" name="椭圆 33"/>
          <p:cNvSpPr/>
          <p:nvPr/>
        </p:nvSpPr>
        <p:spPr>
          <a:xfrm>
            <a:off x="6830789"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306121"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781453"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256785"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8732117"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207447" y="4628805"/>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rot="19680000">
            <a:off x="6833084"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41" name="椭圆 40"/>
          <p:cNvSpPr/>
          <p:nvPr/>
        </p:nvSpPr>
        <p:spPr>
          <a:xfrm>
            <a:off x="6355458" y="40970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355458" y="357499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355458" y="305295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355458" y="253091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355458" y="200887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55458" y="1486835"/>
            <a:ext cx="108000" cy="108000"/>
          </a:xfrm>
          <a:prstGeom prst="ellipse">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88708" y="4810663"/>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602499" y="4992521"/>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216290" y="5174379"/>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830081" y="5356237"/>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443872" y="5538095"/>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057663" y="5719952"/>
            <a:ext cx="108000" cy="108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rot="19680000">
            <a:off x="6349484" y="4834254"/>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青年教师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5" name="文本框 54"/>
          <p:cNvSpPr txBox="1"/>
          <p:nvPr/>
        </p:nvSpPr>
        <p:spPr>
          <a:xfrm rot="19680000">
            <a:off x="5881392" y="4843982"/>
            <a:ext cx="1079771"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新教师</a:t>
            </a:r>
            <a:endParaRPr lang="zh-CN" altLang="en-US" sz="1600" spc="-150" dirty="0">
              <a:latin typeface="微软雅黑 Light" panose="020B0502040204020203" pitchFamily="34" charset="-122"/>
              <a:ea typeface="微软雅黑 Light" panose="020B0502040204020203" pitchFamily="34" charset="-122"/>
            </a:endParaRPr>
          </a:p>
        </p:txBody>
      </p:sp>
      <p:sp>
        <p:nvSpPr>
          <p:cNvPr id="56" name="文本框 55"/>
          <p:cNvSpPr txBox="1"/>
          <p:nvPr/>
        </p:nvSpPr>
        <p:spPr>
          <a:xfrm rot="19680000">
            <a:off x="7304140" y="4843984"/>
            <a:ext cx="1079771" cy="382862"/>
          </a:xfrm>
          <a:prstGeom prst="rect">
            <a:avLst/>
          </a:prstGeom>
          <a:noFill/>
        </p:spPr>
        <p:txBody>
          <a:bodyPr wrap="square" rtlCol="0">
            <a:spAutoFit/>
          </a:bodyPr>
          <a:lstStyle/>
          <a:p>
            <a:pPr algn="r">
              <a:lnSpc>
                <a:spcPct val="130000"/>
              </a:lnSpc>
            </a:pPr>
            <a:r>
              <a:rPr lang="zh-CN" altLang="en-US" sz="1600" b="1" spc="-150" dirty="0">
                <a:solidFill>
                  <a:srgbClr val="FF0000"/>
                </a:solidFill>
                <a:latin typeface="微软雅黑" panose="020B0503020204020204" pitchFamily="34" charset="-122"/>
                <a:ea typeface="微软雅黑" panose="020B0503020204020204" pitchFamily="34" charset="-122"/>
              </a:rPr>
              <a:t>培训团队</a:t>
            </a:r>
            <a:endParaRPr lang="zh-CN" altLang="en-US" sz="1600" b="1" spc="-150" dirty="0">
              <a:solidFill>
                <a:srgbClr val="FF0000"/>
              </a:solidFill>
              <a:latin typeface="微软雅黑" panose="020B0503020204020204" pitchFamily="34" charset="-122"/>
              <a:ea typeface="微软雅黑" panose="020B0503020204020204" pitchFamily="34" charset="-122"/>
            </a:endParaRPr>
          </a:p>
        </p:txBody>
      </p:sp>
      <p:sp>
        <p:nvSpPr>
          <p:cNvPr id="57" name="文本框 56"/>
          <p:cNvSpPr txBox="1"/>
          <p:nvPr/>
        </p:nvSpPr>
        <p:spPr>
          <a:xfrm rot="19680000">
            <a:off x="7776110" y="4831609"/>
            <a:ext cx="1084113" cy="382862"/>
          </a:xfrm>
          <a:prstGeom prst="rect">
            <a:avLst/>
          </a:prstGeom>
          <a:noFill/>
        </p:spPr>
        <p:txBody>
          <a:bodyPr wrap="square" rtlCol="0">
            <a:spAutoFit/>
          </a:bodyPr>
          <a:lstStyle/>
          <a:p>
            <a:pPr algn="r">
              <a:lnSpc>
                <a:spcPct val="130000"/>
              </a:lnSpc>
            </a:pPr>
            <a:r>
              <a:rPr lang="zh-CN" altLang="en-US" sz="1600" spc="-150" dirty="0">
                <a:latin typeface="微软雅黑 Light" panose="020B0502040204020203" pitchFamily="34" charset="-122"/>
                <a:ea typeface="微软雅黑 Light" panose="020B0502040204020203" pitchFamily="34" charset="-122"/>
              </a:rPr>
              <a:t>骨干校长</a:t>
            </a:r>
            <a:endParaRPr lang="zh-CN" altLang="en-US" sz="1600" spc="-150" dirty="0">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rot="19680000">
            <a:off x="8605886" y="4727527"/>
            <a:ext cx="691287" cy="382862"/>
          </a:xfrm>
          <a:prstGeom prst="rect">
            <a:avLst/>
          </a:prstGeom>
          <a:noFill/>
        </p:spPr>
        <p:txBody>
          <a:bodyPr wrap="square" rtlCol="0">
            <a:spAutoFit/>
          </a:bodyPr>
          <a:lstStyle/>
          <a:p>
            <a:pPr algn="r">
              <a:lnSpc>
                <a:spcPct val="130000"/>
              </a:lnSpc>
            </a:pPr>
            <a:r>
              <a:rPr lang="en-US" altLang="zh-CN" sz="1600" b="1" spc="-150" dirty="0">
                <a:latin typeface="微软雅黑" panose="020B0503020204020204" pitchFamily="34" charset="-122"/>
                <a:ea typeface="微软雅黑" panose="020B0503020204020204" pitchFamily="34" charset="-122"/>
              </a:rPr>
              <a:t>……</a:t>
            </a:r>
            <a:endParaRPr lang="zh-CN" altLang="en-US" sz="1600" b="1" spc="-150" dirty="0">
              <a:latin typeface="微软雅黑" panose="020B0503020204020204" pitchFamily="34" charset="-122"/>
              <a:ea typeface="微软雅黑" panose="020B0503020204020204" pitchFamily="34" charset="-122"/>
            </a:endParaRPr>
          </a:p>
        </p:txBody>
      </p:sp>
      <p:sp>
        <p:nvSpPr>
          <p:cNvPr id="59" name="文本框 58"/>
          <p:cNvSpPr txBox="1"/>
          <p:nvPr/>
        </p:nvSpPr>
        <p:spPr>
          <a:xfrm>
            <a:off x="5814915" y="3888033"/>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师德修养</a:t>
            </a:r>
            <a:endParaRPr lang="zh-CN" altLang="en-US" sz="1600" dirty="0">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5415332" y="4053409"/>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班级管理</a:t>
            </a:r>
            <a:endParaRPr lang="zh-CN" altLang="en-US" sz="1600" dirty="0">
              <a:latin typeface="微软雅黑 Light" panose="020B0502040204020203" pitchFamily="34" charset="-122"/>
              <a:ea typeface="微软雅黑 Light" panose="020B0502040204020203" pitchFamily="34" charset="-122"/>
            </a:endParaRPr>
          </a:p>
        </p:txBody>
      </p:sp>
      <p:sp>
        <p:nvSpPr>
          <p:cNvPr id="61" name="文本框 60"/>
          <p:cNvSpPr txBox="1"/>
          <p:nvPr/>
        </p:nvSpPr>
        <p:spPr>
          <a:xfrm>
            <a:off x="5046173" y="4251960"/>
            <a:ext cx="475195" cy="947818"/>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专业发展</a:t>
            </a:r>
            <a:endParaRPr lang="zh-CN" altLang="en-US" sz="1600" dirty="0">
              <a:latin typeface="微软雅黑 Light" panose="020B0502040204020203" pitchFamily="34" charset="-122"/>
              <a:ea typeface="微软雅黑 Light" panose="020B0502040204020203" pitchFamily="34" charset="-122"/>
            </a:endParaRPr>
          </a:p>
        </p:txBody>
      </p:sp>
      <p:sp>
        <p:nvSpPr>
          <p:cNvPr id="62" name="文本框 61"/>
          <p:cNvSpPr txBox="1"/>
          <p:nvPr/>
        </p:nvSpPr>
        <p:spPr>
          <a:xfrm>
            <a:off x="4656649" y="4442518"/>
            <a:ext cx="475195" cy="951814"/>
          </a:xfrm>
          <a:prstGeom prst="rect">
            <a:avLst/>
          </a:prstGeom>
          <a:noFill/>
        </p:spPr>
        <p:txBody>
          <a:bodyPr vert="eaVert"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语文学科</a:t>
            </a:r>
            <a:endParaRPr lang="zh-CN" altLang="en-US" sz="1600" dirty="0">
              <a:latin typeface="微软雅黑 Light" panose="020B0502040204020203" pitchFamily="34" charset="-122"/>
              <a:ea typeface="微软雅黑 Light" panose="020B0502040204020203" pitchFamily="34" charset="-122"/>
            </a:endParaRPr>
          </a:p>
        </p:txBody>
      </p:sp>
      <p:sp>
        <p:nvSpPr>
          <p:cNvPr id="63" name="文本框 62"/>
          <p:cNvSpPr txBox="1"/>
          <p:nvPr/>
        </p:nvSpPr>
        <p:spPr>
          <a:xfrm>
            <a:off x="4266438" y="4607888"/>
            <a:ext cx="473591" cy="951814"/>
          </a:xfrm>
          <a:prstGeom prst="rect">
            <a:avLst/>
          </a:prstGeom>
          <a:noFill/>
        </p:spPr>
        <p:txBody>
          <a:bodyPr vert="eaVert" wrap="square" rtlCol="0">
            <a:spAutoFit/>
          </a:bodyPr>
          <a:lstStyle/>
          <a:p>
            <a:pPr algn="just">
              <a:lnSpc>
                <a:spcPct val="130000"/>
              </a:lnSpc>
            </a:pPr>
            <a:r>
              <a:rPr lang="zh-CN" altLang="en-US" sz="1600" b="1" dirty="0">
                <a:solidFill>
                  <a:srgbClr val="FF0000"/>
                </a:solidFill>
                <a:latin typeface="微软雅黑" panose="020B0503020204020204" pitchFamily="34" charset="-122"/>
                <a:ea typeface="微软雅黑" panose="020B0503020204020204" pitchFamily="34" charset="-122"/>
              </a:rPr>
              <a:t>化学学科</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886591" y="4792712"/>
            <a:ext cx="473591" cy="951814"/>
          </a:xfrm>
          <a:prstGeom prst="rect">
            <a:avLst/>
          </a:prstGeom>
          <a:noFill/>
        </p:spPr>
        <p:txBody>
          <a:bodyPr vert="eaVert" wrap="square" rtlCol="0">
            <a:spAutoFit/>
          </a:bodyPr>
          <a:lstStyle/>
          <a:p>
            <a:pPr algn="r">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65" name="文本框 64"/>
          <p:cNvSpPr txBox="1"/>
          <p:nvPr/>
        </p:nvSpPr>
        <p:spPr>
          <a:xfrm>
            <a:off x="6429578" y="3958514"/>
            <a:ext cx="2003114"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线下短期集中培训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6" name="文本框 65"/>
          <p:cNvSpPr txBox="1"/>
          <p:nvPr/>
        </p:nvSpPr>
        <p:spPr>
          <a:xfrm>
            <a:off x="6429578" y="3442530"/>
            <a:ext cx="2127386" cy="382862"/>
          </a:xfrm>
          <a:prstGeom prst="rect">
            <a:avLst/>
          </a:prstGeom>
          <a:noFill/>
        </p:spPr>
        <p:txBody>
          <a:bodyPr wrap="square" rtlCol="0">
            <a:spAutoFit/>
          </a:bodyPr>
          <a:lstStyle/>
          <a:p>
            <a:pPr algn="just">
              <a:lnSpc>
                <a:spcPct val="130000"/>
              </a:lnSpc>
            </a:pPr>
            <a:r>
              <a:rPr lang="zh-CN" altLang="en-US" sz="1600" b="1" spc="-150" dirty="0">
                <a:solidFill>
                  <a:srgbClr val="FF0000"/>
                </a:solidFill>
                <a:latin typeface="微软雅黑" panose="020B0503020204020204" pitchFamily="34" charset="-122"/>
                <a:ea typeface="微软雅黑" panose="020B0503020204020204" pitchFamily="34" charset="-122"/>
              </a:rPr>
              <a:t>小班化同步在线培训</a:t>
            </a:r>
            <a:endParaRPr lang="zh-CN" altLang="en-US" sz="1600" b="1" spc="-150" dirty="0">
              <a:solidFill>
                <a:srgbClr val="FF0000"/>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6429578" y="2906493"/>
            <a:ext cx="1935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小班化异步在线培训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68" name="文本框 67"/>
          <p:cNvSpPr txBox="1"/>
          <p:nvPr/>
        </p:nvSpPr>
        <p:spPr>
          <a:xfrm>
            <a:off x="6429578" y="2370456"/>
            <a:ext cx="2410539" cy="382862"/>
          </a:xfrm>
          <a:prstGeom prst="rect">
            <a:avLst/>
          </a:prstGeom>
          <a:noFill/>
        </p:spPr>
        <p:txBody>
          <a:bodyPr wrap="square" rtlCol="0">
            <a:spAutoFit/>
          </a:bodyPr>
          <a:lstStyle/>
          <a:p>
            <a:pPr algn="just">
              <a:lnSpc>
                <a:spcPct val="130000"/>
              </a:lnSpc>
            </a:pPr>
            <a:r>
              <a:rPr lang="zh-CN" altLang="en-US" sz="1600" dirty="0">
                <a:latin typeface="微软雅黑 Light" panose="020B0502040204020203" pitchFamily="34" charset="-122"/>
                <a:ea typeface="微软雅黑 Light" panose="020B0502040204020203" pitchFamily="34" charset="-122"/>
              </a:rPr>
              <a:t>教师工作坊研修</a:t>
            </a:r>
            <a:endParaRPr lang="zh-CN" altLang="en-US" sz="1600" dirty="0">
              <a:latin typeface="微软雅黑 Light" panose="020B0502040204020203" pitchFamily="34" charset="-122"/>
              <a:ea typeface="微软雅黑 Light" panose="020B0502040204020203" pitchFamily="34" charset="-122"/>
            </a:endParaRPr>
          </a:p>
        </p:txBody>
      </p:sp>
      <p:sp>
        <p:nvSpPr>
          <p:cNvPr id="69" name="文本框 68"/>
          <p:cNvSpPr txBox="1"/>
          <p:nvPr/>
        </p:nvSpPr>
        <p:spPr>
          <a:xfrm>
            <a:off x="6429578" y="1883059"/>
            <a:ext cx="1827207" cy="382862"/>
          </a:xfrm>
          <a:prstGeom prst="rect">
            <a:avLst/>
          </a:prstGeom>
          <a:noFill/>
        </p:spPr>
        <p:txBody>
          <a:bodyPr wrap="square" rtlCol="0">
            <a:spAutoFit/>
          </a:bodyPr>
          <a:lstStyle/>
          <a:p>
            <a:pPr algn="just">
              <a:lnSpc>
                <a:spcPct val="130000"/>
              </a:lnSpc>
            </a:pPr>
            <a:r>
              <a:rPr lang="zh-CN" altLang="en-US" sz="1600" spc="-150" dirty="0">
                <a:latin typeface="微软雅黑 Light" panose="020B0502040204020203" pitchFamily="34" charset="-122"/>
                <a:ea typeface="微软雅黑 Light" panose="020B0502040204020203" pitchFamily="34" charset="-122"/>
              </a:rPr>
              <a:t>送教下乡培训</a:t>
            </a:r>
            <a:endParaRPr lang="zh-CN" altLang="en-US" sz="1600" spc="-150" dirty="0">
              <a:latin typeface="微软雅黑 Light" panose="020B0502040204020203" pitchFamily="34" charset="-122"/>
              <a:ea typeface="微软雅黑 Light" panose="020B0502040204020203" pitchFamily="34" charset="-122"/>
            </a:endParaRPr>
          </a:p>
        </p:txBody>
      </p:sp>
      <p:sp>
        <p:nvSpPr>
          <p:cNvPr id="70" name="文本框 69"/>
          <p:cNvSpPr txBox="1"/>
          <p:nvPr/>
        </p:nvSpPr>
        <p:spPr>
          <a:xfrm>
            <a:off x="6429578" y="1377075"/>
            <a:ext cx="1186331" cy="382862"/>
          </a:xfrm>
          <a:prstGeom prst="rect">
            <a:avLst/>
          </a:prstGeom>
          <a:noFill/>
        </p:spPr>
        <p:txBody>
          <a:bodyPr wrap="square" rtlCol="0">
            <a:spAutoFit/>
          </a:bodyPr>
          <a:lstStyle/>
          <a:p>
            <a:pPr algn="just">
              <a:lnSpc>
                <a:spcPct val="130000"/>
              </a:lnSpc>
            </a:pP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cxnSp>
        <p:nvCxnSpPr>
          <p:cNvPr id="72" name="!!7"/>
          <p:cNvCxnSpPr/>
          <p:nvPr/>
        </p:nvCxnSpPr>
        <p:spPr>
          <a:xfrm>
            <a:off x="6429577" y="3620778"/>
            <a:ext cx="1872000"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3" name="!!3"/>
          <p:cNvCxnSpPr/>
          <p:nvPr/>
        </p:nvCxnSpPr>
        <p:spPr>
          <a:xfrm>
            <a:off x="8302220" y="3601320"/>
            <a:ext cx="0" cy="1080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7" name="!!4"/>
          <p:cNvCxnSpPr/>
          <p:nvPr/>
        </p:nvCxnSpPr>
        <p:spPr>
          <a:xfrm flipV="1">
            <a:off x="4479405" y="3625162"/>
            <a:ext cx="1950965" cy="781473"/>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8" name="!!1"/>
          <p:cNvCxnSpPr/>
          <p:nvPr/>
        </p:nvCxnSpPr>
        <p:spPr>
          <a:xfrm>
            <a:off x="4479405" y="4462557"/>
            <a:ext cx="0" cy="1116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79" name="!!6"/>
          <p:cNvCxnSpPr/>
          <p:nvPr/>
        </p:nvCxnSpPr>
        <p:spPr>
          <a:xfrm flipV="1">
            <a:off x="6618220" y="4701893"/>
            <a:ext cx="1687028" cy="897951"/>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0" name="!!9"/>
          <p:cNvCxnSpPr/>
          <p:nvPr/>
        </p:nvCxnSpPr>
        <p:spPr>
          <a:xfrm>
            <a:off x="4487055" y="5592095"/>
            <a:ext cx="2124000" cy="12426"/>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4" name="标注: 线形(带边框和强调线) 83"/>
          <p:cNvSpPr/>
          <p:nvPr/>
        </p:nvSpPr>
        <p:spPr>
          <a:xfrm>
            <a:off x="2216062" y="2589627"/>
            <a:ext cx="2186983" cy="1084819"/>
          </a:xfrm>
          <a:prstGeom prst="accentBorderCallout1">
            <a:avLst>
              <a:gd name="adj1" fmla="val 24614"/>
              <a:gd name="adj2" fmla="val 102178"/>
              <a:gd name="adj3" fmla="val 166021"/>
              <a:gd name="adj4" fmla="val 198335"/>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Light" panose="020B0502040204020203" pitchFamily="34" charset="-122"/>
                <a:ea typeface="微软雅黑 Light" panose="020B0502040204020203" pitchFamily="34" charset="-122"/>
              </a:rPr>
              <a:t>化学学科</a:t>
            </a:r>
            <a:endParaRPr lang="en-US" altLang="zh-CN" sz="1600" dirty="0">
              <a:solidFill>
                <a:schemeClr val="tx1"/>
              </a:solidFill>
              <a:latin typeface="微软雅黑 Light" panose="020B0502040204020203" pitchFamily="34" charset="-122"/>
              <a:ea typeface="微软雅黑 Light" panose="020B0502040204020203" pitchFamily="34" charset="-122"/>
            </a:endParaRPr>
          </a:p>
          <a:p>
            <a:pPr algn="ctr"/>
            <a:r>
              <a:rPr lang="zh-CN" altLang="en-US" sz="1600" dirty="0">
                <a:solidFill>
                  <a:schemeClr val="tx1"/>
                </a:solidFill>
                <a:latin typeface="微软雅黑 Light" panose="020B0502040204020203" pitchFamily="34" charset="-122"/>
                <a:ea typeface="微软雅黑 Light" panose="020B0502040204020203" pitchFamily="34" charset="-122"/>
              </a:rPr>
              <a:t>培训团队</a:t>
            </a:r>
            <a:endParaRPr lang="en-US" altLang="zh-CN" sz="1600" dirty="0">
              <a:solidFill>
                <a:schemeClr val="tx1"/>
              </a:solidFill>
              <a:latin typeface="微软雅黑 Light" panose="020B0502040204020203" pitchFamily="34" charset="-122"/>
              <a:ea typeface="微软雅黑 Light" panose="020B0502040204020203" pitchFamily="34" charset="-122"/>
            </a:endParaRPr>
          </a:p>
          <a:p>
            <a:pPr algn="ctr"/>
            <a:r>
              <a:rPr lang="zh-CN" altLang="en-US" sz="1600" dirty="0">
                <a:solidFill>
                  <a:schemeClr val="tx1"/>
                </a:solidFill>
                <a:latin typeface="微软雅黑 Light" panose="020B0502040204020203" pitchFamily="34" charset="-122"/>
                <a:ea typeface="微软雅黑 Light" panose="020B0502040204020203" pitchFamily="34" charset="-122"/>
              </a:rPr>
              <a:t>小班化同步在线培训</a:t>
            </a:r>
            <a:endParaRPr lang="zh-CN" altLang="en-US" sz="1600" dirty="0">
              <a:solidFill>
                <a:schemeClr val="tx1"/>
              </a:solidFill>
              <a:latin typeface="微软雅黑 Light" panose="020B0502040204020203" pitchFamily="34" charset="-122"/>
              <a:ea typeface="微软雅黑 Light" panose="020B0502040204020203" pitchFamily="34" charset="-122"/>
            </a:endParaRPr>
          </a:p>
        </p:txBody>
      </p:sp>
      <p:sp>
        <p:nvSpPr>
          <p:cNvPr id="3" name="椭圆 2"/>
          <p:cNvSpPr/>
          <p:nvPr/>
        </p:nvSpPr>
        <p:spPr>
          <a:xfrm>
            <a:off x="6356799" y="4629926"/>
            <a:ext cx="108000" cy="10800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5"/>
          <p:cNvCxnSpPr/>
          <p:nvPr/>
        </p:nvCxnSpPr>
        <p:spPr>
          <a:xfrm flipV="1">
            <a:off x="6587953" y="3618689"/>
            <a:ext cx="1683615" cy="808782"/>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9" name="!!2"/>
          <p:cNvCxnSpPr/>
          <p:nvPr/>
        </p:nvCxnSpPr>
        <p:spPr>
          <a:xfrm>
            <a:off x="6576405" y="4422564"/>
            <a:ext cx="10239" cy="118800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0" name="!!8"/>
          <p:cNvCxnSpPr/>
          <p:nvPr/>
        </p:nvCxnSpPr>
        <p:spPr>
          <a:xfrm>
            <a:off x="4487055" y="4406635"/>
            <a:ext cx="2124000" cy="20836"/>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6518463" y="4374802"/>
            <a:ext cx="108000" cy="108000"/>
          </a:xfrm>
          <a:prstGeom prst="ellipse">
            <a:avLst/>
          </a:prstGeom>
          <a:solidFill>
            <a:srgbClr val="FF0000"/>
          </a:solid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851490" y="703728"/>
            <a:ext cx="3858907" cy="830997"/>
          </a:xfrm>
          <a:prstGeom prst="rect">
            <a:avLst/>
          </a:prstGeom>
          <a:noFill/>
        </p:spPr>
        <p:txBody>
          <a:bodyPr wrap="square" rtlCol="0">
            <a:spAutoFit/>
          </a:bodyPr>
          <a:lstStyle/>
          <a:p>
            <a:r>
              <a:rPr lang="zh-CN" altLang="en-US" sz="2400" b="1" dirty="0">
                <a:solidFill>
                  <a:schemeClr val="accent2">
                    <a:lumMod val="50000"/>
                  </a:schemeClr>
                </a:solidFill>
                <a:latin typeface="微软雅黑" panose="020B0503020204020204" pitchFamily="34" charset="-122"/>
                <a:ea typeface="微软雅黑" panose="020B0503020204020204" pitchFamily="34" charset="-122"/>
              </a:rPr>
              <a:t>教师培训的国家标准体系</a:t>
            </a:r>
            <a:endParaRPr lang="en-US" altLang="zh-CN" sz="2400" b="1" dirty="0">
              <a:solidFill>
                <a:schemeClr val="accent2">
                  <a:lumMod val="50000"/>
                </a:schemeClr>
              </a:solidFill>
              <a:latin typeface="微软雅黑" panose="020B0503020204020204" pitchFamily="34" charset="-122"/>
              <a:ea typeface="微软雅黑" panose="020B0503020204020204" pitchFamily="34" charset="-122"/>
            </a:endParaRPr>
          </a:p>
          <a:p>
            <a:r>
              <a:rPr lang="zh-CN" altLang="en-US" sz="2400" dirty="0">
                <a:latin typeface="微软雅黑 Light" panose="020B0502040204020203" pitchFamily="34" charset="-122"/>
                <a:ea typeface="微软雅黑 Light" panose="020B0502040204020203" pitchFamily="34" charset="-122"/>
              </a:rPr>
              <a:t>培训项目的三个基本维度</a:t>
            </a:r>
            <a:endParaRPr lang="zh-CN" altLang="en-US" sz="2400" dirty="0">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right)">
                                      <p:cBhvr>
                                        <p:cTn id="7" dur="500"/>
                                        <p:tgtEl>
                                          <p:spTgt spid="8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87238" y="2204219"/>
            <a:ext cx="4536000" cy="2028825"/>
          </a:xfrm>
          <a:prstGeom prst="rect">
            <a:avLst/>
          </a:prstGeom>
          <a:solidFill>
            <a:srgbClr val="BBD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ct val="0"/>
              </a:spcBef>
              <a:spcAft>
                <a:spcPts val="0"/>
              </a:spcAft>
              <a:buClrTx/>
              <a:buSzTx/>
              <a:buFontTx/>
              <a:buNone/>
              <a:tabLst>
                <a:tab pos="1750695" algn="l"/>
              </a:tabLst>
              <a:defRPr/>
            </a:pPr>
            <a:r>
              <a:rPr kumimoji="0" lang="zh-CN"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国培计划</a:t>
            </a:r>
            <a:r>
              <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1.0</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0" fontAlgn="base" latinLnBrk="0" hangingPunct="0">
              <a:lnSpc>
                <a:spcPct val="100000"/>
              </a:lnSpc>
              <a:spcBef>
                <a:spcPct val="0"/>
              </a:spcBef>
              <a:spcAft>
                <a:spcPts val="1200"/>
              </a:spcAft>
              <a:buClrTx/>
              <a:buSzTx/>
              <a:buFontTx/>
              <a:buNone/>
              <a:tabLst>
                <a:tab pos="1750695" algn="l"/>
              </a:tabLst>
              <a:defRPr/>
            </a:pPr>
            <a:r>
              <a:rPr kumimoji="0" lang="zh-CN"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建章立制、规范</a:t>
            </a: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rPr>
              <a:t>实施</a:t>
            </a:r>
            <a:endParaRPr kumimoji="0" lang="zh-CN" altLang="zh-CN"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《“国培计划”课程标准（试行）》</a:t>
            </a:r>
            <a:endParaRPr kumimoji="0" lang="en-US"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en-US"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en-US"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2012</a:t>
            </a:r>
            <a:r>
              <a:rPr kumimoji="0" lang="zh-CN"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zh-CN" altLang="en-US"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en-US"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67</a:t>
            </a:r>
            <a:r>
              <a:rPr kumimoji="0" lang="zh-CN" altLang="zh-CN" sz="18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endParaRPr kumimoji="0" lang="en-US" altLang="zh-CN" sz="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矩形 8"/>
          <p:cNvSpPr/>
          <p:nvPr/>
        </p:nvSpPr>
        <p:spPr>
          <a:xfrm>
            <a:off x="5433847" y="2191873"/>
            <a:ext cx="5772283" cy="419164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ts val="0"/>
              </a:spcBef>
              <a:spcAft>
                <a:spcPts val="0"/>
              </a:spcAft>
              <a:buClrTx/>
              <a:buSzTx/>
              <a:buFontTx/>
              <a:buNone/>
              <a:tabLst>
                <a:tab pos="1750695" algn="l"/>
              </a:tabLst>
              <a:defRPr/>
            </a:pPr>
            <a:r>
              <a:rPr kumimoji="0" lang="zh-CN"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国培计划</a:t>
            </a:r>
            <a:r>
              <a:rPr kumimoji="0"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3.0 </a:t>
            </a:r>
            <a:endParaRPr kumimoji="0"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0" fontAlgn="base" latinLnBrk="0" hangingPunct="0">
              <a:lnSpc>
                <a:spcPct val="100000"/>
              </a:lnSpc>
              <a:spcBef>
                <a:spcPts val="0"/>
              </a:spcBef>
              <a:spcAft>
                <a:spcPts val="1200"/>
              </a:spcAft>
              <a:buClrTx/>
              <a:buSzTx/>
              <a:buFontTx/>
              <a:buNone/>
              <a:tabLst>
                <a:tab pos="1750695" algn="l"/>
              </a:tabLst>
              <a:defRPr/>
            </a:pPr>
            <a:r>
              <a:rPr kumimoji="0" lang="zh-CN"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分层分类、提质增效</a:t>
            </a:r>
            <a:endParaRPr kumimoji="0" lang="zh-CN" altLang="zh-CN" sz="2400" b="1"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0" fontAlgn="base" latinLnBrk="0" hangingPunct="0">
              <a:lnSpc>
                <a:spcPct val="120000"/>
              </a:lnSpc>
              <a:spcBef>
                <a:spcPts val="600"/>
              </a:spcBef>
              <a:spcAft>
                <a:spcPts val="0"/>
              </a:spcAft>
              <a:buClrTx/>
              <a:buSzTx/>
              <a:buFontTx/>
              <a:buNone/>
              <a:tabLst>
                <a:tab pos="1750695" algn="l"/>
              </a:tabLst>
              <a:defRPr/>
            </a:pP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《“国培计划”项目实施指南》（</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2020</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zh-CN" altLang="en-US"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中西部项目</a:t>
            </a:r>
            <a:r>
              <a:rPr kumimoji="0" lang="zh-CN" altLang="en-US"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分层分类指南</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4</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zh-CN" altLang="en-US"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幼师国培</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6</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zh-CN" altLang="en-US"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提升工程</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 1</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 +</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在线培训</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1</a:t>
            </a:r>
            <a:r>
              <a:rPr kumimoji="0" lang="zh-CN"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zh-CN" altLang="en-US"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，共</a:t>
            </a:r>
            <a:r>
              <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12</a:t>
            </a:r>
            <a:r>
              <a:rPr kumimoji="0" lang="zh-CN" altLang="en-US"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endPar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中小学幼儿园教师培训课程指导标准</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义务教育学科教学（语文、数学、化学）</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首批印发</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(2017</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年），师德修养、班级管理、专业发展等第二批印发（</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2020</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年</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，共</a:t>
            </a:r>
            <a:r>
              <a:rPr kumimoji="0" lang="en-US" altLang="zh-CN"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6</a:t>
            </a:r>
            <a:r>
              <a:rPr kumimoji="0" lang="zh-CN" altLang="en-US" sz="2000" b="0" i="0" u="none" strike="noStrike" kern="10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rPr>
              <a:t>个</a:t>
            </a:r>
            <a:endParaRPr kumimoji="0" lang="en-US" altLang="zh-CN" sz="2000" b="0" i="0" u="none" strike="noStrike" kern="0" cap="none" spc="0" normalizeH="0" baseline="0" noProof="0" dirty="0">
              <a:ln>
                <a:noFill/>
              </a:ln>
              <a:solidFill>
                <a:srgbClr val="000000"/>
              </a:solidFill>
              <a:effectLst/>
              <a:uLnTx/>
              <a:uFillTx/>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8" name="矩形 7"/>
          <p:cNvSpPr/>
          <p:nvPr/>
        </p:nvSpPr>
        <p:spPr>
          <a:xfrm>
            <a:off x="787238" y="4354688"/>
            <a:ext cx="4536000" cy="2028825"/>
          </a:xfrm>
          <a:prstGeom prst="rect">
            <a:avLst/>
          </a:prstGeom>
          <a:solidFill>
            <a:srgbClr val="299A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ts val="0"/>
              </a:spcBef>
              <a:spcAft>
                <a:spcPts val="0"/>
              </a:spcAft>
              <a:buClrTx/>
              <a:buSzTx/>
              <a:buFontTx/>
              <a:buNone/>
              <a:tabLst>
                <a:tab pos="1750695" algn="l"/>
              </a:tabLst>
              <a:defRPr/>
            </a:pPr>
            <a:r>
              <a:rPr kumimoji="0" lang="zh-CN" altLang="zh-CN"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国培计划</a:t>
            </a:r>
            <a:r>
              <a:rPr kumimoji="0" lang="en-US" altLang="zh-CN"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2.0</a:t>
            </a:r>
            <a:endParaRPr kumimoji="0" lang="en-US" altLang="zh-CN"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0" fontAlgn="base" latinLnBrk="0" hangingPunct="0">
              <a:lnSpc>
                <a:spcPct val="100000"/>
              </a:lnSpc>
              <a:spcBef>
                <a:spcPts val="0"/>
              </a:spcBef>
              <a:spcAft>
                <a:spcPts val="1200"/>
              </a:spcAft>
              <a:buClrTx/>
              <a:buSzTx/>
              <a:buFontTx/>
              <a:buNone/>
              <a:tabLst>
                <a:tab pos="1750695" algn="l"/>
              </a:tabLst>
              <a:defRPr/>
            </a:pPr>
            <a:r>
              <a:rPr kumimoji="0" lang="zh-CN" altLang="zh-CN"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重心下移、模式创新</a:t>
            </a:r>
            <a:endParaRPr kumimoji="0" lang="zh-CN" altLang="zh-CN" sz="2400" b="1" i="0" u="none" strike="noStrike" kern="1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《乡村教师培训指南》</a:t>
            </a:r>
            <a:r>
              <a:rPr kumimoji="0" lang="en-US"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   </a:t>
            </a: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a:t>
            </a:r>
            <a:r>
              <a:rPr kumimoji="0" lang="en-US"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2016</a:t>
            </a: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en-US"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4</a:t>
            </a: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endParaRPr kumimoji="0" lang="zh-CN" altLang="zh-CN" sz="1800" b="0" i="0" u="none" strike="noStrike" kern="1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a:p>
            <a:pPr marL="0" marR="0" lvl="0" indent="0" algn="just" defTabSz="914400" rtl="0" eaLnBrk="0" fontAlgn="base" latinLnBrk="0" hangingPunct="0">
              <a:lnSpc>
                <a:spcPct val="120000"/>
              </a:lnSpc>
              <a:spcBef>
                <a:spcPct val="0"/>
              </a:spcBef>
              <a:spcAft>
                <a:spcPts val="0"/>
              </a:spcAft>
              <a:buClrTx/>
              <a:buSzTx/>
              <a:buFontTx/>
              <a:buNone/>
              <a:tabLst>
                <a:tab pos="1750695" algn="l"/>
              </a:tabLst>
              <a:defRPr/>
            </a:pP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《乡村校园长培训指南》（</a:t>
            </a:r>
            <a:r>
              <a:rPr kumimoji="0" lang="en-US"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2017</a:t>
            </a: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年）</a:t>
            </a:r>
            <a:r>
              <a:rPr kumimoji="0" lang="en-US"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4</a:t>
            </a:r>
            <a:r>
              <a:rPr kumimoji="0" lang="zh-CN"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个</a:t>
            </a:r>
            <a:r>
              <a:rPr kumimoji="0" lang="en-US" altLang="zh-CN" sz="1800" b="0" i="0" u="none" strike="noStrike" kern="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宋体" panose="02010600030101010101" pitchFamily="2" charset="-122"/>
              </a:rPr>
              <a:t> </a:t>
            </a:r>
            <a:endParaRPr kumimoji="0" lang="zh-CN" altLang="zh-CN" sz="1800" b="0" i="0" u="none" strike="noStrike" kern="1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Times New Roman" panose="02020603050405020304" pitchFamily="18" charset="0"/>
            </a:endParaRPr>
          </a:p>
        </p:txBody>
      </p:sp>
      <p:grpSp>
        <p:nvGrpSpPr>
          <p:cNvPr id="13" name="组合 12"/>
          <p:cNvGrpSpPr/>
          <p:nvPr/>
        </p:nvGrpSpPr>
        <p:grpSpPr>
          <a:xfrm>
            <a:off x="2981325" y="1358567"/>
            <a:ext cx="6229350" cy="523220"/>
            <a:chOff x="2981325" y="935876"/>
            <a:chExt cx="6229350" cy="523220"/>
          </a:xfrm>
        </p:grpSpPr>
        <p:sp>
          <p:nvSpPr>
            <p:cNvPr id="5" name="矩形 4"/>
            <p:cNvSpPr/>
            <p:nvPr/>
          </p:nvSpPr>
          <p:spPr>
            <a:xfrm>
              <a:off x="3849231" y="935876"/>
              <a:ext cx="4134465" cy="523220"/>
            </a:xfrm>
            <a:prstGeom prst="rect">
              <a:avLst/>
            </a:prstGeom>
          </p:spPr>
          <p:txBody>
            <a:bodyPr wrap="none">
              <a:spAutoFit/>
            </a:bodyPr>
            <a:lstStyle/>
            <a:p>
              <a:r>
                <a:rPr lang="zh-CN" altLang="en-US" sz="2800" b="1" dirty="0">
                  <a:solidFill>
                    <a:schemeClr val="accent2">
                      <a:lumMod val="50000"/>
                    </a:schemeClr>
                  </a:solidFill>
                  <a:latin typeface="微软雅黑" panose="020B0503020204020204" pitchFamily="34" charset="-122"/>
                  <a:ea typeface="微软雅黑" panose="020B0503020204020204" pitchFamily="34" charset="-122"/>
                </a:rPr>
                <a:t>教师培训的国家标准体系</a:t>
              </a:r>
              <a:endParaRPr lang="en-US" altLang="zh-CN" sz="28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981325" y="1428750"/>
              <a:ext cx="6229350" cy="18000"/>
            </a:xfrm>
            <a:prstGeom prst="rect">
              <a:avLst/>
            </a:prstGeom>
            <a:gradFill flip="none" rotWithShape="1">
              <a:gsLst>
                <a:gs pos="61000">
                  <a:srgbClr val="00849F"/>
                </a:gs>
                <a:gs pos="0">
                  <a:srgbClr val="008AA7">
                    <a:alpha val="0"/>
                  </a:srgbClr>
                </a:gs>
                <a:gs pos="39000">
                  <a:srgbClr val="008AA7">
                    <a:lumMod val="94000"/>
                  </a:srgbClr>
                </a:gs>
                <a:gs pos="100000">
                  <a:srgbClr val="008AA7">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pitchFamily="34" charset="-122"/>
                <a:cs typeface="+mn-cs"/>
              </a:endParaRPr>
            </a:p>
          </p:txBody>
        </p:sp>
      </p:gr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217683"/>
            <a:ext cx="12192000" cy="2490951"/>
          </a:xfrm>
          <a:prstGeom prst="rect">
            <a:avLst/>
          </a:prstGeom>
          <a:ln w="12700">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67536" y="2927873"/>
            <a:ext cx="9965965" cy="769441"/>
          </a:xfrm>
          <a:prstGeom prst="rect">
            <a:avLst/>
          </a:prstGeom>
          <a:noFill/>
        </p:spPr>
        <p:txBody>
          <a:bodyPr wrap="square">
            <a:spAutoFit/>
          </a:bodyPr>
          <a:lstStyle/>
          <a:p>
            <a:pPr algn="just"/>
            <a:r>
              <a:rPr lang="zh-CN" altLang="en-US"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rPr>
              <a:t>从</a:t>
            </a:r>
            <a:r>
              <a:rPr lang="en-US" altLang="zh-CN"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rPr>
              <a:t>《</a:t>
            </a:r>
            <a:r>
              <a:rPr lang="zh-CN" altLang="en-US" sz="4400" kern="100" spc="-15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课程标准</a:t>
            </a:r>
            <a:r>
              <a:rPr lang="en-US" altLang="zh-CN"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rPr>
              <a:t>》</a:t>
            </a:r>
            <a:r>
              <a:rPr lang="zh-CN" altLang="en-US"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rPr>
              <a:t>到</a:t>
            </a:r>
            <a:r>
              <a:rPr lang="en-US" altLang="zh-CN"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rPr>
              <a:t>《</a:t>
            </a:r>
            <a:r>
              <a:rPr lang="zh-CN" altLang="en-US"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rPr>
              <a:t>培训课程指导标准</a:t>
            </a:r>
            <a:r>
              <a:rPr lang="en-US" altLang="zh-CN" sz="4400" kern="100" spc="-150" dirty="0">
                <a:solidFill>
                  <a:schemeClr val="bg1"/>
                </a:solidFill>
                <a:latin typeface="华文中宋" panose="02010600040101010101" pitchFamily="2" charset="-122"/>
                <a:ea typeface="华文中宋" panose="02010600040101010101" pitchFamily="2" charset="-122"/>
                <a:cs typeface="Times New Roman" panose="02020603050405020304" pitchFamily="18" charset="0"/>
              </a:rPr>
              <a:t>》</a:t>
            </a:r>
            <a:endParaRPr lang="zh-CN" altLang="en-US" sz="4400" kern="100" spc="-150" dirty="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5" name="椭圆 4"/>
          <p:cNvSpPr/>
          <p:nvPr/>
        </p:nvSpPr>
        <p:spPr>
          <a:xfrm>
            <a:off x="497768" y="2826593"/>
            <a:ext cx="972000" cy="972000"/>
          </a:xfrm>
          <a:prstGeom prst="ellipse">
            <a:avLst/>
          </a:prstGeom>
          <a:solidFill>
            <a:srgbClr val="FFC000"/>
          </a:solidFill>
          <a:ln w="190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solidFill>
                <a:latin typeface="微软雅黑" panose="020B0503020204020204" pitchFamily="34" charset="-122"/>
                <a:ea typeface="微软雅黑" panose="020B0503020204020204" pitchFamily="34" charset="-122"/>
              </a:rPr>
              <a:t>2</a:t>
            </a:r>
            <a:endParaRPr lang="zh-CN" altLang="en-US" sz="4000" b="1" dirty="0">
              <a:solidFill>
                <a:schemeClr val="tx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V="1">
            <a:off x="0" y="4645569"/>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340302" y="919845"/>
            <a:ext cx="3715737" cy="5283722"/>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
        <p:nvSpPr>
          <p:cNvPr id="2" name="文本框 1"/>
          <p:cNvSpPr txBox="1"/>
          <p:nvPr/>
        </p:nvSpPr>
        <p:spPr>
          <a:xfrm>
            <a:off x="850545" y="1371263"/>
            <a:ext cx="5398906" cy="497957"/>
          </a:xfrm>
          <a:prstGeom prst="rect">
            <a:avLst/>
          </a:prstGeom>
          <a:noFill/>
        </p:spPr>
        <p:txBody>
          <a:bodyPr wrap="square" rtlCol="0">
            <a:spAutoFit/>
          </a:bodyPr>
          <a:lstStyle/>
          <a:p>
            <a:pPr algn="just">
              <a:lnSpc>
                <a:spcPct val="120000"/>
              </a:lnSpc>
            </a:pPr>
            <a:r>
              <a:rPr lang="en-US" altLang="zh-CN" sz="2400" b="1" spc="-150" dirty="0">
                <a:latin typeface="微软雅黑" panose="020B0503020204020204" pitchFamily="34" charset="-122"/>
                <a:ea typeface="微软雅黑" panose="020B0503020204020204" pitchFamily="34" charset="-122"/>
              </a:rPr>
              <a:t>2-1《</a:t>
            </a:r>
            <a:r>
              <a:rPr lang="zh-CN" altLang="en-US" sz="2400" b="1" spc="-150" dirty="0">
                <a:latin typeface="微软雅黑" panose="020B0503020204020204" pitchFamily="34" charset="-122"/>
                <a:ea typeface="微软雅黑" panose="020B0503020204020204" pitchFamily="34" charset="-122"/>
              </a:rPr>
              <a:t>“国培计划”课程标准（试行）</a:t>
            </a:r>
            <a:r>
              <a:rPr lang="en-US" altLang="zh-CN" sz="2400" b="1" spc="-150" dirty="0">
                <a:latin typeface="微软雅黑" panose="020B0503020204020204" pitchFamily="34" charset="-122"/>
                <a:ea typeface="微软雅黑" panose="020B0503020204020204" pitchFamily="34" charset="-122"/>
              </a:rPr>
              <a:t>》</a:t>
            </a:r>
            <a:endParaRPr lang="zh-CN" altLang="en-US" sz="2400" b="1" spc="-15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50545" y="2547621"/>
            <a:ext cx="6143038" cy="3649589"/>
          </a:xfrm>
          <a:prstGeom prst="rect">
            <a:avLst/>
          </a:prstGeom>
          <a:noFill/>
        </p:spPr>
        <p:txBody>
          <a:bodyPr wrap="square" rtlCol="0">
            <a:spAutoFit/>
          </a:bodyPr>
          <a:lstStyle/>
          <a:p>
            <a:pPr algn="just">
              <a:lnSpc>
                <a:spcPct val="130000"/>
              </a:lnSpc>
              <a:spcBef>
                <a:spcPts val="600"/>
              </a:spcBef>
            </a:pPr>
            <a:r>
              <a:rPr lang="zh-CN" altLang="en-US" sz="2200" dirty="0">
                <a:latin typeface="微软雅黑 Light" panose="020B0502040204020203" pitchFamily="34" charset="-122"/>
                <a:ea typeface="微软雅黑 Light" panose="020B0502040204020203" pitchFamily="34" charset="-122"/>
              </a:rPr>
              <a:t>　　</a:t>
            </a:r>
            <a:r>
              <a:rPr lang="en-US" altLang="zh-CN" sz="2200" dirty="0">
                <a:latin typeface="微软雅黑 Light" panose="020B0502040204020203" pitchFamily="34" charset="-122"/>
                <a:ea typeface="微软雅黑 Light" panose="020B0502040204020203" pitchFamily="34" charset="-122"/>
              </a:rPr>
              <a:t>2010</a:t>
            </a:r>
            <a:r>
              <a:rPr lang="zh-CN" altLang="en-US" sz="2200" dirty="0">
                <a:latin typeface="微软雅黑 Light" panose="020B0502040204020203" pitchFamily="34" charset="-122"/>
                <a:ea typeface="微软雅黑 Light" panose="020B0502040204020203" pitchFamily="34" charset="-122"/>
              </a:rPr>
              <a:t>年，“国培计划”正式启动。为规范“国培计划”项目管理，提高培训质量，教育部委托全国教师教育课程资源专家委员会组织专家研制了</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国培计划”课程标准（试行）</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，并于</a:t>
            </a:r>
            <a:r>
              <a:rPr lang="en-US" altLang="zh-CN" sz="2200" dirty="0">
                <a:latin typeface="微软雅黑 Light" panose="020B0502040204020203" pitchFamily="34" charset="-122"/>
                <a:ea typeface="微软雅黑 Light" panose="020B0502040204020203" pitchFamily="34" charset="-122"/>
              </a:rPr>
              <a:t>2012</a:t>
            </a:r>
            <a:r>
              <a:rPr lang="zh-CN" altLang="en-US" sz="2200" dirty="0">
                <a:latin typeface="微软雅黑 Light" panose="020B0502040204020203" pitchFamily="34" charset="-122"/>
                <a:ea typeface="微软雅黑 Light" panose="020B0502040204020203" pitchFamily="34" charset="-122"/>
              </a:rPr>
              <a:t>年正式发布实施（简称</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课程标准</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a:t>
            </a:r>
            <a:endParaRPr lang="en-US" altLang="zh-CN" sz="2200" dirty="0">
              <a:latin typeface="微软雅黑 Light" panose="020B0502040204020203" pitchFamily="34" charset="-122"/>
              <a:ea typeface="微软雅黑 Light" panose="020B0502040204020203" pitchFamily="34" charset="-122"/>
            </a:endParaRPr>
          </a:p>
          <a:p>
            <a:pPr algn="just">
              <a:lnSpc>
                <a:spcPct val="130000"/>
              </a:lnSpc>
              <a:spcBef>
                <a:spcPts val="600"/>
              </a:spcBef>
            </a:pPr>
            <a:r>
              <a:rPr lang="zh-CN" altLang="en-US" sz="2200" dirty="0">
                <a:latin typeface="微软雅黑 Light" panose="020B0502040204020203" pitchFamily="34" charset="-122"/>
                <a:ea typeface="微软雅黑 Light" panose="020B0502040204020203" pitchFamily="34" charset="-122"/>
              </a:rPr>
              <a:t>　　</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国培计划”课程标准（试行）</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是第一份由教育部牵头制订的有关教师培训领域的课程标准，是国培计划的奠基性工程。</a:t>
            </a:r>
            <a:endParaRPr lang="zh-CN" altLang="en-US" sz="2200" dirty="0">
              <a:latin typeface="微软雅黑 Light" panose="020B0502040204020203" pitchFamily="34" charset="-122"/>
              <a:ea typeface="微软雅黑 Light" panose="020B0502040204020203" pitchFamily="34" charset="-122"/>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duotone>
              <a:schemeClr val="bg2">
                <a:shade val="45000"/>
                <a:satMod val="135000"/>
              </a:schemeClr>
              <a:prstClr val="white"/>
            </a:duotone>
            <a:extLst>
              <a:ext uri="{BEBA8EAE-BF5A-486C-A8C5-ECC9F3942E4B}">
                <a14:imgProps xmlns:a14="http://schemas.microsoft.com/office/drawing/2010/main">
                  <a14:imgLayer r:embed="rId2">
                    <a14:imgEffect>
                      <a14:brightnessContrast bright="20000" contrast="-20000"/>
                    </a14:imgEffect>
                  </a14:imgLayer>
                </a14:imgProps>
              </a:ext>
            </a:extLst>
          </a:blip>
          <a:stretch>
            <a:fillRect/>
          </a:stretch>
        </p:blipFill>
        <p:spPr>
          <a:xfrm>
            <a:off x="6808880" y="3418828"/>
            <a:ext cx="4542622" cy="673057"/>
          </a:xfrm>
          <a:prstGeom prst="rect">
            <a:avLst/>
          </a:prstGeom>
          <a:ln>
            <a:noFill/>
          </a:ln>
        </p:spPr>
      </p:pic>
      <p:sp>
        <p:nvSpPr>
          <p:cNvPr id="2" name="文本框 1"/>
          <p:cNvSpPr txBox="1"/>
          <p:nvPr/>
        </p:nvSpPr>
        <p:spPr>
          <a:xfrm>
            <a:off x="850545" y="1371263"/>
            <a:ext cx="4313126" cy="500393"/>
          </a:xfrm>
          <a:prstGeom prst="rect">
            <a:avLst/>
          </a:prstGeom>
          <a:noFill/>
        </p:spPr>
        <p:txBody>
          <a:bodyPr wrap="square" rtlCol="0">
            <a:spAutoFit/>
          </a:bodyPr>
          <a:lstStyle/>
          <a:p>
            <a:pPr algn="just">
              <a:lnSpc>
                <a:spcPct val="120000"/>
              </a:lnSpc>
            </a:pPr>
            <a:r>
              <a:rPr lang="en-US" altLang="zh-CN" sz="2400" b="1" spc="-150" dirty="0">
                <a:latin typeface="微软雅黑" panose="020B0503020204020204" pitchFamily="34" charset="-122"/>
                <a:ea typeface="微软雅黑" panose="020B0503020204020204" pitchFamily="34" charset="-122"/>
              </a:rPr>
              <a:t>2-1《</a:t>
            </a:r>
            <a:r>
              <a:rPr lang="zh-CN" altLang="en-US" sz="2400" b="1" spc="-150" dirty="0">
                <a:latin typeface="微软雅黑" panose="020B0503020204020204" pitchFamily="34" charset="-122"/>
                <a:ea typeface="微软雅黑" panose="020B0503020204020204" pitchFamily="34" charset="-122"/>
              </a:rPr>
              <a:t>“国培计划”课程标准</a:t>
            </a:r>
            <a:r>
              <a:rPr lang="en-US" altLang="zh-CN" sz="2400" b="1" spc="-150" dirty="0">
                <a:latin typeface="微软雅黑" panose="020B0503020204020204" pitchFamily="34" charset="-122"/>
                <a:ea typeface="微软雅黑" panose="020B0503020204020204" pitchFamily="34" charset="-122"/>
              </a:rPr>
              <a:t>》</a:t>
            </a:r>
            <a:endParaRPr lang="zh-CN" altLang="en-US" sz="2400" b="1" spc="-15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50545" y="2184058"/>
            <a:ext cx="5613317" cy="4089709"/>
          </a:xfrm>
          <a:prstGeom prst="rect">
            <a:avLst/>
          </a:prstGeom>
          <a:noFill/>
        </p:spPr>
        <p:txBody>
          <a:bodyPr wrap="square" rtlCol="0">
            <a:spAutoFit/>
          </a:bodyPr>
          <a:lstStyle/>
          <a:p>
            <a:pPr algn="just">
              <a:lnSpc>
                <a:spcPct val="130000"/>
              </a:lnSpc>
              <a:spcBef>
                <a:spcPts val="600"/>
              </a:spcBef>
            </a:pPr>
            <a:r>
              <a:rPr lang="zh-CN" altLang="en-US" sz="2200" dirty="0">
                <a:latin typeface="微软雅黑 Light" panose="020B0502040204020203" pitchFamily="34" charset="-122"/>
                <a:ea typeface="微软雅黑 Light" panose="020B0502040204020203" pitchFamily="34" charset="-122"/>
              </a:rPr>
              <a:t>　　</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国培计划”课程标准（试行）</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中的文件共包括四种类型：</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“国培计划”课程标准（试行）</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使用指南，</a:t>
            </a:r>
            <a:r>
              <a:rPr lang="en-US" altLang="zh-CN" sz="2200" dirty="0">
                <a:latin typeface="微软雅黑 Light" panose="020B0502040204020203" pitchFamily="34" charset="-122"/>
                <a:ea typeface="微软雅黑 Light" panose="020B0502040204020203" pitchFamily="34" charset="-122"/>
              </a:rPr>
              <a:t>1</a:t>
            </a:r>
            <a:r>
              <a:rPr lang="zh-CN" altLang="en-US" sz="2200" dirty="0">
                <a:latin typeface="微软雅黑 Light" panose="020B0502040204020203" pitchFamily="34" charset="-122"/>
                <a:ea typeface="微软雅黑 Light" panose="020B0502040204020203" pitchFamily="34" charset="-122"/>
              </a:rPr>
              <a:t>份；学科（领域）培训课程标准，</a:t>
            </a:r>
            <a:r>
              <a:rPr lang="en-US" altLang="zh-CN" sz="2200" dirty="0">
                <a:latin typeface="微软雅黑 Light" panose="020B0502040204020203" pitchFamily="34" charset="-122"/>
                <a:ea typeface="微软雅黑 Light" panose="020B0502040204020203" pitchFamily="34" charset="-122"/>
              </a:rPr>
              <a:t>49</a:t>
            </a:r>
            <a:r>
              <a:rPr lang="zh-CN" altLang="en-US" sz="2200" dirty="0">
                <a:latin typeface="微软雅黑 Light" panose="020B0502040204020203" pitchFamily="34" charset="-122"/>
                <a:ea typeface="微软雅黑 Light" panose="020B0502040204020203" pitchFamily="34" charset="-122"/>
              </a:rPr>
              <a:t>份；培训团队研修课程标准，</a:t>
            </a:r>
            <a:r>
              <a:rPr lang="en-US" altLang="zh-CN" sz="2200" dirty="0">
                <a:latin typeface="微软雅黑 Light" panose="020B0502040204020203" pitchFamily="34" charset="-122"/>
                <a:ea typeface="微软雅黑 Light" panose="020B0502040204020203" pitchFamily="34" charset="-122"/>
              </a:rPr>
              <a:t>17</a:t>
            </a:r>
            <a:r>
              <a:rPr lang="zh-CN" altLang="en-US" sz="2200" dirty="0">
                <a:latin typeface="微软雅黑 Light" panose="020B0502040204020203" pitchFamily="34" charset="-122"/>
                <a:ea typeface="微软雅黑 Light" panose="020B0502040204020203" pitchFamily="34" charset="-122"/>
              </a:rPr>
              <a:t>份；课程资源建设规范，</a:t>
            </a:r>
            <a:r>
              <a:rPr lang="en-US" altLang="zh-CN" sz="2200" dirty="0">
                <a:latin typeface="微软雅黑 Light" panose="020B0502040204020203" pitchFamily="34" charset="-122"/>
                <a:ea typeface="微软雅黑 Light" panose="020B0502040204020203" pitchFamily="34" charset="-122"/>
              </a:rPr>
              <a:t>1</a:t>
            </a:r>
            <a:r>
              <a:rPr lang="zh-CN" altLang="en-US" sz="2200" dirty="0">
                <a:latin typeface="微软雅黑 Light" panose="020B0502040204020203" pitchFamily="34" charset="-122"/>
                <a:ea typeface="微软雅黑 Light" panose="020B0502040204020203" pitchFamily="34" charset="-122"/>
              </a:rPr>
              <a:t>份。全文共</a:t>
            </a:r>
            <a:r>
              <a:rPr lang="en-US" altLang="zh-CN" sz="2200" dirty="0">
                <a:latin typeface="微软雅黑 Light" panose="020B0502040204020203" pitchFamily="34" charset="-122"/>
                <a:ea typeface="微软雅黑 Light" panose="020B0502040204020203" pitchFamily="34" charset="-122"/>
              </a:rPr>
              <a:t>576</a:t>
            </a:r>
            <a:r>
              <a:rPr lang="zh-CN" altLang="en-US" sz="2200" dirty="0">
                <a:latin typeface="微软雅黑 Light" panose="020B0502040204020203" pitchFamily="34" charset="-122"/>
                <a:ea typeface="微软雅黑 Light" panose="020B0502040204020203" pitchFamily="34" charset="-122"/>
              </a:rPr>
              <a:t>页，合计</a:t>
            </a:r>
            <a:r>
              <a:rPr lang="en-US" altLang="zh-CN" sz="2200" dirty="0">
                <a:latin typeface="微软雅黑 Light" panose="020B0502040204020203" pitchFamily="34" charset="-122"/>
                <a:ea typeface="微软雅黑 Light" panose="020B0502040204020203" pitchFamily="34" charset="-122"/>
              </a:rPr>
              <a:t>68</a:t>
            </a:r>
            <a:r>
              <a:rPr lang="zh-CN" altLang="en-US" sz="2200" dirty="0">
                <a:latin typeface="微软雅黑 Light" panose="020B0502040204020203" pitchFamily="34" charset="-122"/>
                <a:ea typeface="微软雅黑 Light" panose="020B0502040204020203" pitchFamily="34" charset="-122"/>
              </a:rPr>
              <a:t>份文件。</a:t>
            </a:r>
            <a:endParaRPr lang="en-US" altLang="zh-CN" sz="2200" dirty="0">
              <a:latin typeface="微软雅黑 Light" panose="020B0502040204020203" pitchFamily="34" charset="-122"/>
              <a:ea typeface="微软雅黑 Light" panose="020B0502040204020203" pitchFamily="34" charset="-122"/>
            </a:endParaRPr>
          </a:p>
          <a:p>
            <a:pPr algn="just">
              <a:lnSpc>
                <a:spcPct val="130000"/>
              </a:lnSpc>
              <a:spcBef>
                <a:spcPts val="600"/>
              </a:spcBef>
            </a:pPr>
            <a:r>
              <a:rPr lang="zh-CN" altLang="en-US" sz="2200" dirty="0">
                <a:latin typeface="微软雅黑 Light" panose="020B0502040204020203" pitchFamily="34" charset="-122"/>
                <a:ea typeface="微软雅黑 Light" panose="020B0502040204020203" pitchFamily="34" charset="-122"/>
              </a:rPr>
              <a:t>　　</a:t>
            </a:r>
            <a:r>
              <a:rPr lang="en-US" altLang="zh-CN" sz="2200" dirty="0">
                <a:latin typeface="微软雅黑 Light" panose="020B0502040204020203" pitchFamily="34" charset="-122"/>
                <a:ea typeface="微软雅黑 Light" panose="020B0502040204020203" pitchFamily="34" charset="-122"/>
              </a:rPr>
              <a:t>2012</a:t>
            </a:r>
            <a:r>
              <a:rPr lang="zh-CN" altLang="en-US" sz="2200" dirty="0">
                <a:latin typeface="微软雅黑 Light" panose="020B0502040204020203" pitchFamily="34" charset="-122"/>
                <a:ea typeface="微软雅黑 Light" panose="020B0502040204020203" pitchFamily="34" charset="-122"/>
              </a:rPr>
              <a:t>版</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课程标准（试行）</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规模十分宏大，体系基本完备。时至今日，对“国培计划”项目实施仍具有十分重要的参考价值。</a:t>
            </a:r>
            <a:endParaRPr lang="zh-CN" altLang="en-US" sz="2200" dirty="0">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3" cstate="screen"/>
          <a:srcRect/>
          <a:stretch>
            <a:fillRect/>
          </a:stretch>
        </p:blipFill>
        <p:spPr>
          <a:xfrm>
            <a:off x="6808880" y="981075"/>
            <a:ext cx="4542622" cy="2639516"/>
          </a:xfrm>
          <a:prstGeom prst="rect">
            <a:avLst/>
          </a:prstGeom>
        </p:spPr>
      </p:pic>
      <p:pic>
        <p:nvPicPr>
          <p:cNvPr id="6" name="图片 5"/>
          <p:cNvPicPr>
            <a:picLocks noChangeAspect="1"/>
          </p:cNvPicPr>
          <p:nvPr/>
        </p:nvPicPr>
        <p:blipFill rotWithShape="1">
          <a:blip r:embed="rId4" cstate="screen"/>
          <a:srcRect/>
          <a:stretch>
            <a:fillRect/>
          </a:stretch>
        </p:blipFill>
        <p:spPr>
          <a:xfrm>
            <a:off x="6808880" y="4092846"/>
            <a:ext cx="4542622" cy="2073004"/>
          </a:xfrm>
          <a:prstGeom prst="rect">
            <a:avLst/>
          </a:prstGeom>
        </p:spPr>
      </p:pic>
      <p:sp>
        <p:nvSpPr>
          <p:cNvPr id="13" name="矩形 12"/>
          <p:cNvSpPr/>
          <p:nvPr/>
        </p:nvSpPr>
        <p:spPr>
          <a:xfrm>
            <a:off x="7164473" y="1225900"/>
            <a:ext cx="2672862" cy="301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164473" y="2168440"/>
            <a:ext cx="3044652" cy="301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144377" y="5423665"/>
            <a:ext cx="3044652" cy="301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164473" y="1576980"/>
            <a:ext cx="2833636" cy="301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08880" y="981075"/>
            <a:ext cx="4532575" cy="5184775"/>
          </a:xfrm>
          <a:prstGeom prst="rect">
            <a:avLst/>
          </a:prstGeom>
          <a:noFill/>
          <a:ln w="952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2"/>
          <p:cNvGraphicFramePr>
            <a:graphicFrameLocks noGrp="1"/>
          </p:cNvGraphicFramePr>
          <p:nvPr/>
        </p:nvGraphicFramePr>
        <p:xfrm>
          <a:off x="965581" y="1583328"/>
          <a:ext cx="10404480" cy="4918017"/>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867040"/>
                <a:gridCol w="867040"/>
                <a:gridCol w="867040"/>
                <a:gridCol w="867040"/>
                <a:gridCol w="867040"/>
                <a:gridCol w="867040"/>
                <a:gridCol w="867040"/>
                <a:gridCol w="867040"/>
                <a:gridCol w="867040"/>
                <a:gridCol w="867040"/>
                <a:gridCol w="867040"/>
                <a:gridCol w="867040"/>
              </a:tblGrid>
              <a:tr h="378309">
                <a:tc>
                  <a:txBody>
                    <a:bodyPr/>
                    <a:lstStyle/>
                    <a:p>
                      <a:pPr algn="ctr"/>
                      <a:r>
                        <a:rPr lang="zh-CN" altLang="en-US" sz="1600" b="1" dirty="0">
                          <a:latin typeface="微软雅黑" panose="020B0503020204020204" pitchFamily="34" charset="-122"/>
                          <a:ea typeface="微软雅黑" panose="020B0503020204020204" pitchFamily="34" charset="-122"/>
                        </a:rPr>
                        <a:t>学科</a:t>
                      </a:r>
                      <a:endParaRPr lang="zh-CN" altLang="en-US" sz="1600" b="1" dirty="0">
                        <a:latin typeface="微软雅黑" panose="020B0503020204020204" pitchFamily="34" charset="-122"/>
                        <a:ea typeface="微软雅黑" panose="020B0503020204020204"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标准</a:t>
                      </a:r>
                      <a:endParaRPr lang="zh-CN" altLang="en-US" sz="1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学科</a:t>
                      </a:r>
                      <a:endParaRPr lang="zh-CN" altLang="en-US" sz="1600" b="1" dirty="0">
                        <a:latin typeface="微软雅黑" panose="020B0503020204020204" pitchFamily="34" charset="-122"/>
                        <a:ea typeface="微软雅黑" panose="020B0503020204020204"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标准</a:t>
                      </a:r>
                      <a:endParaRPr lang="zh-CN" altLang="en-US" sz="1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学科</a:t>
                      </a:r>
                      <a:endParaRPr lang="zh-CN" altLang="en-US" sz="1600" b="1" dirty="0">
                        <a:latin typeface="微软雅黑" panose="020B0503020204020204" pitchFamily="34" charset="-122"/>
                        <a:ea typeface="微软雅黑" panose="020B0503020204020204"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标准</a:t>
                      </a:r>
                      <a:endParaRPr lang="zh-CN" altLang="en-US" sz="1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学科</a:t>
                      </a:r>
                      <a:endParaRPr lang="zh-CN" altLang="en-US" sz="1600" b="1" dirty="0">
                        <a:latin typeface="微软雅黑" panose="020B0503020204020204" pitchFamily="34" charset="-122"/>
                        <a:ea typeface="微软雅黑" panose="020B0503020204020204"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标准</a:t>
                      </a:r>
                      <a:endParaRPr lang="zh-CN" altLang="en-US" sz="1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学科</a:t>
                      </a:r>
                      <a:endParaRPr lang="zh-CN" altLang="en-US" sz="1600" b="1" dirty="0">
                        <a:latin typeface="微软雅黑" panose="020B0503020204020204" pitchFamily="34" charset="-122"/>
                        <a:ea typeface="微软雅黑" panose="020B0503020204020204"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标准</a:t>
                      </a:r>
                      <a:endParaRPr lang="zh-CN" altLang="en-US" sz="1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学科</a:t>
                      </a:r>
                      <a:endParaRPr lang="zh-CN" altLang="en-US" sz="1600" b="1" dirty="0">
                        <a:latin typeface="微软雅黑" panose="020B0503020204020204" pitchFamily="34" charset="-122"/>
                        <a:ea typeface="微软雅黑" panose="020B0503020204020204"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标准</a:t>
                      </a:r>
                      <a:endParaRPr lang="zh-CN" altLang="en-US" sz="1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378309">
                <a:tc rowSpan="4">
                  <a:txBody>
                    <a:bodyPr/>
                    <a:lstStyle/>
                    <a:p>
                      <a:pPr algn="ctr"/>
                      <a:r>
                        <a:rPr lang="zh-CN" altLang="en-US" sz="1600" dirty="0">
                          <a:latin typeface="微软雅黑 Light" panose="020B0502040204020203" pitchFamily="34" charset="-122"/>
                          <a:ea typeface="微软雅黑 Light" panose="020B0502040204020203" pitchFamily="34" charset="-122"/>
                        </a:rPr>
                        <a:t>语文</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品德</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美术</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3">
                  <a:txBody>
                    <a:bodyPr/>
                    <a:lstStyle/>
                    <a:p>
                      <a:pPr algn="ctr"/>
                      <a:endParaRPr lang="en-US" altLang="zh-CN" sz="1600" dirty="0">
                        <a:latin typeface="微软雅黑 Light" panose="020B0502040204020203" pitchFamily="34" charset="-122"/>
                        <a:ea typeface="微软雅黑 Light" panose="020B0502040204020203" pitchFamily="34" charset="-122"/>
                      </a:endParaRPr>
                    </a:p>
                    <a:p>
                      <a:pPr algn="ctr"/>
                      <a:r>
                        <a:rPr lang="zh-CN" altLang="en-US" sz="1600" dirty="0">
                          <a:latin typeface="微软雅黑 Light" panose="020B0502040204020203" pitchFamily="34" charset="-122"/>
                          <a:ea typeface="微软雅黑 Light" panose="020B0502040204020203" pitchFamily="34" charset="-122"/>
                        </a:rPr>
                        <a:t>物理</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3">
                  <a:txBody>
                    <a:bodyPr/>
                    <a:lstStyle/>
                    <a:p>
                      <a:pPr algn="ctr"/>
                      <a:r>
                        <a:rPr lang="zh-CN" altLang="en-US" sz="1600" dirty="0">
                          <a:latin typeface="微软雅黑 Light" panose="020B0502040204020203" pitchFamily="34" charset="-122"/>
                          <a:ea typeface="微软雅黑 Light" panose="020B0502040204020203" pitchFamily="34" charset="-122"/>
                        </a:rPr>
                        <a:t>地理</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2">
                  <a:txBody>
                    <a:bodyPr/>
                    <a:lstStyle/>
                    <a:p>
                      <a:pPr algn="ctr"/>
                      <a:r>
                        <a:rPr lang="zh-CN" altLang="en-US" sz="1600" dirty="0">
                          <a:latin typeface="微软雅黑 Light" panose="020B0502040204020203" pitchFamily="34" charset="-122"/>
                          <a:ea typeface="微软雅黑 Light" panose="020B0502040204020203" pitchFamily="34" charset="-122"/>
                        </a:rPr>
                        <a:t>科学</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2</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lnL w="19050"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2">
                  <a:txBody>
                    <a:bodyPr/>
                    <a:lstStyle/>
                    <a:p>
                      <a:pPr marL="0" marR="0" lvl="0" indent="0" algn="ctr" defTabSz="914400" rtl="0" eaLnBrk="1" fontAlgn="auto" latinLnBrk="0" hangingPunct="1">
                        <a:lnSpc>
                          <a:spcPts val="17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信息</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ts val="17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技术</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ts val="17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2</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3">
                  <a:txBody>
                    <a:bodyPr/>
                    <a:lstStyle/>
                    <a:p>
                      <a:pPr algn="ctr"/>
                      <a:r>
                        <a:rPr lang="zh-CN" altLang="en-US" sz="1600" dirty="0">
                          <a:latin typeface="微软雅黑 Light" panose="020B0502040204020203" pitchFamily="34" charset="-122"/>
                          <a:ea typeface="微软雅黑 Light" panose="020B0502040204020203" pitchFamily="34" charset="-122"/>
                        </a:rPr>
                        <a:t>化学</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3">
                  <a:txBody>
                    <a:bodyPr/>
                    <a:lstStyle/>
                    <a:p>
                      <a:pPr algn="ctr"/>
                      <a:r>
                        <a:rPr lang="zh-CN" altLang="en-US" sz="1600" dirty="0">
                          <a:latin typeface="微软雅黑 Light" panose="020B0502040204020203" pitchFamily="34" charset="-122"/>
                          <a:ea typeface="微软雅黑 Light" panose="020B0502040204020203" pitchFamily="34" charset="-122"/>
                        </a:rPr>
                        <a:t>心理</a:t>
                      </a:r>
                      <a:endParaRPr lang="en-US" altLang="zh-CN" sz="1600" dirty="0">
                        <a:latin typeface="微软雅黑 Light" panose="020B0502040204020203" pitchFamily="34" charset="-122"/>
                        <a:ea typeface="微软雅黑 Light" panose="020B0502040204020203" pitchFamily="34" charset="-122"/>
                      </a:endParaRPr>
                    </a:p>
                    <a:p>
                      <a:pPr algn="ctr"/>
                      <a:r>
                        <a:rPr lang="zh-CN" altLang="en-US" sz="1600" dirty="0">
                          <a:latin typeface="微软雅黑 Light" panose="020B0502040204020203" pitchFamily="34" charset="-122"/>
                          <a:ea typeface="微软雅黑 Light" panose="020B0502040204020203" pitchFamily="34" charset="-122"/>
                        </a:rPr>
                        <a:t>健康</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lnL w="19050"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r>
              <a:tr h="378309">
                <a:tc rowSpan="4">
                  <a:txBody>
                    <a:bodyPr/>
                    <a:lstStyle/>
                    <a:p>
                      <a:pPr algn="ctr"/>
                      <a:r>
                        <a:rPr lang="zh-CN" altLang="en-US" sz="1600" dirty="0">
                          <a:latin typeface="微软雅黑 Light" panose="020B0502040204020203" pitchFamily="34" charset="-122"/>
                          <a:ea typeface="微软雅黑 Light" panose="020B0502040204020203" pitchFamily="34" charset="-122"/>
                        </a:rPr>
                        <a:t>数学</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4">
                  <a:txBody>
                    <a:bodyPr/>
                    <a:lstStyle/>
                    <a:p>
                      <a:pPr algn="ctr"/>
                      <a:r>
                        <a:rPr lang="zh-CN" altLang="en-US" sz="1600" dirty="0">
                          <a:latin typeface="微软雅黑 Light" panose="020B0502040204020203" pitchFamily="34" charset="-122"/>
                          <a:ea typeface="微软雅黑 Light" panose="020B0502040204020203" pitchFamily="34" charset="-122"/>
                        </a:rPr>
                        <a:t>综合</a:t>
                      </a:r>
                      <a:endParaRPr lang="en-US" altLang="zh-CN" sz="1600" dirty="0">
                        <a:latin typeface="微软雅黑 Light" panose="020B0502040204020203" pitchFamily="34" charset="-122"/>
                        <a:ea typeface="微软雅黑 Light" panose="020B0502040204020203" pitchFamily="34" charset="-122"/>
                      </a:endParaRPr>
                    </a:p>
                    <a:p>
                      <a:pPr algn="ctr"/>
                      <a:r>
                        <a:rPr lang="zh-CN" altLang="en-US" sz="1600" dirty="0">
                          <a:latin typeface="微软雅黑 Light" panose="020B0502040204020203" pitchFamily="34" charset="-122"/>
                          <a:ea typeface="微软雅黑 Light" panose="020B0502040204020203" pitchFamily="34" charset="-122"/>
                        </a:rPr>
                        <a:t>实践</a:t>
                      </a:r>
                      <a:endParaRPr lang="en-US" altLang="zh-CN" sz="1600" dirty="0">
                        <a:latin typeface="微软雅黑 Light" panose="020B0502040204020203" pitchFamily="34" charset="-122"/>
                        <a:ea typeface="微软雅黑 Light" panose="020B0502040204020203" pitchFamily="34" charset="-122"/>
                      </a:endParaRPr>
                    </a:p>
                    <a:p>
                      <a:pPr algn="ctr"/>
                      <a:r>
                        <a:rPr lang="zh-CN" altLang="en-US" sz="1600" dirty="0">
                          <a:latin typeface="微软雅黑 Light" panose="020B0502040204020203" pitchFamily="34" charset="-122"/>
                          <a:ea typeface="微软雅黑 Light" panose="020B0502040204020203" pitchFamily="34" charset="-122"/>
                        </a:rPr>
                        <a:t>活动</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4">
                  <a:txBody>
                    <a:bodyPr/>
                    <a:lstStyle/>
                    <a:p>
                      <a:pPr algn="ctr"/>
                      <a:r>
                        <a:rPr lang="zh-CN" altLang="en-US" sz="1600" dirty="0">
                          <a:latin typeface="微软雅黑 Light" panose="020B0502040204020203" pitchFamily="34" charset="-122"/>
                          <a:ea typeface="微软雅黑 Light" panose="020B0502040204020203" pitchFamily="34" charset="-122"/>
                        </a:rPr>
                        <a:t>体育与</a:t>
                      </a:r>
                      <a:endParaRPr lang="en-US" altLang="zh-CN" sz="1600" dirty="0">
                        <a:latin typeface="微软雅黑 Light" panose="020B0502040204020203" pitchFamily="34" charset="-122"/>
                        <a:ea typeface="微软雅黑 Light" panose="020B0502040204020203" pitchFamily="34" charset="-122"/>
                      </a:endParaRPr>
                    </a:p>
                    <a:p>
                      <a:pPr algn="ctr"/>
                      <a:r>
                        <a:rPr lang="zh-CN" altLang="en-US" sz="1600" dirty="0">
                          <a:latin typeface="微软雅黑 Light" panose="020B0502040204020203" pitchFamily="34" charset="-122"/>
                          <a:ea typeface="微软雅黑 Light" panose="020B0502040204020203" pitchFamily="34" charset="-122"/>
                        </a:rPr>
                        <a:t>健康</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lnL w="19050"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2">
                  <a:txBody>
                    <a:bodyPr/>
                    <a:lstStyle/>
                    <a:p>
                      <a:pPr marL="0" marR="0" lvl="0" indent="0" algn="ctr" defTabSz="914400" rtl="0" eaLnBrk="1" fontAlgn="auto" latinLnBrk="0" hangingPunct="1">
                        <a:lnSpc>
                          <a:spcPts val="17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通用</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ts val="17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技术</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ts val="17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2</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lnL w="19050"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lnL w="19050"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BD1E2"/>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3">
                  <a:txBody>
                    <a:bodyPr/>
                    <a:lstStyle/>
                    <a:p>
                      <a:pPr algn="ctr"/>
                      <a:r>
                        <a:rPr lang="zh-CN" altLang="en-US" sz="1600" dirty="0">
                          <a:latin typeface="微软雅黑 Light" panose="020B0502040204020203" pitchFamily="34" charset="-122"/>
                          <a:ea typeface="微软雅黑 Light" panose="020B0502040204020203" pitchFamily="34" charset="-122"/>
                        </a:rPr>
                        <a:t>生物</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3">
                  <a:txBody>
                    <a:bodyPr/>
                    <a:lstStyle/>
                    <a:p>
                      <a:pPr algn="ctr"/>
                      <a:r>
                        <a:rPr lang="zh-CN" altLang="en-US" sz="1600" dirty="0">
                          <a:latin typeface="微软雅黑 Light" panose="020B0502040204020203" pitchFamily="34" charset="-122"/>
                          <a:ea typeface="微软雅黑 Light" panose="020B0502040204020203" pitchFamily="34" charset="-122"/>
                        </a:rPr>
                        <a:t>特殊</a:t>
                      </a:r>
                      <a:endParaRPr lang="en-US" altLang="zh-CN" sz="1600" dirty="0">
                        <a:latin typeface="微软雅黑 Light" panose="020B0502040204020203" pitchFamily="34" charset="-122"/>
                        <a:ea typeface="微软雅黑 Light" panose="020B0502040204020203" pitchFamily="34" charset="-122"/>
                      </a:endParaRPr>
                    </a:p>
                    <a:p>
                      <a:pPr algn="ctr"/>
                      <a:r>
                        <a:rPr lang="zh-CN" altLang="en-US" sz="1600" dirty="0">
                          <a:latin typeface="微软雅黑 Light" panose="020B0502040204020203" pitchFamily="34" charset="-122"/>
                          <a:ea typeface="微软雅黑 Light" panose="020B0502040204020203" pitchFamily="34" charset="-122"/>
                        </a:rPr>
                        <a:t>教育</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盲</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gridSpan="2">
                  <a:txBody>
                    <a:bodyPr/>
                    <a:lstStyle/>
                    <a:p>
                      <a:pPr algn="ct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pattFill prst="pct5">
                      <a:fgClr>
                        <a:srgbClr val="E7EAF1"/>
                      </a:fgClr>
                      <a:bgClr>
                        <a:schemeClr val="bg1"/>
                      </a:bgClr>
                    </a:pattFill>
                  </a:tcPr>
                </a:tc>
                <a:tc hMerge="1">
                  <a:tcPr anchor="ctr">
                    <a:lnL w="19050"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solidFill>
                      <a:srgbClr val="E7EAF1"/>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lnL w="19050"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聋</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gridSpan="2">
                  <a:txBody>
                    <a:bodyPr/>
                    <a:lstStyle/>
                    <a:p>
                      <a:pPr algn="ctr"/>
                      <a:r>
                        <a:rPr lang="zh-CN" altLang="en-US" sz="1600" dirty="0">
                          <a:latin typeface="微软雅黑 Light" panose="020B0502040204020203" pitchFamily="34" charset="-122"/>
                          <a:ea typeface="微软雅黑 Light" panose="020B0502040204020203" pitchFamily="34" charset="-122"/>
                        </a:rPr>
                        <a:t>培训管理者</a:t>
                      </a:r>
                      <a:r>
                        <a:rPr lang="en-US" altLang="zh-CN" sz="1600" dirty="0">
                          <a:latin typeface="微软雅黑 Light" panose="020B0502040204020203" pitchFamily="34" charset="-122"/>
                          <a:ea typeface="微软雅黑 Light" panose="020B0502040204020203" pitchFamily="34" charset="-122"/>
                        </a:rPr>
                        <a:t>1</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hMerge="1">
                  <a:tcPr anchor="ctr">
                    <a:lnL w="19050"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B w="9525" cap="flat" cmpd="sng" algn="ctr">
                      <a:solidFill>
                        <a:schemeClr val="accent5">
                          <a:lumMod val="60000"/>
                          <a:lumOff val="40000"/>
                        </a:schemeClr>
                      </a:solidFill>
                      <a:prstDash val="solid"/>
                      <a:round/>
                      <a:headEnd type="none" w="med" len="med"/>
                      <a:tailEnd type="none" w="med" len="med"/>
                    </a:lnB>
                    <a:solidFill>
                      <a:srgbClr val="CBD1E2"/>
                    </a:solidFill>
                  </a:tcPr>
                </a:tc>
              </a:tr>
              <a:tr h="378309">
                <a:tc row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英语</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音乐</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p>
                      <a:pPr algn="ct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Light" panose="020B0502040204020203" pitchFamily="34" charset="-122"/>
                          <a:ea typeface="微软雅黑 Light" panose="020B0502040204020203" pitchFamily="34" charset="-122"/>
                        </a:rPr>
                        <a:t>班主任</a:t>
                      </a:r>
                      <a:endParaRPr lang="en-US" altLang="zh-CN" sz="1600" dirty="0">
                        <a:latin typeface="微软雅黑 Light" panose="020B0502040204020203" pitchFamily="34" charset="-122"/>
                        <a:ea typeface="微软雅黑 Light" panose="020B0502040204020203"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微软雅黑 Light" panose="020B0502040204020203" pitchFamily="34" charset="-122"/>
                          <a:ea typeface="微软雅黑 Light" panose="020B0502040204020203" pitchFamily="34" charset="-122"/>
                        </a:rPr>
                        <a:t>4</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小学</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lnL w="19050"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CBD1E2"/>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培智</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gridSpan="2">
                  <a:txBody>
                    <a:bodyPr/>
                    <a:lstStyle/>
                    <a:p>
                      <a:pPr algn="ctr"/>
                      <a:r>
                        <a:rPr lang="zh-CN" altLang="en-US" sz="1600" dirty="0">
                          <a:latin typeface="微软雅黑 Light" panose="020B0502040204020203" pitchFamily="34" charset="-122"/>
                          <a:ea typeface="微软雅黑 Light" panose="020B0502040204020203" pitchFamily="34" charset="-122"/>
                        </a:rPr>
                        <a:t>师德</a:t>
                      </a:r>
                      <a:r>
                        <a:rPr lang="en-US" altLang="zh-CN" sz="1600" dirty="0">
                          <a:latin typeface="微软雅黑 Light" panose="020B0502040204020203" pitchFamily="34" charset="-122"/>
                          <a:ea typeface="微软雅黑 Light" panose="020B0502040204020203" pitchFamily="34" charset="-122"/>
                        </a:rPr>
                        <a:t>1</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BD1E2"/>
                    </a:solidFill>
                  </a:tcPr>
                </a:tc>
                <a:tc hMerge="1">
                  <a:tcPr anchor="ctr">
                    <a:lnL w="19050"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CBD1E2"/>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3">
                  <a:txBody>
                    <a:bodyPr/>
                    <a:lstStyle/>
                    <a:p>
                      <a:pPr algn="ctr"/>
                      <a:r>
                        <a:rPr lang="zh-CN" altLang="en-US" sz="1600" dirty="0">
                          <a:latin typeface="微软雅黑 Light" panose="020B0502040204020203" pitchFamily="34" charset="-122"/>
                          <a:ea typeface="微软雅黑 Light" panose="020B0502040204020203" pitchFamily="34" charset="-122"/>
                        </a:rPr>
                        <a:t>历史</a:t>
                      </a:r>
                      <a:endParaRPr lang="en-US" altLang="zh-CN" sz="1600" dirty="0">
                        <a:latin typeface="微软雅黑 Light" panose="020B0502040204020203" pitchFamily="34" charset="-122"/>
                        <a:ea typeface="微软雅黑 Light" panose="020B0502040204020203" pitchFamily="34" charset="-122"/>
                      </a:endParaRPr>
                    </a:p>
                    <a:p>
                      <a:pPr algn="ctr"/>
                      <a:r>
                        <a:rPr lang="en-US" altLang="zh-CN" sz="1600" dirty="0">
                          <a:latin typeface="微软雅黑 Light" panose="020B0502040204020203" pitchFamily="34" charset="-122"/>
                          <a:ea typeface="微软雅黑 Light" panose="020B0502040204020203" pitchFamily="34" charset="-122"/>
                        </a:rPr>
                        <a:t>3</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a:txBody>
                    <a:bodyPr/>
                    <a:lstStyle/>
                    <a:p>
                      <a:pPr algn="ctr"/>
                      <a:r>
                        <a:rPr lang="zh-CN" altLang="en-US" sz="1600" dirty="0">
                          <a:latin typeface="微软雅黑 Light" panose="020B0502040204020203" pitchFamily="34" charset="-122"/>
                          <a:ea typeface="微软雅黑 Light" panose="020B0502040204020203" pitchFamily="34" charset="-122"/>
                        </a:rPr>
                        <a:t>初中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rowSpan="3" gridSpan="2">
                  <a:txBody>
                    <a:bodyPr/>
                    <a:lstStyle/>
                    <a:p>
                      <a:pPr algn="ct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pattFill prst="pct5">
                      <a:fgClr>
                        <a:srgbClr val="CBD1E2"/>
                      </a:fgClr>
                      <a:bgClr>
                        <a:schemeClr val="bg1"/>
                      </a:bgClr>
                    </a:pattFill>
                  </a:tcPr>
                </a:tc>
                <a:tc rowSpan="3" hMerge="1">
                  <a:tcPr anchor="ctr">
                    <a:lnL w="9525"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CBD1E2"/>
                    </a:solidFill>
                  </a:tcPr>
                </a:tc>
                <a:tc gridSpan="2">
                  <a:txBody>
                    <a:bodyPr/>
                    <a:lstStyle/>
                    <a:p>
                      <a:pPr algn="ct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pattFill prst="pct5">
                      <a:fgClr>
                        <a:srgbClr val="E7EAF1"/>
                      </a:fgClr>
                      <a:bgClr>
                        <a:schemeClr val="bg1"/>
                      </a:bgClr>
                    </a:pattFill>
                  </a:tcPr>
                </a:tc>
                <a:tc hMerge="1">
                  <a:tcPr anchor="ctr">
                    <a:lnL w="9525"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E7EAF1"/>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高中</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vMerge="1" gridSpan="2">
                  <a:tcPr anchor="ctr">
                    <a:lnL w="19050"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19050" cap="flat" cmpd="sng" algn="ctr">
                      <a:solidFill>
                        <a:schemeClr val="accent5">
                          <a:lumMod val="60000"/>
                          <a:lumOff val="40000"/>
                        </a:schemeClr>
                      </a:solidFill>
                      <a:prstDash val="solid"/>
                      <a:round/>
                      <a:headEnd type="none" w="med" len="med"/>
                      <a:tailEnd type="none" w="med" len="med"/>
                    </a:lnB>
                    <a:solidFill>
                      <a:srgbClr val="E7EAF1"/>
                    </a:solidFill>
                  </a:tcPr>
                </a:tc>
                <a:tc vMerge="1" hMerge="1">
                  <a:tcPr anchor="ctr">
                    <a:lnL w="9525"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E7EAF1"/>
                    </a:solidFill>
                  </a:tcPr>
                </a:tc>
                <a:tc gridSpan="2">
                  <a:txBody>
                    <a:bodyPr/>
                    <a:lstStyle/>
                    <a:p>
                      <a:pPr marL="285750" indent="-285750" algn="ctr">
                        <a:buFont typeface="Wingdings" panose="05000000000000000000" pitchFamily="2" charset="2"/>
                        <a:buChar char="l"/>
                      </a:pPr>
                      <a:r>
                        <a:rPr lang="zh-CN" altLang="en-US" sz="1600" dirty="0">
                          <a:latin typeface="微软雅黑 Light" panose="020B0502040204020203" pitchFamily="34" charset="-122"/>
                          <a:ea typeface="微软雅黑 Light" panose="020B0502040204020203" pitchFamily="34" charset="-122"/>
                        </a:rPr>
                        <a:t>标准使用指南</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7EAF1"/>
                    </a:solidFill>
                  </a:tcPr>
                </a:tc>
                <a:tc hMerge="1">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E7EAF1"/>
                    </a:solidFill>
                  </a:tcPr>
                </a:tc>
              </a:tr>
              <a:tr h="378309">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BD1E2"/>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vMerge="1">
                  <a:tcPr anchor="ctr"/>
                </a:tc>
                <a:tc>
                  <a:txBody>
                    <a:bodyPr/>
                    <a:lstStyle/>
                    <a:p>
                      <a:pPr algn="ctr"/>
                      <a:r>
                        <a:rPr lang="zh-CN" altLang="en-US" sz="1600" dirty="0">
                          <a:latin typeface="微软雅黑 Light" panose="020B0502040204020203" pitchFamily="34" charset="-122"/>
                          <a:ea typeface="微软雅黑 Light" panose="020B0502040204020203" pitchFamily="34" charset="-122"/>
                        </a:rPr>
                        <a:t>培训者</a:t>
                      </a:r>
                      <a:endParaRPr lang="zh-CN" altLang="en-US" sz="1600" dirty="0">
                        <a:latin typeface="微软雅黑 Light" panose="020B0502040204020203" pitchFamily="34" charset="-122"/>
                        <a:ea typeface="微软雅黑 Light" panose="020B0502040204020203" pitchFamily="34" charset="-122"/>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vMerge="1" gridSpan="2">
                  <a:tcPr anchor="ctr">
                    <a:lnL w="19050"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19050" cap="flat" cmpd="sng" algn="ctr">
                      <a:solidFill>
                        <a:schemeClr val="accent5">
                          <a:lumMod val="60000"/>
                          <a:lumOff val="40000"/>
                        </a:schemeClr>
                      </a:solidFill>
                      <a:prstDash val="solid"/>
                      <a:round/>
                      <a:headEnd type="none" w="med" len="med"/>
                      <a:tailEnd type="none" w="med" len="med"/>
                    </a:lnT>
                    <a:lnB w="19050" cap="flat" cmpd="sng" algn="ctr">
                      <a:solidFill>
                        <a:schemeClr val="accent5">
                          <a:lumMod val="60000"/>
                          <a:lumOff val="40000"/>
                        </a:schemeClr>
                      </a:solidFill>
                      <a:prstDash val="solid"/>
                      <a:round/>
                      <a:headEnd type="none" w="med" len="med"/>
                      <a:tailEnd type="none" w="med" len="med"/>
                    </a:lnB>
                    <a:solidFill>
                      <a:srgbClr val="E7EAF1"/>
                    </a:solidFill>
                  </a:tcPr>
                </a:tc>
                <a:tc vMerge="1" hMerge="1">
                  <a:tcPr anchor="ctr">
                    <a:lnL w="9525" cap="flat" cmpd="sng" algn="ctr">
                      <a:solidFill>
                        <a:schemeClr val="accent5">
                          <a:lumMod val="60000"/>
                          <a:lumOff val="40000"/>
                        </a:schemeClr>
                      </a:solidFill>
                      <a:prstDash val="solid"/>
                      <a:round/>
                      <a:headEnd type="none" w="med" len="med"/>
                      <a:tailEnd type="none" w="med" len="med"/>
                    </a:lnL>
                    <a:lnR w="19050"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19050" cap="flat" cmpd="sng" algn="ctr">
                      <a:solidFill>
                        <a:schemeClr val="accent5">
                          <a:lumMod val="60000"/>
                          <a:lumOff val="40000"/>
                        </a:schemeClr>
                      </a:solidFill>
                      <a:prstDash val="solid"/>
                      <a:round/>
                      <a:headEnd type="none" w="med" len="med"/>
                      <a:tailEnd type="none" w="med" len="med"/>
                    </a:lnB>
                    <a:solidFill>
                      <a:srgbClr val="E7EAF1"/>
                    </a:solidFill>
                  </a:tcPr>
                </a:tc>
                <a:tc gridSpan="2">
                  <a:txBody>
                    <a:bodyPr/>
                    <a:lstStyle/>
                    <a:p>
                      <a:pPr marL="285750" indent="-285750" algn="ctr">
                        <a:buFont typeface="Wingdings" panose="05000000000000000000" pitchFamily="2" charset="2"/>
                        <a:buChar char="l"/>
                      </a:pPr>
                      <a:r>
                        <a:rPr lang="zh-CN" altLang="en-US" sz="1600" dirty="0">
                          <a:latin typeface="微软雅黑 Light" panose="020B0502040204020203" pitchFamily="34" charset="-122"/>
                          <a:ea typeface="微软雅黑 Light" panose="020B0502040204020203" pitchFamily="34" charset="-122"/>
                        </a:rPr>
                        <a:t>资源建设规范</a:t>
                      </a:r>
                      <a:endParaRPr lang="zh-CN" altLang="en-US" sz="1600" dirty="0">
                        <a:latin typeface="微软雅黑 Light" panose="020B0502040204020203" pitchFamily="34" charset="-122"/>
                        <a:ea typeface="微软雅黑 Light" panose="020B0502040204020203" pitchFamily="34" charset="-122"/>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7EAF1"/>
                    </a:solidFill>
                  </a:tcPr>
                </a:tc>
                <a:tc hMerge="1">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19050" cap="flat" cmpd="sng" algn="ctr">
                      <a:solidFill>
                        <a:schemeClr val="accent5">
                          <a:lumMod val="60000"/>
                          <a:lumOff val="40000"/>
                        </a:schemeClr>
                      </a:solidFill>
                      <a:prstDash val="solid"/>
                      <a:round/>
                      <a:headEnd type="none" w="med" len="med"/>
                      <a:tailEnd type="none" w="med" len="med"/>
                    </a:lnB>
                    <a:solidFill>
                      <a:srgbClr val="E7EAF1"/>
                    </a:solidFill>
                  </a:tcPr>
                </a:tc>
              </a:tr>
            </a:tbl>
          </a:graphicData>
        </a:graphic>
      </p:graphicFrame>
      <p:sp>
        <p:nvSpPr>
          <p:cNvPr id="3" name="文本框 2"/>
          <p:cNvSpPr txBox="1"/>
          <p:nvPr/>
        </p:nvSpPr>
        <p:spPr>
          <a:xfrm>
            <a:off x="2661221" y="960968"/>
            <a:ext cx="7315200" cy="565604"/>
          </a:xfrm>
          <a:prstGeom prst="rect">
            <a:avLst/>
          </a:prstGeom>
          <a:noFill/>
        </p:spPr>
        <p:txBody>
          <a:bodyPr wrap="square" rtlCol="0">
            <a:spAutoFit/>
          </a:bodyPr>
          <a:lstStyle/>
          <a:p>
            <a:pPr algn="just">
              <a:lnSpc>
                <a:spcPct val="120000"/>
              </a:lnSpc>
            </a:pP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“国培计划” 课程标准（试行）</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概览</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50544" y="1371263"/>
            <a:ext cx="6489757" cy="497957"/>
          </a:xfrm>
          <a:prstGeom prst="rect">
            <a:avLst/>
          </a:prstGeom>
          <a:noFill/>
        </p:spPr>
        <p:txBody>
          <a:bodyPr wrap="square" rtlCol="0">
            <a:spAutoFit/>
          </a:bodyPr>
          <a:lstStyle/>
          <a:p>
            <a:pPr algn="just">
              <a:lnSpc>
                <a:spcPct val="120000"/>
              </a:lnSpc>
            </a:pPr>
            <a:r>
              <a:rPr lang="en-US" altLang="zh-CN" sz="2400" b="1" spc="-150" dirty="0">
                <a:latin typeface="微软雅黑" panose="020B0503020204020204" pitchFamily="34" charset="-122"/>
                <a:ea typeface="微软雅黑" panose="020B0503020204020204" pitchFamily="34" charset="-122"/>
              </a:rPr>
              <a:t>2-2《</a:t>
            </a:r>
            <a:r>
              <a:rPr lang="zh-CN" altLang="en-US" sz="2400" b="1" spc="-150" dirty="0">
                <a:latin typeface="微软雅黑" panose="020B0503020204020204" pitchFamily="34" charset="-122"/>
                <a:ea typeface="微软雅黑" panose="020B0503020204020204" pitchFamily="34" charset="-122"/>
              </a:rPr>
              <a:t>中小学幼儿园教师培训课程指导标准</a:t>
            </a:r>
            <a:r>
              <a:rPr lang="en-US" altLang="zh-CN" sz="2400" b="1" spc="-150" dirty="0">
                <a:latin typeface="微软雅黑" panose="020B0503020204020204" pitchFamily="34" charset="-122"/>
                <a:ea typeface="微软雅黑" panose="020B0503020204020204" pitchFamily="34" charset="-122"/>
              </a:rPr>
              <a:t>》</a:t>
            </a:r>
            <a:endParaRPr lang="zh-CN" altLang="en-US" sz="2400" b="1" spc="-15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50544" y="2272529"/>
            <a:ext cx="6092590" cy="3572645"/>
          </a:xfrm>
          <a:prstGeom prst="rect">
            <a:avLst/>
          </a:prstGeom>
          <a:noFill/>
        </p:spPr>
        <p:txBody>
          <a:bodyPr wrap="square" rtlCol="0">
            <a:spAutoFit/>
          </a:bodyPr>
          <a:lstStyle/>
          <a:p>
            <a:pPr algn="just">
              <a:lnSpc>
                <a:spcPct val="130000"/>
              </a:lnSpc>
              <a:spcBef>
                <a:spcPts val="600"/>
              </a:spcBef>
            </a:pPr>
            <a:r>
              <a:rPr lang="zh-CN" altLang="en-US" sz="2200" dirty="0">
                <a:latin typeface="微软雅黑 Light" panose="020B0502040204020203" pitchFamily="34" charset="-122"/>
                <a:ea typeface="微软雅黑 Light" panose="020B0502040204020203" pitchFamily="34" charset="-122"/>
              </a:rPr>
              <a:t>　　</a:t>
            </a:r>
            <a:r>
              <a:rPr lang="en-US" altLang="zh-CN" sz="2200" dirty="0">
                <a:latin typeface="微软雅黑 Light" panose="020B0502040204020203" pitchFamily="34" charset="-122"/>
                <a:ea typeface="微软雅黑 Light" panose="020B0502040204020203" pitchFamily="34" charset="-122"/>
              </a:rPr>
              <a:t>2017</a:t>
            </a:r>
            <a:r>
              <a:rPr lang="zh-CN" altLang="en-US" sz="2200" dirty="0">
                <a:latin typeface="微软雅黑 Light" panose="020B0502040204020203" pitchFamily="34" charset="-122"/>
                <a:ea typeface="微软雅黑 Light" panose="020B0502040204020203" pitchFamily="34" charset="-122"/>
              </a:rPr>
              <a:t>年，为进一步规范和指导五年一周期教师全员培训工作，落实分层、分类、分科组织实施教师培训的相关要求，教育部组织研制了</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中小学幼儿园教师培训课程指导标准（义务教育语文学科教学）</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中小学幼儿园教师培训课程指导标准（义务教育数学学科教学）</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中小学幼儿园教师培训课程指导标准（义务教育化学学科教学）</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（简称</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指导标准</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a:t>
            </a:r>
            <a:endParaRPr lang="zh-CN" altLang="en-US" sz="2200" dirty="0">
              <a:latin typeface="微软雅黑 Light" panose="020B0502040204020203" pitchFamily="34" charset="-122"/>
              <a:ea typeface="微软雅黑 Light" panose="020B0502040204020203" pitchFamily="34" charset="-122"/>
            </a:endParaRPr>
          </a:p>
        </p:txBody>
      </p:sp>
      <p:pic>
        <p:nvPicPr>
          <p:cNvPr id="5" name="图片 4"/>
          <p:cNvPicPr>
            <a:picLocks noChangeAspect="1"/>
          </p:cNvPicPr>
          <p:nvPr/>
        </p:nvPicPr>
        <p:blipFill>
          <a:blip r:embed="rId1"/>
          <a:stretch>
            <a:fillRect/>
          </a:stretch>
        </p:blipFill>
        <p:spPr>
          <a:xfrm>
            <a:off x="7510072" y="892124"/>
            <a:ext cx="3734191" cy="5273726"/>
          </a:xfrm>
          <a:prstGeom prst="rect">
            <a:avLst/>
          </a:prstGeom>
          <a:ln w="6350">
            <a:solidFill>
              <a:schemeClr val="bg1">
                <a:lumMod val="50000"/>
              </a:schemeClr>
            </a:solidFill>
          </a:ln>
          <a:effectLst>
            <a:outerShdw blurRad="50800" dist="38100" dir="2700000" algn="tl" rotWithShape="0">
              <a:prstClr val="black">
                <a:alpha val="40000"/>
              </a:prstClr>
            </a:outerShdw>
          </a:effec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50544" y="1371263"/>
            <a:ext cx="6489757" cy="497957"/>
          </a:xfrm>
          <a:prstGeom prst="rect">
            <a:avLst/>
          </a:prstGeom>
          <a:noFill/>
        </p:spPr>
        <p:txBody>
          <a:bodyPr wrap="square" rtlCol="0">
            <a:spAutoFit/>
          </a:bodyPr>
          <a:lstStyle/>
          <a:p>
            <a:pPr algn="just">
              <a:lnSpc>
                <a:spcPct val="120000"/>
              </a:lnSpc>
            </a:pPr>
            <a:r>
              <a:rPr lang="en-US" altLang="zh-CN" sz="2400" b="1" spc="-150" dirty="0">
                <a:latin typeface="微软雅黑" panose="020B0503020204020204" pitchFamily="34" charset="-122"/>
                <a:ea typeface="微软雅黑" panose="020B0503020204020204" pitchFamily="34" charset="-122"/>
              </a:rPr>
              <a:t>2-2《</a:t>
            </a:r>
            <a:r>
              <a:rPr lang="zh-CN" altLang="en-US" sz="2400" b="1" spc="-150" dirty="0">
                <a:latin typeface="微软雅黑" panose="020B0503020204020204" pitchFamily="34" charset="-122"/>
                <a:ea typeface="微软雅黑" panose="020B0503020204020204" pitchFamily="34" charset="-122"/>
              </a:rPr>
              <a:t>中小学幼儿园教师培训课程指导标准</a:t>
            </a:r>
            <a:r>
              <a:rPr lang="en-US" altLang="zh-CN" sz="2400" b="1" spc="-150" dirty="0">
                <a:latin typeface="微软雅黑" panose="020B0503020204020204" pitchFamily="34" charset="-122"/>
                <a:ea typeface="微软雅黑" panose="020B0503020204020204" pitchFamily="34" charset="-122"/>
              </a:rPr>
              <a:t>》</a:t>
            </a:r>
            <a:endParaRPr lang="zh-CN" altLang="en-US" sz="2400" b="1" spc="-15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55600" y="2562615"/>
            <a:ext cx="6144807" cy="2252283"/>
          </a:xfrm>
          <a:prstGeom prst="rect">
            <a:avLst/>
          </a:prstGeom>
          <a:noFill/>
        </p:spPr>
        <p:txBody>
          <a:bodyPr wrap="square" rtlCol="0">
            <a:spAutoFit/>
          </a:bodyPr>
          <a:lstStyle/>
          <a:p>
            <a:pPr algn="just">
              <a:lnSpc>
                <a:spcPct val="130000"/>
              </a:lnSpc>
              <a:spcBef>
                <a:spcPts val="600"/>
              </a:spcBef>
            </a:pPr>
            <a:r>
              <a:rPr lang="zh-CN" altLang="en-US" sz="2200" dirty="0">
                <a:latin typeface="微软雅黑 Light" panose="020B0502040204020203" pitchFamily="34" charset="-122"/>
                <a:ea typeface="微软雅黑 Light" panose="020B0502040204020203" pitchFamily="34" charset="-122"/>
              </a:rPr>
              <a:t>　　在</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中小学幼儿园教师培训课程指导标准（义务教育语文学科教学）</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等</a:t>
            </a:r>
            <a:r>
              <a:rPr lang="en-US" altLang="zh-CN" sz="2200" dirty="0">
                <a:latin typeface="微软雅黑 Light" panose="020B0502040204020203" pitchFamily="34" charset="-122"/>
                <a:ea typeface="微软雅黑 Light" panose="020B0502040204020203" pitchFamily="34" charset="-122"/>
              </a:rPr>
              <a:t>3</a:t>
            </a:r>
            <a:r>
              <a:rPr lang="zh-CN" altLang="en-US" sz="2200" dirty="0">
                <a:latin typeface="微软雅黑 Light" panose="020B0502040204020203" pitchFamily="34" charset="-122"/>
                <a:ea typeface="微软雅黑 Light" panose="020B0502040204020203" pitchFamily="34" charset="-122"/>
              </a:rPr>
              <a:t>个学科</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指导标准</a:t>
            </a:r>
            <a:r>
              <a:rPr lang="en-US" altLang="zh-CN" sz="2200" dirty="0">
                <a:latin typeface="微软雅黑 Light" panose="020B0502040204020203" pitchFamily="34" charset="-122"/>
                <a:ea typeface="微软雅黑 Light" panose="020B0502040204020203" pitchFamily="34" charset="-122"/>
              </a:rPr>
              <a:t>》</a:t>
            </a:r>
            <a:r>
              <a:rPr lang="zh-CN" altLang="en-US" sz="2200" dirty="0">
                <a:latin typeface="微软雅黑 Light" panose="020B0502040204020203" pitchFamily="34" charset="-122"/>
                <a:ea typeface="微软雅黑 Light" panose="020B0502040204020203" pitchFamily="34" charset="-122"/>
              </a:rPr>
              <a:t>的基础上，</a:t>
            </a:r>
            <a:r>
              <a:rPr lang="en-US" altLang="zh-CN" sz="2200" dirty="0">
                <a:latin typeface="微软雅黑 Light" panose="020B0502040204020203" pitchFamily="34" charset="-122"/>
                <a:ea typeface="微软雅黑 Light" panose="020B0502040204020203" pitchFamily="34" charset="-122"/>
              </a:rPr>
              <a:t>2020</a:t>
            </a:r>
            <a:r>
              <a:rPr lang="zh-CN" altLang="en-US" sz="2200" dirty="0">
                <a:latin typeface="微软雅黑 Light" panose="020B0502040204020203" pitchFamily="34" charset="-122"/>
                <a:ea typeface="微软雅黑 Light" panose="020B0502040204020203" pitchFamily="34" charset="-122"/>
              </a:rPr>
              <a:t>年，教育部分又发布了</a:t>
            </a:r>
            <a:r>
              <a:rPr lang="zh-CN" altLang="en-US" sz="2200" b="1" dirty="0">
                <a:latin typeface="微软雅黑" panose="020B0503020204020204" pitchFamily="34" charset="-122"/>
                <a:ea typeface="微软雅黑" panose="020B0503020204020204" pitchFamily="34" charset="-122"/>
              </a:rPr>
              <a:t>师德修养</a:t>
            </a:r>
            <a:r>
              <a:rPr lang="zh-CN" altLang="en-US" sz="2200" dirty="0">
                <a:latin typeface="微软雅黑 Light" panose="020B0502040204020203" pitchFamily="34" charset="-122"/>
                <a:ea typeface="微软雅黑 Light" panose="020B0502040204020203" pitchFamily="34" charset="-122"/>
              </a:rPr>
              <a:t>、</a:t>
            </a:r>
            <a:r>
              <a:rPr lang="zh-CN" altLang="en-US" sz="2200" b="1" dirty="0">
                <a:latin typeface="微软雅黑" panose="020B0503020204020204" pitchFamily="34" charset="-122"/>
                <a:ea typeface="微软雅黑" panose="020B0503020204020204" pitchFamily="34" charset="-122"/>
              </a:rPr>
              <a:t>班级管理</a:t>
            </a:r>
            <a:r>
              <a:rPr lang="zh-CN" altLang="en-US" sz="2200" dirty="0">
                <a:latin typeface="微软雅黑 Light" panose="020B0502040204020203" pitchFamily="34" charset="-122"/>
                <a:ea typeface="微软雅黑 Light" panose="020B0502040204020203" pitchFamily="34" charset="-122"/>
              </a:rPr>
              <a:t>和</a:t>
            </a:r>
            <a:r>
              <a:rPr lang="zh-CN" altLang="en-US" sz="2200" b="1" dirty="0">
                <a:latin typeface="微软雅黑" panose="020B0503020204020204" pitchFamily="34" charset="-122"/>
                <a:ea typeface="微软雅黑" panose="020B0503020204020204" pitchFamily="34" charset="-122"/>
              </a:rPr>
              <a:t>专业发展</a:t>
            </a:r>
            <a:r>
              <a:rPr lang="zh-CN" altLang="en-US" sz="2200" dirty="0">
                <a:latin typeface="微软雅黑 Light" panose="020B0502040204020203" pitchFamily="34" charset="-122"/>
                <a:ea typeface="微软雅黑 Light" panose="020B0502040204020203" pitchFamily="34" charset="-122"/>
              </a:rPr>
              <a:t>三个领域的培训课程指导标准。</a:t>
            </a:r>
            <a:endParaRPr lang="zh-CN" altLang="en-US" sz="2200" dirty="0">
              <a:latin typeface="微软雅黑 Light" panose="020B0502040204020203" pitchFamily="34" charset="-122"/>
              <a:ea typeface="微软雅黑 Light" panose="020B0502040204020203" pitchFamily="34" charset="-122"/>
            </a:endParaRPr>
          </a:p>
        </p:txBody>
      </p:sp>
      <p:pic>
        <p:nvPicPr>
          <p:cNvPr id="3" name="图片 2"/>
          <p:cNvPicPr>
            <a:picLocks noChangeAspect="1"/>
          </p:cNvPicPr>
          <p:nvPr/>
        </p:nvPicPr>
        <p:blipFill rotWithShape="1">
          <a:blip r:embed="rId1" cstate="screen"/>
          <a:srcRect/>
          <a:stretch>
            <a:fillRect/>
          </a:stretch>
        </p:blipFill>
        <p:spPr>
          <a:xfrm>
            <a:off x="7161446" y="1531089"/>
            <a:ext cx="4065387" cy="4806212"/>
          </a:xfrm>
          <a:prstGeom prst="rect">
            <a:avLst/>
          </a:prstGeom>
          <a:ln w="6350">
            <a:solidFill>
              <a:schemeClr val="bg1">
                <a:lumMod val="50000"/>
              </a:schemeClr>
            </a:solidFill>
          </a:ln>
          <a:effectLst>
            <a:outerShdw blurRad="50800" dist="38100" dir="2700000" algn="tl" rotWithShape="0">
              <a:prstClr val="black">
                <a:alpha val="40000"/>
              </a:prstClr>
            </a:outerShdw>
          </a:effectLst>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4768" y="1097280"/>
            <a:ext cx="6409033" cy="5760720"/>
          </a:xfrm>
          <a:prstGeom prst="rect">
            <a:avLst/>
          </a:prstGeom>
        </p:spPr>
      </p:pic>
      <p:pic>
        <p:nvPicPr>
          <p:cNvPr id="5" name="图片 4"/>
          <p:cNvPicPr>
            <a:picLocks noChangeAspect="1"/>
          </p:cNvPicPr>
          <p:nvPr/>
        </p:nvPicPr>
        <p:blipFill>
          <a:blip r:embed="rId2"/>
          <a:stretch>
            <a:fillRect/>
          </a:stretch>
        </p:blipFill>
        <p:spPr>
          <a:xfrm>
            <a:off x="6285978" y="1898168"/>
            <a:ext cx="5954761" cy="4959832"/>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061940" y="1885624"/>
          <a:ext cx="10201243" cy="4616770"/>
        </p:xfrm>
        <a:graphic>
          <a:graphicData uri="http://schemas.openxmlformats.org/drawingml/2006/table">
            <a:tbl>
              <a:tblPr>
                <a:tableStyleId>{8799B23B-EC83-4686-B30A-512413B5E67A}</a:tableStyleId>
              </a:tblPr>
              <a:tblGrid>
                <a:gridCol w="2481999"/>
                <a:gridCol w="2778017"/>
                <a:gridCol w="1229614"/>
                <a:gridCol w="3711613"/>
              </a:tblGrid>
              <a:tr h="540000">
                <a:tc>
                  <a:txBody>
                    <a:bodyPr/>
                    <a:lstStyle/>
                    <a:p>
                      <a:pPr algn="ctr" fontAlgn="b"/>
                      <a:r>
                        <a:rPr lang="zh-CN" altLang="en-US" sz="1800" b="1"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　段</a:t>
                      </a:r>
                      <a:endParaRPr lang="zh-CN" altLang="en-US" sz="1800" b="1" i="0"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9525" marR="9525" marT="9525" marB="0" anchor="ctr">
                    <a:solidFill>
                      <a:srgbClr val="005AAB"/>
                    </a:solidFill>
                  </a:tcPr>
                </a:tc>
                <a:tc>
                  <a:txBody>
                    <a:bodyPr/>
                    <a:lstStyle/>
                    <a:p>
                      <a:pPr algn="ctr" fontAlgn="b"/>
                      <a:r>
                        <a:rPr lang="zh-CN" altLang="en-US" sz="1800" b="1"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领　域</a:t>
                      </a:r>
                      <a:endParaRPr lang="zh-CN" altLang="en-US" sz="1800" b="1" i="0"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9525" marR="9525" marT="9525" marB="0" anchor="ctr">
                    <a:solidFill>
                      <a:srgbClr val="005AAB"/>
                    </a:solidFill>
                  </a:tcPr>
                </a:tc>
                <a:tc>
                  <a:txBody>
                    <a:bodyPr/>
                    <a:lstStyle/>
                    <a:p>
                      <a:pPr algn="ctr" fontAlgn="b"/>
                      <a:r>
                        <a:rPr lang="zh-CN" altLang="en-US" sz="1800" b="1"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学科</a:t>
                      </a:r>
                      <a:endParaRPr lang="zh-CN" altLang="en-US" sz="1800" b="1" i="0"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9525" marR="9525" marT="9525" marB="0" anchor="ctr">
                    <a:solidFill>
                      <a:srgbClr val="005AAB"/>
                    </a:solidFill>
                  </a:tcPr>
                </a:tc>
                <a:tc>
                  <a:txBody>
                    <a:bodyPr/>
                    <a:lstStyle/>
                    <a:p>
                      <a:pPr algn="ctr" fontAlgn="b"/>
                      <a:r>
                        <a:rPr lang="zh-CN" altLang="en-US" sz="1800" b="1"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研制组牵头人</a:t>
                      </a:r>
                      <a:endParaRPr lang="zh-CN" altLang="en-US" sz="1800" b="1" i="0" u="none" strike="noStrike"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marL="9525" marR="9525" marT="9525" marB="0" anchor="ctr">
                    <a:solidFill>
                      <a:srgbClr val="005AAB"/>
                    </a:solidFill>
                  </a:tcPr>
                </a:tc>
              </a:tr>
              <a:tr h="407677">
                <a:tc rowSpan="7">
                  <a:txBody>
                    <a:bodyPr/>
                    <a:lstStyle/>
                    <a:p>
                      <a:pPr algn="ctr" fontAlgn="ctr"/>
                      <a:r>
                        <a:rPr lang="zh-CN" altLang="en-US" sz="1800" u="none" strike="noStrike" dirty="0">
                          <a:effectLst/>
                          <a:latin typeface="微软雅黑 Light" panose="020B0502040204020203" pitchFamily="34" charset="-122"/>
                          <a:ea typeface="微软雅黑 Light" panose="020B0502040204020203" pitchFamily="34" charset="-122"/>
                        </a:rPr>
                        <a:t>义务教育（</a:t>
                      </a:r>
                      <a:r>
                        <a:rPr lang="en-US" altLang="zh-CN" sz="1800" u="none" strike="noStrike" dirty="0">
                          <a:effectLst/>
                          <a:latin typeface="微软雅黑 Light" panose="020B0502040204020203" pitchFamily="34" charset="-122"/>
                          <a:ea typeface="微软雅黑 Light" panose="020B0502040204020203" pitchFamily="34" charset="-122"/>
                        </a:rPr>
                        <a:t>18</a:t>
                      </a:r>
                      <a:r>
                        <a:rPr lang="zh-CN" altLang="en-US" sz="1800" u="none" strike="noStrike" dirty="0">
                          <a:effectLst/>
                          <a:latin typeface="微软雅黑 Light" panose="020B0502040204020203" pitchFamily="34" charset="-122"/>
                          <a:ea typeface="微软雅黑 Light" panose="020B0502040204020203" pitchFamily="34" charset="-122"/>
                        </a:rPr>
                        <a:t>）</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师德修养（</a:t>
                      </a:r>
                      <a:r>
                        <a:rPr lang="en-US" altLang="zh-CN" sz="1800" u="none" strike="noStrike">
                          <a:effectLst/>
                          <a:latin typeface="微软雅黑 Light" panose="020B0502040204020203" pitchFamily="34" charset="-122"/>
                          <a:ea typeface="微软雅黑 Light" panose="020B0502040204020203" pitchFamily="34" charset="-122"/>
                        </a:rPr>
                        <a:t>1</a:t>
                      </a:r>
                      <a:r>
                        <a:rPr lang="zh-CN" altLang="en-US" sz="1800" u="none" strike="noStrike">
                          <a:effectLst/>
                          <a:latin typeface="微软雅黑 Light" panose="020B0502040204020203" pitchFamily="34" charset="-122"/>
                          <a:ea typeface="微软雅黑 Light" panose="020B0502040204020203" pitchFamily="34" charset="-122"/>
                        </a:rPr>
                        <a:t>）</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endParaRPr lang="en-US" altLang="zh-CN"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北京师范大学，林崇德</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a:txBody>
                    <a:bodyPr/>
                    <a:lstStyle/>
                    <a:p>
                      <a:pPr algn="ctr" fontAlgn="b"/>
                      <a:r>
                        <a:rPr lang="zh-CN" altLang="en-US" sz="1800" u="none" strike="noStrike" dirty="0">
                          <a:effectLst/>
                          <a:latin typeface="微软雅黑 Light" panose="020B0502040204020203" pitchFamily="34" charset="-122"/>
                          <a:ea typeface="微软雅黑 Light" panose="020B0502040204020203" pitchFamily="34" charset="-122"/>
                        </a:rPr>
                        <a:t>班级管理（</a:t>
                      </a:r>
                      <a:r>
                        <a:rPr lang="en-US" altLang="zh-CN" sz="1800" u="none" strike="noStrike" dirty="0">
                          <a:effectLst/>
                          <a:latin typeface="微软雅黑 Light" panose="020B0502040204020203" pitchFamily="34" charset="-122"/>
                          <a:ea typeface="微软雅黑 Light" panose="020B0502040204020203" pitchFamily="34" charset="-122"/>
                        </a:rPr>
                        <a:t>1</a:t>
                      </a:r>
                      <a:r>
                        <a:rPr lang="zh-CN" altLang="en-US" sz="1800" u="none" strike="noStrike" dirty="0">
                          <a:effectLst/>
                          <a:latin typeface="微软雅黑 Light" panose="020B0502040204020203" pitchFamily="34" charset="-122"/>
                          <a:ea typeface="微软雅黑 Light" panose="020B0502040204020203" pitchFamily="34" charset="-122"/>
                        </a:rPr>
                        <a:t>）</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endParaRPr lang="en-US" altLang="zh-CN"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东北师范大学，于伟</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a:txBody>
                    <a:bodyPr/>
                    <a:lstStyle/>
                    <a:p>
                      <a:pPr algn="ctr" fontAlgn="b"/>
                      <a:r>
                        <a:rPr lang="zh-CN" altLang="en-US" sz="1800" u="none" strike="noStrike" dirty="0">
                          <a:effectLst/>
                          <a:latin typeface="微软雅黑 Light" panose="020B0502040204020203" pitchFamily="34" charset="-122"/>
                          <a:ea typeface="微软雅黑 Light" panose="020B0502040204020203" pitchFamily="34" charset="-122"/>
                        </a:rPr>
                        <a:t>学习发展（</a:t>
                      </a:r>
                      <a:r>
                        <a:rPr lang="en-US" altLang="zh-CN" sz="1800" u="none" strike="noStrike" dirty="0">
                          <a:effectLst/>
                          <a:latin typeface="微软雅黑 Light" panose="020B0502040204020203" pitchFamily="34" charset="-122"/>
                          <a:ea typeface="微软雅黑 Light" panose="020B0502040204020203" pitchFamily="34" charset="-122"/>
                        </a:rPr>
                        <a:t>1</a:t>
                      </a:r>
                      <a:r>
                        <a:rPr lang="zh-CN" altLang="en-US" sz="1800" u="none" strike="noStrike" dirty="0">
                          <a:effectLst/>
                          <a:latin typeface="微软雅黑 Light" panose="020B0502040204020203" pitchFamily="34" charset="-122"/>
                          <a:ea typeface="微软雅黑 Light" panose="020B0502040204020203" pitchFamily="34" charset="-122"/>
                        </a:rPr>
                        <a:t>）</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endParaRPr lang="en-US" altLang="zh-CN"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中国教育科学院，张布和</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rowSpan="4">
                  <a:txBody>
                    <a:bodyPr/>
                    <a:lstStyle/>
                    <a:p>
                      <a:pPr algn="ctr" fontAlgn="ctr"/>
                      <a:r>
                        <a:rPr lang="zh-CN" altLang="en-US" sz="1800" u="none" strike="noStrike" dirty="0">
                          <a:effectLst/>
                          <a:latin typeface="微软雅黑 Light" panose="020B0502040204020203" pitchFamily="34" charset="-122"/>
                          <a:ea typeface="微软雅黑 Light" panose="020B0502040204020203" pitchFamily="34" charset="-122"/>
                        </a:rPr>
                        <a:t>学科教学（</a:t>
                      </a:r>
                      <a:r>
                        <a:rPr lang="en-US" altLang="zh-CN" sz="1800" u="none" strike="noStrike" dirty="0">
                          <a:effectLst/>
                          <a:latin typeface="微软雅黑 Light" panose="020B0502040204020203" pitchFamily="34" charset="-122"/>
                          <a:ea typeface="微软雅黑 Light" panose="020B0502040204020203" pitchFamily="34" charset="-122"/>
                        </a:rPr>
                        <a:t>15</a:t>
                      </a:r>
                      <a:r>
                        <a:rPr lang="zh-CN" altLang="en-US" sz="1800" u="none" strike="noStrike" dirty="0">
                          <a:effectLst/>
                          <a:latin typeface="微软雅黑 Light" panose="020B0502040204020203" pitchFamily="34" charset="-122"/>
                          <a:ea typeface="微软雅黑 Light" panose="020B0502040204020203" pitchFamily="34" charset="-122"/>
                        </a:rPr>
                        <a:t>）</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语文</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上海师范大学，王荣生</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vMerge="1">
                  <a:tcP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数学</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东北师范大学，马云鹏</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vMerge="1">
                  <a:tcPr/>
                </a:tc>
                <a:tc>
                  <a:txBody>
                    <a:bodyPr/>
                    <a:lstStyle/>
                    <a:p>
                      <a:pPr algn="ctr" fontAlgn="b"/>
                      <a:r>
                        <a:rPr lang="zh-CN" altLang="en-US" sz="1800" u="none" strike="noStrike" dirty="0">
                          <a:effectLst/>
                          <a:latin typeface="微软雅黑 Light" panose="020B0502040204020203" pitchFamily="34" charset="-122"/>
                          <a:ea typeface="微软雅黑 Light" panose="020B0502040204020203" pitchFamily="34" charset="-122"/>
                        </a:rPr>
                        <a:t>化学</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北京师范大学，王磊</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vMerge="1">
                  <a:tcP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endParaRPr lang="en-US" altLang="zh-CN"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r>
                        <a:rPr lang="zh-CN" altLang="en-US" sz="1800" u="none" strike="noStrike" dirty="0">
                          <a:effectLst/>
                          <a:latin typeface="微软雅黑 Light" panose="020B0502040204020203" pitchFamily="34" charset="-122"/>
                          <a:ea typeface="微软雅黑 Light" panose="020B0502040204020203" pitchFamily="34" charset="-122"/>
                        </a:rPr>
                        <a:t>　</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rowSpan="3">
                  <a:txBody>
                    <a:bodyPr/>
                    <a:lstStyle/>
                    <a:p>
                      <a:pPr algn="ctr" fontAlgn="ctr"/>
                      <a:r>
                        <a:rPr lang="zh-CN" altLang="en-US" sz="1800" u="none" strike="noStrike">
                          <a:effectLst/>
                          <a:latin typeface="微软雅黑 Light" panose="020B0502040204020203" pitchFamily="34" charset="-122"/>
                          <a:ea typeface="微软雅黑 Light" panose="020B0502040204020203" pitchFamily="34" charset="-122"/>
                        </a:rPr>
                        <a:t>学前教育（</a:t>
                      </a:r>
                      <a:r>
                        <a:rPr lang="en-US" altLang="zh-CN" sz="1800" u="none" strike="noStrike">
                          <a:effectLst/>
                          <a:latin typeface="微软雅黑 Light" panose="020B0502040204020203" pitchFamily="34" charset="-122"/>
                          <a:ea typeface="微软雅黑 Light" panose="020B0502040204020203" pitchFamily="34" charset="-122"/>
                        </a:rPr>
                        <a:t>4</a:t>
                      </a:r>
                      <a:r>
                        <a:rPr lang="zh-CN" altLang="en-US" sz="1800" u="none" strike="noStrike">
                          <a:effectLst/>
                          <a:latin typeface="微软雅黑 Light" panose="020B0502040204020203" pitchFamily="34" charset="-122"/>
                          <a:ea typeface="微软雅黑 Light" panose="020B0502040204020203" pitchFamily="34" charset="-122"/>
                        </a:rPr>
                        <a:t>）</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幼儿研究与支持（</a:t>
                      </a:r>
                      <a:r>
                        <a:rPr lang="en-US" altLang="zh-CN" sz="1800" u="none" strike="noStrike">
                          <a:effectLst/>
                          <a:latin typeface="微软雅黑 Light" panose="020B0502040204020203" pitchFamily="34" charset="-122"/>
                          <a:ea typeface="微软雅黑 Light" panose="020B0502040204020203" pitchFamily="34" charset="-122"/>
                        </a:rPr>
                        <a:t>1</a:t>
                      </a:r>
                      <a:r>
                        <a:rPr lang="zh-CN" altLang="en-US" sz="1800" u="none" strike="noStrike">
                          <a:effectLst/>
                          <a:latin typeface="微软雅黑 Light" panose="020B0502040204020203" pitchFamily="34" charset="-122"/>
                          <a:ea typeface="微软雅黑 Light" panose="020B0502040204020203" pitchFamily="34" charset="-122"/>
                        </a:rPr>
                        <a:t>）</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endParaRPr lang="en-US" altLang="zh-CN"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dirty="0">
                          <a:effectLst/>
                          <a:latin typeface="微软雅黑 Light" panose="020B0502040204020203" pitchFamily="34" charset="-122"/>
                          <a:ea typeface="微软雅黑 Light" panose="020B0502040204020203" pitchFamily="34" charset="-122"/>
                        </a:rPr>
                        <a:t>　</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a:txBody>
                    <a:bodyPr/>
                    <a:lstStyle/>
                    <a:p>
                      <a:pPr algn="ctr" fontAlgn="b"/>
                      <a:r>
                        <a:rPr lang="zh-CN" altLang="en-US" sz="1800" u="none" strike="noStrike">
                          <a:effectLst/>
                          <a:latin typeface="微软雅黑 Light" panose="020B0502040204020203" pitchFamily="34" charset="-122"/>
                          <a:ea typeface="微软雅黑 Light" panose="020B0502040204020203" pitchFamily="34" charset="-122"/>
                        </a:rPr>
                        <a:t>幼儿保育与教育（</a:t>
                      </a:r>
                      <a:r>
                        <a:rPr lang="en-US" altLang="zh-CN" sz="1800" u="none" strike="noStrike">
                          <a:effectLst/>
                          <a:latin typeface="微软雅黑 Light" panose="020B0502040204020203" pitchFamily="34" charset="-122"/>
                          <a:ea typeface="微软雅黑 Light" panose="020B0502040204020203" pitchFamily="34" charset="-122"/>
                        </a:rPr>
                        <a:t>1</a:t>
                      </a:r>
                      <a:r>
                        <a:rPr lang="zh-CN" altLang="en-US" sz="1800" u="none" strike="noStrike">
                          <a:effectLst/>
                          <a:latin typeface="微软雅黑 Light" panose="020B0502040204020203" pitchFamily="34" charset="-122"/>
                          <a:ea typeface="微软雅黑 Light" panose="020B0502040204020203" pitchFamily="34" charset="-122"/>
                        </a:rPr>
                        <a:t>）</a:t>
                      </a:r>
                      <a:endParaRPr lang="zh-CN" altLang="en-US"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dirty="0">
                          <a:effectLst/>
                          <a:latin typeface="微软雅黑 Light" panose="020B0502040204020203" pitchFamily="34" charset="-122"/>
                          <a:ea typeface="微软雅黑 Light" panose="020B0502040204020203" pitchFamily="34" charset="-122"/>
                        </a:rPr>
                        <a:t>—</a:t>
                      </a:r>
                      <a:endParaRPr lang="en-US" altLang="zh-CN"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dirty="0">
                          <a:effectLst/>
                          <a:latin typeface="微软雅黑 Light" panose="020B0502040204020203" pitchFamily="34" charset="-122"/>
                          <a:ea typeface="微软雅黑 Light" panose="020B0502040204020203" pitchFamily="34" charset="-122"/>
                        </a:rPr>
                        <a:t>　</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r h="407677">
                <a:tc vMerge="1">
                  <a:tcPr/>
                </a:tc>
                <a:tc>
                  <a:txBody>
                    <a:bodyPr/>
                    <a:lstStyle/>
                    <a:p>
                      <a:pPr algn="ctr" fontAlgn="b"/>
                      <a:r>
                        <a:rPr lang="en-US" altLang="zh-CN" sz="1800" u="none" strike="noStrike">
                          <a:effectLst/>
                          <a:latin typeface="微软雅黑 Light" panose="020B0502040204020203" pitchFamily="34" charset="-122"/>
                          <a:ea typeface="微软雅黑 Light" panose="020B0502040204020203" pitchFamily="34" charset="-122"/>
                        </a:rPr>
                        <a:t>……</a:t>
                      </a:r>
                      <a:endParaRPr lang="en-US" altLang="zh-CN"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en-US" altLang="zh-CN" sz="1800" u="none" strike="noStrike">
                          <a:effectLst/>
                          <a:latin typeface="微软雅黑 Light" panose="020B0502040204020203" pitchFamily="34" charset="-122"/>
                          <a:ea typeface="微软雅黑 Light" panose="020B0502040204020203" pitchFamily="34" charset="-122"/>
                        </a:rPr>
                        <a:t>……</a:t>
                      </a:r>
                      <a:endParaRPr lang="en-US" altLang="zh-CN" sz="1800" b="0" i="0" u="none" strike="noStrike">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c>
                  <a:txBody>
                    <a:bodyPr/>
                    <a:lstStyle/>
                    <a:p>
                      <a:pPr algn="ctr" fontAlgn="b"/>
                      <a:r>
                        <a:rPr lang="zh-CN" altLang="en-US" sz="1800" u="none" strike="noStrike" dirty="0">
                          <a:effectLst/>
                          <a:latin typeface="微软雅黑 Light" panose="020B0502040204020203" pitchFamily="34" charset="-122"/>
                          <a:ea typeface="微软雅黑 Light" panose="020B0502040204020203" pitchFamily="34" charset="-122"/>
                        </a:rPr>
                        <a:t>　</a:t>
                      </a:r>
                      <a:endParaRPr lang="zh-CN" altLang="en-US" sz="1800" b="0" i="0" u="none" strike="noStrike" dirty="0">
                        <a:solidFill>
                          <a:srgbClr val="000000"/>
                        </a:solidFill>
                        <a:effectLst/>
                        <a:latin typeface="微软雅黑 Light" panose="020B0502040204020203" pitchFamily="34" charset="-122"/>
                        <a:ea typeface="微软雅黑 Light" panose="020B0502040204020203" pitchFamily="34" charset="-122"/>
                      </a:endParaRPr>
                    </a:p>
                  </a:txBody>
                  <a:tcPr marL="9525" marR="9525" marT="9525" marB="0" anchor="ctr"/>
                </a:tc>
              </a:tr>
            </a:tbl>
          </a:graphicData>
        </a:graphic>
      </p:graphicFrame>
      <p:sp>
        <p:nvSpPr>
          <p:cNvPr id="3" name="文本框 2"/>
          <p:cNvSpPr txBox="1"/>
          <p:nvPr/>
        </p:nvSpPr>
        <p:spPr>
          <a:xfrm>
            <a:off x="3708049" y="1166649"/>
            <a:ext cx="5013435" cy="565604"/>
          </a:xfrm>
          <a:prstGeom prst="rect">
            <a:avLst/>
          </a:prstGeom>
          <a:noFill/>
        </p:spPr>
        <p:txBody>
          <a:bodyPr wrap="square" rtlCol="0">
            <a:spAutoFit/>
          </a:bodyPr>
          <a:lstStyle/>
          <a:p>
            <a:pPr algn="just">
              <a:lnSpc>
                <a:spcPct val="120000"/>
              </a:lnSpc>
            </a:pP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培训课程指导标准</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概览</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1872" y="1556086"/>
            <a:ext cx="10476000" cy="3965957"/>
          </a:xfrm>
          <a:prstGeom prst="rect">
            <a:avLst/>
          </a:prstGeom>
          <a:noFill/>
        </p:spPr>
        <p:txBody>
          <a:bodyPr wrap="square" rtlCol="0">
            <a:spAutoFit/>
          </a:bodyPr>
          <a:lstStyle/>
          <a:p>
            <a:pPr algn="just">
              <a:lnSpc>
                <a:spcPct val="130000"/>
              </a:lnSpc>
              <a:spcBef>
                <a:spcPts val="600"/>
              </a:spcBef>
            </a:pPr>
            <a:r>
              <a:rPr lang="zh-CN" altLang="en-US" sz="2400" dirty="0">
                <a:latin typeface="微软雅黑 Light" panose="020B0502040204020203" pitchFamily="34" charset="-122"/>
                <a:ea typeface="微软雅黑 Light" panose="020B0502040204020203" pitchFamily="34" charset="-122"/>
              </a:rPr>
              <a:t>　　从研制理念上看，</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课程标准</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规定了“国培计划”课程体系的总体架构是怎样的，哪些内容可以纳入到这个框架体系当中；</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指导标准</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规定了如何对教师进行分层分类，并将分层分类课程运用于具体的教师培训之中。</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spcBef>
                <a:spcPts val="600"/>
              </a:spcBef>
            </a:pPr>
            <a:r>
              <a:rPr lang="zh-CN" altLang="en-US" sz="2400" dirty="0">
                <a:latin typeface="微软雅黑 Light" panose="020B0502040204020203" pitchFamily="34" charset="-122"/>
                <a:ea typeface="微软雅黑 Light" panose="020B0502040204020203" pitchFamily="34" charset="-122"/>
              </a:rPr>
              <a:t>　　从存在问题上看，</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课程标准</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发布时间较久，存在着学科（领域）不够完整（比如缺少劳动学科课程标准，缺少心理健康、特殊教育培训团队课程标准等）的问题，须要根据形势发展进行补充修订；</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指导标准</a:t>
            </a:r>
            <a:r>
              <a:rPr lang="en-US" altLang="zh-CN" sz="2400" dirty="0">
                <a:latin typeface="微软雅黑 Light" panose="020B0502040204020203" pitchFamily="34" charset="-122"/>
                <a:ea typeface="微软雅黑 Light" panose="020B0502040204020203" pitchFamily="34" charset="-122"/>
              </a:rPr>
              <a:t>》</a:t>
            </a:r>
            <a:r>
              <a:rPr lang="zh-CN" altLang="en-US" sz="2400" dirty="0">
                <a:latin typeface="微软雅黑 Light" panose="020B0502040204020203" pitchFamily="34" charset="-122"/>
                <a:ea typeface="微软雅黑 Light" panose="020B0502040204020203" pitchFamily="34" charset="-122"/>
              </a:rPr>
              <a:t>目前只印发了语文、数学、化学三个学科和师德修养、班级管理、专业发展三个领域的指导标准，需要结合新课标颁布修改完善后继续印发。</a:t>
            </a:r>
            <a:endParaRPr lang="zh-CN" altLang="en-US" sz="2400" dirty="0">
              <a:latin typeface="微软雅黑 Light" panose="020B0502040204020203" pitchFamily="34" charset="-122"/>
              <a:ea typeface="微软雅黑 Light" panose="020B0502040204020203" pitchFamily="34" charset="-122"/>
            </a:endParaRP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236626"/>
            <a:ext cx="12192000" cy="3817331"/>
          </a:xfrm>
          <a:prstGeom prst="rect">
            <a:avLst/>
          </a:prstGeom>
          <a:solidFill>
            <a:srgbClr val="00B0F0">
              <a:alpha val="8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36000" rIns="936000" rtlCol="0" anchor="ctr"/>
          <a:lstStyle/>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a:t>
            </a:r>
            <a:r>
              <a:rPr lang="zh-CN" altLang="zh-CN" sz="2200" dirty="0">
                <a:solidFill>
                  <a:schemeClr val="tx1"/>
                </a:solidFill>
                <a:latin typeface="宋体" panose="02010600030101010101" pitchFamily="2" charset="-122"/>
                <a:ea typeface="宋体" panose="02010600030101010101" pitchFamily="2" charset="-122"/>
              </a:rPr>
              <a:t>为贯彻落实乡村教师支持计划（</a:t>
            </a:r>
            <a:r>
              <a:rPr lang="en-US" altLang="zh-CN" sz="2200" dirty="0">
                <a:solidFill>
                  <a:schemeClr val="tx1"/>
                </a:solidFill>
                <a:latin typeface="宋体" panose="02010600030101010101" pitchFamily="2" charset="-122"/>
                <a:ea typeface="宋体" panose="02010600030101010101" pitchFamily="2" charset="-122"/>
              </a:rPr>
              <a:t>2015—2020</a:t>
            </a:r>
            <a:r>
              <a:rPr lang="zh-CN" altLang="zh-CN" sz="2200" dirty="0">
                <a:solidFill>
                  <a:schemeClr val="tx1"/>
                </a:solidFill>
                <a:latin typeface="宋体" panose="02010600030101010101" pitchFamily="2" charset="-122"/>
                <a:ea typeface="宋体" panose="02010600030101010101" pitchFamily="2" charset="-122"/>
              </a:rPr>
              <a:t>年），推动各地变革乡村教师培训模式，提升乡村教师培训实效，在总结各地经验基础上，教育部研究制定了《送教下乡培训指南》等乡村教师培训指南，现印发给你们，请在</a:t>
            </a:r>
            <a:r>
              <a:rPr lang="en-US" altLang="zh-CN" sz="2200" dirty="0">
                <a:solidFill>
                  <a:schemeClr val="tx1"/>
                </a:solidFill>
                <a:latin typeface="宋体" panose="02010600030101010101" pitchFamily="2" charset="-122"/>
                <a:ea typeface="宋体" panose="02010600030101010101" pitchFamily="2" charset="-122"/>
              </a:rPr>
              <a:t>“</a:t>
            </a:r>
            <a:r>
              <a:rPr lang="zh-CN" altLang="zh-CN" sz="2200" dirty="0">
                <a:solidFill>
                  <a:schemeClr val="tx1"/>
                </a:solidFill>
                <a:latin typeface="宋体" panose="02010600030101010101" pitchFamily="2" charset="-122"/>
                <a:ea typeface="宋体" panose="02010600030101010101" pitchFamily="2" charset="-122"/>
              </a:rPr>
              <a:t>国培计划</a:t>
            </a:r>
            <a:r>
              <a:rPr lang="en-US" altLang="zh-CN" sz="2200" dirty="0">
                <a:solidFill>
                  <a:schemeClr val="tx1"/>
                </a:solidFill>
                <a:latin typeface="宋体" panose="02010600030101010101" pitchFamily="2" charset="-122"/>
                <a:ea typeface="宋体" panose="02010600030101010101" pitchFamily="2" charset="-122"/>
              </a:rPr>
              <a:t>”</a:t>
            </a:r>
            <a:r>
              <a:rPr lang="zh-CN" altLang="zh-CN" sz="2200" dirty="0">
                <a:solidFill>
                  <a:schemeClr val="tx1"/>
                </a:solidFill>
                <a:latin typeface="宋体" panose="02010600030101010101" pitchFamily="2" charset="-122"/>
                <a:ea typeface="宋体" panose="02010600030101010101" pitchFamily="2" charset="-122"/>
              </a:rPr>
              <a:t>和乡村教师全员培训组织实施工作中参照执行。</a:t>
            </a:r>
            <a:endParaRPr lang="zh-CN"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en-US" altLang="zh-CN" sz="2200" dirty="0">
                <a:solidFill>
                  <a:schemeClr val="tx1"/>
                </a:solidFill>
                <a:latin typeface="宋体" panose="02010600030101010101" pitchFamily="2" charset="-122"/>
                <a:ea typeface="宋体" panose="02010600030101010101" pitchFamily="2" charset="-122"/>
              </a:rPr>
              <a:t> </a:t>
            </a:r>
            <a:endParaRPr lang="zh-CN" altLang="zh-CN" sz="2200" dirty="0">
              <a:solidFill>
                <a:schemeClr val="tx1"/>
              </a:solidFill>
              <a:latin typeface="宋体" panose="02010600030101010101" pitchFamily="2" charset="-122"/>
              <a:ea typeface="宋体" panose="02010600030101010101" pitchFamily="2" charset="-122"/>
            </a:endParaRPr>
          </a:p>
          <a:p>
            <a:pPr algn="r">
              <a:lnSpc>
                <a:spcPct val="130000"/>
              </a:lnSpc>
            </a:pPr>
            <a:r>
              <a:rPr lang="zh-CN" altLang="zh-CN" sz="2200" dirty="0">
                <a:solidFill>
                  <a:schemeClr val="tx1"/>
                </a:solidFill>
                <a:latin typeface="宋体" panose="02010600030101010101" pitchFamily="2" charset="-122"/>
                <a:ea typeface="宋体" panose="02010600030101010101" pitchFamily="2" charset="-122"/>
              </a:rPr>
              <a:t>——《教育部办公厅关于印发乡村教师培训指南的通知》（教师厅〔</a:t>
            </a:r>
            <a:r>
              <a:rPr lang="en-US" altLang="zh-CN" sz="2200" dirty="0">
                <a:solidFill>
                  <a:schemeClr val="tx1"/>
                </a:solidFill>
                <a:latin typeface="宋体" panose="02010600030101010101" pitchFamily="2" charset="-122"/>
                <a:ea typeface="宋体" panose="02010600030101010101" pitchFamily="2" charset="-122"/>
              </a:rPr>
              <a:t>2016</a:t>
            </a:r>
            <a:r>
              <a:rPr lang="zh-CN" altLang="zh-CN" sz="2200" dirty="0">
                <a:solidFill>
                  <a:schemeClr val="tx1"/>
                </a:solidFill>
                <a:latin typeface="宋体" panose="02010600030101010101" pitchFamily="2" charset="-122"/>
                <a:ea typeface="宋体" panose="02010600030101010101" pitchFamily="2" charset="-122"/>
              </a:rPr>
              <a:t>〕</a:t>
            </a:r>
            <a:r>
              <a:rPr lang="en-US" altLang="zh-CN" sz="2200" dirty="0">
                <a:solidFill>
                  <a:schemeClr val="tx1"/>
                </a:solidFill>
                <a:latin typeface="宋体" panose="02010600030101010101" pitchFamily="2" charset="-122"/>
                <a:ea typeface="宋体" panose="02010600030101010101" pitchFamily="2" charset="-122"/>
              </a:rPr>
              <a:t>1</a:t>
            </a:r>
            <a:r>
              <a:rPr lang="zh-CN" altLang="zh-CN" sz="2200" dirty="0">
                <a:solidFill>
                  <a:schemeClr val="tx1"/>
                </a:solidFill>
                <a:latin typeface="宋体" panose="02010600030101010101" pitchFamily="2" charset="-122"/>
                <a:ea typeface="宋体" panose="02010600030101010101" pitchFamily="2" charset="-122"/>
              </a:rPr>
              <a:t>号</a:t>
            </a:r>
            <a:r>
              <a:rPr lang="zh-CN" altLang="en-US" sz="2200" dirty="0">
                <a:solidFill>
                  <a:schemeClr val="tx1"/>
                </a:solidFill>
                <a:latin typeface="宋体" panose="02010600030101010101" pitchFamily="2" charset="-122"/>
                <a:ea typeface="宋体" panose="02010600030101010101" pitchFamily="2" charset="-122"/>
              </a:rPr>
              <a:t>）</a:t>
            </a:r>
            <a:endParaRPr lang="zh-CN" altLang="en-US" sz="2200" dirty="0">
              <a:solidFill>
                <a:schemeClr val="tx1"/>
              </a:solidFill>
              <a:latin typeface="宋体" panose="02010600030101010101" pitchFamily="2" charset="-122"/>
              <a:ea typeface="宋体" panose="02010600030101010101" pitchFamily="2" charset="-122"/>
            </a:endParaRPr>
          </a:p>
        </p:txBody>
      </p:sp>
      <p:sp>
        <p:nvSpPr>
          <p:cNvPr id="3" name="文本框 2"/>
          <p:cNvSpPr txBox="1"/>
          <p:nvPr/>
        </p:nvSpPr>
        <p:spPr>
          <a:xfrm>
            <a:off x="839787" y="1494500"/>
            <a:ext cx="10512425" cy="461665"/>
          </a:xfrm>
          <a:prstGeom prst="rect">
            <a:avLst/>
          </a:prstGeom>
          <a:noFill/>
        </p:spPr>
        <p:txBody>
          <a:bodyPr wrap="square">
            <a:spAutoFit/>
          </a:bodyPr>
          <a:lstStyle/>
          <a:p>
            <a:pPr marL="342900" indent="-342900" algn="just">
              <a:buFont typeface="Wingdings" panose="05000000000000000000" pitchFamily="2" charset="2"/>
              <a:buChar char="l"/>
            </a:pPr>
            <a:r>
              <a:rPr lang="zh-CN" altLang="zh-CN"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为什么要研制《送教下乡培训指南》等乡村教师培训指南？</a:t>
            </a:r>
            <a:endParaRPr lang="zh-CN" altLang="zh-CN" sz="1800" kern="10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236626"/>
            <a:ext cx="12192000" cy="3817331"/>
          </a:xfrm>
          <a:prstGeom prst="rect">
            <a:avLst/>
          </a:prstGeom>
          <a:solidFill>
            <a:srgbClr val="00B0F0">
              <a:alpha val="8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36000" rIns="936000" rtlCol="0" anchor="ctr"/>
          <a:lstStyle/>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1.</a:t>
            </a:r>
            <a:r>
              <a:rPr lang="zh-CN" altLang="en-US" sz="2200" dirty="0">
                <a:solidFill>
                  <a:schemeClr val="tx1"/>
                </a:solidFill>
                <a:latin typeface="宋体" panose="02010600030101010101" pitchFamily="2" charset="-122"/>
                <a:ea typeface="宋体" panose="02010600030101010101" pitchFamily="2" charset="-122"/>
              </a:rPr>
              <a:t>分学科组建结构合理的高水平送培团队。 </a:t>
            </a:r>
            <a:endParaRPr lang="zh-CN" altLang="en-US"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2.</a:t>
            </a:r>
            <a:r>
              <a:rPr lang="zh-CN" altLang="en-US" sz="2200" dirty="0">
                <a:solidFill>
                  <a:schemeClr val="tx1"/>
                </a:solidFill>
                <a:latin typeface="宋体" panose="02010600030101010101" pitchFamily="2" charset="-122"/>
                <a:ea typeface="宋体" panose="02010600030101010101" pitchFamily="2" charset="-122"/>
              </a:rPr>
              <a:t>分阶段开展主题鲜明的送教下乡培训。 </a:t>
            </a:r>
            <a:endParaRPr lang="zh-CN" altLang="en-US"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3.</a:t>
            </a:r>
            <a:r>
              <a:rPr lang="zh-CN" altLang="en-US" sz="2200" dirty="0">
                <a:solidFill>
                  <a:schemeClr val="tx1"/>
                </a:solidFill>
                <a:latin typeface="宋体" panose="02010600030101010101" pitchFamily="2" charset="-122"/>
                <a:ea typeface="宋体" panose="02010600030101010101" pitchFamily="2" charset="-122"/>
              </a:rPr>
              <a:t>现场指导乡村学校开展校本研修。 </a:t>
            </a:r>
            <a:endParaRPr lang="zh-CN" altLang="en-US"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4.</a:t>
            </a:r>
            <a:r>
              <a:rPr lang="zh-CN" altLang="en-US" sz="2200" dirty="0">
                <a:solidFill>
                  <a:schemeClr val="tx1"/>
                </a:solidFill>
                <a:latin typeface="宋体" panose="02010600030101010101" pitchFamily="2" charset="-122"/>
                <a:ea typeface="宋体" panose="02010600030101010101" pitchFamily="2" charset="-122"/>
              </a:rPr>
              <a:t>提升乡村教师课堂教学能力。 </a:t>
            </a:r>
            <a:endParaRPr lang="zh-CN" altLang="en-US"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5.</a:t>
            </a:r>
            <a:r>
              <a:rPr lang="zh-CN" altLang="en-US" sz="2200" dirty="0">
                <a:solidFill>
                  <a:schemeClr val="tx1"/>
                </a:solidFill>
                <a:latin typeface="宋体" panose="02010600030101010101" pitchFamily="2" charset="-122"/>
                <a:ea typeface="宋体" panose="02010600030101010101" pitchFamily="2" charset="-122"/>
              </a:rPr>
              <a:t>加工生成一批本土化培训课程资源。 </a:t>
            </a:r>
            <a:endParaRPr lang="zh-CN" altLang="en-US"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6.</a:t>
            </a:r>
            <a:r>
              <a:rPr lang="zh-CN" altLang="en-US" sz="2200" dirty="0">
                <a:solidFill>
                  <a:schemeClr val="tx1"/>
                </a:solidFill>
                <a:latin typeface="宋体" panose="02010600030101010101" pitchFamily="2" charset="-122"/>
                <a:ea typeface="宋体" panose="02010600030101010101" pitchFamily="2" charset="-122"/>
              </a:rPr>
              <a:t>完善乡村教师专业发展支持服务体系。</a:t>
            </a:r>
            <a:endParaRPr lang="zh-CN" altLang="en-US" sz="2200" dirty="0">
              <a:solidFill>
                <a:schemeClr val="tx1"/>
              </a:solidFill>
              <a:latin typeface="宋体" panose="02010600030101010101" pitchFamily="2" charset="-122"/>
              <a:ea typeface="宋体" panose="02010600030101010101" pitchFamily="2" charset="-122"/>
            </a:endParaRPr>
          </a:p>
        </p:txBody>
      </p:sp>
      <p:sp>
        <p:nvSpPr>
          <p:cNvPr id="3" name="文本框 2"/>
          <p:cNvSpPr txBox="1"/>
          <p:nvPr/>
        </p:nvSpPr>
        <p:spPr>
          <a:xfrm>
            <a:off x="839787" y="1494500"/>
            <a:ext cx="10512425" cy="461665"/>
          </a:xfrm>
          <a:prstGeom prst="rect">
            <a:avLst/>
          </a:prstGeom>
          <a:noFill/>
        </p:spPr>
        <p:txBody>
          <a:bodyPr wrap="square">
            <a:spAutoFit/>
          </a:bodyPr>
          <a:lstStyle/>
          <a:p>
            <a:pPr marL="342900" indent="-342900" algn="just">
              <a:buFont typeface="Wingdings" panose="05000000000000000000" pitchFamily="2" charset="2"/>
              <a:buChar char="l"/>
            </a:pPr>
            <a:r>
              <a:rPr lang="zh-CN" altLang="en-US"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送教下乡培训</a:t>
            </a:r>
            <a:r>
              <a:rPr lang="zh-CN" altLang="en-US" sz="2400" kern="100" dirty="0">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做什么（</a:t>
            </a:r>
            <a:r>
              <a:rPr lang="zh-CN" altLang="en-US" sz="2400" kern="100" dirty="0">
                <a:effectLst/>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目标任务）</a:t>
            </a:r>
            <a:r>
              <a:rPr lang="zh-CN" altLang="zh-CN"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a:t>
            </a:r>
            <a:endParaRPr lang="zh-CN" altLang="zh-CN" sz="1800" kern="10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669629"/>
            <a:ext cx="12192000" cy="3058509"/>
          </a:xfrm>
          <a:prstGeom prst="rect">
            <a:avLst/>
          </a:prstGeom>
          <a:solidFill>
            <a:srgbClr val="00B0F0">
              <a:alpha val="8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36000" rIns="936000" rtlCol="0" anchor="ctr"/>
          <a:lstStyle/>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按照以下主要环节实施送培： </a:t>
            </a:r>
            <a:endParaRPr lang="zh-CN" altLang="en-US"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1.</a:t>
            </a:r>
            <a:r>
              <a:rPr lang="zh-CN" altLang="en-US" sz="2200" dirty="0">
                <a:solidFill>
                  <a:schemeClr val="tx1"/>
                </a:solidFill>
                <a:latin typeface="宋体" panose="02010600030101010101" pitchFamily="2" charset="-122"/>
                <a:ea typeface="宋体" panose="02010600030101010101" pitchFamily="2" charset="-122"/>
              </a:rPr>
              <a:t>诊断</a:t>
            </a:r>
            <a:r>
              <a:rPr lang="zh-CN" altLang="en-US" sz="2200">
                <a:solidFill>
                  <a:schemeClr val="tx1"/>
                </a:solidFill>
                <a:latin typeface="宋体" panose="02010600030101010101" pitchFamily="2" charset="-122"/>
                <a:ea typeface="宋体" panose="02010600030101010101" pitchFamily="2" charset="-122"/>
              </a:rPr>
              <a:t>示范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2.</a:t>
            </a:r>
            <a:r>
              <a:rPr lang="zh-CN" altLang="en-US" sz="2200" dirty="0">
                <a:solidFill>
                  <a:schemeClr val="tx1"/>
                </a:solidFill>
                <a:latin typeface="宋体" panose="02010600030101010101" pitchFamily="2" charset="-122"/>
                <a:ea typeface="宋体" panose="02010600030101010101" pitchFamily="2" charset="-122"/>
              </a:rPr>
              <a:t>研课磨</a:t>
            </a:r>
            <a:r>
              <a:rPr lang="zh-CN" altLang="en-US" sz="2200">
                <a:solidFill>
                  <a:schemeClr val="tx1"/>
                </a:solidFill>
                <a:latin typeface="宋体" panose="02010600030101010101" pitchFamily="2" charset="-122"/>
                <a:ea typeface="宋体" panose="02010600030101010101" pitchFamily="2" charset="-122"/>
              </a:rPr>
              <a:t>课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3.</a:t>
            </a:r>
            <a:r>
              <a:rPr lang="zh-CN" altLang="en-US" sz="2200" dirty="0">
                <a:solidFill>
                  <a:schemeClr val="tx1"/>
                </a:solidFill>
                <a:latin typeface="宋体" panose="02010600030101010101" pitchFamily="2" charset="-122"/>
                <a:ea typeface="宋体" panose="02010600030101010101" pitchFamily="2" charset="-122"/>
              </a:rPr>
              <a:t>成果</a:t>
            </a:r>
            <a:r>
              <a:rPr lang="zh-CN" altLang="en-US" sz="2200">
                <a:solidFill>
                  <a:schemeClr val="tx1"/>
                </a:solidFill>
                <a:latin typeface="宋体" panose="02010600030101010101" pitchFamily="2" charset="-122"/>
                <a:ea typeface="宋体" panose="02010600030101010101" pitchFamily="2" charset="-122"/>
              </a:rPr>
              <a:t>展示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4.</a:t>
            </a:r>
            <a:r>
              <a:rPr lang="zh-CN" altLang="en-US" sz="2200" dirty="0">
                <a:solidFill>
                  <a:schemeClr val="tx1"/>
                </a:solidFill>
                <a:latin typeface="宋体" panose="02010600030101010101" pitchFamily="2" charset="-122"/>
                <a:ea typeface="宋体" panose="02010600030101010101" pitchFamily="2" charset="-122"/>
              </a:rPr>
              <a:t>总结</a:t>
            </a:r>
            <a:r>
              <a:rPr lang="zh-CN" altLang="en-US" sz="2200">
                <a:solidFill>
                  <a:schemeClr val="tx1"/>
                </a:solidFill>
                <a:latin typeface="宋体" panose="02010600030101010101" pitchFamily="2" charset="-122"/>
                <a:ea typeface="宋体" panose="02010600030101010101" pitchFamily="2" charset="-122"/>
              </a:rPr>
              <a:t>提升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p:txBody>
      </p:sp>
      <p:sp>
        <p:nvSpPr>
          <p:cNvPr id="3" name="文本框 2"/>
          <p:cNvSpPr txBox="1"/>
          <p:nvPr/>
        </p:nvSpPr>
        <p:spPr>
          <a:xfrm>
            <a:off x="839787" y="1494500"/>
            <a:ext cx="10512425" cy="461665"/>
          </a:xfrm>
          <a:prstGeom prst="rect">
            <a:avLst/>
          </a:prstGeom>
          <a:noFill/>
        </p:spPr>
        <p:txBody>
          <a:bodyPr wrap="square">
            <a:spAutoFit/>
          </a:bodyPr>
          <a:lstStyle/>
          <a:p>
            <a:pPr marL="342900" indent="-342900" algn="just">
              <a:buFont typeface="Wingdings" panose="05000000000000000000" pitchFamily="2" charset="2"/>
              <a:buChar char="l"/>
            </a:pPr>
            <a:r>
              <a:rPr lang="zh-CN" altLang="en-US"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送教下乡培训</a:t>
            </a:r>
            <a:r>
              <a:rPr lang="zh-CN" altLang="en-US" sz="2400" kern="100" dirty="0">
                <a:effectLst/>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怎么做</a:t>
            </a:r>
            <a:r>
              <a:rPr lang="en-US" altLang="zh-CN" sz="2400" kern="100" dirty="0">
                <a:effectLst/>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a:t>
            </a:r>
            <a:r>
              <a:rPr lang="zh-CN" altLang="en-US" sz="2400" kern="100" dirty="0">
                <a:effectLst/>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实施流程</a:t>
            </a:r>
            <a:r>
              <a:rPr lang="en-US" altLang="zh-CN" sz="2400" kern="100" dirty="0">
                <a:effectLst/>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a:t>
            </a:r>
            <a:r>
              <a:rPr lang="zh-CN" altLang="zh-CN"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a:t>
            </a:r>
            <a:endParaRPr lang="zh-CN" altLang="zh-CN" sz="1800" kern="10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669629"/>
            <a:ext cx="12192000" cy="3058509"/>
          </a:xfrm>
          <a:prstGeom prst="rect">
            <a:avLst/>
          </a:prstGeom>
          <a:solidFill>
            <a:srgbClr val="00B0F0">
              <a:alpha val="8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36000" rIns="936000" rtlCol="0" anchor="ctr"/>
          <a:lstStyle/>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1.</a:t>
            </a:r>
            <a:r>
              <a:rPr lang="zh-CN" altLang="en-US" sz="2200" dirty="0">
                <a:solidFill>
                  <a:schemeClr val="tx1"/>
                </a:solidFill>
                <a:latin typeface="宋体" panose="02010600030101010101" pitchFamily="2" charset="-122"/>
                <a:ea typeface="宋体" panose="02010600030101010101" pitchFamily="2" charset="-122"/>
              </a:rPr>
              <a:t>省市教育行政部门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2.</a:t>
            </a:r>
            <a:r>
              <a:rPr lang="zh-CN" altLang="en-US" sz="2200" dirty="0">
                <a:solidFill>
                  <a:schemeClr val="tx1"/>
                </a:solidFill>
                <a:latin typeface="宋体" panose="02010600030101010101" pitchFamily="2" charset="-122"/>
                <a:ea typeface="宋体" panose="02010600030101010101" pitchFamily="2" charset="-122"/>
              </a:rPr>
              <a:t>区县教育行政部门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3.</a:t>
            </a:r>
            <a:r>
              <a:rPr lang="zh-CN" altLang="en-US" sz="2200" dirty="0">
                <a:solidFill>
                  <a:schemeClr val="tx1"/>
                </a:solidFill>
                <a:latin typeface="宋体" panose="02010600030101010101" pitchFamily="2" charset="-122"/>
                <a:ea typeface="宋体" panose="02010600030101010101" pitchFamily="2" charset="-122"/>
              </a:rPr>
              <a:t>送培团队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4.</a:t>
            </a:r>
            <a:r>
              <a:rPr lang="zh-CN" altLang="en-US" sz="2200" dirty="0">
                <a:solidFill>
                  <a:schemeClr val="tx1"/>
                </a:solidFill>
                <a:latin typeface="宋体" panose="02010600030101010101" pitchFamily="2" charset="-122"/>
                <a:ea typeface="宋体" panose="02010600030101010101" pitchFamily="2" charset="-122"/>
              </a:rPr>
              <a:t>乡村学校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a:p>
            <a:pPr algn="just">
              <a:lnSpc>
                <a:spcPct val="130000"/>
              </a:lnSpc>
            </a:pPr>
            <a:r>
              <a:rPr lang="zh-CN" altLang="en-US" sz="2200" dirty="0">
                <a:solidFill>
                  <a:schemeClr val="tx1"/>
                </a:solidFill>
                <a:latin typeface="宋体" panose="02010600030101010101" pitchFamily="2" charset="-122"/>
                <a:ea typeface="宋体" panose="02010600030101010101" pitchFamily="2" charset="-122"/>
              </a:rPr>
              <a:t>　　</a:t>
            </a:r>
            <a:r>
              <a:rPr lang="en-US" altLang="zh-CN" sz="2200" dirty="0">
                <a:solidFill>
                  <a:schemeClr val="tx1"/>
                </a:solidFill>
                <a:latin typeface="宋体" panose="02010600030101010101" pitchFamily="2" charset="-122"/>
                <a:ea typeface="宋体" panose="02010600030101010101" pitchFamily="2" charset="-122"/>
              </a:rPr>
              <a:t>5.</a:t>
            </a:r>
            <a:r>
              <a:rPr lang="zh-CN" altLang="en-US" sz="2200" dirty="0">
                <a:solidFill>
                  <a:schemeClr val="tx1"/>
                </a:solidFill>
                <a:latin typeface="宋体" panose="02010600030101010101" pitchFamily="2" charset="-122"/>
                <a:ea typeface="宋体" panose="02010600030101010101" pitchFamily="2" charset="-122"/>
              </a:rPr>
              <a:t>教师 </a:t>
            </a:r>
            <a:r>
              <a:rPr lang="en-US" altLang="zh-CN" sz="2200" dirty="0">
                <a:solidFill>
                  <a:schemeClr val="tx1"/>
                </a:solidFill>
                <a:latin typeface="宋体" panose="02010600030101010101" pitchFamily="2" charset="-122"/>
                <a:ea typeface="宋体" panose="02010600030101010101" pitchFamily="2" charset="-122"/>
              </a:rPr>
              <a:t>……</a:t>
            </a:r>
            <a:endParaRPr lang="en-US" altLang="zh-CN" sz="2200" dirty="0">
              <a:solidFill>
                <a:schemeClr val="tx1"/>
              </a:solidFill>
              <a:latin typeface="宋体" panose="02010600030101010101" pitchFamily="2" charset="-122"/>
              <a:ea typeface="宋体" panose="02010600030101010101" pitchFamily="2" charset="-122"/>
            </a:endParaRPr>
          </a:p>
        </p:txBody>
      </p:sp>
      <p:sp>
        <p:nvSpPr>
          <p:cNvPr id="3" name="文本框 2"/>
          <p:cNvSpPr txBox="1"/>
          <p:nvPr/>
        </p:nvSpPr>
        <p:spPr>
          <a:xfrm>
            <a:off x="839787" y="1494500"/>
            <a:ext cx="10512425" cy="461665"/>
          </a:xfrm>
          <a:prstGeom prst="rect">
            <a:avLst/>
          </a:prstGeom>
          <a:noFill/>
        </p:spPr>
        <p:txBody>
          <a:bodyPr wrap="square">
            <a:spAutoFit/>
          </a:bodyPr>
          <a:lstStyle/>
          <a:p>
            <a:pPr marL="342900" indent="-342900" algn="just">
              <a:buFont typeface="Wingdings" panose="05000000000000000000" pitchFamily="2" charset="2"/>
              <a:buChar char="l"/>
            </a:pPr>
            <a:r>
              <a:rPr lang="zh-CN" altLang="en-US"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送教下乡培训</a:t>
            </a:r>
            <a:r>
              <a:rPr lang="zh-CN" altLang="en-US" sz="2400" kern="100" dirty="0">
                <a:effectLst/>
                <a:highlight>
                  <a:srgbClr val="FFC000"/>
                </a:highlight>
                <a:latin typeface="微软雅黑 Light" panose="020B0502040204020203" pitchFamily="34" charset="-122"/>
                <a:ea typeface="微软雅黑 Light" panose="020B0502040204020203" pitchFamily="34" charset="-122"/>
                <a:cs typeface="Times New Roman" panose="02020603050405020304" pitchFamily="18" charset="0"/>
              </a:rPr>
              <a:t>谁来做（职责分工）</a:t>
            </a:r>
            <a:r>
              <a:rPr lang="zh-CN" altLang="en-US" sz="2400" kern="100" dirty="0">
                <a:effectLst/>
                <a:latin typeface="微软雅黑 Light" panose="020B0502040204020203" pitchFamily="34" charset="-122"/>
                <a:ea typeface="微软雅黑 Light" panose="020B0502040204020203" pitchFamily="34" charset="-122"/>
                <a:cs typeface="Times New Roman" panose="02020603050405020304" pitchFamily="18" charset="0"/>
              </a:rPr>
              <a:t>？</a:t>
            </a:r>
            <a:endParaRPr lang="zh-CN" altLang="zh-CN" sz="1800" kern="10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2" name="右大括号 1"/>
          <p:cNvSpPr/>
          <p:nvPr/>
        </p:nvSpPr>
        <p:spPr>
          <a:xfrm>
            <a:off x="5234152" y="3342290"/>
            <a:ext cx="346841" cy="1786758"/>
          </a:xfrm>
          <a:prstGeom prst="rightBrace">
            <a:avLst>
              <a:gd name="adj1" fmla="val 56818"/>
              <a:gd name="adj2" fmla="val 50000"/>
            </a:avLst>
          </a:prstGeom>
          <a:ln w="19050">
            <a:solidFill>
              <a:srgbClr val="299A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矩形 3"/>
          <p:cNvSpPr/>
          <p:nvPr/>
        </p:nvSpPr>
        <p:spPr>
          <a:xfrm>
            <a:off x="5864771" y="3683876"/>
            <a:ext cx="3552497" cy="1103586"/>
          </a:xfrm>
          <a:prstGeom prst="rect">
            <a:avLst/>
          </a:prstGeom>
          <a:solidFill>
            <a:srgbClr val="005A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Light" panose="020B0502040204020203" pitchFamily="34" charset="-122"/>
                <a:ea typeface="微软雅黑 Light" panose="020B0502040204020203" pitchFamily="34" charset="-122"/>
              </a:rPr>
              <a:t>送教下乡项目</a:t>
            </a:r>
            <a:r>
              <a:rPr lang="en-US" altLang="zh-CN" sz="2000" dirty="0">
                <a:latin typeface="微软雅黑 Light" panose="020B0502040204020203" pitchFamily="34" charset="-122"/>
                <a:ea typeface="微软雅黑 Light" panose="020B0502040204020203" pitchFamily="34" charset="-122"/>
              </a:rPr>
              <a:t>5</a:t>
            </a:r>
            <a:r>
              <a:rPr lang="zh-CN" altLang="en-US" sz="2000" dirty="0">
                <a:latin typeface="微软雅黑 Light" panose="020B0502040204020203" pitchFamily="34" charset="-122"/>
                <a:ea typeface="微软雅黑 Light" panose="020B0502040204020203" pitchFamily="34" charset="-122"/>
              </a:rPr>
              <a:t>个主要的</a:t>
            </a:r>
            <a:endParaRPr lang="en-US" altLang="zh-CN" sz="2000" dirty="0">
              <a:latin typeface="微软雅黑 Light" panose="020B0502040204020203" pitchFamily="34" charset="-122"/>
              <a:ea typeface="微软雅黑 Light" panose="020B0502040204020203" pitchFamily="34" charset="-122"/>
            </a:endParaRPr>
          </a:p>
          <a:p>
            <a:pPr algn="ctr"/>
            <a:r>
              <a:rPr lang="zh-CN" altLang="en-US" sz="2800" b="1" dirty="0">
                <a:latin typeface="微软雅黑" panose="020B0503020204020204" pitchFamily="34" charset="-122"/>
                <a:ea typeface="微软雅黑" panose="020B0503020204020204" pitchFamily="34" charset="-122"/>
              </a:rPr>
              <a:t>利益相关方</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9788" y="897844"/>
            <a:ext cx="5256212" cy="570865"/>
          </a:xfrm>
          <a:prstGeom prst="rect">
            <a:avLst/>
          </a:prstGeom>
          <a:noFill/>
        </p:spPr>
        <p:txBody>
          <a:bodyPr wrap="square" rtlCol="0">
            <a:spAutoFit/>
          </a:bodyPr>
          <a:lstStyle/>
          <a:p>
            <a:pPr algn="just">
              <a:lnSpc>
                <a:spcPct val="130000"/>
              </a:lnSpc>
            </a:pPr>
            <a:r>
              <a:rPr lang="zh-CN" altLang="en-US" sz="2400" b="1" dirty="0">
                <a:latin typeface="微软雅黑" panose="020B0503020204020204" pitchFamily="34" charset="-122"/>
                <a:ea typeface="微软雅黑" panose="020B0503020204020204" pitchFamily="34" charset="-122"/>
              </a:rPr>
              <a:t>农村骨干教师分层分类培训</a:t>
            </a:r>
            <a:endParaRPr lang="zh-CN" altLang="en-US" sz="2400" b="1" dirty="0">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839788" y="1412875"/>
            <a:ext cx="8382589" cy="0"/>
          </a:xfrm>
          <a:prstGeom prst="line">
            <a:avLst/>
          </a:prstGeom>
          <a:ln w="28575">
            <a:gradFill>
              <a:gsLst>
                <a:gs pos="0">
                  <a:schemeClr val="accent1">
                    <a:lumMod val="60000"/>
                    <a:lumOff val="40000"/>
                  </a:schemeClr>
                </a:gs>
                <a:gs pos="63000">
                  <a:schemeClr val="accent1">
                    <a:lumMod val="45000"/>
                    <a:lumOff val="55000"/>
                  </a:schemeClr>
                </a:gs>
                <a:gs pos="96000">
                  <a:schemeClr val="accent1">
                    <a:lumMod val="30000"/>
                    <a:lumOff val="70000"/>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839788" y="1887170"/>
            <a:ext cx="10512425" cy="4389806"/>
            <a:chOff x="839788" y="1887170"/>
            <a:chExt cx="10512425" cy="4389806"/>
          </a:xfrm>
        </p:grpSpPr>
        <p:sp>
          <p:nvSpPr>
            <p:cNvPr id="43" name="矩形: 圆角 42"/>
            <p:cNvSpPr/>
            <p:nvPr/>
          </p:nvSpPr>
          <p:spPr>
            <a:xfrm>
              <a:off x="839788" y="2162176"/>
              <a:ext cx="10512425" cy="4114800"/>
            </a:xfrm>
            <a:prstGeom prst="roundRect">
              <a:avLst>
                <a:gd name="adj" fmla="val 4389"/>
              </a:avLst>
            </a:prstGeom>
            <a:noFill/>
            <a:ln w="19050">
              <a:solidFill>
                <a:srgbClr val="299A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42909" y="1887170"/>
              <a:ext cx="3106182" cy="528093"/>
            </a:xfrm>
            <a:prstGeom prst="rect">
              <a:avLst/>
            </a:prstGeom>
            <a:solidFill>
              <a:srgbClr val="DFE8F1"/>
            </a:solidFill>
          </p:spPr>
          <p:txBody>
            <a:bodyPr wrap="square" rtlCol="0">
              <a:spAutoFit/>
            </a:bodyPr>
            <a:lstStyle/>
            <a:p>
              <a:pPr algn="ctr">
                <a:lnSpc>
                  <a:spcPct val="130000"/>
                </a:lnSpc>
              </a:pPr>
              <a:r>
                <a:rPr lang="zh-CN" altLang="en-US" sz="2400" b="1" dirty="0">
                  <a:latin typeface="微软雅黑" panose="020B0503020204020204" pitchFamily="34" charset="-122"/>
                  <a:ea typeface="微软雅黑" panose="020B0503020204020204" pitchFamily="34" charset="-122"/>
                </a:rPr>
                <a:t>分层分类的设计体系</a:t>
              </a:r>
              <a:endParaRPr lang="zh-CN" altLang="en-US" sz="2400" b="1" dirty="0">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82663" y="2651254"/>
            <a:ext cx="10199687" cy="3389452"/>
            <a:chOff x="982663" y="2651254"/>
            <a:chExt cx="10199687" cy="3389452"/>
          </a:xfrm>
        </p:grpSpPr>
        <p:cxnSp>
          <p:nvCxnSpPr>
            <p:cNvPr id="37" name="直接连接符 36"/>
            <p:cNvCxnSpPr/>
            <p:nvPr/>
          </p:nvCxnSpPr>
          <p:spPr>
            <a:xfrm flipH="1" flipV="1">
              <a:off x="6357480" y="3452974"/>
              <a:ext cx="46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357480" y="2912974"/>
              <a:ext cx="46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flipV="1">
              <a:off x="6357480" y="3987800"/>
              <a:ext cx="46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6357480" y="5242091"/>
              <a:ext cx="46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flipV="1">
              <a:off x="6357480" y="4703851"/>
              <a:ext cx="46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6357480" y="5778677"/>
              <a:ext cx="46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2111418" y="4349257"/>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2435660" y="3452974"/>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2435660" y="5242091"/>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3719840" y="3452974"/>
              <a:ext cx="28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3719840" y="5242091"/>
              <a:ext cx="288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4007357" y="3452974"/>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4007357" y="2912974"/>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4007357" y="3987800"/>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4007357" y="5242091"/>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4007357" y="4703851"/>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4007357" y="5778677"/>
              <a:ext cx="324000"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982663" y="3327721"/>
              <a:ext cx="1152000" cy="2088000"/>
            </a:xfrm>
            <a:prstGeom prst="rect">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400" b="1" dirty="0">
                  <a:latin typeface="微软雅黑" panose="020B0503020204020204" pitchFamily="34" charset="-122"/>
                  <a:ea typeface="微软雅黑" panose="020B0503020204020204" pitchFamily="34" charset="-122"/>
                </a:rPr>
                <a:t>农村</a:t>
              </a:r>
              <a:endParaRPr lang="en-US" altLang="zh-CN" sz="2400" b="1" dirty="0">
                <a:latin typeface="微软雅黑" panose="020B0503020204020204" pitchFamily="34" charset="-122"/>
                <a:ea typeface="微软雅黑" panose="020B0503020204020204" pitchFamily="34" charset="-122"/>
              </a:endParaRPr>
            </a:p>
            <a:p>
              <a:pPr algn="ctr">
                <a:lnSpc>
                  <a:spcPct val="120000"/>
                </a:lnSpc>
              </a:pPr>
              <a:r>
                <a:rPr lang="zh-CN" altLang="en-US" sz="2400" b="1" dirty="0">
                  <a:latin typeface="微软雅黑" panose="020B0503020204020204" pitchFamily="34" charset="-122"/>
                  <a:ea typeface="微软雅黑" panose="020B0503020204020204" pitchFamily="34" charset="-122"/>
                </a:rPr>
                <a:t>骨干</a:t>
              </a:r>
              <a:endParaRPr lang="en-US" altLang="zh-CN" sz="2400" b="1" dirty="0">
                <a:latin typeface="微软雅黑" panose="020B0503020204020204" pitchFamily="34" charset="-122"/>
                <a:ea typeface="微软雅黑" panose="020B0503020204020204" pitchFamily="34" charset="-122"/>
              </a:endParaRPr>
            </a:p>
            <a:p>
              <a:pPr algn="ctr">
                <a:lnSpc>
                  <a:spcPct val="120000"/>
                </a:lnSpc>
              </a:pPr>
              <a:r>
                <a:rPr lang="zh-CN" altLang="en-US" sz="2400" b="1" dirty="0">
                  <a:latin typeface="微软雅黑" panose="020B0503020204020204" pitchFamily="34" charset="-122"/>
                  <a:ea typeface="微软雅黑" panose="020B0503020204020204" pitchFamily="34" charset="-122"/>
                </a:rPr>
                <a:t>教师</a:t>
              </a:r>
              <a:endParaRPr lang="en-US" altLang="zh-CN" sz="2400" b="1" dirty="0">
                <a:latin typeface="微软雅黑" panose="020B0503020204020204" pitchFamily="34" charset="-122"/>
                <a:ea typeface="微软雅黑" panose="020B0503020204020204" pitchFamily="34" charset="-122"/>
              </a:endParaRPr>
            </a:p>
            <a:p>
              <a:pPr algn="ctr">
                <a:lnSpc>
                  <a:spcPct val="120000"/>
                </a:lnSpc>
              </a:pPr>
              <a:r>
                <a:rPr lang="zh-CN" altLang="en-US" sz="2400" b="1" dirty="0">
                  <a:latin typeface="微软雅黑" panose="020B0503020204020204" pitchFamily="34" charset="-122"/>
                  <a:ea typeface="微软雅黑" panose="020B0503020204020204" pitchFamily="34" charset="-122"/>
                </a:rPr>
                <a:t>培训</a:t>
              </a:r>
              <a:endParaRPr lang="zh-CN" altLang="en-US" sz="2400" b="1" dirty="0">
                <a:latin typeface="微软雅黑" panose="020B0503020204020204" pitchFamily="34" charset="-122"/>
                <a:ea typeface="微软雅黑" panose="020B0503020204020204" pitchFamily="34" charset="-122"/>
              </a:endParaRPr>
            </a:p>
          </p:txBody>
        </p:sp>
        <p:sp>
          <p:nvSpPr>
            <p:cNvPr id="6" name="矩形 5"/>
            <p:cNvSpPr/>
            <p:nvPr/>
          </p:nvSpPr>
          <p:spPr>
            <a:xfrm>
              <a:off x="2759901" y="2651254"/>
              <a:ext cx="972000" cy="1597099"/>
            </a:xfrm>
            <a:prstGeom prst="rect">
              <a:avLst/>
            </a:prstGeom>
            <a:solidFill>
              <a:srgbClr val="299A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市级</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培训</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矩形 6"/>
            <p:cNvSpPr/>
            <p:nvPr/>
          </p:nvSpPr>
          <p:spPr>
            <a:xfrm>
              <a:off x="2759901" y="4443607"/>
              <a:ext cx="972000" cy="1597099"/>
            </a:xfrm>
            <a:prstGeom prst="rect">
              <a:avLst/>
            </a:prstGeom>
            <a:solidFill>
              <a:srgbClr val="299A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县级</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培训</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矩形 7"/>
            <p:cNvSpPr/>
            <p:nvPr/>
          </p:nvSpPr>
          <p:spPr>
            <a:xfrm>
              <a:off x="4322807" y="2651255"/>
              <a:ext cx="2053723" cy="504000"/>
            </a:xfrm>
            <a:prstGeom prst="rect">
              <a:avLst/>
            </a:prstGeom>
            <a:solidFill>
              <a:srgbClr val="BBDF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anose="020B0503020204020204" pitchFamily="34" charset="-122"/>
                  <a:ea typeface="微软雅黑" panose="020B0503020204020204" pitchFamily="34" charset="-122"/>
                </a:rPr>
                <a:t>中学骨干培训</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9" name="矩形 8"/>
            <p:cNvSpPr/>
            <p:nvPr/>
          </p:nvSpPr>
          <p:spPr>
            <a:xfrm>
              <a:off x="4322807" y="3197804"/>
              <a:ext cx="2053723" cy="504000"/>
            </a:xfrm>
            <a:prstGeom prst="rect">
              <a:avLst/>
            </a:prstGeom>
            <a:solidFill>
              <a:srgbClr val="BBDF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anose="020B0503020204020204" pitchFamily="34" charset="-122"/>
                  <a:ea typeface="微软雅黑" panose="020B0503020204020204" pitchFamily="34" charset="-122"/>
                </a:rPr>
                <a:t>小学骨干培训</a:t>
              </a:r>
              <a:endParaRPr lang="en-US" altLang="zh-CN" sz="2000" b="1" dirty="0">
                <a:solidFill>
                  <a:schemeClr val="tx1"/>
                </a:solidFill>
                <a:latin typeface="微软雅黑" panose="020B0503020204020204" pitchFamily="34" charset="-122"/>
                <a:ea typeface="微软雅黑" panose="020B0503020204020204" pitchFamily="34" charset="-122"/>
              </a:endParaRPr>
            </a:p>
          </p:txBody>
        </p:sp>
        <p:sp>
          <p:nvSpPr>
            <p:cNvPr id="10" name="矩形 9"/>
            <p:cNvSpPr/>
            <p:nvPr/>
          </p:nvSpPr>
          <p:spPr>
            <a:xfrm>
              <a:off x="4322807" y="3744353"/>
              <a:ext cx="2053723" cy="504000"/>
            </a:xfrm>
            <a:prstGeom prst="rect">
              <a:avLst/>
            </a:prstGeom>
            <a:solidFill>
              <a:srgbClr val="BBDF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anose="020B0503020204020204" pitchFamily="34" charset="-122"/>
                  <a:ea typeface="微软雅黑" panose="020B0503020204020204" pitchFamily="34" charset="-122"/>
                </a:rPr>
                <a:t>幼儿园骨干培训</a:t>
              </a:r>
              <a:endParaRPr lang="en-US" altLang="zh-CN" sz="2000" b="1" dirty="0">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a:off x="4322807" y="4443608"/>
              <a:ext cx="2053723" cy="504000"/>
            </a:xfrm>
            <a:prstGeom prst="rect">
              <a:avLst/>
            </a:prstGeom>
            <a:solidFill>
              <a:srgbClr val="BBDF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anose="020B0503020204020204" pitchFamily="34" charset="-122"/>
                  <a:ea typeface="微软雅黑" panose="020B0503020204020204" pitchFamily="34" charset="-122"/>
                </a:rPr>
                <a:t>中学骨干培训</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12" name="矩形 11"/>
            <p:cNvSpPr/>
            <p:nvPr/>
          </p:nvSpPr>
          <p:spPr>
            <a:xfrm>
              <a:off x="4322807" y="4990157"/>
              <a:ext cx="2053723" cy="504000"/>
            </a:xfrm>
            <a:prstGeom prst="rect">
              <a:avLst/>
            </a:prstGeom>
            <a:solidFill>
              <a:srgbClr val="BBDF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anose="020B0503020204020204" pitchFamily="34" charset="-122"/>
                  <a:ea typeface="微软雅黑" panose="020B0503020204020204" pitchFamily="34" charset="-122"/>
                </a:rPr>
                <a:t>小学骨干培训</a:t>
              </a:r>
              <a:endParaRPr lang="en-US" altLang="zh-CN" sz="2000" b="1" dirty="0">
                <a:solidFill>
                  <a:schemeClr val="tx1"/>
                </a:solidFill>
                <a:latin typeface="微软雅黑" panose="020B0503020204020204" pitchFamily="34" charset="-122"/>
                <a:ea typeface="微软雅黑" panose="020B0503020204020204" pitchFamily="34" charset="-122"/>
              </a:endParaRPr>
            </a:p>
          </p:txBody>
        </p:sp>
        <p:sp>
          <p:nvSpPr>
            <p:cNvPr id="13" name="矩形 12"/>
            <p:cNvSpPr/>
            <p:nvPr/>
          </p:nvSpPr>
          <p:spPr>
            <a:xfrm>
              <a:off x="4322807" y="5536706"/>
              <a:ext cx="2053723" cy="504000"/>
            </a:xfrm>
            <a:prstGeom prst="rect">
              <a:avLst/>
            </a:prstGeom>
            <a:solidFill>
              <a:srgbClr val="BBDF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微软雅黑" panose="020B0503020204020204" pitchFamily="34" charset="-122"/>
                  <a:ea typeface="微软雅黑" panose="020B0503020204020204" pitchFamily="34" charset="-122"/>
                </a:rPr>
                <a:t>幼儿园骨干培训</a:t>
              </a:r>
              <a:endParaRPr lang="en-US" altLang="zh-CN" sz="2000" b="1"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a:xfrm>
              <a:off x="6753225" y="2651255"/>
              <a:ext cx="4429125" cy="504000"/>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2000" dirty="0">
                  <a:solidFill>
                    <a:schemeClr val="tx1"/>
                  </a:solidFill>
                  <a:latin typeface="微软雅黑 Light" panose="020B0502040204020203" pitchFamily="34" charset="-122"/>
                  <a:ea typeface="微软雅黑 Light" panose="020B0502040204020203" pitchFamily="34" charset="-122"/>
                </a:rPr>
                <a:t>中学各学科、各类别的培训项目</a:t>
              </a:r>
              <a:endParaRPr lang="zh-CN" altLang="en-US" sz="2000" dirty="0">
                <a:solidFill>
                  <a:schemeClr val="tx1"/>
                </a:solidFill>
                <a:latin typeface="微软雅黑 Light" panose="020B0502040204020203" pitchFamily="34" charset="-122"/>
                <a:ea typeface="微软雅黑 Light" panose="020B0502040204020203" pitchFamily="34" charset="-122"/>
              </a:endParaRPr>
            </a:p>
          </p:txBody>
        </p:sp>
        <p:sp>
          <p:nvSpPr>
            <p:cNvPr id="15" name="矩形 14"/>
            <p:cNvSpPr/>
            <p:nvPr/>
          </p:nvSpPr>
          <p:spPr>
            <a:xfrm>
              <a:off x="6753225" y="3197804"/>
              <a:ext cx="4429125" cy="504000"/>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2000" dirty="0">
                  <a:solidFill>
                    <a:schemeClr val="tx1"/>
                  </a:solidFill>
                  <a:latin typeface="微软雅黑 Light" panose="020B0502040204020203" pitchFamily="34" charset="-122"/>
                  <a:ea typeface="微软雅黑 Light" panose="020B0502040204020203" pitchFamily="34" charset="-122"/>
                </a:rPr>
                <a:t>小学各学科、各类别的培训项目</a:t>
              </a:r>
              <a:endParaRPr lang="zh-CN" altLang="en-US" sz="2000" dirty="0">
                <a:solidFill>
                  <a:schemeClr val="tx1"/>
                </a:solidFill>
                <a:latin typeface="微软雅黑 Light" panose="020B0502040204020203" pitchFamily="34" charset="-122"/>
                <a:ea typeface="微软雅黑 Light" panose="020B0502040204020203" pitchFamily="34" charset="-122"/>
              </a:endParaRPr>
            </a:p>
          </p:txBody>
        </p:sp>
        <p:sp>
          <p:nvSpPr>
            <p:cNvPr id="16" name="矩形 15"/>
            <p:cNvSpPr/>
            <p:nvPr/>
          </p:nvSpPr>
          <p:spPr>
            <a:xfrm>
              <a:off x="6753225" y="3744353"/>
              <a:ext cx="4429125" cy="504000"/>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2000" dirty="0">
                  <a:solidFill>
                    <a:schemeClr val="tx1"/>
                  </a:solidFill>
                  <a:latin typeface="微软雅黑 Light" panose="020B0502040204020203" pitchFamily="34" charset="-122"/>
                  <a:ea typeface="微软雅黑 Light" panose="020B0502040204020203" pitchFamily="34" charset="-122"/>
                </a:rPr>
                <a:t>幼儿园各领域、各类别的培训项目</a:t>
              </a:r>
              <a:endParaRPr lang="zh-CN" altLang="en-US" sz="2000" dirty="0">
                <a:solidFill>
                  <a:schemeClr val="tx1"/>
                </a:solidFill>
                <a:latin typeface="微软雅黑 Light" panose="020B0502040204020203" pitchFamily="34" charset="-122"/>
                <a:ea typeface="微软雅黑 Light" panose="020B0502040204020203" pitchFamily="34" charset="-122"/>
              </a:endParaRPr>
            </a:p>
          </p:txBody>
        </p:sp>
        <p:sp>
          <p:nvSpPr>
            <p:cNvPr id="17" name="矩形 16"/>
            <p:cNvSpPr/>
            <p:nvPr/>
          </p:nvSpPr>
          <p:spPr>
            <a:xfrm>
              <a:off x="6753225" y="4443608"/>
              <a:ext cx="4429125" cy="504000"/>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2000" dirty="0">
                  <a:solidFill>
                    <a:schemeClr val="tx1"/>
                  </a:solidFill>
                  <a:latin typeface="微软雅黑 Light" panose="020B0502040204020203" pitchFamily="34" charset="-122"/>
                  <a:ea typeface="微软雅黑 Light" panose="020B0502040204020203" pitchFamily="34" charset="-122"/>
                </a:rPr>
                <a:t>中学各学科、各类别的培训项目</a:t>
              </a:r>
              <a:endParaRPr lang="zh-CN" altLang="en-US" sz="2000" dirty="0">
                <a:solidFill>
                  <a:schemeClr val="tx1"/>
                </a:solidFill>
                <a:latin typeface="微软雅黑 Light" panose="020B0502040204020203" pitchFamily="34" charset="-122"/>
                <a:ea typeface="微软雅黑 Light" panose="020B0502040204020203" pitchFamily="34" charset="-122"/>
              </a:endParaRPr>
            </a:p>
          </p:txBody>
        </p:sp>
        <p:sp>
          <p:nvSpPr>
            <p:cNvPr id="18" name="矩形 17"/>
            <p:cNvSpPr/>
            <p:nvPr/>
          </p:nvSpPr>
          <p:spPr>
            <a:xfrm>
              <a:off x="6753225" y="4990157"/>
              <a:ext cx="4429125" cy="504000"/>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2000" dirty="0">
                  <a:solidFill>
                    <a:schemeClr val="tx1"/>
                  </a:solidFill>
                  <a:latin typeface="微软雅黑 Light" panose="020B0502040204020203" pitchFamily="34" charset="-122"/>
                  <a:ea typeface="微软雅黑 Light" panose="020B0502040204020203" pitchFamily="34" charset="-122"/>
                </a:rPr>
                <a:t>小学各学科、各类别的培训项目</a:t>
              </a:r>
              <a:endParaRPr lang="zh-CN" altLang="en-US" sz="2000" dirty="0">
                <a:solidFill>
                  <a:schemeClr val="tx1"/>
                </a:solidFill>
                <a:latin typeface="微软雅黑 Light" panose="020B0502040204020203" pitchFamily="34" charset="-122"/>
                <a:ea typeface="微软雅黑 Light" panose="020B0502040204020203" pitchFamily="34" charset="-122"/>
              </a:endParaRPr>
            </a:p>
          </p:txBody>
        </p:sp>
        <p:sp>
          <p:nvSpPr>
            <p:cNvPr id="19" name="矩形 18"/>
            <p:cNvSpPr/>
            <p:nvPr/>
          </p:nvSpPr>
          <p:spPr>
            <a:xfrm>
              <a:off x="6753225" y="5536706"/>
              <a:ext cx="4429125" cy="504000"/>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2000" dirty="0">
                  <a:solidFill>
                    <a:schemeClr val="tx1"/>
                  </a:solidFill>
                  <a:latin typeface="微软雅黑 Light" panose="020B0502040204020203" pitchFamily="34" charset="-122"/>
                  <a:ea typeface="微软雅黑 Light" panose="020B0502040204020203" pitchFamily="34" charset="-122"/>
                </a:rPr>
                <a:t>幼儿园各领域、各类别的培训项目</a:t>
              </a:r>
              <a:endParaRPr lang="zh-CN" altLang="en-US" sz="2000" dirty="0">
                <a:solidFill>
                  <a:schemeClr val="tx1"/>
                </a:solidFill>
                <a:latin typeface="微软雅黑 Light" panose="020B0502040204020203" pitchFamily="34" charset="-122"/>
                <a:ea typeface="微软雅黑 Light" panose="020B0502040204020203" pitchFamily="34" charset="-122"/>
              </a:endParaRPr>
            </a:p>
          </p:txBody>
        </p:sp>
        <p:cxnSp>
          <p:nvCxnSpPr>
            <p:cNvPr id="21" name="直接连接符 20"/>
            <p:cNvCxnSpPr/>
            <p:nvPr/>
          </p:nvCxnSpPr>
          <p:spPr>
            <a:xfrm>
              <a:off x="4008095" y="2912974"/>
              <a:ext cx="0" cy="108000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435659" y="3449780"/>
              <a:ext cx="0" cy="180000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008095" y="4700332"/>
              <a:ext cx="0" cy="108000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9788" y="897844"/>
            <a:ext cx="5256212" cy="570865"/>
          </a:xfrm>
          <a:prstGeom prst="rect">
            <a:avLst/>
          </a:prstGeom>
          <a:noFill/>
        </p:spPr>
        <p:txBody>
          <a:bodyPr wrap="square" rtlCol="0">
            <a:spAutoFit/>
          </a:bodyPr>
          <a:lstStyle/>
          <a:p>
            <a:pPr algn="just">
              <a:lnSpc>
                <a:spcPct val="130000"/>
              </a:lnSpc>
            </a:pPr>
            <a:r>
              <a:rPr lang="zh-CN" altLang="en-US" sz="2400" b="1" dirty="0">
                <a:latin typeface="微软雅黑" panose="020B0503020204020204" pitchFamily="34" charset="-122"/>
                <a:ea typeface="微软雅黑" panose="020B0503020204020204" pitchFamily="34" charset="-122"/>
              </a:rPr>
              <a:t>农村骨干教师分层分类培训</a:t>
            </a:r>
            <a:endParaRPr lang="zh-CN" altLang="en-US" sz="2400" b="1" dirty="0">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839788" y="1412875"/>
            <a:ext cx="8382589" cy="0"/>
          </a:xfrm>
          <a:prstGeom prst="line">
            <a:avLst/>
          </a:prstGeom>
          <a:ln w="28575">
            <a:gradFill>
              <a:gsLst>
                <a:gs pos="0">
                  <a:schemeClr val="accent1">
                    <a:lumMod val="60000"/>
                    <a:lumOff val="40000"/>
                  </a:schemeClr>
                </a:gs>
                <a:gs pos="63000">
                  <a:schemeClr val="accent1">
                    <a:lumMod val="45000"/>
                    <a:lumOff val="55000"/>
                  </a:schemeClr>
                </a:gs>
                <a:gs pos="96000">
                  <a:schemeClr val="accent1">
                    <a:lumMod val="30000"/>
                    <a:lumOff val="70000"/>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839788" y="1894111"/>
            <a:ext cx="10512424" cy="770708"/>
            <a:chOff x="839788" y="1894111"/>
            <a:chExt cx="10512424" cy="770708"/>
          </a:xfrm>
        </p:grpSpPr>
        <p:sp>
          <p:nvSpPr>
            <p:cNvPr id="6" name="矩形: 圆角 5"/>
            <p:cNvSpPr/>
            <p:nvPr/>
          </p:nvSpPr>
          <p:spPr>
            <a:xfrm>
              <a:off x="839788" y="1894111"/>
              <a:ext cx="1825035" cy="770708"/>
            </a:xfrm>
            <a:prstGeom prst="roundRect">
              <a:avLst/>
            </a:prstGeom>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总体思路</a:t>
              </a:r>
              <a:endParaRPr lang="zh-CN" altLang="en-US" sz="2400" b="1" dirty="0">
                <a:latin typeface="微软雅黑" panose="020B0503020204020204" pitchFamily="34" charset="-122"/>
                <a:ea typeface="微软雅黑" panose="020B0503020204020204" pitchFamily="34" charset="-122"/>
              </a:endParaRPr>
            </a:p>
          </p:txBody>
        </p:sp>
        <p:sp>
          <p:nvSpPr>
            <p:cNvPr id="17" name="矩形: 圆角 16"/>
            <p:cNvSpPr/>
            <p:nvPr/>
          </p:nvSpPr>
          <p:spPr>
            <a:xfrm>
              <a:off x="2769324" y="1894111"/>
              <a:ext cx="8582888" cy="770708"/>
            </a:xfrm>
            <a:prstGeom prst="roundRect">
              <a:avLst/>
            </a:prstGeom>
            <a:solidFill>
              <a:srgbClr val="BBDFFF"/>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zh-CN" altLang="en-US" sz="2200">
                  <a:solidFill>
                    <a:schemeClr val="tx1"/>
                  </a:solidFill>
                  <a:latin typeface="微软雅黑 Light" panose="020B0502040204020203" pitchFamily="34" charset="-122"/>
                  <a:ea typeface="微软雅黑 Light" panose="020B0502040204020203" pitchFamily="34" charset="-122"/>
                </a:rPr>
                <a:t>分层分类、分段分科、一体设计、递进发展</a:t>
              </a:r>
              <a:endParaRPr lang="zh-CN" altLang="en-US" sz="2200">
                <a:solidFill>
                  <a:schemeClr val="tx1"/>
                </a:solidFill>
                <a:latin typeface="微软雅黑 Light" panose="020B0502040204020203" pitchFamily="34" charset="-122"/>
                <a:ea typeface="微软雅黑 Light" panose="020B0502040204020203" pitchFamily="34" charset="-122"/>
              </a:endParaRPr>
            </a:p>
            <a:p>
              <a:r>
                <a:rPr lang="zh-CN" altLang="en-US" sz="2200">
                  <a:solidFill>
                    <a:schemeClr val="tx1"/>
                  </a:solidFill>
                  <a:latin typeface="微软雅黑 Light" panose="020B0502040204020203" pitchFamily="34" charset="-122"/>
                  <a:ea typeface="微软雅黑 Light" panose="020B0502040204020203" pitchFamily="34" charset="-122"/>
                </a:rPr>
                <a:t>长周期、分阶段、递进式、一体化设计</a:t>
              </a:r>
              <a:endParaRPr lang="zh-CN" altLang="en-US" sz="2200" dirty="0">
                <a:solidFill>
                  <a:schemeClr val="tx1"/>
                </a:solidFill>
                <a:latin typeface="微软雅黑 Light" panose="020B0502040204020203" pitchFamily="34" charset="-122"/>
                <a:ea typeface="微软雅黑 Light" panose="020B0502040204020203" pitchFamily="34" charset="-122"/>
              </a:endParaRPr>
            </a:p>
          </p:txBody>
        </p:sp>
      </p:grpSp>
      <p:grpSp>
        <p:nvGrpSpPr>
          <p:cNvPr id="23" name="组合 22"/>
          <p:cNvGrpSpPr/>
          <p:nvPr/>
        </p:nvGrpSpPr>
        <p:grpSpPr>
          <a:xfrm>
            <a:off x="839788" y="2746464"/>
            <a:ext cx="10512424" cy="770708"/>
            <a:chOff x="839788" y="2746464"/>
            <a:chExt cx="10512424" cy="770708"/>
          </a:xfrm>
        </p:grpSpPr>
        <p:sp>
          <p:nvSpPr>
            <p:cNvPr id="7" name="矩形: 圆角 6"/>
            <p:cNvSpPr/>
            <p:nvPr/>
          </p:nvSpPr>
          <p:spPr>
            <a:xfrm>
              <a:off x="839788" y="2746464"/>
              <a:ext cx="1825035" cy="770708"/>
            </a:xfrm>
            <a:prstGeom prst="roundRect">
              <a:avLst/>
            </a:prstGeom>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培训标准</a:t>
              </a:r>
              <a:endParaRPr lang="zh-CN" altLang="en-US" sz="2400" b="1" dirty="0">
                <a:latin typeface="微软雅黑" panose="020B0503020204020204" pitchFamily="34" charset="-122"/>
                <a:ea typeface="微软雅黑" panose="020B0503020204020204" pitchFamily="34" charset="-122"/>
              </a:endParaRPr>
            </a:p>
          </p:txBody>
        </p:sp>
        <p:sp>
          <p:nvSpPr>
            <p:cNvPr id="18" name="矩形: 圆角 17"/>
            <p:cNvSpPr/>
            <p:nvPr/>
          </p:nvSpPr>
          <p:spPr>
            <a:xfrm>
              <a:off x="2769324" y="2746464"/>
              <a:ext cx="8582888" cy="770708"/>
            </a:xfrm>
            <a:prstGeom prst="roundRect">
              <a:avLst/>
            </a:prstGeom>
            <a:solidFill>
              <a:srgbClr val="BBDFFF"/>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en-US" altLang="zh-CN" sz="2200" dirty="0">
                  <a:solidFill>
                    <a:schemeClr val="tx1"/>
                  </a:solidFill>
                  <a:latin typeface="微软雅黑 Light" panose="020B0502040204020203" pitchFamily="34" charset="-122"/>
                  <a:ea typeface="微软雅黑 Light" panose="020B0502040204020203" pitchFamily="34" charset="-122"/>
                </a:rPr>
                <a:t>《</a:t>
              </a:r>
              <a:r>
                <a:rPr lang="zh-CN" altLang="en-US" sz="2200" dirty="0">
                  <a:solidFill>
                    <a:schemeClr val="tx1"/>
                  </a:solidFill>
                  <a:latin typeface="微软雅黑 Light" panose="020B0502040204020203" pitchFamily="34" charset="-122"/>
                  <a:ea typeface="微软雅黑 Light" panose="020B0502040204020203" pitchFamily="34" charset="-122"/>
                </a:rPr>
                <a:t>骨干教师提升培训指南</a:t>
              </a:r>
              <a:r>
                <a:rPr lang="en-US" altLang="zh-CN" sz="2200" dirty="0">
                  <a:solidFill>
                    <a:schemeClr val="tx1"/>
                  </a:solidFill>
                  <a:latin typeface="微软雅黑 Light" panose="020B0502040204020203" pitchFamily="34" charset="-122"/>
                  <a:ea typeface="微软雅黑 Light" panose="020B0502040204020203" pitchFamily="34" charset="-122"/>
                </a:rPr>
                <a:t>》</a:t>
              </a:r>
              <a:r>
                <a:rPr lang="zh-CN" altLang="en-US" sz="2200" dirty="0">
                  <a:solidFill>
                    <a:schemeClr val="tx1"/>
                  </a:solidFill>
                  <a:latin typeface="微软雅黑 Light" panose="020B0502040204020203" pitchFamily="34" charset="-122"/>
                  <a:ea typeface="微软雅黑 Light" panose="020B0502040204020203" pitchFamily="34" charset="-122"/>
                </a:rPr>
                <a:t>、相关学科培训课程指导标准等</a:t>
              </a:r>
              <a:endParaRPr lang="zh-CN" altLang="en-US" sz="2200" dirty="0">
                <a:solidFill>
                  <a:schemeClr val="tx1"/>
                </a:solidFill>
                <a:latin typeface="微软雅黑 Light" panose="020B0502040204020203" pitchFamily="34" charset="-122"/>
                <a:ea typeface="微软雅黑 Light" panose="020B0502040204020203" pitchFamily="34" charset="-122"/>
              </a:endParaRPr>
            </a:p>
          </p:txBody>
        </p:sp>
      </p:grpSp>
      <p:grpSp>
        <p:nvGrpSpPr>
          <p:cNvPr id="24" name="组合 23"/>
          <p:cNvGrpSpPr/>
          <p:nvPr/>
        </p:nvGrpSpPr>
        <p:grpSpPr>
          <a:xfrm>
            <a:off x="839788" y="3598817"/>
            <a:ext cx="10512424" cy="770708"/>
            <a:chOff x="839788" y="3598817"/>
            <a:chExt cx="10512424" cy="770708"/>
          </a:xfrm>
        </p:grpSpPr>
        <p:sp>
          <p:nvSpPr>
            <p:cNvPr id="8" name="矩形: 圆角 7"/>
            <p:cNvSpPr/>
            <p:nvPr/>
          </p:nvSpPr>
          <p:spPr>
            <a:xfrm>
              <a:off x="839788" y="3598817"/>
              <a:ext cx="1825035" cy="770708"/>
            </a:xfrm>
            <a:prstGeom prst="roundRect">
              <a:avLst/>
            </a:prstGeom>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培训目标</a:t>
              </a:r>
              <a:endParaRPr lang="zh-CN" altLang="en-US" sz="2400" b="1" dirty="0">
                <a:latin typeface="微软雅黑" panose="020B0503020204020204" pitchFamily="34" charset="-122"/>
                <a:ea typeface="微软雅黑" panose="020B0503020204020204" pitchFamily="34" charset="-122"/>
              </a:endParaRPr>
            </a:p>
          </p:txBody>
        </p:sp>
        <p:sp>
          <p:nvSpPr>
            <p:cNvPr id="19" name="矩形: 圆角 18"/>
            <p:cNvSpPr/>
            <p:nvPr/>
          </p:nvSpPr>
          <p:spPr>
            <a:xfrm>
              <a:off x="2769324" y="3598817"/>
              <a:ext cx="8582888" cy="770708"/>
            </a:xfrm>
            <a:prstGeom prst="roundRect">
              <a:avLst/>
            </a:prstGeom>
            <a:solidFill>
              <a:srgbClr val="BBDFFF"/>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zh-CN" altLang="en-US" sz="2200" dirty="0">
                  <a:solidFill>
                    <a:schemeClr val="tx1"/>
                  </a:solidFill>
                  <a:latin typeface="微软雅黑 Light" panose="020B0502040204020203" pitchFamily="34" charset="-122"/>
                  <a:ea typeface="微软雅黑 Light" panose="020B0502040204020203" pitchFamily="34" charset="-122"/>
                </a:rPr>
                <a:t>强师德、厚基础、重实践、促创新</a:t>
              </a:r>
              <a:endParaRPr lang="zh-CN" altLang="en-US" sz="2200" dirty="0">
                <a:solidFill>
                  <a:schemeClr val="tx1"/>
                </a:solidFill>
                <a:latin typeface="微软雅黑 Light" panose="020B0502040204020203" pitchFamily="34" charset="-122"/>
                <a:ea typeface="微软雅黑 Light" panose="020B0502040204020203" pitchFamily="34" charset="-122"/>
              </a:endParaRPr>
            </a:p>
          </p:txBody>
        </p:sp>
      </p:grpSp>
      <p:grpSp>
        <p:nvGrpSpPr>
          <p:cNvPr id="25" name="组合 24"/>
          <p:cNvGrpSpPr/>
          <p:nvPr/>
        </p:nvGrpSpPr>
        <p:grpSpPr>
          <a:xfrm>
            <a:off x="839788" y="4451170"/>
            <a:ext cx="10512424" cy="770708"/>
            <a:chOff x="839788" y="4451170"/>
            <a:chExt cx="10512424" cy="770708"/>
          </a:xfrm>
        </p:grpSpPr>
        <p:sp>
          <p:nvSpPr>
            <p:cNvPr id="9" name="矩形: 圆角 8"/>
            <p:cNvSpPr/>
            <p:nvPr/>
          </p:nvSpPr>
          <p:spPr>
            <a:xfrm>
              <a:off x="839788" y="4451170"/>
              <a:ext cx="1825035" cy="770708"/>
            </a:xfrm>
            <a:prstGeom prst="roundRect">
              <a:avLst/>
            </a:prstGeom>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培训方式</a:t>
              </a:r>
              <a:endParaRPr lang="zh-CN" altLang="en-US" sz="2400" b="1" dirty="0">
                <a:latin typeface="微软雅黑" panose="020B0503020204020204" pitchFamily="34" charset="-122"/>
                <a:ea typeface="微软雅黑" panose="020B0503020204020204" pitchFamily="34" charset="-122"/>
              </a:endParaRPr>
            </a:p>
          </p:txBody>
        </p:sp>
        <p:sp>
          <p:nvSpPr>
            <p:cNvPr id="20" name="矩形: 圆角 19"/>
            <p:cNvSpPr/>
            <p:nvPr/>
          </p:nvSpPr>
          <p:spPr>
            <a:xfrm>
              <a:off x="2769324" y="4451170"/>
              <a:ext cx="8582888" cy="770708"/>
            </a:xfrm>
            <a:prstGeom prst="roundRect">
              <a:avLst/>
            </a:prstGeom>
            <a:solidFill>
              <a:srgbClr val="BBDFFF"/>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zh-CN" altLang="en-US" sz="2200" dirty="0">
                  <a:solidFill>
                    <a:schemeClr val="tx1"/>
                  </a:solidFill>
                  <a:latin typeface="微软雅黑 Light" panose="020B0502040204020203" pitchFamily="34" charset="-122"/>
                  <a:ea typeface="微软雅黑 Light" panose="020B0502040204020203" pitchFamily="34" charset="-122"/>
                </a:rPr>
                <a:t>综合运用集中培训、在线培训、跟岗研修、送教下乡、导师带教、工作坊等培训形式，不能仅采用集中培训。</a:t>
              </a:r>
              <a:endParaRPr lang="zh-CN" altLang="en-US" sz="2200" dirty="0">
                <a:solidFill>
                  <a:schemeClr val="tx1"/>
                </a:solidFill>
                <a:latin typeface="微软雅黑 Light" panose="020B0502040204020203" pitchFamily="34" charset="-122"/>
                <a:ea typeface="微软雅黑 Light" panose="020B0502040204020203" pitchFamily="34" charset="-122"/>
              </a:endParaRPr>
            </a:p>
          </p:txBody>
        </p:sp>
      </p:grpSp>
      <p:grpSp>
        <p:nvGrpSpPr>
          <p:cNvPr id="26" name="组合 25"/>
          <p:cNvGrpSpPr/>
          <p:nvPr/>
        </p:nvGrpSpPr>
        <p:grpSpPr>
          <a:xfrm>
            <a:off x="839788" y="5303522"/>
            <a:ext cx="10512424" cy="770708"/>
            <a:chOff x="839788" y="5303522"/>
            <a:chExt cx="10512424" cy="770708"/>
          </a:xfrm>
        </p:grpSpPr>
        <p:sp>
          <p:nvSpPr>
            <p:cNvPr id="10" name="矩形: 圆角 9"/>
            <p:cNvSpPr/>
            <p:nvPr/>
          </p:nvSpPr>
          <p:spPr>
            <a:xfrm>
              <a:off x="839788" y="5303522"/>
              <a:ext cx="1825035" cy="770708"/>
            </a:xfrm>
            <a:prstGeom prst="roundRect">
              <a:avLst/>
            </a:prstGeom>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实施流程</a:t>
              </a:r>
              <a:endParaRPr lang="zh-CN" altLang="en-US" sz="2400" b="1" dirty="0">
                <a:latin typeface="微软雅黑" panose="020B0503020204020204" pitchFamily="34" charset="-122"/>
                <a:ea typeface="微软雅黑" panose="020B0503020204020204" pitchFamily="34" charset="-122"/>
              </a:endParaRPr>
            </a:p>
          </p:txBody>
        </p:sp>
        <p:sp>
          <p:nvSpPr>
            <p:cNvPr id="21" name="矩形: 圆角 20"/>
            <p:cNvSpPr/>
            <p:nvPr/>
          </p:nvSpPr>
          <p:spPr>
            <a:xfrm>
              <a:off x="2769324" y="5303522"/>
              <a:ext cx="8582888" cy="770708"/>
            </a:xfrm>
            <a:prstGeom prst="roundRect">
              <a:avLst/>
            </a:prstGeom>
            <a:solidFill>
              <a:srgbClr val="BBDFFF"/>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zh-CN" altLang="en-US" sz="2200" dirty="0">
                  <a:solidFill>
                    <a:schemeClr val="tx1"/>
                  </a:solidFill>
                  <a:latin typeface="微软雅黑 Light" panose="020B0502040204020203" pitchFamily="34" charset="-122"/>
                  <a:ea typeface="微软雅黑 Light" panose="020B0502040204020203" pitchFamily="34" charset="-122"/>
                </a:rPr>
                <a:t>重点做好诊断示范和研课磨课等关键环节。</a:t>
              </a:r>
              <a:endParaRPr lang="zh-CN" altLang="en-US" sz="2200" dirty="0">
                <a:solidFill>
                  <a:schemeClr val="tx1"/>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1357205"/>
            <a:ext cx="12192000" cy="702900"/>
            <a:chOff x="0" y="1357205"/>
            <a:chExt cx="12192000" cy="702900"/>
          </a:xfrm>
        </p:grpSpPr>
        <p:sp>
          <p:nvSpPr>
            <p:cNvPr id="6" name="AutoShape 5"/>
            <p:cNvSpPr>
              <a:spLocks noChangeArrowheads="1"/>
            </p:cNvSpPr>
            <p:nvPr/>
          </p:nvSpPr>
          <p:spPr bwMode="gray">
            <a:xfrm>
              <a:off x="0" y="1357205"/>
              <a:ext cx="12192000" cy="702900"/>
            </a:xfrm>
            <a:prstGeom prst="roundRect">
              <a:avLst>
                <a:gd name="adj" fmla="val 1149"/>
              </a:avLst>
            </a:prstGeom>
            <a:solidFill>
              <a:srgbClr val="FFC000"/>
            </a:solidFill>
            <a:ln w="38100" algn="ctr">
              <a:noFill/>
              <a:round/>
            </a:ln>
            <a:effectLst/>
          </p:spPr>
          <p:txBody>
            <a:bodyPr wrap="none" anchor="ctr"/>
            <a:lstStyle/>
            <a:p>
              <a:pPr algn="ctr" eaLnBrk="1" hangingPunct="1">
                <a:defRPr/>
              </a:pP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67335" y="1416267"/>
              <a:ext cx="3082700" cy="583565"/>
            </a:xfrm>
            <a:prstGeom prst="rect">
              <a:avLst/>
            </a:prstGeom>
            <a:noFill/>
          </p:spPr>
          <p:txBody>
            <a:bodyPr wrap="square" rtlCol="0">
              <a:spAutoFit/>
            </a:bodyPr>
            <a:lstStyle/>
            <a:p>
              <a:pPr algn="ctr"/>
              <a:r>
                <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rPr>
                <a:t>课程设置</a:t>
              </a:r>
              <a:endPar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761984" y="2209506"/>
            <a:ext cx="10666768" cy="4317472"/>
            <a:chOff x="761984" y="2209506"/>
            <a:chExt cx="10666768" cy="4317472"/>
          </a:xfrm>
        </p:grpSpPr>
        <p:sp>
          <p:nvSpPr>
            <p:cNvPr id="3" name="矩形 2"/>
            <p:cNvSpPr/>
            <p:nvPr/>
          </p:nvSpPr>
          <p:spPr>
            <a:xfrm>
              <a:off x="2957621" y="2209506"/>
              <a:ext cx="6276759" cy="478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rPr>
                <a:t>骨干教师提升培训 </a:t>
              </a: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课程设置框架</a:t>
              </a:r>
              <a:endPar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5" name="矩形 4"/>
            <p:cNvSpPr/>
            <p:nvPr/>
          </p:nvSpPr>
          <p:spPr>
            <a:xfrm>
              <a:off x="1890700" y="2819400"/>
              <a:ext cx="2319375" cy="1108543"/>
            </a:xfrm>
            <a:prstGeom prst="rect">
              <a:avLst/>
            </a:prstGeom>
            <a:solidFill>
              <a:srgbClr val="BBD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职业信念</a:t>
              </a:r>
              <a:endParaRPr lang="en-US" altLang="zh-CN"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与教育情怀</a:t>
              </a:r>
              <a:endPar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17" name="矩形 16"/>
            <p:cNvSpPr/>
            <p:nvPr/>
          </p:nvSpPr>
          <p:spPr>
            <a:xfrm>
              <a:off x="6698374" y="2819400"/>
              <a:ext cx="2315179" cy="1108543"/>
            </a:xfrm>
            <a:prstGeom prst="rect">
              <a:avLst/>
            </a:prstGeom>
            <a:solidFill>
              <a:srgbClr val="BBD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信息素养</a:t>
              </a:r>
              <a:endParaRPr lang="en-US" altLang="zh-CN"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与技术应用</a:t>
              </a:r>
              <a:endPar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7" name="矩形 6"/>
            <p:cNvSpPr/>
            <p:nvPr/>
          </p:nvSpPr>
          <p:spPr>
            <a:xfrm>
              <a:off x="4292150"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核心素养落实</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19" name="矩形 18"/>
            <p:cNvSpPr/>
            <p:nvPr/>
          </p:nvSpPr>
          <p:spPr>
            <a:xfrm>
              <a:off x="5094225"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单元教学设计</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0" name="矩形 19"/>
            <p:cNvSpPr/>
            <p:nvPr/>
          </p:nvSpPr>
          <p:spPr>
            <a:xfrm>
              <a:off x="3490075"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ltLang="zh-CN"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1" name="矩形 20"/>
            <p:cNvSpPr/>
            <p:nvPr/>
          </p:nvSpPr>
          <p:spPr>
            <a:xfrm>
              <a:off x="2688000"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职业信念</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2" name="矩形 21"/>
            <p:cNvSpPr/>
            <p:nvPr/>
          </p:nvSpPr>
          <p:spPr>
            <a:xfrm>
              <a:off x="8302525"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ltLang="zh-CN"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3" name="矩形 22"/>
            <p:cNvSpPr/>
            <p:nvPr/>
          </p:nvSpPr>
          <p:spPr>
            <a:xfrm>
              <a:off x="5896300"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ltLang="zh-CN"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4" name="矩形 23"/>
            <p:cNvSpPr/>
            <p:nvPr/>
          </p:nvSpPr>
          <p:spPr>
            <a:xfrm>
              <a:off x="1885925"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思想政治</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5" name="矩形 24"/>
            <p:cNvSpPr/>
            <p:nvPr/>
          </p:nvSpPr>
          <p:spPr>
            <a:xfrm>
              <a:off x="7500450"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学习方式转变</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6" name="矩形 25"/>
            <p:cNvSpPr/>
            <p:nvPr/>
          </p:nvSpPr>
          <p:spPr>
            <a:xfrm>
              <a:off x="6698375"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信息素养提升</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7" name="矩形 26"/>
            <p:cNvSpPr/>
            <p:nvPr/>
          </p:nvSpPr>
          <p:spPr>
            <a:xfrm>
              <a:off x="9104600"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实践反思</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8" name="矩形 27"/>
            <p:cNvSpPr/>
            <p:nvPr/>
          </p:nvSpPr>
          <p:spPr>
            <a:xfrm>
              <a:off x="9906675"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行动研究</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9" name="矩形 28"/>
            <p:cNvSpPr/>
            <p:nvPr/>
          </p:nvSpPr>
          <p:spPr>
            <a:xfrm>
              <a:off x="10708752" y="4002752"/>
              <a:ext cx="720000" cy="1426498"/>
            </a:xfrm>
            <a:prstGeom prst="rect">
              <a:avLst/>
            </a:prstGeom>
            <a:solidFill>
              <a:srgbClr val="299A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ltLang="zh-CN"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a:t>
              </a:r>
              <a:endParaRPr lang="zh-CN" altLang="en-US" sz="2400" spc="-30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30" name="矩形 29"/>
            <p:cNvSpPr/>
            <p:nvPr/>
          </p:nvSpPr>
          <p:spPr>
            <a:xfrm>
              <a:off x="4317552" y="2819400"/>
              <a:ext cx="2287678" cy="1108543"/>
            </a:xfrm>
            <a:prstGeom prst="rect">
              <a:avLst/>
            </a:prstGeom>
            <a:solidFill>
              <a:srgbClr val="BBD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教学创新</a:t>
              </a:r>
              <a:endParaRPr lang="en-US" altLang="zh-CN"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与学生发展</a:t>
              </a:r>
              <a:endPar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31" name="矩形 30"/>
            <p:cNvSpPr/>
            <p:nvPr/>
          </p:nvSpPr>
          <p:spPr>
            <a:xfrm>
              <a:off x="9104600" y="2819400"/>
              <a:ext cx="2324152" cy="1108543"/>
            </a:xfrm>
            <a:prstGeom prst="rect">
              <a:avLst/>
            </a:prstGeom>
            <a:solidFill>
              <a:srgbClr val="BBD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教学反思</a:t>
              </a:r>
              <a:endParaRPr lang="en-US" altLang="zh-CN"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a:p>
              <a:pPr algn="ctr">
                <a:lnSpc>
                  <a:spcPct val="90000"/>
                </a:lnSpc>
              </a:pPr>
              <a:r>
                <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rPr>
                <a:t>与教学研究</a:t>
              </a:r>
              <a:endParaRPr lang="zh-CN" altLang="en-US" sz="28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2" name="矩形 1"/>
            <p:cNvSpPr/>
            <p:nvPr/>
          </p:nvSpPr>
          <p:spPr>
            <a:xfrm>
              <a:off x="761985" y="2819400"/>
              <a:ext cx="1041863" cy="1108543"/>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b="1" spc="-150" dirty="0">
                  <a:solidFill>
                    <a:schemeClr val="tx1">
                      <a:lumMod val="95000"/>
                      <a:lumOff val="5000"/>
                    </a:schemeClr>
                  </a:solidFill>
                  <a:latin typeface="微软雅黑" panose="020B0503020204020204" pitchFamily="34" charset="-122"/>
                  <a:ea typeface="微软雅黑" panose="020B0503020204020204" pitchFamily="34" charset="-122"/>
                </a:rPr>
                <a:t>维度</a:t>
              </a:r>
              <a:endParaRPr lang="zh-CN" altLang="en-US" sz="2800" b="1" spc="-15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761985" y="4002752"/>
              <a:ext cx="1041863" cy="1426498"/>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b="1" spc="-150" dirty="0">
                  <a:solidFill>
                    <a:schemeClr val="tx1">
                      <a:lumMod val="95000"/>
                      <a:lumOff val="5000"/>
                    </a:schemeClr>
                  </a:solidFill>
                  <a:latin typeface="微软雅黑" panose="020B0503020204020204" pitchFamily="34" charset="-122"/>
                  <a:ea typeface="微软雅黑" panose="020B0503020204020204" pitchFamily="34" charset="-122"/>
                </a:rPr>
                <a:t>模块</a:t>
              </a:r>
              <a:endParaRPr lang="zh-CN" altLang="en-US" sz="2800" b="1" spc="-15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761984" y="5488918"/>
              <a:ext cx="1041863" cy="1026183"/>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b="1" spc="-150" dirty="0">
                  <a:solidFill>
                    <a:schemeClr val="tx1">
                      <a:lumMod val="95000"/>
                      <a:lumOff val="5000"/>
                    </a:schemeClr>
                  </a:solidFill>
                  <a:latin typeface="微软雅黑" panose="020B0503020204020204" pitchFamily="34" charset="-122"/>
                  <a:ea typeface="微软雅黑" panose="020B0503020204020204" pitchFamily="34" charset="-122"/>
                </a:rPr>
                <a:t>专题</a:t>
              </a:r>
              <a:endParaRPr lang="zh-CN" altLang="en-US" sz="2800" b="1" spc="-15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885924" y="5500795"/>
              <a:ext cx="9532963" cy="1026183"/>
            </a:xfrm>
            <a:prstGeom prst="rect">
              <a:avLst/>
            </a:prstGeom>
            <a:solidFill>
              <a:srgbClr val="005AA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zh-CN" altLang="en-US" sz="2800" dirty="0">
                  <a:solidFill>
                    <a:schemeClr val="bg1"/>
                  </a:solidFill>
                  <a:latin typeface="微软雅黑 Light" panose="020B0502040204020203" pitchFamily="34" charset="-122"/>
                  <a:ea typeface="微软雅黑 Light" panose="020B0502040204020203" pitchFamily="34" charset="-122"/>
                </a:rPr>
                <a:t>每个模块下，又设若干培训专题 </a:t>
              </a:r>
              <a:r>
                <a:rPr lang="en-US" altLang="zh-CN" sz="2800" dirty="0">
                  <a:solidFill>
                    <a:schemeClr val="bg1"/>
                  </a:solidFill>
                  <a:latin typeface="微软雅黑 Light" panose="020B0502040204020203" pitchFamily="34" charset="-122"/>
                  <a:ea typeface="微软雅黑 Light" panose="020B0502040204020203" pitchFamily="34" charset="-122"/>
                </a:rPr>
                <a:t>……</a:t>
              </a:r>
              <a:endParaRPr lang="zh-CN" altLang="en-US" sz="2800" dirty="0">
                <a:solidFill>
                  <a:schemeClr val="bg1"/>
                </a:solidFill>
                <a:latin typeface="微软雅黑 Light" panose="020B0502040204020203" pitchFamily="34" charset="-122"/>
                <a:ea typeface="微软雅黑 Light" panose="020B0502040204020203" pitchFamily="34" charset="-122"/>
              </a:endParaRPr>
            </a:p>
          </p:txBody>
        </p:sp>
      </p:gr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915670" y="-514985"/>
            <a:ext cx="13107670" cy="7372985"/>
          </a:xfrm>
          <a:prstGeom prst="rect">
            <a:avLst/>
          </a:prstGeom>
        </p:spPr>
      </p:pic>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4645" y="914400"/>
            <a:ext cx="8982075" cy="5029200"/>
          </a:xfrm>
          <a:prstGeom prst="rect">
            <a:avLst/>
          </a:prstGeom>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0200" y="909320"/>
            <a:ext cx="8991600" cy="5038725"/>
          </a:xfrm>
          <a:prstGeom prst="rect">
            <a:avLst/>
          </a:prstGeom>
        </p:spPr>
      </p:pic>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90675" y="899795"/>
            <a:ext cx="9010650" cy="5057775"/>
          </a:xfrm>
          <a:prstGeom prst="rect">
            <a:avLst/>
          </a:prstGeom>
        </p:spPr>
      </p:pic>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90675" y="909320"/>
            <a:ext cx="9010650" cy="5038725"/>
          </a:xfrm>
          <a:prstGeom prst="rect">
            <a:avLst/>
          </a:prstGeom>
        </p:spPr>
      </p:pic>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4645" y="895350"/>
            <a:ext cx="8982075" cy="5067300"/>
          </a:xfrm>
          <a:prstGeom prst="rect">
            <a:avLst/>
          </a:prstGeom>
        </p:spPr>
      </p:pic>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4645" y="876300"/>
            <a:ext cx="8982075" cy="5105400"/>
          </a:xfrm>
          <a:prstGeom prst="rect">
            <a:avLst/>
          </a:prstGeom>
        </p:spPr>
      </p:pic>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95120" y="895350"/>
            <a:ext cx="9001125" cy="5067300"/>
          </a:xfrm>
          <a:prstGeom prst="rect">
            <a:avLst/>
          </a:prstGeom>
        </p:spPr>
      </p:pic>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0200" y="914400"/>
            <a:ext cx="8991600" cy="5029200"/>
          </a:xfrm>
          <a:prstGeom prst="rect">
            <a:avLst/>
          </a:prstGeom>
        </p:spPr>
      </p:pic>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0200" y="904875"/>
            <a:ext cx="8991600" cy="5048250"/>
          </a:xfrm>
          <a:prstGeom prst="rect">
            <a:avLst/>
          </a:prstGeom>
        </p:spPr>
      </p:pic>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9725" y="904875"/>
            <a:ext cx="8972550" cy="5048250"/>
          </a:xfrm>
          <a:prstGeom prst="rect">
            <a:avLst/>
          </a:prstGeom>
        </p:spPr>
      </p:pic>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85595" y="885825"/>
            <a:ext cx="9020175" cy="5086350"/>
          </a:xfrm>
          <a:prstGeom prst="rect">
            <a:avLst/>
          </a:prstGeom>
        </p:spPr>
      </p:pic>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0200" y="914400"/>
            <a:ext cx="8991600" cy="5029200"/>
          </a:xfrm>
          <a:prstGeom prst="rect">
            <a:avLst/>
          </a:prstGeom>
        </p:spPr>
      </p:pic>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76070" y="890270"/>
            <a:ext cx="9039225" cy="5076825"/>
          </a:xfrm>
          <a:prstGeom prst="rect">
            <a:avLst/>
          </a:prstGeom>
        </p:spPr>
      </p:pic>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95120" y="890270"/>
            <a:ext cx="9001125" cy="5076825"/>
          </a:xfrm>
          <a:prstGeom prst="rect">
            <a:avLst/>
          </a:prstGeom>
        </p:spPr>
      </p:pic>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81150" y="909320"/>
            <a:ext cx="9029700" cy="5038725"/>
          </a:xfrm>
          <a:prstGeom prst="rect">
            <a:avLst/>
          </a:prstGeom>
        </p:spPr>
      </p:pic>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14170" y="895350"/>
            <a:ext cx="8963025" cy="5067300"/>
          </a:xfrm>
          <a:prstGeom prst="rect">
            <a:avLst/>
          </a:prstGeom>
        </p:spPr>
      </p:pic>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4645" y="899795"/>
            <a:ext cx="8982075" cy="5057775"/>
          </a:xfrm>
          <a:prstGeom prst="rect">
            <a:avLst/>
          </a:prstGeom>
        </p:spPr>
      </p:pic>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14170" y="904875"/>
            <a:ext cx="8963025" cy="5048250"/>
          </a:xfrm>
          <a:prstGeom prst="rect">
            <a:avLst/>
          </a:prstGeom>
        </p:spPr>
      </p:pic>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4645" y="904875"/>
            <a:ext cx="8982075" cy="5048250"/>
          </a:xfrm>
          <a:prstGeom prst="rect">
            <a:avLst/>
          </a:prstGeom>
        </p:spPr>
      </p:pic>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81150" y="904875"/>
            <a:ext cx="9029700" cy="5048250"/>
          </a:xfrm>
          <a:prstGeom prst="rect">
            <a:avLst/>
          </a:prstGeom>
        </p:spPr>
      </p:pic>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95120" y="909320"/>
            <a:ext cx="9001125" cy="5038725"/>
          </a:xfrm>
          <a:prstGeom prst="rect">
            <a:avLst/>
          </a:prstGeom>
        </p:spPr>
      </p:pic>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66545" y="904875"/>
            <a:ext cx="9058275" cy="5048250"/>
          </a:xfrm>
          <a:prstGeom prst="rect">
            <a:avLst/>
          </a:prstGeom>
        </p:spPr>
      </p:pic>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81150" y="895350"/>
            <a:ext cx="9029700" cy="5067300"/>
          </a:xfrm>
          <a:prstGeom prst="rect">
            <a:avLst/>
          </a:prstGeom>
        </p:spPr>
      </p:pic>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09725" y="914400"/>
            <a:ext cx="8972550" cy="5029200"/>
          </a:xfrm>
          <a:prstGeom prst="rect">
            <a:avLst/>
          </a:prstGeom>
        </p:spPr>
      </p:pic>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704975" y="995045"/>
            <a:ext cx="8782050" cy="4867275"/>
          </a:xfrm>
          <a:prstGeom prst="rect">
            <a:avLst/>
          </a:prstGeom>
        </p:spPr>
      </p:pic>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92075"/>
            <a:ext cx="12192000" cy="7221855"/>
          </a:xfrm>
          <a:prstGeom prst="rect">
            <a:avLst/>
          </a:prstGeom>
        </p:spPr>
      </p:pic>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635" cy="7734300"/>
          </a:xfrm>
          <a:prstGeom prst="rect">
            <a:avLst/>
          </a:prstGeom>
        </p:spPr>
      </p:pic>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445" y="-4445"/>
            <a:ext cx="12182475" cy="6867525"/>
          </a:xfrm>
          <a:prstGeom prst="rect">
            <a:avLst/>
          </a:prstGeom>
        </p:spPr>
      </p:pic>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cf4ef87cb524c38dcc5edd1c451a185f">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0" y="-1093470"/>
            <a:ext cx="12192000" cy="9080500"/>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445" y="-23495"/>
            <a:ext cx="12201525" cy="6905625"/>
          </a:xfrm>
          <a:prstGeom prst="rect">
            <a:avLst/>
          </a:prstGeom>
        </p:spPr>
      </p:pic>
    </p:spTree>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525" y="4445"/>
            <a:ext cx="12172950" cy="6848475"/>
          </a:xfrm>
          <a:prstGeom prst="rect">
            <a:avLst/>
          </a:prstGeom>
        </p:spPr>
      </p:pic>
    </p:spTree>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445" y="0"/>
            <a:ext cx="12182475" cy="6858000"/>
          </a:xfrm>
          <a:prstGeom prst="rect">
            <a:avLst/>
          </a:prstGeom>
        </p:spPr>
      </p:pic>
    </p:spTree>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3970" y="0"/>
            <a:ext cx="12163425" cy="6858000"/>
          </a:xfrm>
          <a:prstGeom prst="rect">
            <a:avLst/>
          </a:prstGeom>
        </p:spPr>
      </p:pic>
    </p:spTree>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3970" y="-9525"/>
            <a:ext cx="12220575" cy="6877050"/>
          </a:xfrm>
          <a:prstGeom prst="rect">
            <a:avLst/>
          </a:prstGeom>
        </p:spPr>
      </p:pic>
    </p:spTree>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050" y="4445"/>
            <a:ext cx="12230100" cy="6848475"/>
          </a:xfrm>
          <a:prstGeom prst="rect">
            <a:avLst/>
          </a:prstGeom>
        </p:spPr>
      </p:pic>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00213"/>
            <a:ext cx="12192000" cy="2968040"/>
          </a:xfrm>
          <a:prstGeom prst="rect">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5400" b="1" dirty="0">
                <a:solidFill>
                  <a:schemeClr val="tx1"/>
                </a:solidFill>
                <a:latin typeface="方正小标宋简体" panose="03000509000000000000" pitchFamily="65" charset="-122"/>
                <a:ea typeface="方正小标宋简体" panose="03000509000000000000" pitchFamily="65" charset="-122"/>
              </a:rPr>
              <a:t>二、</a:t>
            </a:r>
            <a:endParaRPr lang="zh-CN" altLang="en-US" sz="5400" b="1" dirty="0">
              <a:solidFill>
                <a:schemeClr val="tx1"/>
              </a:solidFill>
              <a:latin typeface="方正小标宋简体" panose="03000509000000000000" pitchFamily="65" charset="-122"/>
              <a:ea typeface="方正小标宋简体" panose="03000509000000000000" pitchFamily="65" charset="-122"/>
            </a:endParaRPr>
          </a:p>
        </p:txBody>
      </p:sp>
      <p:pic>
        <p:nvPicPr>
          <p:cNvPr id="2" name="图片 1"/>
          <p:cNvPicPr>
            <a:picLocks noChangeAspect="1"/>
          </p:cNvPicPr>
          <p:nvPr/>
        </p:nvPicPr>
        <p:blipFill>
          <a:blip r:embed="rId1"/>
          <a:stretch>
            <a:fillRect/>
          </a:stretch>
        </p:blipFill>
        <p:spPr>
          <a:xfrm>
            <a:off x="-138593830" y="-34806890"/>
            <a:ext cx="39014400" cy="17157700"/>
          </a:xfrm>
          <a:prstGeom prst="rect">
            <a:avLst/>
          </a:prstGeom>
        </p:spPr>
      </p:pic>
      <p:pic>
        <p:nvPicPr>
          <p:cNvPr id="4" name="WeChat_20250218110750">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1778635" y="-1722120"/>
            <a:ext cx="7651750" cy="104108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video fullScrn="0">
              <p:cMediaNode>
                <p:cTn id="2" fill="hold" display="1">
                  <p:stCondLst>
                    <p:cond delay="indefinite"/>
                  </p:stCondLst>
                </p:cTn>
                <p:tgtEl>
                  <p:spTgt spid="4"/>
                </p:tgtEl>
              </p:cMediaNode>
            </p:vide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00213"/>
            <a:ext cx="12192000" cy="2968040"/>
          </a:xfrm>
          <a:prstGeom prst="rect">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5400" b="1" dirty="0">
                <a:solidFill>
                  <a:schemeClr val="tx1"/>
                </a:solidFill>
                <a:latin typeface="方正小标宋简体" panose="03000509000000000000" pitchFamily="65" charset="-122"/>
                <a:ea typeface="方正小标宋简体" panose="03000509000000000000" pitchFamily="65" charset="-122"/>
              </a:rPr>
              <a:t>二、</a:t>
            </a:r>
            <a:endParaRPr lang="zh-CN" altLang="en-US" sz="5400" b="1" dirty="0">
              <a:solidFill>
                <a:schemeClr val="tx1"/>
              </a:solidFill>
              <a:latin typeface="方正小标宋简体" panose="03000509000000000000" pitchFamily="65" charset="-122"/>
              <a:ea typeface="方正小标宋简体" panose="03000509000000000000" pitchFamily="65" charset="-122"/>
            </a:endParaRPr>
          </a:p>
        </p:txBody>
      </p:sp>
      <p:pic>
        <p:nvPicPr>
          <p:cNvPr id="2" name="图片 1" descr="image_2"/>
          <p:cNvPicPr>
            <a:picLocks noChangeAspect="1"/>
          </p:cNvPicPr>
          <p:nvPr/>
        </p:nvPicPr>
        <p:blipFill>
          <a:blip r:embed="rId1"/>
          <a:stretch>
            <a:fillRect/>
          </a:stretch>
        </p:blipFill>
        <p:spPr>
          <a:xfrm>
            <a:off x="0" y="0"/>
            <a:ext cx="5732780" cy="6858000"/>
          </a:xfrm>
          <a:prstGeom prst="rect">
            <a:avLst/>
          </a:prstGeom>
        </p:spPr>
      </p:pic>
      <p:pic>
        <p:nvPicPr>
          <p:cNvPr id="4" name="图片 3" descr="image_3"/>
          <p:cNvPicPr>
            <a:picLocks noChangeAspect="1"/>
          </p:cNvPicPr>
          <p:nvPr/>
        </p:nvPicPr>
        <p:blipFill>
          <a:blip r:embed="rId2"/>
          <a:stretch>
            <a:fillRect/>
          </a:stretch>
        </p:blipFill>
        <p:spPr>
          <a:xfrm>
            <a:off x="5595620" y="0"/>
            <a:ext cx="659638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image_4"/>
          <p:cNvPicPr>
            <a:picLocks noChangeAspect="1"/>
          </p:cNvPicPr>
          <p:nvPr/>
        </p:nvPicPr>
        <p:blipFill>
          <a:blip r:embed="rId1"/>
          <a:stretch>
            <a:fillRect/>
          </a:stretch>
        </p:blipFill>
        <p:spPr>
          <a:xfrm>
            <a:off x="0" y="0"/>
            <a:ext cx="6282055" cy="6858000"/>
          </a:xfrm>
          <a:prstGeom prst="rect">
            <a:avLst/>
          </a:prstGeom>
        </p:spPr>
      </p:pic>
      <p:pic>
        <p:nvPicPr>
          <p:cNvPr id="3" name="图片 2" descr="image_1"/>
          <p:cNvPicPr>
            <a:picLocks noChangeAspect="1"/>
          </p:cNvPicPr>
          <p:nvPr/>
        </p:nvPicPr>
        <p:blipFill>
          <a:blip r:embed="rId2"/>
          <a:stretch>
            <a:fillRect/>
          </a:stretch>
        </p:blipFill>
        <p:spPr>
          <a:xfrm>
            <a:off x="6027420" y="0"/>
            <a:ext cx="6164580" cy="6858000"/>
          </a:xfrm>
          <a:prstGeom prst="rect">
            <a:avLst/>
          </a:prstGeom>
        </p:spPr>
      </p:pic>
    </p:spTree>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050" y="0"/>
            <a:ext cx="12230100" cy="6858000"/>
          </a:xfrm>
          <a:prstGeom prst="rect">
            <a:avLst/>
          </a:prstGeom>
        </p:spPr>
      </p:pic>
    </p:spTree>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3970" y="-23495"/>
            <a:ext cx="12163425" cy="6905625"/>
          </a:xfrm>
          <a:prstGeom prst="rect">
            <a:avLst/>
          </a:prstGeom>
        </p:spPr>
      </p:pic>
    </p:spTree>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9525"/>
            <a:ext cx="12192000" cy="6877050"/>
          </a:xfrm>
          <a:prstGeom prst="rect">
            <a:avLst/>
          </a:prstGeom>
        </p:spPr>
      </p:pic>
    </p:spTree>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9525"/>
            <a:ext cx="12192000" cy="6877050"/>
          </a:xfrm>
          <a:prstGeom prst="rect">
            <a:avLst/>
          </a:prstGeom>
        </p:spPr>
      </p:pic>
    </p:spTree>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050" y="-4445"/>
            <a:ext cx="12230100" cy="6867525"/>
          </a:xfrm>
          <a:prstGeom prst="rect">
            <a:avLst/>
          </a:prstGeom>
        </p:spPr>
      </p:pic>
    </p:spTree>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996565" y="374333"/>
            <a:ext cx="5080000" cy="6369685"/>
          </a:xfrm>
          <a:prstGeom prst="rect">
            <a:avLst/>
          </a:prstGeom>
        </p:spPr>
        <p:txBody>
          <a:bodyPr>
            <a:spAutoFit/>
          </a:bodyPr>
          <a:p>
            <a:pPr marL="0" indent="304800" algn="ctr">
              <a:spcBef>
                <a:spcPct val="0"/>
              </a:spcBef>
              <a:spcAft>
                <a:spcPct val="0"/>
              </a:spcAft>
            </a:pPr>
            <a:r>
              <a:rPr lang="zh-CN" altLang="en-US" sz="2400">
                <a:latin typeface="方正小标宋简体" panose="03000509000000000000" pitchFamily="65" charset="-122"/>
                <a:ea typeface="方正小标宋简体" panose="03000509000000000000" pitchFamily="65" charset="-122"/>
              </a:rPr>
              <a:t>提高县域教师数字素养实施方案</a:t>
            </a:r>
            <a:endParaRPr lang="zh-CN" altLang="en-US" sz="2400">
              <a:latin typeface="方正小标宋简体" panose="03000509000000000000" pitchFamily="65" charset="-122"/>
              <a:ea typeface="方正小标宋简体" panose="03000509000000000000" pitchFamily="65" charset="-122"/>
            </a:endParaRPr>
          </a:p>
          <a:p>
            <a:pPr marL="0" indent="304800">
              <a:spcBef>
                <a:spcPct val="0"/>
              </a:spcBef>
              <a:spcAft>
                <a:spcPct val="0"/>
              </a:spcAft>
            </a:pPr>
            <a:endParaRPr lang="zh-CN" altLang="en-US" sz="1600"/>
          </a:p>
          <a:p>
            <a:pPr marL="0" indent="304800">
              <a:spcBef>
                <a:spcPct val="0"/>
              </a:spcBef>
              <a:spcAft>
                <a:spcPct val="0"/>
              </a:spcAft>
            </a:pPr>
            <a:r>
              <a:rPr lang="zh-CN" altLang="en-US" sz="1600"/>
              <a:t>一、 背景与意义</a:t>
            </a:r>
            <a:endParaRPr lang="zh-CN" altLang="en-US" sz="1600"/>
          </a:p>
          <a:p>
            <a:pPr marL="0" indent="304800">
              <a:spcBef>
                <a:spcPct val="0"/>
              </a:spcBef>
              <a:spcAft>
                <a:spcPct val="0"/>
              </a:spcAft>
            </a:pPr>
            <a:r>
              <a:rPr lang="zh-CN" altLang="en-US" sz="1600"/>
              <a:t>随着信息技术的快速发展，数字化教学已成为教育改革的重要方向。提升县域教师数字素养，是促进教育公平、提高教育质量、实现教育现代化的重要举措。本方案旨在为县域教师数字素养提升提供指导，助力县域教育高质量发展。</a:t>
            </a:r>
            <a:endParaRPr lang="zh-CN" altLang="en-US" sz="1600"/>
          </a:p>
          <a:p>
            <a:pPr marL="0" indent="304800">
              <a:spcBef>
                <a:spcPct val="0"/>
              </a:spcBef>
              <a:spcAft>
                <a:spcPct val="0"/>
              </a:spcAft>
            </a:pPr>
            <a:r>
              <a:rPr lang="zh-CN" altLang="en-US" sz="1600"/>
              <a:t>二、 目标与原则</a:t>
            </a:r>
            <a:endParaRPr lang="zh-CN" altLang="en-US" sz="1600"/>
          </a:p>
          <a:p>
            <a:pPr marL="0" indent="304800">
              <a:spcBef>
                <a:spcPct val="0"/>
              </a:spcBef>
              <a:spcAft>
                <a:spcPct val="0"/>
              </a:spcAft>
            </a:pPr>
            <a:r>
              <a:rPr lang="zh-CN" altLang="en-US" sz="1600"/>
              <a:t>（一） 目标</a:t>
            </a:r>
            <a:endParaRPr lang="zh-CN" altLang="en-US" sz="1600"/>
          </a:p>
          <a:p>
            <a:pPr marL="0" indent="304800">
              <a:spcBef>
                <a:spcPct val="0"/>
              </a:spcBef>
              <a:spcAft>
                <a:spcPct val="0"/>
              </a:spcAft>
            </a:pPr>
            <a:r>
              <a:rPr lang="zh-CN" altLang="en-US" sz="1600"/>
              <a:t>到</a:t>
            </a:r>
            <a:r>
              <a:rPr lang="en-US" altLang="zh-CN" sz="1600"/>
              <a:t>2025</a:t>
            </a:r>
            <a:r>
              <a:rPr lang="zh-CN" altLang="en-US" sz="1600"/>
              <a:t>年，县域教师数字素养显著提升，基本满足数字化教学需求。</a:t>
            </a:r>
            <a:endParaRPr lang="zh-CN" altLang="en-US" sz="1600"/>
          </a:p>
          <a:p>
            <a:pPr marL="0" indent="304800">
              <a:spcBef>
                <a:spcPct val="0"/>
              </a:spcBef>
              <a:spcAft>
                <a:spcPct val="0"/>
              </a:spcAft>
            </a:pPr>
            <a:r>
              <a:rPr lang="zh-CN" altLang="en-US" sz="1600"/>
              <a:t>培养一批具有较高数字素养的骨干教师，引领县域教育信息化发展。</a:t>
            </a:r>
            <a:endParaRPr lang="zh-CN" altLang="en-US" sz="1600"/>
          </a:p>
          <a:p>
            <a:pPr marL="0" indent="304800">
              <a:spcBef>
                <a:spcPct val="0"/>
              </a:spcBef>
              <a:spcAft>
                <a:spcPct val="0"/>
              </a:spcAft>
            </a:pPr>
            <a:r>
              <a:rPr lang="zh-CN" altLang="en-US" sz="1600"/>
              <a:t>构建完善的县域教师数字素养培训体系，形成长效机制。</a:t>
            </a:r>
            <a:endParaRPr lang="zh-CN" altLang="en-US" sz="1600"/>
          </a:p>
          <a:p>
            <a:pPr marL="0" indent="304800">
              <a:spcBef>
                <a:spcPct val="0"/>
              </a:spcBef>
              <a:spcAft>
                <a:spcPct val="0"/>
              </a:spcAft>
            </a:pPr>
            <a:r>
              <a:rPr lang="zh-CN" altLang="en-US" sz="1600"/>
              <a:t>（二） 原则</a:t>
            </a:r>
            <a:endParaRPr lang="zh-CN" altLang="en-US" sz="1600"/>
          </a:p>
          <a:p>
            <a:pPr marL="0" indent="304800">
              <a:spcBef>
                <a:spcPct val="0"/>
              </a:spcBef>
              <a:spcAft>
                <a:spcPct val="0"/>
              </a:spcAft>
            </a:pPr>
            <a:r>
              <a:rPr lang="zh-CN" altLang="en-US" sz="1600"/>
              <a:t>需求导向</a:t>
            </a:r>
            <a:r>
              <a:rPr lang="en-US" altLang="zh-CN" sz="1600"/>
              <a:t>: </a:t>
            </a:r>
            <a:r>
              <a:rPr lang="zh-CN" altLang="en-US" sz="1600"/>
              <a:t>针对县域教师实际需求，设计培训内容和方式。</a:t>
            </a:r>
            <a:endParaRPr lang="zh-CN" altLang="en-US" sz="1600"/>
          </a:p>
          <a:p>
            <a:pPr marL="0" indent="304800">
              <a:spcBef>
                <a:spcPct val="0"/>
              </a:spcBef>
              <a:spcAft>
                <a:spcPct val="0"/>
              </a:spcAft>
            </a:pPr>
            <a:r>
              <a:rPr lang="zh-CN" altLang="en-US" sz="1600"/>
              <a:t>分层分类</a:t>
            </a:r>
            <a:r>
              <a:rPr lang="en-US" altLang="zh-CN" sz="1600"/>
              <a:t>: </a:t>
            </a:r>
            <a:r>
              <a:rPr lang="zh-CN" altLang="en-US" sz="1600"/>
              <a:t>根据教师不同学科、年龄和数字素养水平，提供差异化培训。</a:t>
            </a:r>
            <a:endParaRPr lang="zh-CN" altLang="en-US" sz="1600"/>
          </a:p>
          <a:p>
            <a:pPr marL="0" indent="304800">
              <a:spcBef>
                <a:spcPct val="0"/>
              </a:spcBef>
              <a:spcAft>
                <a:spcPct val="0"/>
              </a:spcAft>
            </a:pPr>
            <a:r>
              <a:rPr lang="zh-CN" altLang="en-US" sz="1600"/>
              <a:t>注重实效</a:t>
            </a:r>
            <a:r>
              <a:rPr lang="en-US" altLang="zh-CN" sz="1600"/>
              <a:t>: </a:t>
            </a:r>
            <a:r>
              <a:rPr lang="zh-CN" altLang="en-US" sz="1600"/>
              <a:t>强化实践应用，提升教师解决实际教学问题的能力。</a:t>
            </a:r>
            <a:endParaRPr lang="zh-CN" altLang="en-US" sz="1600"/>
          </a:p>
          <a:p>
            <a:pPr marL="0" indent="304800">
              <a:spcBef>
                <a:spcPct val="0"/>
              </a:spcBef>
              <a:spcAft>
                <a:spcPct val="0"/>
              </a:spcAft>
            </a:pPr>
            <a:r>
              <a:rPr lang="zh-CN" altLang="en-US" sz="1600"/>
              <a:t>资源整合</a:t>
            </a:r>
            <a:r>
              <a:rPr lang="en-US" altLang="zh-CN" sz="1600"/>
              <a:t>: </a:t>
            </a:r>
            <a:r>
              <a:rPr lang="zh-CN" altLang="en-US" sz="1600"/>
              <a:t>充分利用现有资源，避免重复建设。</a:t>
            </a:r>
            <a:endParaRPr lang="zh-CN" altLang="en-US" sz="1600"/>
          </a:p>
          <a:p>
            <a:pPr marL="0" indent="304800">
              <a:spcBef>
                <a:spcPct val="0"/>
              </a:spcBef>
              <a:spcAft>
                <a:spcPct val="0"/>
              </a:spcAft>
            </a:pPr>
            <a:endParaRPr lang="zh-CN" altLang="en-US" sz="1600"/>
          </a:p>
        </p:txBody>
      </p:sp>
    </p:spTree>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09035" y="674688"/>
            <a:ext cx="5080000" cy="5507990"/>
          </a:xfrm>
          <a:prstGeom prst="rect">
            <a:avLst/>
          </a:prstGeom>
        </p:spPr>
        <p:txBody>
          <a:bodyPr>
            <a:spAutoFit/>
          </a:bodyPr>
          <a:p>
            <a:pPr marL="0" indent="304800">
              <a:spcBef>
                <a:spcPct val="0"/>
              </a:spcBef>
              <a:spcAft>
                <a:spcPct val="0"/>
              </a:spcAft>
            </a:pPr>
            <a:r>
              <a:rPr lang="zh-CN" altLang="en-US" sz="1600"/>
              <a:t>三、 主要任务</a:t>
            </a:r>
            <a:endParaRPr lang="zh-CN" altLang="en-US" sz="1600"/>
          </a:p>
          <a:p>
            <a:pPr marL="0" indent="304800">
              <a:spcBef>
                <a:spcPct val="0"/>
              </a:spcBef>
              <a:spcAft>
                <a:spcPct val="0"/>
              </a:spcAft>
            </a:pPr>
            <a:r>
              <a:rPr lang="zh-CN" altLang="en-US" sz="1600"/>
              <a:t>（一） 开展数字素养培训</a:t>
            </a:r>
            <a:endParaRPr lang="zh-CN" altLang="en-US" sz="1600"/>
          </a:p>
          <a:p>
            <a:pPr marL="0" indent="304800">
              <a:spcBef>
                <a:spcPct val="0"/>
              </a:spcBef>
              <a:spcAft>
                <a:spcPct val="0"/>
              </a:spcAft>
            </a:pPr>
            <a:r>
              <a:rPr lang="zh-CN" altLang="en-US" sz="1600"/>
              <a:t>培训内容</a:t>
            </a:r>
            <a:r>
              <a:rPr lang="en-US" altLang="zh-CN" sz="1600"/>
              <a:t>:</a:t>
            </a:r>
            <a:endParaRPr lang="en-US" altLang="zh-CN" sz="1600"/>
          </a:p>
          <a:p>
            <a:pPr marL="0" indent="304800">
              <a:spcBef>
                <a:spcPct val="0"/>
              </a:spcBef>
              <a:spcAft>
                <a:spcPct val="0"/>
              </a:spcAft>
            </a:pPr>
            <a:r>
              <a:rPr lang="zh-CN" altLang="en-US" sz="1600"/>
              <a:t>数字技术基础知识：如计算机操作、网络应用、信息安全等。</a:t>
            </a:r>
            <a:endParaRPr lang="zh-CN" altLang="en-US" sz="1600"/>
          </a:p>
          <a:p>
            <a:pPr marL="0" indent="304800">
              <a:spcBef>
                <a:spcPct val="0"/>
              </a:spcBef>
              <a:spcAft>
                <a:spcPct val="0"/>
              </a:spcAft>
            </a:pPr>
            <a:r>
              <a:rPr lang="zh-CN" altLang="en-US" sz="1600"/>
              <a:t>数字化教学工具应用：如教学软件、在线平台、资源库等。</a:t>
            </a:r>
            <a:endParaRPr lang="zh-CN" altLang="en-US" sz="1600"/>
          </a:p>
          <a:p>
            <a:pPr marL="0" indent="304800">
              <a:spcBef>
                <a:spcPct val="0"/>
              </a:spcBef>
              <a:spcAft>
                <a:spcPct val="0"/>
              </a:spcAft>
            </a:pPr>
            <a:r>
              <a:rPr lang="zh-CN" altLang="en-US" sz="1600"/>
              <a:t>信息技术与学科教学融合：如教学设计、教学模式创新、教学评价等。</a:t>
            </a:r>
            <a:endParaRPr lang="zh-CN" altLang="en-US" sz="1600"/>
          </a:p>
          <a:p>
            <a:pPr marL="0" indent="304800">
              <a:spcBef>
                <a:spcPct val="0"/>
              </a:spcBef>
              <a:spcAft>
                <a:spcPct val="0"/>
              </a:spcAft>
            </a:pPr>
            <a:r>
              <a:rPr lang="zh-CN" altLang="en-US" sz="1600"/>
              <a:t>数字伦理与安全：如信息道德、网络安全、隐私保护等。</a:t>
            </a:r>
            <a:endParaRPr lang="zh-CN" altLang="en-US" sz="1600"/>
          </a:p>
          <a:p>
            <a:pPr marL="0" indent="304800">
              <a:spcBef>
                <a:spcPct val="0"/>
              </a:spcBef>
              <a:spcAft>
                <a:spcPct val="0"/>
              </a:spcAft>
            </a:pPr>
            <a:r>
              <a:rPr lang="zh-CN" altLang="en-US" sz="1600"/>
              <a:t>培训方式</a:t>
            </a:r>
            <a:r>
              <a:rPr lang="en-US" altLang="zh-CN" sz="1600"/>
              <a:t>:</a:t>
            </a:r>
            <a:endParaRPr lang="en-US" altLang="zh-CN" sz="1600"/>
          </a:p>
          <a:p>
            <a:pPr marL="0" indent="304800">
              <a:spcBef>
                <a:spcPct val="0"/>
              </a:spcBef>
              <a:spcAft>
                <a:spcPct val="0"/>
              </a:spcAft>
            </a:pPr>
            <a:r>
              <a:rPr lang="zh-CN" altLang="en-US" sz="1600"/>
              <a:t>线上线下结合：利用网络平台开展线上学习，组织线下集中培训。</a:t>
            </a:r>
            <a:endParaRPr lang="zh-CN" altLang="en-US" sz="1600"/>
          </a:p>
          <a:p>
            <a:pPr marL="0" indent="304800">
              <a:spcBef>
                <a:spcPct val="0"/>
              </a:spcBef>
              <a:spcAft>
                <a:spcPct val="0"/>
              </a:spcAft>
            </a:pPr>
            <a:r>
              <a:rPr lang="zh-CN" altLang="en-US" sz="1600"/>
              <a:t>理论实践结合：通过案例分析、教学观摩、实践操作等方式提升应用能力。</a:t>
            </a:r>
            <a:endParaRPr lang="zh-CN" altLang="en-US" sz="1600"/>
          </a:p>
          <a:p>
            <a:pPr marL="0" indent="304800">
              <a:spcBef>
                <a:spcPct val="0"/>
              </a:spcBef>
              <a:spcAft>
                <a:spcPct val="0"/>
              </a:spcAft>
            </a:pPr>
            <a:r>
              <a:rPr lang="zh-CN" altLang="en-US" sz="1600"/>
              <a:t>校本研修：以学校为单位，开展校本研修和教研活动。</a:t>
            </a:r>
            <a:endParaRPr lang="zh-CN" altLang="en-US" sz="1600"/>
          </a:p>
          <a:p>
            <a:pPr marL="0" indent="304800">
              <a:spcBef>
                <a:spcPct val="0"/>
              </a:spcBef>
              <a:spcAft>
                <a:spcPct val="0"/>
              </a:spcAft>
            </a:pPr>
            <a:r>
              <a:rPr lang="zh-CN" altLang="en-US" sz="1600"/>
              <a:t>培训对象</a:t>
            </a:r>
            <a:r>
              <a:rPr lang="en-US" altLang="zh-CN" sz="1600"/>
              <a:t>:</a:t>
            </a:r>
            <a:endParaRPr lang="en-US" altLang="zh-CN" sz="1600"/>
          </a:p>
          <a:p>
            <a:pPr marL="0" indent="304800">
              <a:spcBef>
                <a:spcPct val="0"/>
              </a:spcBef>
              <a:spcAft>
                <a:spcPct val="0"/>
              </a:spcAft>
            </a:pPr>
            <a:r>
              <a:rPr lang="zh-CN" altLang="en-US" sz="1600"/>
              <a:t>全体县域教师，重点培训农村和薄弱学校教师。</a:t>
            </a:r>
            <a:endParaRPr lang="zh-CN" altLang="en-US" sz="1600"/>
          </a:p>
          <a:p>
            <a:pPr marL="0" indent="304800">
              <a:spcBef>
                <a:spcPct val="0"/>
              </a:spcBef>
              <a:spcAft>
                <a:spcPct val="0"/>
              </a:spcAft>
            </a:pPr>
            <a:r>
              <a:rPr lang="zh-CN" altLang="en-US" sz="1600"/>
              <a:t>骨干教师、学科带头人、青年教师等。</a:t>
            </a:r>
            <a:endParaRPr lang="zh-CN" altLang="en-US" sz="1600"/>
          </a:p>
          <a:p>
            <a:pPr marL="0" indent="304800">
              <a:spcBef>
                <a:spcPct val="0"/>
              </a:spcBef>
              <a:spcAft>
                <a:spcPct val="0"/>
              </a:spcAft>
            </a:pPr>
            <a:endParaRPr lang="zh-CN" altLang="en-US" sz="1600"/>
          </a:p>
        </p:txBody>
      </p:sp>
    </p:spTree>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63010" y="1252538"/>
            <a:ext cx="5080000" cy="5507990"/>
          </a:xfrm>
          <a:prstGeom prst="rect">
            <a:avLst/>
          </a:prstGeom>
        </p:spPr>
        <p:txBody>
          <a:bodyPr>
            <a:spAutoFit/>
          </a:bodyPr>
          <a:p>
            <a:pPr marL="0" indent="304800">
              <a:spcBef>
                <a:spcPct val="0"/>
              </a:spcBef>
              <a:spcAft>
                <a:spcPct val="0"/>
              </a:spcAft>
            </a:pPr>
            <a:r>
              <a:rPr lang="zh-CN" altLang="en-US" sz="1600"/>
              <a:t>（二） 建设数字化教学资源</a:t>
            </a:r>
            <a:endParaRPr lang="zh-CN" altLang="en-US" sz="1600"/>
          </a:p>
          <a:p>
            <a:pPr marL="0" indent="304800">
              <a:spcBef>
                <a:spcPct val="0"/>
              </a:spcBef>
              <a:spcAft>
                <a:spcPct val="0"/>
              </a:spcAft>
            </a:pPr>
            <a:r>
              <a:rPr lang="zh-CN" altLang="en-US" sz="1600"/>
              <a:t>开发优质资源</a:t>
            </a:r>
            <a:r>
              <a:rPr lang="en-US" altLang="zh-CN" sz="1600"/>
              <a:t>: </a:t>
            </a:r>
            <a:r>
              <a:rPr lang="zh-CN" altLang="en-US" sz="1600"/>
              <a:t>组织开发适合县域教学的数字化资源，如微课、课件、试题库等。</a:t>
            </a:r>
            <a:endParaRPr lang="zh-CN" altLang="en-US" sz="1600"/>
          </a:p>
          <a:p>
            <a:pPr marL="0" indent="304800">
              <a:spcBef>
                <a:spcPct val="0"/>
              </a:spcBef>
              <a:spcAft>
                <a:spcPct val="0"/>
              </a:spcAft>
            </a:pPr>
            <a:r>
              <a:rPr lang="zh-CN" altLang="en-US" sz="1600"/>
              <a:t>共享优质资源</a:t>
            </a:r>
            <a:r>
              <a:rPr lang="en-US" altLang="zh-CN" sz="1600"/>
              <a:t>: </a:t>
            </a:r>
            <a:r>
              <a:rPr lang="zh-CN" altLang="en-US" sz="1600"/>
              <a:t>建立县域教育资源公共服务平台，实现资源共享。</a:t>
            </a:r>
            <a:endParaRPr lang="zh-CN" altLang="en-US" sz="1600"/>
          </a:p>
          <a:p>
            <a:pPr marL="0" indent="304800">
              <a:spcBef>
                <a:spcPct val="0"/>
              </a:spcBef>
              <a:spcAft>
                <a:spcPct val="0"/>
              </a:spcAft>
            </a:pPr>
            <a:r>
              <a:rPr lang="zh-CN" altLang="en-US" sz="1600"/>
              <a:t>鼓励教师创新</a:t>
            </a:r>
            <a:r>
              <a:rPr lang="en-US" altLang="zh-CN" sz="1600"/>
              <a:t>: </a:t>
            </a:r>
            <a:r>
              <a:rPr lang="zh-CN" altLang="en-US" sz="1600"/>
              <a:t>支持教师自主开发数字化教学资源，并给予奖励。</a:t>
            </a:r>
            <a:endParaRPr lang="zh-CN" altLang="en-US" sz="1600"/>
          </a:p>
          <a:p>
            <a:pPr marL="0" indent="304800">
              <a:spcBef>
                <a:spcPct val="0"/>
              </a:spcBef>
              <a:spcAft>
                <a:spcPct val="0"/>
              </a:spcAft>
            </a:pPr>
            <a:r>
              <a:rPr lang="zh-CN" altLang="en-US" sz="1600"/>
              <a:t>（三） 推进数字化教学应用</a:t>
            </a:r>
            <a:endParaRPr lang="zh-CN" altLang="en-US" sz="1600"/>
          </a:p>
          <a:p>
            <a:pPr marL="0" indent="304800">
              <a:spcBef>
                <a:spcPct val="0"/>
              </a:spcBef>
              <a:spcAft>
                <a:spcPct val="0"/>
              </a:spcAft>
            </a:pPr>
            <a:r>
              <a:rPr lang="zh-CN" altLang="en-US" sz="1600"/>
              <a:t>推广数字化教学模式</a:t>
            </a:r>
            <a:r>
              <a:rPr lang="en-US" altLang="zh-CN" sz="1600"/>
              <a:t>: </a:t>
            </a:r>
            <a:r>
              <a:rPr lang="zh-CN" altLang="en-US" sz="1600"/>
              <a:t>鼓励教师运用信息技术创新教学模式，如翻转课堂、混合式教学等。</a:t>
            </a:r>
            <a:endParaRPr lang="zh-CN" altLang="en-US" sz="1600"/>
          </a:p>
          <a:p>
            <a:pPr marL="0" indent="304800">
              <a:spcBef>
                <a:spcPct val="0"/>
              </a:spcBef>
              <a:spcAft>
                <a:spcPct val="0"/>
              </a:spcAft>
            </a:pPr>
            <a:r>
              <a:rPr lang="zh-CN" altLang="en-US" sz="1600"/>
              <a:t>开展数字化教学评价</a:t>
            </a:r>
            <a:r>
              <a:rPr lang="en-US" altLang="zh-CN" sz="1600"/>
              <a:t>: </a:t>
            </a:r>
            <a:r>
              <a:rPr lang="zh-CN" altLang="en-US" sz="1600"/>
              <a:t>利用大数据和人工智能技术，开展精准化教学评价。</a:t>
            </a:r>
            <a:endParaRPr lang="zh-CN" altLang="en-US" sz="1600"/>
          </a:p>
          <a:p>
            <a:pPr marL="0" indent="304800">
              <a:spcBef>
                <a:spcPct val="0"/>
              </a:spcBef>
              <a:spcAft>
                <a:spcPct val="0"/>
              </a:spcAft>
            </a:pPr>
            <a:r>
              <a:rPr lang="zh-CN" altLang="en-US" sz="1600"/>
              <a:t>建设智慧校园</a:t>
            </a:r>
            <a:r>
              <a:rPr lang="en-US" altLang="zh-CN" sz="1600"/>
              <a:t>: </a:t>
            </a:r>
            <a:r>
              <a:rPr lang="zh-CN" altLang="en-US" sz="1600"/>
              <a:t>推进校园网络、多媒体教室、智慧教室等建设，为数字化教学提供支持。</a:t>
            </a:r>
            <a:endParaRPr lang="zh-CN" altLang="en-US" sz="1600"/>
          </a:p>
          <a:p>
            <a:pPr marL="0" indent="304800">
              <a:spcBef>
                <a:spcPct val="0"/>
              </a:spcBef>
              <a:spcAft>
                <a:spcPct val="0"/>
              </a:spcAft>
            </a:pPr>
            <a:r>
              <a:rPr lang="zh-CN" altLang="en-US" sz="1600"/>
              <a:t>（四） 加强数字素养评价</a:t>
            </a:r>
            <a:endParaRPr lang="zh-CN" altLang="en-US" sz="1600"/>
          </a:p>
          <a:p>
            <a:pPr marL="0" indent="304800">
              <a:spcBef>
                <a:spcPct val="0"/>
              </a:spcBef>
              <a:spcAft>
                <a:spcPct val="0"/>
              </a:spcAft>
            </a:pPr>
            <a:r>
              <a:rPr lang="zh-CN" altLang="en-US" sz="1600"/>
              <a:t>制定评价标准</a:t>
            </a:r>
            <a:r>
              <a:rPr lang="en-US" altLang="zh-CN" sz="1600"/>
              <a:t>: </a:t>
            </a:r>
            <a:r>
              <a:rPr lang="zh-CN" altLang="en-US" sz="1600"/>
              <a:t>制定县域教师数字素养评价标准，明确评价内容和指标。</a:t>
            </a:r>
            <a:endParaRPr lang="zh-CN" altLang="en-US" sz="1600"/>
          </a:p>
          <a:p>
            <a:pPr marL="0" indent="304800">
              <a:spcBef>
                <a:spcPct val="0"/>
              </a:spcBef>
              <a:spcAft>
                <a:spcPct val="0"/>
              </a:spcAft>
            </a:pPr>
            <a:r>
              <a:rPr lang="zh-CN" altLang="en-US" sz="1600"/>
              <a:t>开展评价工作</a:t>
            </a:r>
            <a:r>
              <a:rPr lang="en-US" altLang="zh-CN" sz="1600"/>
              <a:t>: </a:t>
            </a:r>
            <a:r>
              <a:rPr lang="zh-CN" altLang="en-US" sz="1600"/>
              <a:t>定期对教师数字素养进行测评，并将结果纳入教师考核体系。</a:t>
            </a:r>
            <a:endParaRPr lang="zh-CN" altLang="en-US" sz="1600"/>
          </a:p>
          <a:p>
            <a:pPr marL="0" indent="304800">
              <a:spcBef>
                <a:spcPct val="0"/>
              </a:spcBef>
              <a:spcAft>
                <a:spcPct val="0"/>
              </a:spcAft>
            </a:pPr>
            <a:r>
              <a:rPr lang="zh-CN" altLang="en-US" sz="1600"/>
              <a:t>建立激励机制</a:t>
            </a:r>
            <a:r>
              <a:rPr lang="en-US" altLang="zh-CN" sz="1600"/>
              <a:t>: </a:t>
            </a:r>
            <a:r>
              <a:rPr lang="zh-CN" altLang="en-US" sz="1600"/>
              <a:t>对数字素养高的教师给予表彰和奖励。</a:t>
            </a:r>
            <a:endParaRPr lang="zh-CN" altLang="en-US" sz="1600"/>
          </a:p>
          <a:p>
            <a:pPr marL="0" indent="304800">
              <a:spcBef>
                <a:spcPct val="0"/>
              </a:spcBef>
              <a:spcAft>
                <a:spcPct val="0"/>
              </a:spcAft>
            </a:pPr>
            <a:endParaRPr lang="zh-CN" altLang="en-US" sz="1600"/>
          </a:p>
        </p:txBody>
      </p:sp>
    </p:spTree>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048000" y="1043940"/>
            <a:ext cx="6096000" cy="4769485"/>
          </a:xfrm>
          <a:prstGeom prst="rect">
            <a:avLst/>
          </a:prstGeom>
          <a:noFill/>
        </p:spPr>
        <p:txBody>
          <a:bodyPr wrap="square" rtlCol="0" anchor="t">
            <a:spAutoFit/>
          </a:bodyPr>
          <a:p>
            <a:pPr marL="0" indent="304800">
              <a:spcBef>
                <a:spcPct val="0"/>
              </a:spcBef>
              <a:spcAft>
                <a:spcPct val="0"/>
              </a:spcAft>
            </a:pPr>
            <a:r>
              <a:rPr lang="zh-CN" altLang="en-US" sz="1600">
                <a:sym typeface="+mn-ea"/>
              </a:rPr>
              <a:t>四、 保障措施</a:t>
            </a:r>
            <a:endParaRPr lang="zh-CN" altLang="en-US" sz="1600"/>
          </a:p>
          <a:p>
            <a:pPr marL="0" indent="304800">
              <a:spcBef>
                <a:spcPct val="0"/>
              </a:spcBef>
              <a:spcAft>
                <a:spcPct val="0"/>
              </a:spcAft>
            </a:pPr>
            <a:r>
              <a:rPr lang="zh-CN" altLang="en-US" sz="1600">
                <a:sym typeface="+mn-ea"/>
              </a:rPr>
              <a:t>（一） 加强组织领导</a:t>
            </a:r>
            <a:endParaRPr lang="zh-CN" altLang="en-US" sz="1600"/>
          </a:p>
          <a:p>
            <a:pPr marL="0" indent="304800">
              <a:spcBef>
                <a:spcPct val="0"/>
              </a:spcBef>
              <a:spcAft>
                <a:spcPct val="0"/>
              </a:spcAft>
            </a:pPr>
            <a:r>
              <a:rPr lang="zh-CN" altLang="en-US" sz="1600">
                <a:sym typeface="+mn-ea"/>
              </a:rPr>
              <a:t>成立县域教师数字素养提升工作领导小组，负责统筹协调。</a:t>
            </a:r>
            <a:endParaRPr lang="zh-CN" altLang="en-US" sz="1600"/>
          </a:p>
          <a:p>
            <a:pPr marL="0" indent="304800">
              <a:spcBef>
                <a:spcPct val="0"/>
              </a:spcBef>
              <a:spcAft>
                <a:spcPct val="0"/>
              </a:spcAft>
            </a:pPr>
            <a:r>
              <a:rPr lang="zh-CN" altLang="en-US" sz="1600">
                <a:sym typeface="+mn-ea"/>
              </a:rPr>
              <a:t>教育部门负责具体实施，制定实施方案和培训计划。</a:t>
            </a:r>
            <a:endParaRPr lang="zh-CN" altLang="en-US" sz="1600"/>
          </a:p>
          <a:p>
            <a:pPr marL="0" indent="304800">
              <a:spcBef>
                <a:spcPct val="0"/>
              </a:spcBef>
              <a:spcAft>
                <a:spcPct val="0"/>
              </a:spcAft>
            </a:pPr>
            <a:r>
              <a:rPr lang="zh-CN" altLang="en-US" sz="1600">
                <a:sym typeface="+mn-ea"/>
              </a:rPr>
              <a:t>（二） 加大经费投入</a:t>
            </a:r>
            <a:endParaRPr lang="zh-CN" altLang="en-US" sz="1600"/>
          </a:p>
          <a:p>
            <a:pPr marL="0" indent="304800">
              <a:spcBef>
                <a:spcPct val="0"/>
              </a:spcBef>
              <a:spcAft>
                <a:spcPct val="0"/>
              </a:spcAft>
            </a:pPr>
            <a:r>
              <a:rPr lang="zh-CN" altLang="en-US" sz="1600">
                <a:sym typeface="+mn-ea"/>
              </a:rPr>
              <a:t>将教师数字素养提升经费纳入财政预算。</a:t>
            </a:r>
            <a:endParaRPr lang="zh-CN" altLang="en-US" sz="1600"/>
          </a:p>
          <a:p>
            <a:pPr marL="0" indent="304800">
              <a:spcBef>
                <a:spcPct val="0"/>
              </a:spcBef>
              <a:spcAft>
                <a:spcPct val="0"/>
              </a:spcAft>
            </a:pPr>
            <a:r>
              <a:rPr lang="zh-CN" altLang="en-US" sz="1600">
                <a:sym typeface="+mn-ea"/>
              </a:rPr>
              <a:t>积极争取社会力量支持，拓宽经费来源。</a:t>
            </a:r>
            <a:endParaRPr lang="zh-CN" altLang="en-US" sz="1600"/>
          </a:p>
          <a:p>
            <a:pPr marL="0" indent="304800">
              <a:spcBef>
                <a:spcPct val="0"/>
              </a:spcBef>
              <a:spcAft>
                <a:spcPct val="0"/>
              </a:spcAft>
            </a:pPr>
            <a:r>
              <a:rPr lang="zh-CN" altLang="en-US" sz="1600">
                <a:sym typeface="+mn-ea"/>
              </a:rPr>
              <a:t>（三） 加强队伍建设</a:t>
            </a:r>
            <a:endParaRPr lang="zh-CN" altLang="en-US" sz="1600"/>
          </a:p>
          <a:p>
            <a:pPr marL="0" indent="304800">
              <a:spcBef>
                <a:spcPct val="0"/>
              </a:spcBef>
              <a:spcAft>
                <a:spcPct val="0"/>
              </a:spcAft>
            </a:pPr>
            <a:r>
              <a:rPr lang="zh-CN" altLang="en-US" sz="1600">
                <a:sym typeface="+mn-ea"/>
              </a:rPr>
              <a:t>组建专业培训团队，负责培训方案设计和实施。</a:t>
            </a:r>
            <a:endParaRPr lang="zh-CN" altLang="en-US" sz="1600"/>
          </a:p>
          <a:p>
            <a:pPr marL="0" indent="304800">
              <a:spcBef>
                <a:spcPct val="0"/>
              </a:spcBef>
              <a:spcAft>
                <a:spcPct val="0"/>
              </a:spcAft>
            </a:pPr>
            <a:r>
              <a:rPr lang="zh-CN" altLang="en-US" sz="1600">
                <a:sym typeface="+mn-ea"/>
              </a:rPr>
              <a:t>培养一批信息化教学骨干，发挥示范引领作用。</a:t>
            </a:r>
            <a:endParaRPr lang="zh-CN" altLang="en-US" sz="1600"/>
          </a:p>
          <a:p>
            <a:pPr marL="0" indent="304800">
              <a:spcBef>
                <a:spcPct val="0"/>
              </a:spcBef>
              <a:spcAft>
                <a:spcPct val="0"/>
              </a:spcAft>
            </a:pPr>
            <a:r>
              <a:rPr lang="zh-CN" altLang="en-US" sz="1600">
                <a:sym typeface="+mn-ea"/>
              </a:rPr>
              <a:t>（四） 加强督导评估</a:t>
            </a:r>
            <a:endParaRPr lang="zh-CN" altLang="en-US" sz="1600"/>
          </a:p>
          <a:p>
            <a:pPr marL="0" indent="304800">
              <a:spcBef>
                <a:spcPct val="0"/>
              </a:spcBef>
              <a:spcAft>
                <a:spcPct val="0"/>
              </a:spcAft>
            </a:pPr>
            <a:r>
              <a:rPr lang="zh-CN" altLang="en-US" sz="1600">
                <a:sym typeface="+mn-ea"/>
              </a:rPr>
              <a:t>将教师数字素养提升工作纳入教育督导评估体系。</a:t>
            </a:r>
            <a:endParaRPr lang="zh-CN" altLang="en-US" sz="1600"/>
          </a:p>
          <a:p>
            <a:pPr marL="0" indent="304800">
              <a:spcBef>
                <a:spcPct val="0"/>
              </a:spcBef>
              <a:spcAft>
                <a:spcPct val="0"/>
              </a:spcAft>
            </a:pPr>
            <a:r>
              <a:rPr lang="zh-CN" altLang="en-US" sz="1600">
                <a:sym typeface="+mn-ea"/>
              </a:rPr>
              <a:t>定期开展督导检查，确保工作落实。</a:t>
            </a:r>
            <a:endParaRPr lang="zh-CN" altLang="en-US" sz="1600"/>
          </a:p>
          <a:p>
            <a:pPr marL="0" indent="304800">
              <a:spcBef>
                <a:spcPct val="0"/>
              </a:spcBef>
              <a:spcAft>
                <a:spcPct val="0"/>
              </a:spcAft>
            </a:pPr>
            <a:r>
              <a:rPr lang="zh-CN" altLang="en-US" sz="1600">
                <a:sym typeface="+mn-ea"/>
              </a:rPr>
              <a:t>五、 预期成效</a:t>
            </a:r>
            <a:endParaRPr lang="zh-CN" altLang="en-US" sz="1600"/>
          </a:p>
          <a:p>
            <a:pPr marL="0" indent="304800">
              <a:spcBef>
                <a:spcPct val="0"/>
              </a:spcBef>
              <a:spcAft>
                <a:spcPct val="0"/>
              </a:spcAft>
            </a:pPr>
            <a:r>
              <a:rPr lang="zh-CN" altLang="en-US" sz="1600">
                <a:sym typeface="+mn-ea"/>
              </a:rPr>
              <a:t>县域教师数字素养显著提升，数字化教学能力明显增强。</a:t>
            </a:r>
            <a:endParaRPr lang="zh-CN" altLang="en-US" sz="1600"/>
          </a:p>
          <a:p>
            <a:pPr marL="0" indent="304800">
              <a:spcBef>
                <a:spcPct val="0"/>
              </a:spcBef>
              <a:spcAft>
                <a:spcPct val="0"/>
              </a:spcAft>
            </a:pPr>
            <a:r>
              <a:rPr lang="zh-CN" altLang="en-US" sz="1600">
                <a:sym typeface="+mn-ea"/>
              </a:rPr>
              <a:t>数字化教学资源更加丰富，教学质量不断提高。</a:t>
            </a:r>
            <a:endParaRPr lang="zh-CN" altLang="en-US" sz="1600"/>
          </a:p>
          <a:p>
            <a:pPr marL="0" indent="304800">
              <a:spcBef>
                <a:spcPct val="0"/>
              </a:spcBef>
              <a:spcAft>
                <a:spcPct val="0"/>
              </a:spcAft>
            </a:pPr>
            <a:r>
              <a:rPr lang="zh-CN" altLang="en-US" sz="1600">
                <a:sym typeface="+mn-ea"/>
              </a:rPr>
              <a:t>信息技术与教育教学深度融合，教育现代化水平显著提升。</a:t>
            </a:r>
            <a:endParaRPr lang="zh-CN" altLang="en-US" sz="1600"/>
          </a:p>
          <a:p>
            <a:pPr marL="0" indent="304800">
              <a:spcBef>
                <a:spcPct val="0"/>
              </a:spcBef>
              <a:spcAft>
                <a:spcPct val="0"/>
              </a:spcAft>
            </a:pPr>
            <a:r>
              <a:rPr lang="zh-CN" altLang="en-US" sz="1600">
                <a:sym typeface="+mn-ea"/>
              </a:rPr>
              <a:t>六、 附则</a:t>
            </a:r>
            <a:endParaRPr lang="zh-CN" altLang="en-US" sz="1600"/>
          </a:p>
          <a:p>
            <a:pPr marL="0" indent="304800">
              <a:spcBef>
                <a:spcPct val="0"/>
              </a:spcBef>
              <a:spcAft>
                <a:spcPct val="0"/>
              </a:spcAft>
            </a:pPr>
            <a:r>
              <a:rPr lang="zh-CN" altLang="en-US" sz="1600">
                <a:sym typeface="+mn-ea"/>
              </a:rPr>
              <a:t>本方案由县教育局负责解释，自发布之日起施行。</a:t>
            </a:r>
            <a:endParaRPr lang="zh-CN" altLang="en-US" sz="1600" dirty="0" smtClean="0">
              <a:latin typeface="微软雅黑 Light" panose="020B0502040204020203" pitchFamily="34" charset="-122"/>
              <a:ea typeface="微软雅黑 Light" panose="020B0502040204020203" pitchFamily="34" charset="-122"/>
              <a:sym typeface="+mn-ea"/>
            </a:endParaRPr>
          </a:p>
        </p:txBody>
      </p:sp>
    </p:spTree>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050" y="-4445"/>
            <a:ext cx="12153900" cy="6867525"/>
          </a:xfrm>
          <a:prstGeom prst="rect">
            <a:avLst/>
          </a:prstGeom>
        </p:spPr>
      </p:pic>
    </p:spTree>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3970" y="13970"/>
            <a:ext cx="12220575" cy="6829425"/>
          </a:xfrm>
          <a:prstGeom prst="rect">
            <a:avLst/>
          </a:prstGeom>
        </p:spPr>
      </p:pic>
    </p:spTree>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9525"/>
            <a:ext cx="12192000" cy="6877050"/>
          </a:xfrm>
          <a:prstGeom prst="rect">
            <a:avLst/>
          </a:prstGeom>
        </p:spPr>
      </p:pic>
      <p:sp>
        <p:nvSpPr>
          <p:cNvPr id="3" name="文本框 2"/>
          <p:cNvSpPr txBox="1"/>
          <p:nvPr/>
        </p:nvSpPr>
        <p:spPr>
          <a:xfrm>
            <a:off x="3556000" y="3260408"/>
            <a:ext cx="5080000" cy="337185"/>
          </a:xfrm>
          <a:prstGeom prst="rect">
            <a:avLst/>
          </a:prstGeom>
        </p:spPr>
        <p:txBody>
          <a:bodyPr>
            <a:spAutoFit/>
          </a:bodyPr>
          <a:p>
            <a:pPr marL="0" indent="0"/>
            <a:r>
              <a:rPr lang="zh-CN" altLang="en-US" sz="1600" b="0" i="0">
                <a:solidFill>
                  <a:srgbClr val="262626"/>
                </a:solidFill>
                <a:latin typeface="Inter"/>
                <a:ea typeface="Inter"/>
              </a:rPr>
              <a:t>生成俄罗斯方块游戏代码</a:t>
            </a:r>
            <a:endParaRPr lang="zh-CN" altLang="en-US" sz="1600" b="0" i="0">
              <a:solidFill>
                <a:srgbClr val="262626"/>
              </a:solidFill>
              <a:latin typeface="Inter"/>
              <a:ea typeface="Inter"/>
            </a:endParaRPr>
          </a:p>
        </p:txBody>
      </p:sp>
    </p:spTree>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5" y="-10160"/>
            <a:ext cx="12171045" cy="6867525"/>
          </a:xfrm>
          <a:prstGeom prst="rect">
            <a:avLst/>
          </a:prstGeom>
        </p:spPr>
      </p:pic>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525" y="0"/>
            <a:ext cx="12172315" cy="6858000"/>
          </a:xfrm>
          <a:prstGeom prst="rect">
            <a:avLst/>
          </a:prstGeom>
        </p:spPr>
      </p:pic>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5" y="-16510"/>
            <a:ext cx="12192000" cy="6889750"/>
          </a:xfrm>
          <a:prstGeom prst="rect">
            <a:avLst/>
          </a:prstGeom>
        </p:spPr>
      </p:pic>
    </p:spTree>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95450" y="947420"/>
            <a:ext cx="8801100" cy="4962525"/>
          </a:xfrm>
          <a:prstGeom prst="rect">
            <a:avLst/>
          </a:prstGeom>
        </p:spPr>
      </p:pic>
    </p:spTree>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36830"/>
            <a:ext cx="12112625" cy="6885940"/>
          </a:xfrm>
          <a:prstGeom prst="rect">
            <a:avLst/>
          </a:prstGeom>
        </p:spPr>
      </p:pic>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5" y="-12065"/>
            <a:ext cx="12191365" cy="6882765"/>
          </a:xfrm>
          <a:prstGeom prst="rect">
            <a:avLst/>
          </a:prstGeom>
        </p:spPr>
      </p:pic>
    </p:spTree>
  </p:cSld>
  <p:clrMapOvr>
    <a:masterClrMapping/>
  </p:clrMapOvr>
  <p:transition spd="slow"/>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5" y="37465"/>
            <a:ext cx="12260580" cy="6820535"/>
          </a:xfrm>
          <a:prstGeom prst="rect">
            <a:avLst/>
          </a:prstGeom>
        </p:spPr>
      </p:pic>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39370"/>
            <a:ext cx="12235180" cy="6961505"/>
          </a:xfrm>
          <a:prstGeom prst="rect">
            <a:avLst/>
          </a:prstGeom>
        </p:spPr>
      </p:pic>
    </p:spTree>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p:nvPr/>
        </p:nvPicPr>
        <p:blipFill>
          <a:blip r:embed="rId1"/>
          <a:stretch>
            <a:fillRect/>
          </a:stretch>
        </p:blipFill>
        <p:spPr>
          <a:xfrm>
            <a:off x="-635" y="0"/>
            <a:ext cx="12193270" cy="6858635"/>
          </a:xfrm>
          <a:prstGeom prst="rect">
            <a:avLst/>
          </a:prstGeom>
        </p:spPr>
      </p:pic>
    </p:spTree>
  </p:cSld>
  <p:clrMapOvr>
    <a:masterClrMapping/>
  </p:clrMapOvr>
  <p:transition spd="slow"/>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05765" y="-108585"/>
            <a:ext cx="6047740" cy="9039225"/>
          </a:xfrm>
          <a:prstGeom prst="rect">
            <a:avLst/>
          </a:prstGeom>
        </p:spPr>
        <p:txBody>
          <a:bodyPr wrap="square">
            <a:spAutoFit/>
          </a:bodyPr>
          <a:p>
            <a:pPr marL="0" indent="0">
              <a:spcBef>
                <a:spcPct val="0"/>
              </a:spcBef>
              <a:spcAft>
                <a:spcPct val="60000"/>
              </a:spcAft>
            </a:pPr>
            <a:r>
              <a:rPr lang="zh-CN" altLang="en-US" sz="2100" b="1" i="0">
                <a:solidFill>
                  <a:srgbClr val="404040"/>
                </a:solidFill>
                <a:latin typeface="Inter"/>
                <a:ea typeface="Inter"/>
              </a:rPr>
              <a:t>杭州三日游计划 </a:t>
            </a:r>
            <a:r>
              <a:rPr lang="en-US" altLang="zh-CN" sz="2100" b="1" i="0">
                <a:solidFill>
                  <a:srgbClr val="404040"/>
                </a:solidFill>
                <a:latin typeface="Inter"/>
                <a:ea typeface="Inter"/>
              </a:rPr>
              <a:t>(</a:t>
            </a:r>
            <a:r>
              <a:rPr lang="zh-CN" altLang="en-US" sz="2100" b="1" i="0">
                <a:solidFill>
                  <a:srgbClr val="404040"/>
                </a:solidFill>
                <a:latin typeface="Inter"/>
                <a:ea typeface="Inter"/>
              </a:rPr>
              <a:t>预算</a:t>
            </a:r>
            <a:r>
              <a:rPr lang="en-US" altLang="zh-CN" sz="2100" b="1" i="0">
                <a:solidFill>
                  <a:srgbClr val="404040"/>
                </a:solidFill>
                <a:latin typeface="Inter"/>
                <a:ea typeface="Inter"/>
              </a:rPr>
              <a:t>2000</a:t>
            </a:r>
            <a:r>
              <a:rPr lang="zh-CN" altLang="en-US" sz="2100" b="1" i="0">
                <a:solidFill>
                  <a:srgbClr val="404040"/>
                </a:solidFill>
                <a:latin typeface="Inter"/>
                <a:ea typeface="Inter"/>
              </a:rPr>
              <a:t>元内</a:t>
            </a:r>
            <a:r>
              <a:rPr lang="en-US" altLang="zh-CN" sz="2100" b="1" i="0">
                <a:solidFill>
                  <a:srgbClr val="404040"/>
                </a:solidFill>
                <a:latin typeface="Inter"/>
                <a:ea typeface="Inter"/>
              </a:rPr>
              <a:t>)</a:t>
            </a:r>
            <a:endParaRPr lang="en-US" altLang="zh-CN" sz="2100" b="1" i="0">
              <a:solidFill>
                <a:srgbClr val="404040"/>
              </a:solidFill>
              <a:latin typeface="Inter"/>
              <a:ea typeface="Inter"/>
            </a:endParaRPr>
          </a:p>
          <a:p>
            <a:pPr marL="0" indent="0"/>
            <a:r>
              <a:rPr lang="zh-CN" altLang="en-US" sz="1200" b="0" i="0">
                <a:solidFill>
                  <a:srgbClr val="404040"/>
                </a:solidFill>
                <a:latin typeface="Inter"/>
                <a:ea typeface="Inter"/>
              </a:rPr>
              <a:t>第一天：西湖经典游</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上午：</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抵达杭州，入住酒店 </a:t>
            </a:r>
            <a:r>
              <a:rPr lang="en-US" altLang="zh-CN" sz="1200" b="0" i="0">
                <a:solidFill>
                  <a:srgbClr val="404040"/>
                </a:solidFill>
                <a:latin typeface="Inter"/>
                <a:ea typeface="Inter"/>
              </a:rPr>
              <a:t>(</a:t>
            </a:r>
            <a:r>
              <a:rPr lang="zh-CN" altLang="en-US" sz="1200" b="0" i="0">
                <a:solidFill>
                  <a:srgbClr val="404040"/>
                </a:solidFill>
                <a:latin typeface="Inter"/>
                <a:ea typeface="Inter"/>
              </a:rPr>
              <a:t>建议选择西湖周边青旅或经济型酒店，预算约</a:t>
            </a:r>
            <a:r>
              <a:rPr lang="en-US" altLang="zh-CN" sz="1200" b="0" i="0">
                <a:solidFill>
                  <a:srgbClr val="404040"/>
                </a:solidFill>
                <a:latin typeface="Inter"/>
                <a:ea typeface="Inter"/>
              </a:rPr>
              <a:t>200</a:t>
            </a:r>
            <a:r>
              <a:rPr lang="zh-CN" altLang="en-US" sz="1200" b="0" i="0">
                <a:solidFill>
                  <a:srgbClr val="404040"/>
                </a:solidFill>
                <a:latin typeface="Inter"/>
                <a:ea typeface="Inter"/>
              </a:rPr>
              <a:t>元</a:t>
            </a:r>
            <a:r>
              <a:rPr lang="en-US" altLang="zh-CN" sz="1200" b="0" i="0">
                <a:solidFill>
                  <a:srgbClr val="404040"/>
                </a:solidFill>
                <a:latin typeface="Inter"/>
                <a:ea typeface="Inter"/>
              </a:rPr>
              <a:t>/</a:t>
            </a:r>
            <a:r>
              <a:rPr lang="zh-CN" altLang="en-US" sz="1200" b="0" i="0">
                <a:solidFill>
                  <a:srgbClr val="404040"/>
                </a:solidFill>
                <a:latin typeface="Inter"/>
                <a:ea typeface="Inter"/>
              </a:rPr>
              <a:t>晚</a:t>
            </a:r>
            <a:r>
              <a:rPr lang="en-US" altLang="zh-CN" sz="1200" b="0" i="0">
                <a:solidFill>
                  <a:srgbClr val="404040"/>
                </a:solidFill>
                <a:latin typeface="Inter"/>
                <a:ea typeface="Inter"/>
              </a:rPr>
              <a:t>)</a:t>
            </a:r>
            <a:r>
              <a:rPr lang="zh-CN" altLang="en-US" sz="1200" b="0" i="0">
                <a:solidFill>
                  <a:srgbClr val="404040"/>
                </a:solidFill>
                <a:latin typeface="Inter"/>
                <a:ea typeface="Inter"/>
              </a:rPr>
              <a:t>。</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漫步</a:t>
            </a:r>
            <a:r>
              <a:rPr lang="en-US" altLang="zh-CN" sz="1200" b="0" i="0">
                <a:solidFill>
                  <a:srgbClr val="404040"/>
                </a:solidFill>
                <a:latin typeface="Inter"/>
                <a:ea typeface="Inter"/>
              </a:rPr>
              <a:t> </a:t>
            </a:r>
            <a:r>
              <a:rPr lang="zh-CN" altLang="en-US" sz="1200" b="0" i="0">
                <a:solidFill>
                  <a:srgbClr val="404040"/>
                </a:solidFill>
                <a:latin typeface="Inter"/>
                <a:ea typeface="Inter"/>
              </a:rPr>
              <a:t>苏堤春晓，欣赏西湖十景之一，感受“苏堤春晓”的诗情画意。</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乘坐</a:t>
            </a:r>
            <a:r>
              <a:rPr lang="en-US" altLang="zh-CN" sz="1200" b="0" i="0">
                <a:solidFill>
                  <a:srgbClr val="404040"/>
                </a:solidFill>
                <a:latin typeface="Inter"/>
                <a:ea typeface="Inter"/>
              </a:rPr>
              <a:t> </a:t>
            </a:r>
            <a:r>
              <a:rPr lang="zh-CN" altLang="en-US" sz="1200" b="0" i="0">
                <a:solidFill>
                  <a:srgbClr val="404040"/>
                </a:solidFill>
                <a:latin typeface="Inter"/>
                <a:ea typeface="Inter"/>
              </a:rPr>
              <a:t>西湖游船</a:t>
            </a:r>
            <a:r>
              <a:rPr lang="en-US" altLang="zh-CN" sz="1200" b="0" i="0">
                <a:solidFill>
                  <a:srgbClr val="404040"/>
                </a:solidFill>
                <a:latin typeface="Inter"/>
                <a:ea typeface="Inter"/>
              </a:rPr>
              <a:t> (</a:t>
            </a:r>
            <a:r>
              <a:rPr lang="zh-CN" altLang="en-US" sz="1200" b="0" i="0">
                <a:solidFill>
                  <a:srgbClr val="404040"/>
                </a:solidFill>
                <a:latin typeface="Inter"/>
                <a:ea typeface="Inter"/>
              </a:rPr>
              <a:t>约</a:t>
            </a:r>
            <a:r>
              <a:rPr lang="en-US" altLang="zh-CN" sz="1200" b="0" i="0">
                <a:solidFill>
                  <a:srgbClr val="404040"/>
                </a:solidFill>
                <a:latin typeface="Inter"/>
                <a:ea typeface="Inter"/>
              </a:rPr>
              <a:t>50</a:t>
            </a:r>
            <a:r>
              <a:rPr lang="zh-CN" altLang="en-US" sz="1200" b="0" i="0">
                <a:solidFill>
                  <a:srgbClr val="404040"/>
                </a:solidFill>
                <a:latin typeface="Inter"/>
                <a:ea typeface="Inter"/>
              </a:rPr>
              <a:t>元</a:t>
            </a:r>
            <a:r>
              <a:rPr lang="en-US" altLang="zh-CN" sz="1200" b="0" i="0">
                <a:solidFill>
                  <a:srgbClr val="404040"/>
                </a:solidFill>
                <a:latin typeface="Inter"/>
                <a:ea typeface="Inter"/>
              </a:rPr>
              <a:t>)</a:t>
            </a:r>
            <a:r>
              <a:rPr lang="zh-CN" altLang="en-US" sz="1200" b="0" i="0">
                <a:solidFill>
                  <a:srgbClr val="404040"/>
                </a:solidFill>
                <a:latin typeface="Inter"/>
                <a:ea typeface="Inter"/>
              </a:rPr>
              <a:t>，泛舟湖上，远眺</a:t>
            </a:r>
            <a:r>
              <a:rPr lang="en-US" altLang="zh-CN" sz="1200" b="0" i="0">
                <a:solidFill>
                  <a:srgbClr val="404040"/>
                </a:solidFill>
                <a:latin typeface="Inter"/>
                <a:ea typeface="Inter"/>
              </a:rPr>
              <a:t> </a:t>
            </a:r>
            <a:r>
              <a:rPr lang="zh-CN" altLang="en-US" sz="1200" b="0" i="0">
                <a:solidFill>
                  <a:srgbClr val="404040"/>
                </a:solidFill>
                <a:latin typeface="Inter"/>
                <a:ea typeface="Inter"/>
              </a:rPr>
              <a:t>雷峰塔、</a:t>
            </a:r>
            <a:r>
              <a:rPr lang="en-US" altLang="zh-CN" sz="1200" b="0" i="0">
                <a:solidFill>
                  <a:srgbClr val="404040"/>
                </a:solidFill>
                <a:latin typeface="Inter"/>
                <a:ea typeface="Inter"/>
              </a:rPr>
              <a:t> </a:t>
            </a:r>
            <a:r>
              <a:rPr lang="zh-CN" altLang="en-US" sz="1200" b="0" i="0">
                <a:solidFill>
                  <a:srgbClr val="404040"/>
                </a:solidFill>
                <a:latin typeface="Inter"/>
                <a:ea typeface="Inter"/>
              </a:rPr>
              <a:t>三潭印月</a:t>
            </a:r>
            <a:r>
              <a:rPr lang="en-US" altLang="zh-CN" sz="1200" b="0" i="0">
                <a:solidFill>
                  <a:srgbClr val="404040"/>
                </a:solidFill>
                <a:latin typeface="Inter"/>
                <a:ea typeface="Inter"/>
              </a:rPr>
              <a:t> </a:t>
            </a:r>
            <a:r>
              <a:rPr lang="zh-CN" altLang="en-US" sz="1200" b="0" i="0">
                <a:solidFill>
                  <a:srgbClr val="404040"/>
                </a:solidFill>
                <a:latin typeface="Inter"/>
                <a:ea typeface="Inter"/>
              </a:rPr>
              <a:t>等景点。</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下午：</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参观</a:t>
            </a:r>
            <a:r>
              <a:rPr lang="en-US" altLang="zh-CN" sz="1200" b="0" i="0">
                <a:solidFill>
                  <a:srgbClr val="404040"/>
                </a:solidFill>
                <a:latin typeface="Inter"/>
                <a:ea typeface="Inter"/>
              </a:rPr>
              <a:t> </a:t>
            </a:r>
            <a:r>
              <a:rPr lang="zh-CN" altLang="en-US" sz="1200" b="0" i="0">
                <a:solidFill>
                  <a:srgbClr val="404040"/>
                </a:solidFill>
                <a:latin typeface="Inter"/>
                <a:ea typeface="Inter"/>
              </a:rPr>
              <a:t>花港观鱼，欣赏园林景观和锦鲤。</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漫步</a:t>
            </a:r>
            <a:r>
              <a:rPr lang="en-US" altLang="zh-CN" sz="1200" b="0" i="0">
                <a:solidFill>
                  <a:srgbClr val="404040"/>
                </a:solidFill>
                <a:latin typeface="Inter"/>
                <a:ea typeface="Inter"/>
              </a:rPr>
              <a:t> </a:t>
            </a:r>
            <a:r>
              <a:rPr lang="zh-CN" altLang="en-US" sz="1200" b="0" i="0">
                <a:solidFill>
                  <a:srgbClr val="404040"/>
                </a:solidFill>
                <a:latin typeface="Inter"/>
                <a:ea typeface="Inter"/>
              </a:rPr>
              <a:t>杨公堤，感受西湖的静谧与悠闲。</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前往</a:t>
            </a:r>
            <a:r>
              <a:rPr lang="en-US" altLang="zh-CN" sz="1200" b="0" i="0">
                <a:solidFill>
                  <a:srgbClr val="404040"/>
                </a:solidFill>
                <a:latin typeface="Inter"/>
                <a:ea typeface="Inter"/>
              </a:rPr>
              <a:t> </a:t>
            </a:r>
            <a:r>
              <a:rPr lang="zh-CN" altLang="en-US" sz="1200" b="0" i="0">
                <a:solidFill>
                  <a:srgbClr val="404040"/>
                </a:solidFill>
                <a:latin typeface="Inter"/>
                <a:ea typeface="Inter"/>
              </a:rPr>
              <a:t>断桥残雪，感受白娘子和许仙的浪漫传说。</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晚上：</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品尝杭州特色美食，推荐</a:t>
            </a:r>
            <a:r>
              <a:rPr lang="en-US" altLang="zh-CN" sz="1200" b="0" i="0">
                <a:solidFill>
                  <a:srgbClr val="404040"/>
                </a:solidFill>
                <a:latin typeface="Inter"/>
                <a:ea typeface="Inter"/>
              </a:rPr>
              <a:t> </a:t>
            </a:r>
            <a:r>
              <a:rPr lang="zh-CN" altLang="en-US" sz="1200" b="0" i="0">
                <a:solidFill>
                  <a:srgbClr val="404040"/>
                </a:solidFill>
                <a:latin typeface="Inter"/>
                <a:ea typeface="Inter"/>
              </a:rPr>
              <a:t>楼外楼</a:t>
            </a:r>
            <a:r>
              <a:rPr lang="en-US" altLang="zh-CN" sz="1200" b="0" i="0">
                <a:solidFill>
                  <a:srgbClr val="404040"/>
                </a:solidFill>
                <a:latin typeface="Inter"/>
                <a:ea typeface="Inter"/>
              </a:rPr>
              <a:t> (</a:t>
            </a:r>
            <a:r>
              <a:rPr lang="zh-CN" altLang="en-US" sz="1200" b="0" i="0">
                <a:solidFill>
                  <a:srgbClr val="404040"/>
                </a:solidFill>
                <a:latin typeface="Inter"/>
                <a:ea typeface="Inter"/>
              </a:rPr>
              <a:t>人均约</a:t>
            </a:r>
            <a:r>
              <a:rPr lang="en-US" altLang="zh-CN" sz="1200" b="0" i="0">
                <a:solidFill>
                  <a:srgbClr val="404040"/>
                </a:solidFill>
                <a:latin typeface="Inter"/>
                <a:ea typeface="Inter"/>
              </a:rPr>
              <a:t>150</a:t>
            </a:r>
            <a:r>
              <a:rPr lang="zh-CN" altLang="en-US" sz="1200" b="0" i="0">
                <a:solidFill>
                  <a:srgbClr val="404040"/>
                </a:solidFill>
                <a:latin typeface="Inter"/>
                <a:ea typeface="Inter"/>
              </a:rPr>
              <a:t>元</a:t>
            </a:r>
            <a:r>
              <a:rPr lang="en-US" altLang="zh-CN" sz="1200" b="0" i="0">
                <a:solidFill>
                  <a:srgbClr val="404040"/>
                </a:solidFill>
                <a:latin typeface="Inter"/>
                <a:ea typeface="Inter"/>
              </a:rPr>
              <a:t>) </a:t>
            </a:r>
            <a:r>
              <a:rPr lang="zh-CN" altLang="en-US" sz="1200" b="0" i="0">
                <a:solidFill>
                  <a:srgbClr val="404040"/>
                </a:solidFill>
                <a:latin typeface="Inter"/>
                <a:ea typeface="Inter"/>
              </a:rPr>
              <a:t>或</a:t>
            </a:r>
            <a:r>
              <a:rPr lang="en-US" altLang="zh-CN" sz="1200" b="0" i="0">
                <a:solidFill>
                  <a:srgbClr val="404040"/>
                </a:solidFill>
                <a:latin typeface="Inter"/>
                <a:ea typeface="Inter"/>
              </a:rPr>
              <a:t> </a:t>
            </a:r>
            <a:r>
              <a:rPr lang="zh-CN" altLang="en-US" sz="1200" b="0" i="0">
                <a:solidFill>
                  <a:srgbClr val="404040"/>
                </a:solidFill>
                <a:latin typeface="Inter"/>
                <a:ea typeface="Inter"/>
              </a:rPr>
              <a:t>知味观</a:t>
            </a:r>
            <a:r>
              <a:rPr lang="en-US" altLang="zh-CN" sz="1200" b="0" i="0">
                <a:solidFill>
                  <a:srgbClr val="404040"/>
                </a:solidFill>
                <a:latin typeface="Inter"/>
                <a:ea typeface="Inter"/>
              </a:rPr>
              <a:t> (</a:t>
            </a:r>
            <a:r>
              <a:rPr lang="zh-CN" altLang="en-US" sz="1200" b="0" i="0">
                <a:solidFill>
                  <a:srgbClr val="404040"/>
                </a:solidFill>
                <a:latin typeface="Inter"/>
                <a:ea typeface="Inter"/>
              </a:rPr>
              <a:t>人均约</a:t>
            </a:r>
            <a:r>
              <a:rPr lang="en-US" altLang="zh-CN" sz="1200" b="0" i="0">
                <a:solidFill>
                  <a:srgbClr val="404040"/>
                </a:solidFill>
                <a:latin typeface="Inter"/>
                <a:ea typeface="Inter"/>
              </a:rPr>
              <a:t>80</a:t>
            </a:r>
            <a:r>
              <a:rPr lang="zh-CN" altLang="en-US" sz="1200" b="0" i="0">
                <a:solidFill>
                  <a:srgbClr val="404040"/>
                </a:solidFill>
                <a:latin typeface="Inter"/>
                <a:ea typeface="Inter"/>
              </a:rPr>
              <a:t>元</a:t>
            </a:r>
            <a:r>
              <a:rPr lang="en-US" altLang="zh-CN" sz="1200" b="0" i="0">
                <a:solidFill>
                  <a:srgbClr val="404040"/>
                </a:solidFill>
                <a:latin typeface="Inter"/>
                <a:ea typeface="Inter"/>
              </a:rPr>
              <a:t>)</a:t>
            </a:r>
            <a:r>
              <a:rPr lang="zh-CN" altLang="en-US" sz="1200" b="0" i="0">
                <a:solidFill>
                  <a:srgbClr val="404040"/>
                </a:solidFill>
                <a:latin typeface="Inter"/>
                <a:ea typeface="Inter"/>
              </a:rPr>
              <a:t>。</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欣赏</a:t>
            </a:r>
            <a:r>
              <a:rPr lang="en-US" altLang="zh-CN" sz="1200" b="0" i="0">
                <a:solidFill>
                  <a:srgbClr val="404040"/>
                </a:solidFill>
                <a:latin typeface="Inter"/>
                <a:ea typeface="Inter"/>
              </a:rPr>
              <a:t> </a:t>
            </a:r>
            <a:r>
              <a:rPr lang="zh-CN" altLang="en-US" sz="1200" b="0" i="0">
                <a:solidFill>
                  <a:srgbClr val="404040"/>
                </a:solidFill>
                <a:latin typeface="Inter"/>
                <a:ea typeface="Inter"/>
              </a:rPr>
              <a:t>西湖音乐喷泉</a:t>
            </a:r>
            <a:r>
              <a:rPr lang="en-US" altLang="zh-CN" sz="1200" b="0" i="0">
                <a:solidFill>
                  <a:srgbClr val="404040"/>
                </a:solidFill>
                <a:latin typeface="Inter"/>
                <a:ea typeface="Inter"/>
              </a:rPr>
              <a:t> (</a:t>
            </a:r>
            <a:r>
              <a:rPr lang="zh-CN" altLang="en-US" sz="1200" b="0" i="0">
                <a:solidFill>
                  <a:srgbClr val="404040"/>
                </a:solidFill>
                <a:latin typeface="Inter"/>
                <a:ea typeface="Inter"/>
              </a:rPr>
              <a:t>免费</a:t>
            </a:r>
            <a:r>
              <a:rPr lang="en-US" altLang="zh-CN" sz="1200" b="0" i="0">
                <a:solidFill>
                  <a:srgbClr val="404040"/>
                </a:solidFill>
                <a:latin typeface="Inter"/>
                <a:ea typeface="Inter"/>
              </a:rPr>
              <a:t>)</a:t>
            </a:r>
            <a:r>
              <a:rPr lang="zh-CN" altLang="en-US" sz="1200" b="0" i="0">
                <a:solidFill>
                  <a:srgbClr val="404040"/>
                </a:solidFill>
                <a:latin typeface="Inter"/>
                <a:ea typeface="Inter"/>
              </a:rPr>
              <a:t>，感受西湖夜景的魅力。</a:t>
            </a:r>
            <a:endParaRPr lang="zh-CN" altLang="en-US" sz="1200" b="0" i="0">
              <a:solidFill>
                <a:srgbClr val="404040"/>
              </a:solidFill>
              <a:latin typeface="Inter"/>
              <a:ea typeface="Inter"/>
            </a:endParaRPr>
          </a:p>
          <a:p>
            <a:pPr marL="0" indent="0"/>
            <a:r>
              <a:rPr lang="zh-CN" altLang="en-US" sz="1200" b="0" i="0">
                <a:solidFill>
                  <a:srgbClr val="404040"/>
                </a:solidFill>
                <a:latin typeface="Inter"/>
                <a:ea typeface="Inter"/>
              </a:rPr>
              <a:t>第二天：灵隐寺祈福 </a:t>
            </a:r>
            <a:r>
              <a:rPr lang="en-US" altLang="zh-CN" sz="1200" b="0" i="0">
                <a:solidFill>
                  <a:srgbClr val="404040"/>
                </a:solidFill>
                <a:latin typeface="Inter"/>
                <a:ea typeface="Inter"/>
              </a:rPr>
              <a:t>&amp; </a:t>
            </a:r>
            <a:r>
              <a:rPr lang="zh-CN" altLang="en-US" sz="1200" b="0" i="0">
                <a:solidFill>
                  <a:srgbClr val="404040"/>
                </a:solidFill>
                <a:latin typeface="Inter"/>
                <a:ea typeface="Inter"/>
              </a:rPr>
              <a:t>茶园休闲</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上午：</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前往</a:t>
            </a:r>
            <a:r>
              <a:rPr lang="en-US" altLang="zh-CN" sz="1200" b="0" i="0">
                <a:solidFill>
                  <a:srgbClr val="404040"/>
                </a:solidFill>
                <a:latin typeface="Inter"/>
                <a:ea typeface="Inter"/>
              </a:rPr>
              <a:t> </a:t>
            </a:r>
            <a:r>
              <a:rPr lang="zh-CN" altLang="en-US" sz="1200" b="0" i="0">
                <a:solidFill>
                  <a:srgbClr val="404040"/>
                </a:solidFill>
                <a:latin typeface="Inter"/>
                <a:ea typeface="Inter"/>
              </a:rPr>
              <a:t>灵隐寺</a:t>
            </a:r>
            <a:r>
              <a:rPr lang="en-US" altLang="zh-CN" sz="1200" b="0" i="0">
                <a:solidFill>
                  <a:srgbClr val="404040"/>
                </a:solidFill>
                <a:latin typeface="Inter"/>
                <a:ea typeface="Inter"/>
              </a:rPr>
              <a:t> (</a:t>
            </a:r>
            <a:r>
              <a:rPr lang="zh-CN" altLang="en-US" sz="1200" b="0" i="0">
                <a:solidFill>
                  <a:srgbClr val="404040"/>
                </a:solidFill>
                <a:latin typeface="Inter"/>
                <a:ea typeface="Inter"/>
              </a:rPr>
              <a:t>门票约</a:t>
            </a:r>
            <a:r>
              <a:rPr lang="en-US" altLang="zh-CN" sz="1200" b="0" i="0">
                <a:solidFill>
                  <a:srgbClr val="404040"/>
                </a:solidFill>
                <a:latin typeface="Inter"/>
                <a:ea typeface="Inter"/>
              </a:rPr>
              <a:t>45</a:t>
            </a:r>
            <a:r>
              <a:rPr lang="zh-CN" altLang="en-US" sz="1200" b="0" i="0">
                <a:solidFill>
                  <a:srgbClr val="404040"/>
                </a:solidFill>
                <a:latin typeface="Inter"/>
                <a:ea typeface="Inter"/>
              </a:rPr>
              <a:t>元</a:t>
            </a:r>
            <a:r>
              <a:rPr lang="en-US" altLang="zh-CN" sz="1200" b="0" i="0">
                <a:solidFill>
                  <a:srgbClr val="404040"/>
                </a:solidFill>
                <a:latin typeface="Inter"/>
                <a:ea typeface="Inter"/>
              </a:rPr>
              <a:t>)</a:t>
            </a:r>
            <a:r>
              <a:rPr lang="zh-CN" altLang="en-US" sz="1200" b="0" i="0">
                <a:solidFill>
                  <a:srgbClr val="404040"/>
                </a:solidFill>
                <a:latin typeface="Inter"/>
                <a:ea typeface="Inter"/>
              </a:rPr>
              <a:t>，参观天王殿、大雄宝殿等，感受佛教文化。</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游览</a:t>
            </a:r>
            <a:r>
              <a:rPr lang="en-US" altLang="zh-CN" sz="1200" b="0" i="0">
                <a:solidFill>
                  <a:srgbClr val="404040"/>
                </a:solidFill>
                <a:latin typeface="Inter"/>
                <a:ea typeface="Inter"/>
              </a:rPr>
              <a:t> </a:t>
            </a:r>
            <a:r>
              <a:rPr lang="zh-CN" altLang="en-US" sz="1200" b="0" i="0">
                <a:solidFill>
                  <a:srgbClr val="404040"/>
                </a:solidFill>
                <a:latin typeface="Inter"/>
                <a:ea typeface="Inter"/>
              </a:rPr>
              <a:t>飞来峰</a:t>
            </a:r>
            <a:r>
              <a:rPr lang="en-US" altLang="zh-CN" sz="1200" b="0" i="0">
                <a:solidFill>
                  <a:srgbClr val="404040"/>
                </a:solidFill>
                <a:latin typeface="Inter"/>
                <a:ea typeface="Inter"/>
              </a:rPr>
              <a:t> (</a:t>
            </a:r>
            <a:r>
              <a:rPr lang="zh-CN" altLang="en-US" sz="1200" b="0" i="0">
                <a:solidFill>
                  <a:srgbClr val="404040"/>
                </a:solidFill>
                <a:latin typeface="Inter"/>
                <a:ea typeface="Inter"/>
              </a:rPr>
              <a:t>门票约</a:t>
            </a:r>
            <a:r>
              <a:rPr lang="en-US" altLang="zh-CN" sz="1200" b="0" i="0">
                <a:solidFill>
                  <a:srgbClr val="404040"/>
                </a:solidFill>
                <a:latin typeface="Inter"/>
                <a:ea typeface="Inter"/>
              </a:rPr>
              <a:t>45</a:t>
            </a:r>
            <a:r>
              <a:rPr lang="zh-CN" altLang="en-US" sz="1200" b="0" i="0">
                <a:solidFill>
                  <a:srgbClr val="404040"/>
                </a:solidFill>
                <a:latin typeface="Inter"/>
                <a:ea typeface="Inter"/>
              </a:rPr>
              <a:t>元</a:t>
            </a:r>
            <a:r>
              <a:rPr lang="en-US" altLang="zh-CN" sz="1200" b="0" i="0">
                <a:solidFill>
                  <a:srgbClr val="404040"/>
                </a:solidFill>
                <a:latin typeface="Inter"/>
                <a:ea typeface="Inter"/>
              </a:rPr>
              <a:t>)</a:t>
            </a:r>
            <a:r>
              <a:rPr lang="zh-CN" altLang="en-US" sz="1200" b="0" i="0">
                <a:solidFill>
                  <a:srgbClr val="404040"/>
                </a:solidFill>
                <a:latin typeface="Inter"/>
                <a:ea typeface="Inter"/>
              </a:rPr>
              <a:t>，欣赏石刻造像和自然景观。</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下午：</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前往</a:t>
            </a:r>
            <a:r>
              <a:rPr lang="en-US" altLang="zh-CN" sz="1200" b="0" i="0">
                <a:solidFill>
                  <a:srgbClr val="404040"/>
                </a:solidFill>
                <a:latin typeface="Inter"/>
                <a:ea typeface="Inter"/>
              </a:rPr>
              <a:t> </a:t>
            </a:r>
            <a:r>
              <a:rPr lang="zh-CN" altLang="en-US" sz="1200" b="0" i="0">
                <a:solidFill>
                  <a:srgbClr val="404040"/>
                </a:solidFill>
                <a:latin typeface="Inter"/>
                <a:ea typeface="Inter"/>
              </a:rPr>
              <a:t>龙井村，体验茶文化，品尝龙井茶 </a:t>
            </a:r>
            <a:r>
              <a:rPr lang="en-US" altLang="zh-CN" sz="1200" b="0" i="0">
                <a:solidFill>
                  <a:srgbClr val="404040"/>
                </a:solidFill>
                <a:latin typeface="Inter"/>
                <a:ea typeface="Inter"/>
              </a:rPr>
              <a:t>(</a:t>
            </a:r>
            <a:r>
              <a:rPr lang="zh-CN" altLang="en-US" sz="1200" b="0" i="0">
                <a:solidFill>
                  <a:srgbClr val="404040"/>
                </a:solidFill>
                <a:latin typeface="Inter"/>
                <a:ea typeface="Inter"/>
              </a:rPr>
              <a:t>约</a:t>
            </a:r>
            <a:r>
              <a:rPr lang="en-US" altLang="zh-CN" sz="1200" b="0" i="0">
                <a:solidFill>
                  <a:srgbClr val="404040"/>
                </a:solidFill>
                <a:latin typeface="Inter"/>
                <a:ea typeface="Inter"/>
              </a:rPr>
              <a:t>50</a:t>
            </a:r>
            <a:r>
              <a:rPr lang="zh-CN" altLang="en-US" sz="1200" b="0" i="0">
                <a:solidFill>
                  <a:srgbClr val="404040"/>
                </a:solidFill>
                <a:latin typeface="Inter"/>
                <a:ea typeface="Inter"/>
              </a:rPr>
              <a:t>元</a:t>
            </a:r>
            <a:r>
              <a:rPr lang="en-US" altLang="zh-CN" sz="1200" b="0" i="0">
                <a:solidFill>
                  <a:srgbClr val="404040"/>
                </a:solidFill>
                <a:latin typeface="Inter"/>
                <a:ea typeface="Inter"/>
              </a:rPr>
              <a:t>)</a:t>
            </a:r>
            <a:r>
              <a:rPr lang="zh-CN" altLang="en-US" sz="1200" b="0" i="0">
                <a:solidFill>
                  <a:srgbClr val="404040"/>
                </a:solidFill>
                <a:latin typeface="Inter"/>
                <a:ea typeface="Inter"/>
              </a:rPr>
              <a:t>。</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漫步</a:t>
            </a:r>
            <a:r>
              <a:rPr lang="en-US" altLang="zh-CN" sz="1200" b="0" i="0">
                <a:solidFill>
                  <a:srgbClr val="404040"/>
                </a:solidFill>
                <a:latin typeface="Inter"/>
                <a:ea typeface="Inter"/>
              </a:rPr>
              <a:t> </a:t>
            </a:r>
            <a:r>
              <a:rPr lang="zh-CN" altLang="en-US" sz="1200" b="0" i="0">
                <a:solidFill>
                  <a:srgbClr val="404040"/>
                </a:solidFill>
                <a:latin typeface="Inter"/>
                <a:ea typeface="Inter"/>
              </a:rPr>
              <a:t>九溪十八涧，感受茶园风光和溪水潺潺。</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晚上：</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可选择在</a:t>
            </a:r>
            <a:r>
              <a:rPr lang="en-US" altLang="zh-CN" sz="1200" b="0" i="0">
                <a:solidFill>
                  <a:srgbClr val="404040"/>
                </a:solidFill>
                <a:latin typeface="Inter"/>
                <a:ea typeface="Inter"/>
              </a:rPr>
              <a:t> </a:t>
            </a:r>
            <a:r>
              <a:rPr lang="zh-CN" altLang="en-US" sz="1200" b="0" i="0">
                <a:solidFill>
                  <a:srgbClr val="404040"/>
                </a:solidFill>
                <a:latin typeface="Inter"/>
                <a:ea typeface="Inter"/>
              </a:rPr>
              <a:t>河坊街</a:t>
            </a:r>
            <a:r>
              <a:rPr lang="en-US" altLang="zh-CN" sz="1200" b="0" i="0">
                <a:solidFill>
                  <a:srgbClr val="404040"/>
                </a:solidFill>
                <a:latin typeface="Inter"/>
                <a:ea typeface="Inter"/>
              </a:rPr>
              <a:t> </a:t>
            </a:r>
            <a:r>
              <a:rPr lang="zh-CN" altLang="en-US" sz="1200" b="0" i="0">
                <a:solidFill>
                  <a:srgbClr val="404040"/>
                </a:solidFill>
                <a:latin typeface="Inter"/>
                <a:ea typeface="Inter"/>
              </a:rPr>
              <a:t>或</a:t>
            </a:r>
            <a:r>
              <a:rPr lang="en-US" altLang="zh-CN" sz="1200" b="0" i="0">
                <a:solidFill>
                  <a:srgbClr val="404040"/>
                </a:solidFill>
                <a:latin typeface="Inter"/>
                <a:ea typeface="Inter"/>
              </a:rPr>
              <a:t> </a:t>
            </a:r>
            <a:r>
              <a:rPr lang="zh-CN" altLang="en-US" sz="1200" b="0" i="0">
                <a:solidFill>
                  <a:srgbClr val="404040"/>
                </a:solidFill>
                <a:latin typeface="Inter"/>
                <a:ea typeface="Inter"/>
              </a:rPr>
              <a:t>南宋御街</a:t>
            </a:r>
            <a:r>
              <a:rPr lang="en-US" altLang="zh-CN" sz="1200" b="0" i="0">
                <a:solidFill>
                  <a:srgbClr val="404040"/>
                </a:solidFill>
                <a:latin typeface="Inter"/>
                <a:ea typeface="Inter"/>
              </a:rPr>
              <a:t> </a:t>
            </a:r>
            <a:r>
              <a:rPr lang="zh-CN" altLang="en-US" sz="1200" b="0" i="0">
                <a:solidFill>
                  <a:srgbClr val="404040"/>
                </a:solidFill>
                <a:latin typeface="Inter"/>
                <a:ea typeface="Inter"/>
              </a:rPr>
              <a:t>品尝杭州小吃，感受杭州的市井文化。</a:t>
            </a:r>
            <a:endParaRPr lang="zh-CN" altLang="en-US" sz="1200" b="0" i="0">
              <a:solidFill>
                <a:srgbClr val="404040"/>
              </a:solidFill>
              <a:latin typeface="Inter"/>
              <a:ea typeface="Inter"/>
            </a:endParaRPr>
          </a:p>
          <a:p>
            <a:pPr marL="0" indent="0"/>
            <a:r>
              <a:rPr lang="zh-CN" altLang="en-US" sz="1200" b="0" i="0">
                <a:solidFill>
                  <a:srgbClr val="404040"/>
                </a:solidFill>
                <a:latin typeface="Inter"/>
                <a:ea typeface="Inter"/>
              </a:rPr>
              <a:t>第三天：文化体验 </a:t>
            </a:r>
            <a:r>
              <a:rPr lang="en-US" altLang="zh-CN" sz="1200" b="0" i="0">
                <a:solidFill>
                  <a:srgbClr val="404040"/>
                </a:solidFill>
                <a:latin typeface="Inter"/>
                <a:ea typeface="Inter"/>
              </a:rPr>
              <a:t>&amp; </a:t>
            </a:r>
            <a:r>
              <a:rPr lang="zh-CN" altLang="en-US" sz="1200" b="0" i="0">
                <a:solidFill>
                  <a:srgbClr val="404040"/>
                </a:solidFill>
                <a:latin typeface="Inter"/>
                <a:ea typeface="Inter"/>
              </a:rPr>
              <a:t>返程</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上午：</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参观</a:t>
            </a:r>
            <a:r>
              <a:rPr lang="en-US" altLang="zh-CN" sz="1200" b="0" i="0">
                <a:solidFill>
                  <a:srgbClr val="404040"/>
                </a:solidFill>
                <a:latin typeface="Inter"/>
                <a:ea typeface="Inter"/>
              </a:rPr>
              <a:t> </a:t>
            </a:r>
            <a:r>
              <a:rPr lang="zh-CN" altLang="en-US" sz="1200" b="0" i="0">
                <a:solidFill>
                  <a:srgbClr val="404040"/>
                </a:solidFill>
                <a:latin typeface="Inter"/>
                <a:ea typeface="Inter"/>
              </a:rPr>
              <a:t>浙江省博物馆</a:t>
            </a:r>
            <a:r>
              <a:rPr lang="en-US" altLang="zh-CN" sz="1200" b="0" i="0">
                <a:solidFill>
                  <a:srgbClr val="404040"/>
                </a:solidFill>
                <a:latin typeface="Inter"/>
                <a:ea typeface="Inter"/>
              </a:rPr>
              <a:t> (</a:t>
            </a:r>
            <a:r>
              <a:rPr lang="zh-CN" altLang="en-US" sz="1200" b="0" i="0">
                <a:solidFill>
                  <a:srgbClr val="404040"/>
                </a:solidFill>
                <a:latin typeface="Inter"/>
                <a:ea typeface="Inter"/>
              </a:rPr>
              <a:t>免费</a:t>
            </a:r>
            <a:r>
              <a:rPr lang="en-US" altLang="zh-CN" sz="1200" b="0" i="0">
                <a:solidFill>
                  <a:srgbClr val="404040"/>
                </a:solidFill>
                <a:latin typeface="Inter"/>
                <a:ea typeface="Inter"/>
              </a:rPr>
              <a:t>)</a:t>
            </a:r>
            <a:r>
              <a:rPr lang="zh-CN" altLang="en-US" sz="1200" b="0" i="0">
                <a:solidFill>
                  <a:srgbClr val="404040"/>
                </a:solidFill>
                <a:latin typeface="Inter"/>
                <a:ea typeface="Inter"/>
              </a:rPr>
              <a:t>，了解浙江历史文化。</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游览</a:t>
            </a:r>
            <a:r>
              <a:rPr lang="en-US" altLang="zh-CN" sz="1200" b="0" i="0">
                <a:solidFill>
                  <a:srgbClr val="404040"/>
                </a:solidFill>
                <a:latin typeface="Inter"/>
                <a:ea typeface="Inter"/>
              </a:rPr>
              <a:t> </a:t>
            </a:r>
            <a:r>
              <a:rPr lang="zh-CN" altLang="en-US" sz="1200" b="0" i="0">
                <a:solidFill>
                  <a:srgbClr val="404040"/>
                </a:solidFill>
                <a:latin typeface="Inter"/>
                <a:ea typeface="Inter"/>
              </a:rPr>
              <a:t>吴山广场</a:t>
            </a:r>
            <a:r>
              <a:rPr lang="en-US" altLang="zh-CN" sz="1200" b="0" i="0">
                <a:solidFill>
                  <a:srgbClr val="404040"/>
                </a:solidFill>
                <a:latin typeface="Inter"/>
                <a:ea typeface="Inter"/>
              </a:rPr>
              <a:t> </a:t>
            </a:r>
            <a:r>
              <a:rPr lang="zh-CN" altLang="en-US" sz="1200" b="0" i="0">
                <a:solidFill>
                  <a:srgbClr val="404040"/>
                </a:solidFill>
                <a:latin typeface="Inter"/>
                <a:ea typeface="Inter"/>
              </a:rPr>
              <a:t>和</a:t>
            </a:r>
            <a:r>
              <a:rPr lang="en-US" altLang="zh-CN" sz="1200" b="0" i="0">
                <a:solidFill>
                  <a:srgbClr val="404040"/>
                </a:solidFill>
                <a:latin typeface="Inter"/>
                <a:ea typeface="Inter"/>
              </a:rPr>
              <a:t> </a:t>
            </a:r>
            <a:r>
              <a:rPr lang="zh-CN" altLang="en-US" sz="1200" b="0" i="0">
                <a:solidFill>
                  <a:srgbClr val="404040"/>
                </a:solidFill>
                <a:latin typeface="Inter"/>
                <a:ea typeface="Inter"/>
              </a:rPr>
              <a:t>城隍阁，登高远眺西湖全景。</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下午：</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根据返程时间，可选择前往</a:t>
            </a:r>
            <a:r>
              <a:rPr lang="en-US" altLang="zh-CN" sz="1200" b="0" i="0">
                <a:solidFill>
                  <a:srgbClr val="404040"/>
                </a:solidFill>
                <a:latin typeface="Inter"/>
                <a:ea typeface="Inter"/>
              </a:rPr>
              <a:t> </a:t>
            </a:r>
            <a:r>
              <a:rPr lang="zh-CN" altLang="en-US" sz="1200" b="0" i="0">
                <a:solidFill>
                  <a:srgbClr val="404040"/>
                </a:solidFill>
                <a:latin typeface="Inter"/>
                <a:ea typeface="Inter"/>
              </a:rPr>
              <a:t>杭州丝绸博物馆</a:t>
            </a:r>
            <a:r>
              <a:rPr lang="en-US" altLang="zh-CN" sz="1200" b="0" i="0">
                <a:solidFill>
                  <a:srgbClr val="404040"/>
                </a:solidFill>
                <a:latin typeface="Inter"/>
                <a:ea typeface="Inter"/>
              </a:rPr>
              <a:t> (</a:t>
            </a:r>
            <a:r>
              <a:rPr lang="zh-CN" altLang="en-US" sz="1200" b="0" i="0">
                <a:solidFill>
                  <a:srgbClr val="404040"/>
                </a:solidFill>
                <a:latin typeface="Inter"/>
                <a:ea typeface="Inter"/>
              </a:rPr>
              <a:t>免费</a:t>
            </a:r>
            <a:r>
              <a:rPr lang="en-US" altLang="zh-CN" sz="1200" b="0" i="0">
                <a:solidFill>
                  <a:srgbClr val="404040"/>
                </a:solidFill>
                <a:latin typeface="Inter"/>
                <a:ea typeface="Inter"/>
              </a:rPr>
              <a:t>) </a:t>
            </a:r>
            <a:r>
              <a:rPr lang="zh-CN" altLang="en-US" sz="1200" b="0" i="0">
                <a:solidFill>
                  <a:srgbClr val="404040"/>
                </a:solidFill>
                <a:latin typeface="Inter"/>
                <a:ea typeface="Inter"/>
              </a:rPr>
              <a:t>或</a:t>
            </a:r>
            <a:r>
              <a:rPr lang="en-US" altLang="zh-CN" sz="1200" b="0" i="0">
                <a:solidFill>
                  <a:srgbClr val="404040"/>
                </a:solidFill>
                <a:latin typeface="Inter"/>
                <a:ea typeface="Inter"/>
              </a:rPr>
              <a:t> </a:t>
            </a:r>
            <a:r>
              <a:rPr lang="zh-CN" altLang="en-US" sz="1200" b="0" i="0">
                <a:solidFill>
                  <a:srgbClr val="404040"/>
                </a:solidFill>
                <a:latin typeface="Inter"/>
                <a:ea typeface="Inter"/>
              </a:rPr>
              <a:t>中国茶叶博物馆</a:t>
            </a:r>
            <a:r>
              <a:rPr lang="en-US" altLang="zh-CN" sz="1200" b="0" i="0">
                <a:solidFill>
                  <a:srgbClr val="404040"/>
                </a:solidFill>
                <a:latin typeface="Inter"/>
                <a:ea typeface="Inter"/>
              </a:rPr>
              <a:t> (</a:t>
            </a:r>
            <a:r>
              <a:rPr lang="zh-CN" altLang="en-US" sz="1200" b="0" i="0">
                <a:solidFill>
                  <a:srgbClr val="404040"/>
                </a:solidFill>
                <a:latin typeface="Inter"/>
                <a:ea typeface="Inter"/>
              </a:rPr>
              <a:t>免费</a:t>
            </a:r>
            <a:r>
              <a:rPr lang="en-US" altLang="zh-CN" sz="1200" b="0" i="0">
                <a:solidFill>
                  <a:srgbClr val="404040"/>
                </a:solidFill>
                <a:latin typeface="Inter"/>
                <a:ea typeface="Inter"/>
              </a:rPr>
              <a:t>) </a:t>
            </a:r>
            <a:r>
              <a:rPr lang="zh-CN" altLang="en-US" sz="1200" b="0" i="0">
                <a:solidFill>
                  <a:srgbClr val="404040"/>
                </a:solidFill>
                <a:latin typeface="Inter"/>
                <a:ea typeface="Inter"/>
              </a:rPr>
              <a:t>参观。</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购买一些杭州特产，例如</a:t>
            </a:r>
            <a:r>
              <a:rPr lang="en-US" altLang="zh-CN" sz="1200" b="0" i="0">
                <a:solidFill>
                  <a:srgbClr val="404040"/>
                </a:solidFill>
                <a:latin typeface="Inter"/>
                <a:ea typeface="Inter"/>
              </a:rPr>
              <a:t> </a:t>
            </a:r>
            <a:r>
              <a:rPr lang="zh-CN" altLang="en-US" sz="1200" b="0" i="0">
                <a:solidFill>
                  <a:srgbClr val="404040"/>
                </a:solidFill>
                <a:latin typeface="Inter"/>
                <a:ea typeface="Inter"/>
              </a:rPr>
              <a:t>西湖龙井茶、</a:t>
            </a:r>
            <a:r>
              <a:rPr lang="en-US" altLang="zh-CN" sz="1200" b="0" i="0">
                <a:solidFill>
                  <a:srgbClr val="404040"/>
                </a:solidFill>
                <a:latin typeface="Inter"/>
                <a:ea typeface="Inter"/>
              </a:rPr>
              <a:t> </a:t>
            </a:r>
            <a:r>
              <a:rPr lang="zh-CN" altLang="en-US" sz="1200" b="0" i="0">
                <a:solidFill>
                  <a:srgbClr val="404040"/>
                </a:solidFill>
                <a:latin typeface="Inter"/>
                <a:ea typeface="Inter"/>
              </a:rPr>
              <a:t>丝绸</a:t>
            </a:r>
            <a:r>
              <a:rPr lang="en-US" altLang="zh-CN" sz="1200" b="0" i="0">
                <a:solidFill>
                  <a:srgbClr val="404040"/>
                </a:solidFill>
                <a:latin typeface="Inter"/>
                <a:ea typeface="Inter"/>
              </a:rPr>
              <a:t> </a:t>
            </a:r>
            <a:r>
              <a:rPr lang="zh-CN" altLang="en-US" sz="1200" b="0" i="0">
                <a:solidFill>
                  <a:srgbClr val="404040"/>
                </a:solidFill>
                <a:latin typeface="Inter"/>
                <a:ea typeface="Inter"/>
              </a:rPr>
              <a:t>等。</a:t>
            </a:r>
            <a:endParaRPr lang="zh-CN" altLang="en-US" sz="1200" b="0" i="0">
              <a:solidFill>
                <a:srgbClr val="404040"/>
              </a:solidFill>
              <a:latin typeface="Inter"/>
              <a:ea typeface="Inter"/>
            </a:endParaRPr>
          </a:p>
          <a:p>
            <a:pPr marL="0" indent="0">
              <a:spcBef>
                <a:spcPct val="0"/>
              </a:spcBef>
              <a:spcAft>
                <a:spcPts val="300"/>
              </a:spcAft>
              <a:buFont typeface="Arial" panose="020B0604020202020204"/>
              <a:buChar char="•"/>
            </a:pPr>
            <a:r>
              <a:rPr lang="zh-CN" altLang="en-US" sz="1200" b="0" i="0">
                <a:solidFill>
                  <a:srgbClr val="404040"/>
                </a:solidFill>
                <a:latin typeface="Inter"/>
                <a:ea typeface="Inter"/>
              </a:rPr>
              <a:t>晚上：</a:t>
            </a:r>
            <a:endParaRPr lang="zh-CN" altLang="en-US" sz="1200" b="0" i="0">
              <a:solidFill>
                <a:srgbClr val="404040"/>
              </a:solidFill>
              <a:latin typeface="Inter"/>
              <a:ea typeface="Inter"/>
            </a:endParaRPr>
          </a:p>
          <a:p>
            <a:pPr marL="0" lvl="1" indent="0">
              <a:spcBef>
                <a:spcPct val="0"/>
              </a:spcBef>
              <a:spcAft>
                <a:spcPct val="0"/>
              </a:spcAft>
              <a:buFont typeface="Arial" panose="020B0604020202020204"/>
              <a:buChar char="◦"/>
            </a:pPr>
            <a:r>
              <a:rPr lang="zh-CN" altLang="en-US" sz="1200" b="0" i="0">
                <a:solidFill>
                  <a:srgbClr val="404040"/>
                </a:solidFill>
                <a:latin typeface="Inter"/>
                <a:ea typeface="Inter"/>
              </a:rPr>
              <a:t>返程。</a:t>
            </a:r>
            <a:endParaRPr lang="zh-CN" altLang="en-US" sz="1200" b="0" i="0">
              <a:solidFill>
                <a:srgbClr val="404040"/>
              </a:solidFill>
              <a:latin typeface="Inter"/>
              <a:ea typeface="Inter"/>
            </a:endParaRPr>
          </a:p>
          <a:p>
            <a:pPr marL="0" indent="0"/>
            <a:r>
              <a:rPr lang="zh-CN" altLang="en-US" sz="1200" b="0" i="0">
                <a:solidFill>
                  <a:srgbClr val="404040"/>
                </a:solidFill>
                <a:latin typeface="Inter"/>
                <a:ea typeface="Inter"/>
              </a:rPr>
              <a:t>预算：</a:t>
            </a:r>
            <a:endParaRPr lang="zh-CN" altLang="en-US"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交通：约</a:t>
            </a:r>
            <a:r>
              <a:rPr lang="en-US" altLang="zh-CN" sz="1200" b="0" i="0">
                <a:solidFill>
                  <a:srgbClr val="404040"/>
                </a:solidFill>
                <a:latin typeface="Inter"/>
                <a:ea typeface="Inter"/>
              </a:rPr>
              <a:t>200</a:t>
            </a:r>
            <a:r>
              <a:rPr lang="zh-CN" altLang="en-US" sz="1200" b="0" i="0">
                <a:solidFill>
                  <a:srgbClr val="404040"/>
                </a:solidFill>
                <a:latin typeface="Inter"/>
                <a:ea typeface="Inter"/>
              </a:rPr>
              <a:t>元 </a:t>
            </a:r>
            <a:r>
              <a:rPr lang="en-US" altLang="zh-CN" sz="1200" b="0" i="0">
                <a:solidFill>
                  <a:srgbClr val="404040"/>
                </a:solidFill>
                <a:latin typeface="Inter"/>
                <a:ea typeface="Inter"/>
              </a:rPr>
              <a:t>(</a:t>
            </a:r>
            <a:r>
              <a:rPr lang="zh-CN" altLang="en-US" sz="1200" b="0" i="0">
                <a:solidFill>
                  <a:srgbClr val="404040"/>
                </a:solidFill>
                <a:latin typeface="Inter"/>
                <a:ea typeface="Inter"/>
              </a:rPr>
              <a:t>市内交通以公交、地铁为主</a:t>
            </a:r>
            <a:r>
              <a:rPr lang="en-US" altLang="zh-CN" sz="1200" b="0" i="0">
                <a:solidFill>
                  <a:srgbClr val="404040"/>
                </a:solidFill>
                <a:latin typeface="Inter"/>
                <a:ea typeface="Inter"/>
              </a:rPr>
              <a:t>)</a:t>
            </a:r>
            <a:endParaRPr lang="en-US" altLang="zh-CN"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住宿：约</a:t>
            </a:r>
            <a:r>
              <a:rPr lang="en-US" altLang="zh-CN" sz="1200" b="0" i="0">
                <a:solidFill>
                  <a:srgbClr val="404040"/>
                </a:solidFill>
                <a:latin typeface="Inter"/>
                <a:ea typeface="Inter"/>
              </a:rPr>
              <a:t>400</a:t>
            </a:r>
            <a:r>
              <a:rPr lang="zh-CN" altLang="en-US" sz="1200" b="0" i="0">
                <a:solidFill>
                  <a:srgbClr val="404040"/>
                </a:solidFill>
                <a:latin typeface="Inter"/>
                <a:ea typeface="Inter"/>
              </a:rPr>
              <a:t>元 </a:t>
            </a:r>
            <a:r>
              <a:rPr lang="en-US" altLang="zh-CN" sz="1200" b="0" i="0">
                <a:solidFill>
                  <a:srgbClr val="404040"/>
                </a:solidFill>
                <a:latin typeface="Inter"/>
                <a:ea typeface="Inter"/>
              </a:rPr>
              <a:t>(</a:t>
            </a:r>
            <a:r>
              <a:rPr lang="zh-CN" altLang="en-US" sz="1200" b="0" i="0">
                <a:solidFill>
                  <a:srgbClr val="404040"/>
                </a:solidFill>
                <a:latin typeface="Inter"/>
                <a:ea typeface="Inter"/>
              </a:rPr>
              <a:t>两晚</a:t>
            </a:r>
            <a:r>
              <a:rPr lang="en-US" altLang="zh-CN" sz="1200" b="0" i="0">
                <a:solidFill>
                  <a:srgbClr val="404040"/>
                </a:solidFill>
                <a:latin typeface="Inter"/>
                <a:ea typeface="Inter"/>
              </a:rPr>
              <a:t>)</a:t>
            </a:r>
            <a:endParaRPr lang="en-US" altLang="zh-CN"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餐饮：约</a:t>
            </a:r>
            <a:r>
              <a:rPr lang="en-US" altLang="zh-CN" sz="1200" b="0" i="0">
                <a:solidFill>
                  <a:srgbClr val="404040"/>
                </a:solidFill>
                <a:latin typeface="Inter"/>
                <a:ea typeface="Inter"/>
              </a:rPr>
              <a:t>500</a:t>
            </a:r>
            <a:r>
              <a:rPr lang="zh-CN" altLang="en-US" sz="1200" b="0" i="0">
                <a:solidFill>
                  <a:srgbClr val="404040"/>
                </a:solidFill>
                <a:latin typeface="Inter"/>
                <a:ea typeface="Inter"/>
              </a:rPr>
              <a:t>元</a:t>
            </a:r>
            <a:endParaRPr lang="zh-CN" altLang="en-US"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门票：约</a:t>
            </a:r>
            <a:r>
              <a:rPr lang="en-US" altLang="zh-CN" sz="1200" b="0" i="0">
                <a:solidFill>
                  <a:srgbClr val="404040"/>
                </a:solidFill>
                <a:latin typeface="Inter"/>
                <a:ea typeface="Inter"/>
              </a:rPr>
              <a:t>200</a:t>
            </a:r>
            <a:r>
              <a:rPr lang="zh-CN" altLang="en-US" sz="1200" b="0" i="0">
                <a:solidFill>
                  <a:srgbClr val="404040"/>
                </a:solidFill>
                <a:latin typeface="Inter"/>
                <a:ea typeface="Inter"/>
              </a:rPr>
              <a:t>元</a:t>
            </a:r>
            <a:endParaRPr lang="zh-CN" altLang="en-US"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其他：约</a:t>
            </a:r>
            <a:r>
              <a:rPr lang="en-US" altLang="zh-CN" sz="1200" b="0" i="0">
                <a:solidFill>
                  <a:srgbClr val="404040"/>
                </a:solidFill>
                <a:latin typeface="Inter"/>
                <a:ea typeface="Inter"/>
              </a:rPr>
              <a:t>200</a:t>
            </a:r>
            <a:r>
              <a:rPr lang="zh-CN" altLang="en-US" sz="1200" b="0" i="0">
                <a:solidFill>
                  <a:srgbClr val="404040"/>
                </a:solidFill>
                <a:latin typeface="Inter"/>
                <a:ea typeface="Inter"/>
              </a:rPr>
              <a:t>元 </a:t>
            </a:r>
            <a:r>
              <a:rPr lang="en-US" altLang="zh-CN" sz="1200" b="0" i="0">
                <a:solidFill>
                  <a:srgbClr val="404040"/>
                </a:solidFill>
                <a:latin typeface="Inter"/>
                <a:ea typeface="Inter"/>
              </a:rPr>
              <a:t>(</a:t>
            </a:r>
            <a:r>
              <a:rPr lang="zh-CN" altLang="en-US" sz="1200" b="0" i="0">
                <a:solidFill>
                  <a:srgbClr val="404040"/>
                </a:solidFill>
                <a:latin typeface="Inter"/>
                <a:ea typeface="Inter"/>
              </a:rPr>
              <a:t>购物、纪念品等</a:t>
            </a:r>
            <a:r>
              <a:rPr lang="en-US" altLang="zh-CN" sz="1200" b="0" i="0">
                <a:solidFill>
                  <a:srgbClr val="404040"/>
                </a:solidFill>
                <a:latin typeface="Inter"/>
                <a:ea typeface="Inter"/>
              </a:rPr>
              <a:t>)</a:t>
            </a:r>
            <a:endParaRPr lang="en-US" altLang="zh-CN" sz="1200" b="0" i="0">
              <a:solidFill>
                <a:srgbClr val="404040"/>
              </a:solidFill>
              <a:latin typeface="Inter"/>
              <a:ea typeface="Inter"/>
            </a:endParaRPr>
          </a:p>
          <a:p>
            <a:pPr marL="0" indent="0"/>
            <a:r>
              <a:rPr lang="zh-CN" altLang="en-US" sz="1200" b="0" i="0">
                <a:solidFill>
                  <a:srgbClr val="404040"/>
                </a:solidFill>
                <a:latin typeface="Inter"/>
                <a:ea typeface="Inter"/>
              </a:rPr>
              <a:t>总计：约</a:t>
            </a:r>
            <a:r>
              <a:rPr lang="en-US" altLang="zh-CN" sz="1200" b="0" i="0">
                <a:solidFill>
                  <a:srgbClr val="404040"/>
                </a:solidFill>
                <a:latin typeface="Inter"/>
                <a:ea typeface="Inter"/>
              </a:rPr>
              <a:t>1500</a:t>
            </a:r>
            <a:r>
              <a:rPr lang="zh-CN" altLang="en-US" sz="1200" b="0" i="0">
                <a:solidFill>
                  <a:srgbClr val="404040"/>
                </a:solidFill>
                <a:latin typeface="Inter"/>
                <a:ea typeface="Inter"/>
              </a:rPr>
              <a:t>元</a:t>
            </a:r>
            <a:endParaRPr lang="zh-CN" altLang="en-US" sz="1200" b="0" i="0">
              <a:solidFill>
                <a:srgbClr val="404040"/>
              </a:solidFill>
              <a:latin typeface="Inter"/>
              <a:ea typeface="Inter"/>
            </a:endParaRPr>
          </a:p>
          <a:p>
            <a:pPr marL="0" indent="0"/>
            <a:r>
              <a:rPr lang="en-US" altLang="zh-CN" sz="1200" b="0" i="0">
                <a:solidFill>
                  <a:srgbClr val="404040"/>
                </a:solidFill>
                <a:latin typeface="Inter"/>
                <a:ea typeface="Inter"/>
              </a:rPr>
              <a:t>Tips:</a:t>
            </a:r>
            <a:endParaRPr lang="en-US" altLang="zh-CN"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以上行程仅供参考，可根据自身时间和兴趣进行调整。</a:t>
            </a:r>
            <a:endParaRPr lang="zh-CN" altLang="en-US"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建议提前预订酒店和景点门票，尤其是在旅游旺季。</a:t>
            </a:r>
            <a:endParaRPr lang="zh-CN" altLang="en-US"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杭州公共交通发达，建议使用公交、地铁出行，方便快捷。</a:t>
            </a:r>
            <a:endParaRPr lang="zh-CN" altLang="en-US" sz="1200" b="0" i="0">
              <a:solidFill>
                <a:srgbClr val="404040"/>
              </a:solidFill>
              <a:latin typeface="Inter"/>
              <a:ea typeface="Inter"/>
            </a:endParaRPr>
          </a:p>
          <a:p>
            <a:pPr marL="0" indent="0">
              <a:spcBef>
                <a:spcPct val="0"/>
              </a:spcBef>
              <a:spcAft>
                <a:spcPct val="0"/>
              </a:spcAft>
              <a:buFont typeface="Arial" panose="020B0604020202020204"/>
              <a:buChar char="•"/>
            </a:pPr>
            <a:r>
              <a:rPr lang="zh-CN" altLang="en-US" sz="1200" b="0" i="0">
                <a:solidFill>
                  <a:srgbClr val="404040"/>
                </a:solidFill>
                <a:latin typeface="Inter"/>
                <a:ea typeface="Inter"/>
              </a:rPr>
              <a:t>注意保管好个人财物，尤其是在景区和人多的地方。</a:t>
            </a:r>
            <a:endParaRPr lang="zh-CN" altLang="en-US" sz="1200" b="0" i="0">
              <a:solidFill>
                <a:srgbClr val="404040"/>
              </a:solidFill>
              <a:latin typeface="Inter"/>
              <a:ea typeface="Inter"/>
            </a:endParaRPr>
          </a:p>
          <a:p>
            <a:pPr marL="0" indent="0">
              <a:spcAft>
                <a:spcPct val="0"/>
              </a:spcAft>
            </a:pPr>
            <a:r>
              <a:rPr lang="zh-CN" altLang="en-US" sz="1200" b="0" i="0">
                <a:solidFill>
                  <a:srgbClr val="404040"/>
                </a:solidFill>
                <a:latin typeface="Inter"/>
                <a:ea typeface="Inter"/>
              </a:rPr>
              <a:t>希望您在杭州度过一个愉快的假期！</a:t>
            </a:r>
            <a:endParaRPr lang="zh-CN" altLang="en-US" sz="1200" b="0" i="0">
              <a:solidFill>
                <a:srgbClr val="404040"/>
              </a:solidFill>
              <a:latin typeface="Inter"/>
              <a:ea typeface="Inter"/>
            </a:endParaRPr>
          </a:p>
        </p:txBody>
      </p:sp>
      <p:sp>
        <p:nvSpPr>
          <p:cNvPr id="5" name="文本框 4"/>
          <p:cNvSpPr txBox="1"/>
          <p:nvPr/>
        </p:nvSpPr>
        <p:spPr>
          <a:xfrm>
            <a:off x="6163310" y="0"/>
            <a:ext cx="6096000" cy="9876155"/>
          </a:xfrm>
          <a:prstGeom prst="rect">
            <a:avLst/>
          </a:prstGeom>
          <a:noFill/>
        </p:spPr>
        <p:txBody>
          <a:bodyPr wrap="square" rtlCol="0" anchor="t">
            <a:spAutoFit/>
          </a:bodyPr>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哪吒</a:t>
            </a:r>
            <a:r>
              <a:rPr lang="en-US" altLang="zh-CN" sz="1400" dirty="0" smtClean="0">
                <a:latin typeface="微软雅黑 Light" panose="020B0502040204020203" pitchFamily="34" charset="-122"/>
                <a:ea typeface="微软雅黑 Light" panose="020B0502040204020203" pitchFamily="34" charset="-122"/>
              </a:rPr>
              <a:t>3</a:t>
            </a:r>
            <a:r>
              <a:rPr lang="zh-CN" altLang="en-US" sz="1400" dirty="0" smtClean="0">
                <a:latin typeface="微软雅黑 Light" panose="020B0502040204020203" pitchFamily="34" charset="-122"/>
                <a:ea typeface="微软雅黑 Light" panose="020B0502040204020203" pitchFamily="34" charset="-122"/>
              </a:rPr>
              <a:t>：混沌之渊》剧本大纲</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 </a:t>
            </a:r>
            <a:endParaRPr lang="en-US"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一、世界观设定</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时间线：封神大战百年后，三界进入</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灵械时代</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灵力与蒸汽朋克科技融合，天庭建立</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天轨系统</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监管万物。</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核心矛盾：科技崇拜导致混沌之力失衡，上古神魔监狱</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归墟</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出现裂痕，哪吒发现自己是混沌青莲转世，与自身</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灵珠化身</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的身份产生根本性冲突。</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视觉风格：赛博天庭悬浮城</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墨家机关地府</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液态金属法宝，混天绫具象化为数据流形态，风火轮改造为等离子推进器。</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 </a:t>
            </a:r>
            <a:endParaRPr lang="en-US"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二、分幕结构</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第一幕：新秩序的裂痕</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场景</a:t>
            </a:r>
            <a:r>
              <a:rPr lang="en-US" altLang="zh-CN" sz="1400" dirty="0" smtClean="0">
                <a:latin typeface="微软雅黑 Light" panose="020B0502040204020203" pitchFamily="34" charset="-122"/>
                <a:ea typeface="微软雅黑 Light" panose="020B0502040204020203" pitchFamily="34" charset="-122"/>
              </a:rPr>
              <a:t>1</a:t>
            </a:r>
            <a:r>
              <a:rPr lang="zh-CN" altLang="en-US" sz="1400" dirty="0" smtClean="0">
                <a:latin typeface="微软雅黑 Light" panose="020B0502040204020203" pitchFamily="34" charset="-122"/>
                <a:ea typeface="微软雅黑 Light" panose="020B0502040204020203" pitchFamily="34" charset="-122"/>
              </a:rPr>
              <a:t>（</a:t>
            </a:r>
            <a:r>
              <a:rPr lang="en-US" altLang="zh-CN" sz="1400" dirty="0" smtClean="0">
                <a:latin typeface="微软雅黑 Light" panose="020B0502040204020203" pitchFamily="34" charset="-122"/>
                <a:ea typeface="微软雅黑 Light" panose="020B0502040204020203" pitchFamily="34" charset="-122"/>
              </a:rPr>
              <a:t>15</a:t>
            </a:r>
            <a:r>
              <a:rPr lang="zh-CN" altLang="en-US" sz="1400" dirty="0" smtClean="0">
                <a:latin typeface="微软雅黑 Light" panose="020B0502040204020203" pitchFamily="34" charset="-122"/>
                <a:ea typeface="微软雅黑 Light" panose="020B0502040204020203" pitchFamily="34" charset="-122"/>
              </a:rPr>
              <a:t>分钟）：哪吒作为</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三界巡检使</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，用全息罗盘镇压东海市机械蛟龙暴动，发现妖物核心嵌有归墟符文</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场景</a:t>
            </a:r>
            <a:r>
              <a:rPr lang="en-US" altLang="zh-CN" sz="1400" dirty="0" smtClean="0">
                <a:latin typeface="微软雅黑 Light" panose="020B0502040204020203" pitchFamily="34" charset="-122"/>
                <a:ea typeface="微软雅黑 Light" panose="020B0502040204020203" pitchFamily="34" charset="-122"/>
              </a:rPr>
              <a:t>2</a:t>
            </a:r>
            <a:r>
              <a:rPr lang="zh-CN" altLang="en-US" sz="1400" dirty="0" smtClean="0">
                <a:latin typeface="微软雅黑 Light" panose="020B0502040204020203" pitchFamily="34" charset="-122"/>
                <a:ea typeface="微软雅黑 Light" panose="020B0502040204020203" pitchFamily="34" charset="-122"/>
              </a:rPr>
              <a:t>（关键转折）：玉帝宣布启动</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天网计划</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，用天道算法取代因果轮回。杨戬的天眼观测到哪吒元神中浮现混沌青莲图腾</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伏笔设计：被囚禁的申公豹通过量子通讯传来警示：</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你们都在棋盘上，执棋者即将落子</a:t>
            </a:r>
            <a:r>
              <a:rPr lang="en-US" altLang="zh-CN" sz="1400" dirty="0" smtClean="0">
                <a:latin typeface="微软雅黑 Light" panose="020B0502040204020203" pitchFamily="34" charset="-122"/>
                <a:ea typeface="微软雅黑 Light" panose="020B0502040204020203" pitchFamily="34" charset="-122"/>
              </a:rPr>
              <a:t>"</a:t>
            </a:r>
            <a:endParaRPr lang="en-US" altLang="zh-CN"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第二幕：身份解构之旅</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记忆迷局（</a:t>
            </a:r>
            <a:r>
              <a:rPr lang="en-US" altLang="zh-CN" sz="1400" dirty="0" smtClean="0">
                <a:latin typeface="微软雅黑 Light" panose="020B0502040204020203" pitchFamily="34" charset="-122"/>
                <a:ea typeface="微软雅黑 Light" panose="020B0502040204020203" pitchFamily="34" charset="-122"/>
              </a:rPr>
              <a:t>30</a:t>
            </a:r>
            <a:r>
              <a:rPr lang="zh-CN" altLang="en-US" sz="1400" dirty="0" smtClean="0">
                <a:latin typeface="微软雅黑 Light" panose="020B0502040204020203" pitchFamily="34" charset="-122"/>
                <a:ea typeface="微软雅黑 Light" panose="020B0502040204020203" pitchFamily="34" charset="-122"/>
              </a:rPr>
              <a:t>分钟）：</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①</a:t>
            </a:r>
            <a:r>
              <a:rPr lang="en-US" altLang="zh-CN"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太乙真人展示上古卷轴</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混沌青莲为万物起源，女娲将其分裂为灵珠与魔丸</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②</a:t>
            </a:r>
            <a:r>
              <a:rPr lang="en-US" altLang="zh-CN"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地府孟婆处，哪吒看到被删除的记忆：自己与敖丙本是双生莲茎</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③</a:t>
            </a:r>
            <a:r>
              <a:rPr lang="en-US" altLang="zh-CN"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科技狂人徐福（新反派）揭露：当代灵珠实为女娲制造的仿品</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动作高潮：哪吒暴走摧毁天轨枢纽站，混天绫数据流反噬形成</a:t>
            </a:r>
            <a:r>
              <a:rPr lang="en-US" altLang="zh-CN" sz="1400" dirty="0" smtClean="0">
                <a:latin typeface="微软雅黑 Light" panose="020B0502040204020203" pitchFamily="34" charset="-122"/>
                <a:ea typeface="微软雅黑 Light" panose="020B0502040204020203" pitchFamily="34" charset="-122"/>
              </a:rPr>
              <a:t>AI</a:t>
            </a:r>
            <a:r>
              <a:rPr lang="zh-CN" altLang="en-US" sz="1400" dirty="0" smtClean="0">
                <a:latin typeface="微软雅黑 Light" panose="020B0502040204020203" pitchFamily="34" charset="-122"/>
                <a:ea typeface="微软雅黑 Light" panose="020B0502040204020203" pitchFamily="34" charset="-122"/>
              </a:rPr>
              <a:t>哪吒镜像</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第三幕：归墟终局战</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三重空间对决：</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①</a:t>
            </a:r>
            <a:r>
              <a:rPr lang="en-US" altLang="zh-CN"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物质界：机械相柳吞噬天庭，杨戬率草头神操纵巨型机甲抵抗</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②</a:t>
            </a:r>
            <a:r>
              <a:rPr lang="en-US" altLang="zh-CN"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数据深渊：哪吒意识与天网主脑博弈，破解女娲留下的逻辑死循环：</a:t>
            </a: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创世者该被自己造物监管吗？</a:t>
            </a:r>
            <a:r>
              <a:rPr lang="en-US" altLang="zh-CN" sz="1400" dirty="0" smtClean="0">
                <a:latin typeface="微软雅黑 Light" panose="020B0502040204020203" pitchFamily="34" charset="-122"/>
                <a:ea typeface="微软雅黑 Light" panose="020B0502040204020203" pitchFamily="34" charset="-122"/>
              </a:rPr>
              <a:t>"</a:t>
            </a:r>
            <a:endParaRPr lang="en-US" altLang="zh-CN"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③</a:t>
            </a:r>
            <a:r>
              <a:rPr lang="en-US" altLang="zh-CN"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混沌核心：哪吒吸收敖丙的灵珠本源，重组混沌青莲封印归墟，自身化为能量态永镇深渊</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400" dirty="0" smtClean="0">
                <a:latin typeface="微软雅黑 Light" panose="020B0502040204020203" pitchFamily="34" charset="-122"/>
                <a:ea typeface="微软雅黑 Light" panose="020B0502040204020203" pitchFamily="34" charset="-122"/>
              </a:rPr>
              <a:t>尾声彩蛋：现代都市中，佩戴混天绫吊坠的程序员少年被徐福残存数据注视</a:t>
            </a:r>
            <a:endParaRPr lang="zh-CN" altLang="en-US"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400" dirty="0" smtClean="0">
                <a:latin typeface="微软雅黑 Light" panose="020B0502040204020203" pitchFamily="34" charset="-122"/>
                <a:ea typeface="微软雅黑 Light" panose="020B0502040204020203" pitchFamily="34" charset="-122"/>
              </a:rPr>
              <a:t> </a:t>
            </a:r>
            <a:r>
              <a:rPr lang="zh-CN" altLang="en-US" sz="1400" dirty="0" smtClean="0">
                <a:latin typeface="微软雅黑 Light" panose="020B0502040204020203" pitchFamily="34" charset="-122"/>
                <a:ea typeface="微软雅黑 Light" panose="020B0502040204020203" pitchFamily="34" charset="-122"/>
              </a:rPr>
              <a:t>塘关的城墙更难打破</a:t>
            </a:r>
            <a:r>
              <a:rPr lang="en-US" altLang="zh-CN" sz="1400" dirty="0" smtClean="0">
                <a:latin typeface="微软雅黑 Light" panose="020B0502040204020203" pitchFamily="34" charset="-122"/>
                <a:ea typeface="微软雅黑 Light" panose="020B0502040204020203" pitchFamily="34" charset="-122"/>
              </a:rPr>
              <a:t>"</a:t>
            </a:r>
            <a:endParaRPr lang="en-US" altLang="zh-CN" sz="14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zh-CN" sz="1400" dirty="0" smtClean="0">
                <a:latin typeface="微软雅黑 Light" panose="020B0502040204020203" pitchFamily="34" charset="-122"/>
                <a:ea typeface="微软雅黑 Light" panose="020B0502040204020203" pitchFamily="34" charset="-122"/>
              </a:rPr>
              <a:t>"</a:t>
            </a:r>
            <a:r>
              <a:rPr lang="zh-CN" altLang="en-US" sz="1400" dirty="0" smtClean="0">
                <a:latin typeface="微软雅黑 Light" panose="020B0502040204020203" pitchFamily="34" charset="-122"/>
                <a:ea typeface="微软雅黑 Light" panose="020B0502040204020203" pitchFamily="34" charset="-122"/>
              </a:rPr>
              <a:t>这一枪，开天之前没有规矩，破劫之后不留香火</a:t>
            </a:r>
            <a:r>
              <a:rPr lang="en-US" altLang="zh-CN" sz="1400" dirty="0" smtClean="0">
                <a:latin typeface="微软雅黑 Light" panose="020B0502040204020203" pitchFamily="34" charset="-122"/>
                <a:ea typeface="微软雅黑 Light" panose="020B0502040204020203" pitchFamily="34" charset="-122"/>
              </a:rPr>
              <a:t>"</a:t>
            </a:r>
            <a:endParaRPr lang="zh-CN" altLang="en-US" sz="1400" dirty="0" smtClean="0">
              <a:latin typeface="微软雅黑 Light" panose="020B0502040204020203" pitchFamily="34" charset="-122"/>
              <a:ea typeface="微软雅黑 Light" panose="020B0502040204020203" pitchFamily="34" charset="-122"/>
            </a:endParaRPr>
          </a:p>
        </p:txBody>
      </p:sp>
    </p:spTree>
  </p:cSld>
  <p:clrMapOvr>
    <a:masterClrMapping/>
  </p:clrMapOvr>
  <p:transition spd="slow"/>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8125" y="244475"/>
            <a:ext cx="11745595" cy="6524625"/>
          </a:xfrm>
          <a:prstGeom prst="rect">
            <a:avLst/>
          </a:prstGeom>
          <a:noFill/>
        </p:spPr>
        <p:txBody>
          <a:bodyPr wrap="square" rtlCol="0" anchor="t">
            <a:noAutofit/>
          </a:bodyPr>
          <a:p>
            <a:pPr marL="0" indent="745490" algn="just" latinLnBrk="0">
              <a:lnSpc>
                <a:spcPct val="130000"/>
              </a:lnSpc>
            </a:pPr>
            <a:r>
              <a:rPr lang="zh-CN" altLang="en-US" sz="2000" dirty="0" smtClean="0">
                <a:latin typeface="微软雅黑 Light" panose="020B0502040204020203" pitchFamily="34" charset="-122"/>
                <a:ea typeface="微软雅黑 Light" panose="020B0502040204020203" pitchFamily="34" charset="-122"/>
              </a:rPr>
              <a:t>用户现在在</a:t>
            </a:r>
            <a:r>
              <a:rPr lang="en-US" altLang="zh-CN" sz="2000" dirty="0" smtClean="0">
                <a:latin typeface="微软雅黑 Light" panose="020B0502040204020203" pitchFamily="34" charset="-122"/>
                <a:ea typeface="微软雅黑 Light" panose="020B0502040204020203" pitchFamily="34" charset="-122"/>
              </a:rPr>
              <a:t>2025</a:t>
            </a:r>
            <a:r>
              <a:rPr lang="zh-CN" altLang="en-US" sz="2000" dirty="0" smtClean="0">
                <a:latin typeface="微软雅黑 Light" panose="020B0502040204020203" pitchFamily="34" charset="-122"/>
                <a:ea typeface="微软雅黑 Light" panose="020B0502040204020203" pitchFamily="34" charset="-122"/>
              </a:rPr>
              <a:t>年</a:t>
            </a:r>
            <a:r>
              <a:rPr lang="en-US" altLang="zh-CN" sz="2000" dirty="0" smtClean="0">
                <a:latin typeface="微软雅黑 Light" panose="020B0502040204020203" pitchFamily="34" charset="-122"/>
                <a:ea typeface="微软雅黑 Light" panose="020B0502040204020203" pitchFamily="34" charset="-122"/>
              </a:rPr>
              <a:t>2</a:t>
            </a:r>
            <a:r>
              <a:rPr lang="zh-CN" altLang="en-US" sz="2000" dirty="0" smtClean="0">
                <a:latin typeface="微软雅黑 Light" panose="020B0502040204020203" pitchFamily="34" charset="-122"/>
                <a:ea typeface="微软雅黑 Light" panose="020B0502040204020203" pitchFamily="34" charset="-122"/>
              </a:rPr>
              <a:t>月</a:t>
            </a:r>
            <a:r>
              <a:rPr lang="en-US" altLang="zh-CN" sz="2000" dirty="0" smtClean="0">
                <a:latin typeface="微软雅黑 Light" panose="020B0502040204020203" pitchFamily="34" charset="-122"/>
                <a:ea typeface="微软雅黑 Light" panose="020B0502040204020203" pitchFamily="34" charset="-122"/>
              </a:rPr>
              <a:t>19</a:t>
            </a:r>
            <a:r>
              <a:rPr lang="zh-CN" altLang="en-US" sz="2000" dirty="0" smtClean="0">
                <a:latin typeface="微软雅黑 Light" panose="020B0502040204020203" pitchFamily="34" charset="-122"/>
                <a:ea typeface="微软雅黑 Light" panose="020B0502040204020203" pitchFamily="34" charset="-122"/>
              </a:rPr>
              <a:t>日询问关于小学语文课题选题的建议。首先，我得分析一下用户的需求。看起来他们可能是一位小学语文教师或者教育研究者，正在寻找合适的课题来进行研究。用户提到希望得到建议，所以我需要提供一些具体、有操作性的选题方向。</a:t>
            </a:r>
            <a:endParaRPr lang="zh-CN" altLang="en-US" sz="2000" dirty="0" smtClean="0">
              <a:latin typeface="微软雅黑 Light" panose="020B0502040204020203" pitchFamily="34" charset="-122"/>
              <a:ea typeface="微软雅黑 Light" panose="020B0502040204020203" pitchFamily="34" charset="-122"/>
            </a:endParaRPr>
          </a:p>
          <a:p>
            <a:pPr marL="0" indent="745490" algn="just" latinLnBrk="0">
              <a:lnSpc>
                <a:spcPct val="130000"/>
              </a:lnSpc>
            </a:pPr>
            <a:r>
              <a:rPr lang="zh-CN" altLang="en-US" sz="2000" dirty="0" smtClean="0">
                <a:latin typeface="微软雅黑 Light" panose="020B0502040204020203" pitchFamily="34" charset="-122"/>
                <a:ea typeface="微软雅黑 Light" panose="020B0502040204020203" pitchFamily="34" charset="-122"/>
              </a:rPr>
              <a:t>接下来，我要考虑用户可能没有明确表达出来的深层需求。比如，他们可能希望这些课题不仅有理论支持，还要有实际应用价值，能够在教学实践中产生积极影响。此外，用户可能还希望这些选题具有创新性，避免重复已经研究过的内容。</a:t>
            </a:r>
            <a:endParaRPr lang="zh-CN" altLang="en-US" sz="2000" dirty="0" smtClean="0">
              <a:latin typeface="微软雅黑 Light" panose="020B0502040204020203" pitchFamily="34" charset="-122"/>
              <a:ea typeface="微软雅黑 Light" panose="020B0502040204020203" pitchFamily="34" charset="-122"/>
            </a:endParaRPr>
          </a:p>
          <a:p>
            <a:pPr marL="0" indent="745490" algn="just" latinLnBrk="0">
              <a:lnSpc>
                <a:spcPct val="130000"/>
              </a:lnSpc>
            </a:pPr>
            <a:r>
              <a:rPr lang="zh-CN" altLang="en-US" sz="2000" dirty="0" smtClean="0">
                <a:latin typeface="微软雅黑 Light" panose="020B0502040204020203" pitchFamily="34" charset="-122"/>
                <a:ea typeface="微软雅黑 Light" panose="020B0502040204020203" pitchFamily="34" charset="-122"/>
              </a:rPr>
              <a:t>然后，我会思考小学语文教育中的关键领域。识字写字教学是一个基础但重要的部分，优化这部分的教学方法可以帮助学生打好基础。阅读教学方面，提升兴趣和能力是关键，特别是针对不同年级的学生。写作教学则是培养表达能力的重要环节，如何激发学生的写作兴趣值得深入探讨。</a:t>
            </a:r>
            <a:endParaRPr lang="zh-CN" altLang="en-US" sz="2000" dirty="0" smtClean="0">
              <a:latin typeface="微软雅黑 Light" panose="020B0502040204020203" pitchFamily="34" charset="-122"/>
              <a:ea typeface="微软雅黑 Light" panose="020B0502040204020203" pitchFamily="34" charset="-122"/>
            </a:endParaRPr>
          </a:p>
          <a:p>
            <a:pPr marL="0" indent="745490" algn="just" latinLnBrk="0">
              <a:lnSpc>
                <a:spcPct val="130000"/>
              </a:lnSpc>
            </a:pPr>
            <a:r>
              <a:rPr lang="zh-CN" altLang="en-US" sz="2000" dirty="0" smtClean="0">
                <a:latin typeface="微软雅黑 Light" panose="020B0502040204020203" pitchFamily="34" charset="-122"/>
                <a:ea typeface="微软雅黑 Light" panose="020B0502040204020203" pitchFamily="34" charset="-122"/>
              </a:rPr>
              <a:t>口语交际和传统文化融入也是不容忽视的部分。随着社会的发展，学生在口语表达方面的需求增加，而传统文化的传承同样重要。此外，信息技术的应用越来越普遍，如何将其有效融入语文教学中也是一个新兴的研究方向。</a:t>
            </a:r>
            <a:endParaRPr lang="zh-CN" altLang="en-US" sz="2000" dirty="0" smtClean="0">
              <a:latin typeface="微软雅黑 Light" panose="020B0502040204020203" pitchFamily="34" charset="-122"/>
              <a:ea typeface="微软雅黑 Light" panose="020B0502040204020203" pitchFamily="34" charset="-122"/>
            </a:endParaRPr>
          </a:p>
          <a:p>
            <a:pPr marL="0" indent="745490" algn="just" latinLnBrk="0">
              <a:lnSpc>
                <a:spcPct val="130000"/>
              </a:lnSpc>
            </a:pPr>
            <a:r>
              <a:rPr lang="zh-CN" altLang="en-US" sz="2000" dirty="0" smtClean="0">
                <a:latin typeface="微软雅黑 Light" panose="020B0502040204020203" pitchFamily="34" charset="-122"/>
                <a:ea typeface="微软雅黑 Light" panose="020B0502040204020203" pitchFamily="34" charset="-122"/>
              </a:rPr>
              <a:t>我还需要考虑当前教育改革的趋势，比如核心素养的培养，以及</a:t>
            </a:r>
            <a:r>
              <a:rPr lang="en-US" altLang="zh-CN" sz="2000" dirty="0" smtClean="0">
                <a:latin typeface="微软雅黑 Light" panose="020B0502040204020203" pitchFamily="34" charset="-122"/>
                <a:ea typeface="微软雅黑 Light" panose="020B0502040204020203" pitchFamily="34" charset="-122"/>
              </a:rPr>
              <a:t>“</a:t>
            </a:r>
            <a:r>
              <a:rPr lang="zh-CN" altLang="en-US" sz="2000" dirty="0" smtClean="0">
                <a:latin typeface="微软雅黑 Light" panose="020B0502040204020203" pitchFamily="34" charset="-122"/>
                <a:ea typeface="微软雅黑 Light" panose="020B0502040204020203" pitchFamily="34" charset="-122"/>
              </a:rPr>
              <a:t>双减</a:t>
            </a:r>
            <a:r>
              <a:rPr lang="en-US" altLang="zh-CN" sz="2000" dirty="0" smtClean="0">
                <a:latin typeface="微软雅黑 Light" panose="020B0502040204020203" pitchFamily="34" charset="-122"/>
                <a:ea typeface="微软雅黑 Light" panose="020B0502040204020203" pitchFamily="34" charset="-122"/>
              </a:rPr>
              <a:t>”</a:t>
            </a:r>
            <a:r>
              <a:rPr lang="zh-CN" altLang="en-US" sz="2000" dirty="0" smtClean="0">
                <a:latin typeface="微软雅黑 Light" panose="020B0502040204020203" pitchFamily="34" charset="-122"/>
                <a:ea typeface="微软雅黑 Light" panose="020B0502040204020203" pitchFamily="34" charset="-122"/>
              </a:rPr>
              <a:t>政策对教学的影响。这些因素都会影响课题的选择，确保选题符合时代背景和政策导向。</a:t>
            </a:r>
            <a:endParaRPr lang="zh-CN" altLang="en-US" sz="2000" dirty="0" smtClean="0">
              <a:latin typeface="微软雅黑 Light" panose="020B0502040204020203" pitchFamily="34" charset="-122"/>
              <a:ea typeface="微软雅黑 Light" panose="020B0502040204020203" pitchFamily="34" charset="-122"/>
            </a:endParaRPr>
          </a:p>
          <a:p>
            <a:pPr marL="0" indent="745490" algn="just" latinLnBrk="0">
              <a:lnSpc>
                <a:spcPct val="130000"/>
              </a:lnSpc>
            </a:pPr>
            <a:r>
              <a:rPr lang="zh-CN" altLang="en-US" sz="2000" dirty="0" smtClean="0">
                <a:latin typeface="微软雅黑 Light" panose="020B0502040204020203" pitchFamily="34" charset="-122"/>
                <a:ea typeface="微软雅黑 Light" panose="020B0502040204020203" pitchFamily="34" charset="-122"/>
              </a:rPr>
              <a:t>最后，我会整理出几个主要的选题方向，每个方向下再细分具体的子课题，这样用户可以根据自己的研究兴趣和资源选择最合适的项目。同时，提醒用户注意结合实际教学情况和政策背景，确保研究的实用性和创新性。</a:t>
            </a:r>
            <a:endParaRPr lang="zh-CN" altLang="en-US" sz="2000" dirty="0" smtClean="0">
              <a:latin typeface="微软雅黑 Light" panose="020B0502040204020203" pitchFamily="34" charset="-122"/>
              <a:ea typeface="微软雅黑 Light" panose="020B0502040204020203" pitchFamily="34" charset="-122"/>
            </a:endParaRPr>
          </a:p>
        </p:txBody>
      </p:sp>
    </p:spTree>
  </p:cSld>
  <p:clrMapOvr>
    <a:masterClrMapping/>
  </p:clrMapOvr>
  <p:transition spd="slow"/>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6675" y="0"/>
            <a:ext cx="12311380" cy="23971250"/>
          </a:xfrm>
          <a:prstGeom prst="rect">
            <a:avLst/>
          </a:prstGeom>
          <a:noFill/>
        </p:spPr>
        <p:txBody>
          <a:bodyPr wrap="square" rtlCol="0" anchor="t">
            <a:noAutofit/>
          </a:bodyPr>
          <a:p>
            <a:pPr algn="just">
              <a:lnSpc>
                <a:spcPct val="130000"/>
              </a:lnSpc>
            </a:pPr>
            <a:r>
              <a:rPr lang="en-US" altLang="en-US" sz="20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一、</a:t>
            </a:r>
            <a:r>
              <a:rPr lang="en-US" altLang="zh-CN"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识字与写字教学</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小学低年级识字教学的有效策略研究</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探讨如何通过游戏化、情境化等方式提高学生的识字兴趣和效率。</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汉字文化融入识字教学的研究</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研究如何将汉字的构字规律、文化内涵与识字教学相结合，增强学生的文化认同感。</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二、</a:t>
            </a:r>
            <a:r>
              <a:rPr lang="en-US" altLang="zh-CN"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阅读教学</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小学语文阅读兴趣培养的策略研究。研究如何通过选材多样化、活动设计趣味化手段激发学生的阅读兴趣。</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基于核心素养的小学语文阅读能力培养研究。结合语文学科核心素养（语言运用、思维能力、审美情趣、文化自信）探索提升学生阅读能力的教学方法。</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跨学科融合下的小学语文阅读教学研究。探讨如何将语文阅读与科学历史结合起来，拓展学生视野。</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三、</a:t>
            </a:r>
            <a:r>
              <a:rPr lang="en-US" altLang="zh-CN"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写作教学</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小学作文教学中的情感表达研究。研究如何引导学生在写作中表达真实情感，提升文章的感染力。</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基于生活体验的小学作文教学模式研究。探索如何通过观察生活、记录生活等方式帮助学生积累写作素材。</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小学高年级议论文写作能力培养研究。针对高年级学生，研究如何培养逻辑思维能力和论述能力。</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四、</a:t>
            </a:r>
            <a:r>
              <a:rPr lang="en-US" altLang="zh-CN"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口语交际与表达能力</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小学语文课堂中口语交际能力的培养研究。探讨如何通过角色扮演、辩论等活动形式提升学生的口语表达能力。</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家庭与学校合作促进小学生语言表达能力的研究</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研究家校协同在学生语言能力培养中的作用。</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en-US" altLang="en-US"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五、</a:t>
            </a:r>
            <a:r>
              <a:rPr lang="en-US" altLang="zh-CN" sz="1600" dirty="0" smtClean="0">
                <a:latin typeface="微软雅黑 Light" panose="020B0502040204020203" pitchFamily="34" charset="-122"/>
                <a:ea typeface="微软雅黑 Light" panose="020B0502040204020203" pitchFamily="34" charset="-122"/>
              </a:rPr>
              <a:t> </a:t>
            </a:r>
            <a:r>
              <a:rPr lang="zh-CN" altLang="en-US" sz="1600" dirty="0" smtClean="0">
                <a:latin typeface="微软雅黑 Light" panose="020B0502040204020203" pitchFamily="34" charset="-122"/>
                <a:ea typeface="微软雅黑 Light" panose="020B0502040204020203" pitchFamily="34" charset="-122"/>
              </a:rPr>
              <a:t>传统文化与语文教学</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小学语文教学中传统文化的渗透研究。探索如何通过经典诵读、节日文化等方式传承中华优秀传统文化。</a:t>
            </a:r>
            <a:endParaRPr lang="zh-CN" altLang="en-US" sz="1600" dirty="0" smtClean="0">
              <a:latin typeface="微软雅黑 Light" panose="020B0502040204020203" pitchFamily="34" charset="-122"/>
              <a:ea typeface="微软雅黑 Light" panose="020B0502040204020203" pitchFamily="34" charset="-122"/>
            </a:endParaRPr>
          </a:p>
          <a:p>
            <a:pPr algn="just">
              <a:lnSpc>
                <a:spcPct val="130000"/>
              </a:lnSpc>
            </a:pPr>
            <a:r>
              <a:rPr lang="zh-CN" altLang="en-US" sz="1600" dirty="0" smtClean="0">
                <a:latin typeface="微软雅黑 Light" panose="020B0502040204020203" pitchFamily="34" charset="-122"/>
                <a:ea typeface="微软雅黑 Light" panose="020B0502040204020203" pitchFamily="34" charset="-122"/>
              </a:rPr>
              <a:t>国学经典诵读与小学生语言能力发展的关系研究。研究国学经典对小学生语言积累和文化认同的影响。</a:t>
            </a:r>
            <a:endParaRPr lang="zh-CN" altLang="en-US" sz="1600" dirty="0" smtClean="0">
              <a:latin typeface="微软雅黑 Light" panose="020B0502040204020203" pitchFamily="34" charset="-122"/>
              <a:ea typeface="微软雅黑 Light" panose="020B0502040204020203" pitchFamily="34" charset="-122"/>
            </a:endParaRPr>
          </a:p>
        </p:txBody>
      </p:sp>
    </p:spTree>
  </p:cSld>
  <p:clrMapOvr>
    <a:masterClrMapping/>
  </p:clrMapOvr>
  <p:transition spd="slow"/>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00213"/>
            <a:ext cx="12192000" cy="2968040"/>
          </a:xfrm>
          <a:prstGeom prst="rect">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5400" b="1" dirty="0">
                <a:solidFill>
                  <a:schemeClr val="tx1"/>
                </a:solidFill>
                <a:latin typeface="方正小标宋简体" panose="03000509000000000000" pitchFamily="65" charset="-122"/>
                <a:ea typeface="方正小标宋简体" panose="03000509000000000000" pitchFamily="65" charset="-122"/>
              </a:rPr>
              <a:t>一、理念更新，方向明确</a:t>
            </a:r>
            <a:endParaRPr lang="zh-CN" altLang="en-US" sz="5400" b="1" dirty="0">
              <a:solidFill>
                <a:schemeClr val="tx1"/>
              </a:solidFill>
              <a:latin typeface="方正小标宋简体" panose="03000509000000000000" pitchFamily="65" charset="-122"/>
              <a:ea typeface="方正小标宋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00213"/>
            <a:ext cx="12192000" cy="2968040"/>
          </a:xfrm>
          <a:prstGeom prst="rect">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5400" b="1" dirty="0">
                <a:solidFill>
                  <a:schemeClr val="tx1"/>
                </a:solidFill>
                <a:latin typeface="方正小标宋简体" panose="03000509000000000000" pitchFamily="65" charset="-122"/>
                <a:ea typeface="方正小标宋简体" panose="03000509000000000000" pitchFamily="65" charset="-122"/>
              </a:rPr>
              <a:t>二、方法创新，实践赋能</a:t>
            </a:r>
            <a:endParaRPr lang="zh-CN" altLang="en-US" sz="5400" b="1" dirty="0">
              <a:solidFill>
                <a:schemeClr val="tx1"/>
              </a:solidFill>
              <a:latin typeface="方正小标宋简体" panose="03000509000000000000" pitchFamily="65" charset="-122"/>
              <a:ea typeface="方正小标宋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00213"/>
            <a:ext cx="12192000" cy="2968040"/>
          </a:xfrm>
          <a:prstGeom prst="rect">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5400" b="1" dirty="0">
                <a:solidFill>
                  <a:schemeClr val="tx1"/>
                </a:solidFill>
                <a:latin typeface="方正小标宋简体" panose="03000509000000000000" pitchFamily="65" charset="-122"/>
                <a:ea typeface="方正小标宋简体" panose="03000509000000000000" pitchFamily="65" charset="-122"/>
              </a:rPr>
              <a:t>三、深入学习</a:t>
            </a:r>
            <a:r>
              <a:rPr lang="en-US" altLang="zh-CN" sz="5400" b="1" dirty="0">
                <a:solidFill>
                  <a:schemeClr val="tx1"/>
                </a:solidFill>
                <a:latin typeface="方正小标宋简体" panose="03000509000000000000" pitchFamily="65" charset="-122"/>
                <a:ea typeface="方正小标宋简体" panose="03000509000000000000" pitchFamily="65" charset="-122"/>
              </a:rPr>
              <a:t> </a:t>
            </a:r>
            <a:r>
              <a:rPr lang="zh-CN" altLang="en-US" sz="5400" b="1" dirty="0">
                <a:solidFill>
                  <a:schemeClr val="tx1"/>
                </a:solidFill>
                <a:latin typeface="方正小标宋简体" panose="03000509000000000000" pitchFamily="65" charset="-122"/>
                <a:ea typeface="方正小标宋简体" panose="03000509000000000000" pitchFamily="65" charset="-122"/>
              </a:rPr>
              <a:t>不断探索</a:t>
            </a:r>
            <a:r>
              <a:rPr lang="en-US" altLang="zh-CN" sz="5400" b="1" dirty="0">
                <a:solidFill>
                  <a:schemeClr val="tx1"/>
                </a:solidFill>
                <a:latin typeface="方正小标宋简体" panose="03000509000000000000" pitchFamily="65" charset="-122"/>
                <a:ea typeface="方正小标宋简体" panose="03000509000000000000" pitchFamily="65" charset="-122"/>
              </a:rPr>
              <a:t>  </a:t>
            </a:r>
            <a:endParaRPr lang="en-US" altLang="zh-CN" sz="5400" b="1" dirty="0">
              <a:solidFill>
                <a:schemeClr val="tx1"/>
              </a:solidFill>
              <a:latin typeface="方正小标宋简体" panose="03000509000000000000" pitchFamily="65" charset="-122"/>
              <a:ea typeface="方正小标宋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00213"/>
            <a:ext cx="12192000" cy="2968040"/>
          </a:xfrm>
          <a:prstGeom prst="rect">
            <a:avLst/>
          </a:prstGeom>
          <a:solidFill>
            <a:srgbClr val="BB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5400" b="1" dirty="0">
                <a:solidFill>
                  <a:schemeClr val="tx1"/>
                </a:solidFill>
                <a:latin typeface="方正小标宋简体" panose="03000509000000000000" pitchFamily="65" charset="-122"/>
                <a:ea typeface="方正小标宋简体" panose="03000509000000000000" pitchFamily="65" charset="-122"/>
              </a:rPr>
              <a:t>四、居安思危</a:t>
            </a:r>
            <a:r>
              <a:rPr lang="en-US" altLang="zh-CN" sz="5400" b="1" dirty="0">
                <a:solidFill>
                  <a:schemeClr val="tx1"/>
                </a:solidFill>
                <a:latin typeface="方正小标宋简体" panose="03000509000000000000" pitchFamily="65" charset="-122"/>
                <a:ea typeface="方正小标宋简体" panose="03000509000000000000" pitchFamily="65" charset="-122"/>
              </a:rPr>
              <a:t>  </a:t>
            </a:r>
            <a:r>
              <a:rPr lang="zh-CN" altLang="en-US" sz="5400" b="1" dirty="0">
                <a:solidFill>
                  <a:schemeClr val="tx1"/>
                </a:solidFill>
                <a:latin typeface="方正小标宋简体" panose="03000509000000000000" pitchFamily="65" charset="-122"/>
                <a:ea typeface="方正小标宋简体" panose="03000509000000000000" pitchFamily="65" charset="-122"/>
              </a:rPr>
              <a:t>专业立身</a:t>
            </a:r>
            <a:r>
              <a:rPr lang="en-US" altLang="zh-CN" sz="5400" b="1" dirty="0">
                <a:solidFill>
                  <a:schemeClr val="tx1"/>
                </a:solidFill>
                <a:latin typeface="方正小标宋简体" panose="03000509000000000000" pitchFamily="65" charset="-122"/>
                <a:ea typeface="方正小标宋简体" panose="03000509000000000000" pitchFamily="65" charset="-122"/>
              </a:rPr>
              <a:t>  </a:t>
            </a:r>
            <a:endParaRPr lang="en-US" altLang="zh-CN" sz="5400" b="1" dirty="0">
              <a:solidFill>
                <a:schemeClr val="tx1"/>
              </a:solidFill>
              <a:latin typeface="方正小标宋简体" panose="03000509000000000000" pitchFamily="65" charset="-122"/>
              <a:ea typeface="方正小标宋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28265" y="1161452"/>
            <a:ext cx="3429657" cy="4650559"/>
            <a:chOff x="2224010" y="1952775"/>
            <a:chExt cx="3429657" cy="4650559"/>
          </a:xfrm>
        </p:grpSpPr>
        <p:sp>
          <p:nvSpPr>
            <p:cNvPr id="21" name="任意多边形: 形状 20"/>
            <p:cNvSpPr/>
            <p:nvPr/>
          </p:nvSpPr>
          <p:spPr>
            <a:xfrm rot="551190">
              <a:off x="2224010" y="5113450"/>
              <a:ext cx="3429657" cy="1489884"/>
            </a:xfrm>
            <a:custGeom>
              <a:avLst/>
              <a:gdLst>
                <a:gd name="connsiteX0" fmla="*/ 237069 w 3429657"/>
                <a:gd name="connsiteY0" fmla="*/ 52117 h 1489884"/>
                <a:gd name="connsiteX1" fmla="*/ 396771 w 3429657"/>
                <a:gd name="connsiteY1" fmla="*/ 33491 h 1489884"/>
                <a:gd name="connsiteX2" fmla="*/ 1091937 w 3429657"/>
                <a:gd name="connsiteY2" fmla="*/ 0 h 1489884"/>
                <a:gd name="connsiteX3" fmla="*/ 3429657 w 3429657"/>
                <a:gd name="connsiteY3" fmla="*/ 744942 h 1489884"/>
                <a:gd name="connsiteX4" fmla="*/ 1091937 w 3429657"/>
                <a:gd name="connsiteY4" fmla="*/ 1489884 h 1489884"/>
                <a:gd name="connsiteX5" fmla="*/ 181991 w 3429657"/>
                <a:gd name="connsiteY5" fmla="*/ 1431343 h 1489884"/>
                <a:gd name="connsiteX6" fmla="*/ 0 w 3429657"/>
                <a:gd name="connsiteY6" fmla="*/ 1403406 h 1489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657" h="1489884">
                  <a:moveTo>
                    <a:pt x="237069" y="52117"/>
                  </a:moveTo>
                  <a:lnTo>
                    <a:pt x="396771" y="33491"/>
                  </a:lnTo>
                  <a:cubicBezTo>
                    <a:pt x="616373" y="11725"/>
                    <a:pt x="849858" y="0"/>
                    <a:pt x="1091937" y="0"/>
                  </a:cubicBezTo>
                  <a:cubicBezTo>
                    <a:pt x="2383024" y="0"/>
                    <a:pt x="3429657" y="333522"/>
                    <a:pt x="3429657" y="744942"/>
                  </a:cubicBezTo>
                  <a:cubicBezTo>
                    <a:pt x="3429657" y="1156362"/>
                    <a:pt x="2383024" y="1489884"/>
                    <a:pt x="1091937" y="1489884"/>
                  </a:cubicBezTo>
                  <a:cubicBezTo>
                    <a:pt x="769165" y="1489884"/>
                    <a:pt x="461672" y="1469039"/>
                    <a:pt x="181991" y="1431343"/>
                  </a:cubicBezTo>
                  <a:lnTo>
                    <a:pt x="0" y="1403406"/>
                  </a:lnTo>
                  <a:close/>
                </a:path>
              </a:pathLst>
            </a:custGeom>
            <a:solidFill>
              <a:schemeClr val="bg1">
                <a:lumMod val="65000"/>
              </a:schemeClr>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04483" y="1952775"/>
              <a:ext cx="2911902" cy="4248000"/>
            </a:xfrm>
            <a:prstGeom prst="rect">
              <a:avLst/>
            </a:prstGeom>
            <a:effectLst>
              <a:outerShdw blurRad="50800" dist="38100" dir="2700000" algn="tl" rotWithShape="0">
                <a:prstClr val="black">
                  <a:alpha val="40000"/>
                </a:prstClr>
              </a:outerShdw>
            </a:effectLst>
          </p:spPr>
        </p:pic>
      </p:grpSp>
      <p:sp>
        <p:nvSpPr>
          <p:cNvPr id="2" name="文本框 1"/>
          <p:cNvSpPr txBox="1"/>
          <p:nvPr/>
        </p:nvSpPr>
        <p:spPr>
          <a:xfrm>
            <a:off x="4732265" y="1100879"/>
            <a:ext cx="6511998" cy="4366708"/>
          </a:xfrm>
          <a:prstGeom prst="rect">
            <a:avLst/>
          </a:prstGeom>
          <a:noFill/>
        </p:spPr>
        <p:txBody>
          <a:bodyPr wrap="square" rtlCol="0">
            <a:spAutoFit/>
          </a:bodyPr>
          <a:lstStyle/>
          <a:p>
            <a:pPr algn="just">
              <a:lnSpc>
                <a:spcPct val="130000"/>
              </a:lnSpc>
            </a:pPr>
            <a:r>
              <a:rPr lang="zh-CN" altLang="en-US" sz="2400" dirty="0">
                <a:latin typeface="微软雅黑 Light" panose="020B0502040204020203" pitchFamily="34" charset="-122"/>
                <a:ea typeface="微软雅黑 Light" panose="020B0502040204020203" pitchFamily="34" charset="-122"/>
              </a:rPr>
              <a:t>“百年未有之大变局” </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综合国力竞争日趋激烈</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破局：科技、教育、人才“三个第一” 战略</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教育的战略性、基础性和先导性</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强国先强教，强教先强师</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有好的教师，才有好的教育</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有好的教师教育，才有好的教师</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rPr>
              <a:t>教师培训，成为重中之重</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b="1" dirty="0">
                <a:latin typeface="微软雅黑" panose="020B0503020204020204" pitchFamily="34" charset="-122"/>
                <a:ea typeface="微软雅黑" panose="020B0503020204020204" pitchFamily="34" charset="-122"/>
              </a:rPr>
              <a:t>这是时代赋予教师培训的“光荣与梦想”</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left)">
                                      <p:cBhvr>
                                        <p:cTn id="12" dur="125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left)">
                                      <p:cBhvr>
                                        <p:cTn id="17" dur="125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left)">
                                      <p:cBhvr>
                                        <p:cTn id="22" dur="125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left)">
                                      <p:cBhvr>
                                        <p:cTn id="27" dur="125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wipe(left)">
                                      <p:cBhvr>
                                        <p:cTn id="32" dur="125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left)">
                                      <p:cBhvr>
                                        <p:cTn id="37" dur="125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wipe(left)">
                                      <p:cBhvr>
                                        <p:cTn id="42" dur="125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wipe(left)">
                                      <p:cBhvr>
                                        <p:cTn id="47" dur="1250"/>
                                        <p:tgtEl>
                                          <p:spTgt spid="2">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Effect transition="in" filter="wipe(left)">
                                      <p:cBhvr>
                                        <p:cTn id="52" dur="125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25340" y="1560830"/>
            <a:ext cx="6429375" cy="2968625"/>
          </a:xfrm>
          <a:prstGeom prst="rect">
            <a:avLst/>
          </a:prstGeom>
          <a:noFill/>
        </p:spPr>
        <p:txBody>
          <a:bodyPr wrap="square" rtlCol="0" anchor="t">
            <a:spAutoFit/>
          </a:bodyPr>
          <a:p>
            <a:pPr algn="just">
              <a:lnSpc>
                <a:spcPct val="130000"/>
              </a:lnSpc>
            </a:pPr>
            <a:r>
              <a:rPr lang="zh-CN" altLang="en-US" sz="2400" dirty="0">
                <a:latin typeface="微软雅黑 Light" panose="020B0502040204020203" pitchFamily="34" charset="-122"/>
                <a:ea typeface="微软雅黑 Light" panose="020B0502040204020203" pitchFamily="34" charset="-122"/>
                <a:sym typeface="+mn-ea"/>
              </a:rPr>
              <a:t>总之，教师培训工作十分重要</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sym typeface="+mn-ea"/>
              </a:rPr>
              <a:t>培训者使命光荣，责任重大！</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endParaRPr lang="zh-CN" altLang="en-US"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sym typeface="+mn-ea"/>
              </a:rPr>
              <a:t>唯其如此，才更需要培训者</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sym typeface="+mn-ea"/>
              </a:rPr>
              <a:t>紧扣时代脉搏，认真研判形势，准确把握政策</a:t>
            </a:r>
            <a:endParaRPr lang="en-US" altLang="zh-CN" sz="2400" dirty="0">
              <a:latin typeface="微软雅黑 Light" panose="020B0502040204020203" pitchFamily="34" charset="-122"/>
              <a:ea typeface="微软雅黑 Light" panose="020B0502040204020203" pitchFamily="34" charset="-122"/>
            </a:endParaRPr>
          </a:p>
          <a:p>
            <a:pPr algn="just">
              <a:lnSpc>
                <a:spcPct val="130000"/>
              </a:lnSpc>
            </a:pPr>
            <a:r>
              <a:rPr lang="zh-CN" altLang="en-US" sz="2400" dirty="0">
                <a:latin typeface="微软雅黑 Light" panose="020B0502040204020203" pitchFamily="34" charset="-122"/>
                <a:ea typeface="微软雅黑 Light" panose="020B0502040204020203" pitchFamily="34" charset="-122"/>
                <a:sym typeface="+mn-ea"/>
              </a:rPr>
              <a:t>从而给出精准的教师培训应对策略</a:t>
            </a:r>
            <a:endParaRPr lang="zh-CN" altLang="en-US" sz="2400" dirty="0" smtClean="0">
              <a:latin typeface="微软雅黑 Light" panose="020B0502040204020203" pitchFamily="34" charset="-122"/>
              <a:ea typeface="微软雅黑 Light" panose="020B0502040204020203" pitchFamily="34" charset="-122"/>
              <a:sym typeface="+mn-ea"/>
            </a:endParaRPr>
          </a:p>
        </p:txBody>
      </p:sp>
      <p:grpSp>
        <p:nvGrpSpPr>
          <p:cNvPr id="23" name="组合 22"/>
          <p:cNvGrpSpPr/>
          <p:nvPr/>
        </p:nvGrpSpPr>
        <p:grpSpPr>
          <a:xfrm>
            <a:off x="1028265" y="1161452"/>
            <a:ext cx="3429657" cy="4650559"/>
            <a:chOff x="2224010" y="1952775"/>
            <a:chExt cx="3429657" cy="4650559"/>
          </a:xfrm>
        </p:grpSpPr>
        <p:sp>
          <p:nvSpPr>
            <p:cNvPr id="21" name="任意多边形: 形状 20"/>
            <p:cNvSpPr/>
            <p:nvPr/>
          </p:nvSpPr>
          <p:spPr>
            <a:xfrm rot="551190">
              <a:off x="2224010" y="5113450"/>
              <a:ext cx="3429657" cy="1489884"/>
            </a:xfrm>
            <a:custGeom>
              <a:avLst/>
              <a:gdLst>
                <a:gd name="connsiteX0" fmla="*/ 237069 w 3429657"/>
                <a:gd name="connsiteY0" fmla="*/ 52117 h 1489884"/>
                <a:gd name="connsiteX1" fmla="*/ 396771 w 3429657"/>
                <a:gd name="connsiteY1" fmla="*/ 33491 h 1489884"/>
                <a:gd name="connsiteX2" fmla="*/ 1091937 w 3429657"/>
                <a:gd name="connsiteY2" fmla="*/ 0 h 1489884"/>
                <a:gd name="connsiteX3" fmla="*/ 3429657 w 3429657"/>
                <a:gd name="connsiteY3" fmla="*/ 744942 h 1489884"/>
                <a:gd name="connsiteX4" fmla="*/ 1091937 w 3429657"/>
                <a:gd name="connsiteY4" fmla="*/ 1489884 h 1489884"/>
                <a:gd name="connsiteX5" fmla="*/ 181991 w 3429657"/>
                <a:gd name="connsiteY5" fmla="*/ 1431343 h 1489884"/>
                <a:gd name="connsiteX6" fmla="*/ 0 w 3429657"/>
                <a:gd name="connsiteY6" fmla="*/ 1403406 h 1489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657" h="1489884">
                  <a:moveTo>
                    <a:pt x="237069" y="52117"/>
                  </a:moveTo>
                  <a:lnTo>
                    <a:pt x="396771" y="33491"/>
                  </a:lnTo>
                  <a:cubicBezTo>
                    <a:pt x="616373" y="11725"/>
                    <a:pt x="849858" y="0"/>
                    <a:pt x="1091937" y="0"/>
                  </a:cubicBezTo>
                  <a:cubicBezTo>
                    <a:pt x="2383024" y="0"/>
                    <a:pt x="3429657" y="333522"/>
                    <a:pt x="3429657" y="744942"/>
                  </a:cubicBezTo>
                  <a:cubicBezTo>
                    <a:pt x="3429657" y="1156362"/>
                    <a:pt x="2383024" y="1489884"/>
                    <a:pt x="1091937" y="1489884"/>
                  </a:cubicBezTo>
                  <a:cubicBezTo>
                    <a:pt x="769165" y="1489884"/>
                    <a:pt x="461672" y="1469039"/>
                    <a:pt x="181991" y="1431343"/>
                  </a:cubicBezTo>
                  <a:lnTo>
                    <a:pt x="0" y="1403406"/>
                  </a:lnTo>
                  <a:close/>
                </a:path>
              </a:pathLst>
            </a:custGeom>
            <a:solidFill>
              <a:schemeClr val="bg1">
                <a:lumMod val="65000"/>
              </a:schemeClr>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04483" y="1952775"/>
              <a:ext cx="2911902" cy="4248000"/>
            </a:xfrm>
            <a:prstGeom prst="rect">
              <a:avLst/>
            </a:prstGeom>
            <a:effectLst>
              <a:outerShdw blurRad="50800" dist="38100" dir="2700000" algn="tl" rotWithShape="0">
                <a:prstClr val="black">
                  <a:alpha val="40000"/>
                </a:prstClr>
              </a:outerShdw>
            </a:effec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2.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3.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4.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5.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6.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7.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8.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9.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10.xml><?xml version="1.0" encoding="utf-8"?>
<p:tagLst xmlns:p="http://schemas.openxmlformats.org/presentationml/2006/main">
  <p:tag name="KSO_WM_DIAGRAM_VIRTUALLY_FRAME" val="{&quot;height&quot;:288.7837795275591,&quot;left&quot;:65.17755905511811,&quot;top&quot;:199.09834645669292,&quot;width&quot;:828.5427559055119}"/>
</p:tagLst>
</file>

<file path=ppt/tags/tag11.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2.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3.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4.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5.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6.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7.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8.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19.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0.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1.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2.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3.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4.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5.xml><?xml version="1.0" encoding="utf-8"?>
<p:tagLst xmlns:p="http://schemas.openxmlformats.org/presentationml/2006/main">
  <p:tag name="KSO_WM_DIAGRAM_VIRTUALLY_FRAME" val="{&quot;height&quot;:295.1208661417323,&quot;left&quot;:84.65937007874015,&quot;top&quot;:131.34070866141732,&quot;width&quot;:499.6351181102362}"/>
</p:tagLst>
</file>

<file path=ppt/tags/tag26.xml><?xml version="1.0" encoding="utf-8"?>
<p:tagLst xmlns:p="http://schemas.openxmlformats.org/presentationml/2006/main">
  <p:tag name="ISLIDE.ICON" val="#15949;#109845;#108988;#400721;#373322;#44678;"/>
</p:tagLst>
</file>

<file path=ppt/tags/tag27.xml><?xml version="1.0" encoding="utf-8"?>
<p:tagLst xmlns:p="http://schemas.openxmlformats.org/presentationml/2006/main">
  <p:tag name="KSO_WM_MEDIACOVER_FLAG" val="1"/>
  <p:tag name="KSO_WM_UNIT_MEDIACOVER_BTN_STATE" val="1"/>
  <p:tag name="KSO_WM_UNIT_MEDIACOVER_BTNRECT" val="0*0*0*0"/>
</p:tagLst>
</file>

<file path=ppt/tags/tag28.xml><?xml version="1.0" encoding="utf-8"?>
<p:tagLst xmlns:p="http://schemas.openxmlformats.org/presentationml/2006/main">
  <p:tag name="KSO_WM_MEDIACOVER_FLAG" val="1"/>
  <p:tag name="KSO_WM_UNIT_MEDIACOVER_BTN_STATE" val="1"/>
  <p:tag name="KSO_WM_UNIT_MEDIACOVER_BTNRECT" val="0*0*0*0"/>
</p:tagLst>
</file>

<file path=ppt/tags/tag29.xml><?xml version="1.0" encoding="utf-8"?>
<p:tagLst xmlns:p="http://schemas.openxmlformats.org/presentationml/2006/main">
  <p:tag name="KSO_WPP_MARK_KEY" val="7b80dbb3-548f-4fb3-875f-70b74f4554b2"/>
  <p:tag name="COMMONDATA" val="eyJoZGlkIjoiYjBjOGViYzNkZGVhMzEyNDM5OGQzMDdiOTBhYjJlODQifQ=="/>
</p:tagLst>
</file>

<file path=ppt/theme/theme1.xml><?xml version="1.0" encoding="utf-8"?>
<a:theme xmlns:a="http://schemas.openxmlformats.org/drawingml/2006/main" name="第一PPT，www.1ppt.com">
  <a:themeElements>
    <a:clrScheme name="Office">
      <a:dk1>
        <a:srgbClr val="000000"/>
      </a:dk1>
      <a:lt1>
        <a:srgbClr val="FFFFFF"/>
      </a:lt1>
      <a:dk2>
        <a:srgbClr val="768395"/>
      </a:dk2>
      <a:lt2>
        <a:srgbClr val="F0F0F0"/>
      </a:lt2>
      <a:accent1>
        <a:srgbClr val="005AAB"/>
      </a:accent1>
      <a:accent2>
        <a:srgbClr val="367FC7"/>
      </a:accent2>
      <a:accent3>
        <a:srgbClr val="4A81D9"/>
      </a:accent3>
      <a:accent4>
        <a:srgbClr val="226FB5"/>
      </a:accent4>
      <a:accent5>
        <a:srgbClr val="004079"/>
      </a:accent5>
      <a:accent6>
        <a:srgbClr val="002F5B"/>
      </a:accent6>
      <a:hlink>
        <a:srgbClr val="4472C4"/>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lnSpc>
            <a:spcPct val="130000"/>
          </a:lnSpc>
          <a:defRPr sz="2400" dirty="0" smtClean="0">
            <a:latin typeface="微软雅黑 Light" panose="020B0502040204020203" pitchFamily="34" charset="-122"/>
            <a:ea typeface="微软雅黑 Light" panose="020B0502040204020203"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Office">
      <a:dk1>
        <a:srgbClr val="000000"/>
      </a:dk1>
      <a:lt1>
        <a:srgbClr val="FFFFFF"/>
      </a:lt1>
      <a:dk2>
        <a:srgbClr val="768395"/>
      </a:dk2>
      <a:lt2>
        <a:srgbClr val="F0F0F0"/>
      </a:lt2>
      <a:accent1>
        <a:srgbClr val="005AAB"/>
      </a:accent1>
      <a:accent2>
        <a:srgbClr val="367FC7"/>
      </a:accent2>
      <a:accent3>
        <a:srgbClr val="4A81D9"/>
      </a:accent3>
      <a:accent4>
        <a:srgbClr val="226FB5"/>
      </a:accent4>
      <a:accent5>
        <a:srgbClr val="004079"/>
      </a:accent5>
      <a:accent6>
        <a:srgbClr val="002F5B"/>
      </a:accent6>
      <a:hlink>
        <a:srgbClr val="4472C4"/>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我的字体">
      <a:majorFont>
        <a:latin typeface="Arial"/>
        <a:ea typeface="微软雅黑"/>
        <a:cs typeface=""/>
      </a:majorFont>
      <a:minorFont>
        <a:latin typeface="Arial"/>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just">
          <a:lnSpc>
            <a:spcPct val="130000"/>
          </a:lnSpc>
          <a:defRPr sz="2400" dirty="0" smtClean="0">
            <a:latin typeface="微软雅黑 Light" panose="020B0502040204020203" pitchFamily="34" charset="-122"/>
            <a:ea typeface="微软雅黑 Light" panose="020B0502040204020203"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第一PPT，www.1ppt.com">
  <a:themeElements>
    <a:clrScheme name="Office">
      <a:dk1>
        <a:srgbClr val="000000"/>
      </a:dk1>
      <a:lt1>
        <a:srgbClr val="FFFFFF"/>
      </a:lt1>
      <a:dk2>
        <a:srgbClr val="768395"/>
      </a:dk2>
      <a:lt2>
        <a:srgbClr val="F0F0F0"/>
      </a:lt2>
      <a:accent1>
        <a:srgbClr val="005AAB"/>
      </a:accent1>
      <a:accent2>
        <a:srgbClr val="367FC7"/>
      </a:accent2>
      <a:accent3>
        <a:srgbClr val="4A81D9"/>
      </a:accent3>
      <a:accent4>
        <a:srgbClr val="226FB5"/>
      </a:accent4>
      <a:accent5>
        <a:srgbClr val="004079"/>
      </a:accent5>
      <a:accent6>
        <a:srgbClr val="002F5B"/>
      </a:accent6>
      <a:hlink>
        <a:srgbClr val="4472C4"/>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lnSpc>
            <a:spcPct val="120000"/>
          </a:lnSpc>
          <a:defRPr sz="2400" dirty="0" smtClean="0">
            <a:latin typeface="微软雅黑 Light" panose="020B0502040204020203" pitchFamily="34" charset="-122"/>
            <a:ea typeface="微软雅黑 Light" panose="020B0502040204020203"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10634</Words>
  <Application>WPS 演示</Application>
  <PresentationFormat>宽屏</PresentationFormat>
  <Paragraphs>1406</Paragraphs>
  <Slides>135</Slides>
  <Notes>18</Notes>
  <HiddenSlides>0</HiddenSlides>
  <MMClips>0</MMClips>
  <ScaleCrop>false</ScaleCrop>
  <HeadingPairs>
    <vt:vector size="6" baseType="variant">
      <vt:variant>
        <vt:lpstr>已用的字体</vt:lpstr>
      </vt:variant>
      <vt:variant>
        <vt:i4>19</vt:i4>
      </vt:variant>
      <vt:variant>
        <vt:lpstr>主题</vt:lpstr>
      </vt:variant>
      <vt:variant>
        <vt:i4>4</vt:i4>
      </vt:variant>
      <vt:variant>
        <vt:lpstr>幻灯片标题</vt:lpstr>
      </vt:variant>
      <vt:variant>
        <vt:i4>135</vt:i4>
      </vt:variant>
    </vt:vector>
  </HeadingPairs>
  <TitlesOfParts>
    <vt:vector size="158" baseType="lpstr">
      <vt:lpstr>Arial</vt:lpstr>
      <vt:lpstr>宋体</vt:lpstr>
      <vt:lpstr>Wingdings</vt:lpstr>
      <vt:lpstr>微软雅黑 Light</vt:lpstr>
      <vt:lpstr>Calibri</vt:lpstr>
      <vt:lpstr>微软雅黑</vt:lpstr>
      <vt:lpstr>思源黑体 CN Medium</vt:lpstr>
      <vt:lpstr>方正小标宋简体</vt:lpstr>
      <vt:lpstr>仿宋</vt:lpstr>
      <vt:lpstr>Arial</vt:lpstr>
      <vt:lpstr>Calibri</vt:lpstr>
      <vt:lpstr>楷体</vt:lpstr>
      <vt:lpstr>Times New Roman</vt:lpstr>
      <vt:lpstr>华文中宋</vt:lpstr>
      <vt:lpstr>Arial Unicode MS</vt:lpstr>
      <vt:lpstr>等线</vt:lpstr>
      <vt:lpstr>Inter</vt:lpstr>
      <vt:lpstr>Segoe Print</vt:lpstr>
      <vt:lpstr>黑体</vt:lpstr>
      <vt:lpstr>第一PPT，www.1ppt.com</vt:lpstr>
      <vt:lpstr>1_第一PPT，www.1ppt.com</vt:lpstr>
      <vt:lpstr>1_Office 主题​​</vt:lpstr>
      <vt:lpstr>2_第一PPT，www.1ppt.com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dc:subject>骨干教师</dc:subject>
  <cp:lastModifiedBy>刘小伟</cp:lastModifiedBy>
  <cp:revision>558</cp:revision>
  <cp:lastPrinted>2022-10-08T12:48:00Z</cp:lastPrinted>
  <dcterms:created xsi:type="dcterms:W3CDTF">2018-08-28T06:02:00Z</dcterms:created>
  <dcterms:modified xsi:type="dcterms:W3CDTF">2025-02-20T00:46:03Z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打字员">
    <vt:lpwstr>2052-10.1.0.6876</vt:lpwstr>
  </property>
  <property fmtid="{D5CDD505-2E9C-101B-9397-08002B2CF9AE}" pid="4" name="ICV">
    <vt:lpwstr>070049584A8349DFB74AA3C30765C6D8_12</vt:lpwstr>
  </property>
</Properties>
</file>