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8" r:id="rId2"/>
    <p:sldId id="259" r:id="rId3"/>
    <p:sldId id="283" r:id="rId4"/>
    <p:sldId id="285" r:id="rId5"/>
    <p:sldId id="261" r:id="rId6"/>
    <p:sldId id="260" r:id="rId7"/>
    <p:sldId id="299" r:id="rId8"/>
    <p:sldId id="306" r:id="rId9"/>
    <p:sldId id="262" r:id="rId10"/>
    <p:sldId id="307" r:id="rId11"/>
    <p:sldId id="290" r:id="rId12"/>
    <p:sldId id="303" r:id="rId13"/>
    <p:sldId id="304" r:id="rId14"/>
    <p:sldId id="301" r:id="rId15"/>
    <p:sldId id="293" r:id="rId16"/>
    <p:sldId id="291" r:id="rId17"/>
    <p:sldId id="297" r:id="rId18"/>
    <p:sldId id="269" r:id="rId19"/>
    <p:sldId id="305" r:id="rId20"/>
    <p:sldId id="272" r:id="rId21"/>
  </p:sldIdLst>
  <p:sldSz cx="12192000" cy="6858000"/>
  <p:notesSz cx="6858000" cy="99472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5BEB5DD-C22B-4769-9626-B0DB90497301}">
          <p14:sldIdLst>
            <p14:sldId id="278"/>
            <p14:sldId id="259"/>
            <p14:sldId id="283"/>
            <p14:sldId id="285"/>
            <p14:sldId id="261"/>
            <p14:sldId id="260"/>
            <p14:sldId id="299"/>
            <p14:sldId id="306"/>
            <p14:sldId id="262"/>
            <p14:sldId id="307"/>
            <p14:sldId id="290"/>
            <p14:sldId id="303"/>
            <p14:sldId id="304"/>
            <p14:sldId id="301"/>
            <p14:sldId id="293"/>
            <p14:sldId id="291"/>
            <p14:sldId id="297"/>
            <p14:sldId id="269"/>
            <p14:sldId id="305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80271"/>
    <a:srgbClr val="00B050"/>
    <a:srgbClr val="B8CC6A"/>
    <a:srgbClr val="3DABE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>
      <p:cViewPr>
        <p:scale>
          <a:sx n="70" d="100"/>
          <a:sy n="70" d="100"/>
        </p:scale>
        <p:origin x="192" y="-7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893B8-24DE-4276-A88A-5EAE0244D57D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0D552-497E-4C0E-932E-654F62F525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07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n w="0"/>
                <a:latin typeface="华文楷体" panose="02010600040101010101" pitchFamily="2" charset="-122"/>
                <a:ea typeface="华文楷体" panose="02010600040101010101" pitchFamily="2" charset="-122"/>
              </a:rPr>
              <a:t>我们的美丽地球是由动物和人类组成的大家庭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32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将饼干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将饼干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13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18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82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33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强调平均分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04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强调平均分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7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这里是折一折和涂一涂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9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将饼干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13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将饼干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0D552-497E-4C0E-932E-654F62F525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2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BC627C-1258-4094-809E-1D0D407CB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9108" y="-2469273"/>
            <a:ext cx="6532835" cy="11848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"/>
          <a:stretch/>
        </p:blipFill>
        <p:spPr>
          <a:xfrm>
            <a:off x="0" y="0"/>
            <a:ext cx="12192000" cy="685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7.png"/><Relationship Id="rId18" Type="http://schemas.openxmlformats.org/officeDocument/2006/relationships/image" Target="../media/image33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6.emf"/><Relationship Id="rId17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4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34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11" Type="http://schemas.openxmlformats.org/officeDocument/2006/relationships/image" Target="../media/image45.emf"/><Relationship Id="rId5" Type="http://schemas.openxmlformats.org/officeDocument/2006/relationships/image" Target="../media/image43.emf"/><Relationship Id="rId10" Type="http://schemas.openxmlformats.org/officeDocument/2006/relationships/image" Target="../media/image44.emf"/><Relationship Id="rId4" Type="http://schemas.openxmlformats.org/officeDocument/2006/relationships/image" Target="../media/image35.emf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11" Type="http://schemas.openxmlformats.org/officeDocument/2006/relationships/image" Target="../media/image48.png"/><Relationship Id="rId5" Type="http://schemas.openxmlformats.org/officeDocument/2006/relationships/image" Target="../media/image43.emf"/><Relationship Id="rId10" Type="http://schemas.openxmlformats.org/officeDocument/2006/relationships/image" Target="../media/image45.emf"/><Relationship Id="rId4" Type="http://schemas.openxmlformats.org/officeDocument/2006/relationships/image" Target="../media/image35.emf"/><Relationship Id="rId9" Type="http://schemas.openxmlformats.org/officeDocument/2006/relationships/image" Target="../media/image42.png"/><Relationship Id="rId1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image" Target="../media/image35.emf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1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5.emf"/><Relationship Id="rId4" Type="http://schemas.openxmlformats.org/officeDocument/2006/relationships/image" Target="../media/image43.emf"/><Relationship Id="rId9" Type="http://schemas.openxmlformats.org/officeDocument/2006/relationships/image" Target="../media/image44.emf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1" Type="http://schemas.openxmlformats.org/officeDocument/2006/relationships/image" Target="../media/image46.png"/><Relationship Id="rId5" Type="http://schemas.openxmlformats.org/officeDocument/2006/relationships/image" Target="../media/image36.emf"/><Relationship Id="rId10" Type="http://schemas.openxmlformats.org/officeDocument/2006/relationships/image" Target="../media/image45.emf"/><Relationship Id="rId4" Type="http://schemas.openxmlformats.org/officeDocument/2006/relationships/image" Target="../media/image43.emf"/><Relationship Id="rId9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5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hdphoto" Target="../media/hdphoto2.wdp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6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55640" y="229871"/>
            <a:ext cx="6840760" cy="6679733"/>
            <a:chOff x="2239047" y="0"/>
            <a:chExt cx="5736554" cy="56015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047" y="0"/>
              <a:ext cx="5736554" cy="560151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191000" y="1507221"/>
              <a:ext cx="1917700" cy="755565"/>
            </a:xfrm>
            <a:prstGeom prst="rect">
              <a:avLst/>
            </a:prstGeom>
            <a:solidFill>
              <a:srgbClr val="FFE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922576" y="2085674"/>
            <a:ext cx="2808312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75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ED3587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4875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9A747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zh-CN" altLang="en-US" sz="4875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56B9E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4875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92D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 song for jennifer" pitchFamily="2" charset="0"/>
                <a:ea typeface="微软雅黑" panose="020B0503020204020204" pitchFamily="34" charset="-122"/>
              </a:rPr>
              <a:t>家</a:t>
            </a:r>
            <a:endParaRPr lang="zh-CN" altLang="en-US" sz="4875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9A61E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3712" y="602128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ED3587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杨镇中心小学校</a:t>
            </a:r>
            <a:endParaRPr lang="en-US" altLang="zh-CN" sz="2000" b="1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ED3587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9A61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陈旭</a:t>
            </a:r>
            <a:endParaRPr lang="zh-CN" altLang="en-US" sz="20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9A61E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7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-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43472" y="-33470"/>
            <a:ext cx="9199445" cy="2197800"/>
          </a:xfrm>
          <a:prstGeom prst="rect">
            <a:avLst/>
          </a:prstGeom>
        </p:spPr>
      </p:pic>
      <p:sp>
        <p:nvSpPr>
          <p:cNvPr id="6" name="PA-文本框 29"/>
          <p:cNvSpPr txBox="1"/>
          <p:nvPr>
            <p:custDataLst>
              <p:tags r:id="rId2"/>
            </p:custDataLst>
          </p:nvPr>
        </p:nvSpPr>
        <p:spPr>
          <a:xfrm>
            <a:off x="2006454" y="1096208"/>
            <a:ext cx="817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狮子兄弟分别占领两块地，中间部分是   吗？</a:t>
            </a:r>
            <a:endParaRPr lang="zh-CN" altLang="en-US" sz="28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PA-组合 6"/>
          <p:cNvGrpSpPr/>
          <p:nvPr>
            <p:custDataLst>
              <p:tags r:id="rId3"/>
            </p:custDataLst>
          </p:nvPr>
        </p:nvGrpSpPr>
        <p:grpSpPr>
          <a:xfrm>
            <a:off x="8692679" y="773043"/>
            <a:ext cx="508173" cy="1006153"/>
            <a:chOff x="4551450" y="2329679"/>
            <a:chExt cx="508173" cy="1006153"/>
          </a:xfrm>
        </p:grpSpPr>
        <p:cxnSp>
          <p:nvCxnSpPr>
            <p:cNvPr id="8" name="PA-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4578325" y="2832035"/>
              <a:ext cx="454423" cy="0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A-文本框 36"/>
            <p:cNvSpPr txBox="1"/>
            <p:nvPr>
              <p:custDataLst>
                <p:tags r:id="rId8"/>
              </p:custDataLst>
            </p:nvPr>
          </p:nvSpPr>
          <p:spPr>
            <a:xfrm>
              <a:off x="4551450" y="2329679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PA-文本框 36"/>
            <p:cNvSpPr txBox="1"/>
            <p:nvPr>
              <p:custDataLst>
                <p:tags r:id="rId9"/>
              </p:custDataLst>
            </p:nvPr>
          </p:nvSpPr>
          <p:spPr>
            <a:xfrm>
              <a:off x="4578325" y="2751057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PA-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1" y="3307824"/>
            <a:ext cx="3762813" cy="3762813"/>
          </a:xfrm>
          <a:prstGeom prst="rect">
            <a:avLst/>
          </a:prstGeom>
        </p:spPr>
      </p:pic>
      <p:pic>
        <p:nvPicPr>
          <p:cNvPr id="12" name="PA-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26" y="3501008"/>
            <a:ext cx="3789040" cy="3789040"/>
          </a:xfrm>
          <a:prstGeom prst="rect">
            <a:avLst/>
          </a:prstGeom>
        </p:spPr>
      </p:pic>
      <p:sp>
        <p:nvSpPr>
          <p:cNvPr id="17" name="PA-云形标注 16"/>
          <p:cNvSpPr/>
          <p:nvPr>
            <p:custDataLst>
              <p:tags r:id="rId6"/>
            </p:custDataLst>
          </p:nvPr>
        </p:nvSpPr>
        <p:spPr>
          <a:xfrm>
            <a:off x="76054" y="2378575"/>
            <a:ext cx="2118555" cy="1683095"/>
          </a:xfrm>
          <a:prstGeom prst="cloudCallout">
            <a:avLst>
              <a:gd name="adj1" fmla="val 6162"/>
              <a:gd name="adj2" fmla="val 7608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真高兴，我占领了中间，比你地盘大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2101" y="4231206"/>
            <a:ext cx="6148317" cy="5030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11" y="-433982"/>
            <a:ext cx="6148317" cy="50304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95753" y="1289926"/>
            <a:ext cx="6148317" cy="50304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29" y="4207011"/>
            <a:ext cx="6148317" cy="50304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54" y="1875787"/>
            <a:ext cx="6148317" cy="503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5000" decel="4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4206 -0.3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5000" decel="4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5000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13828 -0.347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ccel="55000" decel="4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5000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8269 0.092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5000" decel="4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3828 0.3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011" y="2225618"/>
            <a:ext cx="1660050" cy="2237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57828" y="1644685"/>
            <a:ext cx="1837913" cy="3841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078" y="1644685"/>
            <a:ext cx="2292450" cy="4059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980" y="3888772"/>
            <a:ext cx="6165901" cy="2920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9" b="48551"/>
          <a:stretch/>
        </p:blipFill>
        <p:spPr>
          <a:xfrm>
            <a:off x="335360" y="-308887"/>
            <a:ext cx="12169352" cy="2348880"/>
          </a:xfrm>
          <a:prstGeom prst="rect">
            <a:avLst/>
          </a:prstGeom>
        </p:spPr>
      </p:pic>
      <p:sp>
        <p:nvSpPr>
          <p:cNvPr id="4" name="文本框 29"/>
          <p:cNvSpPr txBox="1"/>
          <p:nvPr/>
        </p:nvSpPr>
        <p:spPr>
          <a:xfrm>
            <a:off x="1719363" y="755766"/>
            <a:ext cx="972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果果一家的聚会开始了，将手中饼干平均分给</a:t>
            </a:r>
            <a:r>
              <a:rPr lang="en-US" altLang="zh-CN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个小朋友</a:t>
            </a:r>
            <a:endParaRPr lang="zh-CN" altLang="en-US" sz="28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636" r="50892" b="75460"/>
          <a:stretch/>
        </p:blipFill>
        <p:spPr>
          <a:xfrm>
            <a:off x="4959170" y="3861132"/>
            <a:ext cx="1015050" cy="1082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1" t="-1697" r="148" b="75521"/>
          <a:stretch/>
        </p:blipFill>
        <p:spPr>
          <a:xfrm>
            <a:off x="5564853" y="3791688"/>
            <a:ext cx="1015050" cy="10827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49926" r="23797" b="26441"/>
          <a:stretch/>
        </p:blipFill>
        <p:spPr>
          <a:xfrm>
            <a:off x="6215984" y="3807834"/>
            <a:ext cx="1015050" cy="9775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6523" y="3517522"/>
            <a:ext cx="1304325" cy="1831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6593" y="4860986"/>
            <a:ext cx="1314206" cy="1742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6867" y="4730514"/>
            <a:ext cx="1590881" cy="1722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17467" r="37998" b="19937"/>
          <a:stretch/>
        </p:blipFill>
        <p:spPr>
          <a:xfrm rot="19207022">
            <a:off x="5350009" y="4150158"/>
            <a:ext cx="714728" cy="8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/>
          <a:srcRect b="4920"/>
          <a:stretch/>
        </p:blipFill>
        <p:spPr>
          <a:xfrm>
            <a:off x="-32847" y="0"/>
            <a:ext cx="12224847" cy="69573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97" y="2623944"/>
            <a:ext cx="1505726" cy="21143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520" y="2198497"/>
            <a:ext cx="1660050" cy="2237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436" y="3809297"/>
            <a:ext cx="6165901" cy="292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636" r="50892" b="75460"/>
          <a:stretch/>
        </p:blipFill>
        <p:spPr>
          <a:xfrm>
            <a:off x="2816988" y="3862065"/>
            <a:ext cx="1015050" cy="1082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1" t="-1697" r="148" b="75521"/>
          <a:stretch/>
        </p:blipFill>
        <p:spPr>
          <a:xfrm>
            <a:off x="3510396" y="3445399"/>
            <a:ext cx="1015050" cy="10827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49926" r="23797" b="26441"/>
          <a:stretch/>
        </p:blipFill>
        <p:spPr>
          <a:xfrm>
            <a:off x="4043825" y="3793634"/>
            <a:ext cx="1015050" cy="9775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170848" y="4705161"/>
            <a:ext cx="1314206" cy="1742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321433" y="3986759"/>
            <a:ext cx="1590881" cy="1722600"/>
          </a:xfrm>
          <a:prstGeom prst="rect">
            <a:avLst/>
          </a:prstGeom>
        </p:spPr>
      </p:pic>
      <p:sp>
        <p:nvSpPr>
          <p:cNvPr id="16" name="云形标注 15"/>
          <p:cNvSpPr/>
          <p:nvPr/>
        </p:nvSpPr>
        <p:spPr>
          <a:xfrm>
            <a:off x="7704052" y="1340768"/>
            <a:ext cx="3288492" cy="2054805"/>
          </a:xfrm>
          <a:prstGeom prst="cloudCallout">
            <a:avLst>
              <a:gd name="adj1" fmla="val 53520"/>
              <a:gd name="adj2" fmla="val 54953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这块饼干我这样分，橙色的是我的，我吃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3" name="文本框 29"/>
          <p:cNvSpPr txBox="1"/>
          <p:nvPr/>
        </p:nvSpPr>
        <p:spPr>
          <a:xfrm>
            <a:off x="1684562" y="1006216"/>
            <a:ext cx="1018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这样分对不对？</a:t>
            </a:r>
            <a:endParaRPr lang="zh-CN" altLang="en-US" sz="24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94221" y="2276871"/>
            <a:ext cx="466275" cy="764809"/>
            <a:chOff x="4520401" y="2329679"/>
            <a:chExt cx="512347" cy="843184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4520401" y="2745436"/>
              <a:ext cx="454423" cy="0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36"/>
            <p:cNvSpPr txBox="1"/>
            <p:nvPr/>
          </p:nvSpPr>
          <p:spPr>
            <a:xfrm>
              <a:off x="4551450" y="2329679"/>
              <a:ext cx="48129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36"/>
            <p:cNvSpPr txBox="1"/>
            <p:nvPr/>
          </p:nvSpPr>
          <p:spPr>
            <a:xfrm>
              <a:off x="4551450" y="2711198"/>
              <a:ext cx="48129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17467" r="37998" b="19937"/>
          <a:stretch/>
        </p:blipFill>
        <p:spPr>
          <a:xfrm rot="20054953">
            <a:off x="3686461" y="3977462"/>
            <a:ext cx="714728" cy="8113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66" y="3647150"/>
            <a:ext cx="2085013" cy="15302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9" t="61948"/>
          <a:stretch/>
        </p:blipFill>
        <p:spPr>
          <a:xfrm>
            <a:off x="8534298" y="4870548"/>
            <a:ext cx="1484257" cy="14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/>
          <a:srcRect b="4920"/>
          <a:stretch/>
        </p:blipFill>
        <p:spPr>
          <a:xfrm>
            <a:off x="-32847" y="0"/>
            <a:ext cx="12224847" cy="69573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97" y="2623944"/>
            <a:ext cx="1505726" cy="21143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520" y="2198497"/>
            <a:ext cx="1660050" cy="2237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436" y="3809297"/>
            <a:ext cx="6165901" cy="292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636" r="50892" b="75460"/>
          <a:stretch/>
        </p:blipFill>
        <p:spPr>
          <a:xfrm>
            <a:off x="2894292" y="3793634"/>
            <a:ext cx="1015050" cy="1082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1" t="-1697" r="148" b="75521"/>
          <a:stretch/>
        </p:blipFill>
        <p:spPr>
          <a:xfrm>
            <a:off x="3510396" y="3445399"/>
            <a:ext cx="1015050" cy="10827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49926" r="23797" b="26441"/>
          <a:stretch/>
        </p:blipFill>
        <p:spPr>
          <a:xfrm>
            <a:off x="4043825" y="3793634"/>
            <a:ext cx="1015050" cy="9775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8110" y="4847699"/>
            <a:ext cx="1590881" cy="1722600"/>
          </a:xfrm>
          <a:prstGeom prst="rect">
            <a:avLst/>
          </a:prstGeom>
        </p:spPr>
      </p:pic>
      <p:sp>
        <p:nvSpPr>
          <p:cNvPr id="16" name="云形标注 15"/>
          <p:cNvSpPr/>
          <p:nvPr/>
        </p:nvSpPr>
        <p:spPr>
          <a:xfrm>
            <a:off x="7704052" y="1340768"/>
            <a:ext cx="3288492" cy="2054805"/>
          </a:xfrm>
          <a:prstGeom prst="cloudCallout">
            <a:avLst>
              <a:gd name="adj1" fmla="val 53520"/>
              <a:gd name="adj2" fmla="val 54953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这块饼干我这样分，橙色的是我的，我吃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3" name="文本框 29"/>
          <p:cNvSpPr txBox="1"/>
          <p:nvPr/>
        </p:nvSpPr>
        <p:spPr>
          <a:xfrm>
            <a:off x="1684562" y="1006216"/>
            <a:ext cx="1018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这样分对不对？</a:t>
            </a:r>
            <a:endParaRPr lang="zh-CN" altLang="en-US" sz="24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94221" y="2276871"/>
            <a:ext cx="466275" cy="764809"/>
            <a:chOff x="4520401" y="2329679"/>
            <a:chExt cx="512347" cy="843184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4520401" y="2745436"/>
              <a:ext cx="454423" cy="0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36"/>
            <p:cNvSpPr txBox="1"/>
            <p:nvPr/>
          </p:nvSpPr>
          <p:spPr>
            <a:xfrm>
              <a:off x="4551450" y="2329679"/>
              <a:ext cx="48129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36"/>
            <p:cNvSpPr txBox="1"/>
            <p:nvPr/>
          </p:nvSpPr>
          <p:spPr>
            <a:xfrm>
              <a:off x="4551450" y="2711198"/>
              <a:ext cx="48129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9" t="61948"/>
          <a:stretch/>
        </p:blipFill>
        <p:spPr>
          <a:xfrm>
            <a:off x="8534298" y="5006700"/>
            <a:ext cx="1484257" cy="14072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17467" r="37998" b="19937"/>
          <a:stretch/>
        </p:blipFill>
        <p:spPr>
          <a:xfrm rot="19207022">
            <a:off x="3549063" y="3886858"/>
            <a:ext cx="714728" cy="8113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59" y="3809297"/>
            <a:ext cx="2517866" cy="12741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96464" y="4371194"/>
            <a:ext cx="1314206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/>
          <a:srcRect b="4920"/>
          <a:stretch/>
        </p:blipFill>
        <p:spPr>
          <a:xfrm>
            <a:off x="-32847" y="0"/>
            <a:ext cx="12224847" cy="69573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97" y="2623944"/>
            <a:ext cx="1505726" cy="21143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520" y="2198497"/>
            <a:ext cx="1660050" cy="2237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436" y="3809297"/>
            <a:ext cx="6165901" cy="292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636" r="50892" b="75460"/>
          <a:stretch/>
        </p:blipFill>
        <p:spPr>
          <a:xfrm>
            <a:off x="3186393" y="3741044"/>
            <a:ext cx="1015050" cy="1082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1" t="-1697" r="148" b="75521"/>
          <a:stretch/>
        </p:blipFill>
        <p:spPr>
          <a:xfrm>
            <a:off x="3510396" y="3445399"/>
            <a:ext cx="1015050" cy="10827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49926" r="23797" b="26441"/>
          <a:stretch/>
        </p:blipFill>
        <p:spPr>
          <a:xfrm>
            <a:off x="4043825" y="3793634"/>
            <a:ext cx="1015050" cy="9775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099538" y="4383390"/>
            <a:ext cx="1314206" cy="1742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386" y="4072348"/>
            <a:ext cx="1590881" cy="1722600"/>
          </a:xfrm>
          <a:prstGeom prst="rect">
            <a:avLst/>
          </a:prstGeom>
        </p:spPr>
      </p:pic>
      <p:sp>
        <p:nvSpPr>
          <p:cNvPr id="17" name="文本框 29"/>
          <p:cNvSpPr txBox="1"/>
          <p:nvPr/>
        </p:nvSpPr>
        <p:spPr>
          <a:xfrm>
            <a:off x="1532162" y="853816"/>
            <a:ext cx="1018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折一折</a:t>
            </a:r>
            <a:r>
              <a:rPr lang="zh-CN" altLang="en-US" sz="24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画一画</a:t>
            </a:r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，平均分出自己的饼干，并写出是几分之几</a:t>
            </a:r>
            <a:endParaRPr lang="zh-CN" altLang="en-US" sz="24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573" y="2429320"/>
            <a:ext cx="1837913" cy="3841200"/>
          </a:xfrm>
          <a:prstGeom prst="rect">
            <a:avLst/>
          </a:prstGeom>
        </p:spPr>
      </p:pic>
      <p:sp>
        <p:nvSpPr>
          <p:cNvPr id="16" name="云形标注 15"/>
          <p:cNvSpPr/>
          <p:nvPr/>
        </p:nvSpPr>
        <p:spPr>
          <a:xfrm>
            <a:off x="8101018" y="1712477"/>
            <a:ext cx="2118555" cy="1683095"/>
          </a:xfrm>
          <a:prstGeom prst="cloudCallout">
            <a:avLst>
              <a:gd name="adj1" fmla="val 53520"/>
              <a:gd name="adj2" fmla="val 54953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这块饼干我这样分，每人多少？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17467" r="37998" b="19937"/>
          <a:stretch/>
        </p:blipFill>
        <p:spPr>
          <a:xfrm rot="19207022">
            <a:off x="3710089" y="3909754"/>
            <a:ext cx="714728" cy="8113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49" y="3547558"/>
            <a:ext cx="3605468" cy="24036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73" y="4073724"/>
            <a:ext cx="199966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5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b="4920"/>
          <a:stretch/>
        </p:blipFill>
        <p:spPr>
          <a:xfrm>
            <a:off x="-32847" y="0"/>
            <a:ext cx="12224847" cy="69573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15" y="2668887"/>
            <a:ext cx="1304325" cy="1831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68" y="2973327"/>
            <a:ext cx="1660050" cy="2237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436" y="3809297"/>
            <a:ext cx="6165901" cy="292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636" r="50892" b="75460"/>
          <a:stretch/>
        </p:blipFill>
        <p:spPr>
          <a:xfrm>
            <a:off x="2788483" y="3756125"/>
            <a:ext cx="1015050" cy="1082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1" t="-1697" r="148" b="75521"/>
          <a:stretch/>
        </p:blipFill>
        <p:spPr>
          <a:xfrm>
            <a:off x="3510396" y="3445399"/>
            <a:ext cx="1015050" cy="10827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49926" r="23797" b="26441"/>
          <a:stretch/>
        </p:blipFill>
        <p:spPr>
          <a:xfrm>
            <a:off x="4043825" y="3793634"/>
            <a:ext cx="1015050" cy="9775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4579" y="4821003"/>
            <a:ext cx="1314206" cy="1742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05" y="4338200"/>
            <a:ext cx="1590881" cy="1722600"/>
          </a:xfrm>
          <a:prstGeom prst="rect">
            <a:avLst/>
          </a:prstGeom>
        </p:spPr>
      </p:pic>
      <p:sp>
        <p:nvSpPr>
          <p:cNvPr id="17" name="文本框 29"/>
          <p:cNvSpPr txBox="1"/>
          <p:nvPr/>
        </p:nvSpPr>
        <p:spPr>
          <a:xfrm>
            <a:off x="1532162" y="853816"/>
            <a:ext cx="1018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折一折</a:t>
            </a:r>
            <a:r>
              <a:rPr lang="zh-CN" altLang="en-US" sz="24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画一画</a:t>
            </a:r>
            <a:r>
              <a:rPr lang="zh-CN" altLang="en-US" sz="24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，平均分出自己的饼干，并写出是几分之几</a:t>
            </a:r>
            <a:endParaRPr lang="zh-CN" altLang="en-US" sz="24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17467" r="37998" b="19937"/>
          <a:stretch/>
        </p:blipFill>
        <p:spPr>
          <a:xfrm rot="19207022">
            <a:off x="3606273" y="3908357"/>
            <a:ext cx="714728" cy="8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图片 194"/>
          <p:cNvPicPr>
            <a:picLocks noChangeAspect="1"/>
          </p:cNvPicPr>
          <p:nvPr/>
        </p:nvPicPr>
        <p:blipFill rotWithShape="1">
          <a:blip r:embed="rId2"/>
          <a:srcRect b="4920"/>
          <a:stretch/>
        </p:blipFill>
        <p:spPr>
          <a:xfrm>
            <a:off x="-32847" y="0"/>
            <a:ext cx="12224847" cy="69573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9" b="48551"/>
          <a:stretch/>
        </p:blipFill>
        <p:spPr>
          <a:xfrm>
            <a:off x="-50800" y="3855632"/>
            <a:ext cx="5317010" cy="2130683"/>
          </a:xfrm>
          <a:prstGeom prst="rect">
            <a:avLst/>
          </a:prstGeom>
        </p:spPr>
      </p:pic>
      <p:sp>
        <p:nvSpPr>
          <p:cNvPr id="11" name="文本框 29"/>
          <p:cNvSpPr txBox="1"/>
          <p:nvPr/>
        </p:nvSpPr>
        <p:spPr>
          <a:xfrm>
            <a:off x="779519" y="473587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家里有哪些分数呢？</a:t>
            </a:r>
            <a:endParaRPr lang="zh-CN" altLang="en-US" sz="28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9"/>
          <p:cNvSpPr txBox="1"/>
          <p:nvPr/>
        </p:nvSpPr>
        <p:spPr>
          <a:xfrm>
            <a:off x="-336605" y="5525528"/>
            <a:ext cx="619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看一看，圈一圈，写一写，</a:t>
            </a:r>
            <a:endParaRPr lang="en-US" altLang="zh-CN" sz="2000" b="1" spc="22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找到与家里物品对应的分数，</a:t>
            </a:r>
            <a:endParaRPr lang="zh-CN" altLang="en-US" sz="20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Freeform 27"/>
          <p:cNvSpPr>
            <a:spLocks/>
          </p:cNvSpPr>
          <p:nvPr/>
        </p:nvSpPr>
        <p:spPr bwMode="auto">
          <a:xfrm>
            <a:off x="7397303" y="1268760"/>
            <a:ext cx="2940050" cy="1827213"/>
          </a:xfrm>
          <a:custGeom>
            <a:avLst/>
            <a:gdLst>
              <a:gd name="T0" fmla="*/ 877 w 891"/>
              <a:gd name="T1" fmla="*/ 553 h 553"/>
              <a:gd name="T2" fmla="*/ 14 w 891"/>
              <a:gd name="T3" fmla="*/ 553 h 553"/>
              <a:gd name="T4" fmla="*/ 0 w 891"/>
              <a:gd name="T5" fmla="*/ 539 h 553"/>
              <a:gd name="T6" fmla="*/ 0 w 891"/>
              <a:gd name="T7" fmla="*/ 14 h 553"/>
              <a:gd name="T8" fmla="*/ 14 w 891"/>
              <a:gd name="T9" fmla="*/ 0 h 553"/>
              <a:gd name="T10" fmla="*/ 877 w 891"/>
              <a:gd name="T11" fmla="*/ 0 h 553"/>
              <a:gd name="T12" fmla="*/ 891 w 891"/>
              <a:gd name="T13" fmla="*/ 14 h 553"/>
              <a:gd name="T14" fmla="*/ 891 w 891"/>
              <a:gd name="T15" fmla="*/ 539 h 553"/>
              <a:gd name="T16" fmla="*/ 877 w 891"/>
              <a:gd name="T17" fmla="*/ 553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91" h="553">
                <a:moveTo>
                  <a:pt x="877" y="553"/>
                </a:moveTo>
                <a:cubicBezTo>
                  <a:pt x="14" y="553"/>
                  <a:pt x="14" y="553"/>
                  <a:pt x="14" y="553"/>
                </a:cubicBezTo>
                <a:cubicBezTo>
                  <a:pt x="7" y="553"/>
                  <a:pt x="0" y="547"/>
                  <a:pt x="0" y="539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7" y="0"/>
                  <a:pt x="14" y="0"/>
                </a:cubicBezTo>
                <a:cubicBezTo>
                  <a:pt x="877" y="0"/>
                  <a:pt x="877" y="0"/>
                  <a:pt x="877" y="0"/>
                </a:cubicBezTo>
                <a:cubicBezTo>
                  <a:pt x="884" y="0"/>
                  <a:pt x="891" y="7"/>
                  <a:pt x="891" y="14"/>
                </a:cubicBezTo>
                <a:cubicBezTo>
                  <a:pt x="891" y="539"/>
                  <a:pt x="891" y="539"/>
                  <a:pt x="891" y="539"/>
                </a:cubicBezTo>
                <a:cubicBezTo>
                  <a:pt x="891" y="547"/>
                  <a:pt x="884" y="553"/>
                  <a:pt x="877" y="553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Rectangle 28"/>
          <p:cNvSpPr>
            <a:spLocks noChangeArrowheads="1"/>
          </p:cNvSpPr>
          <p:nvPr/>
        </p:nvSpPr>
        <p:spPr bwMode="auto">
          <a:xfrm>
            <a:off x="7481439" y="1337370"/>
            <a:ext cx="2771775" cy="1649413"/>
          </a:xfrm>
          <a:prstGeom prst="rect">
            <a:avLst/>
          </a:prstGeom>
          <a:solidFill>
            <a:srgbClr val="394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Rectangle 29"/>
          <p:cNvSpPr>
            <a:spLocks noChangeArrowheads="1"/>
          </p:cNvSpPr>
          <p:nvPr/>
        </p:nvSpPr>
        <p:spPr bwMode="auto">
          <a:xfrm>
            <a:off x="8767315" y="3057551"/>
            <a:ext cx="200025" cy="69850"/>
          </a:xfrm>
          <a:prstGeom prst="rect">
            <a:avLst/>
          </a:pr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Rectangle 30"/>
          <p:cNvSpPr>
            <a:spLocks noChangeArrowheads="1"/>
          </p:cNvSpPr>
          <p:nvPr/>
        </p:nvSpPr>
        <p:spPr bwMode="auto">
          <a:xfrm>
            <a:off x="8476803" y="3127401"/>
            <a:ext cx="781050" cy="49213"/>
          </a:xfrm>
          <a:prstGeom prst="rect">
            <a:avLst/>
          </a:pr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Oval 31"/>
          <p:cNvSpPr>
            <a:spLocks noChangeArrowheads="1"/>
          </p:cNvSpPr>
          <p:nvPr/>
        </p:nvSpPr>
        <p:spPr bwMode="auto">
          <a:xfrm>
            <a:off x="10296525" y="330200"/>
            <a:ext cx="1174750" cy="1176338"/>
          </a:xfrm>
          <a:prstGeom prst="ellipse">
            <a:avLst/>
          </a:prstGeom>
          <a:solidFill>
            <a:srgbClr val="F3BA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6" name="Oval 32"/>
          <p:cNvSpPr>
            <a:spLocks noChangeArrowheads="1"/>
          </p:cNvSpPr>
          <p:nvPr/>
        </p:nvSpPr>
        <p:spPr bwMode="auto">
          <a:xfrm>
            <a:off x="10360025" y="396875"/>
            <a:ext cx="1044575" cy="1047750"/>
          </a:xfrm>
          <a:prstGeom prst="ellipse">
            <a:avLst/>
          </a:prstGeom>
          <a:solidFill>
            <a:srgbClr val="F9F9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0" name="Freeform 36"/>
          <p:cNvSpPr>
            <a:spLocks/>
          </p:cNvSpPr>
          <p:nvPr/>
        </p:nvSpPr>
        <p:spPr bwMode="auto">
          <a:xfrm>
            <a:off x="10356850" y="369888"/>
            <a:ext cx="550862" cy="592138"/>
          </a:xfrm>
          <a:custGeom>
            <a:avLst/>
            <a:gdLst>
              <a:gd name="T0" fmla="*/ 0 w 167"/>
              <a:gd name="T1" fmla="*/ 179 h 179"/>
              <a:gd name="T2" fmla="*/ 167 w 167"/>
              <a:gd name="T3" fmla="*/ 178 h 179"/>
              <a:gd name="T4" fmla="*/ 167 w 167"/>
              <a:gd name="T5" fmla="*/ 6 h 179"/>
              <a:gd name="T6" fmla="*/ 0 w 167"/>
              <a:gd name="T7" fmla="*/ 17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79">
                <a:moveTo>
                  <a:pt x="0" y="179"/>
                </a:moveTo>
                <a:cubicBezTo>
                  <a:pt x="167" y="178"/>
                  <a:pt x="167" y="178"/>
                  <a:pt x="167" y="178"/>
                </a:cubicBezTo>
                <a:cubicBezTo>
                  <a:pt x="167" y="6"/>
                  <a:pt x="167" y="6"/>
                  <a:pt x="167" y="6"/>
                </a:cubicBezTo>
                <a:cubicBezTo>
                  <a:pt x="167" y="6"/>
                  <a:pt x="2" y="0"/>
                  <a:pt x="0" y="179"/>
                </a:cubicBezTo>
                <a:close/>
              </a:path>
            </a:pathLst>
          </a:custGeom>
          <a:solidFill>
            <a:srgbClr val="BAE1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1" name="Freeform 37"/>
          <p:cNvSpPr>
            <a:spLocks/>
          </p:cNvSpPr>
          <p:nvPr/>
        </p:nvSpPr>
        <p:spPr bwMode="auto">
          <a:xfrm>
            <a:off x="10801350" y="452438"/>
            <a:ext cx="52387" cy="182563"/>
          </a:xfrm>
          <a:custGeom>
            <a:avLst/>
            <a:gdLst>
              <a:gd name="T0" fmla="*/ 14 w 16"/>
              <a:gd name="T1" fmla="*/ 27 h 55"/>
              <a:gd name="T2" fmla="*/ 15 w 16"/>
              <a:gd name="T3" fmla="*/ 55 h 55"/>
              <a:gd name="T4" fmla="*/ 15 w 16"/>
              <a:gd name="T5" fmla="*/ 55 h 55"/>
              <a:gd name="T6" fmla="*/ 0 w 16"/>
              <a:gd name="T7" fmla="*/ 55 h 55"/>
              <a:gd name="T8" fmla="*/ 0 w 16"/>
              <a:gd name="T9" fmla="*/ 55 h 55"/>
              <a:gd name="T10" fmla="*/ 0 w 16"/>
              <a:gd name="T11" fmla="*/ 7 h 55"/>
              <a:gd name="T12" fmla="*/ 15 w 16"/>
              <a:gd name="T13" fmla="*/ 0 h 55"/>
              <a:gd name="T14" fmla="*/ 16 w 16"/>
              <a:gd name="T15" fmla="*/ 0 h 55"/>
              <a:gd name="T16" fmla="*/ 14 w 16"/>
              <a:gd name="T17" fmla="*/ 27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55">
                <a:moveTo>
                  <a:pt x="14" y="27"/>
                </a:moveTo>
                <a:cubicBezTo>
                  <a:pt x="14" y="32"/>
                  <a:pt x="15" y="42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7"/>
                  <a:pt x="0" y="7"/>
                  <a:pt x="0" y="7"/>
                </a:cubicBezTo>
                <a:cubicBezTo>
                  <a:pt x="4" y="5"/>
                  <a:pt x="9" y="3"/>
                  <a:pt x="15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12"/>
                  <a:pt x="14" y="21"/>
                  <a:pt x="14" y="27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2" name="Freeform 38"/>
          <p:cNvSpPr>
            <a:spLocks/>
          </p:cNvSpPr>
          <p:nvPr/>
        </p:nvSpPr>
        <p:spPr bwMode="auto">
          <a:xfrm>
            <a:off x="10874375" y="461963"/>
            <a:ext cx="122237" cy="173038"/>
          </a:xfrm>
          <a:custGeom>
            <a:avLst/>
            <a:gdLst>
              <a:gd name="T0" fmla="*/ 21 w 37"/>
              <a:gd name="T1" fmla="*/ 38 h 52"/>
              <a:gd name="T2" fmla="*/ 29 w 37"/>
              <a:gd name="T3" fmla="*/ 36 h 52"/>
              <a:gd name="T4" fmla="*/ 37 w 37"/>
              <a:gd name="T5" fmla="*/ 35 h 52"/>
              <a:gd name="T6" fmla="*/ 36 w 37"/>
              <a:gd name="T7" fmla="*/ 52 h 52"/>
              <a:gd name="T8" fmla="*/ 35 w 37"/>
              <a:gd name="T9" fmla="*/ 52 h 52"/>
              <a:gd name="T10" fmla="*/ 18 w 37"/>
              <a:gd name="T11" fmla="*/ 51 h 52"/>
              <a:gd name="T12" fmla="*/ 1 w 37"/>
              <a:gd name="T13" fmla="*/ 52 h 52"/>
              <a:gd name="T14" fmla="*/ 0 w 37"/>
              <a:gd name="T15" fmla="*/ 45 h 52"/>
              <a:gd name="T16" fmla="*/ 1 w 37"/>
              <a:gd name="T17" fmla="*/ 39 h 52"/>
              <a:gd name="T18" fmla="*/ 4 w 37"/>
              <a:gd name="T19" fmla="*/ 32 h 52"/>
              <a:gd name="T20" fmla="*/ 16 w 37"/>
              <a:gd name="T21" fmla="*/ 23 h 52"/>
              <a:gd name="T22" fmla="*/ 21 w 37"/>
              <a:gd name="T23" fmla="*/ 20 h 52"/>
              <a:gd name="T24" fmla="*/ 23 w 37"/>
              <a:gd name="T25" fmla="*/ 15 h 52"/>
              <a:gd name="T26" fmla="*/ 22 w 37"/>
              <a:gd name="T27" fmla="*/ 10 h 52"/>
              <a:gd name="T28" fmla="*/ 19 w 37"/>
              <a:gd name="T29" fmla="*/ 6 h 52"/>
              <a:gd name="T30" fmla="*/ 17 w 37"/>
              <a:gd name="T31" fmla="*/ 19 h 52"/>
              <a:gd name="T32" fmla="*/ 16 w 37"/>
              <a:gd name="T33" fmla="*/ 19 h 52"/>
              <a:gd name="T34" fmla="*/ 10 w 37"/>
              <a:gd name="T35" fmla="*/ 20 h 52"/>
              <a:gd name="T36" fmla="*/ 3 w 37"/>
              <a:gd name="T37" fmla="*/ 20 h 52"/>
              <a:gd name="T38" fmla="*/ 2 w 37"/>
              <a:gd name="T39" fmla="*/ 18 h 52"/>
              <a:gd name="T40" fmla="*/ 5 w 37"/>
              <a:gd name="T41" fmla="*/ 5 h 52"/>
              <a:gd name="T42" fmla="*/ 17 w 37"/>
              <a:gd name="T43" fmla="*/ 0 h 52"/>
              <a:gd name="T44" fmla="*/ 31 w 37"/>
              <a:gd name="T45" fmla="*/ 4 h 52"/>
              <a:gd name="T46" fmla="*/ 36 w 37"/>
              <a:gd name="T47" fmla="*/ 16 h 52"/>
              <a:gd name="T48" fmla="*/ 29 w 37"/>
              <a:gd name="T49" fmla="*/ 27 h 52"/>
              <a:gd name="T50" fmla="*/ 16 w 37"/>
              <a:gd name="T51" fmla="*/ 36 h 52"/>
              <a:gd name="T52" fmla="*/ 13 w 37"/>
              <a:gd name="T53" fmla="*/ 40 h 52"/>
              <a:gd name="T54" fmla="*/ 21 w 37"/>
              <a:gd name="T55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" h="52">
                <a:moveTo>
                  <a:pt x="21" y="38"/>
                </a:moveTo>
                <a:cubicBezTo>
                  <a:pt x="24" y="37"/>
                  <a:pt x="27" y="37"/>
                  <a:pt x="29" y="36"/>
                </a:cubicBezTo>
                <a:cubicBezTo>
                  <a:pt x="32" y="36"/>
                  <a:pt x="35" y="35"/>
                  <a:pt x="37" y="35"/>
                </a:cubicBezTo>
                <a:cubicBezTo>
                  <a:pt x="36" y="41"/>
                  <a:pt x="36" y="47"/>
                  <a:pt x="36" y="52"/>
                </a:cubicBezTo>
                <a:cubicBezTo>
                  <a:pt x="35" y="52"/>
                  <a:pt x="35" y="52"/>
                  <a:pt x="35" y="52"/>
                </a:cubicBezTo>
                <a:cubicBezTo>
                  <a:pt x="29" y="52"/>
                  <a:pt x="23" y="51"/>
                  <a:pt x="18" y="51"/>
                </a:cubicBezTo>
                <a:cubicBezTo>
                  <a:pt x="13" y="51"/>
                  <a:pt x="7" y="52"/>
                  <a:pt x="1" y="52"/>
                </a:cubicBezTo>
                <a:cubicBezTo>
                  <a:pt x="1" y="50"/>
                  <a:pt x="0" y="47"/>
                  <a:pt x="0" y="45"/>
                </a:cubicBezTo>
                <a:cubicBezTo>
                  <a:pt x="0" y="43"/>
                  <a:pt x="0" y="41"/>
                  <a:pt x="1" y="39"/>
                </a:cubicBezTo>
                <a:cubicBezTo>
                  <a:pt x="1" y="37"/>
                  <a:pt x="2" y="34"/>
                  <a:pt x="4" y="32"/>
                </a:cubicBezTo>
                <a:cubicBezTo>
                  <a:pt x="6" y="27"/>
                  <a:pt x="10" y="24"/>
                  <a:pt x="16" y="23"/>
                </a:cubicBezTo>
                <a:cubicBezTo>
                  <a:pt x="18" y="21"/>
                  <a:pt x="20" y="20"/>
                  <a:pt x="21" y="20"/>
                </a:cubicBezTo>
                <a:cubicBezTo>
                  <a:pt x="23" y="19"/>
                  <a:pt x="23" y="17"/>
                  <a:pt x="23" y="15"/>
                </a:cubicBezTo>
                <a:cubicBezTo>
                  <a:pt x="23" y="14"/>
                  <a:pt x="23" y="12"/>
                  <a:pt x="22" y="10"/>
                </a:cubicBezTo>
                <a:cubicBezTo>
                  <a:pt x="21" y="8"/>
                  <a:pt x="20" y="6"/>
                  <a:pt x="19" y="6"/>
                </a:cubicBezTo>
                <a:cubicBezTo>
                  <a:pt x="17" y="6"/>
                  <a:pt x="17" y="10"/>
                  <a:pt x="17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9"/>
                  <a:pt x="13" y="19"/>
                  <a:pt x="10" y="20"/>
                </a:cubicBezTo>
                <a:cubicBezTo>
                  <a:pt x="7" y="20"/>
                  <a:pt x="4" y="20"/>
                  <a:pt x="3" y="20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2"/>
                  <a:pt x="3" y="8"/>
                  <a:pt x="5" y="5"/>
                </a:cubicBezTo>
                <a:cubicBezTo>
                  <a:pt x="7" y="2"/>
                  <a:pt x="11" y="0"/>
                  <a:pt x="17" y="0"/>
                </a:cubicBezTo>
                <a:cubicBezTo>
                  <a:pt x="23" y="0"/>
                  <a:pt x="27" y="1"/>
                  <a:pt x="31" y="4"/>
                </a:cubicBezTo>
                <a:cubicBezTo>
                  <a:pt x="34" y="7"/>
                  <a:pt x="36" y="11"/>
                  <a:pt x="36" y="16"/>
                </a:cubicBezTo>
                <a:cubicBezTo>
                  <a:pt x="36" y="21"/>
                  <a:pt x="34" y="25"/>
                  <a:pt x="29" y="27"/>
                </a:cubicBezTo>
                <a:cubicBezTo>
                  <a:pt x="23" y="30"/>
                  <a:pt x="19" y="34"/>
                  <a:pt x="16" y="36"/>
                </a:cubicBezTo>
                <a:cubicBezTo>
                  <a:pt x="14" y="38"/>
                  <a:pt x="14" y="39"/>
                  <a:pt x="13" y="40"/>
                </a:cubicBezTo>
                <a:lnTo>
                  <a:pt x="21" y="38"/>
                </a:ln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9" name="Freeform 39"/>
          <p:cNvSpPr>
            <a:spLocks noEditPoints="1"/>
          </p:cNvSpPr>
          <p:nvPr/>
        </p:nvSpPr>
        <p:spPr bwMode="auto">
          <a:xfrm>
            <a:off x="10841038" y="1206500"/>
            <a:ext cx="115887" cy="180975"/>
          </a:xfrm>
          <a:custGeom>
            <a:avLst/>
            <a:gdLst>
              <a:gd name="T0" fmla="*/ 32 w 35"/>
              <a:gd name="T1" fmla="*/ 26 h 55"/>
              <a:gd name="T2" fmla="*/ 35 w 35"/>
              <a:gd name="T3" fmla="*/ 38 h 55"/>
              <a:gd name="T4" fmla="*/ 28 w 35"/>
              <a:gd name="T5" fmla="*/ 51 h 55"/>
              <a:gd name="T6" fmla="*/ 14 w 35"/>
              <a:gd name="T7" fmla="*/ 55 h 55"/>
              <a:gd name="T8" fmla="*/ 2 w 35"/>
              <a:gd name="T9" fmla="*/ 44 h 55"/>
              <a:gd name="T10" fmla="*/ 0 w 35"/>
              <a:gd name="T11" fmla="*/ 25 h 55"/>
              <a:gd name="T12" fmla="*/ 4 w 35"/>
              <a:gd name="T13" fmla="*/ 9 h 55"/>
              <a:gd name="T14" fmla="*/ 17 w 35"/>
              <a:gd name="T15" fmla="*/ 0 h 55"/>
              <a:gd name="T16" fmla="*/ 28 w 35"/>
              <a:gd name="T17" fmla="*/ 4 h 55"/>
              <a:gd name="T18" fmla="*/ 33 w 35"/>
              <a:gd name="T19" fmla="*/ 14 h 55"/>
              <a:gd name="T20" fmla="*/ 33 w 35"/>
              <a:gd name="T21" fmla="*/ 17 h 55"/>
              <a:gd name="T22" fmla="*/ 33 w 35"/>
              <a:gd name="T23" fmla="*/ 18 h 55"/>
              <a:gd name="T24" fmla="*/ 27 w 35"/>
              <a:gd name="T25" fmla="*/ 18 h 55"/>
              <a:gd name="T26" fmla="*/ 23 w 35"/>
              <a:gd name="T27" fmla="*/ 18 h 55"/>
              <a:gd name="T28" fmla="*/ 19 w 35"/>
              <a:gd name="T29" fmla="*/ 18 h 55"/>
              <a:gd name="T30" fmla="*/ 18 w 35"/>
              <a:gd name="T31" fmla="*/ 18 h 55"/>
              <a:gd name="T32" fmla="*/ 18 w 35"/>
              <a:gd name="T33" fmla="*/ 15 h 55"/>
              <a:gd name="T34" fmla="*/ 15 w 35"/>
              <a:gd name="T35" fmla="*/ 8 h 55"/>
              <a:gd name="T36" fmla="*/ 14 w 35"/>
              <a:gd name="T37" fmla="*/ 9 h 55"/>
              <a:gd name="T38" fmla="*/ 10 w 35"/>
              <a:gd name="T39" fmla="*/ 22 h 55"/>
              <a:gd name="T40" fmla="*/ 11 w 35"/>
              <a:gd name="T41" fmla="*/ 26 h 55"/>
              <a:gd name="T42" fmla="*/ 11 w 35"/>
              <a:gd name="T43" fmla="*/ 26 h 55"/>
              <a:gd name="T44" fmla="*/ 22 w 35"/>
              <a:gd name="T45" fmla="*/ 21 h 55"/>
              <a:gd name="T46" fmla="*/ 32 w 35"/>
              <a:gd name="T47" fmla="*/ 26 h 55"/>
              <a:gd name="T48" fmla="*/ 23 w 35"/>
              <a:gd name="T49" fmla="*/ 43 h 55"/>
              <a:gd name="T50" fmla="*/ 25 w 35"/>
              <a:gd name="T51" fmla="*/ 37 h 55"/>
              <a:gd name="T52" fmla="*/ 19 w 35"/>
              <a:gd name="T53" fmla="*/ 31 h 55"/>
              <a:gd name="T54" fmla="*/ 14 w 35"/>
              <a:gd name="T55" fmla="*/ 34 h 55"/>
              <a:gd name="T56" fmla="*/ 12 w 35"/>
              <a:gd name="T57" fmla="*/ 40 h 55"/>
              <a:gd name="T58" fmla="*/ 17 w 35"/>
              <a:gd name="T59" fmla="*/ 45 h 55"/>
              <a:gd name="T60" fmla="*/ 23 w 35"/>
              <a:gd name="T61" fmla="*/ 4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5" h="55">
                <a:moveTo>
                  <a:pt x="32" y="26"/>
                </a:moveTo>
                <a:cubicBezTo>
                  <a:pt x="34" y="29"/>
                  <a:pt x="35" y="33"/>
                  <a:pt x="35" y="38"/>
                </a:cubicBezTo>
                <a:cubicBezTo>
                  <a:pt x="35" y="43"/>
                  <a:pt x="33" y="47"/>
                  <a:pt x="28" y="51"/>
                </a:cubicBezTo>
                <a:cubicBezTo>
                  <a:pt x="25" y="53"/>
                  <a:pt x="20" y="55"/>
                  <a:pt x="14" y="55"/>
                </a:cubicBezTo>
                <a:cubicBezTo>
                  <a:pt x="8" y="55"/>
                  <a:pt x="4" y="51"/>
                  <a:pt x="2" y="44"/>
                </a:cubicBezTo>
                <a:cubicBezTo>
                  <a:pt x="1" y="40"/>
                  <a:pt x="0" y="33"/>
                  <a:pt x="0" y="25"/>
                </a:cubicBezTo>
                <a:cubicBezTo>
                  <a:pt x="0" y="19"/>
                  <a:pt x="1" y="13"/>
                  <a:pt x="4" y="9"/>
                </a:cubicBezTo>
                <a:cubicBezTo>
                  <a:pt x="7" y="3"/>
                  <a:pt x="11" y="0"/>
                  <a:pt x="17" y="0"/>
                </a:cubicBezTo>
                <a:cubicBezTo>
                  <a:pt x="22" y="0"/>
                  <a:pt x="25" y="1"/>
                  <a:pt x="28" y="4"/>
                </a:cubicBezTo>
                <a:cubicBezTo>
                  <a:pt x="32" y="6"/>
                  <a:pt x="33" y="9"/>
                  <a:pt x="33" y="14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8"/>
                  <a:pt x="33" y="18"/>
                  <a:pt x="33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6" y="18"/>
                  <a:pt x="25" y="18"/>
                  <a:pt x="23" y="18"/>
                </a:cubicBezTo>
                <a:cubicBezTo>
                  <a:pt x="21" y="18"/>
                  <a:pt x="19" y="18"/>
                  <a:pt x="19" y="18"/>
                </a:cubicBezTo>
                <a:cubicBezTo>
                  <a:pt x="18" y="18"/>
                  <a:pt x="18" y="18"/>
                  <a:pt x="18" y="18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1"/>
                  <a:pt x="17" y="9"/>
                  <a:pt x="15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2" y="12"/>
                  <a:pt x="10" y="16"/>
                  <a:pt x="10" y="22"/>
                </a:cubicBezTo>
                <a:cubicBezTo>
                  <a:pt x="10" y="23"/>
                  <a:pt x="10" y="25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4" y="23"/>
                  <a:pt x="17" y="21"/>
                  <a:pt x="22" y="21"/>
                </a:cubicBezTo>
                <a:cubicBezTo>
                  <a:pt x="26" y="21"/>
                  <a:pt x="30" y="23"/>
                  <a:pt x="32" y="26"/>
                </a:cubicBezTo>
                <a:close/>
                <a:moveTo>
                  <a:pt x="23" y="43"/>
                </a:moveTo>
                <a:cubicBezTo>
                  <a:pt x="24" y="41"/>
                  <a:pt x="25" y="39"/>
                  <a:pt x="25" y="37"/>
                </a:cubicBezTo>
                <a:cubicBezTo>
                  <a:pt x="25" y="33"/>
                  <a:pt x="23" y="31"/>
                  <a:pt x="19" y="31"/>
                </a:cubicBezTo>
                <a:cubicBezTo>
                  <a:pt x="17" y="31"/>
                  <a:pt x="15" y="32"/>
                  <a:pt x="14" y="34"/>
                </a:cubicBezTo>
                <a:cubicBezTo>
                  <a:pt x="13" y="35"/>
                  <a:pt x="12" y="37"/>
                  <a:pt x="12" y="40"/>
                </a:cubicBezTo>
                <a:cubicBezTo>
                  <a:pt x="12" y="43"/>
                  <a:pt x="14" y="45"/>
                  <a:pt x="17" y="45"/>
                </a:cubicBezTo>
                <a:cubicBezTo>
                  <a:pt x="20" y="45"/>
                  <a:pt x="22" y="44"/>
                  <a:pt x="23" y="43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0" name="Freeform 40"/>
          <p:cNvSpPr>
            <a:spLocks noEditPoints="1"/>
          </p:cNvSpPr>
          <p:nvPr/>
        </p:nvSpPr>
        <p:spPr bwMode="auto">
          <a:xfrm>
            <a:off x="10415588" y="862013"/>
            <a:ext cx="115887" cy="182563"/>
          </a:xfrm>
          <a:custGeom>
            <a:avLst/>
            <a:gdLst>
              <a:gd name="T0" fmla="*/ 35 w 35"/>
              <a:gd name="T1" fmla="*/ 31 h 55"/>
              <a:gd name="T2" fmla="*/ 31 w 35"/>
              <a:gd name="T3" fmla="*/ 47 h 55"/>
              <a:gd name="T4" fmla="*/ 18 w 35"/>
              <a:gd name="T5" fmla="*/ 55 h 55"/>
              <a:gd name="T6" fmla="*/ 7 w 35"/>
              <a:gd name="T7" fmla="*/ 52 h 55"/>
              <a:gd name="T8" fmla="*/ 1 w 35"/>
              <a:gd name="T9" fmla="*/ 42 h 55"/>
              <a:gd name="T10" fmla="*/ 2 w 35"/>
              <a:gd name="T11" fmla="*/ 38 h 55"/>
              <a:gd name="T12" fmla="*/ 2 w 35"/>
              <a:gd name="T13" fmla="*/ 37 h 55"/>
              <a:gd name="T14" fmla="*/ 9 w 35"/>
              <a:gd name="T15" fmla="*/ 37 h 55"/>
              <a:gd name="T16" fmla="*/ 16 w 35"/>
              <a:gd name="T17" fmla="*/ 37 h 55"/>
              <a:gd name="T18" fmla="*/ 16 w 35"/>
              <a:gd name="T19" fmla="*/ 38 h 55"/>
              <a:gd name="T20" fmla="*/ 16 w 35"/>
              <a:gd name="T21" fmla="*/ 39 h 55"/>
              <a:gd name="T22" fmla="*/ 16 w 35"/>
              <a:gd name="T23" fmla="*/ 41 h 55"/>
              <a:gd name="T24" fmla="*/ 19 w 35"/>
              <a:gd name="T25" fmla="*/ 47 h 55"/>
              <a:gd name="T26" fmla="*/ 20 w 35"/>
              <a:gd name="T27" fmla="*/ 47 h 55"/>
              <a:gd name="T28" fmla="*/ 24 w 35"/>
              <a:gd name="T29" fmla="*/ 39 h 55"/>
              <a:gd name="T30" fmla="*/ 24 w 35"/>
              <a:gd name="T31" fmla="*/ 30 h 55"/>
              <a:gd name="T32" fmla="*/ 24 w 35"/>
              <a:gd name="T33" fmla="*/ 29 h 55"/>
              <a:gd name="T34" fmla="*/ 19 w 35"/>
              <a:gd name="T35" fmla="*/ 33 h 55"/>
              <a:gd name="T36" fmla="*/ 14 w 35"/>
              <a:gd name="T37" fmla="*/ 33 h 55"/>
              <a:gd name="T38" fmla="*/ 3 w 35"/>
              <a:gd name="T39" fmla="*/ 29 h 55"/>
              <a:gd name="T40" fmla="*/ 0 w 35"/>
              <a:gd name="T41" fmla="*/ 17 h 55"/>
              <a:gd name="T42" fmla="*/ 5 w 35"/>
              <a:gd name="T43" fmla="*/ 4 h 55"/>
              <a:gd name="T44" fmla="*/ 18 w 35"/>
              <a:gd name="T45" fmla="*/ 0 h 55"/>
              <a:gd name="T46" fmla="*/ 33 w 35"/>
              <a:gd name="T47" fmla="*/ 11 h 55"/>
              <a:gd name="T48" fmla="*/ 35 w 35"/>
              <a:gd name="T49" fmla="*/ 31 h 55"/>
              <a:gd name="T50" fmla="*/ 20 w 35"/>
              <a:gd name="T51" fmla="*/ 21 h 55"/>
              <a:gd name="T52" fmla="*/ 23 w 35"/>
              <a:gd name="T53" fmla="*/ 18 h 55"/>
              <a:gd name="T54" fmla="*/ 23 w 35"/>
              <a:gd name="T55" fmla="*/ 16 h 55"/>
              <a:gd name="T56" fmla="*/ 20 w 35"/>
              <a:gd name="T57" fmla="*/ 12 h 55"/>
              <a:gd name="T58" fmla="*/ 15 w 35"/>
              <a:gd name="T59" fmla="*/ 11 h 55"/>
              <a:gd name="T60" fmla="*/ 12 w 35"/>
              <a:gd name="T61" fmla="*/ 17 h 55"/>
              <a:gd name="T62" fmla="*/ 15 w 35"/>
              <a:gd name="T63" fmla="*/ 21 h 55"/>
              <a:gd name="T64" fmla="*/ 20 w 35"/>
              <a:gd name="T65" fmla="*/ 2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" h="55">
                <a:moveTo>
                  <a:pt x="35" y="31"/>
                </a:moveTo>
                <a:cubicBezTo>
                  <a:pt x="35" y="37"/>
                  <a:pt x="34" y="42"/>
                  <a:pt x="31" y="47"/>
                </a:cubicBezTo>
                <a:cubicBezTo>
                  <a:pt x="28" y="52"/>
                  <a:pt x="24" y="55"/>
                  <a:pt x="18" y="55"/>
                </a:cubicBezTo>
                <a:cubicBezTo>
                  <a:pt x="14" y="55"/>
                  <a:pt x="10" y="54"/>
                  <a:pt x="7" y="52"/>
                </a:cubicBezTo>
                <a:cubicBezTo>
                  <a:pt x="3" y="50"/>
                  <a:pt x="1" y="46"/>
                  <a:pt x="1" y="42"/>
                </a:cubicBezTo>
                <a:cubicBezTo>
                  <a:pt x="2" y="38"/>
                  <a:pt x="2" y="38"/>
                  <a:pt x="2" y="38"/>
                </a:cubicBezTo>
                <a:cubicBezTo>
                  <a:pt x="2" y="37"/>
                  <a:pt x="2" y="37"/>
                  <a:pt x="2" y="37"/>
                </a:cubicBezTo>
                <a:cubicBezTo>
                  <a:pt x="4" y="37"/>
                  <a:pt x="7" y="37"/>
                  <a:pt x="9" y="37"/>
                </a:cubicBezTo>
                <a:cubicBezTo>
                  <a:pt x="11" y="37"/>
                  <a:pt x="14" y="37"/>
                  <a:pt x="16" y="37"/>
                </a:cubicBezTo>
                <a:cubicBezTo>
                  <a:pt x="16" y="37"/>
                  <a:pt x="16" y="37"/>
                  <a:pt x="16" y="38"/>
                </a:cubicBezTo>
                <a:cubicBezTo>
                  <a:pt x="17" y="38"/>
                  <a:pt x="17" y="39"/>
                  <a:pt x="16" y="39"/>
                </a:cubicBezTo>
                <a:cubicBezTo>
                  <a:pt x="16" y="40"/>
                  <a:pt x="16" y="41"/>
                  <a:pt x="16" y="41"/>
                </a:cubicBezTo>
                <a:cubicBezTo>
                  <a:pt x="16" y="45"/>
                  <a:pt x="17" y="47"/>
                  <a:pt x="19" y="47"/>
                </a:cubicBezTo>
                <a:cubicBezTo>
                  <a:pt x="20" y="47"/>
                  <a:pt x="20" y="47"/>
                  <a:pt x="20" y="47"/>
                </a:cubicBezTo>
                <a:cubicBezTo>
                  <a:pt x="22" y="45"/>
                  <a:pt x="23" y="42"/>
                  <a:pt x="24" y="39"/>
                </a:cubicBezTo>
                <a:cubicBezTo>
                  <a:pt x="24" y="37"/>
                  <a:pt x="24" y="34"/>
                  <a:pt x="24" y="30"/>
                </a:cubicBezTo>
                <a:cubicBezTo>
                  <a:pt x="24" y="29"/>
                  <a:pt x="24" y="29"/>
                  <a:pt x="24" y="29"/>
                </a:cubicBezTo>
                <a:cubicBezTo>
                  <a:pt x="23" y="31"/>
                  <a:pt x="21" y="32"/>
                  <a:pt x="19" y="33"/>
                </a:cubicBezTo>
                <a:cubicBezTo>
                  <a:pt x="18" y="33"/>
                  <a:pt x="16" y="33"/>
                  <a:pt x="14" y="33"/>
                </a:cubicBezTo>
                <a:cubicBezTo>
                  <a:pt x="9" y="33"/>
                  <a:pt x="5" y="32"/>
                  <a:pt x="3" y="29"/>
                </a:cubicBezTo>
                <a:cubicBezTo>
                  <a:pt x="1" y="26"/>
                  <a:pt x="0" y="22"/>
                  <a:pt x="0" y="17"/>
                </a:cubicBezTo>
                <a:cubicBezTo>
                  <a:pt x="0" y="11"/>
                  <a:pt x="2" y="7"/>
                  <a:pt x="5" y="4"/>
                </a:cubicBezTo>
                <a:cubicBezTo>
                  <a:pt x="8" y="1"/>
                  <a:pt x="13" y="0"/>
                  <a:pt x="18" y="0"/>
                </a:cubicBezTo>
                <a:cubicBezTo>
                  <a:pt x="25" y="0"/>
                  <a:pt x="30" y="4"/>
                  <a:pt x="33" y="11"/>
                </a:cubicBezTo>
                <a:cubicBezTo>
                  <a:pt x="34" y="16"/>
                  <a:pt x="35" y="22"/>
                  <a:pt x="35" y="31"/>
                </a:cubicBezTo>
                <a:close/>
                <a:moveTo>
                  <a:pt x="20" y="21"/>
                </a:moveTo>
                <a:cubicBezTo>
                  <a:pt x="22" y="20"/>
                  <a:pt x="23" y="19"/>
                  <a:pt x="23" y="18"/>
                </a:cubicBezTo>
                <a:cubicBezTo>
                  <a:pt x="23" y="17"/>
                  <a:pt x="23" y="16"/>
                  <a:pt x="23" y="16"/>
                </a:cubicBezTo>
                <a:cubicBezTo>
                  <a:pt x="22" y="14"/>
                  <a:pt x="21" y="12"/>
                  <a:pt x="20" y="12"/>
                </a:cubicBezTo>
                <a:cubicBezTo>
                  <a:pt x="18" y="11"/>
                  <a:pt x="16" y="11"/>
                  <a:pt x="15" y="11"/>
                </a:cubicBezTo>
                <a:cubicBezTo>
                  <a:pt x="12" y="12"/>
                  <a:pt x="11" y="14"/>
                  <a:pt x="12" y="17"/>
                </a:cubicBezTo>
                <a:cubicBezTo>
                  <a:pt x="12" y="19"/>
                  <a:pt x="14" y="21"/>
                  <a:pt x="15" y="21"/>
                </a:cubicBezTo>
                <a:cubicBezTo>
                  <a:pt x="17" y="22"/>
                  <a:pt x="19" y="22"/>
                  <a:pt x="20" y="21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1" name="Freeform 41"/>
          <p:cNvSpPr>
            <a:spLocks/>
          </p:cNvSpPr>
          <p:nvPr/>
        </p:nvSpPr>
        <p:spPr bwMode="auto">
          <a:xfrm>
            <a:off x="11226800" y="825500"/>
            <a:ext cx="122237" cy="185738"/>
          </a:xfrm>
          <a:custGeom>
            <a:avLst/>
            <a:gdLst>
              <a:gd name="T0" fmla="*/ 17 w 37"/>
              <a:gd name="T1" fmla="*/ 32 h 56"/>
              <a:gd name="T2" fmla="*/ 8 w 37"/>
              <a:gd name="T3" fmla="*/ 31 h 56"/>
              <a:gd name="T4" fmla="*/ 7 w 37"/>
              <a:gd name="T5" fmla="*/ 22 h 56"/>
              <a:gd name="T6" fmla="*/ 12 w 37"/>
              <a:gd name="T7" fmla="*/ 22 h 56"/>
              <a:gd name="T8" fmla="*/ 19 w 37"/>
              <a:gd name="T9" fmla="*/ 21 h 56"/>
              <a:gd name="T10" fmla="*/ 23 w 37"/>
              <a:gd name="T11" fmla="*/ 15 h 56"/>
              <a:gd name="T12" fmla="*/ 22 w 37"/>
              <a:gd name="T13" fmla="*/ 10 h 56"/>
              <a:gd name="T14" fmla="*/ 18 w 37"/>
              <a:gd name="T15" fmla="*/ 8 h 56"/>
              <a:gd name="T16" fmla="*/ 15 w 37"/>
              <a:gd name="T17" fmla="*/ 14 h 56"/>
              <a:gd name="T18" fmla="*/ 16 w 37"/>
              <a:gd name="T19" fmla="*/ 16 h 56"/>
              <a:gd name="T20" fmla="*/ 16 w 37"/>
              <a:gd name="T21" fmla="*/ 19 h 56"/>
              <a:gd name="T22" fmla="*/ 16 w 37"/>
              <a:gd name="T23" fmla="*/ 19 h 56"/>
              <a:gd name="T24" fmla="*/ 8 w 37"/>
              <a:gd name="T25" fmla="*/ 19 h 56"/>
              <a:gd name="T26" fmla="*/ 1 w 37"/>
              <a:gd name="T27" fmla="*/ 19 h 56"/>
              <a:gd name="T28" fmla="*/ 0 w 37"/>
              <a:gd name="T29" fmla="*/ 17 h 56"/>
              <a:gd name="T30" fmla="*/ 18 w 37"/>
              <a:gd name="T31" fmla="*/ 0 h 56"/>
              <a:gd name="T32" fmla="*/ 30 w 37"/>
              <a:gd name="T33" fmla="*/ 4 h 56"/>
              <a:gd name="T34" fmla="*/ 34 w 37"/>
              <a:gd name="T35" fmla="*/ 16 h 56"/>
              <a:gd name="T36" fmla="*/ 30 w 37"/>
              <a:gd name="T37" fmla="*/ 23 h 56"/>
              <a:gd name="T38" fmla="*/ 23 w 37"/>
              <a:gd name="T39" fmla="*/ 27 h 56"/>
              <a:gd name="T40" fmla="*/ 26 w 37"/>
              <a:gd name="T41" fmla="*/ 27 h 56"/>
              <a:gd name="T42" fmla="*/ 34 w 37"/>
              <a:gd name="T43" fmla="*/ 32 h 56"/>
              <a:gd name="T44" fmla="*/ 37 w 37"/>
              <a:gd name="T45" fmla="*/ 41 h 56"/>
              <a:gd name="T46" fmla="*/ 30 w 37"/>
              <a:gd name="T47" fmla="*/ 53 h 56"/>
              <a:gd name="T48" fmla="*/ 17 w 37"/>
              <a:gd name="T49" fmla="*/ 56 h 56"/>
              <a:gd name="T50" fmla="*/ 4 w 37"/>
              <a:gd name="T51" fmla="*/ 50 h 56"/>
              <a:gd name="T52" fmla="*/ 0 w 37"/>
              <a:gd name="T53" fmla="*/ 36 h 56"/>
              <a:gd name="T54" fmla="*/ 1 w 37"/>
              <a:gd name="T55" fmla="*/ 33 h 56"/>
              <a:gd name="T56" fmla="*/ 2 w 37"/>
              <a:gd name="T57" fmla="*/ 33 h 56"/>
              <a:gd name="T58" fmla="*/ 12 w 37"/>
              <a:gd name="T59" fmla="*/ 34 h 56"/>
              <a:gd name="T60" fmla="*/ 11 w 37"/>
              <a:gd name="T61" fmla="*/ 38 h 56"/>
              <a:gd name="T62" fmla="*/ 19 w 37"/>
              <a:gd name="T63" fmla="*/ 46 h 56"/>
              <a:gd name="T64" fmla="*/ 26 w 37"/>
              <a:gd name="T65" fmla="*/ 41 h 56"/>
              <a:gd name="T66" fmla="*/ 25 w 37"/>
              <a:gd name="T67" fmla="*/ 39 h 56"/>
              <a:gd name="T68" fmla="*/ 17 w 37"/>
              <a:gd name="T69" fmla="*/ 3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" h="56">
                <a:moveTo>
                  <a:pt x="17" y="32"/>
                </a:moveTo>
                <a:cubicBezTo>
                  <a:pt x="14" y="32"/>
                  <a:pt x="11" y="31"/>
                  <a:pt x="8" y="31"/>
                </a:cubicBezTo>
                <a:cubicBezTo>
                  <a:pt x="8" y="28"/>
                  <a:pt x="7" y="25"/>
                  <a:pt x="7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5" y="23"/>
                  <a:pt x="17" y="22"/>
                  <a:pt x="19" y="21"/>
                </a:cubicBezTo>
                <a:cubicBezTo>
                  <a:pt x="22" y="19"/>
                  <a:pt x="23" y="17"/>
                  <a:pt x="23" y="15"/>
                </a:cubicBezTo>
                <a:cubicBezTo>
                  <a:pt x="23" y="13"/>
                  <a:pt x="22" y="12"/>
                  <a:pt x="22" y="10"/>
                </a:cubicBezTo>
                <a:cubicBezTo>
                  <a:pt x="21" y="9"/>
                  <a:pt x="19" y="8"/>
                  <a:pt x="18" y="8"/>
                </a:cubicBezTo>
                <a:cubicBezTo>
                  <a:pt x="16" y="8"/>
                  <a:pt x="15" y="10"/>
                  <a:pt x="15" y="14"/>
                </a:cubicBezTo>
                <a:cubicBezTo>
                  <a:pt x="15" y="15"/>
                  <a:pt x="15" y="15"/>
                  <a:pt x="16" y="16"/>
                </a:cubicBezTo>
                <a:cubicBezTo>
                  <a:pt x="16" y="17"/>
                  <a:pt x="16" y="18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6" y="19"/>
                  <a:pt x="3" y="19"/>
                  <a:pt x="1" y="1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6"/>
                  <a:pt x="6" y="0"/>
                  <a:pt x="18" y="0"/>
                </a:cubicBezTo>
                <a:cubicBezTo>
                  <a:pt x="23" y="0"/>
                  <a:pt x="27" y="2"/>
                  <a:pt x="30" y="4"/>
                </a:cubicBezTo>
                <a:cubicBezTo>
                  <a:pt x="33" y="7"/>
                  <a:pt x="34" y="11"/>
                  <a:pt x="34" y="16"/>
                </a:cubicBezTo>
                <a:cubicBezTo>
                  <a:pt x="34" y="18"/>
                  <a:pt x="33" y="20"/>
                  <a:pt x="30" y="23"/>
                </a:cubicBezTo>
                <a:cubicBezTo>
                  <a:pt x="28" y="26"/>
                  <a:pt x="25" y="27"/>
                  <a:pt x="23" y="27"/>
                </a:cubicBezTo>
                <a:cubicBezTo>
                  <a:pt x="26" y="27"/>
                  <a:pt x="26" y="27"/>
                  <a:pt x="26" y="27"/>
                </a:cubicBezTo>
                <a:cubicBezTo>
                  <a:pt x="29" y="27"/>
                  <a:pt x="32" y="29"/>
                  <a:pt x="34" y="32"/>
                </a:cubicBezTo>
                <a:cubicBezTo>
                  <a:pt x="36" y="34"/>
                  <a:pt x="37" y="38"/>
                  <a:pt x="37" y="41"/>
                </a:cubicBezTo>
                <a:cubicBezTo>
                  <a:pt x="37" y="46"/>
                  <a:pt x="35" y="50"/>
                  <a:pt x="30" y="53"/>
                </a:cubicBezTo>
                <a:cubicBezTo>
                  <a:pt x="27" y="55"/>
                  <a:pt x="22" y="56"/>
                  <a:pt x="17" y="56"/>
                </a:cubicBezTo>
                <a:cubicBezTo>
                  <a:pt x="11" y="56"/>
                  <a:pt x="6" y="54"/>
                  <a:pt x="4" y="50"/>
                </a:cubicBezTo>
                <a:cubicBezTo>
                  <a:pt x="2" y="47"/>
                  <a:pt x="0" y="43"/>
                  <a:pt x="0" y="36"/>
                </a:cubicBezTo>
                <a:cubicBezTo>
                  <a:pt x="1" y="33"/>
                  <a:pt x="1" y="33"/>
                  <a:pt x="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33"/>
                  <a:pt x="8" y="33"/>
                  <a:pt x="12" y="34"/>
                </a:cubicBezTo>
                <a:cubicBezTo>
                  <a:pt x="11" y="35"/>
                  <a:pt x="11" y="37"/>
                  <a:pt x="11" y="38"/>
                </a:cubicBezTo>
                <a:cubicBezTo>
                  <a:pt x="11" y="43"/>
                  <a:pt x="14" y="46"/>
                  <a:pt x="19" y="46"/>
                </a:cubicBezTo>
                <a:cubicBezTo>
                  <a:pt x="23" y="46"/>
                  <a:pt x="26" y="44"/>
                  <a:pt x="26" y="41"/>
                </a:cubicBezTo>
                <a:cubicBezTo>
                  <a:pt x="26" y="40"/>
                  <a:pt x="26" y="40"/>
                  <a:pt x="25" y="39"/>
                </a:cubicBezTo>
                <a:cubicBezTo>
                  <a:pt x="26" y="36"/>
                  <a:pt x="23" y="33"/>
                  <a:pt x="17" y="32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2" name="Freeform 42"/>
          <p:cNvSpPr>
            <a:spLocks noEditPoints="1"/>
          </p:cNvSpPr>
          <p:nvPr/>
        </p:nvSpPr>
        <p:spPr bwMode="auto">
          <a:xfrm>
            <a:off x="10467975" y="528638"/>
            <a:ext cx="828675" cy="825500"/>
          </a:xfrm>
          <a:custGeom>
            <a:avLst/>
            <a:gdLst>
              <a:gd name="T0" fmla="*/ 90 w 522"/>
              <a:gd name="T1" fmla="*/ 12 h 520"/>
              <a:gd name="T2" fmla="*/ 123 w 522"/>
              <a:gd name="T3" fmla="*/ 58 h 520"/>
              <a:gd name="T4" fmla="*/ 140 w 522"/>
              <a:gd name="T5" fmla="*/ 52 h 520"/>
              <a:gd name="T6" fmla="*/ 110 w 522"/>
              <a:gd name="T7" fmla="*/ 0 h 520"/>
              <a:gd name="T8" fmla="*/ 90 w 522"/>
              <a:gd name="T9" fmla="*/ 12 h 520"/>
              <a:gd name="T10" fmla="*/ 63 w 522"/>
              <a:gd name="T11" fmla="*/ 133 h 520"/>
              <a:gd name="T12" fmla="*/ 17 w 522"/>
              <a:gd name="T13" fmla="*/ 96 h 520"/>
              <a:gd name="T14" fmla="*/ 0 w 522"/>
              <a:gd name="T15" fmla="*/ 114 h 520"/>
              <a:gd name="T16" fmla="*/ 48 w 522"/>
              <a:gd name="T17" fmla="*/ 146 h 520"/>
              <a:gd name="T18" fmla="*/ 63 w 522"/>
              <a:gd name="T19" fmla="*/ 133 h 520"/>
              <a:gd name="T20" fmla="*/ 445 w 522"/>
              <a:gd name="T21" fmla="*/ 25 h 520"/>
              <a:gd name="T22" fmla="*/ 424 w 522"/>
              <a:gd name="T23" fmla="*/ 12 h 520"/>
              <a:gd name="T24" fmla="*/ 401 w 522"/>
              <a:gd name="T25" fmla="*/ 64 h 520"/>
              <a:gd name="T26" fmla="*/ 416 w 522"/>
              <a:gd name="T27" fmla="*/ 77 h 520"/>
              <a:gd name="T28" fmla="*/ 445 w 522"/>
              <a:gd name="T29" fmla="*/ 25 h 520"/>
              <a:gd name="T30" fmla="*/ 503 w 522"/>
              <a:gd name="T31" fmla="*/ 98 h 520"/>
              <a:gd name="T32" fmla="*/ 460 w 522"/>
              <a:gd name="T33" fmla="*/ 137 h 520"/>
              <a:gd name="T34" fmla="*/ 468 w 522"/>
              <a:gd name="T35" fmla="*/ 154 h 520"/>
              <a:gd name="T36" fmla="*/ 516 w 522"/>
              <a:gd name="T37" fmla="*/ 119 h 520"/>
              <a:gd name="T38" fmla="*/ 503 w 522"/>
              <a:gd name="T39" fmla="*/ 98 h 520"/>
              <a:gd name="T40" fmla="*/ 67 w 522"/>
              <a:gd name="T41" fmla="*/ 383 h 520"/>
              <a:gd name="T42" fmla="*/ 19 w 522"/>
              <a:gd name="T43" fmla="*/ 418 h 520"/>
              <a:gd name="T44" fmla="*/ 34 w 522"/>
              <a:gd name="T45" fmla="*/ 439 h 520"/>
              <a:gd name="T46" fmla="*/ 75 w 522"/>
              <a:gd name="T47" fmla="*/ 402 h 520"/>
              <a:gd name="T48" fmla="*/ 67 w 522"/>
              <a:gd name="T49" fmla="*/ 383 h 520"/>
              <a:gd name="T50" fmla="*/ 119 w 522"/>
              <a:gd name="T51" fmla="*/ 512 h 520"/>
              <a:gd name="T52" fmla="*/ 142 w 522"/>
              <a:gd name="T53" fmla="*/ 520 h 520"/>
              <a:gd name="T54" fmla="*/ 156 w 522"/>
              <a:gd name="T55" fmla="*/ 466 h 520"/>
              <a:gd name="T56" fmla="*/ 142 w 522"/>
              <a:gd name="T57" fmla="*/ 456 h 520"/>
              <a:gd name="T58" fmla="*/ 119 w 522"/>
              <a:gd name="T59" fmla="*/ 512 h 520"/>
              <a:gd name="T60" fmla="*/ 470 w 522"/>
              <a:gd name="T61" fmla="*/ 364 h 520"/>
              <a:gd name="T62" fmla="*/ 460 w 522"/>
              <a:gd name="T63" fmla="*/ 381 h 520"/>
              <a:gd name="T64" fmla="*/ 512 w 522"/>
              <a:gd name="T65" fmla="*/ 408 h 520"/>
              <a:gd name="T66" fmla="*/ 522 w 522"/>
              <a:gd name="T67" fmla="*/ 387 h 520"/>
              <a:gd name="T68" fmla="*/ 470 w 522"/>
              <a:gd name="T69" fmla="*/ 364 h 520"/>
              <a:gd name="T70" fmla="*/ 381 w 522"/>
              <a:gd name="T71" fmla="*/ 450 h 520"/>
              <a:gd name="T72" fmla="*/ 416 w 522"/>
              <a:gd name="T73" fmla="*/ 497 h 520"/>
              <a:gd name="T74" fmla="*/ 435 w 522"/>
              <a:gd name="T75" fmla="*/ 481 h 520"/>
              <a:gd name="T76" fmla="*/ 397 w 522"/>
              <a:gd name="T77" fmla="*/ 441 h 520"/>
              <a:gd name="T78" fmla="*/ 381 w 522"/>
              <a:gd name="T79" fmla="*/ 45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2" h="520">
                <a:moveTo>
                  <a:pt x="90" y="12"/>
                </a:moveTo>
                <a:lnTo>
                  <a:pt x="123" y="58"/>
                </a:lnTo>
                <a:lnTo>
                  <a:pt x="140" y="52"/>
                </a:lnTo>
                <a:lnTo>
                  <a:pt x="110" y="0"/>
                </a:lnTo>
                <a:lnTo>
                  <a:pt x="90" y="12"/>
                </a:lnTo>
                <a:close/>
                <a:moveTo>
                  <a:pt x="63" y="133"/>
                </a:moveTo>
                <a:lnTo>
                  <a:pt x="17" y="96"/>
                </a:lnTo>
                <a:lnTo>
                  <a:pt x="0" y="114"/>
                </a:lnTo>
                <a:lnTo>
                  <a:pt x="48" y="146"/>
                </a:lnTo>
                <a:lnTo>
                  <a:pt x="63" y="133"/>
                </a:lnTo>
                <a:close/>
                <a:moveTo>
                  <a:pt x="445" y="25"/>
                </a:moveTo>
                <a:lnTo>
                  <a:pt x="424" y="12"/>
                </a:lnTo>
                <a:lnTo>
                  <a:pt x="401" y="64"/>
                </a:lnTo>
                <a:lnTo>
                  <a:pt x="416" y="77"/>
                </a:lnTo>
                <a:lnTo>
                  <a:pt x="445" y="25"/>
                </a:lnTo>
                <a:close/>
                <a:moveTo>
                  <a:pt x="503" y="98"/>
                </a:moveTo>
                <a:lnTo>
                  <a:pt x="460" y="137"/>
                </a:lnTo>
                <a:lnTo>
                  <a:pt x="468" y="154"/>
                </a:lnTo>
                <a:lnTo>
                  <a:pt x="516" y="119"/>
                </a:lnTo>
                <a:lnTo>
                  <a:pt x="503" y="98"/>
                </a:lnTo>
                <a:close/>
                <a:moveTo>
                  <a:pt x="67" y="383"/>
                </a:moveTo>
                <a:lnTo>
                  <a:pt x="19" y="418"/>
                </a:lnTo>
                <a:lnTo>
                  <a:pt x="34" y="439"/>
                </a:lnTo>
                <a:lnTo>
                  <a:pt x="75" y="402"/>
                </a:lnTo>
                <a:lnTo>
                  <a:pt x="67" y="383"/>
                </a:lnTo>
                <a:close/>
                <a:moveTo>
                  <a:pt x="119" y="512"/>
                </a:moveTo>
                <a:lnTo>
                  <a:pt x="142" y="520"/>
                </a:lnTo>
                <a:lnTo>
                  <a:pt x="156" y="466"/>
                </a:lnTo>
                <a:lnTo>
                  <a:pt x="142" y="456"/>
                </a:lnTo>
                <a:lnTo>
                  <a:pt x="119" y="512"/>
                </a:lnTo>
                <a:close/>
                <a:moveTo>
                  <a:pt x="470" y="364"/>
                </a:moveTo>
                <a:lnTo>
                  <a:pt x="460" y="381"/>
                </a:lnTo>
                <a:lnTo>
                  <a:pt x="512" y="408"/>
                </a:lnTo>
                <a:lnTo>
                  <a:pt x="522" y="387"/>
                </a:lnTo>
                <a:lnTo>
                  <a:pt x="470" y="364"/>
                </a:lnTo>
                <a:close/>
                <a:moveTo>
                  <a:pt x="381" y="450"/>
                </a:moveTo>
                <a:lnTo>
                  <a:pt x="416" y="497"/>
                </a:lnTo>
                <a:lnTo>
                  <a:pt x="435" y="481"/>
                </a:lnTo>
                <a:lnTo>
                  <a:pt x="397" y="441"/>
                </a:lnTo>
                <a:lnTo>
                  <a:pt x="381" y="450"/>
                </a:ln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3" name="Oval 43"/>
          <p:cNvSpPr>
            <a:spLocks noChangeArrowheads="1"/>
          </p:cNvSpPr>
          <p:nvPr/>
        </p:nvSpPr>
        <p:spPr bwMode="auto">
          <a:xfrm>
            <a:off x="10814050" y="889000"/>
            <a:ext cx="130175" cy="125413"/>
          </a:xfrm>
          <a:prstGeom prst="ellipse">
            <a:avLst/>
          </a:pr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4" name="Freeform 44"/>
          <p:cNvSpPr>
            <a:spLocks/>
          </p:cNvSpPr>
          <p:nvPr/>
        </p:nvSpPr>
        <p:spPr bwMode="auto">
          <a:xfrm>
            <a:off x="10556875" y="895350"/>
            <a:ext cx="274637" cy="106363"/>
          </a:xfrm>
          <a:custGeom>
            <a:avLst/>
            <a:gdLst>
              <a:gd name="T0" fmla="*/ 83 w 83"/>
              <a:gd name="T1" fmla="*/ 15 h 32"/>
              <a:gd name="T2" fmla="*/ 62 w 83"/>
              <a:gd name="T3" fmla="*/ 32 h 32"/>
              <a:gd name="T4" fmla="*/ 11 w 83"/>
              <a:gd name="T5" fmla="*/ 20 h 32"/>
              <a:gd name="T6" fmla="*/ 60 w 83"/>
              <a:gd name="T7" fmla="*/ 1 h 32"/>
              <a:gd name="T8" fmla="*/ 83 w 83"/>
              <a:gd name="T9" fmla="*/ 1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32">
                <a:moveTo>
                  <a:pt x="83" y="15"/>
                </a:moveTo>
                <a:cubicBezTo>
                  <a:pt x="62" y="32"/>
                  <a:pt x="62" y="32"/>
                  <a:pt x="62" y="32"/>
                </a:cubicBezTo>
                <a:cubicBezTo>
                  <a:pt x="62" y="32"/>
                  <a:pt x="21" y="27"/>
                  <a:pt x="11" y="20"/>
                </a:cubicBezTo>
                <a:cubicBezTo>
                  <a:pt x="0" y="13"/>
                  <a:pt x="57" y="0"/>
                  <a:pt x="60" y="1"/>
                </a:cubicBezTo>
                <a:cubicBezTo>
                  <a:pt x="64" y="2"/>
                  <a:pt x="76" y="16"/>
                  <a:pt x="83" y="15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5" name="Freeform 45"/>
          <p:cNvSpPr>
            <a:spLocks/>
          </p:cNvSpPr>
          <p:nvPr/>
        </p:nvSpPr>
        <p:spPr bwMode="auto">
          <a:xfrm>
            <a:off x="10861675" y="620713"/>
            <a:ext cx="61912" cy="304800"/>
          </a:xfrm>
          <a:custGeom>
            <a:avLst/>
            <a:gdLst>
              <a:gd name="T0" fmla="*/ 10 w 19"/>
              <a:gd name="T1" fmla="*/ 92 h 92"/>
              <a:gd name="T2" fmla="*/ 0 w 19"/>
              <a:gd name="T3" fmla="*/ 69 h 92"/>
              <a:gd name="T4" fmla="*/ 8 w 19"/>
              <a:gd name="T5" fmla="*/ 11 h 92"/>
              <a:gd name="T6" fmla="*/ 18 w 19"/>
              <a:gd name="T7" fmla="*/ 66 h 92"/>
              <a:gd name="T8" fmla="*/ 10 w 19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92">
                <a:moveTo>
                  <a:pt x="10" y="92"/>
                </a:move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3" y="23"/>
                  <a:pt x="8" y="11"/>
                </a:cubicBezTo>
                <a:cubicBezTo>
                  <a:pt x="12" y="0"/>
                  <a:pt x="19" y="62"/>
                  <a:pt x="18" y="66"/>
                </a:cubicBezTo>
                <a:cubicBezTo>
                  <a:pt x="18" y="70"/>
                  <a:pt x="10" y="84"/>
                  <a:pt x="10" y="92"/>
                </a:cubicBezTo>
                <a:close/>
              </a:path>
            </a:pathLst>
          </a:custGeom>
          <a:solidFill>
            <a:srgbClr val="AB4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5" name="Freeform 55"/>
          <p:cNvSpPr>
            <a:spLocks/>
          </p:cNvSpPr>
          <p:nvPr/>
        </p:nvSpPr>
        <p:spPr bwMode="auto">
          <a:xfrm>
            <a:off x="10917177" y="3052788"/>
            <a:ext cx="101600" cy="9525"/>
          </a:xfrm>
          <a:custGeom>
            <a:avLst/>
            <a:gdLst>
              <a:gd name="T0" fmla="*/ 31 w 31"/>
              <a:gd name="T1" fmla="*/ 0 h 3"/>
              <a:gd name="T2" fmla="*/ 11 w 31"/>
              <a:gd name="T3" fmla="*/ 1 h 3"/>
              <a:gd name="T4" fmla="*/ 0 w 31"/>
              <a:gd name="T5" fmla="*/ 0 h 3"/>
              <a:gd name="T6" fmla="*/ 15 w 31"/>
              <a:gd name="T7" fmla="*/ 3 h 3"/>
              <a:gd name="T8" fmla="*/ 31 w 3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">
                <a:moveTo>
                  <a:pt x="31" y="0"/>
                </a:moveTo>
                <a:cubicBezTo>
                  <a:pt x="25" y="0"/>
                  <a:pt x="18" y="1"/>
                  <a:pt x="11" y="1"/>
                </a:cubicBezTo>
                <a:cubicBezTo>
                  <a:pt x="7" y="1"/>
                  <a:pt x="4" y="1"/>
                  <a:pt x="0" y="0"/>
                </a:cubicBezTo>
                <a:cubicBezTo>
                  <a:pt x="5" y="2"/>
                  <a:pt x="10" y="3"/>
                  <a:pt x="15" y="3"/>
                </a:cubicBezTo>
                <a:cubicBezTo>
                  <a:pt x="21" y="3"/>
                  <a:pt x="26" y="2"/>
                  <a:pt x="31" y="0"/>
                </a:cubicBezTo>
              </a:path>
            </a:pathLst>
          </a:custGeom>
          <a:solidFill>
            <a:srgbClr val="E3EB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9" name="Freeform 526"/>
          <p:cNvSpPr>
            <a:spLocks/>
          </p:cNvSpPr>
          <p:nvPr/>
        </p:nvSpPr>
        <p:spPr bwMode="auto">
          <a:xfrm>
            <a:off x="10724589" y="2832125"/>
            <a:ext cx="369888" cy="301625"/>
          </a:xfrm>
          <a:custGeom>
            <a:avLst/>
            <a:gdLst>
              <a:gd name="T0" fmla="*/ 112 w 112"/>
              <a:gd name="T1" fmla="*/ 2 h 91"/>
              <a:gd name="T2" fmla="*/ 109 w 112"/>
              <a:gd name="T3" fmla="*/ 25 h 91"/>
              <a:gd name="T4" fmla="*/ 108 w 112"/>
              <a:gd name="T5" fmla="*/ 27 h 91"/>
              <a:gd name="T6" fmla="*/ 105 w 112"/>
              <a:gd name="T7" fmla="*/ 52 h 91"/>
              <a:gd name="T8" fmla="*/ 101 w 112"/>
              <a:gd name="T9" fmla="*/ 80 h 91"/>
              <a:gd name="T10" fmla="*/ 100 w 112"/>
              <a:gd name="T11" fmla="*/ 91 h 91"/>
              <a:gd name="T12" fmla="*/ 95 w 112"/>
              <a:gd name="T13" fmla="*/ 89 h 91"/>
              <a:gd name="T14" fmla="*/ 73 w 112"/>
              <a:gd name="T15" fmla="*/ 86 h 91"/>
              <a:gd name="T16" fmla="*/ 45 w 112"/>
              <a:gd name="T17" fmla="*/ 86 h 91"/>
              <a:gd name="T18" fmla="*/ 21 w 112"/>
              <a:gd name="T19" fmla="*/ 88 h 91"/>
              <a:gd name="T20" fmla="*/ 12 w 112"/>
              <a:gd name="T21" fmla="*/ 91 h 91"/>
              <a:gd name="T22" fmla="*/ 10 w 112"/>
              <a:gd name="T23" fmla="*/ 74 h 91"/>
              <a:gd name="T24" fmla="*/ 5 w 112"/>
              <a:gd name="T25" fmla="*/ 38 h 91"/>
              <a:gd name="T26" fmla="*/ 3 w 112"/>
              <a:gd name="T27" fmla="*/ 30 h 91"/>
              <a:gd name="T28" fmla="*/ 0 w 112"/>
              <a:gd name="T29" fmla="*/ 4 h 91"/>
              <a:gd name="T30" fmla="*/ 0 w 112"/>
              <a:gd name="T31" fmla="*/ 2 h 91"/>
              <a:gd name="T32" fmla="*/ 1 w 112"/>
              <a:gd name="T33" fmla="*/ 1 h 91"/>
              <a:gd name="T34" fmla="*/ 22 w 112"/>
              <a:gd name="T35" fmla="*/ 5 h 91"/>
              <a:gd name="T36" fmla="*/ 65 w 112"/>
              <a:gd name="T37" fmla="*/ 6 h 91"/>
              <a:gd name="T38" fmla="*/ 100 w 112"/>
              <a:gd name="T39" fmla="*/ 3 h 91"/>
              <a:gd name="T40" fmla="*/ 110 w 112"/>
              <a:gd name="T41" fmla="*/ 1 h 91"/>
              <a:gd name="T42" fmla="*/ 112 w 112"/>
              <a:gd name="T43" fmla="*/ 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2" h="91">
                <a:moveTo>
                  <a:pt x="112" y="2"/>
                </a:moveTo>
                <a:cubicBezTo>
                  <a:pt x="111" y="9"/>
                  <a:pt x="110" y="17"/>
                  <a:pt x="109" y="25"/>
                </a:cubicBezTo>
                <a:cubicBezTo>
                  <a:pt x="108" y="33"/>
                  <a:pt x="110" y="18"/>
                  <a:pt x="108" y="27"/>
                </a:cubicBezTo>
                <a:cubicBezTo>
                  <a:pt x="107" y="35"/>
                  <a:pt x="106" y="43"/>
                  <a:pt x="105" y="52"/>
                </a:cubicBezTo>
                <a:cubicBezTo>
                  <a:pt x="104" y="61"/>
                  <a:pt x="103" y="71"/>
                  <a:pt x="101" y="80"/>
                </a:cubicBezTo>
                <a:cubicBezTo>
                  <a:pt x="101" y="84"/>
                  <a:pt x="100" y="87"/>
                  <a:pt x="100" y="91"/>
                </a:cubicBezTo>
                <a:cubicBezTo>
                  <a:pt x="98" y="90"/>
                  <a:pt x="97" y="89"/>
                  <a:pt x="95" y="89"/>
                </a:cubicBezTo>
                <a:cubicBezTo>
                  <a:pt x="88" y="87"/>
                  <a:pt x="81" y="87"/>
                  <a:pt x="73" y="86"/>
                </a:cubicBezTo>
                <a:cubicBezTo>
                  <a:pt x="64" y="86"/>
                  <a:pt x="54" y="86"/>
                  <a:pt x="45" y="86"/>
                </a:cubicBezTo>
                <a:cubicBezTo>
                  <a:pt x="37" y="86"/>
                  <a:pt x="29" y="87"/>
                  <a:pt x="21" y="88"/>
                </a:cubicBezTo>
                <a:cubicBezTo>
                  <a:pt x="18" y="88"/>
                  <a:pt x="15" y="89"/>
                  <a:pt x="12" y="91"/>
                </a:cubicBezTo>
                <a:cubicBezTo>
                  <a:pt x="11" y="85"/>
                  <a:pt x="11" y="80"/>
                  <a:pt x="10" y="74"/>
                </a:cubicBezTo>
                <a:cubicBezTo>
                  <a:pt x="8" y="62"/>
                  <a:pt x="7" y="50"/>
                  <a:pt x="5" y="38"/>
                </a:cubicBezTo>
                <a:cubicBezTo>
                  <a:pt x="4" y="27"/>
                  <a:pt x="5" y="40"/>
                  <a:pt x="3" y="30"/>
                </a:cubicBezTo>
                <a:cubicBezTo>
                  <a:pt x="2" y="21"/>
                  <a:pt x="1" y="13"/>
                  <a:pt x="0" y="4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1"/>
                </a:cubicBezTo>
                <a:cubicBezTo>
                  <a:pt x="9" y="4"/>
                  <a:pt x="13" y="5"/>
                  <a:pt x="22" y="5"/>
                </a:cubicBezTo>
                <a:cubicBezTo>
                  <a:pt x="36" y="7"/>
                  <a:pt x="51" y="7"/>
                  <a:pt x="65" y="6"/>
                </a:cubicBezTo>
                <a:cubicBezTo>
                  <a:pt x="77" y="6"/>
                  <a:pt x="89" y="6"/>
                  <a:pt x="100" y="3"/>
                </a:cubicBezTo>
                <a:cubicBezTo>
                  <a:pt x="104" y="3"/>
                  <a:pt x="107" y="2"/>
                  <a:pt x="110" y="1"/>
                </a:cubicBezTo>
                <a:cubicBezTo>
                  <a:pt x="111" y="0"/>
                  <a:pt x="112" y="0"/>
                  <a:pt x="112" y="2"/>
                </a:cubicBezTo>
              </a:path>
            </a:pathLst>
          </a:custGeom>
          <a:solidFill>
            <a:srgbClr val="45A8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Freeform 527"/>
          <p:cNvSpPr>
            <a:spLocks/>
          </p:cNvSpPr>
          <p:nvPr/>
        </p:nvSpPr>
        <p:spPr bwMode="auto">
          <a:xfrm>
            <a:off x="10708714" y="2587650"/>
            <a:ext cx="404813" cy="277813"/>
          </a:xfrm>
          <a:custGeom>
            <a:avLst/>
            <a:gdLst>
              <a:gd name="T0" fmla="*/ 122 w 123"/>
              <a:gd name="T1" fmla="*/ 2 h 84"/>
              <a:gd name="T2" fmla="*/ 123 w 123"/>
              <a:gd name="T3" fmla="*/ 7 h 84"/>
              <a:gd name="T4" fmla="*/ 119 w 123"/>
              <a:gd name="T5" fmla="*/ 51 h 84"/>
              <a:gd name="T6" fmla="*/ 118 w 123"/>
              <a:gd name="T7" fmla="*/ 71 h 84"/>
              <a:gd name="T8" fmla="*/ 117 w 123"/>
              <a:gd name="T9" fmla="*/ 82 h 84"/>
              <a:gd name="T10" fmla="*/ 116 w 123"/>
              <a:gd name="T11" fmla="*/ 82 h 84"/>
              <a:gd name="T12" fmla="*/ 97 w 123"/>
              <a:gd name="T13" fmla="*/ 75 h 84"/>
              <a:gd name="T14" fmla="*/ 48 w 123"/>
              <a:gd name="T15" fmla="*/ 72 h 84"/>
              <a:gd name="T16" fmla="*/ 12 w 123"/>
              <a:gd name="T17" fmla="*/ 79 h 84"/>
              <a:gd name="T18" fmla="*/ 6 w 123"/>
              <a:gd name="T19" fmla="*/ 84 h 84"/>
              <a:gd name="T20" fmla="*/ 6 w 123"/>
              <a:gd name="T21" fmla="*/ 83 h 84"/>
              <a:gd name="T22" fmla="*/ 4 w 123"/>
              <a:gd name="T23" fmla="*/ 61 h 84"/>
              <a:gd name="T24" fmla="*/ 4 w 123"/>
              <a:gd name="T25" fmla="*/ 54 h 84"/>
              <a:gd name="T26" fmla="*/ 4 w 123"/>
              <a:gd name="T27" fmla="*/ 53 h 84"/>
              <a:gd name="T28" fmla="*/ 2 w 123"/>
              <a:gd name="T29" fmla="*/ 29 h 84"/>
              <a:gd name="T30" fmla="*/ 1 w 123"/>
              <a:gd name="T31" fmla="*/ 15 h 84"/>
              <a:gd name="T32" fmla="*/ 0 w 123"/>
              <a:gd name="T33" fmla="*/ 6 h 84"/>
              <a:gd name="T34" fmla="*/ 0 w 123"/>
              <a:gd name="T35" fmla="*/ 0 h 84"/>
              <a:gd name="T36" fmla="*/ 1 w 123"/>
              <a:gd name="T37" fmla="*/ 1 h 84"/>
              <a:gd name="T38" fmla="*/ 14 w 123"/>
              <a:gd name="T39" fmla="*/ 7 h 84"/>
              <a:gd name="T40" fmla="*/ 36 w 123"/>
              <a:gd name="T41" fmla="*/ 11 h 84"/>
              <a:gd name="T42" fmla="*/ 56 w 123"/>
              <a:gd name="T43" fmla="*/ 12 h 84"/>
              <a:gd name="T44" fmla="*/ 75 w 123"/>
              <a:gd name="T45" fmla="*/ 12 h 84"/>
              <a:gd name="T46" fmla="*/ 92 w 123"/>
              <a:gd name="T47" fmla="*/ 10 h 84"/>
              <a:gd name="T48" fmla="*/ 112 w 123"/>
              <a:gd name="T49" fmla="*/ 6 h 84"/>
              <a:gd name="T50" fmla="*/ 119 w 123"/>
              <a:gd name="T51" fmla="*/ 3 h 84"/>
              <a:gd name="T52" fmla="*/ 122 w 123"/>
              <a:gd name="T53" fmla="*/ 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3" h="84">
                <a:moveTo>
                  <a:pt x="122" y="2"/>
                </a:moveTo>
                <a:cubicBezTo>
                  <a:pt x="123" y="3"/>
                  <a:pt x="123" y="4"/>
                  <a:pt x="123" y="7"/>
                </a:cubicBezTo>
                <a:cubicBezTo>
                  <a:pt x="122" y="22"/>
                  <a:pt x="121" y="36"/>
                  <a:pt x="119" y="51"/>
                </a:cubicBezTo>
                <a:cubicBezTo>
                  <a:pt x="119" y="58"/>
                  <a:pt x="118" y="64"/>
                  <a:pt x="118" y="71"/>
                </a:cubicBezTo>
                <a:cubicBezTo>
                  <a:pt x="118" y="73"/>
                  <a:pt x="119" y="81"/>
                  <a:pt x="117" y="82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110" y="78"/>
                  <a:pt x="104" y="75"/>
                  <a:pt x="97" y="75"/>
                </a:cubicBezTo>
                <a:cubicBezTo>
                  <a:pt x="81" y="72"/>
                  <a:pt x="64" y="72"/>
                  <a:pt x="48" y="72"/>
                </a:cubicBezTo>
                <a:cubicBezTo>
                  <a:pt x="36" y="73"/>
                  <a:pt x="24" y="74"/>
                  <a:pt x="12" y="79"/>
                </a:cubicBezTo>
                <a:cubicBezTo>
                  <a:pt x="10" y="80"/>
                  <a:pt x="8" y="81"/>
                  <a:pt x="6" y="84"/>
                </a:cubicBezTo>
                <a:cubicBezTo>
                  <a:pt x="6" y="84"/>
                  <a:pt x="6" y="84"/>
                  <a:pt x="6" y="83"/>
                </a:cubicBezTo>
                <a:cubicBezTo>
                  <a:pt x="6" y="75"/>
                  <a:pt x="5" y="68"/>
                  <a:pt x="4" y="61"/>
                </a:cubicBezTo>
                <a:cubicBezTo>
                  <a:pt x="4" y="59"/>
                  <a:pt x="4" y="57"/>
                  <a:pt x="4" y="54"/>
                </a:cubicBezTo>
                <a:cubicBezTo>
                  <a:pt x="4" y="54"/>
                  <a:pt x="4" y="54"/>
                  <a:pt x="4" y="53"/>
                </a:cubicBezTo>
                <a:cubicBezTo>
                  <a:pt x="3" y="45"/>
                  <a:pt x="3" y="37"/>
                  <a:pt x="2" y="29"/>
                </a:cubicBezTo>
                <a:cubicBezTo>
                  <a:pt x="2" y="24"/>
                  <a:pt x="2" y="20"/>
                  <a:pt x="1" y="15"/>
                </a:cubicBezTo>
                <a:cubicBezTo>
                  <a:pt x="0" y="13"/>
                  <a:pt x="1" y="9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0" y="0"/>
                  <a:pt x="1" y="0"/>
                  <a:pt x="1" y="1"/>
                </a:cubicBezTo>
                <a:cubicBezTo>
                  <a:pt x="5" y="4"/>
                  <a:pt x="9" y="6"/>
                  <a:pt x="14" y="7"/>
                </a:cubicBezTo>
                <a:cubicBezTo>
                  <a:pt x="21" y="9"/>
                  <a:pt x="28" y="10"/>
                  <a:pt x="36" y="11"/>
                </a:cubicBezTo>
                <a:cubicBezTo>
                  <a:pt x="43" y="11"/>
                  <a:pt x="50" y="12"/>
                  <a:pt x="56" y="12"/>
                </a:cubicBezTo>
                <a:cubicBezTo>
                  <a:pt x="63" y="12"/>
                  <a:pt x="69" y="12"/>
                  <a:pt x="75" y="12"/>
                </a:cubicBezTo>
                <a:cubicBezTo>
                  <a:pt x="81" y="11"/>
                  <a:pt x="87" y="11"/>
                  <a:pt x="92" y="10"/>
                </a:cubicBezTo>
                <a:cubicBezTo>
                  <a:pt x="99" y="9"/>
                  <a:pt x="105" y="8"/>
                  <a:pt x="112" y="6"/>
                </a:cubicBezTo>
                <a:cubicBezTo>
                  <a:pt x="114" y="5"/>
                  <a:pt x="117" y="4"/>
                  <a:pt x="119" y="3"/>
                </a:cubicBezTo>
                <a:cubicBezTo>
                  <a:pt x="121" y="2"/>
                  <a:pt x="122" y="1"/>
                  <a:pt x="122" y="2"/>
                </a:cubicBezTo>
              </a:path>
            </a:pathLst>
          </a:custGeom>
          <a:solidFill>
            <a:srgbClr val="E9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Freeform 528"/>
          <p:cNvSpPr>
            <a:spLocks/>
          </p:cNvSpPr>
          <p:nvPr/>
        </p:nvSpPr>
        <p:spPr bwMode="auto">
          <a:xfrm>
            <a:off x="10691251" y="2559075"/>
            <a:ext cx="434975" cy="55563"/>
          </a:xfrm>
          <a:custGeom>
            <a:avLst/>
            <a:gdLst>
              <a:gd name="T0" fmla="*/ 132 w 132"/>
              <a:gd name="T1" fmla="*/ 9 h 17"/>
              <a:gd name="T2" fmla="*/ 120 w 132"/>
              <a:gd name="T3" fmla="*/ 13 h 17"/>
              <a:gd name="T4" fmla="*/ 104 w 132"/>
              <a:gd name="T5" fmla="*/ 16 h 17"/>
              <a:gd name="T6" fmla="*/ 102 w 132"/>
              <a:gd name="T7" fmla="*/ 16 h 17"/>
              <a:gd name="T8" fmla="*/ 82 w 132"/>
              <a:gd name="T9" fmla="*/ 17 h 17"/>
              <a:gd name="T10" fmla="*/ 70 w 132"/>
              <a:gd name="T11" fmla="*/ 17 h 17"/>
              <a:gd name="T12" fmla="*/ 49 w 132"/>
              <a:gd name="T13" fmla="*/ 17 h 17"/>
              <a:gd name="T14" fmla="*/ 40 w 132"/>
              <a:gd name="T15" fmla="*/ 16 h 17"/>
              <a:gd name="T16" fmla="*/ 32 w 132"/>
              <a:gd name="T17" fmla="*/ 16 h 17"/>
              <a:gd name="T18" fmla="*/ 15 w 132"/>
              <a:gd name="T19" fmla="*/ 14 h 17"/>
              <a:gd name="T20" fmla="*/ 3 w 132"/>
              <a:gd name="T21" fmla="*/ 11 h 17"/>
              <a:gd name="T22" fmla="*/ 0 w 132"/>
              <a:gd name="T23" fmla="*/ 9 h 17"/>
              <a:gd name="T24" fmla="*/ 2 w 132"/>
              <a:gd name="T25" fmla="*/ 7 h 17"/>
              <a:gd name="T26" fmla="*/ 14 w 132"/>
              <a:gd name="T27" fmla="*/ 4 h 17"/>
              <a:gd name="T28" fmla="*/ 31 w 132"/>
              <a:gd name="T29" fmla="*/ 2 h 17"/>
              <a:gd name="T30" fmla="*/ 63 w 132"/>
              <a:gd name="T31" fmla="*/ 0 h 17"/>
              <a:gd name="T32" fmla="*/ 83 w 132"/>
              <a:gd name="T33" fmla="*/ 1 h 17"/>
              <a:gd name="T34" fmla="*/ 105 w 132"/>
              <a:gd name="T35" fmla="*/ 2 h 17"/>
              <a:gd name="T36" fmla="*/ 123 w 132"/>
              <a:gd name="T37" fmla="*/ 4 h 17"/>
              <a:gd name="T38" fmla="*/ 130 w 132"/>
              <a:gd name="T39" fmla="*/ 7 h 17"/>
              <a:gd name="T40" fmla="*/ 132 w 132"/>
              <a:gd name="T4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2" h="17">
                <a:moveTo>
                  <a:pt x="132" y="9"/>
                </a:moveTo>
                <a:cubicBezTo>
                  <a:pt x="128" y="12"/>
                  <a:pt x="124" y="12"/>
                  <a:pt x="120" y="13"/>
                </a:cubicBezTo>
                <a:cubicBezTo>
                  <a:pt x="115" y="14"/>
                  <a:pt x="109" y="14"/>
                  <a:pt x="104" y="16"/>
                </a:cubicBezTo>
                <a:cubicBezTo>
                  <a:pt x="104" y="16"/>
                  <a:pt x="103" y="16"/>
                  <a:pt x="102" y="16"/>
                </a:cubicBezTo>
                <a:cubicBezTo>
                  <a:pt x="96" y="16"/>
                  <a:pt x="89" y="16"/>
                  <a:pt x="82" y="17"/>
                </a:cubicBezTo>
                <a:cubicBezTo>
                  <a:pt x="78" y="17"/>
                  <a:pt x="74" y="17"/>
                  <a:pt x="70" y="17"/>
                </a:cubicBezTo>
                <a:cubicBezTo>
                  <a:pt x="63" y="17"/>
                  <a:pt x="56" y="17"/>
                  <a:pt x="49" y="17"/>
                </a:cubicBezTo>
                <a:cubicBezTo>
                  <a:pt x="46" y="17"/>
                  <a:pt x="43" y="17"/>
                  <a:pt x="40" y="16"/>
                </a:cubicBezTo>
                <a:cubicBezTo>
                  <a:pt x="37" y="16"/>
                  <a:pt x="34" y="16"/>
                  <a:pt x="32" y="16"/>
                </a:cubicBezTo>
                <a:cubicBezTo>
                  <a:pt x="26" y="15"/>
                  <a:pt x="21" y="15"/>
                  <a:pt x="15" y="14"/>
                </a:cubicBezTo>
                <a:cubicBezTo>
                  <a:pt x="11" y="13"/>
                  <a:pt x="7" y="12"/>
                  <a:pt x="3" y="11"/>
                </a:cubicBezTo>
                <a:cubicBezTo>
                  <a:pt x="2" y="10"/>
                  <a:pt x="1" y="10"/>
                  <a:pt x="0" y="9"/>
                </a:cubicBezTo>
                <a:cubicBezTo>
                  <a:pt x="0" y="8"/>
                  <a:pt x="1" y="7"/>
                  <a:pt x="2" y="7"/>
                </a:cubicBezTo>
                <a:cubicBezTo>
                  <a:pt x="6" y="5"/>
                  <a:pt x="10" y="4"/>
                  <a:pt x="14" y="4"/>
                </a:cubicBezTo>
                <a:cubicBezTo>
                  <a:pt x="19" y="3"/>
                  <a:pt x="25" y="2"/>
                  <a:pt x="31" y="2"/>
                </a:cubicBezTo>
                <a:cubicBezTo>
                  <a:pt x="42" y="1"/>
                  <a:pt x="52" y="0"/>
                  <a:pt x="63" y="0"/>
                </a:cubicBezTo>
                <a:cubicBezTo>
                  <a:pt x="70" y="0"/>
                  <a:pt x="76" y="0"/>
                  <a:pt x="83" y="1"/>
                </a:cubicBezTo>
                <a:cubicBezTo>
                  <a:pt x="90" y="1"/>
                  <a:pt x="97" y="1"/>
                  <a:pt x="105" y="2"/>
                </a:cubicBezTo>
                <a:cubicBezTo>
                  <a:pt x="111" y="3"/>
                  <a:pt x="117" y="3"/>
                  <a:pt x="123" y="4"/>
                </a:cubicBezTo>
                <a:cubicBezTo>
                  <a:pt x="125" y="5"/>
                  <a:pt x="128" y="5"/>
                  <a:pt x="130" y="7"/>
                </a:cubicBezTo>
                <a:cubicBezTo>
                  <a:pt x="131" y="8"/>
                  <a:pt x="132" y="8"/>
                  <a:pt x="132" y="9"/>
                </a:cubicBezTo>
              </a:path>
            </a:pathLst>
          </a:custGeom>
          <a:solidFill>
            <a:srgbClr val="D6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529"/>
          <p:cNvSpPr>
            <a:spLocks/>
          </p:cNvSpPr>
          <p:nvPr/>
        </p:nvSpPr>
        <p:spPr bwMode="auto">
          <a:xfrm>
            <a:off x="10721414" y="2822600"/>
            <a:ext cx="373063" cy="52388"/>
          </a:xfrm>
          <a:custGeom>
            <a:avLst/>
            <a:gdLst>
              <a:gd name="T0" fmla="*/ 0 w 113"/>
              <a:gd name="T1" fmla="*/ 9 h 16"/>
              <a:gd name="T2" fmla="*/ 2 w 113"/>
              <a:gd name="T3" fmla="*/ 6 h 16"/>
              <a:gd name="T4" fmla="*/ 14 w 113"/>
              <a:gd name="T5" fmla="*/ 3 h 16"/>
              <a:gd name="T6" fmla="*/ 73 w 113"/>
              <a:gd name="T7" fmla="*/ 1 h 16"/>
              <a:gd name="T8" fmla="*/ 106 w 113"/>
              <a:gd name="T9" fmla="*/ 4 h 16"/>
              <a:gd name="T10" fmla="*/ 113 w 113"/>
              <a:gd name="T11" fmla="*/ 8 h 16"/>
              <a:gd name="T12" fmla="*/ 113 w 113"/>
              <a:gd name="T13" fmla="*/ 10 h 16"/>
              <a:gd name="T14" fmla="*/ 112 w 113"/>
              <a:gd name="T15" fmla="*/ 9 h 16"/>
              <a:gd name="T16" fmla="*/ 94 w 113"/>
              <a:gd name="T17" fmla="*/ 14 h 16"/>
              <a:gd name="T18" fmla="*/ 71 w 113"/>
              <a:gd name="T19" fmla="*/ 15 h 16"/>
              <a:gd name="T20" fmla="*/ 45 w 113"/>
              <a:gd name="T21" fmla="*/ 15 h 16"/>
              <a:gd name="T22" fmla="*/ 30 w 113"/>
              <a:gd name="T23" fmla="*/ 15 h 16"/>
              <a:gd name="T24" fmla="*/ 4 w 113"/>
              <a:gd name="T25" fmla="*/ 11 h 16"/>
              <a:gd name="T26" fmla="*/ 1 w 113"/>
              <a:gd name="T27" fmla="*/ 9 h 16"/>
              <a:gd name="T28" fmla="*/ 1 w 113"/>
              <a:gd name="T29" fmla="*/ 10 h 16"/>
              <a:gd name="T30" fmla="*/ 0 w 113"/>
              <a:gd name="T31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3" h="16">
                <a:moveTo>
                  <a:pt x="0" y="9"/>
                </a:moveTo>
                <a:cubicBezTo>
                  <a:pt x="0" y="7"/>
                  <a:pt x="1" y="7"/>
                  <a:pt x="2" y="6"/>
                </a:cubicBezTo>
                <a:cubicBezTo>
                  <a:pt x="6" y="4"/>
                  <a:pt x="10" y="4"/>
                  <a:pt x="14" y="3"/>
                </a:cubicBezTo>
                <a:cubicBezTo>
                  <a:pt x="34" y="0"/>
                  <a:pt x="53" y="0"/>
                  <a:pt x="73" y="1"/>
                </a:cubicBezTo>
                <a:cubicBezTo>
                  <a:pt x="84" y="1"/>
                  <a:pt x="95" y="2"/>
                  <a:pt x="106" y="4"/>
                </a:cubicBezTo>
                <a:cubicBezTo>
                  <a:pt x="108" y="5"/>
                  <a:pt x="111" y="6"/>
                  <a:pt x="113" y="8"/>
                </a:cubicBezTo>
                <a:cubicBezTo>
                  <a:pt x="113" y="8"/>
                  <a:pt x="113" y="9"/>
                  <a:pt x="113" y="10"/>
                </a:cubicBezTo>
                <a:cubicBezTo>
                  <a:pt x="113" y="10"/>
                  <a:pt x="113" y="9"/>
                  <a:pt x="112" y="9"/>
                </a:cubicBezTo>
                <a:cubicBezTo>
                  <a:pt x="107" y="12"/>
                  <a:pt x="100" y="13"/>
                  <a:pt x="94" y="14"/>
                </a:cubicBezTo>
                <a:cubicBezTo>
                  <a:pt x="87" y="15"/>
                  <a:pt x="79" y="15"/>
                  <a:pt x="71" y="15"/>
                </a:cubicBezTo>
                <a:cubicBezTo>
                  <a:pt x="63" y="16"/>
                  <a:pt x="54" y="16"/>
                  <a:pt x="45" y="15"/>
                </a:cubicBezTo>
                <a:cubicBezTo>
                  <a:pt x="40" y="15"/>
                  <a:pt x="35" y="15"/>
                  <a:pt x="30" y="15"/>
                </a:cubicBezTo>
                <a:cubicBezTo>
                  <a:pt x="21" y="14"/>
                  <a:pt x="12" y="13"/>
                  <a:pt x="4" y="11"/>
                </a:cubicBezTo>
                <a:cubicBezTo>
                  <a:pt x="3" y="10"/>
                  <a:pt x="2" y="10"/>
                  <a:pt x="1" y="9"/>
                </a:cubicBezTo>
                <a:cubicBezTo>
                  <a:pt x="0" y="9"/>
                  <a:pt x="1" y="10"/>
                  <a:pt x="1" y="10"/>
                </a:cubicBezTo>
                <a:cubicBezTo>
                  <a:pt x="0" y="10"/>
                  <a:pt x="0" y="9"/>
                  <a:pt x="0" y="9"/>
                </a:cubicBezTo>
              </a:path>
            </a:pathLst>
          </a:custGeom>
          <a:solidFill>
            <a:srgbClr val="6AC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Freeform 530"/>
          <p:cNvSpPr>
            <a:spLocks/>
          </p:cNvSpPr>
          <p:nvPr/>
        </p:nvSpPr>
        <p:spPr bwMode="auto">
          <a:xfrm>
            <a:off x="10764276" y="3113113"/>
            <a:ext cx="290513" cy="36513"/>
          </a:xfrm>
          <a:custGeom>
            <a:avLst/>
            <a:gdLst>
              <a:gd name="T0" fmla="*/ 0 w 88"/>
              <a:gd name="T1" fmla="*/ 6 h 11"/>
              <a:gd name="T2" fmla="*/ 5 w 88"/>
              <a:gd name="T3" fmla="*/ 3 h 11"/>
              <a:gd name="T4" fmla="*/ 28 w 88"/>
              <a:gd name="T5" fmla="*/ 1 h 11"/>
              <a:gd name="T6" fmla="*/ 56 w 88"/>
              <a:gd name="T7" fmla="*/ 0 h 11"/>
              <a:gd name="T8" fmla="*/ 84 w 88"/>
              <a:gd name="T9" fmla="*/ 3 h 11"/>
              <a:gd name="T10" fmla="*/ 88 w 88"/>
              <a:gd name="T11" fmla="*/ 6 h 11"/>
              <a:gd name="T12" fmla="*/ 83 w 88"/>
              <a:gd name="T13" fmla="*/ 8 h 11"/>
              <a:gd name="T14" fmla="*/ 63 w 88"/>
              <a:gd name="T15" fmla="*/ 11 h 11"/>
              <a:gd name="T16" fmla="*/ 46 w 88"/>
              <a:gd name="T17" fmla="*/ 11 h 11"/>
              <a:gd name="T18" fmla="*/ 21 w 88"/>
              <a:gd name="T19" fmla="*/ 10 h 11"/>
              <a:gd name="T20" fmla="*/ 4 w 88"/>
              <a:gd name="T21" fmla="*/ 8 h 11"/>
              <a:gd name="T22" fmla="*/ 0 w 88"/>
              <a:gd name="T23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8" h="11">
                <a:moveTo>
                  <a:pt x="0" y="6"/>
                </a:moveTo>
                <a:cubicBezTo>
                  <a:pt x="1" y="4"/>
                  <a:pt x="3" y="3"/>
                  <a:pt x="5" y="3"/>
                </a:cubicBezTo>
                <a:cubicBezTo>
                  <a:pt x="13" y="2"/>
                  <a:pt x="20" y="1"/>
                  <a:pt x="28" y="1"/>
                </a:cubicBezTo>
                <a:cubicBezTo>
                  <a:pt x="37" y="0"/>
                  <a:pt x="47" y="0"/>
                  <a:pt x="56" y="0"/>
                </a:cubicBezTo>
                <a:cubicBezTo>
                  <a:pt x="66" y="1"/>
                  <a:pt x="75" y="1"/>
                  <a:pt x="84" y="3"/>
                </a:cubicBezTo>
                <a:cubicBezTo>
                  <a:pt x="85" y="4"/>
                  <a:pt x="88" y="4"/>
                  <a:pt x="88" y="6"/>
                </a:cubicBezTo>
                <a:cubicBezTo>
                  <a:pt x="87" y="8"/>
                  <a:pt x="85" y="8"/>
                  <a:pt x="83" y="8"/>
                </a:cubicBezTo>
                <a:cubicBezTo>
                  <a:pt x="76" y="10"/>
                  <a:pt x="70" y="10"/>
                  <a:pt x="63" y="11"/>
                </a:cubicBezTo>
                <a:cubicBezTo>
                  <a:pt x="58" y="11"/>
                  <a:pt x="52" y="11"/>
                  <a:pt x="46" y="11"/>
                </a:cubicBezTo>
                <a:cubicBezTo>
                  <a:pt x="38" y="11"/>
                  <a:pt x="30" y="11"/>
                  <a:pt x="21" y="10"/>
                </a:cubicBezTo>
                <a:cubicBezTo>
                  <a:pt x="16" y="10"/>
                  <a:pt x="10" y="10"/>
                  <a:pt x="4" y="8"/>
                </a:cubicBezTo>
                <a:cubicBezTo>
                  <a:pt x="2" y="8"/>
                  <a:pt x="1" y="7"/>
                  <a:pt x="0" y="6"/>
                </a:cubicBezTo>
              </a:path>
            </a:pathLst>
          </a:custGeom>
          <a:solidFill>
            <a:srgbClr val="368D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" name="Freeform 531"/>
          <p:cNvSpPr>
            <a:spLocks/>
          </p:cNvSpPr>
          <p:nvPr/>
        </p:nvSpPr>
        <p:spPr bwMode="auto">
          <a:xfrm>
            <a:off x="11048439" y="2789263"/>
            <a:ext cx="31750" cy="268288"/>
          </a:xfrm>
          <a:custGeom>
            <a:avLst/>
            <a:gdLst>
              <a:gd name="T0" fmla="*/ 0 w 10"/>
              <a:gd name="T1" fmla="*/ 78 h 81"/>
              <a:gd name="T2" fmla="*/ 3 w 10"/>
              <a:gd name="T3" fmla="*/ 40 h 81"/>
              <a:gd name="T4" fmla="*/ 4 w 10"/>
              <a:gd name="T5" fmla="*/ 12 h 81"/>
              <a:gd name="T6" fmla="*/ 5 w 10"/>
              <a:gd name="T7" fmla="*/ 3 h 81"/>
              <a:gd name="T8" fmla="*/ 7 w 10"/>
              <a:gd name="T9" fmla="*/ 1 h 81"/>
              <a:gd name="T10" fmla="*/ 9 w 10"/>
              <a:gd name="T11" fmla="*/ 3 h 81"/>
              <a:gd name="T12" fmla="*/ 6 w 10"/>
              <a:gd name="T13" fmla="*/ 30 h 81"/>
              <a:gd name="T14" fmla="*/ 3 w 10"/>
              <a:gd name="T15" fmla="*/ 60 h 81"/>
              <a:gd name="T16" fmla="*/ 1 w 10"/>
              <a:gd name="T17" fmla="*/ 81 h 81"/>
              <a:gd name="T18" fmla="*/ 0 w 10"/>
              <a:gd name="T19" fmla="*/ 7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81">
                <a:moveTo>
                  <a:pt x="0" y="78"/>
                </a:moveTo>
                <a:cubicBezTo>
                  <a:pt x="1" y="66"/>
                  <a:pt x="2" y="53"/>
                  <a:pt x="3" y="40"/>
                </a:cubicBezTo>
                <a:cubicBezTo>
                  <a:pt x="3" y="31"/>
                  <a:pt x="4" y="21"/>
                  <a:pt x="4" y="12"/>
                </a:cubicBezTo>
                <a:cubicBezTo>
                  <a:pt x="4" y="9"/>
                  <a:pt x="5" y="6"/>
                  <a:pt x="5" y="3"/>
                </a:cubicBezTo>
                <a:cubicBezTo>
                  <a:pt x="5" y="1"/>
                  <a:pt x="5" y="1"/>
                  <a:pt x="7" y="1"/>
                </a:cubicBezTo>
                <a:cubicBezTo>
                  <a:pt x="9" y="0"/>
                  <a:pt x="10" y="0"/>
                  <a:pt x="9" y="3"/>
                </a:cubicBezTo>
                <a:cubicBezTo>
                  <a:pt x="8" y="12"/>
                  <a:pt x="7" y="21"/>
                  <a:pt x="6" y="30"/>
                </a:cubicBezTo>
                <a:cubicBezTo>
                  <a:pt x="5" y="40"/>
                  <a:pt x="4" y="50"/>
                  <a:pt x="3" y="60"/>
                </a:cubicBezTo>
                <a:cubicBezTo>
                  <a:pt x="2" y="67"/>
                  <a:pt x="1" y="74"/>
                  <a:pt x="1" y="81"/>
                </a:cubicBezTo>
                <a:cubicBezTo>
                  <a:pt x="0" y="81"/>
                  <a:pt x="0" y="79"/>
                  <a:pt x="0" y="78"/>
                </a:cubicBezTo>
              </a:path>
            </a:pathLst>
          </a:custGeom>
          <a:solidFill>
            <a:srgbClr val="FC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" name="Freeform 532"/>
          <p:cNvSpPr>
            <a:spLocks/>
          </p:cNvSpPr>
          <p:nvPr/>
        </p:nvSpPr>
        <p:spPr bwMode="auto">
          <a:xfrm>
            <a:off x="11048439" y="3048025"/>
            <a:ext cx="3175" cy="39688"/>
          </a:xfrm>
          <a:custGeom>
            <a:avLst/>
            <a:gdLst>
              <a:gd name="T0" fmla="*/ 0 w 1"/>
              <a:gd name="T1" fmla="*/ 0 h 12"/>
              <a:gd name="T2" fmla="*/ 1 w 1"/>
              <a:gd name="T3" fmla="*/ 3 h 12"/>
              <a:gd name="T4" fmla="*/ 0 w 1"/>
              <a:gd name="T5" fmla="*/ 12 h 12"/>
              <a:gd name="T6" fmla="*/ 0 w 1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2">
                <a:moveTo>
                  <a:pt x="0" y="0"/>
                </a:moveTo>
                <a:cubicBezTo>
                  <a:pt x="1" y="1"/>
                  <a:pt x="0" y="3"/>
                  <a:pt x="1" y="3"/>
                </a:cubicBezTo>
                <a:cubicBezTo>
                  <a:pt x="0" y="6"/>
                  <a:pt x="0" y="9"/>
                  <a:pt x="0" y="12"/>
                </a:cubicBezTo>
                <a:cubicBezTo>
                  <a:pt x="0" y="8"/>
                  <a:pt x="0" y="4"/>
                  <a:pt x="0" y="0"/>
                </a:cubicBezTo>
              </a:path>
            </a:pathLst>
          </a:custGeom>
          <a:solidFill>
            <a:srgbClr val="BBDC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441" y="3160206"/>
            <a:ext cx="5997920" cy="2148300"/>
          </a:xfrm>
          <a:prstGeom prst="rect">
            <a:avLst/>
          </a:prstGeom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312" y="722711"/>
            <a:ext cx="1867557" cy="2692800"/>
          </a:xfrm>
          <a:prstGeom prst="rect">
            <a:avLst/>
          </a:prstGeom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522" y="1852072"/>
            <a:ext cx="849788" cy="1306800"/>
          </a:xfrm>
          <a:prstGeom prst="rect">
            <a:avLst/>
          </a:prstGeom>
        </p:spPr>
      </p:pic>
      <p:pic>
        <p:nvPicPr>
          <p:cNvPr id="194" name="图片 1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157" y="4415249"/>
            <a:ext cx="1195631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24773" t="75405" r="20714" b="12433"/>
          <a:stretch/>
        </p:blipFill>
        <p:spPr>
          <a:xfrm>
            <a:off x="1" y="5043013"/>
            <a:ext cx="12194838" cy="198638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43872" y="29610"/>
            <a:ext cx="2473877" cy="1316700"/>
            <a:chOff x="4918267" y="338728"/>
            <a:chExt cx="2473877" cy="13167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8267" y="338728"/>
              <a:ext cx="2473877" cy="13167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021333" y="704690"/>
              <a:ext cx="2267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spc="225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袋鼠</a:t>
              </a:r>
              <a:r>
                <a:rPr lang="zh-CN" altLang="en-US" sz="3200" b="1" spc="225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跳跳</a:t>
              </a:r>
              <a:endParaRPr lang="zh-CN" altLang="en-US" sz="3200" b="1" spc="225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14384" b="6951"/>
          <a:stretch/>
        </p:blipFill>
        <p:spPr>
          <a:xfrm>
            <a:off x="6363524" y="1446777"/>
            <a:ext cx="4845590" cy="4787449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1487488" y="1185216"/>
            <a:ext cx="63367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100" b="1" spc="225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规则</a:t>
            </a:r>
            <a:r>
              <a:rPr lang="zh-CN" altLang="en-US" sz="2100" b="1" spc="225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100" b="1" spc="225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r>
              <a:rPr lang="zh-CN" altLang="en-US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人一组，拿着自己的袋鼠</a:t>
            </a:r>
            <a:endParaRPr lang="en-US" altLang="zh-CN" sz="2100" b="1" spc="22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抽取</a:t>
            </a:r>
            <a:r>
              <a:rPr lang="zh-CN" altLang="en-US" sz="2100" b="1" spc="225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跳跳卡牌</a:t>
            </a:r>
            <a:endParaRPr lang="en-US" altLang="zh-CN" sz="2100" b="1" spc="22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100" b="1" spc="225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100" b="1" spc="225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跳够正确的距离</a:t>
            </a:r>
            <a:endParaRPr lang="en-US" altLang="zh-CN" sz="2100" b="1" spc="225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b="1" spc="225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正确的同学获得一张能量卡牌</a:t>
            </a:r>
            <a:endParaRPr lang="en-US" altLang="zh-CN" sz="2100" b="1" spc="225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获得能量卡牌最多的同学获胜</a:t>
            </a:r>
            <a:endParaRPr lang="zh-CN" altLang="en-US" sz="21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758" y="2010683"/>
            <a:ext cx="646652" cy="383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825" y="2581789"/>
            <a:ext cx="506170" cy="532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671" y="3107944"/>
            <a:ext cx="1620413" cy="7527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7342" y="3995360"/>
            <a:ext cx="566936" cy="5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8969287" y="1196695"/>
            <a:ext cx="1458620" cy="17714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703512" y="1196752"/>
            <a:ext cx="1458620" cy="17714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折角形 17"/>
          <p:cNvSpPr/>
          <p:nvPr/>
        </p:nvSpPr>
        <p:spPr>
          <a:xfrm>
            <a:off x="1991544" y="3143125"/>
            <a:ext cx="8424936" cy="3526235"/>
          </a:xfrm>
          <a:prstGeom prst="foldedCorner">
            <a:avLst>
              <a:gd name="adj" fmla="val 305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794123" y="5407756"/>
            <a:ext cx="1021957" cy="104558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>
            <a:off x="2711624" y="5264501"/>
            <a:ext cx="7200800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143672" y="4904461"/>
            <a:ext cx="0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276020" y="4904461"/>
            <a:ext cx="0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408368" y="4904461"/>
            <a:ext cx="0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934320" y="526624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0</a:t>
            </a:r>
            <a:endParaRPr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9199016" y="52645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1</a:t>
            </a:r>
            <a:endParaRPr lang="zh-CN" altLang="en-US" sz="360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6040393" y="5407756"/>
            <a:ext cx="508173" cy="1006153"/>
            <a:chOff x="4551450" y="2329679"/>
            <a:chExt cx="508173" cy="1006153"/>
          </a:xfrm>
        </p:grpSpPr>
        <p:cxnSp>
          <p:nvCxnSpPr>
            <p:cNvPr id="26" name="直接连接符 25"/>
            <p:cNvCxnSpPr/>
            <p:nvPr/>
          </p:nvCxnSpPr>
          <p:spPr>
            <a:xfrm flipV="1">
              <a:off x="4589507" y="2832035"/>
              <a:ext cx="396970" cy="721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36"/>
            <p:cNvSpPr txBox="1"/>
            <p:nvPr/>
          </p:nvSpPr>
          <p:spPr>
            <a:xfrm>
              <a:off x="4551450" y="2329679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36"/>
            <p:cNvSpPr txBox="1"/>
            <p:nvPr/>
          </p:nvSpPr>
          <p:spPr>
            <a:xfrm>
              <a:off x="4578325" y="2751057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43872" y="29610"/>
            <a:ext cx="2473877" cy="1316700"/>
            <a:chOff x="4918267" y="338728"/>
            <a:chExt cx="2473877" cy="13167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8267" y="338728"/>
              <a:ext cx="2473877" cy="131670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5021333" y="704690"/>
              <a:ext cx="2267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spc="225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袋鼠</a:t>
              </a:r>
              <a:r>
                <a:rPr lang="zh-CN" altLang="en-US" sz="3200" b="1" spc="225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跳跳</a:t>
              </a:r>
              <a:endParaRPr lang="zh-CN" altLang="en-US" sz="3200" b="1" spc="225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143672" y="4365104"/>
            <a:ext cx="6264696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162132" y="4363363"/>
            <a:ext cx="3132348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3158" y="2860378"/>
            <a:ext cx="2062589" cy="206258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176865" y="1607431"/>
            <a:ext cx="519951" cy="5199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176865" y="2117346"/>
            <a:ext cx="519951" cy="519951"/>
          </a:xfrm>
          <a:prstGeom prst="rect">
            <a:avLst/>
          </a:prstGeom>
          <a:solidFill>
            <a:srgbClr val="F80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894" y="1764350"/>
            <a:ext cx="857424" cy="833124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 rot="20375599">
            <a:off x="10368033" y="657180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+1</a:t>
            </a:r>
            <a:endParaRPr lang="zh-CN" altLang="en-US" sz="3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79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833 L 0.07578 -0.09954 C 0.09154 -0.12014 0.11523 -0.13079 0.1401 -0.13079 C 0.16849 -0.13079 0.19115 -0.12014 0.2069 -0.09954 L 0.28281 -0.00833 " pathEditMode="relative" rAng="0" ptsTypes="AAAAA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3" grpId="0" animBg="1"/>
      <p:bldP spid="17" grpId="0" animBg="1"/>
      <p:bldP spid="29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分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32" y="980728"/>
            <a:ext cx="6468156" cy="46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1710277" y="3510486"/>
            <a:ext cx="666493" cy="15083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2200839" y="3510472"/>
            <a:ext cx="666493" cy="15083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3707378" y="3497829"/>
            <a:ext cx="666493" cy="15083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4295800" y="3501008"/>
            <a:ext cx="666493" cy="150837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2700281" y="3501008"/>
            <a:ext cx="666493" cy="15083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3183521" y="3501008"/>
            <a:ext cx="666493" cy="150837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128" y="2492896"/>
            <a:ext cx="2687700" cy="32769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271" y="4311556"/>
            <a:ext cx="1347894" cy="15332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4831" y="660325"/>
            <a:ext cx="8215641" cy="13122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84745" y="1054835"/>
            <a:ext cx="754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熊猫妈妈给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两只小熊猫分竹笋，每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只分几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个？</a:t>
            </a:r>
          </a:p>
        </p:txBody>
      </p:sp>
    </p:spTree>
    <p:extLst>
      <p:ext uri="{BB962C8B-B14F-4D97-AF65-F5344CB8AC3E}">
        <p14:creationId xmlns:p14="http://schemas.microsoft.com/office/powerpoint/2010/main" val="3419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24000" y="58866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地球是</a:t>
            </a:r>
            <a:r>
              <a:rPr lang="zh-CN" altLang="en-US" sz="32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2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家，我们都爱她</a:t>
            </a:r>
            <a:endParaRPr lang="zh-CN" altLang="en-US" sz="32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195184"/>
            <a:ext cx="6190476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3933056"/>
            <a:ext cx="1623820" cy="24367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4242915" y="2001497"/>
            <a:ext cx="666493" cy="15083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4733477" y="2001483"/>
            <a:ext cx="666493" cy="15083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6240016" y="1988840"/>
            <a:ext cx="666493" cy="15083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6828438" y="1992019"/>
            <a:ext cx="666493" cy="150837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5232919" y="1992019"/>
            <a:ext cx="666493" cy="15083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3" b="92295" l="9551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098" r="8496" b="7659"/>
          <a:stretch/>
        </p:blipFill>
        <p:spPr>
          <a:xfrm>
            <a:off x="5716159" y="1992019"/>
            <a:ext cx="666493" cy="15083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7704" y="3212976"/>
            <a:ext cx="2664296" cy="21821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33477" y="2276738"/>
            <a:ext cx="29931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 smtClean="0">
                <a:ln w="0"/>
                <a:solidFill>
                  <a:schemeClr val="tx1"/>
                </a:solidFill>
                <a:latin typeface="Adobe Garamond Pro Bold" panose="02020702060506020403" pitchFamily="18" charset="0"/>
              </a:rPr>
              <a:t>6÷2=3</a:t>
            </a:r>
            <a:r>
              <a:rPr lang="zh-CN" altLang="en-US" sz="3600" b="0" cap="none" spc="0" dirty="0" smtClean="0">
                <a:ln w="0"/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（个）</a:t>
            </a:r>
            <a:endParaRPr lang="zh-CN" altLang="en-US" sz="3600" b="0" cap="none" spc="0" dirty="0">
              <a:ln w="0"/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4831" y="660325"/>
            <a:ext cx="8215641" cy="131223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84745" y="1054835"/>
            <a:ext cx="754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熊猫妈妈给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两只小熊猫分竹笋，每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只分几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个？</a:t>
            </a:r>
          </a:p>
        </p:txBody>
      </p:sp>
    </p:spTree>
    <p:extLst>
      <p:ext uri="{BB962C8B-B14F-4D97-AF65-F5344CB8AC3E}">
        <p14:creationId xmlns:p14="http://schemas.microsoft.com/office/powerpoint/2010/main" val="30529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13412 0.3395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1758 0.3395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15026 0.3409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0261 0.2990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49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19401 0.2784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1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16654 0.267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31" y="660325"/>
            <a:ext cx="8215641" cy="13122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23" y="3706741"/>
            <a:ext cx="1872508" cy="27404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3133737"/>
            <a:ext cx="3478542" cy="2188887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 rot="16200000" flipH="1">
            <a:off x="5087888" y="2197672"/>
            <a:ext cx="1039015" cy="1910314"/>
            <a:chOff x="3517" y="1489"/>
            <a:chExt cx="508" cy="93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21" y="1496"/>
              <a:ext cx="500" cy="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517" y="1750"/>
              <a:ext cx="182" cy="673"/>
            </a:xfrm>
            <a:custGeom>
              <a:avLst/>
              <a:gdLst>
                <a:gd name="T0" fmla="*/ 5 w 49"/>
                <a:gd name="T1" fmla="*/ 2 h 183"/>
                <a:gd name="T2" fmla="*/ 49 w 49"/>
                <a:gd name="T3" fmla="*/ 0 h 183"/>
                <a:gd name="T4" fmla="*/ 45 w 49"/>
                <a:gd name="T5" fmla="*/ 150 h 183"/>
                <a:gd name="T6" fmla="*/ 37 w 49"/>
                <a:gd name="T7" fmla="*/ 176 h 183"/>
                <a:gd name="T8" fmla="*/ 7 w 49"/>
                <a:gd name="T9" fmla="*/ 168 h 183"/>
                <a:gd name="T10" fmla="*/ 3 w 49"/>
                <a:gd name="T11" fmla="*/ 149 h 183"/>
                <a:gd name="T12" fmla="*/ 5 w 49"/>
                <a:gd name="T13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3">
                  <a:moveTo>
                    <a:pt x="5" y="2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7" y="50"/>
                    <a:pt x="46" y="100"/>
                    <a:pt x="45" y="150"/>
                  </a:cubicBezTo>
                  <a:cubicBezTo>
                    <a:pt x="45" y="159"/>
                    <a:pt x="44" y="170"/>
                    <a:pt x="37" y="176"/>
                  </a:cubicBezTo>
                  <a:cubicBezTo>
                    <a:pt x="28" y="183"/>
                    <a:pt x="13" y="178"/>
                    <a:pt x="7" y="168"/>
                  </a:cubicBezTo>
                  <a:cubicBezTo>
                    <a:pt x="4" y="162"/>
                    <a:pt x="4" y="155"/>
                    <a:pt x="3" y="149"/>
                  </a:cubicBezTo>
                  <a:cubicBezTo>
                    <a:pt x="0" y="100"/>
                    <a:pt x="1" y="51"/>
                    <a:pt x="5" y="2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602" y="1489"/>
              <a:ext cx="423" cy="449"/>
            </a:xfrm>
            <a:custGeom>
              <a:avLst/>
              <a:gdLst>
                <a:gd name="T0" fmla="*/ 0 w 114"/>
                <a:gd name="T1" fmla="*/ 98 h 122"/>
                <a:gd name="T2" fmla="*/ 86 w 114"/>
                <a:gd name="T3" fmla="*/ 37 h 122"/>
                <a:gd name="T4" fmla="*/ 28 w 114"/>
                <a:gd name="T5" fmla="*/ 32 h 122"/>
                <a:gd name="T6" fmla="*/ 53 w 114"/>
                <a:gd name="T7" fmla="*/ 6 h 122"/>
                <a:gd name="T8" fmla="*/ 87 w 114"/>
                <a:gd name="T9" fmla="*/ 9 h 122"/>
                <a:gd name="T10" fmla="*/ 90 w 114"/>
                <a:gd name="T11" fmla="*/ 41 h 122"/>
                <a:gd name="T12" fmla="*/ 110 w 114"/>
                <a:gd name="T13" fmla="*/ 42 h 122"/>
                <a:gd name="T14" fmla="*/ 111 w 114"/>
                <a:gd name="T15" fmla="*/ 65 h 122"/>
                <a:gd name="T16" fmla="*/ 74 w 114"/>
                <a:gd name="T17" fmla="*/ 122 h 122"/>
                <a:gd name="T18" fmla="*/ 86 w 114"/>
                <a:gd name="T19" fmla="*/ 46 h 122"/>
                <a:gd name="T20" fmla="*/ 0 w 114"/>
                <a:gd name="T21" fmla="*/ 9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122">
                  <a:moveTo>
                    <a:pt x="0" y="98"/>
                  </a:moveTo>
                  <a:cubicBezTo>
                    <a:pt x="20" y="84"/>
                    <a:pt x="66" y="51"/>
                    <a:pt x="86" y="37"/>
                  </a:cubicBezTo>
                  <a:cubicBezTo>
                    <a:pt x="68" y="29"/>
                    <a:pt x="47" y="27"/>
                    <a:pt x="28" y="32"/>
                  </a:cubicBezTo>
                  <a:cubicBezTo>
                    <a:pt x="34" y="21"/>
                    <a:pt x="42" y="11"/>
                    <a:pt x="53" y="6"/>
                  </a:cubicBezTo>
                  <a:cubicBezTo>
                    <a:pt x="64" y="0"/>
                    <a:pt x="78" y="1"/>
                    <a:pt x="87" y="9"/>
                  </a:cubicBezTo>
                  <a:cubicBezTo>
                    <a:pt x="97" y="17"/>
                    <a:pt x="98" y="33"/>
                    <a:pt x="90" y="41"/>
                  </a:cubicBezTo>
                  <a:cubicBezTo>
                    <a:pt x="93" y="34"/>
                    <a:pt x="105" y="35"/>
                    <a:pt x="110" y="42"/>
                  </a:cubicBezTo>
                  <a:cubicBezTo>
                    <a:pt x="114" y="49"/>
                    <a:pt x="113" y="58"/>
                    <a:pt x="111" y="65"/>
                  </a:cubicBezTo>
                  <a:cubicBezTo>
                    <a:pt x="105" y="88"/>
                    <a:pt x="92" y="108"/>
                    <a:pt x="74" y="122"/>
                  </a:cubicBezTo>
                  <a:cubicBezTo>
                    <a:pt x="72" y="96"/>
                    <a:pt x="77" y="70"/>
                    <a:pt x="86" y="46"/>
                  </a:cubicBezTo>
                  <a:cubicBezTo>
                    <a:pt x="66" y="57"/>
                    <a:pt x="20" y="87"/>
                    <a:pt x="0" y="98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547" y="1757"/>
              <a:ext cx="155" cy="37"/>
            </a:xfrm>
            <a:custGeom>
              <a:avLst/>
              <a:gdLst>
                <a:gd name="T0" fmla="*/ 3 w 42"/>
                <a:gd name="T1" fmla="*/ 1 h 10"/>
                <a:gd name="T2" fmla="*/ 40 w 42"/>
                <a:gd name="T3" fmla="*/ 2 h 10"/>
                <a:gd name="T4" fmla="*/ 40 w 42"/>
                <a:gd name="T5" fmla="*/ 5 h 10"/>
                <a:gd name="T6" fmla="*/ 1 w 42"/>
                <a:gd name="T7" fmla="*/ 3 h 10"/>
                <a:gd name="T8" fmla="*/ 3 w 42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">
                  <a:moveTo>
                    <a:pt x="3" y="1"/>
                  </a:moveTo>
                  <a:cubicBezTo>
                    <a:pt x="14" y="7"/>
                    <a:pt x="29" y="4"/>
                    <a:pt x="40" y="2"/>
                  </a:cubicBezTo>
                  <a:cubicBezTo>
                    <a:pt x="42" y="2"/>
                    <a:pt x="41" y="5"/>
                    <a:pt x="40" y="5"/>
                  </a:cubicBezTo>
                  <a:cubicBezTo>
                    <a:pt x="28" y="7"/>
                    <a:pt x="12" y="10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</a:path>
              </a:pathLst>
            </a:custGeom>
            <a:solidFill>
              <a:srgbClr val="7EB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802475" y="1016727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给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两只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小熊猫分一根竹子，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每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只分多少？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34509" y="1557180"/>
            <a:ext cx="1023758" cy="18730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462" y="3789875"/>
            <a:ext cx="2243099" cy="25200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351" y="3877432"/>
            <a:ext cx="2120416" cy="244424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15367" y="2276738"/>
            <a:ext cx="1829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 smtClean="0">
                <a:ln w="0"/>
                <a:solidFill>
                  <a:srgbClr val="FF0000"/>
                </a:solidFill>
                <a:latin typeface="Adobe Garamond Pro Bold" panose="02020702060506020403" pitchFamily="18" charset="0"/>
              </a:rPr>
              <a:t>1</a:t>
            </a:r>
            <a:r>
              <a:rPr lang="en-US" altLang="zh-CN" sz="3600" b="0" cap="none" spc="0" dirty="0" smtClean="0">
                <a:ln w="0"/>
                <a:solidFill>
                  <a:schemeClr val="tx1"/>
                </a:solidFill>
                <a:latin typeface="Adobe Garamond Pro Bold" panose="02020702060506020403" pitchFamily="18" charset="0"/>
              </a:rPr>
              <a:t>÷2=</a:t>
            </a:r>
            <a:r>
              <a:rPr lang="zh-CN" altLang="en-US" sz="3600" b="0" cap="none" spc="0" dirty="0" smtClean="0">
                <a:ln w="0"/>
                <a:solidFill>
                  <a:schemeClr val="tx1"/>
                </a:solidFill>
                <a:latin typeface="Adobe Garamond Pro Bold" panose="02020702060506020403" pitchFamily="18" charset="0"/>
              </a:rPr>
              <a:t>？</a:t>
            </a:r>
            <a:endParaRPr lang="zh-CN" altLang="en-US" sz="3600" b="0" cap="none" spc="0" dirty="0">
              <a:ln w="0"/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43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20065 0.27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7839 0.2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直接连接符 102"/>
          <p:cNvCxnSpPr/>
          <p:nvPr/>
        </p:nvCxnSpPr>
        <p:spPr>
          <a:xfrm>
            <a:off x="4285462" y="2790510"/>
            <a:ext cx="2098841" cy="31104"/>
          </a:xfrm>
          <a:prstGeom prst="line">
            <a:avLst/>
          </a:prstGeom>
          <a:ln w="149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29"/>
          <p:cNvSpPr txBox="1"/>
          <p:nvPr/>
        </p:nvSpPr>
        <p:spPr>
          <a:xfrm>
            <a:off x="2495600" y="5963533"/>
            <a:ext cx="80217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</a:t>
            </a:r>
            <a:r>
              <a:rPr lang="en-US" altLang="zh-CN" sz="2100" b="1" spc="225" dirty="0">
                <a:solidFill>
                  <a:srgbClr val="F80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1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根竹子平均分为</a:t>
            </a:r>
            <a:r>
              <a:rPr lang="en-US" altLang="zh-CN" sz="2100" b="1" spc="225" dirty="0">
                <a:solidFill>
                  <a:srgbClr val="F80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1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份</a:t>
            </a:r>
            <a:r>
              <a:rPr lang="zh-CN" altLang="en-US" sz="21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，取这根竹子中</a:t>
            </a:r>
            <a:r>
              <a:rPr lang="zh-CN" altLang="en-US" sz="21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100" b="1" spc="225" dirty="0">
                <a:solidFill>
                  <a:srgbClr val="F80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1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份为</a:t>
            </a:r>
            <a:r>
              <a:rPr lang="zh-CN" altLang="en-US" sz="2100" b="1" spc="225" dirty="0">
                <a:solidFill>
                  <a:srgbClr val="F80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二分之一</a:t>
            </a:r>
          </a:p>
        </p:txBody>
      </p:sp>
      <p:sp>
        <p:nvSpPr>
          <p:cNvPr id="62" name="文本框 29"/>
          <p:cNvSpPr txBox="1"/>
          <p:nvPr/>
        </p:nvSpPr>
        <p:spPr>
          <a:xfrm>
            <a:off x="5381885" y="5396228"/>
            <a:ext cx="36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225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读作：</a:t>
            </a:r>
            <a:r>
              <a:rPr lang="zh-CN" altLang="en-US" sz="2800" b="1" spc="225" dirty="0">
                <a:solidFill>
                  <a:srgbClr val="F80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二分之一</a:t>
            </a:r>
          </a:p>
        </p:txBody>
      </p:sp>
      <p:grpSp>
        <p:nvGrpSpPr>
          <p:cNvPr id="54" name="Group 4"/>
          <p:cNvGrpSpPr>
            <a:grpSpLocks noChangeAspect="1"/>
          </p:cNvGrpSpPr>
          <p:nvPr/>
        </p:nvGrpSpPr>
        <p:grpSpPr bwMode="auto">
          <a:xfrm flipH="1">
            <a:off x="4481991" y="2519026"/>
            <a:ext cx="1039015" cy="1910314"/>
            <a:chOff x="3517" y="1489"/>
            <a:chExt cx="508" cy="934"/>
          </a:xfrm>
        </p:grpSpPr>
        <p:sp>
          <p:nvSpPr>
            <p:cNvPr id="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21" y="1496"/>
              <a:ext cx="500" cy="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3517" y="1750"/>
              <a:ext cx="182" cy="673"/>
            </a:xfrm>
            <a:custGeom>
              <a:avLst/>
              <a:gdLst>
                <a:gd name="T0" fmla="*/ 5 w 49"/>
                <a:gd name="T1" fmla="*/ 2 h 183"/>
                <a:gd name="T2" fmla="*/ 49 w 49"/>
                <a:gd name="T3" fmla="*/ 0 h 183"/>
                <a:gd name="T4" fmla="*/ 45 w 49"/>
                <a:gd name="T5" fmla="*/ 150 h 183"/>
                <a:gd name="T6" fmla="*/ 37 w 49"/>
                <a:gd name="T7" fmla="*/ 176 h 183"/>
                <a:gd name="T8" fmla="*/ 7 w 49"/>
                <a:gd name="T9" fmla="*/ 168 h 183"/>
                <a:gd name="T10" fmla="*/ 3 w 49"/>
                <a:gd name="T11" fmla="*/ 149 h 183"/>
                <a:gd name="T12" fmla="*/ 5 w 49"/>
                <a:gd name="T13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3">
                  <a:moveTo>
                    <a:pt x="5" y="2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7" y="50"/>
                    <a:pt x="46" y="100"/>
                    <a:pt x="45" y="150"/>
                  </a:cubicBezTo>
                  <a:cubicBezTo>
                    <a:pt x="45" y="159"/>
                    <a:pt x="44" y="170"/>
                    <a:pt x="37" y="176"/>
                  </a:cubicBezTo>
                  <a:cubicBezTo>
                    <a:pt x="28" y="183"/>
                    <a:pt x="13" y="178"/>
                    <a:pt x="7" y="168"/>
                  </a:cubicBezTo>
                  <a:cubicBezTo>
                    <a:pt x="4" y="162"/>
                    <a:pt x="4" y="155"/>
                    <a:pt x="3" y="149"/>
                  </a:cubicBezTo>
                  <a:cubicBezTo>
                    <a:pt x="0" y="100"/>
                    <a:pt x="1" y="51"/>
                    <a:pt x="5" y="2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3602" y="1489"/>
              <a:ext cx="423" cy="449"/>
            </a:xfrm>
            <a:custGeom>
              <a:avLst/>
              <a:gdLst>
                <a:gd name="T0" fmla="*/ 0 w 114"/>
                <a:gd name="T1" fmla="*/ 98 h 122"/>
                <a:gd name="T2" fmla="*/ 86 w 114"/>
                <a:gd name="T3" fmla="*/ 37 h 122"/>
                <a:gd name="T4" fmla="*/ 28 w 114"/>
                <a:gd name="T5" fmla="*/ 32 h 122"/>
                <a:gd name="T6" fmla="*/ 53 w 114"/>
                <a:gd name="T7" fmla="*/ 6 h 122"/>
                <a:gd name="T8" fmla="*/ 87 w 114"/>
                <a:gd name="T9" fmla="*/ 9 h 122"/>
                <a:gd name="T10" fmla="*/ 90 w 114"/>
                <a:gd name="T11" fmla="*/ 41 h 122"/>
                <a:gd name="T12" fmla="*/ 110 w 114"/>
                <a:gd name="T13" fmla="*/ 42 h 122"/>
                <a:gd name="T14" fmla="*/ 111 w 114"/>
                <a:gd name="T15" fmla="*/ 65 h 122"/>
                <a:gd name="T16" fmla="*/ 74 w 114"/>
                <a:gd name="T17" fmla="*/ 122 h 122"/>
                <a:gd name="T18" fmla="*/ 86 w 114"/>
                <a:gd name="T19" fmla="*/ 46 h 122"/>
                <a:gd name="T20" fmla="*/ 0 w 114"/>
                <a:gd name="T21" fmla="*/ 9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122">
                  <a:moveTo>
                    <a:pt x="0" y="98"/>
                  </a:moveTo>
                  <a:cubicBezTo>
                    <a:pt x="20" y="84"/>
                    <a:pt x="66" y="51"/>
                    <a:pt x="86" y="37"/>
                  </a:cubicBezTo>
                  <a:cubicBezTo>
                    <a:pt x="68" y="29"/>
                    <a:pt x="47" y="27"/>
                    <a:pt x="28" y="32"/>
                  </a:cubicBezTo>
                  <a:cubicBezTo>
                    <a:pt x="34" y="21"/>
                    <a:pt x="42" y="11"/>
                    <a:pt x="53" y="6"/>
                  </a:cubicBezTo>
                  <a:cubicBezTo>
                    <a:pt x="64" y="0"/>
                    <a:pt x="78" y="1"/>
                    <a:pt x="87" y="9"/>
                  </a:cubicBezTo>
                  <a:cubicBezTo>
                    <a:pt x="97" y="17"/>
                    <a:pt x="98" y="33"/>
                    <a:pt x="90" y="41"/>
                  </a:cubicBezTo>
                  <a:cubicBezTo>
                    <a:pt x="93" y="34"/>
                    <a:pt x="105" y="35"/>
                    <a:pt x="110" y="42"/>
                  </a:cubicBezTo>
                  <a:cubicBezTo>
                    <a:pt x="114" y="49"/>
                    <a:pt x="113" y="58"/>
                    <a:pt x="111" y="65"/>
                  </a:cubicBezTo>
                  <a:cubicBezTo>
                    <a:pt x="105" y="88"/>
                    <a:pt x="92" y="108"/>
                    <a:pt x="74" y="122"/>
                  </a:cubicBezTo>
                  <a:cubicBezTo>
                    <a:pt x="72" y="96"/>
                    <a:pt x="77" y="70"/>
                    <a:pt x="86" y="46"/>
                  </a:cubicBezTo>
                  <a:cubicBezTo>
                    <a:pt x="66" y="57"/>
                    <a:pt x="20" y="87"/>
                    <a:pt x="0" y="98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3547" y="1757"/>
              <a:ext cx="155" cy="37"/>
            </a:xfrm>
            <a:custGeom>
              <a:avLst/>
              <a:gdLst>
                <a:gd name="T0" fmla="*/ 3 w 42"/>
                <a:gd name="T1" fmla="*/ 1 h 10"/>
                <a:gd name="T2" fmla="*/ 40 w 42"/>
                <a:gd name="T3" fmla="*/ 2 h 10"/>
                <a:gd name="T4" fmla="*/ 40 w 42"/>
                <a:gd name="T5" fmla="*/ 5 h 10"/>
                <a:gd name="T6" fmla="*/ 1 w 42"/>
                <a:gd name="T7" fmla="*/ 3 h 10"/>
                <a:gd name="T8" fmla="*/ 3 w 42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">
                  <a:moveTo>
                    <a:pt x="3" y="1"/>
                  </a:moveTo>
                  <a:cubicBezTo>
                    <a:pt x="14" y="7"/>
                    <a:pt x="29" y="4"/>
                    <a:pt x="40" y="2"/>
                  </a:cubicBezTo>
                  <a:cubicBezTo>
                    <a:pt x="42" y="2"/>
                    <a:pt x="41" y="5"/>
                    <a:pt x="40" y="5"/>
                  </a:cubicBezTo>
                  <a:cubicBezTo>
                    <a:pt x="28" y="7"/>
                    <a:pt x="12" y="10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</a:path>
              </a:pathLst>
            </a:custGeom>
            <a:solidFill>
              <a:srgbClr val="7EB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973" y="3647551"/>
            <a:ext cx="1023758" cy="1873016"/>
          </a:xfrm>
          <a:prstGeom prst="rect">
            <a:avLst/>
          </a:prstGeom>
        </p:spPr>
      </p:pic>
      <p:grpSp>
        <p:nvGrpSpPr>
          <p:cNvPr id="63" name="Group 4"/>
          <p:cNvGrpSpPr>
            <a:grpSpLocks noChangeAspect="1"/>
          </p:cNvGrpSpPr>
          <p:nvPr/>
        </p:nvGrpSpPr>
        <p:grpSpPr bwMode="auto">
          <a:xfrm flipH="1">
            <a:off x="4473742" y="676989"/>
            <a:ext cx="1039015" cy="1910314"/>
            <a:chOff x="3517" y="1489"/>
            <a:chExt cx="508" cy="934"/>
          </a:xfrm>
        </p:grpSpPr>
        <p:sp>
          <p:nvSpPr>
            <p:cNvPr id="6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21" y="1496"/>
              <a:ext cx="500" cy="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3517" y="1750"/>
              <a:ext cx="182" cy="673"/>
            </a:xfrm>
            <a:custGeom>
              <a:avLst/>
              <a:gdLst>
                <a:gd name="T0" fmla="*/ 5 w 49"/>
                <a:gd name="T1" fmla="*/ 2 h 183"/>
                <a:gd name="T2" fmla="*/ 49 w 49"/>
                <a:gd name="T3" fmla="*/ 0 h 183"/>
                <a:gd name="T4" fmla="*/ 45 w 49"/>
                <a:gd name="T5" fmla="*/ 150 h 183"/>
                <a:gd name="T6" fmla="*/ 37 w 49"/>
                <a:gd name="T7" fmla="*/ 176 h 183"/>
                <a:gd name="T8" fmla="*/ 7 w 49"/>
                <a:gd name="T9" fmla="*/ 168 h 183"/>
                <a:gd name="T10" fmla="*/ 3 w 49"/>
                <a:gd name="T11" fmla="*/ 149 h 183"/>
                <a:gd name="T12" fmla="*/ 5 w 49"/>
                <a:gd name="T13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3">
                  <a:moveTo>
                    <a:pt x="5" y="2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7" y="50"/>
                    <a:pt x="46" y="100"/>
                    <a:pt x="45" y="150"/>
                  </a:cubicBezTo>
                  <a:cubicBezTo>
                    <a:pt x="45" y="159"/>
                    <a:pt x="44" y="170"/>
                    <a:pt x="37" y="176"/>
                  </a:cubicBezTo>
                  <a:cubicBezTo>
                    <a:pt x="28" y="183"/>
                    <a:pt x="13" y="178"/>
                    <a:pt x="7" y="168"/>
                  </a:cubicBezTo>
                  <a:cubicBezTo>
                    <a:pt x="4" y="162"/>
                    <a:pt x="4" y="155"/>
                    <a:pt x="3" y="149"/>
                  </a:cubicBezTo>
                  <a:cubicBezTo>
                    <a:pt x="0" y="100"/>
                    <a:pt x="1" y="51"/>
                    <a:pt x="5" y="2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3602" y="1489"/>
              <a:ext cx="423" cy="449"/>
            </a:xfrm>
            <a:custGeom>
              <a:avLst/>
              <a:gdLst>
                <a:gd name="T0" fmla="*/ 0 w 114"/>
                <a:gd name="T1" fmla="*/ 98 h 122"/>
                <a:gd name="T2" fmla="*/ 86 w 114"/>
                <a:gd name="T3" fmla="*/ 37 h 122"/>
                <a:gd name="T4" fmla="*/ 28 w 114"/>
                <a:gd name="T5" fmla="*/ 32 h 122"/>
                <a:gd name="T6" fmla="*/ 53 w 114"/>
                <a:gd name="T7" fmla="*/ 6 h 122"/>
                <a:gd name="T8" fmla="*/ 87 w 114"/>
                <a:gd name="T9" fmla="*/ 9 h 122"/>
                <a:gd name="T10" fmla="*/ 90 w 114"/>
                <a:gd name="T11" fmla="*/ 41 h 122"/>
                <a:gd name="T12" fmla="*/ 110 w 114"/>
                <a:gd name="T13" fmla="*/ 42 h 122"/>
                <a:gd name="T14" fmla="*/ 111 w 114"/>
                <a:gd name="T15" fmla="*/ 65 h 122"/>
                <a:gd name="T16" fmla="*/ 74 w 114"/>
                <a:gd name="T17" fmla="*/ 122 h 122"/>
                <a:gd name="T18" fmla="*/ 86 w 114"/>
                <a:gd name="T19" fmla="*/ 46 h 122"/>
                <a:gd name="T20" fmla="*/ 0 w 114"/>
                <a:gd name="T21" fmla="*/ 9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122">
                  <a:moveTo>
                    <a:pt x="0" y="98"/>
                  </a:moveTo>
                  <a:cubicBezTo>
                    <a:pt x="20" y="84"/>
                    <a:pt x="66" y="51"/>
                    <a:pt x="86" y="37"/>
                  </a:cubicBezTo>
                  <a:cubicBezTo>
                    <a:pt x="68" y="29"/>
                    <a:pt x="47" y="27"/>
                    <a:pt x="28" y="32"/>
                  </a:cubicBezTo>
                  <a:cubicBezTo>
                    <a:pt x="34" y="21"/>
                    <a:pt x="42" y="11"/>
                    <a:pt x="53" y="6"/>
                  </a:cubicBezTo>
                  <a:cubicBezTo>
                    <a:pt x="64" y="0"/>
                    <a:pt x="78" y="1"/>
                    <a:pt x="87" y="9"/>
                  </a:cubicBezTo>
                  <a:cubicBezTo>
                    <a:pt x="97" y="17"/>
                    <a:pt x="98" y="33"/>
                    <a:pt x="90" y="41"/>
                  </a:cubicBezTo>
                  <a:cubicBezTo>
                    <a:pt x="93" y="34"/>
                    <a:pt x="105" y="35"/>
                    <a:pt x="110" y="42"/>
                  </a:cubicBezTo>
                  <a:cubicBezTo>
                    <a:pt x="114" y="49"/>
                    <a:pt x="113" y="58"/>
                    <a:pt x="111" y="65"/>
                  </a:cubicBezTo>
                  <a:cubicBezTo>
                    <a:pt x="105" y="88"/>
                    <a:pt x="92" y="108"/>
                    <a:pt x="74" y="122"/>
                  </a:cubicBezTo>
                  <a:cubicBezTo>
                    <a:pt x="72" y="96"/>
                    <a:pt x="77" y="70"/>
                    <a:pt x="86" y="46"/>
                  </a:cubicBezTo>
                  <a:cubicBezTo>
                    <a:pt x="66" y="57"/>
                    <a:pt x="20" y="87"/>
                    <a:pt x="0" y="98"/>
                  </a:cubicBezTo>
                </a:path>
              </a:pathLst>
            </a:custGeom>
            <a:solidFill>
              <a:srgbClr val="99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3547" y="1757"/>
              <a:ext cx="155" cy="37"/>
            </a:xfrm>
            <a:custGeom>
              <a:avLst/>
              <a:gdLst>
                <a:gd name="T0" fmla="*/ 3 w 42"/>
                <a:gd name="T1" fmla="*/ 1 h 10"/>
                <a:gd name="T2" fmla="*/ 40 w 42"/>
                <a:gd name="T3" fmla="*/ 2 h 10"/>
                <a:gd name="T4" fmla="*/ 40 w 42"/>
                <a:gd name="T5" fmla="*/ 5 h 10"/>
                <a:gd name="T6" fmla="*/ 1 w 42"/>
                <a:gd name="T7" fmla="*/ 3 h 10"/>
                <a:gd name="T8" fmla="*/ 3 w 42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">
                  <a:moveTo>
                    <a:pt x="3" y="1"/>
                  </a:moveTo>
                  <a:cubicBezTo>
                    <a:pt x="14" y="7"/>
                    <a:pt x="29" y="4"/>
                    <a:pt x="40" y="2"/>
                  </a:cubicBezTo>
                  <a:cubicBezTo>
                    <a:pt x="42" y="2"/>
                    <a:pt x="41" y="5"/>
                    <a:pt x="40" y="5"/>
                  </a:cubicBezTo>
                  <a:cubicBezTo>
                    <a:pt x="28" y="7"/>
                    <a:pt x="12" y="10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</a:path>
              </a:pathLst>
            </a:custGeom>
            <a:solidFill>
              <a:srgbClr val="7EB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032104" y="570154"/>
            <a:ext cx="1627666" cy="4729319"/>
            <a:chOff x="5459828" y="510784"/>
            <a:chExt cx="1627666" cy="4729319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5509327" y="2766893"/>
              <a:ext cx="1578167" cy="23388"/>
            </a:xfrm>
            <a:prstGeom prst="line">
              <a:avLst/>
            </a:prstGeom>
            <a:ln w="149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36"/>
            <p:cNvSpPr txBox="1"/>
            <p:nvPr/>
          </p:nvSpPr>
          <p:spPr>
            <a:xfrm>
              <a:off x="5471634" y="510784"/>
              <a:ext cx="1447090" cy="26468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166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36"/>
            <p:cNvSpPr txBox="1"/>
            <p:nvPr/>
          </p:nvSpPr>
          <p:spPr>
            <a:xfrm>
              <a:off x="5459828" y="2593225"/>
              <a:ext cx="1615860" cy="26468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16600" b="1" dirty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6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8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04336 -0.16088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/>
          <a:srcRect r="10478"/>
          <a:stretch/>
        </p:blipFill>
        <p:spPr>
          <a:xfrm>
            <a:off x="1568387" y="292517"/>
            <a:ext cx="9352149" cy="12642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l="8206" t="62105" r="8909" b="13904"/>
          <a:stretch/>
        </p:blipFill>
        <p:spPr>
          <a:xfrm>
            <a:off x="15304" y="3626117"/>
            <a:ext cx="12192000" cy="318725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19536" y="750098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猴妈妈给四只猴宝宝分一个桃子，平均每只多少桃子呢？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96" y="1724045"/>
            <a:ext cx="1944216" cy="18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8206" t="62105" r="8909" b="13904"/>
          <a:stretch/>
        </p:blipFill>
        <p:spPr>
          <a:xfrm>
            <a:off x="15304" y="3626117"/>
            <a:ext cx="12192000" cy="318725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548" flipH="1">
            <a:off x="4911800" y="1785363"/>
            <a:ext cx="621897" cy="107223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943">
            <a:off x="5459898" y="2153416"/>
            <a:ext cx="621897" cy="1072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746" flipH="1">
            <a:off x="5828687" y="2186772"/>
            <a:ext cx="621897" cy="10722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9962">
            <a:off x="6302095" y="2513006"/>
            <a:ext cx="621897" cy="10722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 r="10478"/>
          <a:stretch/>
        </p:blipFill>
        <p:spPr>
          <a:xfrm>
            <a:off x="1568387" y="292517"/>
            <a:ext cx="9352149" cy="12642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19536" y="750098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猴妈妈给四只猴宝宝分一个桃子，平均每只多少桃子呢？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229">
            <a:off x="5194110" y="5044486"/>
            <a:ext cx="358152" cy="6175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195">
            <a:off x="5560258" y="5044488"/>
            <a:ext cx="358152" cy="6175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853">
            <a:off x="5929782" y="5044487"/>
            <a:ext cx="358152" cy="6175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279">
            <a:off x="6348515" y="5044486"/>
            <a:ext cx="358152" cy="61750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970591" y="4766372"/>
            <a:ext cx="2098841" cy="31104"/>
          </a:xfrm>
          <a:prstGeom prst="line">
            <a:avLst/>
          </a:prstGeom>
          <a:ln w="149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296">
            <a:off x="5840935" y="3970350"/>
            <a:ext cx="358152" cy="61750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093308" y="2742130"/>
            <a:ext cx="1629141" cy="4115870"/>
            <a:chOff x="5458357" y="773452"/>
            <a:chExt cx="1629137" cy="411587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509327" y="2766893"/>
              <a:ext cx="1578167" cy="23388"/>
            </a:xfrm>
            <a:prstGeom prst="line">
              <a:avLst/>
            </a:prstGeom>
            <a:ln w="149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36"/>
            <p:cNvSpPr txBox="1"/>
            <p:nvPr/>
          </p:nvSpPr>
          <p:spPr>
            <a:xfrm>
              <a:off x="5583473" y="773452"/>
              <a:ext cx="1447086" cy="221599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138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3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36"/>
            <p:cNvSpPr txBox="1"/>
            <p:nvPr/>
          </p:nvSpPr>
          <p:spPr>
            <a:xfrm>
              <a:off x="5458357" y="2673331"/>
              <a:ext cx="1615856" cy="221599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13800" b="1" dirty="0" smtClean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38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51384" y="2111251"/>
            <a:ext cx="792088" cy="1331567"/>
            <a:chOff x="5453839" y="942824"/>
            <a:chExt cx="792086" cy="1331567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5453839" y="1554767"/>
              <a:ext cx="792086" cy="117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36"/>
            <p:cNvSpPr txBox="1"/>
            <p:nvPr/>
          </p:nvSpPr>
          <p:spPr>
            <a:xfrm>
              <a:off x="5553263" y="942824"/>
              <a:ext cx="518438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36"/>
            <p:cNvSpPr txBox="1"/>
            <p:nvPr/>
          </p:nvSpPr>
          <p:spPr>
            <a:xfrm>
              <a:off x="5551851" y="1566505"/>
              <a:ext cx="493861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 smtClean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13477" y="2065991"/>
            <a:ext cx="792088" cy="1331567"/>
            <a:chOff x="5453839" y="942824"/>
            <a:chExt cx="792086" cy="1331567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5453839" y="1554767"/>
              <a:ext cx="792086" cy="117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6"/>
            <p:cNvSpPr txBox="1"/>
            <p:nvPr/>
          </p:nvSpPr>
          <p:spPr>
            <a:xfrm>
              <a:off x="5553263" y="942824"/>
              <a:ext cx="518438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6"/>
            <p:cNvSpPr txBox="1"/>
            <p:nvPr/>
          </p:nvSpPr>
          <p:spPr>
            <a:xfrm>
              <a:off x="5551851" y="1566505"/>
              <a:ext cx="493861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 smtClean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754357" y="2007412"/>
            <a:ext cx="792088" cy="1331567"/>
            <a:chOff x="5453839" y="942824"/>
            <a:chExt cx="792086" cy="1331567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5453839" y="1554767"/>
              <a:ext cx="792086" cy="117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6"/>
            <p:cNvSpPr txBox="1"/>
            <p:nvPr/>
          </p:nvSpPr>
          <p:spPr>
            <a:xfrm>
              <a:off x="5553263" y="942824"/>
              <a:ext cx="518438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551851" y="1566505"/>
              <a:ext cx="493861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 smtClean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806123" y="1981511"/>
            <a:ext cx="792088" cy="1331567"/>
            <a:chOff x="5453839" y="942824"/>
            <a:chExt cx="792086" cy="1331567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5453839" y="1554767"/>
              <a:ext cx="792086" cy="117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6"/>
            <p:cNvSpPr txBox="1"/>
            <p:nvPr/>
          </p:nvSpPr>
          <p:spPr>
            <a:xfrm>
              <a:off x="5553263" y="942824"/>
              <a:ext cx="518438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5551851" y="1566505"/>
              <a:ext cx="493861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 smtClean="0">
                  <a:ln>
                    <a:solidFill>
                      <a:schemeClr val="tx1"/>
                    </a:solidFill>
                  </a:ln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2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30013 0.0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15599 0.0611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30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918 0.1430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71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33373 0.175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84160"/>
            <a:ext cx="9649072" cy="1638288"/>
          </a:xfrm>
          <a:prstGeom prst="rect">
            <a:avLst/>
          </a:prstGeom>
        </p:spPr>
      </p:pic>
      <p:sp>
        <p:nvSpPr>
          <p:cNvPr id="4" name="文本框 29"/>
          <p:cNvSpPr txBox="1"/>
          <p:nvPr/>
        </p:nvSpPr>
        <p:spPr>
          <a:xfrm>
            <a:off x="2006454" y="1096208"/>
            <a:ext cx="9130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两只斑马吃草，他们分别吃的草是整块草地的   吗？</a:t>
            </a:r>
            <a:endParaRPr lang="zh-CN" altLang="en-US" sz="28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492896"/>
            <a:ext cx="3068960" cy="3068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821910"/>
            <a:ext cx="2673082" cy="25396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768408" y="767643"/>
            <a:ext cx="508173" cy="1006153"/>
            <a:chOff x="4551450" y="2329679"/>
            <a:chExt cx="508173" cy="1006153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4578325" y="2832035"/>
              <a:ext cx="454423" cy="0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36"/>
            <p:cNvSpPr txBox="1"/>
            <p:nvPr/>
          </p:nvSpPr>
          <p:spPr>
            <a:xfrm>
              <a:off x="4551450" y="2329679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36"/>
            <p:cNvSpPr txBox="1"/>
            <p:nvPr/>
          </p:nvSpPr>
          <p:spPr>
            <a:xfrm>
              <a:off x="4578325" y="2751057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2670898"/>
            <a:ext cx="2700762" cy="2712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2675012"/>
            <a:ext cx="270076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5000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-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43472" y="-33470"/>
            <a:ext cx="9199445" cy="2197800"/>
          </a:xfrm>
          <a:prstGeom prst="rect">
            <a:avLst/>
          </a:prstGeom>
        </p:spPr>
      </p:pic>
      <p:sp>
        <p:nvSpPr>
          <p:cNvPr id="6" name="PA-文本框 29"/>
          <p:cNvSpPr txBox="1"/>
          <p:nvPr>
            <p:custDataLst>
              <p:tags r:id="rId2"/>
            </p:custDataLst>
          </p:nvPr>
        </p:nvSpPr>
        <p:spPr>
          <a:xfrm>
            <a:off x="2006454" y="1096208"/>
            <a:ext cx="817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22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狮子兄弟分别占领两块地，中间部分是   吗？</a:t>
            </a:r>
            <a:endParaRPr lang="zh-CN" altLang="en-US" sz="2800" b="1" spc="22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PA-组合 6"/>
          <p:cNvGrpSpPr/>
          <p:nvPr>
            <p:custDataLst>
              <p:tags r:id="rId3"/>
            </p:custDataLst>
          </p:nvPr>
        </p:nvGrpSpPr>
        <p:grpSpPr>
          <a:xfrm>
            <a:off x="8692679" y="773043"/>
            <a:ext cx="508173" cy="1006153"/>
            <a:chOff x="4551450" y="2329679"/>
            <a:chExt cx="508173" cy="1006153"/>
          </a:xfrm>
        </p:grpSpPr>
        <p:cxnSp>
          <p:nvCxnSpPr>
            <p:cNvPr id="8" name="PA-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4578325" y="2832035"/>
              <a:ext cx="454423" cy="0"/>
            </a:xfrm>
            <a:prstGeom prst="line">
              <a:avLst/>
            </a:prstGeom>
            <a:ln w="38100">
              <a:solidFill>
                <a:srgbClr val="F802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A-文本框 36"/>
            <p:cNvSpPr txBox="1"/>
            <p:nvPr>
              <p:custDataLst>
                <p:tags r:id="rId8"/>
              </p:custDataLst>
            </p:nvPr>
          </p:nvSpPr>
          <p:spPr>
            <a:xfrm>
              <a:off x="4551450" y="2329679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PA-文本框 36"/>
            <p:cNvSpPr txBox="1"/>
            <p:nvPr>
              <p:custDataLst>
                <p:tags r:id="rId9"/>
              </p:custDataLst>
            </p:nvPr>
          </p:nvSpPr>
          <p:spPr>
            <a:xfrm>
              <a:off x="4578325" y="2751057"/>
              <a:ext cx="48129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802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80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PA-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1" y="3307824"/>
            <a:ext cx="3762813" cy="3762813"/>
          </a:xfrm>
          <a:prstGeom prst="rect">
            <a:avLst/>
          </a:prstGeom>
        </p:spPr>
      </p:pic>
      <p:pic>
        <p:nvPicPr>
          <p:cNvPr id="12" name="PA-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26" y="3501008"/>
            <a:ext cx="3789040" cy="3789040"/>
          </a:xfrm>
          <a:prstGeom prst="rect">
            <a:avLst/>
          </a:prstGeom>
        </p:spPr>
      </p:pic>
      <p:sp>
        <p:nvSpPr>
          <p:cNvPr id="17" name="PA-云形标注 16"/>
          <p:cNvSpPr/>
          <p:nvPr>
            <p:custDataLst>
              <p:tags r:id="rId6"/>
            </p:custDataLst>
          </p:nvPr>
        </p:nvSpPr>
        <p:spPr>
          <a:xfrm>
            <a:off x="76054" y="2378575"/>
            <a:ext cx="2118555" cy="1683095"/>
          </a:xfrm>
          <a:prstGeom prst="cloudCallout">
            <a:avLst>
              <a:gd name="adj1" fmla="val 6162"/>
              <a:gd name="adj2" fmla="val 7608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真高兴，我占领了中间，比你地盘大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34" y="1926721"/>
            <a:ext cx="6027118" cy="49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435</Words>
  <Application>Microsoft Office PowerPoint</Application>
  <PresentationFormat>宽屏</PresentationFormat>
  <Paragraphs>83</Paragraphs>
  <Slides>20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 song for jennifer</vt:lpstr>
      <vt:lpstr>等线</vt:lpstr>
      <vt:lpstr>黑体</vt:lpstr>
      <vt:lpstr>华文楷体</vt:lpstr>
      <vt:lpstr>宋体</vt:lpstr>
      <vt:lpstr>微软雅黑</vt:lpstr>
      <vt:lpstr>Adobe Garamond Pro Bold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hu ruonan</cp:lastModifiedBy>
  <cp:revision>159</cp:revision>
  <cp:lastPrinted>2018-05-10T12:43:51Z</cp:lastPrinted>
  <dcterms:created xsi:type="dcterms:W3CDTF">2018-04-27T06:35:52Z</dcterms:created>
  <dcterms:modified xsi:type="dcterms:W3CDTF">2018-05-10T13:11:05Z</dcterms:modified>
</cp:coreProperties>
</file>