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74" r:id="rId4"/>
    <p:sldId id="283" r:id="rId5"/>
    <p:sldId id="259" r:id="rId6"/>
    <p:sldId id="261" r:id="rId7"/>
    <p:sldId id="262" r:id="rId8"/>
    <p:sldId id="266" r:id="rId9"/>
    <p:sldId id="263" r:id="rId10"/>
    <p:sldId id="264" r:id="rId11"/>
    <p:sldId id="265" r:id="rId12"/>
    <p:sldId id="268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7CC"/>
    <a:srgbClr val="B6D9EC"/>
    <a:srgbClr val="2E7E33"/>
    <a:srgbClr val="4B722D"/>
    <a:srgbClr val="A46411"/>
    <a:srgbClr val="689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6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10.png"/><Relationship Id="rId3" Type="http://schemas.openxmlformats.org/officeDocument/2006/relationships/tags" Target="../tags/tag2.xml"/><Relationship Id="rId2" Type="http://schemas.openxmlformats.org/officeDocument/2006/relationships/image" Target="../media/image9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jpeg"/><Relationship Id="rId3" Type="http://schemas.openxmlformats.org/officeDocument/2006/relationships/tags" Target="../tags/tag5.xml"/><Relationship Id="rId2" Type="http://schemas.openxmlformats.org/officeDocument/2006/relationships/image" Target="../media/image12.jpe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t01cc716583155588ed"/>
          <p:cNvPicPr>
            <a:picLocks noChangeAspect="1"/>
          </p:cNvPicPr>
          <p:nvPr/>
        </p:nvPicPr>
        <p:blipFill>
          <a:blip r:embed="rId1"/>
          <a:srcRect b="6168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76450" y="1344295"/>
            <a:ext cx="8752840" cy="2141220"/>
          </a:xfrm>
        </p:spPr>
        <p:txBody>
          <a:bodyPr>
            <a:normAutofit fontScale="90000"/>
          </a:bodyPr>
          <a:p>
            <a:r>
              <a:rPr lang="en-US" altLang="zh-CN" sz="6000" b="1">
                <a:solidFill>
                  <a:srgbClr val="68978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sym typeface="+mn-ea"/>
              </a:rPr>
              <a:t>  </a:t>
            </a:r>
            <a:r>
              <a:rPr lang="en-US" altLang="zh-CN" sz="6000" b="1">
                <a:solidFill>
                  <a:srgbClr val="68978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sym typeface="+mn-ea"/>
              </a:rPr>
              <a:t> </a:t>
            </a:r>
            <a:r>
              <a:rPr lang="zh-CN" altLang="en-US" sz="6000" b="1">
                <a:solidFill>
                  <a:srgbClr val="68978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sym typeface="+mn-ea"/>
              </a:rPr>
              <a:t>陕西益盈德实业有限公司</a:t>
            </a:r>
            <a:b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b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882390" y="4222115"/>
            <a:ext cx="4293870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75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r>
              <a:rPr lang="en-US" altLang="zh-CN" sz="4400">
                <a:solidFill>
                  <a:srgbClr val="FF0000"/>
                </a:solidFill>
              </a:rPr>
              <a:t>        </a:t>
            </a:r>
            <a:r>
              <a:rPr lang="zh-CN" altLang="en-US" sz="4400">
                <a:solidFill>
                  <a:schemeClr val="accent4">
                    <a:lumMod val="75000"/>
                  </a:schemeClr>
                </a:solidFill>
              </a:rPr>
              <a:t>惠民直通车</a:t>
            </a:r>
            <a:endParaRPr lang="zh-CN" altLang="en-US" sz="440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6345555" y="1363980"/>
            <a:ext cx="4643755" cy="4813300"/>
            <a:chOff x="9538" y="2148"/>
            <a:chExt cx="7313" cy="7580"/>
          </a:xfrm>
        </p:grpSpPr>
        <p:pic>
          <p:nvPicPr>
            <p:cNvPr id="6" name="图片 5" descr="84e997d8c922d4966a4894e9c88db4a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674" y="2148"/>
              <a:ext cx="6866" cy="7580"/>
            </a:xfrm>
            <a:prstGeom prst="rect">
              <a:avLst/>
            </a:prstGeom>
          </p:spPr>
        </p:pic>
        <p:sp>
          <p:nvSpPr>
            <p:cNvPr id="8" name="标题 1"/>
            <p:cNvSpPr>
              <a:spLocks noGrp="1"/>
            </p:cNvSpPr>
            <p:nvPr/>
          </p:nvSpPr>
          <p:spPr>
            <a:xfrm flipH="1">
              <a:off x="12490" y="5587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45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/>
                <a:t>直通车</a:t>
              </a:r>
              <a:endParaRPr lang="zh-CN" altLang="en-US"/>
            </a:p>
          </p:txBody>
        </p:sp>
        <p:sp>
          <p:nvSpPr>
            <p:cNvPr id="9" name="标题 1"/>
            <p:cNvSpPr>
              <a:spLocks noGrp="1"/>
            </p:cNvSpPr>
            <p:nvPr/>
          </p:nvSpPr>
          <p:spPr>
            <a:xfrm flipH="1">
              <a:off x="12250" y="2663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35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/>
                <a:t>运营成本低</a:t>
              </a:r>
              <a:endParaRPr lang="zh-CN" altLang="en-US"/>
            </a:p>
          </p:txBody>
        </p:sp>
        <p:sp>
          <p:nvSpPr>
            <p:cNvPr id="10" name="标题 1"/>
            <p:cNvSpPr>
              <a:spLocks noGrp="1"/>
            </p:cNvSpPr>
            <p:nvPr/>
          </p:nvSpPr>
          <p:spPr>
            <a:xfrm flipH="1">
              <a:off x="14885" y="4250"/>
              <a:ext cx="1821" cy="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7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665"/>
                <a:t>方便群众</a:t>
              </a:r>
              <a:endParaRPr lang="zh-CN" altLang="en-US" sz="2665"/>
            </a:p>
          </p:txBody>
        </p:sp>
        <p:sp>
          <p:nvSpPr>
            <p:cNvPr id="11" name="标题 1"/>
            <p:cNvSpPr>
              <a:spLocks noGrp="1"/>
            </p:cNvSpPr>
            <p:nvPr/>
          </p:nvSpPr>
          <p:spPr>
            <a:xfrm flipH="1">
              <a:off x="14885" y="6909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5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555"/>
                <a:t>解决就业</a:t>
              </a:r>
              <a:endParaRPr lang="zh-CN" altLang="en-US" sz="3555"/>
            </a:p>
          </p:txBody>
        </p:sp>
        <p:sp>
          <p:nvSpPr>
            <p:cNvPr id="12" name="标题 1"/>
            <p:cNvSpPr>
              <a:spLocks noGrp="1"/>
            </p:cNvSpPr>
            <p:nvPr/>
          </p:nvSpPr>
          <p:spPr>
            <a:xfrm flipH="1">
              <a:off x="12250" y="8493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45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/>
                <a:t>斤两足</a:t>
              </a:r>
              <a:endParaRPr lang="zh-CN" altLang="en-US"/>
            </a:p>
          </p:txBody>
        </p:sp>
        <p:sp>
          <p:nvSpPr>
            <p:cNvPr id="13" name="标题 1"/>
            <p:cNvSpPr>
              <a:spLocks noGrp="1"/>
            </p:cNvSpPr>
            <p:nvPr/>
          </p:nvSpPr>
          <p:spPr>
            <a:xfrm flipH="1">
              <a:off x="9538" y="6909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45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/>
                <a:t>菜品新鲜</a:t>
              </a:r>
              <a:endParaRPr lang="zh-CN" altLang="en-US"/>
            </a:p>
          </p:txBody>
        </p:sp>
        <p:sp>
          <p:nvSpPr>
            <p:cNvPr id="14" name="标题 1"/>
            <p:cNvSpPr>
              <a:spLocks noGrp="1"/>
            </p:cNvSpPr>
            <p:nvPr/>
          </p:nvSpPr>
          <p:spPr>
            <a:xfrm flipH="1">
              <a:off x="9767" y="4072"/>
              <a:ext cx="1967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lIns="91440" tIns="45720" rIns="91440" bIns="45720" rtlCol="0" anchor="ctr">
              <a:normAutofit fontScale="5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555"/>
                <a:t>价格实惠</a:t>
              </a:r>
              <a:endParaRPr lang="zh-CN" altLang="en-US" sz="3555"/>
            </a:p>
          </p:txBody>
        </p:sp>
      </p:grpSp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136120" cy="124904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               </a:t>
            </a:r>
            <a:r>
              <a:rPr lang="zh-CN" altLang="en-US"/>
              <a:t>源头上的衣食住行</a:t>
            </a:r>
            <a:endParaRPr lang="zh-CN" altLang="en-US"/>
          </a:p>
        </p:txBody>
      </p:sp>
      <p:pic>
        <p:nvPicPr>
          <p:cNvPr id="4" name="图片 3" descr="5ff5f2dcac2352d783ffa40fdd899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815" y="0"/>
            <a:ext cx="2059305" cy="1249045"/>
          </a:xfrm>
          <a:prstGeom prst="rect">
            <a:avLst/>
          </a:prstGeom>
        </p:spPr>
      </p:pic>
      <p:pic>
        <p:nvPicPr>
          <p:cNvPr id="2" name="图片 1" descr="20171117090818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" y="1621790"/>
            <a:ext cx="5821045" cy="4006215"/>
          </a:xfrm>
          <a:prstGeom prst="rect">
            <a:avLst/>
          </a:prstGeom>
        </p:spPr>
      </p:pic>
      <p:pic>
        <p:nvPicPr>
          <p:cNvPr id="7" name="图片 6" descr="微信图片_2020061216055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 </a:t>
            </a:r>
            <a:r>
              <a:rPr lang="zh-CN" altLang="en-US"/>
              <a:t>获得感 </a:t>
            </a:r>
            <a:r>
              <a:rPr lang="en-US" altLang="zh-CN"/>
              <a:t>. </a:t>
            </a:r>
            <a:r>
              <a:rPr lang="zh-CN" altLang="en-US"/>
              <a:t>幸福感 </a:t>
            </a:r>
            <a:r>
              <a:rPr lang="en-US" altLang="zh-CN"/>
              <a:t>. </a:t>
            </a:r>
            <a:r>
              <a:rPr lang="zh-CN" altLang="en-US"/>
              <a:t>安全感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668"/>
          <a:stretch>
            <a:fillRect/>
          </a:stretch>
        </p:blipFill>
        <p:spPr>
          <a:xfrm>
            <a:off x="729615" y="1804035"/>
            <a:ext cx="3451225" cy="2355850"/>
          </a:xfrm>
          <a:prstGeom prst="rect">
            <a:avLst/>
          </a:prstGeom>
        </p:spPr>
      </p:pic>
      <p:pic>
        <p:nvPicPr>
          <p:cNvPr id="5" name="图片 4" descr="微信图片_2020061216055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  <p:pic>
        <p:nvPicPr>
          <p:cNvPr id="2" name="图片 1" descr="bfabcfd3e9c2b48_w794_h529"/>
          <p:cNvPicPr>
            <a:picLocks noChangeAspect="1"/>
          </p:cNvPicPr>
          <p:nvPr/>
        </p:nvPicPr>
        <p:blipFill>
          <a:blip r:embed="rId3"/>
          <a:srcRect l="8458" b="4611"/>
          <a:stretch>
            <a:fillRect/>
          </a:stretch>
        </p:blipFill>
        <p:spPr>
          <a:xfrm>
            <a:off x="4304665" y="1893570"/>
            <a:ext cx="3065145" cy="2127885"/>
          </a:xfrm>
          <a:prstGeom prst="rect">
            <a:avLst/>
          </a:prstGeom>
        </p:spPr>
      </p:pic>
      <p:pic>
        <p:nvPicPr>
          <p:cNvPr id="3" name="图片 2" descr="552f92bc09a8c1cc865ff6c6dbbd47e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250" y="1893570"/>
            <a:ext cx="2900680" cy="2168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094730" y="5584190"/>
            <a:ext cx="2884805" cy="521970"/>
          </a:xfrm>
          <a:prstGeom prst="rect">
            <a:avLst/>
          </a:prstGeom>
          <a:solidFill>
            <a:srgbClr val="A46411">
              <a:alpha val="36000"/>
            </a:srgbClr>
          </a:solidFill>
        </p:spPr>
        <p:txBody>
          <a:bodyPr wrap="square" rtlCol="0" anchor="t">
            <a:spAutoFit/>
          </a:bodyPr>
          <a:p>
            <a:r>
              <a:rPr lang="en-US" altLang="zh-CN" sz="2800">
                <a:latin typeface="新宋体" panose="02010609030101010101" charset="-122"/>
                <a:ea typeface="新宋体" panose="02010609030101010101" charset="-122"/>
                <a:sym typeface="+mn-ea"/>
              </a:rPr>
              <a:t>5.56*1.95*2.55</a:t>
            </a:r>
            <a:endParaRPr lang="en-US" altLang="zh-CN" sz="2800"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12333605" cy="1229995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p>
            <a:endParaRPr lang="en-US" altLang="zh-CN">
              <a:sym typeface="+mn-ea"/>
            </a:endParaRPr>
          </a:p>
          <a:p>
            <a:pPr algn="l"/>
            <a:r>
              <a:rPr lang="zh-CN" sz="2800">
                <a:latin typeface="+mj-ea"/>
                <a:ea typeface="+mj-ea"/>
                <a:sym typeface="+mn-ea"/>
              </a:rPr>
              <a:t>                   直通车样板车展示图</a:t>
            </a:r>
            <a:endParaRPr lang="zh-CN" sz="2800">
              <a:latin typeface="+mj-ea"/>
              <a:ea typeface="+mj-ea"/>
              <a:sym typeface="+mn-ea"/>
            </a:endParaRPr>
          </a:p>
          <a:p>
            <a:pPr algn="l"/>
            <a:endParaRPr lang="zh-CN" sz="2800">
              <a:latin typeface="+mj-ea"/>
              <a:ea typeface="+mj-ea"/>
            </a:endParaRPr>
          </a:p>
        </p:txBody>
      </p:sp>
      <p:pic>
        <p:nvPicPr>
          <p:cNvPr id="3" name="图片 2" descr="3065e665bc9ad8498170e66262825a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93140" y="1210945"/>
            <a:ext cx="4490720" cy="23799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 descr="直通车样板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4730" y="1210945"/>
            <a:ext cx="4053840" cy="2379980"/>
          </a:xfrm>
          <a:prstGeom prst="rect">
            <a:avLst/>
          </a:prstGeom>
        </p:spPr>
      </p:pic>
      <p:pic>
        <p:nvPicPr>
          <p:cNvPr id="10" name="图片 9" descr="微信图片_2020061216055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  <p:pic>
        <p:nvPicPr>
          <p:cNvPr id="7" name="内容占位符 3" descr="微信图片_20200611163544"/>
          <p:cNvPicPr>
            <a:picLocks noChangeAspect="1"/>
          </p:cNvPicPr>
          <p:nvPr>
            <p:ph idx="1"/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3140" y="3771265"/>
            <a:ext cx="4491355" cy="27730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</a:t>
            </a:r>
            <a:r>
              <a:rPr lang="zh-CN" altLang="en-US"/>
              <a:t>惠民直通车加盟</a:t>
            </a:r>
            <a:r>
              <a:rPr lang="zh-CN" altLang="en-US"/>
              <a:t>优势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801485" cy="3970655"/>
          </a:xfrm>
        </p:spPr>
        <p:txBody>
          <a:bodyPr>
            <a:normAutofit fontScale="90000" lnSpcReduction="20000"/>
          </a:bodyPr>
          <a:p>
            <a:pPr marL="0" indent="0">
              <a:buNone/>
            </a:pPr>
            <a:r>
              <a:rPr lang="zh-CN" altLang="en-US" sz="3600"/>
              <a:t>一·项目优势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1·政府政策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     </a:t>
            </a:r>
            <a:r>
              <a:rPr lang="zh-CN" altLang="en-US" sz="3200"/>
              <a:t>政府搭台，企业唱戏。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2.市场需求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   </a:t>
            </a:r>
            <a:r>
              <a:rPr lang="zh-CN" altLang="en-US" sz="3200"/>
              <a:t>产销对接，农超对接。  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   把农业合作社开进社区里。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3.仓储前置</a:t>
            </a:r>
            <a:endParaRPr lang="zh-CN" altLang="en-US" sz="3600"/>
          </a:p>
          <a:p>
            <a:pPr marL="0" indent="0">
              <a:buNone/>
            </a:pPr>
            <a:r>
              <a:rPr lang="zh-CN" altLang="en-US" sz="3600"/>
              <a:t>  </a:t>
            </a:r>
            <a:r>
              <a:rPr lang="zh-CN" altLang="en-US" sz="3200"/>
              <a:t> 销售全覆盖，惠民零距离。</a:t>
            </a:r>
            <a:endParaRPr lang="zh-CN" altLang="en-US" sz="3200"/>
          </a:p>
        </p:txBody>
      </p:sp>
      <p:pic>
        <p:nvPicPr>
          <p:cNvPr id="7" name="图片 6" descr="2579280_175222931114_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25790" y="1490980"/>
            <a:ext cx="1946910" cy="1946910"/>
          </a:xfrm>
          <a:prstGeom prst="rect">
            <a:avLst/>
          </a:prstGeom>
        </p:spPr>
      </p:pic>
      <p:pic>
        <p:nvPicPr>
          <p:cNvPr id="5" name="图片 4" descr="Img38973347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60335" y="3553460"/>
            <a:ext cx="3023235" cy="2418715"/>
          </a:xfrm>
          <a:prstGeom prst="rect">
            <a:avLst/>
          </a:prstGeom>
        </p:spPr>
      </p:pic>
      <p:pic>
        <p:nvPicPr>
          <p:cNvPr id="6" name="图片 5" descr="微信图片_2020061216055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  <p:pic>
        <p:nvPicPr>
          <p:cNvPr id="9" name="图片 8" descr="微信图片_20200617125525"/>
          <p:cNvPicPr>
            <a:picLocks noChangeAspect="1"/>
          </p:cNvPicPr>
          <p:nvPr/>
        </p:nvPicPr>
        <p:blipFill>
          <a:blip r:embed="rId6"/>
          <a:srcRect l="28279" t="17768" r="23770" b="28702"/>
          <a:stretch>
            <a:fillRect/>
          </a:stretch>
        </p:blipFill>
        <p:spPr>
          <a:xfrm rot="20820000">
            <a:off x="8632190" y="4166870"/>
            <a:ext cx="1251585" cy="1210945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412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 </a:t>
            </a:r>
            <a:r>
              <a:rPr lang="zh-CN" altLang="en-US"/>
              <a:t>招商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五</a:t>
            </a:r>
            <a:r>
              <a:rPr lang="zh-CN" altLang="en-US"/>
              <a:t>万元一辆惠民直通车</a:t>
            </a:r>
            <a:endParaRPr lang="zh-CN" altLang="en-US"/>
          </a:p>
          <a:p>
            <a:r>
              <a:rPr lang="en-US" altLang="zh-CN" sz="2400"/>
              <a:t>1.</a:t>
            </a:r>
            <a:r>
              <a:rPr lang="zh-CN" altLang="en-US" sz="2400"/>
              <a:t>质保单</a:t>
            </a:r>
            <a:endParaRPr lang="zh-CN" altLang="en-US" sz="2400"/>
          </a:p>
          <a:p>
            <a:r>
              <a:rPr lang="en-US" altLang="zh-CN" sz="2400"/>
              <a:t>2.</a:t>
            </a:r>
            <a:r>
              <a:rPr lang="zh-CN" altLang="en-US" sz="2400"/>
              <a:t>使用说明书</a:t>
            </a:r>
            <a:endParaRPr lang="zh-CN" altLang="en-US" sz="2400"/>
          </a:p>
          <a:p>
            <a:r>
              <a:rPr lang="en-US" altLang="zh-CN" sz="2400"/>
              <a:t>3.</a:t>
            </a:r>
            <a:r>
              <a:rPr lang="zh-CN" altLang="en-US" sz="2400"/>
              <a:t>绿本</a:t>
            </a:r>
            <a:endParaRPr lang="zh-CN" altLang="en-US" sz="2400"/>
          </a:p>
          <a:p>
            <a:endParaRPr lang="zh-CN" altLang="en-US"/>
          </a:p>
          <a:p>
            <a:r>
              <a:rPr lang="zh-CN" altLang="en-US"/>
              <a:t>二十台一组，统一运营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 descr="微信图片_2020061216055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5394325" y="1214120"/>
            <a:ext cx="6286500" cy="5440680"/>
            <a:chOff x="1753" y="-1898"/>
            <a:chExt cx="13132" cy="12631"/>
          </a:xfrm>
        </p:grpSpPr>
        <p:pic>
          <p:nvPicPr>
            <p:cNvPr id="6" name="图片 5" descr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3" y="-1898"/>
              <a:ext cx="13132" cy="12631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7497" y="-25"/>
              <a:ext cx="2456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采购</a:t>
              </a:r>
              <a:endParaRPr lang="zh-CN" altLang="en-US" sz="2800" b="1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145" y="1807"/>
              <a:ext cx="3705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   </a:t>
              </a:r>
              <a:r>
                <a:rPr lang="en-US" altLang="zh-CN" b="1"/>
                <a:t>  </a:t>
              </a:r>
              <a:r>
                <a:rPr lang="zh-CN" altLang="en-US" sz="2800" b="1"/>
                <a:t>管理</a:t>
              </a:r>
              <a:endParaRPr lang="zh-CN" altLang="en-US" sz="2800" b="1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559" y="5593"/>
              <a:ext cx="2166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/>
                <a:t>配送</a:t>
              </a:r>
              <a:endParaRPr lang="zh-CN" altLang="en-US" sz="2800" b="1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066" y="7646"/>
              <a:ext cx="2312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b="1"/>
                <a:t>   </a:t>
              </a:r>
              <a:r>
                <a:rPr lang="zh-CN" altLang="en-US" sz="2800" b="1"/>
                <a:t>价格</a:t>
              </a:r>
              <a:endParaRPr lang="zh-CN" altLang="en-US" sz="2800" b="1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41" y="5823"/>
              <a:ext cx="2044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/>
                <a:t>标识</a:t>
              </a:r>
              <a:endParaRPr lang="zh-CN" altLang="en-US" sz="2800" b="1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49" y="1899"/>
              <a:ext cx="2020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销售</a:t>
              </a:r>
              <a:endParaRPr lang="zh-CN" altLang="en-US" sz="2800" b="1"/>
            </a:p>
          </p:txBody>
        </p:sp>
      </p:grpSp>
      <p:sp>
        <p:nvSpPr>
          <p:cNvPr id="5" name="椭圆 4"/>
          <p:cNvSpPr/>
          <p:nvPr/>
        </p:nvSpPr>
        <p:spPr>
          <a:xfrm>
            <a:off x="7937500" y="3563620"/>
            <a:ext cx="1106805" cy="10579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统  一</a:t>
            </a:r>
            <a:endParaRPr lang="zh-CN" altLang="en-US" b="1"/>
          </a:p>
        </p:txBody>
      </p:sp>
      <p:pic>
        <p:nvPicPr>
          <p:cNvPr id="15" name="图片 14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80000">
            <a:off x="9387840" y="5922645"/>
            <a:ext cx="990600" cy="536575"/>
          </a:xfrm>
          <a:prstGeom prst="rect">
            <a:avLst/>
          </a:prstGeom>
        </p:spPr>
      </p:pic>
      <p:pic>
        <p:nvPicPr>
          <p:cNvPr id="16" name="图片 15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60000">
            <a:off x="5360035" y="3858895"/>
            <a:ext cx="944880" cy="511810"/>
          </a:xfrm>
          <a:prstGeom prst="rect">
            <a:avLst/>
          </a:prstGeom>
        </p:spPr>
      </p:pic>
      <p:pic>
        <p:nvPicPr>
          <p:cNvPr id="17" name="图片 16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60000">
            <a:off x="6671945" y="1632585"/>
            <a:ext cx="1003935" cy="543560"/>
          </a:xfrm>
          <a:prstGeom prst="rect">
            <a:avLst/>
          </a:prstGeom>
        </p:spPr>
      </p:pic>
      <p:pic>
        <p:nvPicPr>
          <p:cNvPr id="18" name="图片 17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300000">
            <a:off x="9392920" y="1626870"/>
            <a:ext cx="1077595" cy="583565"/>
          </a:xfrm>
          <a:prstGeom prst="rect">
            <a:avLst/>
          </a:prstGeom>
        </p:spPr>
      </p:pic>
      <p:pic>
        <p:nvPicPr>
          <p:cNvPr id="20" name="图片 19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840000">
            <a:off x="10854055" y="3820160"/>
            <a:ext cx="1006475" cy="544830"/>
          </a:xfrm>
          <a:prstGeom prst="rect">
            <a:avLst/>
          </a:prstGeom>
        </p:spPr>
      </p:pic>
      <p:pic>
        <p:nvPicPr>
          <p:cNvPr id="21" name="图片 20" descr="southe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40000">
            <a:off x="6489700" y="5941695"/>
            <a:ext cx="926465" cy="4749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 </a:t>
            </a:r>
            <a:r>
              <a:rPr lang="zh-CN" altLang="en-US"/>
              <a:t>惠民直通车加盟</a:t>
            </a:r>
            <a:r>
              <a:rPr lang="zh-CN" altLang="en-US"/>
              <a:t>优势</a:t>
            </a:r>
            <a:endParaRPr lang="zh-CN" altLang="en-US"/>
          </a:p>
        </p:txBody>
      </p:sp>
      <p:pic>
        <p:nvPicPr>
          <p:cNvPr id="5" name="图片 4" descr="d7c7b589fc1eaabb15180556a9f19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0300" y="4075430"/>
            <a:ext cx="2345690" cy="1564005"/>
          </a:xfrm>
          <a:prstGeom prst="rect">
            <a:avLst/>
          </a:prstGeom>
        </p:spPr>
      </p:pic>
      <p:pic>
        <p:nvPicPr>
          <p:cNvPr id="2" name="图片 1" descr="微信图片_2020061216055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  <p:pic>
        <p:nvPicPr>
          <p:cNvPr id="6" name="图片 5" descr="f9c12f7a30176bfdd06cd4226fde0e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980" y="1640840"/>
            <a:ext cx="6459855" cy="459486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/>
        </p:nvSpPr>
        <p:spPr>
          <a:xfrm>
            <a:off x="1872615" y="4269740"/>
            <a:ext cx="769620" cy="253365"/>
          </a:xfrm>
          <a:prstGeom prst="rect">
            <a:avLst/>
          </a:prstGeom>
          <a:solidFill>
            <a:srgbClr val="5077CC"/>
          </a:solidFill>
        </p:spPr>
        <p:txBody>
          <a:bodyPr vert="horz" lIns="91440" tIns="45720" rIns="91440" bIns="45720" rtlCol="0" anchor="ctr">
            <a:normAutofit fontScale="2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   </a:t>
            </a:r>
            <a:r>
              <a:rPr lang="zh-CN" altLang="en-US">
                <a:solidFill>
                  <a:schemeClr val="bg1"/>
                </a:solidFill>
              </a:rPr>
              <a:t>直通车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标题 1"/>
          <p:cNvSpPr>
            <a:spLocks noGrp="1"/>
          </p:cNvSpPr>
          <p:nvPr/>
        </p:nvSpPr>
        <p:spPr>
          <a:xfrm>
            <a:off x="4618990" y="3811270"/>
            <a:ext cx="769620" cy="25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5077C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2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</a:rPr>
              <a:t>运营中心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0" name="图片 9" descr="49256691 (1)"/>
          <p:cNvPicPr>
            <a:picLocks noChangeAspect="1"/>
          </p:cNvPicPr>
          <p:nvPr/>
        </p:nvPicPr>
        <p:blipFill>
          <a:blip r:embed="rId4">
            <a:grayscl/>
          </a:blip>
          <a:srcRect l="13860" t="20732" r="13039" b="28648"/>
          <a:stretch>
            <a:fillRect/>
          </a:stretch>
        </p:blipFill>
        <p:spPr>
          <a:xfrm>
            <a:off x="8771255" y="2247265"/>
            <a:ext cx="2324735" cy="12071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微信图片_20200612160833"/>
          <p:cNvPicPr>
            <a:picLocks noChangeAspect="1"/>
          </p:cNvPicPr>
          <p:nvPr/>
        </p:nvPicPr>
        <p:blipFill>
          <a:blip r:embed="rId1">
            <a:lum bright="-6000" contrast="-18000"/>
          </a:blip>
          <a:srcRect b="4328"/>
          <a:stretch>
            <a:fillRect/>
          </a:stretch>
        </p:blipFill>
        <p:spPr>
          <a:xfrm>
            <a:off x="1610360" y="1320800"/>
            <a:ext cx="5342890" cy="468122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05610" y="1817370"/>
            <a:ext cx="5248275" cy="3990975"/>
          </a:xfrm>
        </p:spPr>
        <p:txBody>
          <a:bodyPr>
            <a:normAutofit fontScale="90000" lnSpcReduction="10000"/>
          </a:bodyPr>
          <a:p>
            <a:r>
              <a:rPr lang="en-US" altLang="zh-CN">
                <a:solidFill>
                  <a:schemeClr val="bg1"/>
                </a:solidFill>
              </a:rPr>
              <a:t>1.    </a:t>
            </a:r>
            <a:r>
              <a:rPr lang="zh-CN" altLang="en-US">
                <a:solidFill>
                  <a:schemeClr val="bg1"/>
                </a:solidFill>
              </a:rPr>
              <a:t>底薪（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2600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元为例</a:t>
            </a:r>
            <a:r>
              <a:rPr lang="zh-CN" altLang="en-US">
                <a:solidFill>
                  <a:schemeClr val="bg1"/>
                </a:solidFill>
              </a:rPr>
              <a:t>）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2.    </a:t>
            </a:r>
            <a:r>
              <a:rPr lang="zh-CN" altLang="en-US">
                <a:solidFill>
                  <a:schemeClr val="bg1"/>
                </a:solidFill>
              </a:rPr>
              <a:t>营业额</a:t>
            </a:r>
            <a:r>
              <a:rPr lang="en-US" altLang="zh-CN">
                <a:solidFill>
                  <a:schemeClr val="bg1"/>
                </a:solidFill>
              </a:rPr>
              <a:t>*8%</a:t>
            </a:r>
            <a:r>
              <a:rPr lang="zh-CN" altLang="en-US">
                <a:solidFill>
                  <a:schemeClr val="bg1"/>
                </a:solidFill>
              </a:rPr>
              <a:t>（营业额以平均</a:t>
            </a:r>
            <a:endParaRPr lang="zh-CN" altLang="en-US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bg1"/>
                </a:solidFill>
              </a:rPr>
              <a:t>          2000</a:t>
            </a:r>
            <a:r>
              <a:rPr lang="zh-CN" altLang="en-US">
                <a:solidFill>
                  <a:schemeClr val="bg1"/>
                </a:solidFill>
              </a:rPr>
              <a:t>元计算）</a:t>
            </a:r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     计算公式：</a:t>
            </a:r>
            <a:r>
              <a:rPr lang="en-US" altLang="zh-CN">
                <a:solidFill>
                  <a:schemeClr val="bg1"/>
                </a:solidFill>
              </a:rPr>
              <a:t>2000*8%*30=4800</a:t>
            </a:r>
            <a:r>
              <a:rPr lang="zh-CN" altLang="en-US">
                <a:solidFill>
                  <a:schemeClr val="bg1"/>
                </a:solidFill>
              </a:rPr>
              <a:t>元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3.    </a:t>
            </a:r>
            <a:r>
              <a:rPr lang="zh-CN" altLang="en-US">
                <a:solidFill>
                  <a:schemeClr val="bg1"/>
                </a:solidFill>
              </a:rPr>
              <a:t>本组车辆利润总和</a:t>
            </a:r>
            <a:r>
              <a:rPr lang="en-US" altLang="zh-CN">
                <a:solidFill>
                  <a:schemeClr val="bg1"/>
                </a:solidFill>
              </a:rPr>
              <a:t>*2%</a:t>
            </a:r>
            <a:endParaRPr lang="en-US" altLang="zh-CN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       2000*2%*30=1200</a:t>
            </a:r>
            <a:r>
              <a:rPr lang="zh-CN" altLang="en-US">
                <a:solidFill>
                  <a:schemeClr val="bg1"/>
                </a:solidFill>
              </a:rPr>
              <a:t>元</a:t>
            </a:r>
            <a:endParaRPr lang="en-US" altLang="zh-CN">
              <a:solidFill>
                <a:schemeClr val="bg1"/>
              </a:solidFill>
            </a:endParaRPr>
          </a:p>
          <a:p>
            <a:r>
              <a:rPr lang="en-US" altLang="zh-CN"/>
              <a:t>       </a:t>
            </a:r>
            <a:endParaRPr lang="en-US" altLang="zh-CN"/>
          </a:p>
        </p:txBody>
      </p:sp>
      <p:pic>
        <p:nvPicPr>
          <p:cNvPr id="8" name="图片 7" descr="利润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0" y="1337310"/>
            <a:ext cx="4264025" cy="45421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</a:t>
            </a:r>
            <a:r>
              <a:rPr lang="zh-CN" altLang="en-US"/>
              <a:t>惠民直通车利润点分析</a:t>
            </a:r>
            <a:endParaRPr lang="zh-CN" altLang="en-US"/>
          </a:p>
        </p:txBody>
      </p:sp>
      <p:pic>
        <p:nvPicPr>
          <p:cNvPr id="4" name="图片 3" descr="微信图片_2020061216055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20150115095026224151"/>
          <p:cNvPicPr>
            <a:picLocks noChangeAspect="1"/>
          </p:cNvPicPr>
          <p:nvPr/>
        </p:nvPicPr>
        <p:blipFill>
          <a:blip r:embed="rId1"/>
          <a:srcRect t="5641"/>
          <a:stretch>
            <a:fillRect/>
          </a:stretch>
        </p:blipFill>
        <p:spPr>
          <a:xfrm>
            <a:off x="7463790" y="3596640"/>
            <a:ext cx="4716145" cy="3261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22047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</a:t>
            </a:r>
            <a:r>
              <a:rPr lang="zh-CN" altLang="en-US"/>
              <a:t>合作方式 </a:t>
            </a:r>
            <a:r>
              <a:rPr lang="en-US" altLang="zh-CN"/>
              <a:t>+ </a:t>
            </a:r>
            <a:r>
              <a:rPr lang="zh-CN" altLang="en-US"/>
              <a:t>技术支持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6115" y="1332865"/>
            <a:ext cx="10515600" cy="4351338"/>
          </a:xfrm>
        </p:spPr>
        <p:txBody>
          <a:bodyPr/>
          <a:p>
            <a:endParaRPr lang="en-US" altLang="zh-CN" b="1"/>
          </a:p>
          <a:p>
            <a:r>
              <a:rPr lang="en-US" altLang="zh-CN" b="1"/>
              <a:t>1.</a:t>
            </a:r>
            <a:r>
              <a:rPr lang="zh-CN" altLang="en-US" b="1"/>
              <a:t>车辆所有权合同</a:t>
            </a:r>
            <a:endParaRPr lang="zh-CN" altLang="en-US" b="1"/>
          </a:p>
          <a:p>
            <a:r>
              <a:rPr lang="en-US" altLang="zh-CN" b="1"/>
              <a:t>2.</a:t>
            </a:r>
            <a:r>
              <a:rPr lang="zh-CN" altLang="en-US" b="1"/>
              <a:t>车辆运营合同</a:t>
            </a:r>
            <a:endParaRPr lang="zh-CN" altLang="en-US" b="1"/>
          </a:p>
          <a:p>
            <a:endParaRPr lang="zh-CN" altLang="en-US"/>
          </a:p>
          <a:p>
            <a:r>
              <a:rPr lang="zh-CN" altLang="en-US">
                <a:solidFill>
                  <a:schemeClr val="accent6"/>
                </a:solidFill>
              </a:rPr>
              <a:t>公司对员工的行为规范产品知识，销售技巧，陈列摆场进行全方位培训，加强品牌终端服务意识。</a:t>
            </a:r>
            <a:endParaRPr lang="zh-CN" altLang="en-US">
              <a:solidFill>
                <a:schemeClr val="accent6"/>
              </a:solidFill>
            </a:endParaRPr>
          </a:p>
        </p:txBody>
      </p:sp>
      <p:pic>
        <p:nvPicPr>
          <p:cNvPr id="5" name="图片 4" descr="微信图片_2020061216055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微信图片_2020061216052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6425" y="3195955"/>
            <a:ext cx="3892550" cy="38874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880"/>
          </a:xfrm>
          <a:solidFill>
            <a:schemeClr val="bg2"/>
          </a:solidFill>
        </p:spPr>
        <p:txBody>
          <a:bodyPr/>
          <a:p>
            <a:r>
              <a:rPr lang="en-US" altLang="zh-CN"/>
              <a:t>               </a:t>
            </a:r>
            <a:r>
              <a:rPr lang="zh-CN" altLang="en-US"/>
              <a:t>发展前景：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公司计划西安</a:t>
            </a:r>
            <a:r>
              <a:rPr lang="zh-CN" altLang="en-US"/>
              <a:t>投资</a:t>
            </a:r>
            <a:r>
              <a:rPr lang="en-US" altLang="zh-CN"/>
              <a:t>2000</a:t>
            </a:r>
            <a:r>
              <a:rPr lang="zh-CN" altLang="en-US"/>
              <a:t>辆直通车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以每</a:t>
            </a:r>
            <a:r>
              <a:rPr lang="en-US" altLang="zh-CN"/>
              <a:t>20</a:t>
            </a:r>
            <a:r>
              <a:rPr lang="zh-CN" altLang="en-US"/>
              <a:t>辆为一组，小组运营，便于管理</a:t>
            </a:r>
            <a:r>
              <a:rPr lang="en-US" altLang="zh-CN"/>
              <a:t>+</a:t>
            </a:r>
            <a:r>
              <a:rPr lang="zh-CN" altLang="en-US"/>
              <a:t>协调运营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公司对接的各类农业合作社及农产品供应基地，强化公司的</a:t>
            </a:r>
            <a:r>
              <a:rPr lang="en-US" altLang="zh-CN"/>
              <a:t>“</a:t>
            </a:r>
            <a:r>
              <a:rPr lang="zh-CN" altLang="en-US"/>
              <a:t>统购统销</a:t>
            </a:r>
            <a:r>
              <a:rPr lang="en-US" altLang="zh-CN"/>
              <a:t>”</a:t>
            </a:r>
            <a:r>
              <a:rPr lang="zh-CN" altLang="en-US"/>
              <a:t>理念</a:t>
            </a:r>
            <a:endParaRPr lang="en-US" altLang="zh-CN"/>
          </a:p>
          <a:p>
            <a:r>
              <a:rPr lang="en-US" altLang="zh-CN"/>
              <a:t>4.</a:t>
            </a:r>
            <a:r>
              <a:rPr lang="zh-CN" altLang="en-US">
                <a:sym typeface="+mn-ea"/>
              </a:rPr>
              <a:t>依托西安九区四县，做模式推广，服务好老百姓的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菜篮子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 “</a:t>
            </a:r>
            <a:r>
              <a:rPr lang="zh-CN" altLang="en-US">
                <a:sym typeface="+mn-ea"/>
              </a:rPr>
              <a:t>果盘子</a:t>
            </a:r>
            <a:r>
              <a:rPr lang="en-US" altLang="zh-CN">
                <a:sym typeface="+mn-ea"/>
              </a:rPr>
              <a:t>”</a:t>
            </a:r>
            <a:endParaRPr lang="en-US" altLang="zh-CN"/>
          </a:p>
          <a:p>
            <a:endParaRPr lang="en-US" altLang="zh-CN"/>
          </a:p>
        </p:txBody>
      </p:sp>
      <p:pic>
        <p:nvPicPr>
          <p:cNvPr id="4" name="图片 3" descr="微信图片_2020061216055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16535"/>
            <a:ext cx="2018665" cy="16148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1530846189140016"/>
          <p:cNvPicPr>
            <a:picLocks noChangeAspect="1"/>
          </p:cNvPicPr>
          <p:nvPr/>
        </p:nvPicPr>
        <p:blipFill>
          <a:blip r:embed="rId1">
            <a:lum contrast="-48000"/>
          </a:blip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73045" y="1838960"/>
            <a:ext cx="6406515" cy="1297305"/>
          </a:xfrm>
          <a:solidFill>
            <a:srgbClr val="B6D9EC"/>
          </a:solidFill>
        </p:spPr>
        <p:txBody>
          <a:bodyPr/>
          <a:p>
            <a:pPr algn="ctr"/>
            <a:r>
              <a:rPr lang="zh-CN" altLang="en-US"/>
              <a:t>期待与您的合作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414,&quot;width&quot;:6642}"/>
</p:tagLst>
</file>

<file path=ppt/tags/tag2.xml><?xml version="1.0" encoding="utf-8"?>
<p:tagLst xmlns:p="http://schemas.openxmlformats.org/presentationml/2006/main">
  <p:tag name="KSO_WM_UNIT_PLACING_PICTURE_USER_VIEWPORT" val="{&quot;height&quot;:7080,&quot;width&quot;:9450}"/>
</p:tagLst>
</file>

<file path=ppt/tags/tag3.xml><?xml version="1.0" encoding="utf-8"?>
<p:tagLst xmlns:p="http://schemas.openxmlformats.org/presentationml/2006/main">
  <p:tag name="KSO_WM_UNIT_PLACING_PICTURE_USER_VIEWPORT" val="{&quot;height&quot;:4748,&quot;width&quot;:6054}"/>
</p:tagLst>
</file>

<file path=ppt/tags/tag4.xml><?xml version="1.0" encoding="utf-8"?>
<p:tagLst xmlns:p="http://schemas.openxmlformats.org/presentationml/2006/main">
  <p:tag name="KSO_WM_UNIT_PLACING_PICTURE_USER_VIEWPORT" val="{&quot;height&quot;:3066,&quot;width&quot;:3066}"/>
</p:tagLst>
</file>

<file path=ppt/tags/tag5.xml><?xml version="1.0" encoding="utf-8"?>
<p:tagLst xmlns:p="http://schemas.openxmlformats.org/presentationml/2006/main">
  <p:tag name="KSO_WM_UNIT_PLACING_PICTURE_USER_VIEWPORT" val="{&quot;height&quot;:5880,&quot;width&quot;:688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</Words>
  <Application>WPS 演示</Application>
  <PresentationFormat>宽屏</PresentationFormat>
  <Paragraphs>98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新宋体</vt:lpstr>
      <vt:lpstr>Calibri</vt:lpstr>
      <vt:lpstr>微软雅黑</vt:lpstr>
      <vt:lpstr>Arial Unicode MS</vt:lpstr>
      <vt:lpstr>Office 主题</vt:lpstr>
      <vt:lpstr>   陕西益盈德实业有限公司  </vt:lpstr>
      <vt:lpstr>PowerPoint 演示文稿</vt:lpstr>
      <vt:lpstr>                获得感 . 幸福感 . 安全感</vt:lpstr>
      <vt:lpstr>PowerPoint 演示文稿</vt:lpstr>
      <vt:lpstr>               惠民直通车加盟优势</vt:lpstr>
      <vt:lpstr>                招商</vt:lpstr>
      <vt:lpstr>                惠民直通车加盟优势</vt:lpstr>
      <vt:lpstr>               惠民直通车利润点分析</vt:lpstr>
      <vt:lpstr>               合作方式 + 技术支持</vt:lpstr>
      <vt:lpstr>               发展前景：</vt:lpstr>
      <vt:lpstr>期待与您的合作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WPS_1591147050</cp:lastModifiedBy>
  <cp:revision>25</cp:revision>
  <dcterms:created xsi:type="dcterms:W3CDTF">2020-06-10T09:06:00Z</dcterms:created>
  <dcterms:modified xsi:type="dcterms:W3CDTF">2020-06-17T05:01:31Z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2052-11.1.0.8864</vt:lpwstr>
  </property>
</Properties>
</file>