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8"/>
  </p:notesMasterIdLst>
  <p:handoutMasterIdLst>
    <p:handoutMasterId r:id="rId69"/>
  </p:handoutMasterIdLst>
  <p:sldIdLst>
    <p:sldId id="2426" r:id="rId2"/>
    <p:sldId id="1935" r:id="rId3"/>
    <p:sldId id="1881" r:id="rId4"/>
    <p:sldId id="2557" r:id="rId5"/>
    <p:sldId id="2360" r:id="rId6"/>
    <p:sldId id="2363" r:id="rId7"/>
    <p:sldId id="2367" r:id="rId8"/>
    <p:sldId id="2428" r:id="rId9"/>
    <p:sldId id="2429" r:id="rId10"/>
    <p:sldId id="2593" r:id="rId11"/>
    <p:sldId id="2558" r:id="rId12"/>
    <p:sldId id="2559" r:id="rId13"/>
    <p:sldId id="2560" r:id="rId14"/>
    <p:sldId id="2595" r:id="rId15"/>
    <p:sldId id="2561" r:id="rId16"/>
    <p:sldId id="2596" r:id="rId17"/>
    <p:sldId id="2597" r:id="rId18"/>
    <p:sldId id="2562" r:id="rId19"/>
    <p:sldId id="2598" r:id="rId20"/>
    <p:sldId id="2599" r:id="rId21"/>
    <p:sldId id="2600" r:id="rId22"/>
    <p:sldId id="2601" r:id="rId23"/>
    <p:sldId id="2362" r:id="rId24"/>
    <p:sldId id="2604" r:id="rId25"/>
    <p:sldId id="2605" r:id="rId26"/>
    <p:sldId id="1944" r:id="rId27"/>
    <p:sldId id="1630" r:id="rId28"/>
    <p:sldId id="2448" r:id="rId29"/>
    <p:sldId id="2449" r:id="rId30"/>
    <p:sldId id="2606" r:id="rId31"/>
    <p:sldId id="2607" r:id="rId32"/>
    <p:sldId id="2608" r:id="rId33"/>
    <p:sldId id="2609" r:id="rId34"/>
    <p:sldId id="2610" r:id="rId35"/>
    <p:sldId id="2611" r:id="rId36"/>
    <p:sldId id="2612" r:id="rId37"/>
    <p:sldId id="2613" r:id="rId38"/>
    <p:sldId id="2364" r:id="rId39"/>
    <p:sldId id="1665" r:id="rId40"/>
    <p:sldId id="1666" r:id="rId41"/>
    <p:sldId id="1537" r:id="rId42"/>
    <p:sldId id="2614" r:id="rId43"/>
    <p:sldId id="2615" r:id="rId44"/>
    <p:sldId id="2616" r:id="rId45"/>
    <p:sldId id="2617" r:id="rId46"/>
    <p:sldId id="2618" r:id="rId47"/>
    <p:sldId id="2619" r:id="rId48"/>
    <p:sldId id="2582" r:id="rId49"/>
    <p:sldId id="2585" r:id="rId50"/>
    <p:sldId id="2584" r:id="rId51"/>
    <p:sldId id="2620" r:id="rId52"/>
    <p:sldId id="2621" r:id="rId53"/>
    <p:sldId id="2586" r:id="rId54"/>
    <p:sldId id="2587" r:id="rId55"/>
    <p:sldId id="2588" r:id="rId56"/>
    <p:sldId id="2466" r:id="rId57"/>
    <p:sldId id="2589" r:id="rId58"/>
    <p:sldId id="2590" r:id="rId59"/>
    <p:sldId id="2591" r:id="rId60"/>
    <p:sldId id="2592" r:id="rId61"/>
    <p:sldId id="2622" r:id="rId62"/>
    <p:sldId id="2623" r:id="rId63"/>
    <p:sldId id="2629" r:id="rId64"/>
    <p:sldId id="2627" r:id="rId65"/>
    <p:sldId id="2628" r:id="rId66"/>
    <p:sldId id="2365" r:id="rId67"/>
  </p:sldIdLst>
  <p:sldSz cx="12190413" cy="6859588"/>
  <p:notesSz cx="6858000" cy="9144000"/>
  <p:custDataLst>
    <p:tags r:id="rId70"/>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1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4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4757"/>
    <a:srgbClr val="466886"/>
    <a:srgbClr val="353636"/>
    <a:srgbClr val="AD6B15"/>
    <a:srgbClr val="7C6922"/>
    <a:srgbClr val="20253C"/>
    <a:srgbClr val="8E6C00"/>
    <a:srgbClr val="BC8F00"/>
    <a:srgbClr val="E2AC00"/>
    <a:srgbClr val="0062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54" autoAdjust="0"/>
    <p:restoredTop sz="96318" autoAdjust="0"/>
  </p:normalViewPr>
  <p:slideViewPr>
    <p:cSldViewPr showGuides="1">
      <p:cViewPr varScale="1">
        <p:scale>
          <a:sx n="105" d="100"/>
          <a:sy n="105" d="100"/>
        </p:scale>
        <p:origin x="876" y="78"/>
      </p:cViewPr>
      <p:guideLst>
        <p:guide orient="horz" pos="2161"/>
        <p:guide pos="381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79" d="100"/>
          <a:sy n="79" d="100"/>
        </p:scale>
        <p:origin x="-3966" y="-102"/>
      </p:cViewPr>
      <p:guideLst>
        <p:guide orient="horz" pos="2880"/>
        <p:guide pos="214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D594FB-2808-45A5-BDC8-80C0F481B27E}" type="datetimeFigureOut">
              <a:rPr lang="zh-CN" altLang="en-US" smtClean="0"/>
              <a:t>2024/3/15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5B4082-C5AE-46D0-A000-D929E8B25956}" type="slidenum">
              <a:rPr lang="zh-CN" altLang="en-US" smtClean="0"/>
              <a:t>‹#›</a:t>
            </a:fld>
            <a:endParaRPr lang="zh-CN" altLang="en-US"/>
          </a:p>
        </p:txBody>
      </p:sp>
    </p:spTree>
    <p:extLst>
      <p:ext uri="{BB962C8B-B14F-4D97-AF65-F5344CB8AC3E}">
        <p14:creationId xmlns:p14="http://schemas.microsoft.com/office/powerpoint/2010/main" val="215815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9FAA0F-2349-45DA-9EBD-9D94C9A1CFA0}" type="datetimeFigureOut">
              <a:rPr lang="zh-CN" altLang="en-US" smtClean="0"/>
              <a:t>2024/3/15</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F37086-15D0-443D-AF17-A3F21825C045}" type="slidenum">
              <a:rPr lang="zh-CN" altLang="en-US" smtClean="0"/>
              <a:t>‹#›</a:t>
            </a:fld>
            <a:endParaRPr lang="zh-CN" altLang="en-US"/>
          </a:p>
        </p:txBody>
      </p:sp>
    </p:spTree>
    <p:extLst>
      <p:ext uri="{BB962C8B-B14F-4D97-AF65-F5344CB8AC3E}">
        <p14:creationId xmlns:p14="http://schemas.microsoft.com/office/powerpoint/2010/main" val="3609792667"/>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35</a:t>
            </a:fld>
            <a:endParaRPr lang="en-US" altLang="zh-CN" dirty="0"/>
          </a:p>
        </p:txBody>
      </p:sp>
    </p:spTree>
    <p:extLst>
      <p:ext uri="{BB962C8B-B14F-4D97-AF65-F5344CB8AC3E}">
        <p14:creationId xmlns:p14="http://schemas.microsoft.com/office/powerpoint/2010/main" val="2736217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36</a:t>
            </a:fld>
            <a:endParaRPr lang="en-US" altLang="zh-CN" dirty="0"/>
          </a:p>
        </p:txBody>
      </p:sp>
    </p:spTree>
    <p:extLst>
      <p:ext uri="{BB962C8B-B14F-4D97-AF65-F5344CB8AC3E}">
        <p14:creationId xmlns:p14="http://schemas.microsoft.com/office/powerpoint/2010/main" val="1620027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37</a:t>
            </a:fld>
            <a:endParaRPr lang="en-US" altLang="zh-CN" dirty="0"/>
          </a:p>
        </p:txBody>
      </p:sp>
    </p:spTree>
    <p:extLst>
      <p:ext uri="{BB962C8B-B14F-4D97-AF65-F5344CB8AC3E}">
        <p14:creationId xmlns:p14="http://schemas.microsoft.com/office/powerpoint/2010/main" val="3609956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53</a:t>
            </a:fld>
            <a:endParaRPr lang="en-US" altLang="zh-CN" dirty="0"/>
          </a:p>
        </p:txBody>
      </p:sp>
    </p:spTree>
    <p:extLst>
      <p:ext uri="{BB962C8B-B14F-4D97-AF65-F5344CB8AC3E}">
        <p14:creationId xmlns:p14="http://schemas.microsoft.com/office/powerpoint/2010/main" val="3511502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54</a:t>
            </a:fld>
            <a:endParaRPr lang="en-US" altLang="zh-CN" dirty="0"/>
          </a:p>
        </p:txBody>
      </p:sp>
    </p:spTree>
    <p:extLst>
      <p:ext uri="{BB962C8B-B14F-4D97-AF65-F5344CB8AC3E}">
        <p14:creationId xmlns:p14="http://schemas.microsoft.com/office/powerpoint/2010/main" val="1733080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55</a:t>
            </a:fld>
            <a:endParaRPr lang="en-US" altLang="zh-CN" dirty="0"/>
          </a:p>
        </p:txBody>
      </p:sp>
    </p:spTree>
    <p:extLst>
      <p:ext uri="{BB962C8B-B14F-4D97-AF65-F5344CB8AC3E}">
        <p14:creationId xmlns:p14="http://schemas.microsoft.com/office/powerpoint/2010/main" val="2065011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60</a:t>
            </a:fld>
            <a:endParaRPr lang="en-US" altLang="zh-CN" dirty="0"/>
          </a:p>
        </p:txBody>
      </p:sp>
    </p:spTree>
    <p:extLst>
      <p:ext uri="{BB962C8B-B14F-4D97-AF65-F5344CB8AC3E}">
        <p14:creationId xmlns:p14="http://schemas.microsoft.com/office/powerpoint/2010/main" val="1195009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61</a:t>
            </a:fld>
            <a:endParaRPr lang="en-US" altLang="zh-CN" dirty="0"/>
          </a:p>
        </p:txBody>
      </p:sp>
    </p:spTree>
    <p:extLst>
      <p:ext uri="{BB962C8B-B14F-4D97-AF65-F5344CB8AC3E}">
        <p14:creationId xmlns:p14="http://schemas.microsoft.com/office/powerpoint/2010/main" val="4034166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3F37086-15D0-443D-AF17-A3F21825C045}" type="slidenum">
              <a:rPr lang="zh-CN" altLang="en-US" smtClean="0"/>
              <a:t>62</a:t>
            </a:fld>
            <a:endParaRPr lang="zh-CN" altLang="en-US"/>
          </a:p>
        </p:txBody>
      </p:sp>
    </p:spTree>
    <p:extLst>
      <p:ext uri="{BB962C8B-B14F-4D97-AF65-F5344CB8AC3E}">
        <p14:creationId xmlns:p14="http://schemas.microsoft.com/office/powerpoint/2010/main" val="3992725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64</a:t>
            </a:fld>
            <a:endParaRPr lang="en-US" altLang="zh-CN" dirty="0"/>
          </a:p>
        </p:txBody>
      </p:sp>
    </p:spTree>
    <p:extLst>
      <p:ext uri="{BB962C8B-B14F-4D97-AF65-F5344CB8AC3E}">
        <p14:creationId xmlns:p14="http://schemas.microsoft.com/office/powerpoint/2010/main" val="1570115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2588" y="685800"/>
            <a:ext cx="6092825" cy="3429000"/>
          </a:xfrm>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defTabSz="1217295" fontAlgn="base">
              <a:spcBef>
                <a:spcPct val="0"/>
              </a:spcBef>
              <a:spcAft>
                <a:spcPct val="0"/>
              </a:spcAft>
              <a:defRPr/>
            </a:pPr>
            <a:fld id="{C3E83408-13E1-4429-91FB-2C4E73E5E907}" type="slidenum">
              <a:rPr lang="zh-CN" altLang="en-US"/>
              <a:t>65</a:t>
            </a:fld>
            <a:endParaRPr lang="en-US" altLang="zh-CN" dirty="0"/>
          </a:p>
        </p:txBody>
      </p:sp>
    </p:spTree>
    <p:extLst>
      <p:ext uri="{BB962C8B-B14F-4D97-AF65-F5344CB8AC3E}">
        <p14:creationId xmlns:p14="http://schemas.microsoft.com/office/powerpoint/2010/main" val="1054142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Master" Target="../slideMasters/slideMaster1.xml"/><Relationship Id="rId5" Type="http://schemas.openxmlformats.org/officeDocument/2006/relationships/tags" Target="../tags/tag6.xml"/><Relationship Id="rId4" Type="http://schemas.openxmlformats.org/officeDocument/2006/relationships/tags" Target="../tags/tag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grpSp>
        <p:nvGrpSpPr>
          <p:cNvPr id="8" name="组合 7"/>
          <p:cNvGrpSpPr/>
          <p:nvPr userDrawn="1"/>
        </p:nvGrpSpPr>
        <p:grpSpPr>
          <a:xfrm>
            <a:off x="546043" y="0"/>
            <a:ext cx="914401" cy="621482"/>
            <a:chOff x="640911" y="3594847"/>
            <a:chExt cx="914401" cy="621482"/>
          </a:xfrm>
        </p:grpSpPr>
        <p:sp>
          <p:nvSpPr>
            <p:cNvPr id="9" name="矩形 8"/>
            <p:cNvSpPr/>
            <p:nvPr/>
          </p:nvSpPr>
          <p:spPr>
            <a:xfrm>
              <a:off x="640911" y="3594847"/>
              <a:ext cx="914401" cy="621482"/>
            </a:xfrm>
            <a:prstGeom prst="rect">
              <a:avLst/>
            </a:prstGeom>
            <a:solidFill>
              <a:schemeClr val="accent4">
                <a:lumMod val="60000"/>
                <a:lumOff val="40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10" name="文本框 9"/>
            <p:cNvSpPr txBox="1"/>
            <p:nvPr/>
          </p:nvSpPr>
          <p:spPr>
            <a:xfrm>
              <a:off x="808094" y="3765075"/>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42_空白">
    <p:spTree>
      <p:nvGrpSpPr>
        <p:cNvPr id="1" name=""/>
        <p:cNvGrpSpPr/>
        <p:nvPr/>
      </p:nvGrpSpPr>
      <p:grpSpPr>
        <a:xfrm>
          <a:off x="0" y="0"/>
          <a:ext cx="0" cy="0"/>
          <a:chOff x="0" y="0"/>
          <a:chExt cx="0" cy="0"/>
        </a:xfrm>
      </p:grpSpPr>
      <p:grpSp>
        <p:nvGrpSpPr>
          <p:cNvPr id="5" name="组合 4"/>
          <p:cNvGrpSpPr/>
          <p:nvPr userDrawn="1"/>
        </p:nvGrpSpPr>
        <p:grpSpPr>
          <a:xfrm>
            <a:off x="546043" y="0"/>
            <a:ext cx="914401" cy="621482"/>
            <a:chOff x="640911" y="3594847"/>
            <a:chExt cx="914401" cy="621482"/>
          </a:xfrm>
        </p:grpSpPr>
        <p:sp>
          <p:nvSpPr>
            <p:cNvPr id="6" name="矩形 5"/>
            <p:cNvSpPr/>
            <p:nvPr/>
          </p:nvSpPr>
          <p:spPr>
            <a:xfrm>
              <a:off x="640911" y="3594847"/>
              <a:ext cx="914401" cy="621482"/>
            </a:xfrm>
            <a:prstGeom prst="rect">
              <a:avLst/>
            </a:prstGeom>
            <a:solidFill>
              <a:schemeClr val="accent5">
                <a:lumMod val="75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7" name="文本框 6"/>
            <p:cNvSpPr txBox="1"/>
            <p:nvPr/>
          </p:nvSpPr>
          <p:spPr>
            <a:xfrm>
              <a:off x="808094" y="3765075"/>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7_空白">
    <p:spTree>
      <p:nvGrpSpPr>
        <p:cNvPr id="1" name=""/>
        <p:cNvGrpSpPr/>
        <p:nvPr/>
      </p:nvGrpSpPr>
      <p:grpSpPr>
        <a:xfrm>
          <a:off x="0" y="0"/>
          <a:ext cx="0" cy="0"/>
          <a:chOff x="0" y="0"/>
          <a:chExt cx="0" cy="0"/>
        </a:xfrm>
      </p:grpSpPr>
      <p:sp>
        <p:nvSpPr>
          <p:cNvPr id="2" name="矩形 1"/>
          <p:cNvSpPr/>
          <p:nvPr userDrawn="1"/>
        </p:nvSpPr>
        <p:spPr>
          <a:xfrm>
            <a:off x="0" y="5059588"/>
            <a:ext cx="12190413" cy="180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grpSp>
        <p:nvGrpSpPr>
          <p:cNvPr id="3" name="组合 2"/>
          <p:cNvGrpSpPr/>
          <p:nvPr userDrawn="1"/>
        </p:nvGrpSpPr>
        <p:grpSpPr>
          <a:xfrm>
            <a:off x="550590" y="5059588"/>
            <a:ext cx="914401" cy="414999"/>
            <a:chOff x="645458" y="3594847"/>
            <a:chExt cx="914401" cy="414999"/>
          </a:xfrm>
        </p:grpSpPr>
        <p:sp>
          <p:nvSpPr>
            <p:cNvPr id="4" name="矩形 3"/>
            <p:cNvSpPr/>
            <p:nvPr/>
          </p:nvSpPr>
          <p:spPr>
            <a:xfrm>
              <a:off x="645458" y="3594847"/>
              <a:ext cx="914401" cy="414999"/>
            </a:xfrm>
            <a:prstGeom prst="rect">
              <a:avLst/>
            </a:prstGeom>
            <a:solidFill>
              <a:schemeClr val="accent5">
                <a:lumMod val="75000"/>
              </a:schemeClr>
            </a:solidFill>
            <a:ln w="12700" cap="flat" cmpd="sng" algn="ctr">
              <a:noFill/>
              <a:prstDash val="solid"/>
              <a:miter lim="800000"/>
            </a:ln>
            <a:effectLst/>
          </p:spPr>
          <p:txBody>
            <a:bodyPr rtlCol="0" anchor="ctr"/>
            <a:lstStyle/>
            <a:p>
              <a:pPr marR="0" lvl="0" indent="0" algn="ctr" defTabSz="914400" fontAlgn="auto">
                <a:lnSpc>
                  <a:spcPct val="100000"/>
                </a:lnSpc>
                <a:spcBef>
                  <a:spcPts val="0"/>
                </a:spcBef>
                <a:spcAft>
                  <a:spcPts val="0"/>
                </a:spcAft>
                <a:buClrTx/>
                <a:buSzTx/>
                <a:buFontTx/>
                <a:buNone/>
              </a:pPr>
              <a:endParaRPr kumimoji="1"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5" name="文本框 4"/>
            <p:cNvSpPr txBox="1"/>
            <p:nvPr/>
          </p:nvSpPr>
          <p:spPr>
            <a:xfrm>
              <a:off x="808095" y="3667060"/>
              <a:ext cx="580034" cy="281025"/>
            </a:xfrm>
            <a:custGeom>
              <a:avLst/>
              <a:gdLst/>
              <a:ahLst/>
              <a:cxnLst/>
              <a:rect l="l" t="t" r="r" b="b"/>
              <a:pathLst>
                <a:path w="580034" h="281025">
                  <a:moveTo>
                    <a:pt x="196291" y="222809"/>
                  </a:moveTo>
                  <a:lnTo>
                    <a:pt x="223723" y="254813"/>
                  </a:lnTo>
                  <a:lnTo>
                    <a:pt x="223723" y="273101"/>
                  </a:lnTo>
                  <a:lnTo>
                    <a:pt x="195986" y="281025"/>
                  </a:lnTo>
                  <a:close/>
                  <a:moveTo>
                    <a:pt x="49073" y="192938"/>
                  </a:moveTo>
                  <a:lnTo>
                    <a:pt x="46329" y="205130"/>
                  </a:lnTo>
                  <a:cubicBezTo>
                    <a:pt x="41453" y="223012"/>
                    <a:pt x="35357" y="237947"/>
                    <a:pt x="28041" y="249936"/>
                  </a:cubicBezTo>
                  <a:cubicBezTo>
                    <a:pt x="20726" y="261925"/>
                    <a:pt x="13513" y="270459"/>
                    <a:pt x="6401" y="275539"/>
                  </a:cubicBezTo>
                  <a:lnTo>
                    <a:pt x="0" y="272186"/>
                  </a:lnTo>
                  <a:cubicBezTo>
                    <a:pt x="8941" y="249631"/>
                    <a:pt x="15646" y="225349"/>
                    <a:pt x="20117" y="199339"/>
                  </a:cubicBezTo>
                  <a:close/>
                  <a:moveTo>
                    <a:pt x="98145" y="185013"/>
                  </a:moveTo>
                  <a:lnTo>
                    <a:pt x="98145" y="230733"/>
                  </a:lnTo>
                  <a:lnTo>
                    <a:pt x="70104" y="238658"/>
                  </a:lnTo>
                  <a:lnTo>
                    <a:pt x="70409" y="191109"/>
                  </a:lnTo>
                  <a:close/>
                  <a:moveTo>
                    <a:pt x="65227" y="139293"/>
                  </a:moveTo>
                  <a:lnTo>
                    <a:pt x="58826" y="140208"/>
                  </a:lnTo>
                  <a:lnTo>
                    <a:pt x="58826" y="142646"/>
                  </a:lnTo>
                  <a:lnTo>
                    <a:pt x="54559" y="143865"/>
                  </a:lnTo>
                  <a:cubicBezTo>
                    <a:pt x="54153" y="151587"/>
                    <a:pt x="53746" y="157378"/>
                    <a:pt x="53340" y="161239"/>
                  </a:cubicBezTo>
                  <a:cubicBezTo>
                    <a:pt x="55575" y="161239"/>
                    <a:pt x="59537" y="161036"/>
                    <a:pt x="65227" y="160629"/>
                  </a:cubicBezTo>
                  <a:close/>
                  <a:moveTo>
                    <a:pt x="111252" y="135636"/>
                  </a:moveTo>
                  <a:lnTo>
                    <a:pt x="92964" y="136550"/>
                  </a:lnTo>
                  <a:lnTo>
                    <a:pt x="92964" y="158191"/>
                  </a:lnTo>
                  <a:cubicBezTo>
                    <a:pt x="101701" y="156769"/>
                    <a:pt x="107696" y="155753"/>
                    <a:pt x="110947" y="155143"/>
                  </a:cubicBezTo>
                  <a:cubicBezTo>
                    <a:pt x="111150" y="150673"/>
                    <a:pt x="111252" y="144170"/>
                    <a:pt x="111252" y="135636"/>
                  </a:cubicBezTo>
                  <a:close/>
                  <a:moveTo>
                    <a:pt x="65227" y="135331"/>
                  </a:moveTo>
                  <a:lnTo>
                    <a:pt x="59131" y="137160"/>
                  </a:lnTo>
                  <a:cubicBezTo>
                    <a:pt x="59131" y="138379"/>
                    <a:pt x="59029" y="139192"/>
                    <a:pt x="58826" y="139598"/>
                  </a:cubicBezTo>
                  <a:lnTo>
                    <a:pt x="65227" y="137769"/>
                  </a:lnTo>
                  <a:close/>
                  <a:moveTo>
                    <a:pt x="111252" y="121615"/>
                  </a:moveTo>
                  <a:lnTo>
                    <a:pt x="93878" y="126797"/>
                  </a:lnTo>
                  <a:lnTo>
                    <a:pt x="93878" y="129235"/>
                  </a:lnTo>
                  <a:lnTo>
                    <a:pt x="111252" y="124053"/>
                  </a:lnTo>
                  <a:lnTo>
                    <a:pt x="111252" y="121920"/>
                  </a:lnTo>
                  <a:close/>
                  <a:moveTo>
                    <a:pt x="64617" y="93573"/>
                  </a:moveTo>
                  <a:lnTo>
                    <a:pt x="60045" y="94793"/>
                  </a:lnTo>
                  <a:lnTo>
                    <a:pt x="59741" y="118872"/>
                  </a:lnTo>
                  <a:lnTo>
                    <a:pt x="66141" y="118567"/>
                  </a:lnTo>
                  <a:cubicBezTo>
                    <a:pt x="66141" y="109829"/>
                    <a:pt x="66040" y="104648"/>
                    <a:pt x="65837" y="103022"/>
                  </a:cubicBezTo>
                  <a:cubicBezTo>
                    <a:pt x="65430" y="98552"/>
                    <a:pt x="65024" y="95402"/>
                    <a:pt x="64617" y="93573"/>
                  </a:cubicBezTo>
                  <a:close/>
                  <a:moveTo>
                    <a:pt x="110642" y="87782"/>
                  </a:moveTo>
                  <a:lnTo>
                    <a:pt x="93269" y="89611"/>
                  </a:lnTo>
                  <a:lnTo>
                    <a:pt x="93269" y="100279"/>
                  </a:lnTo>
                  <a:lnTo>
                    <a:pt x="85344" y="91135"/>
                  </a:lnTo>
                  <a:lnTo>
                    <a:pt x="84734" y="91135"/>
                  </a:lnTo>
                  <a:lnTo>
                    <a:pt x="93878" y="101803"/>
                  </a:lnTo>
                  <a:lnTo>
                    <a:pt x="93878" y="115824"/>
                  </a:lnTo>
                  <a:lnTo>
                    <a:pt x="105461" y="113995"/>
                  </a:lnTo>
                  <a:lnTo>
                    <a:pt x="107289" y="116129"/>
                  </a:lnTo>
                  <a:cubicBezTo>
                    <a:pt x="108915" y="115722"/>
                    <a:pt x="110236" y="115519"/>
                    <a:pt x="111252" y="115519"/>
                  </a:cubicBezTo>
                  <a:cubicBezTo>
                    <a:pt x="111252" y="103530"/>
                    <a:pt x="111150" y="95301"/>
                    <a:pt x="110947" y="90830"/>
                  </a:cubicBezTo>
                  <a:cubicBezTo>
                    <a:pt x="110947" y="89408"/>
                    <a:pt x="110845" y="88392"/>
                    <a:pt x="110642" y="87782"/>
                  </a:cubicBezTo>
                  <a:close/>
                  <a:moveTo>
                    <a:pt x="308762" y="78333"/>
                  </a:moveTo>
                  <a:lnTo>
                    <a:pt x="312115" y="78333"/>
                  </a:lnTo>
                  <a:lnTo>
                    <a:pt x="312725" y="83820"/>
                  </a:lnTo>
                  <a:close/>
                  <a:moveTo>
                    <a:pt x="391058" y="67665"/>
                  </a:moveTo>
                  <a:lnTo>
                    <a:pt x="391058" y="68885"/>
                  </a:lnTo>
                  <a:cubicBezTo>
                    <a:pt x="391871" y="68885"/>
                    <a:pt x="392481" y="68783"/>
                    <a:pt x="392887" y="68580"/>
                  </a:cubicBezTo>
                  <a:lnTo>
                    <a:pt x="393497" y="68580"/>
                  </a:lnTo>
                  <a:close/>
                  <a:moveTo>
                    <a:pt x="99365" y="37185"/>
                  </a:moveTo>
                  <a:cubicBezTo>
                    <a:pt x="84328" y="38405"/>
                    <a:pt x="71729" y="40437"/>
                    <a:pt x="61569" y="43281"/>
                  </a:cubicBezTo>
                  <a:lnTo>
                    <a:pt x="52730" y="55473"/>
                  </a:lnTo>
                  <a:lnTo>
                    <a:pt x="50901" y="53340"/>
                  </a:lnTo>
                  <a:cubicBezTo>
                    <a:pt x="47447" y="58217"/>
                    <a:pt x="43078" y="63601"/>
                    <a:pt x="37795" y="69494"/>
                  </a:cubicBezTo>
                  <a:cubicBezTo>
                    <a:pt x="43485" y="71120"/>
                    <a:pt x="48971" y="72847"/>
                    <a:pt x="54254" y="74676"/>
                  </a:cubicBezTo>
                  <a:lnTo>
                    <a:pt x="69494" y="72542"/>
                  </a:lnTo>
                  <a:lnTo>
                    <a:pt x="70713" y="74066"/>
                  </a:lnTo>
                  <a:lnTo>
                    <a:pt x="71628" y="73761"/>
                  </a:lnTo>
                  <a:cubicBezTo>
                    <a:pt x="83007" y="61773"/>
                    <a:pt x="92253" y="49581"/>
                    <a:pt x="99365" y="37185"/>
                  </a:cubicBezTo>
                  <a:close/>
                  <a:moveTo>
                    <a:pt x="238963" y="14935"/>
                  </a:moveTo>
                  <a:lnTo>
                    <a:pt x="238963" y="15240"/>
                  </a:lnTo>
                  <a:lnTo>
                    <a:pt x="240487" y="17069"/>
                  </a:lnTo>
                  <a:lnTo>
                    <a:pt x="242925" y="15849"/>
                  </a:lnTo>
                  <a:lnTo>
                    <a:pt x="262737" y="30785"/>
                  </a:lnTo>
                  <a:lnTo>
                    <a:pt x="259385" y="37795"/>
                  </a:lnTo>
                  <a:lnTo>
                    <a:pt x="263347" y="38709"/>
                  </a:lnTo>
                  <a:lnTo>
                    <a:pt x="263347" y="39014"/>
                  </a:lnTo>
                  <a:cubicBezTo>
                    <a:pt x="263347" y="39217"/>
                    <a:pt x="262991" y="42011"/>
                    <a:pt x="262280" y="47396"/>
                  </a:cubicBezTo>
                  <a:cubicBezTo>
                    <a:pt x="261569" y="52781"/>
                    <a:pt x="260401" y="65024"/>
                    <a:pt x="258775" y="84125"/>
                  </a:cubicBezTo>
                  <a:lnTo>
                    <a:pt x="258775" y="85344"/>
                  </a:lnTo>
                  <a:lnTo>
                    <a:pt x="252679" y="87173"/>
                  </a:lnTo>
                  <a:cubicBezTo>
                    <a:pt x="249428" y="101803"/>
                    <a:pt x="240081" y="110439"/>
                    <a:pt x="224637" y="113081"/>
                  </a:cubicBezTo>
                  <a:lnTo>
                    <a:pt x="219456" y="113690"/>
                  </a:lnTo>
                  <a:lnTo>
                    <a:pt x="219151" y="113690"/>
                  </a:lnTo>
                  <a:lnTo>
                    <a:pt x="219151" y="113385"/>
                  </a:lnTo>
                  <a:cubicBezTo>
                    <a:pt x="216103" y="108102"/>
                    <a:pt x="211125" y="102616"/>
                    <a:pt x="204216" y="96926"/>
                  </a:cubicBezTo>
                  <a:lnTo>
                    <a:pt x="204825" y="96621"/>
                  </a:lnTo>
                  <a:lnTo>
                    <a:pt x="202387" y="95097"/>
                  </a:lnTo>
                  <a:lnTo>
                    <a:pt x="201777" y="95097"/>
                  </a:lnTo>
                  <a:lnTo>
                    <a:pt x="203606" y="90221"/>
                  </a:lnTo>
                  <a:lnTo>
                    <a:pt x="214884" y="91745"/>
                  </a:lnTo>
                  <a:cubicBezTo>
                    <a:pt x="218135" y="91948"/>
                    <a:pt x="221081" y="91287"/>
                    <a:pt x="223723" y="89763"/>
                  </a:cubicBezTo>
                  <a:cubicBezTo>
                    <a:pt x="226365" y="88239"/>
                    <a:pt x="227990" y="85649"/>
                    <a:pt x="228600" y="81991"/>
                  </a:cubicBezTo>
                  <a:cubicBezTo>
                    <a:pt x="230835" y="68173"/>
                    <a:pt x="232257" y="56794"/>
                    <a:pt x="232867" y="47853"/>
                  </a:cubicBezTo>
                  <a:cubicBezTo>
                    <a:pt x="232867" y="44399"/>
                    <a:pt x="231953" y="41046"/>
                    <a:pt x="230124" y="37795"/>
                  </a:cubicBezTo>
                  <a:cubicBezTo>
                    <a:pt x="218338" y="38201"/>
                    <a:pt x="207975" y="39014"/>
                    <a:pt x="199034" y="40233"/>
                  </a:cubicBezTo>
                  <a:lnTo>
                    <a:pt x="213055" y="47853"/>
                  </a:lnTo>
                  <a:lnTo>
                    <a:pt x="212445" y="48158"/>
                  </a:lnTo>
                  <a:cubicBezTo>
                    <a:pt x="212445" y="49174"/>
                    <a:pt x="210159" y="53797"/>
                    <a:pt x="205587" y="62027"/>
                  </a:cubicBezTo>
                  <a:cubicBezTo>
                    <a:pt x="201015" y="70256"/>
                    <a:pt x="194767" y="79146"/>
                    <a:pt x="186842" y="88697"/>
                  </a:cubicBezTo>
                  <a:cubicBezTo>
                    <a:pt x="178917" y="98247"/>
                    <a:pt x="169570" y="106273"/>
                    <a:pt x="158801" y="112776"/>
                  </a:cubicBezTo>
                  <a:lnTo>
                    <a:pt x="149047" y="115824"/>
                  </a:lnTo>
                  <a:lnTo>
                    <a:pt x="147828" y="116129"/>
                  </a:lnTo>
                  <a:lnTo>
                    <a:pt x="147523" y="116433"/>
                  </a:lnTo>
                  <a:lnTo>
                    <a:pt x="147218" y="116129"/>
                  </a:lnTo>
                  <a:lnTo>
                    <a:pt x="146304" y="116433"/>
                  </a:lnTo>
                  <a:lnTo>
                    <a:pt x="142341" y="112471"/>
                  </a:lnTo>
                  <a:lnTo>
                    <a:pt x="142646" y="112166"/>
                  </a:lnTo>
                  <a:cubicBezTo>
                    <a:pt x="150571" y="103022"/>
                    <a:pt x="158140" y="93116"/>
                    <a:pt x="165354" y="82448"/>
                  </a:cubicBezTo>
                  <a:cubicBezTo>
                    <a:pt x="172567" y="71780"/>
                    <a:pt x="177800" y="62585"/>
                    <a:pt x="181051" y="54864"/>
                  </a:cubicBezTo>
                  <a:cubicBezTo>
                    <a:pt x="182880" y="50393"/>
                    <a:pt x="183794" y="46329"/>
                    <a:pt x="183794" y="42672"/>
                  </a:cubicBezTo>
                  <a:cubicBezTo>
                    <a:pt x="181762" y="43078"/>
                    <a:pt x="178968" y="43586"/>
                    <a:pt x="175412" y="44196"/>
                  </a:cubicBezTo>
                  <a:cubicBezTo>
                    <a:pt x="171856" y="44805"/>
                    <a:pt x="168351" y="45313"/>
                    <a:pt x="164897" y="45720"/>
                  </a:cubicBezTo>
                  <a:lnTo>
                    <a:pt x="150876" y="24689"/>
                  </a:lnTo>
                  <a:cubicBezTo>
                    <a:pt x="151689" y="24689"/>
                    <a:pt x="157023" y="24790"/>
                    <a:pt x="166878" y="24993"/>
                  </a:cubicBezTo>
                  <a:cubicBezTo>
                    <a:pt x="176733" y="25197"/>
                    <a:pt x="200355" y="21945"/>
                    <a:pt x="237744" y="15240"/>
                  </a:cubicBezTo>
                  <a:close/>
                  <a:moveTo>
                    <a:pt x="527304" y="6096"/>
                  </a:moveTo>
                  <a:lnTo>
                    <a:pt x="520598" y="36271"/>
                  </a:lnTo>
                  <a:cubicBezTo>
                    <a:pt x="506374" y="40132"/>
                    <a:pt x="491541" y="42570"/>
                    <a:pt x="476097" y="43586"/>
                  </a:cubicBezTo>
                  <a:cubicBezTo>
                    <a:pt x="477317" y="64109"/>
                    <a:pt x="477825" y="81483"/>
                    <a:pt x="477621" y="95707"/>
                  </a:cubicBezTo>
                  <a:cubicBezTo>
                    <a:pt x="490626" y="94488"/>
                    <a:pt x="502717" y="93167"/>
                    <a:pt x="513893" y="91745"/>
                  </a:cubicBezTo>
                  <a:lnTo>
                    <a:pt x="514197" y="90525"/>
                  </a:lnTo>
                  <a:cubicBezTo>
                    <a:pt x="526796" y="88900"/>
                    <a:pt x="542239" y="86563"/>
                    <a:pt x="560527" y="83515"/>
                  </a:cubicBezTo>
                  <a:lnTo>
                    <a:pt x="562051" y="83515"/>
                  </a:lnTo>
                  <a:lnTo>
                    <a:pt x="580034" y="105461"/>
                  </a:lnTo>
                  <a:lnTo>
                    <a:pt x="575767" y="105765"/>
                  </a:lnTo>
                  <a:cubicBezTo>
                    <a:pt x="559105" y="105969"/>
                    <a:pt x="543052" y="106781"/>
                    <a:pt x="527609" y="108204"/>
                  </a:cubicBezTo>
                  <a:lnTo>
                    <a:pt x="540410" y="112166"/>
                  </a:lnTo>
                  <a:lnTo>
                    <a:pt x="540410" y="120091"/>
                  </a:lnTo>
                  <a:lnTo>
                    <a:pt x="540715" y="120091"/>
                  </a:lnTo>
                  <a:lnTo>
                    <a:pt x="540715" y="262737"/>
                  </a:lnTo>
                  <a:lnTo>
                    <a:pt x="512673" y="271272"/>
                  </a:lnTo>
                  <a:lnTo>
                    <a:pt x="512673" y="270662"/>
                  </a:lnTo>
                  <a:lnTo>
                    <a:pt x="512978" y="169469"/>
                  </a:lnTo>
                  <a:cubicBezTo>
                    <a:pt x="512978" y="144069"/>
                    <a:pt x="512877" y="129845"/>
                    <a:pt x="512673" y="126797"/>
                  </a:cubicBezTo>
                  <a:cubicBezTo>
                    <a:pt x="512470" y="123342"/>
                    <a:pt x="511657" y="118465"/>
                    <a:pt x="510235" y="112166"/>
                  </a:cubicBezTo>
                  <a:lnTo>
                    <a:pt x="509625" y="114605"/>
                  </a:lnTo>
                  <a:lnTo>
                    <a:pt x="508101" y="110642"/>
                  </a:lnTo>
                  <a:lnTo>
                    <a:pt x="507187" y="110337"/>
                  </a:lnTo>
                  <a:cubicBezTo>
                    <a:pt x="502107" y="111150"/>
                    <a:pt x="492353" y="112776"/>
                    <a:pt x="477926" y="115214"/>
                  </a:cubicBezTo>
                  <a:cubicBezTo>
                    <a:pt x="477113" y="144069"/>
                    <a:pt x="473557" y="169265"/>
                    <a:pt x="467258" y="190805"/>
                  </a:cubicBezTo>
                  <a:cubicBezTo>
                    <a:pt x="461365" y="211531"/>
                    <a:pt x="454050" y="228143"/>
                    <a:pt x="445313" y="240639"/>
                  </a:cubicBezTo>
                  <a:cubicBezTo>
                    <a:pt x="436575" y="253136"/>
                    <a:pt x="428244" y="262280"/>
                    <a:pt x="420319" y="268071"/>
                  </a:cubicBezTo>
                  <a:cubicBezTo>
                    <a:pt x="412394" y="273863"/>
                    <a:pt x="408432" y="276250"/>
                    <a:pt x="408432" y="275234"/>
                  </a:cubicBezTo>
                  <a:lnTo>
                    <a:pt x="402641" y="270967"/>
                  </a:lnTo>
                  <a:cubicBezTo>
                    <a:pt x="434543" y="239471"/>
                    <a:pt x="450494" y="187147"/>
                    <a:pt x="450494" y="113995"/>
                  </a:cubicBezTo>
                  <a:cubicBezTo>
                    <a:pt x="450494" y="107696"/>
                    <a:pt x="450291" y="99060"/>
                    <a:pt x="449885" y="88087"/>
                  </a:cubicBezTo>
                  <a:lnTo>
                    <a:pt x="468477" y="95402"/>
                  </a:lnTo>
                  <a:cubicBezTo>
                    <a:pt x="468884" y="95199"/>
                    <a:pt x="469595" y="95097"/>
                    <a:pt x="470611" y="95097"/>
                  </a:cubicBezTo>
                  <a:lnTo>
                    <a:pt x="449275" y="86868"/>
                  </a:lnTo>
                  <a:lnTo>
                    <a:pt x="448361" y="66446"/>
                  </a:lnTo>
                  <a:lnTo>
                    <a:pt x="447446" y="48158"/>
                  </a:lnTo>
                  <a:lnTo>
                    <a:pt x="447446" y="46634"/>
                  </a:lnTo>
                  <a:lnTo>
                    <a:pt x="447446" y="44196"/>
                  </a:lnTo>
                  <a:lnTo>
                    <a:pt x="446532" y="44196"/>
                  </a:lnTo>
                  <a:lnTo>
                    <a:pt x="445617" y="36271"/>
                  </a:lnTo>
                  <a:lnTo>
                    <a:pt x="446532" y="36271"/>
                  </a:lnTo>
                  <a:cubicBezTo>
                    <a:pt x="445516" y="31394"/>
                    <a:pt x="443992" y="28143"/>
                    <a:pt x="441960" y="26517"/>
                  </a:cubicBezTo>
                  <a:lnTo>
                    <a:pt x="441655" y="26213"/>
                  </a:lnTo>
                  <a:lnTo>
                    <a:pt x="445617" y="20726"/>
                  </a:lnTo>
                  <a:lnTo>
                    <a:pt x="445922" y="20726"/>
                  </a:lnTo>
                  <a:lnTo>
                    <a:pt x="472135" y="30785"/>
                  </a:lnTo>
                  <a:cubicBezTo>
                    <a:pt x="496113" y="24689"/>
                    <a:pt x="514502" y="16459"/>
                    <a:pt x="527304" y="6096"/>
                  </a:cubicBezTo>
                  <a:close/>
                  <a:moveTo>
                    <a:pt x="365455" y="5181"/>
                  </a:moveTo>
                  <a:lnTo>
                    <a:pt x="365760" y="5181"/>
                  </a:lnTo>
                  <a:lnTo>
                    <a:pt x="396240" y="14630"/>
                  </a:lnTo>
                  <a:lnTo>
                    <a:pt x="396240" y="67970"/>
                  </a:lnTo>
                  <a:cubicBezTo>
                    <a:pt x="405587" y="66141"/>
                    <a:pt x="412191" y="64414"/>
                    <a:pt x="416052" y="62789"/>
                  </a:cubicBezTo>
                  <a:lnTo>
                    <a:pt x="430987" y="83210"/>
                  </a:lnTo>
                  <a:lnTo>
                    <a:pt x="431901" y="83515"/>
                  </a:lnTo>
                  <a:lnTo>
                    <a:pt x="432511" y="84429"/>
                  </a:lnTo>
                  <a:cubicBezTo>
                    <a:pt x="420725" y="84633"/>
                    <a:pt x="406908" y="85344"/>
                    <a:pt x="391058" y="86563"/>
                  </a:cubicBezTo>
                  <a:lnTo>
                    <a:pt x="391058" y="93878"/>
                  </a:lnTo>
                  <a:lnTo>
                    <a:pt x="392277" y="92964"/>
                  </a:lnTo>
                  <a:cubicBezTo>
                    <a:pt x="396951" y="96825"/>
                    <a:pt x="402590" y="102463"/>
                    <a:pt x="409194" y="109880"/>
                  </a:cubicBezTo>
                  <a:cubicBezTo>
                    <a:pt x="415798" y="117297"/>
                    <a:pt x="422656" y="126085"/>
                    <a:pt x="429768" y="136245"/>
                  </a:cubicBezTo>
                  <a:lnTo>
                    <a:pt x="404469" y="151181"/>
                  </a:lnTo>
                  <a:cubicBezTo>
                    <a:pt x="399186" y="136550"/>
                    <a:pt x="394716" y="125069"/>
                    <a:pt x="391058" y="116738"/>
                  </a:cubicBezTo>
                  <a:lnTo>
                    <a:pt x="391058" y="268529"/>
                  </a:lnTo>
                  <a:lnTo>
                    <a:pt x="362712" y="277063"/>
                  </a:lnTo>
                  <a:lnTo>
                    <a:pt x="362712" y="276453"/>
                  </a:lnTo>
                  <a:cubicBezTo>
                    <a:pt x="362712" y="235001"/>
                    <a:pt x="362813" y="193853"/>
                    <a:pt x="363017" y="153009"/>
                  </a:cubicBezTo>
                  <a:cubicBezTo>
                    <a:pt x="356311" y="173329"/>
                    <a:pt x="347878" y="192532"/>
                    <a:pt x="337718" y="210617"/>
                  </a:cubicBezTo>
                  <a:lnTo>
                    <a:pt x="338328" y="214274"/>
                  </a:lnTo>
                  <a:cubicBezTo>
                    <a:pt x="331622" y="224841"/>
                    <a:pt x="326390" y="232257"/>
                    <a:pt x="322631" y="236525"/>
                  </a:cubicBezTo>
                  <a:cubicBezTo>
                    <a:pt x="318871" y="240792"/>
                    <a:pt x="316890" y="243027"/>
                    <a:pt x="316687" y="243230"/>
                  </a:cubicBezTo>
                  <a:lnTo>
                    <a:pt x="316382" y="243230"/>
                  </a:lnTo>
                  <a:lnTo>
                    <a:pt x="311505" y="239573"/>
                  </a:lnTo>
                  <a:lnTo>
                    <a:pt x="311810" y="239268"/>
                  </a:lnTo>
                  <a:cubicBezTo>
                    <a:pt x="320548" y="219354"/>
                    <a:pt x="326949" y="203403"/>
                    <a:pt x="331013" y="191414"/>
                  </a:cubicBezTo>
                  <a:lnTo>
                    <a:pt x="330098" y="184709"/>
                  </a:lnTo>
                  <a:cubicBezTo>
                    <a:pt x="335991" y="167437"/>
                    <a:pt x="339953" y="153314"/>
                    <a:pt x="341985" y="142341"/>
                  </a:cubicBezTo>
                  <a:cubicBezTo>
                    <a:pt x="344017" y="131369"/>
                    <a:pt x="346049" y="117043"/>
                    <a:pt x="348081" y="99365"/>
                  </a:cubicBezTo>
                  <a:cubicBezTo>
                    <a:pt x="348285" y="97536"/>
                    <a:pt x="348386" y="95097"/>
                    <a:pt x="348386" y="92049"/>
                  </a:cubicBezTo>
                  <a:cubicBezTo>
                    <a:pt x="339649" y="93675"/>
                    <a:pt x="332638" y="95097"/>
                    <a:pt x="327355" y="96317"/>
                  </a:cubicBezTo>
                  <a:lnTo>
                    <a:pt x="315468" y="80772"/>
                  </a:lnTo>
                  <a:lnTo>
                    <a:pt x="314858" y="75285"/>
                  </a:lnTo>
                  <a:cubicBezTo>
                    <a:pt x="335381" y="74473"/>
                    <a:pt x="351434" y="73558"/>
                    <a:pt x="363017" y="72542"/>
                  </a:cubicBezTo>
                  <a:lnTo>
                    <a:pt x="363017" y="53949"/>
                  </a:lnTo>
                  <a:lnTo>
                    <a:pt x="368198" y="55778"/>
                  </a:lnTo>
                  <a:cubicBezTo>
                    <a:pt x="368198" y="48057"/>
                    <a:pt x="368147" y="42469"/>
                    <a:pt x="368046" y="39014"/>
                  </a:cubicBezTo>
                  <a:cubicBezTo>
                    <a:pt x="367944" y="35560"/>
                    <a:pt x="367893" y="33426"/>
                    <a:pt x="367893" y="32613"/>
                  </a:cubicBezTo>
                  <a:cubicBezTo>
                    <a:pt x="367487" y="24079"/>
                    <a:pt x="365557" y="16459"/>
                    <a:pt x="362102" y="9753"/>
                  </a:cubicBezTo>
                  <a:lnTo>
                    <a:pt x="361797" y="9449"/>
                  </a:lnTo>
                  <a:close/>
                  <a:moveTo>
                    <a:pt x="49682" y="609"/>
                  </a:moveTo>
                  <a:lnTo>
                    <a:pt x="49987" y="609"/>
                  </a:lnTo>
                  <a:lnTo>
                    <a:pt x="76809" y="17069"/>
                  </a:lnTo>
                  <a:lnTo>
                    <a:pt x="73761" y="23165"/>
                  </a:lnTo>
                  <a:cubicBezTo>
                    <a:pt x="86766" y="20726"/>
                    <a:pt x="97637" y="18085"/>
                    <a:pt x="106375" y="15240"/>
                  </a:cubicBezTo>
                  <a:lnTo>
                    <a:pt x="110337" y="13716"/>
                  </a:lnTo>
                  <a:lnTo>
                    <a:pt x="125882" y="35357"/>
                  </a:lnTo>
                  <a:lnTo>
                    <a:pt x="124358" y="35357"/>
                  </a:lnTo>
                  <a:lnTo>
                    <a:pt x="127101" y="38405"/>
                  </a:lnTo>
                  <a:cubicBezTo>
                    <a:pt x="125273" y="42672"/>
                    <a:pt x="122123" y="47396"/>
                    <a:pt x="117653" y="52578"/>
                  </a:cubicBezTo>
                  <a:cubicBezTo>
                    <a:pt x="113182" y="57759"/>
                    <a:pt x="107493" y="62890"/>
                    <a:pt x="100584" y="67970"/>
                  </a:cubicBezTo>
                  <a:lnTo>
                    <a:pt x="121310" y="58521"/>
                  </a:lnTo>
                  <a:lnTo>
                    <a:pt x="140817" y="73457"/>
                  </a:lnTo>
                  <a:lnTo>
                    <a:pt x="138989" y="77419"/>
                  </a:lnTo>
                  <a:lnTo>
                    <a:pt x="138989" y="113385"/>
                  </a:lnTo>
                  <a:lnTo>
                    <a:pt x="124663" y="117653"/>
                  </a:lnTo>
                  <a:lnTo>
                    <a:pt x="126187" y="119786"/>
                  </a:lnTo>
                  <a:lnTo>
                    <a:pt x="139903" y="115519"/>
                  </a:lnTo>
                  <a:lnTo>
                    <a:pt x="139903" y="155448"/>
                  </a:lnTo>
                  <a:lnTo>
                    <a:pt x="138989" y="154229"/>
                  </a:lnTo>
                  <a:lnTo>
                    <a:pt x="138989" y="172212"/>
                  </a:lnTo>
                  <a:lnTo>
                    <a:pt x="134721" y="173126"/>
                  </a:lnTo>
                  <a:lnTo>
                    <a:pt x="134721" y="173431"/>
                  </a:lnTo>
                  <a:lnTo>
                    <a:pt x="141427" y="171907"/>
                  </a:lnTo>
                  <a:lnTo>
                    <a:pt x="141427" y="173126"/>
                  </a:lnTo>
                  <a:lnTo>
                    <a:pt x="144170" y="166116"/>
                  </a:lnTo>
                  <a:lnTo>
                    <a:pt x="143865" y="165811"/>
                  </a:lnTo>
                  <a:cubicBezTo>
                    <a:pt x="148336" y="153009"/>
                    <a:pt x="150571" y="141935"/>
                    <a:pt x="150571" y="132588"/>
                  </a:cubicBezTo>
                  <a:cubicBezTo>
                    <a:pt x="150571" y="128930"/>
                    <a:pt x="150317" y="125984"/>
                    <a:pt x="149809" y="123749"/>
                  </a:cubicBezTo>
                  <a:cubicBezTo>
                    <a:pt x="149301" y="121513"/>
                    <a:pt x="148844" y="120193"/>
                    <a:pt x="148437" y="119786"/>
                  </a:cubicBezTo>
                  <a:lnTo>
                    <a:pt x="148437" y="119177"/>
                  </a:lnTo>
                  <a:lnTo>
                    <a:pt x="151181" y="115824"/>
                  </a:lnTo>
                  <a:lnTo>
                    <a:pt x="151485" y="115824"/>
                  </a:lnTo>
                  <a:lnTo>
                    <a:pt x="180441" y="125882"/>
                  </a:lnTo>
                  <a:lnTo>
                    <a:pt x="180441" y="126187"/>
                  </a:lnTo>
                  <a:cubicBezTo>
                    <a:pt x="180035" y="129845"/>
                    <a:pt x="179019" y="134213"/>
                    <a:pt x="177393" y="139293"/>
                  </a:cubicBezTo>
                  <a:lnTo>
                    <a:pt x="194767" y="138379"/>
                  </a:lnTo>
                  <a:cubicBezTo>
                    <a:pt x="194564" y="136957"/>
                    <a:pt x="194462" y="135331"/>
                    <a:pt x="194462" y="133502"/>
                  </a:cubicBezTo>
                  <a:cubicBezTo>
                    <a:pt x="193853" y="124968"/>
                    <a:pt x="191821" y="117348"/>
                    <a:pt x="188366" y="110642"/>
                  </a:cubicBezTo>
                  <a:lnTo>
                    <a:pt x="188061" y="110337"/>
                  </a:lnTo>
                  <a:lnTo>
                    <a:pt x="192024" y="105765"/>
                  </a:lnTo>
                  <a:lnTo>
                    <a:pt x="192329" y="105765"/>
                  </a:lnTo>
                  <a:lnTo>
                    <a:pt x="222199" y="115519"/>
                  </a:lnTo>
                  <a:lnTo>
                    <a:pt x="222199" y="135636"/>
                  </a:lnTo>
                  <a:cubicBezTo>
                    <a:pt x="236017" y="133401"/>
                    <a:pt x="245567" y="131673"/>
                    <a:pt x="250850" y="130454"/>
                  </a:cubicBezTo>
                  <a:lnTo>
                    <a:pt x="261213" y="145694"/>
                  </a:lnTo>
                  <a:lnTo>
                    <a:pt x="262737" y="145389"/>
                  </a:lnTo>
                  <a:lnTo>
                    <a:pt x="264871" y="148742"/>
                  </a:lnTo>
                  <a:lnTo>
                    <a:pt x="263347" y="148742"/>
                  </a:lnTo>
                  <a:lnTo>
                    <a:pt x="263652" y="149352"/>
                  </a:lnTo>
                  <a:lnTo>
                    <a:pt x="247193" y="153009"/>
                  </a:lnTo>
                  <a:cubicBezTo>
                    <a:pt x="236017" y="153416"/>
                    <a:pt x="227685" y="153822"/>
                    <a:pt x="222199" y="154229"/>
                  </a:cubicBezTo>
                  <a:lnTo>
                    <a:pt x="222199" y="155143"/>
                  </a:lnTo>
                  <a:lnTo>
                    <a:pt x="223113" y="154838"/>
                  </a:lnTo>
                  <a:lnTo>
                    <a:pt x="223113" y="186233"/>
                  </a:lnTo>
                  <a:cubicBezTo>
                    <a:pt x="240792" y="184607"/>
                    <a:pt x="255829" y="182473"/>
                    <a:pt x="268224" y="179832"/>
                  </a:cubicBezTo>
                  <a:lnTo>
                    <a:pt x="283464" y="201777"/>
                  </a:lnTo>
                  <a:cubicBezTo>
                    <a:pt x="262737" y="201777"/>
                    <a:pt x="242621" y="202590"/>
                    <a:pt x="223113" y="204216"/>
                  </a:cubicBezTo>
                  <a:lnTo>
                    <a:pt x="223113" y="249631"/>
                  </a:lnTo>
                  <a:lnTo>
                    <a:pt x="195681" y="217627"/>
                  </a:lnTo>
                  <a:lnTo>
                    <a:pt x="195681" y="206654"/>
                  </a:lnTo>
                  <a:lnTo>
                    <a:pt x="190195" y="207264"/>
                  </a:lnTo>
                  <a:lnTo>
                    <a:pt x="174345" y="188976"/>
                  </a:lnTo>
                  <a:lnTo>
                    <a:pt x="195681" y="188061"/>
                  </a:lnTo>
                  <a:lnTo>
                    <a:pt x="195681" y="163677"/>
                  </a:lnTo>
                  <a:lnTo>
                    <a:pt x="194767" y="163982"/>
                  </a:lnTo>
                  <a:lnTo>
                    <a:pt x="194767" y="156667"/>
                  </a:lnTo>
                  <a:cubicBezTo>
                    <a:pt x="183591" y="157886"/>
                    <a:pt x="174752" y="159207"/>
                    <a:pt x="168249" y="160629"/>
                  </a:cubicBezTo>
                  <a:lnTo>
                    <a:pt x="167945" y="159715"/>
                  </a:lnTo>
                  <a:cubicBezTo>
                    <a:pt x="166319" y="162763"/>
                    <a:pt x="164084" y="166217"/>
                    <a:pt x="161239" y="170078"/>
                  </a:cubicBezTo>
                  <a:cubicBezTo>
                    <a:pt x="160020" y="171907"/>
                    <a:pt x="157886" y="174549"/>
                    <a:pt x="154838" y="178003"/>
                  </a:cubicBezTo>
                  <a:lnTo>
                    <a:pt x="150571" y="172821"/>
                  </a:lnTo>
                  <a:lnTo>
                    <a:pt x="149961" y="172821"/>
                  </a:lnTo>
                  <a:lnTo>
                    <a:pt x="149657" y="172517"/>
                  </a:lnTo>
                  <a:lnTo>
                    <a:pt x="141427" y="174650"/>
                  </a:lnTo>
                  <a:lnTo>
                    <a:pt x="149961" y="172821"/>
                  </a:lnTo>
                  <a:lnTo>
                    <a:pt x="154533" y="178308"/>
                  </a:lnTo>
                  <a:cubicBezTo>
                    <a:pt x="150876" y="182372"/>
                    <a:pt x="147117" y="186029"/>
                    <a:pt x="143256" y="189281"/>
                  </a:cubicBezTo>
                  <a:lnTo>
                    <a:pt x="141427" y="188061"/>
                  </a:lnTo>
                  <a:lnTo>
                    <a:pt x="141427" y="191414"/>
                  </a:lnTo>
                  <a:lnTo>
                    <a:pt x="168554" y="190805"/>
                  </a:lnTo>
                  <a:lnTo>
                    <a:pt x="184404" y="209093"/>
                  </a:lnTo>
                  <a:cubicBezTo>
                    <a:pt x="172212" y="210515"/>
                    <a:pt x="161747" y="211836"/>
                    <a:pt x="153009" y="213055"/>
                  </a:cubicBezTo>
                  <a:lnTo>
                    <a:pt x="141427" y="196901"/>
                  </a:lnTo>
                  <a:lnTo>
                    <a:pt x="141427" y="237134"/>
                  </a:lnTo>
                  <a:cubicBezTo>
                    <a:pt x="141427" y="250545"/>
                    <a:pt x="136957" y="259994"/>
                    <a:pt x="128016" y="265481"/>
                  </a:cubicBezTo>
                  <a:cubicBezTo>
                    <a:pt x="122529" y="268935"/>
                    <a:pt x="115824" y="270662"/>
                    <a:pt x="107899" y="270662"/>
                  </a:cubicBezTo>
                  <a:lnTo>
                    <a:pt x="104546" y="270662"/>
                  </a:lnTo>
                  <a:lnTo>
                    <a:pt x="104241" y="270357"/>
                  </a:lnTo>
                  <a:cubicBezTo>
                    <a:pt x="101397" y="262839"/>
                    <a:pt x="97637" y="257099"/>
                    <a:pt x="92964" y="253136"/>
                  </a:cubicBezTo>
                  <a:cubicBezTo>
                    <a:pt x="88290" y="249174"/>
                    <a:pt x="85852" y="247091"/>
                    <a:pt x="85649" y="246888"/>
                  </a:cubicBezTo>
                  <a:lnTo>
                    <a:pt x="87782" y="242316"/>
                  </a:lnTo>
                  <a:lnTo>
                    <a:pt x="101498" y="244145"/>
                  </a:lnTo>
                  <a:cubicBezTo>
                    <a:pt x="104546" y="244145"/>
                    <a:pt x="107239" y="243383"/>
                    <a:pt x="109575" y="241859"/>
                  </a:cubicBezTo>
                  <a:cubicBezTo>
                    <a:pt x="111912" y="240335"/>
                    <a:pt x="113081" y="237541"/>
                    <a:pt x="113081" y="233477"/>
                  </a:cubicBezTo>
                  <a:lnTo>
                    <a:pt x="113385" y="178003"/>
                  </a:lnTo>
                  <a:lnTo>
                    <a:pt x="124053" y="175565"/>
                  </a:lnTo>
                  <a:lnTo>
                    <a:pt x="122834" y="175565"/>
                  </a:lnTo>
                  <a:lnTo>
                    <a:pt x="110947" y="178308"/>
                  </a:lnTo>
                  <a:lnTo>
                    <a:pt x="110947" y="175565"/>
                  </a:lnTo>
                  <a:cubicBezTo>
                    <a:pt x="102819" y="175971"/>
                    <a:pt x="96825" y="176377"/>
                    <a:pt x="92964" y="176784"/>
                  </a:cubicBezTo>
                  <a:lnTo>
                    <a:pt x="92964" y="182270"/>
                  </a:lnTo>
                  <a:lnTo>
                    <a:pt x="65227" y="188366"/>
                  </a:lnTo>
                  <a:lnTo>
                    <a:pt x="65227" y="179527"/>
                  </a:lnTo>
                  <a:cubicBezTo>
                    <a:pt x="60960" y="179933"/>
                    <a:pt x="56286" y="180645"/>
                    <a:pt x="51206" y="181661"/>
                  </a:cubicBezTo>
                  <a:lnTo>
                    <a:pt x="49377" y="192633"/>
                  </a:lnTo>
                  <a:lnTo>
                    <a:pt x="20421" y="199034"/>
                  </a:lnTo>
                  <a:cubicBezTo>
                    <a:pt x="23469" y="180949"/>
                    <a:pt x="25298" y="163982"/>
                    <a:pt x="25908" y="148133"/>
                  </a:cubicBezTo>
                  <a:lnTo>
                    <a:pt x="30480" y="146913"/>
                  </a:lnTo>
                  <a:cubicBezTo>
                    <a:pt x="30886" y="140208"/>
                    <a:pt x="31089" y="131165"/>
                    <a:pt x="31089" y="119786"/>
                  </a:cubicBezTo>
                  <a:lnTo>
                    <a:pt x="30785" y="119177"/>
                  </a:lnTo>
                  <a:lnTo>
                    <a:pt x="31089" y="119177"/>
                  </a:lnTo>
                  <a:cubicBezTo>
                    <a:pt x="31089" y="111861"/>
                    <a:pt x="30937" y="105257"/>
                    <a:pt x="30632" y="99365"/>
                  </a:cubicBezTo>
                  <a:cubicBezTo>
                    <a:pt x="30327" y="93472"/>
                    <a:pt x="30175" y="89713"/>
                    <a:pt x="30175" y="88087"/>
                  </a:cubicBezTo>
                  <a:cubicBezTo>
                    <a:pt x="30175" y="84633"/>
                    <a:pt x="29769" y="81280"/>
                    <a:pt x="28956" y="78029"/>
                  </a:cubicBezTo>
                  <a:cubicBezTo>
                    <a:pt x="21234" y="84734"/>
                    <a:pt x="13919" y="89611"/>
                    <a:pt x="7010" y="92659"/>
                  </a:cubicBezTo>
                  <a:lnTo>
                    <a:pt x="6705" y="92659"/>
                  </a:lnTo>
                  <a:lnTo>
                    <a:pt x="1219" y="86868"/>
                  </a:lnTo>
                  <a:lnTo>
                    <a:pt x="1524" y="86563"/>
                  </a:lnTo>
                  <a:cubicBezTo>
                    <a:pt x="6197" y="81077"/>
                    <a:pt x="12090" y="73203"/>
                    <a:pt x="19202" y="62941"/>
                  </a:cubicBezTo>
                  <a:cubicBezTo>
                    <a:pt x="26314" y="52679"/>
                    <a:pt x="32410" y="43078"/>
                    <a:pt x="37490" y="34137"/>
                  </a:cubicBezTo>
                  <a:lnTo>
                    <a:pt x="39014" y="35966"/>
                  </a:lnTo>
                  <a:lnTo>
                    <a:pt x="43281" y="27737"/>
                  </a:lnTo>
                  <a:lnTo>
                    <a:pt x="42977" y="26517"/>
                  </a:lnTo>
                  <a:lnTo>
                    <a:pt x="43891" y="26517"/>
                  </a:lnTo>
                  <a:lnTo>
                    <a:pt x="45415" y="22860"/>
                  </a:lnTo>
                  <a:cubicBezTo>
                    <a:pt x="47041" y="18796"/>
                    <a:pt x="47853" y="14935"/>
                    <a:pt x="47853" y="11277"/>
                  </a:cubicBezTo>
                  <a:cubicBezTo>
                    <a:pt x="47853" y="8433"/>
                    <a:pt x="47447" y="5994"/>
                    <a:pt x="46634" y="3962"/>
                  </a:cubicBezTo>
                  <a:lnTo>
                    <a:pt x="46329" y="3048"/>
                  </a:lnTo>
                  <a:close/>
                  <a:moveTo>
                    <a:pt x="541934" y="0"/>
                  </a:moveTo>
                  <a:lnTo>
                    <a:pt x="560527" y="25603"/>
                  </a:lnTo>
                  <a:lnTo>
                    <a:pt x="559917" y="25908"/>
                  </a:lnTo>
                  <a:cubicBezTo>
                    <a:pt x="550570" y="30378"/>
                    <a:pt x="540004" y="34137"/>
                    <a:pt x="528218" y="37185"/>
                  </a:cubicBezTo>
                  <a:lnTo>
                    <a:pt x="534924" y="7010"/>
                  </a:lnTo>
                  <a:cubicBezTo>
                    <a:pt x="536956" y="5181"/>
                    <a:pt x="538531" y="3708"/>
                    <a:pt x="539648" y="2591"/>
                  </a:cubicBezTo>
                  <a:cubicBezTo>
                    <a:pt x="540766" y="1473"/>
                    <a:pt x="541426" y="711"/>
                    <a:pt x="541629" y="305"/>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smtClean="0">
                <a:ln>
                  <a:noFill/>
                </a:ln>
                <a:solidFill>
                  <a:prstClr val="black">
                    <a:lumMod val="75000"/>
                    <a:lumOff val="25000"/>
                  </a:prstClr>
                </a:solidFill>
                <a:effectLst/>
                <a:uLnTx/>
                <a:uFillTx/>
                <a:latin typeface="zihun159hao-gukesong" pitchFamily="2" charset="-122"/>
                <a:ea typeface="zihun159hao-gukesong" pitchFamily="2" charset="-122"/>
              </a:endParaRPr>
            </a:p>
          </p:txBody>
        </p:sp>
      </p:gr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8644" y="914612"/>
            <a:ext cx="9797924" cy="2570995"/>
          </a:xfrm>
        </p:spPr>
        <p:txBody>
          <a:bodyPr lIns="90000" tIns="46800" rIns="90000" bIns="46800" anchor="b" anchorCtr="0">
            <a:normAutofit/>
          </a:bodyPr>
          <a:lstStyle>
            <a:lvl1pPr algn="ctr">
              <a:defRPr sz="6000"/>
            </a:lvl1pPr>
          </a:lstStyle>
          <a:p>
            <a:r>
              <a:rPr lang="zh-CN" altLang="en-US" dirty="0"/>
              <a:t>单击此处编辑母版标题样式</a:t>
            </a:r>
          </a:p>
        </p:txBody>
      </p:sp>
      <p:sp>
        <p:nvSpPr>
          <p:cNvPr id="3" name="副标题 2"/>
          <p:cNvSpPr>
            <a:spLocks noGrp="1"/>
          </p:cNvSpPr>
          <p:nvPr>
            <p:ph type="subTitle" idx="1"/>
            <p:custDataLst>
              <p:tags r:id="rId2"/>
            </p:custDataLst>
          </p:nvPr>
        </p:nvSpPr>
        <p:spPr>
          <a:xfrm>
            <a:off x="1198644" y="3561224"/>
            <a:ext cx="9797924" cy="1472741"/>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199765" indent="0" algn="ctr">
              <a:buNone/>
              <a:defRPr sz="1600"/>
            </a:lvl8pPr>
            <a:lvl9pPr marL="3656965" indent="0" algn="ctr">
              <a:buNone/>
              <a:defRPr sz="1600"/>
            </a:lvl9pPr>
          </a:lstStyle>
          <a:p>
            <a:r>
              <a:rPr lang="zh-CN" altLang="en-US" dirty="0"/>
              <a:t>单击此处编辑母版副标题样式</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2024/3/15</a:t>
            </a:fld>
            <a:endParaRPr lang="zh-CN" altLang="en-US" dirty="0"/>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838091" y="6357822"/>
            <a:ext cx="2742843" cy="365210"/>
          </a:xfrm>
          <a:prstGeom prst="rect">
            <a:avLst/>
          </a:prstGeom>
        </p:spPr>
        <p:txBody>
          <a:bodyPr/>
          <a:lstStyle/>
          <a:p>
            <a:fld id="{0FE7A53B-05DE-4759-9CA8-7D302AF8BA84}" type="datetimeFigureOut">
              <a:rPr lang="zh-CN" altLang="en-US" smtClean="0"/>
              <a:t>2024/3/15</a:t>
            </a:fld>
            <a:endParaRPr lang="zh-CN" altLang="en-US"/>
          </a:p>
        </p:txBody>
      </p:sp>
      <p:sp>
        <p:nvSpPr>
          <p:cNvPr id="4" name="页脚占位符 3"/>
          <p:cNvSpPr>
            <a:spLocks noGrp="1"/>
          </p:cNvSpPr>
          <p:nvPr>
            <p:ph type="ftr" sz="quarter" idx="11"/>
          </p:nvPr>
        </p:nvSpPr>
        <p:spPr>
          <a:xfrm>
            <a:off x="4038075" y="6357822"/>
            <a:ext cx="4114264" cy="365210"/>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09479" y="6357822"/>
            <a:ext cx="2742843" cy="365210"/>
          </a:xfrm>
          <a:prstGeom prst="rect">
            <a:avLst/>
          </a:prstGeom>
        </p:spPr>
        <p:txBody>
          <a:bodyPr/>
          <a:lstStyle/>
          <a:p>
            <a:fld id="{4C7D0A99-BDC0-40B7-B0BC-D5614213BA60}" type="slidenum">
              <a:rPr lang="zh-CN" altLang="en-US" smtClean="0"/>
              <a:t>‹#›</a:t>
            </a:fld>
            <a:endParaRPr lang="zh-CN" altLang="en-US"/>
          </a:p>
        </p:txBody>
      </p:sp>
      <p:pic>
        <p:nvPicPr>
          <p:cNvPr id="10" name="图片 9"/>
          <p:cNvPicPr>
            <a:picLocks noChangeAspect="1"/>
          </p:cNvPicPr>
          <p:nvPr userDrawn="1"/>
        </p:nvPicPr>
        <p:blipFill rotWithShape="1">
          <a:blip r:embed="rId2">
            <a:duotone>
              <a:schemeClr val="bg2">
                <a:shade val="45000"/>
                <a:satMod val="135000"/>
              </a:schemeClr>
              <a:prstClr val="white"/>
            </a:duotone>
          </a:blip>
          <a:srcRect t="19882" b="32724"/>
          <a:stretch>
            <a:fillRect/>
          </a:stretch>
        </p:blipFill>
        <p:spPr>
          <a:xfrm>
            <a:off x="0" y="0"/>
            <a:ext cx="12190413" cy="1629594"/>
          </a:xfrm>
          <a:prstGeom prst="rect">
            <a:avLst/>
          </a:prstGeom>
        </p:spPr>
      </p:pic>
      <p:sp>
        <p:nvSpPr>
          <p:cNvPr id="11" name="矩形 10"/>
          <p:cNvSpPr/>
          <p:nvPr userDrawn="1"/>
        </p:nvSpPr>
        <p:spPr>
          <a:xfrm>
            <a:off x="0" y="0"/>
            <a:ext cx="12190413" cy="1629594"/>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0" y="1629594"/>
            <a:ext cx="12194577" cy="5230800"/>
          </a:xfrm>
          <a:prstGeom prst="rect">
            <a:avLst/>
          </a:prstGeom>
          <a:solidFill>
            <a:srgbClr val="F5F4EC"/>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277249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3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矩形 3"/>
          <p:cNvSpPr/>
          <p:nvPr userDrawn="1"/>
        </p:nvSpPr>
        <p:spPr>
          <a:xfrm>
            <a:off x="-1588" y="0"/>
            <a:ext cx="12192000" cy="68580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图片13"/>
          <p:cNvPicPr>
            <a:picLocks noChangeAspect="1"/>
          </p:cNvPicPr>
          <p:nvPr userDrawn="1"/>
        </p:nvPicPr>
        <p:blipFill>
          <a:blip r:embed="rId15">
            <a:alphaModFix amt="50000"/>
            <a:duotone>
              <a:schemeClr val="bg2">
                <a:shade val="45000"/>
                <a:satMod val="135000"/>
              </a:schemeClr>
              <a:prstClr val="white"/>
            </a:duotone>
          </a:blip>
          <a:stretch>
            <a:fillRect/>
          </a:stretch>
        </p:blipFill>
        <p:spPr>
          <a:xfrm>
            <a:off x="-1" y="1241"/>
            <a:ext cx="12190413" cy="685710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 id="2147483660" r:id="rId11"/>
  </p:sldLayoutIdLst>
  <p:timing>
    <p:tnLst>
      <p:par>
        <p:cTn id="1" dur="indefinite" restart="never" nodeType="tmRoot"/>
      </p:par>
    </p:tnLst>
  </p:timing>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1240"/>
            <a:ext cx="12189600" cy="6856649"/>
          </a:xfrm>
          <a:prstGeom prst="rect">
            <a:avLst/>
          </a:prstGeom>
        </p:spPr>
      </p:pic>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t="25264" b="25560"/>
          <a:stretch/>
        </p:blipFill>
        <p:spPr>
          <a:xfrm>
            <a:off x="406" y="1733550"/>
            <a:ext cx="12189600" cy="3371850"/>
          </a:xfrm>
          <a:prstGeom prst="rect">
            <a:avLst/>
          </a:prstGeom>
        </p:spPr>
      </p:pic>
      <p:sp>
        <p:nvSpPr>
          <p:cNvPr id="12" name="矩形 11"/>
          <p:cNvSpPr/>
          <p:nvPr/>
        </p:nvSpPr>
        <p:spPr>
          <a:xfrm>
            <a:off x="0" y="1742837"/>
            <a:ext cx="12190413" cy="3355463"/>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副标题 2">
            <a:extLst>
              <a:ext uri="{FF2B5EF4-FFF2-40B4-BE49-F238E27FC236}">
                <a16:creationId xmlns:a16="http://schemas.microsoft.com/office/drawing/2014/main" xmlns="" id="{52C4449A-F464-4D7F-BEC9-4DBC80644CF4}"/>
              </a:ext>
            </a:extLst>
          </p:cNvPr>
          <p:cNvSpPr txBox="1">
            <a:spLocks/>
          </p:cNvSpPr>
          <p:nvPr/>
        </p:nvSpPr>
        <p:spPr>
          <a:xfrm>
            <a:off x="5208862" y="1575147"/>
            <a:ext cx="1772689" cy="460576"/>
          </a:xfrm>
          <a:prstGeom prst="roundRect">
            <a:avLst>
              <a:gd name="adj" fmla="val 50000"/>
            </a:avLst>
          </a:prstGeom>
          <a:solidFill>
            <a:srgbClr val="8EB4E3"/>
          </a:solidFill>
          <a:ln>
            <a:solidFill>
              <a:srgbClr val="8EB4E3"/>
            </a:solidFill>
          </a:ln>
          <a:effectLst>
            <a:outerShdw blurRad="50800" dist="38100" dir="2700000" algn="tl" rotWithShape="0">
              <a:prstClr val="black">
                <a:alpha val="40000"/>
              </a:prstClr>
            </a:outerShdw>
          </a:effectLst>
        </p:spPr>
        <p:txBody>
          <a:bodyPr anchor="ctr">
            <a:noAutofit/>
          </a:bodyPr>
          <a:lstStyle>
            <a:defPPr>
              <a:defRPr lang="zh-CN"/>
            </a:defPPr>
            <a:lvl1pPr indent="0" algn="ctr">
              <a:lnSpc>
                <a:spcPct val="90000"/>
              </a:lnSpc>
              <a:spcBef>
                <a:spcPts val="1000"/>
              </a:spcBef>
              <a:buFont typeface="Arial" panose="020B0604020202020204" pitchFamily="34" charset="0"/>
              <a:buNone/>
              <a:defRPr sz="2800">
                <a:solidFill>
                  <a:schemeClr val="bg1"/>
                </a:solidFill>
                <a:latin typeface="KaiTi" panose="02010609060101010101" pitchFamily="49" charset="-122"/>
                <a:ea typeface="KaiTi" panose="02010609060101010101" pitchFamily="49"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smtClean="0"/>
              <a:t>板块四</a:t>
            </a:r>
            <a:endParaRPr lang="zh-CN" altLang="en-US" dirty="0"/>
          </a:p>
        </p:txBody>
      </p:sp>
      <p:sp>
        <p:nvSpPr>
          <p:cNvPr id="13" name="矩形 12"/>
          <p:cNvSpPr/>
          <p:nvPr/>
        </p:nvSpPr>
        <p:spPr>
          <a:xfrm>
            <a:off x="947305" y="2709714"/>
            <a:ext cx="10295803" cy="1309269"/>
          </a:xfrm>
          <a:prstGeom prst="rect">
            <a:avLst/>
          </a:prstGeom>
        </p:spPr>
        <p:txBody>
          <a:bodyPr wrap="square">
            <a:spAutoFit/>
          </a:bodyPr>
          <a:lstStyle/>
          <a:p>
            <a:pPr algn="ctr">
              <a:lnSpc>
                <a:spcPct val="120000"/>
              </a:lnSpc>
            </a:pPr>
            <a:r>
              <a:rPr lang="zh-CN" altLang="en-US"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文学类阅读</a:t>
            </a:r>
            <a:r>
              <a:rPr lang="en-US" altLang="zh-CN"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a:t>
            </a:r>
            <a:r>
              <a:rPr lang="zh-CN" altLang="en-US" sz="7200" b="1" kern="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华文黑体" panose="02010600040101010101" pitchFamily="2" charset="-122"/>
              </a:rPr>
              <a:t>新诗与戏剧</a:t>
            </a:r>
          </a:p>
        </p:txBody>
      </p:sp>
      <p:pic>
        <p:nvPicPr>
          <p:cNvPr id="8" name="图片 7"/>
          <p:cNvPicPr>
            <a:picLocks noChangeAspect="1"/>
          </p:cNvPicPr>
          <p:nvPr/>
        </p:nvPicPr>
        <p:blipFill>
          <a:blip r:embed="rId3"/>
          <a:stretch>
            <a:fillRect/>
          </a:stretch>
        </p:blipFill>
        <p:spPr>
          <a:xfrm>
            <a:off x="263352" y="173643"/>
            <a:ext cx="2694666" cy="457240"/>
          </a:xfrm>
          <a:prstGeom prst="rect">
            <a:avLst/>
          </a:prstGeom>
        </p:spPr>
      </p:pic>
    </p:spTree>
    <p:extLst>
      <p:ext uri="{BB962C8B-B14F-4D97-AF65-F5344CB8AC3E}">
        <p14:creationId xmlns:p14="http://schemas.microsoft.com/office/powerpoint/2010/main" val="303313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stretch>
            <a:fillRect/>
          </a:stretch>
        </p:blipFill>
        <p:spPr>
          <a:xfrm flipH="1">
            <a:off x="0" y="3475211"/>
            <a:ext cx="12190413" cy="3384377"/>
          </a:xfrm>
          <a:prstGeom prst="rect">
            <a:avLst/>
          </a:prstGeom>
        </p:spPr>
      </p:pic>
      <p:sp>
        <p:nvSpPr>
          <p:cNvPr id="19" name="矩形 18"/>
          <p:cNvSpPr/>
          <p:nvPr/>
        </p:nvSpPr>
        <p:spPr>
          <a:xfrm>
            <a:off x="29233" y="3493295"/>
            <a:ext cx="12235788" cy="3366293"/>
          </a:xfrm>
          <a:prstGeom prst="rect">
            <a:avLst/>
          </a:prstGeom>
          <a:solidFill>
            <a:srgbClr val="BAD5F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0" y="3141762"/>
            <a:ext cx="2383073" cy="4766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459276" y="1929394"/>
            <a:ext cx="7271861" cy="923330"/>
          </a:xfrm>
          <a:prstGeom prst="rect">
            <a:avLst/>
          </a:prstGeom>
          <a:noFill/>
        </p:spPr>
        <p:txBody>
          <a:bodyPr wrap="square" rtlCol="0">
            <a:spAutoFit/>
          </a:bodyPr>
          <a:lstStyle/>
          <a:p>
            <a:pPr algn="ctr"/>
            <a:r>
              <a:rPr lang="zh-CN" altLang="zh-CN" sz="5400" b="1" dirty="0">
                <a:solidFill>
                  <a:prstClr val="black">
                    <a:lumMod val="75000"/>
                    <a:lumOff val="25000"/>
                  </a:prstClr>
                </a:solidFill>
                <a:latin typeface="微软雅黑" panose="020B0503020204020204" charset="-122"/>
              </a:rPr>
              <a:t>戏剧阅读与鉴赏</a:t>
            </a:r>
          </a:p>
        </p:txBody>
      </p:sp>
      <p:sp>
        <p:nvSpPr>
          <p:cNvPr id="12" name="矩形 11"/>
          <p:cNvSpPr/>
          <p:nvPr/>
        </p:nvSpPr>
        <p:spPr>
          <a:xfrm>
            <a:off x="478582" y="3161537"/>
            <a:ext cx="1171444" cy="430831"/>
          </a:xfrm>
          <a:prstGeom prst="rect">
            <a:avLst/>
          </a:prstGeom>
        </p:spPr>
        <p:txBody>
          <a:bodyPr wrap="square">
            <a:spAutoFit/>
          </a:bodyPr>
          <a:lstStyle/>
          <a:p>
            <a:pPr algn="dist"/>
            <a:r>
              <a:rPr lang="zh-CN" altLang="en-US" sz="2200" dirty="0"/>
              <a:t>学</a:t>
            </a:r>
            <a:r>
              <a:rPr lang="zh-CN" altLang="en-US" sz="2200" dirty="0" smtClean="0"/>
              <a:t>案</a:t>
            </a:r>
            <a:r>
              <a:rPr lang="en-US" altLang="zh-CN" sz="2200" dirty="0" smtClean="0"/>
              <a:t>25</a:t>
            </a:r>
            <a:endParaRPr lang="zh-CN" altLang="en-US" sz="2200" dirty="0"/>
          </a:p>
        </p:txBody>
      </p:sp>
      <p:sp>
        <p:nvSpPr>
          <p:cNvPr id="26" name="矩形 25"/>
          <p:cNvSpPr/>
          <p:nvPr/>
        </p:nvSpPr>
        <p:spPr>
          <a:xfrm>
            <a:off x="2350791" y="3141762"/>
            <a:ext cx="9839622" cy="504056"/>
          </a:xfrm>
          <a:prstGeom prst="rect">
            <a:avLst/>
          </a:prstGeom>
          <a:solidFill>
            <a:srgbClr val="0070C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标题 2"/>
          <p:cNvSpPr txBox="1"/>
          <p:nvPr/>
        </p:nvSpPr>
        <p:spPr>
          <a:xfrm>
            <a:off x="3130996" y="3141762"/>
            <a:ext cx="6852642" cy="432048"/>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en-US"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a:t>
            </a:r>
            <a:r>
              <a:rPr lang="zh-CN"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抓住</a:t>
            </a:r>
            <a:r>
              <a:rPr lang="en-US"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a:t>
            </a:r>
            <a:r>
              <a:rPr lang="zh-CN"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冲突</a:t>
            </a:r>
            <a:r>
              <a:rPr lang="en-US"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a:t>
            </a:r>
            <a:r>
              <a:rPr lang="zh-CN" altLang="zh-CN" sz="3600" b="1"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，赏析语言</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10" name="矩形 9"/>
          <p:cNvSpPr/>
          <p:nvPr/>
        </p:nvSpPr>
        <p:spPr>
          <a:xfrm>
            <a:off x="399429" y="985275"/>
            <a:ext cx="11376523" cy="2856512"/>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复习</a:t>
            </a:r>
            <a:r>
              <a:rPr lang="zh-CN" altLang="en-US" b="1" dirty="0">
                <a:solidFill>
                  <a:schemeClr val="bg1"/>
                </a:solidFill>
                <a:cs typeface="+mn-ea"/>
                <a:sym typeface="+mn-lt"/>
              </a:rPr>
              <a:t>任务</a:t>
            </a:r>
            <a:endParaRPr lang="en-US" altLang="zh-CN" sz="800" b="1" dirty="0">
              <a:solidFill>
                <a:schemeClr val="bg1"/>
              </a:solidFill>
              <a:cs typeface="+mn-ea"/>
              <a:sym typeface="+mn-lt"/>
            </a:endParaRPr>
          </a:p>
        </p:txBody>
      </p:sp>
      <p:sp>
        <p:nvSpPr>
          <p:cNvPr id="11" name="矩形 10"/>
          <p:cNvSpPr/>
          <p:nvPr/>
        </p:nvSpPr>
        <p:spPr>
          <a:xfrm>
            <a:off x="910630" y="2301692"/>
            <a:ext cx="10505063" cy="1136786"/>
          </a:xfrm>
          <a:prstGeom prst="rect">
            <a:avLst/>
          </a:prstGeom>
          <a:solidFill>
            <a:schemeClr val="bg1">
              <a:lumMod val="95000"/>
            </a:schemeClr>
          </a:solidFill>
          <a:ln>
            <a:solidFill>
              <a:schemeClr val="bg1"/>
            </a:solidFill>
          </a:ln>
        </p:spPr>
        <p:txBody>
          <a:bodyPr wrap="square">
            <a:spAutoFit/>
          </a:bodyPr>
          <a:lstStyle/>
          <a:p>
            <a:pPr algn="just">
              <a:lnSpc>
                <a:spcPct val="150000"/>
              </a:lnSpc>
              <a:spcAft>
                <a:spcPts val="0"/>
              </a:spcAft>
            </a:pP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理解并掌握鉴赏戏剧的重点与方法</a:t>
            </a:r>
            <a:r>
              <a:rPr lang="zh-CN"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kern="100" dirty="0" smtClean="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ts val="0"/>
              </a:spcAft>
            </a:pPr>
            <a:r>
              <a:rPr lang="en-US" altLang="zh-CN" kern="100" dirty="0" smtClean="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kern="100" dirty="0">
                <a:latin typeface="Times New Roman" panose="02020603050405020304" pitchFamily="18" charset="0"/>
                <a:ea typeface="方正中等线简体" panose="03000509000000000000" pitchFamily="65" charset="-122"/>
                <a:cs typeface="Times New Roman" panose="02020603050405020304" pitchFamily="18" charset="0"/>
              </a:rPr>
              <a:t>掌握有关戏剧主要题型的答题要领。</a:t>
            </a:r>
            <a:endParaRPr lang="zh-CN" altLang="zh-CN" sz="10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7" name="矩形 6"/>
          <p:cNvSpPr/>
          <p:nvPr/>
        </p:nvSpPr>
        <p:spPr>
          <a:xfrm>
            <a:off x="399429" y="985274"/>
            <a:ext cx="11376523" cy="5874314"/>
          </a:xfrm>
          <a:prstGeom prst="rect">
            <a:avLst/>
          </a:prstGeom>
          <a:solidFill>
            <a:schemeClr val="bg1">
              <a:lumMod val="95000"/>
              <a:alpha val="8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429" y="1241"/>
            <a:ext cx="1447305" cy="19165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flipH="1">
            <a:off x="386622" y="1255026"/>
            <a:ext cx="1448837" cy="461605"/>
          </a:xfrm>
          <a:prstGeom prst="rect">
            <a:avLst/>
          </a:prstGeom>
          <a:noFill/>
          <a:effectLst/>
        </p:spPr>
        <p:txBody>
          <a:bodyPr wrap="square" rtlCol="0">
            <a:spAutoFit/>
          </a:bodyPr>
          <a:lstStyle/>
          <a:p>
            <a:pPr algn="ctr" defTabSz="914400">
              <a:defRPr/>
            </a:pPr>
            <a:r>
              <a:rPr lang="zh-CN" altLang="en-US" b="1" dirty="0" smtClean="0">
                <a:solidFill>
                  <a:schemeClr val="bg1"/>
                </a:solidFill>
                <a:cs typeface="+mn-ea"/>
                <a:sym typeface="+mn-lt"/>
              </a:rPr>
              <a:t>知识图要</a:t>
            </a:r>
            <a:endParaRPr lang="en-US" altLang="zh-CN" sz="800" b="1" dirty="0">
              <a:solidFill>
                <a:schemeClr val="bg1"/>
              </a:solidFill>
              <a:cs typeface="+mn-ea"/>
              <a:sym typeface="+mn-lt"/>
            </a:endParaRPr>
          </a:p>
        </p:txBody>
      </p:sp>
      <p:pic>
        <p:nvPicPr>
          <p:cNvPr id="2" name="Picture 2" descr="W41A"/>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4992" y="2421682"/>
            <a:ext cx="10360428" cy="3418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1689593"/>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custDataLst>
              <p:tags r:id="rId2"/>
            </p:custDataLst>
          </p:nvPr>
        </p:nvSpPr>
        <p:spPr>
          <a:xfrm>
            <a:off x="696595" y="2028825"/>
            <a:ext cx="2612390" cy="352425"/>
          </a:xfrm>
          <a:prstGeom prst="rect">
            <a:avLst/>
          </a:prstGeom>
          <a:noFill/>
        </p:spPr>
        <p:txBody>
          <a:bodyPr wrap="square" rtlCol="0" anchor="t" anchorCtr="0">
            <a:spAutoFit/>
          </a:bodyPr>
          <a:lstStyle/>
          <a:p>
            <a:pPr algn="just">
              <a:spcBef>
                <a:spcPts val="1200"/>
              </a:spcBef>
            </a:pPr>
            <a:r>
              <a:rPr lang="zh-CN" altLang="en-US" sz="1700" b="1" dirty="0" smtClean="0">
                <a:solidFill>
                  <a:schemeClr val="bg1">
                    <a:lumMod val="65000"/>
                  </a:schemeClr>
                </a:solidFill>
                <a:latin typeface="方正博雅宋_GBK" panose="02000000000000000000" pitchFamily="2" charset="-122"/>
                <a:ea typeface="方正博雅宋_GBK" panose="02000000000000000000" pitchFamily="2" charset="-122"/>
              </a:rPr>
              <a:t>前备知识</a:t>
            </a:r>
            <a:endParaRPr lang="zh-CN" altLang="en-US" sz="1700" b="1" dirty="0">
              <a:solidFill>
                <a:schemeClr val="bg1">
                  <a:lumMod val="65000"/>
                </a:schemeClr>
              </a:solidFill>
              <a:latin typeface="方正博雅宋_GBK" panose="02000000000000000000" pitchFamily="2" charset="-122"/>
              <a:ea typeface="方正博雅宋_GBK" panose="02000000000000000000" pitchFamily="2" charset="-122"/>
            </a:endParaRPr>
          </a:p>
        </p:txBody>
      </p:sp>
      <p:cxnSp>
        <p:nvCxnSpPr>
          <p:cNvPr id="5" name="直接连接符 4"/>
          <p:cNvCxnSpPr/>
          <p:nvPr/>
        </p:nvCxnSpPr>
        <p:spPr>
          <a:xfrm>
            <a:off x="911860" y="72445"/>
            <a:ext cx="0" cy="1701165"/>
          </a:xfrm>
          <a:prstGeom prst="line">
            <a:avLst/>
          </a:prstGeom>
          <a:ln w="9525" cmpd="sng">
            <a:solidFill>
              <a:srgbClr val="7C6922"/>
            </a:solidFill>
            <a:prstDash val="sysDot"/>
          </a:ln>
        </p:spPr>
        <p:style>
          <a:lnRef idx="2">
            <a:schemeClr val="accent1"/>
          </a:lnRef>
          <a:fillRef idx="0">
            <a:srgbClr val="FFFFFF"/>
          </a:fillRef>
          <a:effectRef idx="0">
            <a:srgbClr val="FFFFFF"/>
          </a:effectRef>
          <a:fontRef idx="minor">
            <a:schemeClr val="tx1"/>
          </a:fontRef>
        </p:style>
      </p:cxnSp>
      <p:sp>
        <p:nvSpPr>
          <p:cNvPr id="8" name="矩形 7"/>
          <p:cNvSpPr/>
          <p:nvPr/>
        </p:nvSpPr>
        <p:spPr>
          <a:xfrm>
            <a:off x="3663950" y="4029710"/>
            <a:ext cx="8357235" cy="1779905"/>
          </a:xfrm>
          <a:prstGeom prst="rect">
            <a:avLst/>
          </a:prstGeom>
          <a:blipFill rotWithShape="1">
            <a:blip r:embed="rId5">
              <a:alphaModFix amt="2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7" name="直接连接符 6"/>
          <p:cNvCxnSpPr/>
          <p:nvPr/>
        </p:nvCxnSpPr>
        <p:spPr>
          <a:xfrm flipH="1">
            <a:off x="919480" y="3789680"/>
            <a:ext cx="2" cy="2019935"/>
          </a:xfrm>
          <a:prstGeom prst="line">
            <a:avLst/>
          </a:prstGeom>
          <a:ln w="9525" cmpd="sng">
            <a:solidFill>
              <a:srgbClr val="7C6922"/>
            </a:solidFill>
            <a:prstDash val="sysDot"/>
          </a:ln>
        </p:spPr>
        <p:style>
          <a:lnRef idx="2">
            <a:schemeClr val="accent1"/>
          </a:lnRef>
          <a:fillRef idx="0">
            <a:srgbClr val="FFFFFF"/>
          </a:fillRef>
          <a:effectRef idx="0">
            <a:srgbClr val="FFFFFF"/>
          </a:effectRef>
          <a:fontRef idx="minor">
            <a:schemeClr val="tx1"/>
          </a:fontRef>
        </p:style>
      </p:cxnSp>
      <p:sp>
        <p:nvSpPr>
          <p:cNvPr id="9" name="矩形 8"/>
          <p:cNvSpPr/>
          <p:nvPr/>
        </p:nvSpPr>
        <p:spPr>
          <a:xfrm>
            <a:off x="478582" y="2586146"/>
            <a:ext cx="10945216" cy="830997"/>
          </a:xfrm>
          <a:prstGeom prst="rect">
            <a:avLst/>
          </a:prstGeom>
        </p:spPr>
        <p:txBody>
          <a:bodyPr wrap="square">
            <a:spAutoFit/>
          </a:bodyPr>
          <a:lstStyle/>
          <a:p>
            <a:pPr algn="ctr"/>
            <a:r>
              <a:rPr lang="zh-CN" altLang="zh-CN" sz="4800" b="1" kern="100" dirty="0">
                <a:latin typeface="+mj-ea"/>
                <a:ea typeface="+mj-ea"/>
                <a:cs typeface="华文黑体" panose="02010600040101010101" pitchFamily="2" charset="-122"/>
              </a:rPr>
              <a:t>戏剧知识与教材学考关联梳理</a:t>
            </a:r>
          </a:p>
        </p:txBody>
      </p:sp>
      <p:pic>
        <p:nvPicPr>
          <p:cNvPr id="11" name="图片 10"/>
          <p:cNvPicPr>
            <a:picLocks noChangeAspect="1"/>
          </p:cNvPicPr>
          <p:nvPr>
            <p:custDataLst>
              <p:tags r:id="rId3"/>
            </p:custDataLst>
          </p:nvPr>
        </p:nvPicPr>
        <p:blipFill>
          <a:blip r:embed="rId6"/>
          <a:stretch>
            <a:fillRect/>
          </a:stretch>
        </p:blipFill>
        <p:spPr>
          <a:xfrm>
            <a:off x="766614" y="6079173"/>
            <a:ext cx="11423799" cy="780415"/>
          </a:xfrm>
          <a:prstGeom prst="rect">
            <a:avLst/>
          </a:prstGeom>
        </p:spPr>
      </p:pic>
    </p:spTree>
    <p:custDataLst>
      <p:tags r:id="rId1"/>
    </p:custDataLst>
    <p:extLst>
      <p:ext uri="{BB962C8B-B14F-4D97-AF65-F5344CB8AC3E}">
        <p14:creationId xmlns:p14="http://schemas.microsoft.com/office/powerpoint/2010/main" val="1223134934"/>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943954" y="3207207"/>
            <a:ext cx="10246459" cy="1779905"/>
          </a:xfrm>
          <a:prstGeom prst="rect">
            <a:avLst/>
          </a:prstGeom>
          <a:blipFill rotWithShape="1">
            <a:blip r:embed="rId3">
              <a:alphaModFix amt="2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2" name="直接连接符 1"/>
          <p:cNvCxnSpPr/>
          <p:nvPr/>
        </p:nvCxnSpPr>
        <p:spPr>
          <a:xfrm>
            <a:off x="1774726" y="3180537"/>
            <a:ext cx="10427884" cy="0"/>
          </a:xfrm>
          <a:prstGeom prst="line">
            <a:avLst/>
          </a:prstGeom>
          <a:ln w="3175" cmpd="sng">
            <a:solidFill>
              <a:schemeClr val="accent1">
                <a:shade val="50000"/>
              </a:schemeClr>
            </a:solidFill>
            <a:prstDash val="solid"/>
          </a:ln>
        </p:spPr>
        <p:style>
          <a:lnRef idx="2">
            <a:schemeClr val="accent1"/>
          </a:lnRef>
          <a:fillRef idx="0">
            <a:srgbClr val="FFFFFF"/>
          </a:fillRef>
          <a:effectRef idx="0">
            <a:srgbClr val="FFFFFF"/>
          </a:effectRef>
          <a:fontRef idx="minor">
            <a:schemeClr val="tx1"/>
          </a:fontRef>
        </p:style>
      </p:cxnSp>
      <p:sp>
        <p:nvSpPr>
          <p:cNvPr id="12" name="文本框 11"/>
          <p:cNvSpPr txBox="1"/>
          <p:nvPr/>
        </p:nvSpPr>
        <p:spPr>
          <a:xfrm>
            <a:off x="1677153" y="1910075"/>
            <a:ext cx="8599668" cy="1015663"/>
          </a:xfrm>
          <a:prstGeom prst="rect">
            <a:avLst/>
          </a:prstGeom>
          <a:noFill/>
        </p:spPr>
        <p:txBody>
          <a:bodyPr wrap="square" rtlCol="0">
            <a:spAutoFit/>
          </a:bodyPr>
          <a:lstStyle/>
          <a:p>
            <a:r>
              <a:rPr lang="zh-CN" altLang="zh-CN" sz="6000" dirty="0">
                <a:latin typeface="+mj-ea"/>
              </a:rPr>
              <a:t>一、戏剧知识</a:t>
            </a:r>
          </a:p>
        </p:txBody>
      </p:sp>
      <p:pic>
        <p:nvPicPr>
          <p:cNvPr id="3" name="图片 2"/>
          <p:cNvPicPr>
            <a:picLocks noChangeAspect="1"/>
          </p:cNvPicPr>
          <p:nvPr/>
        </p:nvPicPr>
        <p:blipFill>
          <a:blip r:embed="rId4"/>
          <a:stretch>
            <a:fillRect/>
          </a:stretch>
        </p:blipFill>
        <p:spPr>
          <a:xfrm>
            <a:off x="1774725" y="3357786"/>
            <a:ext cx="10415687" cy="1318515"/>
          </a:xfrm>
          <a:prstGeom prst="rect">
            <a:avLst/>
          </a:prstGeom>
        </p:spPr>
      </p:pic>
    </p:spTree>
    <p:custDataLst>
      <p:tags r:id="rId1"/>
    </p:custDataLst>
    <p:extLst>
      <p:ext uri="{BB962C8B-B14F-4D97-AF65-F5344CB8AC3E}">
        <p14:creationId xmlns:p14="http://schemas.microsoft.com/office/powerpoint/2010/main" val="5191215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0"/>
            <a:ext cx="12190413" cy="653414"/>
          </a:xfrm>
          <a:prstGeom prst="rect">
            <a:avLst/>
          </a:prstGeom>
          <a:solidFill>
            <a:srgbClr val="BC8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矩形 2"/>
          <p:cNvSpPr/>
          <p:nvPr/>
        </p:nvSpPr>
        <p:spPr>
          <a:xfrm>
            <a:off x="4655206" y="195850"/>
            <a:ext cx="2880000" cy="689627"/>
          </a:xfrm>
          <a:prstGeom prst="rect">
            <a:avLst/>
          </a:prstGeom>
          <a:solidFill>
            <a:srgbClr val="8E6C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4646100" y="266661"/>
            <a:ext cx="2898212" cy="523220"/>
          </a:xfrm>
          <a:prstGeom prst="rect">
            <a:avLst/>
          </a:prstGeom>
          <a:noFill/>
          <a:ln>
            <a:noFill/>
          </a:ln>
        </p:spPr>
        <p:txBody>
          <a:bodyPr wrap="square" rtlCol="0">
            <a:spAutoFit/>
          </a:bodyPr>
          <a:lstStyle/>
          <a:p>
            <a:r>
              <a:rPr lang="en-US" altLang="zh-CN" sz="2800" b="1" kern="100" dirty="0" smtClean="0">
                <a:solidFill>
                  <a:schemeClr val="bg1"/>
                </a:solidFill>
                <a:latin typeface="仿宋" panose="02010609060101010101" pitchFamily="49" charset="-122"/>
                <a:ea typeface="仿宋" panose="02010609060101010101" pitchFamily="49" charset="-122"/>
                <a:cs typeface="Courier New" panose="02070309020205020404" pitchFamily="49" charset="0"/>
              </a:rPr>
              <a:t>(</a:t>
            </a:r>
            <a:r>
              <a:rPr lang="zh-CN" altLang="zh-CN" sz="2800" b="1" kern="100" dirty="0" smtClean="0">
                <a:solidFill>
                  <a:schemeClr val="bg1"/>
                </a:solidFill>
                <a:latin typeface="仿宋" panose="02010609060101010101" pitchFamily="49" charset="-122"/>
                <a:ea typeface="仿宋" panose="02010609060101010101" pitchFamily="49" charset="-122"/>
                <a:cs typeface="Times New Roman" panose="02020603050405020304" pitchFamily="18" charset="0"/>
              </a:rPr>
              <a:t>一</a:t>
            </a:r>
            <a:r>
              <a:rPr lang="en-US" altLang="zh-CN" sz="2800" b="1" kern="100" dirty="0" smtClean="0">
                <a:solidFill>
                  <a:schemeClr val="bg1"/>
                </a:solidFill>
                <a:latin typeface="仿宋" panose="02010609060101010101" pitchFamily="49" charset="-122"/>
                <a:ea typeface="仿宋" panose="02010609060101010101" pitchFamily="49" charset="-122"/>
                <a:cs typeface="Courier New" panose="02070309020205020404" pitchFamily="49" charset="0"/>
              </a:rPr>
              <a:t>) </a:t>
            </a:r>
            <a:r>
              <a:rPr lang="zh-CN" altLang="zh-CN" sz="2800" b="1" kern="100" dirty="0" smtClean="0">
                <a:solidFill>
                  <a:schemeClr val="bg1"/>
                </a:solidFill>
                <a:latin typeface="+mj-ea"/>
                <a:ea typeface="+mj-ea"/>
                <a:cs typeface="Times New Roman" panose="02020603050405020304" pitchFamily="18" charset="0"/>
              </a:rPr>
              <a:t>概念</a:t>
            </a:r>
            <a:r>
              <a:rPr lang="zh-CN" altLang="zh-CN" sz="2800" b="1" kern="100" dirty="0">
                <a:solidFill>
                  <a:schemeClr val="bg1"/>
                </a:solidFill>
                <a:latin typeface="+mj-ea"/>
                <a:ea typeface="+mj-ea"/>
                <a:cs typeface="Times New Roman" panose="02020603050405020304" pitchFamily="18" charset="0"/>
              </a:rPr>
              <a:t>与分类</a:t>
            </a:r>
          </a:p>
        </p:txBody>
      </p:sp>
      <p:sp>
        <p:nvSpPr>
          <p:cNvPr id="7" name="矩形 6"/>
          <p:cNvSpPr/>
          <p:nvPr/>
        </p:nvSpPr>
        <p:spPr>
          <a:xfrm>
            <a:off x="389206" y="1690420"/>
            <a:ext cx="11412000" cy="2603470"/>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戏剧是一种在舞台上表演的综合性艺术。它借助文学、音乐、舞蹈、美术等艺术手段来塑造人物形象，揭示社会矛盾，反映社会生活。与散文、诗歌、小说并列的戏剧文学，指供表演使用的剧本。我们这里所说的戏剧阅读，主要是指对剧本的阅读。</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文本框 5"/>
          <p:cNvSpPr txBox="1"/>
          <p:nvPr/>
        </p:nvSpPr>
        <p:spPr>
          <a:xfrm>
            <a:off x="389206" y="950911"/>
            <a:ext cx="6696744" cy="669158"/>
          </a:xfrm>
          <a:prstGeom prst="rect">
            <a:avLst/>
          </a:prstGeom>
          <a:noFill/>
        </p:spPr>
        <p:txBody>
          <a:bodyPr wrap="square" rtlCol="0">
            <a:spAutoFit/>
          </a:bodyPr>
          <a:lstStyle/>
          <a:p>
            <a:pPr indent="712800">
              <a:lnSpc>
                <a:spcPct val="150000"/>
              </a:lnSpc>
            </a:pPr>
            <a:r>
              <a:rPr lang="en-US"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戏剧概念</a:t>
            </a:r>
          </a:p>
        </p:txBody>
      </p:sp>
    </p:spTree>
    <p:extLst>
      <p:ext uri="{BB962C8B-B14F-4D97-AF65-F5344CB8AC3E}">
        <p14:creationId xmlns:p14="http://schemas.microsoft.com/office/powerpoint/2010/main" val="34350833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389206" y="875069"/>
            <a:ext cx="6696744" cy="669158"/>
          </a:xfrm>
          <a:prstGeom prst="rect">
            <a:avLst/>
          </a:prstGeom>
          <a:noFill/>
        </p:spPr>
        <p:txBody>
          <a:bodyPr wrap="square" rtlCol="0">
            <a:spAutoFit/>
          </a:bodyPr>
          <a:lstStyle/>
          <a:p>
            <a:pPr indent="712800">
              <a:lnSpc>
                <a:spcPct val="150000"/>
              </a:lnSpc>
            </a:pPr>
            <a:r>
              <a:rPr lang="en-US"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戏剧分类</a:t>
            </a:r>
          </a:p>
        </p:txBody>
      </p:sp>
      <p:sp>
        <p:nvSpPr>
          <p:cNvPr id="4" name="矩形 3"/>
          <p:cNvSpPr/>
          <p:nvPr/>
        </p:nvSpPr>
        <p:spPr>
          <a:xfrm>
            <a:off x="389206" y="1701356"/>
            <a:ext cx="11412000" cy="3896131"/>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按照表现形式分类：话剧、诗剧、歌剧、舞剧、戏曲。</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按照内容性质分类：悲剧、喜剧、正剧</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反映悲喜等思想感情的复杂变化</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按照题材所涉及方面分类：现代剧、历史剧、神话剧、科学幻想剧、童话剧、儿童剧。</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按照篇幅规模分类：独幕剧、多幕剧</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89705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9206" y="1648644"/>
            <a:ext cx="11412000" cy="4542462"/>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悲剧是指描写主人公因和现实环境的冲突，或因本身的过错而失败、受难以致毁灭的一种戏剧。悲剧的主人公大多是正面人物或英雄人物。悲剧的戏剧冲突表现为：正面主人公所追求的进步理想或所从事的正义事业，在具体的历史条件下，为强大的现实势力所阻挠而不能实现，以主人公的失败、受难或毁灭而告终；或主人公虽不是英雄人物，甚至有严重的缺点，但他所要实现的某种希望还有合理因素，却因受到恶势力的打击而失败、受难或毁灭。</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2676838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9206" y="1648644"/>
            <a:ext cx="11412000" cy="5262979"/>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喜剧一般以讽刺和嘲笑丑恶的、落后的现象，从而肯定美好的、进步的现实和理想为主要内容。喜剧的矛盾冲突包括先进的、美好的同落后的、丑恶的事物之间的对立和冲突，也包括丑恶与丑恶之间、先进与先进之间的某种冲突。喜剧的本质是对旧事物的讽刺和否定，对新事物</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的歌颂、赞美和肯定。如莫里哀的《伪君子》、果戈理的《钦差大臣》等</a:t>
            </a:r>
            <a:r>
              <a:rPr lang="zh-CN" altLang="zh-CN" sz="2800" kern="100" spc="-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1050" kern="100" spc="-100" dirty="0" smtClean="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正剧因兼有悲剧和喜剧的因素，也叫悲喜剧。正剧由于兼有悲剧和喜剧的特点，能够多方面地反映社会生活，扩大和增强了戏剧反映生活的广泛性和深刻性。如《白毛女》《丹心谱》《西安事变》等</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029645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0"/>
            <a:ext cx="12190413" cy="653414"/>
          </a:xfrm>
          <a:prstGeom prst="rect">
            <a:avLst/>
          </a:prstGeom>
          <a:solidFill>
            <a:srgbClr val="BC8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矩形 2"/>
          <p:cNvSpPr/>
          <p:nvPr/>
        </p:nvSpPr>
        <p:spPr>
          <a:xfrm>
            <a:off x="4655206" y="195850"/>
            <a:ext cx="2880000" cy="689627"/>
          </a:xfrm>
          <a:prstGeom prst="rect">
            <a:avLst/>
          </a:prstGeom>
          <a:solidFill>
            <a:srgbClr val="8E6C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4830593" y="266661"/>
            <a:ext cx="2529226" cy="523220"/>
          </a:xfrm>
          <a:prstGeom prst="rect">
            <a:avLst/>
          </a:prstGeom>
          <a:noFill/>
          <a:ln>
            <a:noFill/>
          </a:ln>
        </p:spPr>
        <p:txBody>
          <a:bodyPr wrap="square" rtlCol="0">
            <a:spAutoFit/>
          </a:bodyPr>
          <a:lstStyle/>
          <a:p>
            <a:r>
              <a:rPr lang="en-US" altLang="zh-CN" sz="2800" b="1" kern="100" dirty="0" smtClean="0">
                <a:solidFill>
                  <a:schemeClr val="bg1"/>
                </a:solidFill>
                <a:latin typeface="仿宋" panose="02010609060101010101" pitchFamily="49" charset="-122"/>
                <a:ea typeface="仿宋" panose="02010609060101010101" pitchFamily="49" charset="-122"/>
                <a:cs typeface="Courier New" panose="02070309020205020404" pitchFamily="49" charset="0"/>
              </a:rPr>
              <a:t>(</a:t>
            </a:r>
            <a:r>
              <a:rPr lang="zh-CN" altLang="en-US" sz="2800" b="1" kern="100" dirty="0" smtClean="0">
                <a:solidFill>
                  <a:schemeClr val="bg1"/>
                </a:solidFill>
                <a:latin typeface="仿宋" panose="02010609060101010101" pitchFamily="49" charset="-122"/>
                <a:ea typeface="仿宋" panose="02010609060101010101" pitchFamily="49" charset="-122"/>
                <a:cs typeface="Times New Roman" panose="02020603050405020304" pitchFamily="18" charset="0"/>
              </a:rPr>
              <a:t>二</a:t>
            </a:r>
            <a:r>
              <a:rPr lang="en-US" altLang="zh-CN" sz="2800" b="1" kern="100" dirty="0" smtClean="0">
                <a:solidFill>
                  <a:schemeClr val="bg1"/>
                </a:solidFill>
                <a:latin typeface="仿宋" panose="02010609060101010101" pitchFamily="49" charset="-122"/>
                <a:ea typeface="仿宋" panose="02010609060101010101" pitchFamily="49" charset="-122"/>
                <a:cs typeface="Courier New" panose="02070309020205020404" pitchFamily="49" charset="0"/>
              </a:rPr>
              <a:t>) </a:t>
            </a:r>
            <a:r>
              <a:rPr lang="zh-CN" altLang="en-US" sz="2800" b="1" kern="100" dirty="0" smtClean="0">
                <a:solidFill>
                  <a:schemeClr val="bg1"/>
                </a:solidFill>
                <a:latin typeface="+mj-ea"/>
                <a:ea typeface="+mj-ea"/>
                <a:cs typeface="Times New Roman" panose="02020603050405020304" pitchFamily="18" charset="0"/>
              </a:rPr>
              <a:t>基本特征</a:t>
            </a:r>
            <a:endParaRPr lang="zh-CN" altLang="zh-CN" sz="2800" b="1" kern="100" dirty="0">
              <a:solidFill>
                <a:schemeClr val="bg1"/>
              </a:solidFill>
              <a:latin typeface="+mj-ea"/>
              <a:ea typeface="+mj-ea"/>
              <a:cs typeface="Times New Roman" panose="02020603050405020304" pitchFamily="18" charset="0"/>
            </a:endParaRPr>
          </a:p>
        </p:txBody>
      </p:sp>
      <p:sp>
        <p:nvSpPr>
          <p:cNvPr id="7" name="矩形 6"/>
          <p:cNvSpPr/>
          <p:nvPr/>
        </p:nvSpPr>
        <p:spPr>
          <a:xfrm>
            <a:off x="389206" y="1829213"/>
            <a:ext cx="11412000" cy="664477"/>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剧本是整个戏剧演出的基础，主要有以下特点：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8" name="矩形 7"/>
          <p:cNvSpPr/>
          <p:nvPr/>
        </p:nvSpPr>
        <p:spPr>
          <a:xfrm>
            <a:off x="389206" y="3229717"/>
            <a:ext cx="11412000" cy="3249800"/>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戏剧不像小说、散文那样可以不受时间和空间的限制，它要求时间、人物、情节、场景高度集中在舞台范围内。小小的舞台上，几个人的表演就可以代表千军万马，走几圈就可以表现出跨过了万水千山，变换一个场景和人物就可以说明到了一个全新的地方或相隔多少年之后</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相</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隔千万里，跨越若干年，都可以通过幕、场的变换在舞台上集中展现出来。</a:t>
            </a:r>
            <a:endParaRPr lang="zh-CN" altLang="zh-CN" sz="1050" kern="100" spc="-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9" name="文本框 8"/>
          <p:cNvSpPr txBox="1"/>
          <p:nvPr/>
        </p:nvSpPr>
        <p:spPr>
          <a:xfrm>
            <a:off x="389206" y="2493690"/>
            <a:ext cx="6696744" cy="669158"/>
          </a:xfrm>
          <a:prstGeom prst="rect">
            <a:avLst/>
          </a:prstGeom>
          <a:noFill/>
        </p:spPr>
        <p:txBody>
          <a:bodyPr wrap="square" rtlCol="0">
            <a:spAutoFit/>
          </a:bodyPr>
          <a:lstStyle/>
          <a:p>
            <a:pPr indent="712800">
              <a:lnSpc>
                <a:spcPct val="150000"/>
              </a:lnSpc>
            </a:pPr>
            <a:r>
              <a:rPr lang="en-US"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空间和时间高度集中</a:t>
            </a:r>
          </a:p>
        </p:txBody>
      </p:sp>
    </p:spTree>
    <p:extLst>
      <p:ext uri="{BB962C8B-B14F-4D97-AF65-F5344CB8AC3E}">
        <p14:creationId xmlns:p14="http://schemas.microsoft.com/office/powerpoint/2010/main" val="38168931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389206" y="875069"/>
            <a:ext cx="6696744" cy="669158"/>
          </a:xfrm>
          <a:prstGeom prst="rect">
            <a:avLst/>
          </a:prstGeom>
          <a:noFill/>
        </p:spPr>
        <p:txBody>
          <a:bodyPr wrap="square" rtlCol="0">
            <a:spAutoFit/>
          </a:bodyPr>
          <a:lstStyle/>
          <a:p>
            <a:pPr indent="712800">
              <a:lnSpc>
                <a:spcPct val="150000"/>
              </a:lnSpc>
            </a:pPr>
            <a:r>
              <a:rPr lang="en-US"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矛盾冲突尖锐集中</a:t>
            </a:r>
          </a:p>
        </p:txBody>
      </p:sp>
      <p:sp>
        <p:nvSpPr>
          <p:cNvPr id="4" name="矩形 3"/>
          <p:cNvSpPr/>
          <p:nvPr/>
        </p:nvSpPr>
        <p:spPr>
          <a:xfrm>
            <a:off x="389206" y="1701356"/>
            <a:ext cx="11412000" cy="3249800"/>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各种文学作品都要表现社会的矛盾冲突，而戏剧则要求在有限的空间和时间内反映的矛盾冲突更加尖锐集中。因为戏剧这种文学形式是为了集中反映现实生活中的矛盾冲突而产生的，所以说，没有矛盾冲突就没有戏剧。又因为剧本受篇幅和演出时间的限制，所以对剧情中反映的现实生活必须凝缩在适合舞台演出的矛盾冲突中。</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0257035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389206" y="875069"/>
            <a:ext cx="6696744" cy="669158"/>
          </a:xfrm>
          <a:prstGeom prst="rect">
            <a:avLst/>
          </a:prstGeom>
          <a:noFill/>
        </p:spPr>
        <p:txBody>
          <a:bodyPr wrap="square" rtlCol="0">
            <a:spAutoFit/>
          </a:bodyPr>
          <a:lstStyle/>
          <a:p>
            <a:pPr indent="712800">
              <a:lnSpc>
                <a:spcPct val="150000"/>
              </a:lnSpc>
            </a:pPr>
            <a:r>
              <a:rPr lang="en-US"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语言表现人物性格</a:t>
            </a:r>
          </a:p>
        </p:txBody>
      </p:sp>
      <p:sp>
        <p:nvSpPr>
          <p:cNvPr id="4" name="矩形 3"/>
          <p:cNvSpPr/>
          <p:nvPr/>
        </p:nvSpPr>
        <p:spPr>
          <a:xfrm>
            <a:off x="389206" y="1701356"/>
            <a:ext cx="11412000" cy="2603470"/>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戏剧的语言主要是台词。台词，就是剧中人物所说的话，包括对白、独白、旁白、带白。戏剧主要是通过台词推动情节的发展，表现人物的性格。因此，台词要求能充分地表现人物的性格、身份和思想感情，要通俗自然、简练明确，要口语化，要适合舞台表演。</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7594163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0"/>
            <a:ext cx="12190413" cy="653414"/>
          </a:xfrm>
          <a:prstGeom prst="rect">
            <a:avLst/>
          </a:prstGeom>
          <a:solidFill>
            <a:srgbClr val="BC8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矩形 2"/>
          <p:cNvSpPr/>
          <p:nvPr/>
        </p:nvSpPr>
        <p:spPr>
          <a:xfrm>
            <a:off x="4475206" y="195850"/>
            <a:ext cx="3240000" cy="689627"/>
          </a:xfrm>
          <a:prstGeom prst="rect">
            <a:avLst/>
          </a:prstGeom>
          <a:solidFill>
            <a:srgbClr val="8E6C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4464907" y="266661"/>
            <a:ext cx="3260598" cy="523220"/>
          </a:xfrm>
          <a:prstGeom prst="rect">
            <a:avLst/>
          </a:prstGeom>
          <a:noFill/>
          <a:ln>
            <a:noFill/>
          </a:ln>
        </p:spPr>
        <p:txBody>
          <a:bodyPr wrap="square" rtlCol="0">
            <a:spAutoFit/>
          </a:bodyPr>
          <a:lstStyle/>
          <a:p>
            <a:r>
              <a:rPr lang="en-US" altLang="zh-CN" sz="2800" b="1" kern="100" dirty="0" smtClean="0">
                <a:solidFill>
                  <a:schemeClr val="bg1"/>
                </a:solidFill>
                <a:latin typeface="仿宋" panose="02010609060101010101" pitchFamily="49" charset="-122"/>
                <a:ea typeface="仿宋" panose="02010609060101010101" pitchFamily="49" charset="-122"/>
                <a:cs typeface="Courier New" panose="02070309020205020404" pitchFamily="49" charset="0"/>
              </a:rPr>
              <a:t>(</a:t>
            </a:r>
            <a:r>
              <a:rPr lang="zh-CN" altLang="en-US" sz="2800" b="1" kern="100" dirty="0" smtClean="0">
                <a:solidFill>
                  <a:schemeClr val="bg1"/>
                </a:solidFill>
                <a:latin typeface="仿宋" panose="02010609060101010101" pitchFamily="49" charset="-122"/>
                <a:ea typeface="仿宋" panose="02010609060101010101" pitchFamily="49" charset="-122"/>
                <a:cs typeface="Times New Roman" panose="02020603050405020304" pitchFamily="18" charset="0"/>
              </a:rPr>
              <a:t>三</a:t>
            </a:r>
            <a:r>
              <a:rPr lang="en-US" altLang="zh-CN" sz="2800" b="1" kern="100" dirty="0" smtClean="0">
                <a:solidFill>
                  <a:schemeClr val="bg1"/>
                </a:solidFill>
                <a:latin typeface="仿宋" panose="02010609060101010101" pitchFamily="49" charset="-122"/>
                <a:ea typeface="仿宋" panose="02010609060101010101" pitchFamily="49" charset="-122"/>
                <a:cs typeface="Courier New" panose="02070309020205020404" pitchFamily="49" charset="0"/>
              </a:rPr>
              <a:t>) </a:t>
            </a:r>
            <a:r>
              <a:rPr lang="zh-CN" altLang="zh-CN" sz="2800" b="1" kern="100" dirty="0" smtClean="0">
                <a:solidFill>
                  <a:schemeClr val="bg1"/>
                </a:solidFill>
                <a:latin typeface="+mj-ea"/>
                <a:ea typeface="+mj-ea"/>
                <a:cs typeface="Times New Roman" panose="02020603050405020304" pitchFamily="18" charset="0"/>
              </a:rPr>
              <a:t>中国</a:t>
            </a:r>
            <a:r>
              <a:rPr lang="zh-CN" altLang="zh-CN" sz="2800" b="1" kern="100" dirty="0">
                <a:solidFill>
                  <a:schemeClr val="bg1"/>
                </a:solidFill>
                <a:latin typeface="+mj-ea"/>
                <a:ea typeface="+mj-ea"/>
                <a:cs typeface="Times New Roman" panose="02020603050405020304" pitchFamily="18" charset="0"/>
              </a:rPr>
              <a:t>古典戏曲</a:t>
            </a:r>
          </a:p>
        </p:txBody>
      </p:sp>
      <p:sp>
        <p:nvSpPr>
          <p:cNvPr id="7" name="矩形 6"/>
          <p:cNvSpPr/>
          <p:nvPr/>
        </p:nvSpPr>
        <p:spPr>
          <a:xfrm>
            <a:off x="389206" y="1829213"/>
            <a:ext cx="11412000" cy="1310808"/>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中国古典戏曲先后出现了宋元南戏、元代杂剧、明清传奇、清代花部四种基本形式。其中，又以元杂剧和明传奇影响更为深远。</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005511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389206" y="875069"/>
            <a:ext cx="6696744" cy="627992"/>
          </a:xfrm>
          <a:prstGeom prst="rect">
            <a:avLst/>
          </a:prstGeom>
          <a:noFill/>
        </p:spPr>
        <p:txBody>
          <a:bodyPr wrap="square" rtlCol="0">
            <a:spAutoFit/>
          </a:bodyPr>
          <a:lstStyle/>
          <a:p>
            <a:pPr indent="712800">
              <a:lnSpc>
                <a:spcPct val="150000"/>
              </a:lnSpc>
            </a:pPr>
            <a:r>
              <a:rPr lang="en-US" altLang="zh-CN" sz="26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6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元杂剧</a:t>
            </a:r>
          </a:p>
        </p:txBody>
      </p:sp>
      <p:sp>
        <p:nvSpPr>
          <p:cNvPr id="4" name="矩形 3"/>
          <p:cNvSpPr/>
          <p:nvPr/>
        </p:nvSpPr>
        <p:spPr>
          <a:xfrm>
            <a:off x="389206" y="1672781"/>
            <a:ext cx="11412000" cy="5074851"/>
          </a:xfrm>
          <a:prstGeom prst="rect">
            <a:avLst/>
          </a:prstGeom>
        </p:spPr>
        <p:txBody>
          <a:bodyPr wrap="square">
            <a:spAutoFit/>
          </a:bodyPr>
          <a:lstStyle/>
          <a:p>
            <a:pPr indent="711200" algn="just">
              <a:lnSpc>
                <a:spcPct val="140000"/>
              </a:lnSpc>
              <a:spcAft>
                <a:spcPts val="0"/>
              </a:spcAft>
            </a:pP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元杂剧是在宋杂剧、金院本以及诸宫调的影响下发展的用北曲</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北方的曲调</a:t>
            </a: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演唱的一种戏曲形式。作为一种新型的完整的戏剧形式，元杂剧既有自身的特点，又遵循严格的体制，形式上把歌唱、说白、舞蹈等有机结合，并且产生了韵文和散文相结合、结构完整的文学剧本</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2600" kern="100" dirty="0" smtClean="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结构。元杂剧结构的基本形式是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四折一楔子</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一折相当于现代剧的一幕，是故事情节发展的一个较大的自然段落。四折一般分别是故事的开端、发展、高潮和结局。楔子是一个短场戏，放在全剧的开头或两折之间，起序幕或过场的作用。也有少数杂剧突破了一本四折的形式，如《西厢记》共五本二十一折</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400404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9206" y="1701356"/>
            <a:ext cx="11412000" cy="4542462"/>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常见的宫调及其情感基调。正宫</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惆怅雄壮；仙吕</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清新绵邈；黄钟</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富贵缠绵；南吕</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感叹伤悲；双调</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健捷激袅。</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主要角色。男主角：正末。女主角：正旦。次要角色：外末、冲末、外旦、搽旦等。其他：卜儿、孛老、邦老等。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剧本。剧本由唱、科、白三部分构成。</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唱词是按一定的宫调</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乐调</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、曲牌</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曲谱</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写成的韵文。每一折戏，唱同一宫调的一套曲子，宫调和每套曲子的先后顺序都有惯例规定</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0784569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9206" y="1701356"/>
            <a:ext cx="11412000" cy="3249800"/>
          </a:xfrm>
          <a:prstGeom prst="rect">
            <a:avLst/>
          </a:prstGeom>
        </p:spPr>
        <p:txBody>
          <a:bodyPr wrap="square">
            <a:spAutoFit/>
          </a:bodyPr>
          <a:lstStyle/>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科</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是戏剧动作的总称。包括舞台的程式、武打和舞蹈。</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宾白</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，是剧中人的说白部分。宾白又分以下四种：对白，人物对话；独白，人物自叙；旁白，背过别的人物自叙心里话；带白，唱词中的插话。宾白是元杂剧中重要的有机组成部分。所谓</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曲白相生，方尽剧情之妙</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，正说明了这一点。</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230717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389206" y="875069"/>
            <a:ext cx="6696744" cy="669158"/>
          </a:xfrm>
          <a:prstGeom prst="rect">
            <a:avLst/>
          </a:prstGeom>
          <a:noFill/>
        </p:spPr>
        <p:txBody>
          <a:bodyPr wrap="square" rtlCol="0">
            <a:spAutoFit/>
          </a:bodyPr>
          <a:lstStyle/>
          <a:p>
            <a:pPr indent="712800">
              <a:lnSpc>
                <a:spcPct val="150000"/>
              </a:lnSpc>
            </a:pPr>
            <a:r>
              <a:rPr lang="en-US"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明传奇</a:t>
            </a:r>
          </a:p>
        </p:txBody>
      </p:sp>
      <p:sp>
        <p:nvSpPr>
          <p:cNvPr id="4" name="矩形 3"/>
          <p:cNvSpPr/>
          <p:nvPr/>
        </p:nvSpPr>
        <p:spPr>
          <a:xfrm>
            <a:off x="389206" y="1701356"/>
            <a:ext cx="11412000" cy="1957139"/>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明传奇是早期的中国戏曲剧种之一，由宋元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南戏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发展而来。明人大都将</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南戏</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称为</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传奇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，并将元人南戏佳作如《琵琶记》列入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传奇</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之中。</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211186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0"/>
            <a:ext cx="12190413" cy="653414"/>
          </a:xfrm>
          <a:prstGeom prst="rect">
            <a:avLst/>
          </a:prstGeom>
          <a:solidFill>
            <a:srgbClr val="BC8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矩形 2"/>
          <p:cNvSpPr/>
          <p:nvPr/>
        </p:nvSpPr>
        <p:spPr>
          <a:xfrm>
            <a:off x="4655206" y="195850"/>
            <a:ext cx="2880000" cy="689627"/>
          </a:xfrm>
          <a:prstGeom prst="rect">
            <a:avLst/>
          </a:prstGeom>
          <a:solidFill>
            <a:srgbClr val="8E6C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4830593" y="266661"/>
            <a:ext cx="2529226" cy="523220"/>
          </a:xfrm>
          <a:prstGeom prst="rect">
            <a:avLst/>
          </a:prstGeom>
          <a:noFill/>
          <a:ln>
            <a:noFill/>
          </a:ln>
        </p:spPr>
        <p:txBody>
          <a:bodyPr wrap="square" rtlCol="0">
            <a:spAutoFit/>
          </a:bodyPr>
          <a:lstStyle/>
          <a:p>
            <a:r>
              <a:rPr lang="en-US" altLang="zh-CN" sz="2800" b="1" kern="100" dirty="0" smtClean="0">
                <a:solidFill>
                  <a:schemeClr val="bg1"/>
                </a:solidFill>
                <a:latin typeface="仿宋" panose="02010609060101010101" pitchFamily="49" charset="-122"/>
                <a:ea typeface="仿宋" panose="02010609060101010101" pitchFamily="49" charset="-122"/>
                <a:cs typeface="Courier New" panose="02070309020205020404" pitchFamily="49" charset="0"/>
              </a:rPr>
              <a:t>(</a:t>
            </a:r>
            <a:r>
              <a:rPr lang="zh-CN" altLang="en-US" sz="2800" b="1" kern="100" dirty="0" smtClean="0">
                <a:solidFill>
                  <a:schemeClr val="bg1"/>
                </a:solidFill>
                <a:latin typeface="仿宋" panose="02010609060101010101" pitchFamily="49" charset="-122"/>
                <a:ea typeface="仿宋" panose="02010609060101010101" pitchFamily="49" charset="-122"/>
                <a:cs typeface="Times New Roman" panose="02020603050405020304" pitchFamily="18" charset="0"/>
              </a:rPr>
              <a:t>四</a:t>
            </a:r>
            <a:r>
              <a:rPr lang="en-US" altLang="zh-CN" sz="2800" b="1" kern="100" dirty="0" smtClean="0">
                <a:solidFill>
                  <a:schemeClr val="bg1"/>
                </a:solidFill>
                <a:latin typeface="仿宋" panose="02010609060101010101" pitchFamily="49" charset="-122"/>
                <a:ea typeface="仿宋" panose="02010609060101010101" pitchFamily="49" charset="-122"/>
                <a:cs typeface="Courier New" panose="02070309020205020404" pitchFamily="49" charset="0"/>
              </a:rPr>
              <a:t>) </a:t>
            </a:r>
            <a:r>
              <a:rPr lang="zh-CN" altLang="en-US" sz="2800" b="1" kern="100" dirty="0" smtClean="0">
                <a:solidFill>
                  <a:schemeClr val="bg1"/>
                </a:solidFill>
                <a:latin typeface="+mj-ea"/>
                <a:ea typeface="+mj-ea"/>
                <a:cs typeface="Times New Roman" panose="02020603050405020304" pitchFamily="18" charset="0"/>
              </a:rPr>
              <a:t>现代话剧</a:t>
            </a:r>
            <a:endParaRPr lang="zh-CN" altLang="zh-CN" sz="2800" b="1" kern="100" dirty="0">
              <a:solidFill>
                <a:schemeClr val="bg1"/>
              </a:solidFill>
              <a:latin typeface="+mj-ea"/>
              <a:ea typeface="+mj-ea"/>
              <a:cs typeface="Times New Roman" panose="02020603050405020304" pitchFamily="18" charset="0"/>
            </a:endParaRPr>
          </a:p>
        </p:txBody>
      </p:sp>
      <p:sp>
        <p:nvSpPr>
          <p:cNvPr id="7" name="矩形 6"/>
          <p:cNvSpPr/>
          <p:nvPr/>
        </p:nvSpPr>
        <p:spPr>
          <a:xfrm>
            <a:off x="389206" y="1829213"/>
            <a:ext cx="11412000" cy="2677656"/>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现代话剧的基本特征</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a:p>
            <a:pPr indent="712800">
              <a:lnSpc>
                <a:spcPct val="150000"/>
              </a:lnSpc>
              <a:spcAft>
                <a:spcPts val="0"/>
              </a:spcAft>
            </a:pPr>
            <a:r>
              <a:rPr lang="en-US"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舞台性</a:t>
            </a: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古今中外的话剧演出都是借助舞台完成的，舞台有各种样式，目的有二：一是利于演员表演剧情，二是利于观众从各个角度欣赏</a:t>
            </a:r>
            <a:r>
              <a:rPr lang="zh-CN" altLang="zh-CN" sz="28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89122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0"/>
            <a:ext cx="12190413" cy="653414"/>
          </a:xfrm>
          <a:prstGeom prst="rect">
            <a:avLst/>
          </a:prstGeom>
          <a:solidFill>
            <a:srgbClr val="BC8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p:cNvSpPr txBox="1"/>
          <p:nvPr/>
        </p:nvSpPr>
        <p:spPr>
          <a:xfrm>
            <a:off x="389206" y="875069"/>
            <a:ext cx="6696744" cy="669158"/>
          </a:xfrm>
          <a:prstGeom prst="rect">
            <a:avLst/>
          </a:prstGeom>
          <a:noFill/>
        </p:spPr>
        <p:txBody>
          <a:bodyPr wrap="square" rtlCol="0">
            <a:spAutoFit/>
          </a:bodyPr>
          <a:lstStyle/>
          <a:p>
            <a:pPr indent="712800">
              <a:lnSpc>
                <a:spcPct val="150000"/>
              </a:lnSpc>
            </a:pPr>
            <a:r>
              <a:rPr lang="en-US"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直观性</a:t>
            </a:r>
          </a:p>
        </p:txBody>
      </p:sp>
      <p:sp>
        <p:nvSpPr>
          <p:cNvPr id="8" name="矩形 7"/>
          <p:cNvSpPr/>
          <p:nvPr/>
        </p:nvSpPr>
        <p:spPr>
          <a:xfrm>
            <a:off x="389206" y="1829213"/>
            <a:ext cx="11412000" cy="1957139"/>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话剧首先是以演员的姿态、动作、对话、独白等表演，直接作用于观众的视觉和听觉；用化妆、服饰等手段进行人物造型，使观众能直观了解剧中人物形象的外貌特征。</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9103787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0"/>
            <a:ext cx="12190413" cy="653414"/>
          </a:xfrm>
          <a:prstGeom prst="rect">
            <a:avLst/>
          </a:prstGeom>
          <a:solidFill>
            <a:srgbClr val="BC8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p:cNvSpPr txBox="1"/>
          <p:nvPr/>
        </p:nvSpPr>
        <p:spPr>
          <a:xfrm>
            <a:off x="389206" y="875069"/>
            <a:ext cx="6696744" cy="669158"/>
          </a:xfrm>
          <a:prstGeom prst="rect">
            <a:avLst/>
          </a:prstGeom>
          <a:noFill/>
        </p:spPr>
        <p:txBody>
          <a:bodyPr wrap="square" rtlCol="0">
            <a:spAutoFit/>
          </a:bodyPr>
          <a:lstStyle/>
          <a:p>
            <a:pPr indent="712800">
              <a:lnSpc>
                <a:spcPct val="150000"/>
              </a:lnSpc>
            </a:pPr>
            <a:r>
              <a:rPr lang="en-US"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综合性</a:t>
            </a:r>
          </a:p>
        </p:txBody>
      </p:sp>
      <p:sp>
        <p:nvSpPr>
          <p:cNvPr id="8" name="矩形 7"/>
          <p:cNvSpPr/>
          <p:nvPr/>
        </p:nvSpPr>
        <p:spPr>
          <a:xfrm>
            <a:off x="389206" y="1829213"/>
            <a:ext cx="11412000" cy="1310808"/>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话剧是一种综合性艺术，是与在舞台上塑造具体艺术形象、向观众直接展现社会生活情景的需要相适应的。</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2609310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0"/>
            <a:ext cx="12190413" cy="653414"/>
          </a:xfrm>
          <a:prstGeom prst="rect">
            <a:avLst/>
          </a:prstGeom>
          <a:solidFill>
            <a:srgbClr val="BC8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p:cNvSpPr txBox="1"/>
          <p:nvPr/>
        </p:nvSpPr>
        <p:spPr>
          <a:xfrm>
            <a:off x="389206" y="875069"/>
            <a:ext cx="6696744" cy="669158"/>
          </a:xfrm>
          <a:prstGeom prst="rect">
            <a:avLst/>
          </a:prstGeom>
          <a:noFill/>
        </p:spPr>
        <p:txBody>
          <a:bodyPr wrap="square" rtlCol="0">
            <a:spAutoFit/>
          </a:bodyPr>
          <a:lstStyle/>
          <a:p>
            <a:pPr indent="712800">
              <a:lnSpc>
                <a:spcPct val="150000"/>
              </a:lnSpc>
            </a:pPr>
            <a:r>
              <a:rPr lang="en-US"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b="1"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对话性</a:t>
            </a:r>
          </a:p>
        </p:txBody>
      </p:sp>
      <p:sp>
        <p:nvSpPr>
          <p:cNvPr id="8" name="矩形 7"/>
          <p:cNvSpPr/>
          <p:nvPr/>
        </p:nvSpPr>
        <p:spPr>
          <a:xfrm>
            <a:off x="389206" y="1829213"/>
            <a:ext cx="11412000" cy="1957139"/>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话剧区别于其他剧种的特点是通过大量的舞台对话展现剧情、塑造人物和表达主题。其中有人物独白，有人物对话，在特定的时空内完成话剧内容。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5643668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774726" y="3180537"/>
            <a:ext cx="10427884" cy="0"/>
          </a:xfrm>
          <a:prstGeom prst="line">
            <a:avLst/>
          </a:prstGeom>
          <a:ln w="3175" cmpd="sng">
            <a:solidFill>
              <a:schemeClr val="accent1">
                <a:shade val="50000"/>
              </a:schemeClr>
            </a:solidFill>
            <a:prstDash val="solid"/>
          </a:ln>
        </p:spPr>
        <p:style>
          <a:lnRef idx="2">
            <a:schemeClr val="accent1"/>
          </a:lnRef>
          <a:fillRef idx="0">
            <a:srgbClr val="FFFFFF"/>
          </a:fillRef>
          <a:effectRef idx="0">
            <a:srgbClr val="FFFFFF"/>
          </a:effectRef>
          <a:fontRef idx="minor">
            <a:schemeClr val="tx1"/>
          </a:fontRef>
        </p:style>
      </p:cxnSp>
      <p:sp>
        <p:nvSpPr>
          <p:cNvPr id="7" name="文本框 6"/>
          <p:cNvSpPr txBox="1"/>
          <p:nvPr/>
        </p:nvSpPr>
        <p:spPr>
          <a:xfrm>
            <a:off x="1677153" y="1845618"/>
            <a:ext cx="8599668" cy="1015663"/>
          </a:xfrm>
          <a:prstGeom prst="rect">
            <a:avLst/>
          </a:prstGeom>
          <a:noFill/>
        </p:spPr>
        <p:txBody>
          <a:bodyPr wrap="square" rtlCol="0">
            <a:spAutoFit/>
          </a:bodyPr>
          <a:lstStyle/>
          <a:p>
            <a:r>
              <a:rPr lang="zh-CN" altLang="zh-CN" sz="6000" dirty="0">
                <a:latin typeface="+mj-ea"/>
              </a:rPr>
              <a:t>二、教材学考关联点梳理</a:t>
            </a:r>
          </a:p>
        </p:txBody>
      </p:sp>
      <p:sp>
        <p:nvSpPr>
          <p:cNvPr id="9" name="矩形 8"/>
          <p:cNvSpPr/>
          <p:nvPr/>
        </p:nvSpPr>
        <p:spPr>
          <a:xfrm>
            <a:off x="1943954" y="3207207"/>
            <a:ext cx="10246459" cy="1779905"/>
          </a:xfrm>
          <a:prstGeom prst="rect">
            <a:avLst/>
          </a:prstGeom>
          <a:blipFill rotWithShape="1">
            <a:blip r:embed="rId3">
              <a:alphaModFix amt="2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4"/>
          <a:stretch>
            <a:fillRect/>
          </a:stretch>
        </p:blipFill>
        <p:spPr>
          <a:xfrm flipH="1">
            <a:off x="1730956" y="3396388"/>
            <a:ext cx="10459457" cy="1299135"/>
          </a:xfrm>
          <a:prstGeom prst="rect">
            <a:avLst/>
          </a:prstGeom>
        </p:spPr>
      </p:pic>
    </p:spTree>
    <p:custDataLst>
      <p:tags r:id="rId1"/>
    </p:custDataLst>
    <p:extLst>
      <p:ext uri="{BB962C8B-B14F-4D97-AF65-F5344CB8AC3E}">
        <p14:creationId xmlns:p14="http://schemas.microsoft.com/office/powerpoint/2010/main" val="23447985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861987940"/>
              </p:ext>
            </p:extLst>
          </p:nvPr>
        </p:nvGraphicFramePr>
        <p:xfrm>
          <a:off x="478582" y="1965578"/>
          <a:ext cx="11233248" cy="3840480"/>
        </p:xfrm>
        <a:graphic>
          <a:graphicData uri="http://schemas.openxmlformats.org/drawingml/2006/table">
            <a:tbl>
              <a:tblPr/>
              <a:tblGrid>
                <a:gridCol w="1296144"/>
                <a:gridCol w="2952328"/>
                <a:gridCol w="2000264"/>
                <a:gridCol w="1888168"/>
                <a:gridCol w="3096344"/>
              </a:tblGrid>
              <a:tr h="177670">
                <a:tc>
                  <a:txBody>
                    <a:bodyPr/>
                    <a:lstStyle/>
                    <a:p>
                      <a:pPr algn="ctr">
                        <a:lnSpc>
                          <a:spcPct val="150000"/>
                        </a:lnSpc>
                        <a:spcAft>
                          <a:spcPts val="0"/>
                        </a:spcAft>
                      </a:pPr>
                      <a:r>
                        <a:rPr lang="zh-CN" sz="2800" kern="100" baseline="0" dirty="0">
                          <a:effectLst/>
                          <a:latin typeface="Times New Roman" panose="02020603050405020304" pitchFamily="18" charset="0"/>
                          <a:ea typeface="黑体" panose="02010609060101010101" pitchFamily="49" charset="-122"/>
                          <a:cs typeface="Times New Roman" panose="02020603050405020304" pitchFamily="18" charset="0"/>
                        </a:rPr>
                        <a:t>单元</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黑体" panose="02010609060101010101" pitchFamily="49" charset="-122"/>
                          <a:cs typeface="Times New Roman" panose="02020603050405020304" pitchFamily="18" charset="0"/>
                        </a:rPr>
                        <a:t>篇名</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黑体" panose="02010609060101010101" pitchFamily="49" charset="-122"/>
                          <a:cs typeface="Times New Roman" panose="02020603050405020304" pitchFamily="18" charset="0"/>
                        </a:rPr>
                        <a:t>体裁</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0"/>
                        </a:spcAft>
                      </a:pPr>
                      <a:r>
                        <a:rPr lang="zh-CN" sz="2800" kern="100" baseline="0">
                          <a:effectLst/>
                          <a:latin typeface="Times New Roman" panose="02020603050405020304" pitchFamily="18" charset="0"/>
                          <a:ea typeface="黑体" panose="02010609060101010101" pitchFamily="49" charset="-122"/>
                          <a:cs typeface="Times New Roman" panose="02020603050405020304" pitchFamily="18" charset="0"/>
                        </a:rPr>
                        <a:t>可能关联点</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444176">
                <a:tc rowSpan="3">
                  <a:txBody>
                    <a:bodyPr/>
                    <a:lstStyle/>
                    <a:p>
                      <a:pPr marL="72000" algn="l">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必修下册第二单元</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《窦娥冤</a:t>
                      </a:r>
                      <a:r>
                        <a:rPr lang="en-US" sz="2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节选</a:t>
                      </a:r>
                      <a:r>
                        <a:rPr lang="en-US" sz="2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元杂剧</a:t>
                      </a:r>
                      <a:r>
                        <a:rPr lang="en-US" sz="2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悲剧</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关联主题</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良知与悲悯</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341">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《雷雨</a:t>
                      </a:r>
                      <a:r>
                        <a:rPr lang="en-US" sz="2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节选</a:t>
                      </a:r>
                      <a:r>
                        <a:rPr lang="en-US" sz="2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话剧</a:t>
                      </a:r>
                      <a:r>
                        <a:rPr lang="en-US" sz="28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悲剧</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关联文体</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杂剧与话剧阅读</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6022">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《哈姆莱特</a:t>
                      </a:r>
                      <a:r>
                        <a:rPr lang="en-US" sz="2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节选</a:t>
                      </a:r>
                      <a:r>
                        <a:rPr lang="en-US" sz="28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a:txBody>
                    <a:bodyPr/>
                    <a:lstStyle/>
                    <a:p>
                      <a:pPr algn="ctr">
                        <a:lnSpc>
                          <a:spcPct val="150000"/>
                        </a:lnSpc>
                        <a:spcAft>
                          <a:spcPts val="0"/>
                        </a:spcAft>
                      </a:pPr>
                      <a:r>
                        <a:rPr lang="zh-CN" sz="28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关联考点</a:t>
                      </a:r>
                      <a:endParaRPr lang="zh-CN" sz="28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50000"/>
                        </a:lnSpc>
                        <a:spcAft>
                          <a:spcPts val="0"/>
                        </a:spcAft>
                      </a:pP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戏剧冲突把握；</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人物形象把握；</a:t>
                      </a:r>
                      <a:r>
                        <a:rPr lang="en-US" sz="28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③</a:t>
                      </a:r>
                      <a:r>
                        <a:rPr lang="zh-CN" sz="28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戏剧语言赏析</a:t>
                      </a:r>
                      <a:endParaRPr lang="zh-CN" sz="28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857552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4236485036"/>
              </p:ext>
            </p:extLst>
          </p:nvPr>
        </p:nvGraphicFramePr>
        <p:xfrm>
          <a:off x="478582" y="1720652"/>
          <a:ext cx="11233248" cy="4992624"/>
        </p:xfrm>
        <a:graphic>
          <a:graphicData uri="http://schemas.openxmlformats.org/drawingml/2006/table">
            <a:tbl>
              <a:tblPr/>
              <a:tblGrid>
                <a:gridCol w="1584176"/>
                <a:gridCol w="2736304"/>
                <a:gridCol w="936104"/>
                <a:gridCol w="2376264"/>
                <a:gridCol w="3600400"/>
              </a:tblGrid>
              <a:tr h="177670">
                <a:tc>
                  <a:txBody>
                    <a:bodyPr/>
                    <a:lstStyle/>
                    <a:p>
                      <a:pPr algn="ctr">
                        <a:lnSpc>
                          <a:spcPct val="140000"/>
                        </a:lnSpc>
                        <a:spcAft>
                          <a:spcPts val="0"/>
                        </a:spcAft>
                      </a:pPr>
                      <a:r>
                        <a:rPr lang="zh-CN" sz="2600" kern="100" baseline="0" dirty="0">
                          <a:effectLst/>
                          <a:latin typeface="Times New Roman" panose="02020603050405020304" pitchFamily="18" charset="0"/>
                          <a:ea typeface="黑体" panose="02010609060101010101" pitchFamily="49" charset="-122"/>
                          <a:cs typeface="Times New Roman" panose="02020603050405020304" pitchFamily="18" charset="0"/>
                        </a:rPr>
                        <a:t>单元</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600" kern="100" baseline="0">
                          <a:effectLst/>
                          <a:latin typeface="Times New Roman" panose="02020603050405020304" pitchFamily="18" charset="0"/>
                          <a:ea typeface="黑体" panose="02010609060101010101" pitchFamily="49" charset="-122"/>
                          <a:cs typeface="Times New Roman" panose="02020603050405020304" pitchFamily="18" charset="0"/>
                        </a:rPr>
                        <a:t>篇名</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600" kern="100" baseline="0">
                          <a:effectLst/>
                          <a:latin typeface="Times New Roman" panose="02020603050405020304" pitchFamily="18" charset="0"/>
                          <a:ea typeface="黑体" panose="02010609060101010101" pitchFamily="49" charset="-122"/>
                          <a:cs typeface="Times New Roman" panose="02020603050405020304" pitchFamily="18" charset="0"/>
                        </a:rPr>
                        <a:t>体裁</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40000"/>
                        </a:lnSpc>
                        <a:spcAft>
                          <a:spcPts val="0"/>
                        </a:spcAft>
                      </a:pPr>
                      <a:r>
                        <a:rPr lang="zh-CN" sz="2600" kern="100" baseline="0">
                          <a:effectLst/>
                          <a:latin typeface="Times New Roman" panose="02020603050405020304" pitchFamily="18" charset="0"/>
                          <a:ea typeface="黑体" panose="02010609060101010101" pitchFamily="49" charset="-122"/>
                          <a:cs typeface="Times New Roman" panose="02020603050405020304" pitchFamily="18" charset="0"/>
                        </a:rPr>
                        <a:t>可能关联点</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266506">
                <a:tc rowSpan="3">
                  <a:txBody>
                    <a:bodyPr/>
                    <a:lstStyle/>
                    <a:p>
                      <a:pPr marL="72000" algn="l">
                        <a:lnSpc>
                          <a:spcPct val="140000"/>
                        </a:lnSpc>
                        <a:spcAft>
                          <a:spcPts val="0"/>
                        </a:spcAft>
                      </a:pP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选择性必修中册第四单元</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40000"/>
                        </a:lnSpc>
                        <a:spcAft>
                          <a:spcPts val="0"/>
                        </a:spcAft>
                      </a:pP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《玩偶之家</a:t>
                      </a:r>
                      <a:r>
                        <a:rPr lang="en-US" sz="2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节选</a:t>
                      </a:r>
                      <a:r>
                        <a:rPr lang="en-US" sz="2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40000"/>
                        </a:lnSpc>
                        <a:spcAft>
                          <a:spcPts val="0"/>
                        </a:spcAft>
                      </a:pP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话剧</a:t>
                      </a:r>
                      <a:r>
                        <a:rPr lang="en-US" sz="2600" kern="100" baseline="0" dirty="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正剧</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关联主题</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丰富的心灵</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341">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lnSpc>
                          <a:spcPct val="140000"/>
                        </a:lnSpc>
                        <a:spcAft>
                          <a:spcPts val="0"/>
                        </a:spcAft>
                      </a:pPr>
                      <a:r>
                        <a:rPr lang="zh-CN" sz="2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关联文体</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社会问题剧阅读</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846">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lnSpc>
                          <a:spcPct val="140000"/>
                        </a:lnSpc>
                        <a:spcAft>
                          <a:spcPts val="0"/>
                        </a:spcAft>
                      </a:pP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关联考点</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en-US" sz="2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戏剧冲突把握；</a:t>
                      </a:r>
                      <a:r>
                        <a:rPr lang="en-US" sz="2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对话作用</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670">
                <a:tc rowSpan="3">
                  <a:txBody>
                    <a:bodyPr/>
                    <a:lstStyle/>
                    <a:p>
                      <a:pPr marL="72000" algn="l">
                        <a:lnSpc>
                          <a:spcPct val="140000"/>
                        </a:lnSpc>
                        <a:spcAft>
                          <a:spcPts val="0"/>
                        </a:spcAft>
                      </a:pP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选择性必修下册第二单元</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40000"/>
                        </a:lnSpc>
                        <a:spcAft>
                          <a:spcPts val="0"/>
                        </a:spcAft>
                      </a:pPr>
                      <a:r>
                        <a:rPr lang="zh-CN" sz="2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《茶馆</a:t>
                      </a:r>
                      <a:r>
                        <a:rPr lang="en-US" sz="26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节选</a:t>
                      </a:r>
                      <a:r>
                        <a:rPr lang="en-US" sz="26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40000"/>
                        </a:lnSpc>
                        <a:spcAft>
                          <a:spcPts val="0"/>
                        </a:spcAft>
                      </a:pPr>
                      <a:r>
                        <a:rPr lang="zh-CN" sz="2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话剧</a:t>
                      </a:r>
                      <a:r>
                        <a:rPr lang="en-US" sz="2600" kern="100" baseline="0">
                          <a:effectLst/>
                          <a:latin typeface="Times New Roman" panose="02020603050405020304" pitchFamily="18" charset="0"/>
                          <a:ea typeface="方正中等线简体" panose="03000509000000000000" pitchFamily="65" charset="-122"/>
                          <a:cs typeface="Courier New" panose="02070309020205020404" pitchFamily="49" charset="0"/>
                        </a:rPr>
                        <a:t>/</a:t>
                      </a:r>
                      <a:r>
                        <a:rPr lang="zh-CN" sz="2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悲剧</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关联主题</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时代镜像</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670">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lnSpc>
                          <a:spcPct val="140000"/>
                        </a:lnSpc>
                        <a:spcAft>
                          <a:spcPts val="0"/>
                        </a:spcAft>
                      </a:pPr>
                      <a:r>
                        <a:rPr lang="zh-CN" sz="2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关联文体</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pPr>
                      <a:r>
                        <a:rPr lang="zh-CN" sz="2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话剧阅读</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0682">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lnSpc>
                          <a:spcPct val="140000"/>
                        </a:lnSpc>
                        <a:spcAft>
                          <a:spcPts val="0"/>
                        </a:spcAft>
                      </a:pPr>
                      <a:r>
                        <a:rPr lang="zh-CN" sz="2600" kern="100" baseline="0">
                          <a:effectLst/>
                          <a:latin typeface="Times New Roman" panose="02020603050405020304" pitchFamily="18" charset="0"/>
                          <a:ea typeface="方正中等线简体" panose="03000509000000000000" pitchFamily="65" charset="-122"/>
                          <a:cs typeface="Times New Roman" panose="02020603050405020304" pitchFamily="18" charset="0"/>
                        </a:rPr>
                        <a:t>关联考点</a:t>
                      </a:r>
                      <a:endParaRPr lang="zh-CN" sz="2600" kern="100" baseline="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a:lnSpc>
                          <a:spcPct val="140000"/>
                        </a:lnSpc>
                        <a:spcAft>
                          <a:spcPts val="0"/>
                        </a:spcAft>
                      </a:pPr>
                      <a:r>
                        <a:rPr lang="en-US" sz="2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①</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戏剧主题理解；</a:t>
                      </a:r>
                      <a:r>
                        <a:rPr lang="en-US" sz="2600" kern="100" baseline="0" dirty="0">
                          <a:effectLst/>
                          <a:latin typeface="宋体" panose="02010600030101010101" pitchFamily="2" charset="-122"/>
                          <a:ea typeface="方正中等线简体" panose="03000509000000000000" pitchFamily="65" charset="-122"/>
                          <a:cs typeface="Times New Roman" panose="02020603050405020304" pitchFamily="18" charset="0"/>
                        </a:rPr>
                        <a:t>②</a:t>
                      </a:r>
                      <a:r>
                        <a:rPr lang="zh-CN" sz="2600" kern="100" baseline="0" dirty="0">
                          <a:effectLst/>
                          <a:latin typeface="Times New Roman" panose="02020603050405020304" pitchFamily="18" charset="0"/>
                          <a:ea typeface="方正中等线简体" panose="03000509000000000000" pitchFamily="65" charset="-122"/>
                          <a:cs typeface="Times New Roman" panose="02020603050405020304" pitchFamily="18" charset="0"/>
                        </a:rPr>
                        <a:t>戏剧语言赏析</a:t>
                      </a:r>
                      <a:endParaRPr lang="zh-CN" sz="2600" kern="100" baseline="0" dirty="0">
                        <a:effectLst/>
                        <a:latin typeface="宋体" panose="02010600030101010101" pitchFamily="2" charset="-122"/>
                        <a:ea typeface="宋体" panose="02010600030101010101" pitchFamily="2" charset="-122"/>
                        <a:cs typeface="Courier New" panose="02070309020205020404" pitchFamily="49" charset="0"/>
                      </a:endParaRPr>
                    </a:p>
                  </a:txBody>
                  <a:tcPr marL="9518" marR="95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32163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12190413" cy="6896722"/>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15" name="图片 14"/>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9" name="矩形 8"/>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0" name="矩形 9"/>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 name="标题 2"/>
          <p:cNvSpPr txBox="1"/>
          <p:nvPr/>
        </p:nvSpPr>
        <p:spPr>
          <a:xfrm>
            <a:off x="1552720" y="2320121"/>
            <a:ext cx="212684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zh-CN" altLang="en-US" b="1" kern="100" spc="600" dirty="0">
                <a:latin typeface="+mj-ea"/>
                <a:cs typeface="华文黑体" panose="02010600040101010101" pitchFamily="2" charset="-122"/>
              </a:rPr>
              <a:t>活动一</a:t>
            </a:r>
            <a:endParaRPr lang="zh-CN" altLang="zh-CN" b="1" kern="100" spc="600" dirty="0">
              <a:latin typeface="楷体" panose="02010609060101010101" pitchFamily="49" charset="-122"/>
              <a:ea typeface="楷体" panose="02010609060101010101" pitchFamily="49" charset="-122"/>
              <a:cs typeface="华文黑体" panose="02010600040101010101" pitchFamily="2" charset="-122"/>
            </a:endParaRPr>
          </a:p>
        </p:txBody>
      </p:sp>
      <p:sp>
        <p:nvSpPr>
          <p:cNvPr id="8" name="矩形 7"/>
          <p:cNvSpPr/>
          <p:nvPr/>
        </p:nvSpPr>
        <p:spPr>
          <a:xfrm>
            <a:off x="4158806" y="2417616"/>
            <a:ext cx="7913064" cy="769441"/>
          </a:xfrm>
          <a:prstGeom prst="rect">
            <a:avLst/>
          </a:prstGeom>
        </p:spPr>
        <p:txBody>
          <a:bodyPr wrap="square">
            <a:spAutoFit/>
          </a:bodyPr>
          <a:lstStyle/>
          <a:p>
            <a:pPr>
              <a:spcBef>
                <a:spcPts val="1300"/>
              </a:spcBef>
              <a:spcAft>
                <a:spcPts val="1300"/>
              </a:spcAft>
            </a:pPr>
            <a:r>
              <a:rPr lang="zh-CN" altLang="zh-CN" sz="4400" b="1" kern="100" dirty="0">
                <a:latin typeface="Times New Roman" panose="02020603050405020304" pitchFamily="18" charset="0"/>
                <a:cs typeface="华文黑体" panose="02010600040101010101" pitchFamily="2" charset="-122"/>
              </a:rPr>
              <a:t>分析戏剧冲突，把握戏剧主题</a:t>
            </a:r>
          </a:p>
        </p:txBody>
      </p:sp>
      <p:sp>
        <p:nvSpPr>
          <p:cNvPr id="11" name="矩形 10"/>
          <p:cNvSpPr/>
          <p:nvPr/>
        </p:nvSpPr>
        <p:spPr>
          <a:xfrm>
            <a:off x="1486694"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317127"/>
            <a:ext cx="11520000" cy="6012159"/>
          </a:xfrm>
          <a:prstGeom prst="rect">
            <a:avLst/>
          </a:prstGeom>
        </p:spPr>
        <p:txBody>
          <a:bodyPr wrap="square">
            <a:spAutoFit/>
          </a:bodyPr>
          <a:lstStyle/>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阅读下面的文字，完成文后题目。</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3600" kern="100" dirty="0">
                <a:solidFill>
                  <a:srgbClr val="C00000"/>
                </a:solidFill>
                <a:latin typeface="Times New Roman" panose="02020603050405020304" pitchFamily="18" charset="0"/>
                <a:ea typeface="隶书" panose="02010509060101010101" pitchFamily="49" charset="-122"/>
                <a:cs typeface="Times New Roman" panose="02020603050405020304" pitchFamily="18" charset="0"/>
              </a:rPr>
              <a:t>雷雨</a:t>
            </a:r>
            <a:r>
              <a:rPr lang="en-US" altLang="zh-CN" sz="3600" kern="100" dirty="0">
                <a:solidFill>
                  <a:srgbClr val="C00000"/>
                </a:solidFill>
                <a:latin typeface="Times New Roman" panose="02020603050405020304" pitchFamily="18" charset="0"/>
                <a:ea typeface="隶书" panose="02010509060101010101" pitchFamily="49" charset="-122"/>
                <a:cs typeface="Courier New" panose="02070309020205020404" pitchFamily="49" charset="0"/>
              </a:rPr>
              <a:t>(</a:t>
            </a:r>
            <a:r>
              <a:rPr lang="zh-CN" altLang="zh-CN" sz="3600" kern="100" dirty="0">
                <a:solidFill>
                  <a:srgbClr val="C00000"/>
                </a:solidFill>
                <a:latin typeface="Times New Roman" panose="02020603050405020304" pitchFamily="18" charset="0"/>
                <a:ea typeface="隶书" panose="02010509060101010101" pitchFamily="49" charset="-122"/>
                <a:cs typeface="Times New Roman" panose="02020603050405020304" pitchFamily="18" charset="0"/>
              </a:rPr>
              <a:t>节选</a:t>
            </a:r>
            <a:r>
              <a:rPr lang="en-US" altLang="zh-CN" sz="3600" kern="100" dirty="0">
                <a:solidFill>
                  <a:srgbClr val="C00000"/>
                </a:solidFill>
                <a:latin typeface="Times New Roman" panose="02020603050405020304" pitchFamily="18" charset="0"/>
                <a:ea typeface="隶书" panose="0201050906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曹　禺</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周朴园由书房进，大家不动，静寂。</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周朴园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在门口</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你叫什么？你还不上楼去睡？</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蘩　漪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骄傲地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我请你见见你的好亲戚。</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周朴园　</a:t>
            </a:r>
            <a:r>
              <a:rPr lang="en-US" altLang="zh-CN" sz="2800" kern="100" spc="-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spc="-100" dirty="0">
                <a:latin typeface="Times New Roman" panose="02020603050405020304" pitchFamily="18" charset="0"/>
                <a:ea typeface="仿宋_GB2312" panose="02010609030101010101" pitchFamily="49" charset="-122"/>
                <a:cs typeface="Times New Roman" panose="02020603050405020304" pitchFamily="18" charset="0"/>
              </a:rPr>
              <a:t>见鲁妈、四凤在一起，惊</a:t>
            </a:r>
            <a:r>
              <a:rPr lang="en-US" altLang="zh-CN" sz="2800" kern="100" spc="-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啊，你，你，</a:t>
            </a:r>
            <a:r>
              <a:rPr lang="en-US" altLang="zh-CN" sz="2800" kern="100" spc="-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你们这是做什么？</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蘩　漪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拉四凤向朴园</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这是你的媳妇，你见见。</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指着朴园向四凤</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叫他爸爸！</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指着鲁妈向朴园</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你也认识认识这位老太太</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07901"/>
            <a:ext cx="11520000" cy="6637779"/>
          </a:xfrm>
          <a:prstGeom prst="rect">
            <a:avLst/>
          </a:prstGeom>
        </p:spPr>
        <p:txBody>
          <a:bodyPr wrap="square">
            <a:spAutoFit/>
          </a:bodyPr>
          <a:lstStyle/>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鲁侍萍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太太！</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蘩　漪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萍，过来！当着你父亲，过来，给这个妈叩头。</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周　萍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难堪</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爸爸，我，我</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周朴园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明白地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怎么</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向鲁妈</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侍萍，你到底还是回来了。</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蘩　漪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惊</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什么？</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鲁侍萍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慌</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不，不，您弄错了。</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周朴园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悔恨地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侍萍，我想你也会回来的。</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鲁侍萍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不，不！</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低头</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啊！天！</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蘩　漪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惊愕地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侍萍？什么，她是侍萍？</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周朴园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嗯。</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烦厌地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蘩漪，你不必再故意地问我，她就是萍儿的母亲，三十年前死了的</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5348064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26951"/>
            <a:ext cx="11520000" cy="6481454"/>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蘩　漪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天哪！</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周朴园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沉痛地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萍儿，你过来。你的生母并没有死，她还在世上。</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周　萍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半狂地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不是她！爸，您告诉我，不是她！</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周朴园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严厉地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混账！萍儿，不许胡说。她没有什么好身世，也是你的母亲。</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周　萍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痛苦万分</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哦，爸！</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周朴园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郑重地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不要以为你跟四凤同母，觉得脸上不好看，你就忘了人伦天性。</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鲁四凤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向母痛苦地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哦，妈！</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周　萍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向鲁妈</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您</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您是我的</a:t>
            </a:r>
            <a:r>
              <a:rPr lang="en-US" altLang="zh-CN" sz="2800" kern="100" dirty="0" smtClean="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6050375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26951"/>
            <a:ext cx="11520000" cy="6481454"/>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鲁侍萍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不自主地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萍</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回头抽咽</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周朴园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跪下，萍儿！不要以为自己是在做梦，这是你的生母。</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鲁四凤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昏乱地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妈，这不会是真的。</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鲁侍萍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不语，抽咽</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蘩　漪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哭向周萍，悔恨地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萍，我，我万想不到是</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是这样，萍</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周　萍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怪笑，向朴园</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父亲！</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怪笑，向鲁妈</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母亲！</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看鲁四凤，指她</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你</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鲁四凤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与周萍相视怪笑，忽然忍不住</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啊，天！</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由中门跑下</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r">
              <a:lnSpc>
                <a:spcPct val="150000"/>
              </a:lnSpc>
              <a:spcAft>
                <a:spcPts val="0"/>
              </a:spcAft>
            </a:pP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节选自《曹禺选集》，有删改</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11133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533816"/>
            <a:ext cx="11520000" cy="664477"/>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选文中有哪些冲突？其中最主要的冲突是什么？试作简要概括。</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216649"/>
            <a:ext cx="11520000" cy="3869329"/>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冲突：周朴园与鲁侍萍之间的冲突，周朴园惊异鲁侍萍的到来，认为她是为了认周萍；周朴园与蘩漪之间的冲突，周朴园以为蘩漪知道了事情的真相，让他确认；蘩漪与周萍之间的冲突，蘩漪想通过告诉周朴园来阻止周萍与鲁四凤私奔</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cs typeface="Courier New" panose="02070309020205020404" pitchFamily="49" charset="0"/>
              </a:rPr>
              <a:t>(</a:t>
            </a: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最主要的冲突是周萍与鲁四凤之间的冲突，他们本是恋人，却被确认是兄妹，他们为这个结果而惊异、痛苦。</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811541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047333"/>
            <a:ext cx="11412000" cy="5365828"/>
          </a:xfrm>
          <a:prstGeom prst="rect">
            <a:avLst/>
          </a:prstGeom>
        </p:spPr>
        <p:txBody>
          <a:bodyPr wrap="square">
            <a:spAutoFit/>
          </a:bodyPr>
          <a:lstStyle/>
          <a:p>
            <a:pPr algn="just">
              <a:lnSpc>
                <a:spcPct val="150000"/>
              </a:lnSpc>
              <a:spcAft>
                <a:spcPts val="0"/>
              </a:spcAft>
            </a:pP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下面是法国剧作家特里斯坦</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勃纳德于</a:t>
            </a:r>
            <a:r>
              <a:rPr lang="en-US" altLang="zh-CN" sz="2800" kern="100" spc="-100" dirty="0">
                <a:latin typeface="Times New Roman" panose="02020603050405020304" pitchFamily="18" charset="0"/>
                <a:ea typeface="方正中等线简体" panose="03000509000000000000" pitchFamily="65" charset="-122"/>
                <a:cs typeface="Courier New" panose="02070309020205020404" pitchFamily="49" charset="0"/>
              </a:rPr>
              <a:t>1932</a:t>
            </a:r>
            <a:r>
              <a:rPr lang="zh-CN" altLang="zh-CN" sz="2800" kern="100" spc="-100" dirty="0">
                <a:latin typeface="Times New Roman" panose="02020603050405020304" pitchFamily="18" charset="0"/>
                <a:ea typeface="方正中等线简体" panose="03000509000000000000" pitchFamily="65" charset="-122"/>
                <a:cs typeface="Times New Roman" panose="02020603050405020304" pitchFamily="18" charset="0"/>
              </a:rPr>
              <a:t>年写的一出短剧，读后完成题目。</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3600" kern="100" dirty="0">
                <a:solidFill>
                  <a:srgbClr val="C00000"/>
                </a:solidFill>
                <a:latin typeface="Times New Roman" panose="02020603050405020304" pitchFamily="18" charset="0"/>
                <a:ea typeface="隶书" panose="02010509060101010101" pitchFamily="49" charset="-122"/>
                <a:cs typeface="Times New Roman" panose="02020603050405020304" pitchFamily="18" charset="0"/>
              </a:rPr>
              <a:t>流亡者</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幕启：边境附近山间一间木屋里，一个山里人正坐在炉边烤火，一阵敲门声，流亡者进屋了。</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流亡者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不管您是谁，请可怜可怜一个被追捕的人吧！他们在悬赏捉拿我呢！</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山里人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悬赏多少？</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流亡者马上离开了。幕落</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0" y="565950"/>
            <a:ext cx="2854846" cy="36004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22598" y="336909"/>
            <a:ext cx="9936464" cy="669158"/>
          </a:xfrm>
          <a:prstGeom prst="rect">
            <a:avLst/>
          </a:prstGeom>
        </p:spPr>
        <p:txBody>
          <a:bodyPr wrap="square">
            <a:spAutoFit/>
          </a:bodyPr>
          <a:lstStyle/>
          <a:p>
            <a:pPr algn="just">
              <a:lnSpc>
                <a:spcPct val="150000"/>
              </a:lnSpc>
            </a:pPr>
            <a:r>
              <a:rPr lang="zh-CN" altLang="zh-CN" sz="2800" kern="100" dirty="0" smtClean="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solidFill>
                  <a:srgbClr val="002060"/>
                </a:solidFill>
                <a:latin typeface="+mn-ea"/>
                <a:cs typeface="Times New Roman" panose="02020603050405020304" pitchFamily="18" charset="0"/>
              </a:rPr>
              <a:t>类题延练</a:t>
            </a:r>
            <a:r>
              <a:rPr lang="zh-CN" altLang="zh-CN" sz="2800" kern="100" dirty="0" smtClean="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2800"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endParaRPr>
          </a:p>
        </p:txBody>
      </p:sp>
    </p:spTree>
    <p:extLst>
      <p:ext uri="{BB962C8B-B14F-4D97-AF65-F5344CB8AC3E}">
        <p14:creationId xmlns:p14="http://schemas.microsoft.com/office/powerpoint/2010/main" val="26143147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047333"/>
            <a:ext cx="11412000" cy="3249800"/>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短剧的戏剧冲突是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追捕者与被追捕者的矛盾冲突</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B.</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流亡者与山里人之间的矛盾冲突</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C.</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悬赏多还是悬赏少的矛盾冲突</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D.</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山里人报官还是收留的矛盾冲突</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5" name="TextBox 19"/>
          <p:cNvSpPr txBox="1"/>
          <p:nvPr/>
        </p:nvSpPr>
        <p:spPr>
          <a:xfrm>
            <a:off x="228650" y="3653076"/>
            <a:ext cx="756098" cy="784830"/>
          </a:xfrm>
          <a:prstGeom prst="rect">
            <a:avLst/>
          </a:prstGeom>
          <a:noFill/>
        </p:spPr>
        <p:txBody>
          <a:bodyPr wrap="square" rtlCol="0">
            <a:spAutoFit/>
          </a:bodyPr>
          <a:lstStyle/>
          <a:p>
            <a:pPr defTabSz="1219200"/>
            <a:r>
              <a:rPr lang="zh-CN" altLang="en-US" sz="4500" b="1" dirty="0">
                <a:solidFill>
                  <a:srgbClr val="C00000"/>
                </a:solidFill>
                <a:latin typeface="华文细黑" panose="02010600040101010101" pitchFamily="2" charset="-122"/>
                <a:ea typeface="华文细黑" panose="02010600040101010101" pitchFamily="2" charset="-122"/>
              </a:rPr>
              <a:t>√</a:t>
            </a:r>
          </a:p>
        </p:txBody>
      </p:sp>
    </p:spTree>
    <p:extLst>
      <p:ext uri="{BB962C8B-B14F-4D97-AF65-F5344CB8AC3E}">
        <p14:creationId xmlns:p14="http://schemas.microsoft.com/office/powerpoint/2010/main" val="7890567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9206" y="189434"/>
            <a:ext cx="11412000" cy="6192688"/>
            <a:chOff x="406574" y="1081808"/>
            <a:chExt cx="11412000" cy="6192688"/>
          </a:xfrm>
        </p:grpSpPr>
        <p:grpSp>
          <p:nvGrpSpPr>
            <p:cNvPr id="4" name="组合 3"/>
            <p:cNvGrpSpPr/>
            <p:nvPr/>
          </p:nvGrpSpPr>
          <p:grpSpPr>
            <a:xfrm>
              <a:off x="406574" y="1081808"/>
              <a:ext cx="11412000" cy="6192688"/>
              <a:chOff x="406574" y="1081808"/>
              <a:chExt cx="11412000" cy="6192688"/>
            </a:xfrm>
          </p:grpSpPr>
          <p:sp>
            <p:nvSpPr>
              <p:cNvPr id="6" name="圆角矩形 5"/>
              <p:cNvSpPr/>
              <p:nvPr/>
            </p:nvSpPr>
            <p:spPr>
              <a:xfrm>
                <a:off x="406574" y="1197546"/>
                <a:ext cx="11412000" cy="6076950"/>
              </a:xfrm>
              <a:prstGeom prst="roundRect">
                <a:avLst>
                  <a:gd name="adj" fmla="val 47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38622" y="1081808"/>
                <a:ext cx="583768" cy="216027"/>
              </a:xfrm>
              <a:custGeom>
                <a:avLst/>
                <a:gdLst/>
                <a:ahLst/>
                <a:cxnLst/>
                <a:rect l="l" t="t" r="r" b="b"/>
                <a:pathLst>
                  <a:path w="583768" h="216027">
                    <a:moveTo>
                      <a:pt x="96012" y="106756"/>
                    </a:moveTo>
                    <a:lnTo>
                      <a:pt x="91211" y="139217"/>
                    </a:lnTo>
                    <a:lnTo>
                      <a:pt x="107670" y="139217"/>
                    </a:lnTo>
                    <a:lnTo>
                      <a:pt x="112014" y="106756"/>
                    </a:lnTo>
                    <a:close/>
                    <a:moveTo>
                      <a:pt x="53264" y="106756"/>
                    </a:moveTo>
                    <a:lnTo>
                      <a:pt x="48692" y="139217"/>
                    </a:lnTo>
                    <a:lnTo>
                      <a:pt x="64922" y="139217"/>
                    </a:lnTo>
                    <a:lnTo>
                      <a:pt x="69494" y="106756"/>
                    </a:lnTo>
                    <a:close/>
                    <a:moveTo>
                      <a:pt x="213055" y="82524"/>
                    </a:moveTo>
                    <a:lnTo>
                      <a:pt x="249174" y="82524"/>
                    </a:lnTo>
                    <a:lnTo>
                      <a:pt x="248031" y="92811"/>
                    </a:lnTo>
                    <a:lnTo>
                      <a:pt x="279121" y="92811"/>
                    </a:lnTo>
                    <a:lnTo>
                      <a:pt x="277749" y="104927"/>
                    </a:lnTo>
                    <a:cubicBezTo>
                      <a:pt x="277292" y="107670"/>
                      <a:pt x="276149" y="110033"/>
                      <a:pt x="274320" y="112014"/>
                    </a:cubicBezTo>
                    <a:cubicBezTo>
                      <a:pt x="272644" y="113995"/>
                      <a:pt x="270662" y="114986"/>
                      <a:pt x="268376" y="114986"/>
                    </a:cubicBezTo>
                    <a:lnTo>
                      <a:pt x="244831" y="114986"/>
                    </a:lnTo>
                    <a:lnTo>
                      <a:pt x="239573" y="152019"/>
                    </a:lnTo>
                    <a:lnTo>
                      <a:pt x="272948" y="152019"/>
                    </a:lnTo>
                    <a:lnTo>
                      <a:pt x="271348" y="164592"/>
                    </a:lnTo>
                    <a:cubicBezTo>
                      <a:pt x="270891" y="167640"/>
                      <a:pt x="269519" y="170307"/>
                      <a:pt x="267233" y="172593"/>
                    </a:cubicBezTo>
                    <a:cubicBezTo>
                      <a:pt x="264947" y="174574"/>
                      <a:pt x="262357" y="175565"/>
                      <a:pt x="259461" y="175565"/>
                    </a:cubicBezTo>
                    <a:lnTo>
                      <a:pt x="236372" y="175565"/>
                    </a:lnTo>
                    <a:lnTo>
                      <a:pt x="231800" y="211683"/>
                    </a:lnTo>
                    <a:cubicBezTo>
                      <a:pt x="231648" y="212903"/>
                      <a:pt x="231191" y="213893"/>
                      <a:pt x="230429" y="214655"/>
                    </a:cubicBezTo>
                    <a:cubicBezTo>
                      <a:pt x="229667" y="215417"/>
                      <a:pt x="228752" y="215798"/>
                      <a:pt x="227685" y="215798"/>
                    </a:cubicBezTo>
                    <a:lnTo>
                      <a:pt x="192481" y="215798"/>
                    </a:lnTo>
                    <a:lnTo>
                      <a:pt x="197510" y="175565"/>
                    </a:lnTo>
                    <a:lnTo>
                      <a:pt x="147218" y="175565"/>
                    </a:lnTo>
                    <a:lnTo>
                      <a:pt x="149276" y="160706"/>
                    </a:lnTo>
                    <a:cubicBezTo>
                      <a:pt x="149580" y="158420"/>
                      <a:pt x="150647" y="156438"/>
                      <a:pt x="152476" y="154762"/>
                    </a:cubicBezTo>
                    <a:cubicBezTo>
                      <a:pt x="154305" y="152933"/>
                      <a:pt x="156286" y="152019"/>
                      <a:pt x="158420" y="152019"/>
                    </a:cubicBezTo>
                    <a:lnTo>
                      <a:pt x="200711" y="152019"/>
                    </a:lnTo>
                    <a:lnTo>
                      <a:pt x="205968" y="114986"/>
                    </a:lnTo>
                    <a:lnTo>
                      <a:pt x="190881" y="114986"/>
                    </a:lnTo>
                    <a:lnTo>
                      <a:pt x="190424" y="115671"/>
                    </a:lnTo>
                    <a:cubicBezTo>
                      <a:pt x="189052" y="120091"/>
                      <a:pt x="186690" y="123520"/>
                      <a:pt x="183337" y="125958"/>
                    </a:cubicBezTo>
                    <a:cubicBezTo>
                      <a:pt x="179375" y="128702"/>
                      <a:pt x="175184" y="130073"/>
                      <a:pt x="170764" y="130073"/>
                    </a:cubicBezTo>
                    <a:lnTo>
                      <a:pt x="151790" y="130073"/>
                    </a:lnTo>
                    <a:lnTo>
                      <a:pt x="164592" y="87325"/>
                    </a:lnTo>
                    <a:cubicBezTo>
                      <a:pt x="164897" y="86563"/>
                      <a:pt x="165354" y="85953"/>
                      <a:pt x="165963" y="85496"/>
                    </a:cubicBezTo>
                    <a:cubicBezTo>
                      <a:pt x="166573" y="85039"/>
                      <a:pt x="167259" y="84810"/>
                      <a:pt x="168021" y="84810"/>
                    </a:cubicBezTo>
                    <a:lnTo>
                      <a:pt x="199339" y="84810"/>
                    </a:lnTo>
                    <a:lnTo>
                      <a:pt x="196596" y="92811"/>
                    </a:lnTo>
                    <a:lnTo>
                      <a:pt x="208483" y="92811"/>
                    </a:lnTo>
                    <a:lnTo>
                      <a:pt x="209169" y="85496"/>
                    </a:lnTo>
                    <a:cubicBezTo>
                      <a:pt x="209169" y="84887"/>
                      <a:pt x="209283" y="84468"/>
                      <a:pt x="209512" y="84239"/>
                    </a:cubicBezTo>
                    <a:cubicBezTo>
                      <a:pt x="209740" y="84010"/>
                      <a:pt x="210083" y="83744"/>
                      <a:pt x="210540" y="83439"/>
                    </a:cubicBezTo>
                    <a:cubicBezTo>
                      <a:pt x="211302" y="82829"/>
                      <a:pt x="212141" y="82524"/>
                      <a:pt x="213055" y="82524"/>
                    </a:cubicBezTo>
                    <a:close/>
                    <a:moveTo>
                      <a:pt x="102641" y="59207"/>
                    </a:moveTo>
                    <a:lnTo>
                      <a:pt x="98298" y="88239"/>
                    </a:lnTo>
                    <a:lnTo>
                      <a:pt x="114757" y="88239"/>
                    </a:lnTo>
                    <a:lnTo>
                      <a:pt x="118643" y="59207"/>
                    </a:lnTo>
                    <a:close/>
                    <a:moveTo>
                      <a:pt x="400431" y="48692"/>
                    </a:moveTo>
                    <a:lnTo>
                      <a:pt x="419862" y="48692"/>
                    </a:lnTo>
                    <a:cubicBezTo>
                      <a:pt x="421538" y="48692"/>
                      <a:pt x="422872" y="49301"/>
                      <a:pt x="423862" y="50520"/>
                    </a:cubicBezTo>
                    <a:cubicBezTo>
                      <a:pt x="424853" y="51740"/>
                      <a:pt x="425272" y="53187"/>
                      <a:pt x="425120" y="54864"/>
                    </a:cubicBezTo>
                    <a:lnTo>
                      <a:pt x="406832" y="216027"/>
                    </a:lnTo>
                    <a:cubicBezTo>
                      <a:pt x="400126" y="216027"/>
                      <a:pt x="394564" y="213398"/>
                      <a:pt x="390144" y="208140"/>
                    </a:cubicBezTo>
                    <a:cubicBezTo>
                      <a:pt x="385724" y="202882"/>
                      <a:pt x="383819" y="196596"/>
                      <a:pt x="384429" y="189281"/>
                    </a:cubicBezTo>
                    <a:close/>
                    <a:moveTo>
                      <a:pt x="328879" y="48692"/>
                    </a:moveTo>
                    <a:lnTo>
                      <a:pt x="347624" y="48692"/>
                    </a:lnTo>
                    <a:lnTo>
                      <a:pt x="324764" y="197967"/>
                    </a:lnTo>
                    <a:cubicBezTo>
                      <a:pt x="323850" y="203301"/>
                      <a:pt x="321488" y="207645"/>
                      <a:pt x="317678" y="210998"/>
                    </a:cubicBezTo>
                    <a:cubicBezTo>
                      <a:pt x="313868" y="214350"/>
                      <a:pt x="309524" y="216027"/>
                      <a:pt x="304648" y="216027"/>
                    </a:cubicBezTo>
                    <a:lnTo>
                      <a:pt x="296418" y="216027"/>
                    </a:lnTo>
                    <a:lnTo>
                      <a:pt x="321107" y="55778"/>
                    </a:lnTo>
                    <a:cubicBezTo>
                      <a:pt x="321564" y="53645"/>
                      <a:pt x="322516" y="51930"/>
                      <a:pt x="323964" y="50635"/>
                    </a:cubicBezTo>
                    <a:cubicBezTo>
                      <a:pt x="325412" y="49339"/>
                      <a:pt x="327050" y="48692"/>
                      <a:pt x="328879" y="48692"/>
                    </a:cubicBezTo>
                    <a:close/>
                    <a:moveTo>
                      <a:pt x="499643" y="5943"/>
                    </a:moveTo>
                    <a:lnTo>
                      <a:pt x="583768" y="5943"/>
                    </a:lnTo>
                    <a:cubicBezTo>
                      <a:pt x="583006" y="10820"/>
                      <a:pt x="580911" y="14821"/>
                      <a:pt x="577482" y="17945"/>
                    </a:cubicBezTo>
                    <a:cubicBezTo>
                      <a:pt x="574053" y="21069"/>
                      <a:pt x="570052" y="22631"/>
                      <a:pt x="565480" y="22631"/>
                    </a:cubicBezTo>
                    <a:lnTo>
                      <a:pt x="497586" y="22631"/>
                    </a:lnTo>
                    <a:close/>
                    <a:moveTo>
                      <a:pt x="457581" y="5943"/>
                    </a:moveTo>
                    <a:lnTo>
                      <a:pt x="492785" y="5943"/>
                    </a:lnTo>
                    <a:lnTo>
                      <a:pt x="486156" y="56235"/>
                    </a:lnTo>
                    <a:lnTo>
                      <a:pt x="577139" y="56235"/>
                    </a:lnTo>
                    <a:lnTo>
                      <a:pt x="574624" y="74752"/>
                    </a:lnTo>
                    <a:lnTo>
                      <a:pt x="560680" y="74752"/>
                    </a:lnTo>
                    <a:lnTo>
                      <a:pt x="541934" y="216027"/>
                    </a:lnTo>
                    <a:lnTo>
                      <a:pt x="498272" y="216027"/>
                    </a:lnTo>
                    <a:lnTo>
                      <a:pt x="516788" y="74752"/>
                    </a:lnTo>
                    <a:lnTo>
                      <a:pt x="483641" y="74752"/>
                    </a:lnTo>
                    <a:lnTo>
                      <a:pt x="468325" y="191338"/>
                    </a:lnTo>
                    <a:cubicBezTo>
                      <a:pt x="467411" y="198196"/>
                      <a:pt x="464439" y="204063"/>
                      <a:pt x="459410" y="208940"/>
                    </a:cubicBezTo>
                    <a:cubicBezTo>
                      <a:pt x="454533" y="213665"/>
                      <a:pt x="448742" y="216027"/>
                      <a:pt x="442036" y="216027"/>
                    </a:cubicBezTo>
                    <a:lnTo>
                      <a:pt x="421234" y="216027"/>
                    </a:lnTo>
                    <a:lnTo>
                      <a:pt x="447751" y="15087"/>
                    </a:lnTo>
                    <a:cubicBezTo>
                      <a:pt x="448208" y="12344"/>
                      <a:pt x="449351" y="10134"/>
                      <a:pt x="451180" y="8458"/>
                    </a:cubicBezTo>
                    <a:cubicBezTo>
                      <a:pt x="453009" y="6782"/>
                      <a:pt x="455143" y="5943"/>
                      <a:pt x="457581" y="5943"/>
                    </a:cubicBezTo>
                    <a:close/>
                    <a:moveTo>
                      <a:pt x="173050" y="2514"/>
                    </a:moveTo>
                    <a:lnTo>
                      <a:pt x="284378" y="2514"/>
                    </a:lnTo>
                    <a:cubicBezTo>
                      <a:pt x="286055" y="2514"/>
                      <a:pt x="287426" y="2972"/>
                      <a:pt x="288493" y="3886"/>
                    </a:cubicBezTo>
                    <a:cubicBezTo>
                      <a:pt x="289560" y="5105"/>
                      <a:pt x="289941" y="6553"/>
                      <a:pt x="289636" y="8229"/>
                    </a:cubicBezTo>
                    <a:lnTo>
                      <a:pt x="284150" y="49835"/>
                    </a:lnTo>
                    <a:cubicBezTo>
                      <a:pt x="283083" y="56997"/>
                      <a:pt x="280340" y="62789"/>
                      <a:pt x="275920" y="67208"/>
                    </a:cubicBezTo>
                    <a:cubicBezTo>
                      <a:pt x="271501" y="71933"/>
                      <a:pt x="264719" y="74295"/>
                      <a:pt x="255575" y="74295"/>
                    </a:cubicBezTo>
                    <a:lnTo>
                      <a:pt x="222656" y="74295"/>
                    </a:lnTo>
                    <a:lnTo>
                      <a:pt x="224485" y="61265"/>
                    </a:lnTo>
                    <a:cubicBezTo>
                      <a:pt x="224637" y="59741"/>
                      <a:pt x="225323" y="58369"/>
                      <a:pt x="226542" y="57150"/>
                    </a:cubicBezTo>
                    <a:cubicBezTo>
                      <a:pt x="227762" y="56235"/>
                      <a:pt x="229133" y="55778"/>
                      <a:pt x="230657" y="55778"/>
                    </a:cubicBezTo>
                    <a:lnTo>
                      <a:pt x="238658" y="55778"/>
                    </a:lnTo>
                    <a:cubicBezTo>
                      <a:pt x="242316" y="55778"/>
                      <a:pt x="244450" y="54026"/>
                      <a:pt x="245059" y="50520"/>
                    </a:cubicBezTo>
                    <a:lnTo>
                      <a:pt x="249174" y="19888"/>
                    </a:lnTo>
                    <a:lnTo>
                      <a:pt x="220599" y="19888"/>
                    </a:lnTo>
                    <a:lnTo>
                      <a:pt x="212141" y="49377"/>
                    </a:lnTo>
                    <a:cubicBezTo>
                      <a:pt x="209397" y="57455"/>
                      <a:pt x="204749" y="63627"/>
                      <a:pt x="198196" y="67894"/>
                    </a:cubicBezTo>
                    <a:cubicBezTo>
                      <a:pt x="191643" y="72161"/>
                      <a:pt x="184785" y="74295"/>
                      <a:pt x="177622" y="74295"/>
                    </a:cubicBezTo>
                    <a:lnTo>
                      <a:pt x="162534" y="74295"/>
                    </a:lnTo>
                    <a:lnTo>
                      <a:pt x="181051" y="19888"/>
                    </a:lnTo>
                    <a:lnTo>
                      <a:pt x="166192" y="19888"/>
                    </a:lnTo>
                    <a:lnTo>
                      <a:pt x="168021" y="6401"/>
                    </a:lnTo>
                    <a:cubicBezTo>
                      <a:pt x="168173" y="5181"/>
                      <a:pt x="168707" y="4191"/>
                      <a:pt x="169621" y="3429"/>
                    </a:cubicBezTo>
                    <a:cubicBezTo>
                      <a:pt x="170688" y="2819"/>
                      <a:pt x="171831" y="2514"/>
                      <a:pt x="173050" y="2514"/>
                    </a:cubicBezTo>
                    <a:close/>
                    <a:moveTo>
                      <a:pt x="365455" y="228"/>
                    </a:moveTo>
                    <a:lnTo>
                      <a:pt x="400660" y="228"/>
                    </a:lnTo>
                    <a:lnTo>
                      <a:pt x="398374" y="18974"/>
                    </a:lnTo>
                    <a:lnTo>
                      <a:pt x="433349" y="18974"/>
                    </a:lnTo>
                    <a:lnTo>
                      <a:pt x="431749" y="30404"/>
                    </a:lnTo>
                    <a:cubicBezTo>
                      <a:pt x="431444" y="32537"/>
                      <a:pt x="430568" y="34252"/>
                      <a:pt x="429120" y="35547"/>
                    </a:cubicBezTo>
                    <a:cubicBezTo>
                      <a:pt x="427672" y="36843"/>
                      <a:pt x="426034" y="37490"/>
                      <a:pt x="424205" y="37490"/>
                    </a:cubicBezTo>
                    <a:lnTo>
                      <a:pt x="395859" y="37490"/>
                    </a:lnTo>
                    <a:lnTo>
                      <a:pt x="373456" y="206654"/>
                    </a:lnTo>
                    <a:cubicBezTo>
                      <a:pt x="372999" y="209397"/>
                      <a:pt x="371818" y="211645"/>
                      <a:pt x="369913" y="213398"/>
                    </a:cubicBezTo>
                    <a:cubicBezTo>
                      <a:pt x="368008" y="215151"/>
                      <a:pt x="365760" y="216027"/>
                      <a:pt x="363169" y="216027"/>
                    </a:cubicBezTo>
                    <a:lnTo>
                      <a:pt x="330251" y="216027"/>
                    </a:lnTo>
                    <a:lnTo>
                      <a:pt x="353797" y="37490"/>
                    </a:lnTo>
                    <a:lnTo>
                      <a:pt x="320650" y="37490"/>
                    </a:lnTo>
                    <a:lnTo>
                      <a:pt x="322250" y="25374"/>
                    </a:lnTo>
                    <a:cubicBezTo>
                      <a:pt x="322555" y="23393"/>
                      <a:pt x="323355" y="21831"/>
                      <a:pt x="324650" y="20688"/>
                    </a:cubicBezTo>
                    <a:cubicBezTo>
                      <a:pt x="325945" y="19545"/>
                      <a:pt x="327431" y="18974"/>
                      <a:pt x="329108" y="18974"/>
                    </a:cubicBezTo>
                    <a:lnTo>
                      <a:pt x="356311" y="18974"/>
                    </a:lnTo>
                    <a:lnTo>
                      <a:pt x="357911" y="7315"/>
                    </a:lnTo>
                    <a:cubicBezTo>
                      <a:pt x="358216" y="5334"/>
                      <a:pt x="359092" y="3657"/>
                      <a:pt x="360540" y="2286"/>
                    </a:cubicBezTo>
                    <a:cubicBezTo>
                      <a:pt x="361988" y="914"/>
                      <a:pt x="363626" y="228"/>
                      <a:pt x="365455" y="228"/>
                    </a:cubicBezTo>
                    <a:close/>
                    <a:moveTo>
                      <a:pt x="42062" y="0"/>
                    </a:moveTo>
                    <a:lnTo>
                      <a:pt x="86639" y="0"/>
                    </a:lnTo>
                    <a:lnTo>
                      <a:pt x="83896" y="3657"/>
                    </a:lnTo>
                    <a:lnTo>
                      <a:pt x="155905" y="3657"/>
                    </a:lnTo>
                    <a:cubicBezTo>
                      <a:pt x="157429" y="3657"/>
                      <a:pt x="158572" y="4267"/>
                      <a:pt x="159334" y="5486"/>
                    </a:cubicBezTo>
                    <a:cubicBezTo>
                      <a:pt x="160096" y="6705"/>
                      <a:pt x="160172" y="8077"/>
                      <a:pt x="159563" y="9601"/>
                    </a:cubicBezTo>
                    <a:lnTo>
                      <a:pt x="145161" y="41834"/>
                    </a:lnTo>
                    <a:lnTo>
                      <a:pt x="157962" y="41834"/>
                    </a:lnTo>
                    <a:lnTo>
                      <a:pt x="135788" y="198882"/>
                    </a:lnTo>
                    <a:cubicBezTo>
                      <a:pt x="135179" y="203606"/>
                      <a:pt x="133274" y="207645"/>
                      <a:pt x="130073" y="210998"/>
                    </a:cubicBezTo>
                    <a:cubicBezTo>
                      <a:pt x="126873" y="214198"/>
                      <a:pt x="123215" y="215798"/>
                      <a:pt x="119100" y="215798"/>
                    </a:cubicBezTo>
                    <a:lnTo>
                      <a:pt x="96698" y="215798"/>
                    </a:lnTo>
                    <a:lnTo>
                      <a:pt x="104927" y="156591"/>
                    </a:lnTo>
                    <a:lnTo>
                      <a:pt x="88925" y="156591"/>
                    </a:lnTo>
                    <a:lnTo>
                      <a:pt x="80924" y="212369"/>
                    </a:lnTo>
                    <a:lnTo>
                      <a:pt x="54635" y="212369"/>
                    </a:lnTo>
                    <a:lnTo>
                      <a:pt x="62408" y="156591"/>
                    </a:lnTo>
                    <a:lnTo>
                      <a:pt x="46177" y="156591"/>
                    </a:lnTo>
                    <a:lnTo>
                      <a:pt x="40233" y="198425"/>
                    </a:lnTo>
                    <a:cubicBezTo>
                      <a:pt x="39624" y="203301"/>
                      <a:pt x="37643" y="207492"/>
                      <a:pt x="34290" y="210998"/>
                    </a:cubicBezTo>
                    <a:cubicBezTo>
                      <a:pt x="30785" y="214198"/>
                      <a:pt x="26975" y="215798"/>
                      <a:pt x="22860" y="215798"/>
                    </a:cubicBezTo>
                    <a:lnTo>
                      <a:pt x="0" y="215798"/>
                    </a:lnTo>
                    <a:lnTo>
                      <a:pt x="24689" y="41834"/>
                    </a:lnTo>
                    <a:lnTo>
                      <a:pt x="62636" y="41834"/>
                    </a:lnTo>
                    <a:lnTo>
                      <a:pt x="55778" y="88239"/>
                    </a:lnTo>
                    <a:lnTo>
                      <a:pt x="72009" y="88239"/>
                    </a:lnTo>
                    <a:lnTo>
                      <a:pt x="76124" y="59207"/>
                    </a:lnTo>
                    <a:lnTo>
                      <a:pt x="64694" y="59207"/>
                    </a:lnTo>
                    <a:lnTo>
                      <a:pt x="67437" y="41834"/>
                    </a:lnTo>
                    <a:lnTo>
                      <a:pt x="103098" y="41834"/>
                    </a:lnTo>
                    <a:lnTo>
                      <a:pt x="111785" y="21031"/>
                    </a:lnTo>
                    <a:lnTo>
                      <a:pt x="74981" y="21031"/>
                    </a:lnTo>
                    <a:cubicBezTo>
                      <a:pt x="69189" y="31089"/>
                      <a:pt x="61722" y="36119"/>
                      <a:pt x="52578" y="36119"/>
                    </a:cubicBezTo>
                    <a:lnTo>
                      <a:pt x="21031" y="36119"/>
                    </a:lnTo>
                    <a:lnTo>
                      <a:pt x="36804" y="3200"/>
                    </a:lnTo>
                    <a:cubicBezTo>
                      <a:pt x="38328" y="1067"/>
                      <a:pt x="40081" y="0"/>
                      <a:pt x="42062" y="0"/>
                    </a:cubicBezTo>
                    <a:close/>
                  </a:path>
                </a:pathLst>
              </a:custGeom>
              <a:solidFill>
                <a:srgbClr val="95373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defTabSz="914400" fontAlgn="auto">
                  <a:lnSpc>
                    <a:spcPct val="100000"/>
                  </a:lnSpc>
                  <a:spcBef>
                    <a:spcPts val="0"/>
                  </a:spcBef>
                  <a:spcAft>
                    <a:spcPts val="0"/>
                  </a:spcAft>
                  <a:buClrTx/>
                  <a:buSzTx/>
                  <a:buFontTx/>
                  <a:buNone/>
                  <a:defRPr kumimoji="0" sz="1800" b="0" i="0" u="none" strike="noStrike" cap="none" spc="0" normalizeH="0" baseline="0">
                    <a:ln>
                      <a:noFill/>
                    </a:ln>
                    <a:solidFill>
                      <a:prstClr val="white"/>
                    </a:solidFill>
                    <a:effectLst/>
                    <a:uLnTx/>
                    <a:uFillTx/>
                    <a:latin typeface="DOUYU Font" pitchFamily="2" charset="-122"/>
                    <a:ea typeface="DOUYU Font" pitchFamily="2" charset="-122"/>
                  </a:defRPr>
                </a:lvl1pPr>
              </a:lstStyle>
              <a:p>
                <a:endParaRPr lang="zh-CN" altLang="en-US" dirty="0"/>
              </a:p>
            </p:txBody>
          </p:sp>
        </p:grpSp>
        <p:sp>
          <p:nvSpPr>
            <p:cNvPr id="5" name="矩形 4"/>
            <p:cNvSpPr/>
            <p:nvPr/>
          </p:nvSpPr>
          <p:spPr>
            <a:xfrm>
              <a:off x="574387" y="1297832"/>
              <a:ext cx="11076375" cy="5827493"/>
            </a:xfrm>
            <a:prstGeom prst="rect">
              <a:avLst/>
            </a:prstGeom>
            <a:noFill/>
            <a:ln>
              <a:noFill/>
            </a:ln>
          </p:spPr>
          <p:txBody>
            <a:bodyPr>
              <a:spAutoFit/>
            </a:bodyPr>
            <a:lstStyle/>
            <a:p>
              <a:pPr algn="just">
                <a:lnSpc>
                  <a:spcPct val="150000"/>
                </a:lnSpc>
                <a:spcAft>
                  <a:spcPts val="0"/>
                </a:spcAft>
              </a:pP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该短剧的内容主要是山里人和流亡者的简短对话，短剧主旨的揭示是通过流亡者说出来的。流亡者首先表明了自己的身份，然后说明到这儿来的原因。要把握短剧的矛盾冲突，就要从人物台词中分析产生矛盾的根源，即人物在此出现见解和思想上的分歧。</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追捕者与被追捕者的矛盾冲突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不正确</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B</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流亡者与山里人之间的矛盾冲突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错，二者没有矛盾冲突，冲突的关键是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报官</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C</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悬赏多还是悬赏少的矛盾冲突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理解有误</a:t>
              </a:r>
              <a:r>
                <a:rPr lang="zh-CN"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rPr>
                <a:t>。</a:t>
              </a:r>
              <a:endParaRPr lang="en-US" altLang="zh-CN" sz="2800" kern="100" dirty="0" smtClean="0">
                <a:latin typeface="Times New Roman" panose="02020603050405020304" pitchFamily="18" charset="0"/>
                <a:ea typeface="仿宋_GB2312" panose="02010609030101010101" pitchFamily="49" charset="-122"/>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D</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项</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山里人报官还是收留的矛盾冲突</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是主要矛盾。</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grpSp>
    </p:spTree>
    <p:extLst>
      <p:ext uri="{BB962C8B-B14F-4D97-AF65-F5344CB8AC3E}">
        <p14:creationId xmlns:p14="http://schemas.microsoft.com/office/powerpoint/2010/main" val="1322039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51697"/>
            <a:ext cx="1966169" cy="479877"/>
            <a:chOff x="0" y="251697"/>
            <a:chExt cx="1966169" cy="479877"/>
          </a:xfrm>
        </p:grpSpPr>
        <p:sp>
          <p:nvSpPr>
            <p:cNvPr id="16" name="矩形 15"/>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矩形 18"/>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
        <p:nvSpPr>
          <p:cNvPr id="13" name="矩形 12"/>
          <p:cNvSpPr/>
          <p:nvPr/>
        </p:nvSpPr>
        <p:spPr>
          <a:xfrm>
            <a:off x="960182" y="765498"/>
            <a:ext cx="10270048" cy="5262979"/>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cs typeface="Times New Roman" panose="02020603050405020304" pitchFamily="18" charset="0"/>
              </a:rPr>
              <a:t>如何把握戏剧冲突？</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了解戏剧冲突的种类</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spc="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人物之间的冲突；</a:t>
            </a:r>
            <a:r>
              <a:rPr lang="en-US" altLang="zh-CN" sz="2800" kern="100" spc="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人物内心的冲突；</a:t>
            </a:r>
            <a:r>
              <a:rPr lang="en-US" altLang="zh-CN" sz="2800" kern="100" spc="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spc="100" dirty="0">
                <a:latin typeface="Times New Roman" panose="02020603050405020304" pitchFamily="18" charset="0"/>
                <a:ea typeface="楷体_GB2312" panose="02010609030101010101" pitchFamily="49" charset="-122"/>
                <a:cs typeface="Times New Roman" panose="02020603050405020304" pitchFamily="18" charset="0"/>
              </a:rPr>
              <a:t>人物与环境的冲突。</a:t>
            </a:r>
            <a:endParaRPr lang="zh-CN" altLang="zh-CN" sz="1050" kern="100" spc="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了解戏剧情节，把握戏剧冲突</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社会矛盾往往有一个发生、发展、激化和解决的过程，戏剧冲突也是如此，它通常包括开端、发展、高潮和结局，有一个完整的发展过程。因此，我们可以从情节的推进入手进行分析</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6475688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51697"/>
            <a:ext cx="1966169" cy="479877"/>
            <a:chOff x="0" y="251697"/>
            <a:chExt cx="1966169" cy="479877"/>
          </a:xfrm>
        </p:grpSpPr>
        <p:sp>
          <p:nvSpPr>
            <p:cNvPr id="16" name="矩形 15"/>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矩形 18"/>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
        <p:nvSpPr>
          <p:cNvPr id="13" name="矩形 12"/>
          <p:cNvSpPr/>
          <p:nvPr/>
        </p:nvSpPr>
        <p:spPr>
          <a:xfrm>
            <a:off x="960182" y="765498"/>
            <a:ext cx="10270048" cy="5262979"/>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抓住主要事件，体察细微之处</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先把一场戏分解为若干小单位，进行微观把握，省去不重要、交代性的情节，仔细研究主要事件、主要场次的描写；然后把各个场面组合起来，作综合分析。</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理清人物关系，把握矛盾冲突</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在戏剧冲突的过程中，可以看到人物的思想性格、人与人之间的矛盾纠葛，看到人与人之间的矛盾冲突是什么性质的、表达了什么样的主题</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24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51697"/>
            <a:ext cx="1966169" cy="479877"/>
            <a:chOff x="0" y="251697"/>
            <a:chExt cx="1966169" cy="479877"/>
          </a:xfrm>
        </p:grpSpPr>
        <p:sp>
          <p:nvSpPr>
            <p:cNvPr id="16" name="矩形 15"/>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矩形 18"/>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
        <p:nvSpPr>
          <p:cNvPr id="13" name="矩形 12"/>
          <p:cNvSpPr/>
          <p:nvPr/>
        </p:nvSpPr>
        <p:spPr>
          <a:xfrm>
            <a:off x="960182" y="765498"/>
            <a:ext cx="10270048" cy="2576667"/>
          </a:xfrm>
          <a:prstGeom prst="rect">
            <a:avLst/>
          </a:prstGeom>
        </p:spPr>
        <p:txBody>
          <a:bodyPr wrap="square">
            <a:spAutoFit/>
          </a:bodyPr>
          <a:lstStyle/>
          <a:p>
            <a:pPr indent="711200" algn="just">
              <a:lnSpc>
                <a:spcPct val="150000"/>
              </a:lnSpc>
              <a:spcAft>
                <a:spcPts val="0"/>
              </a:spcAft>
            </a:pPr>
            <a:r>
              <a:rPr lang="zh-CN" altLang="zh-CN" sz="2800" kern="100" dirty="0">
                <a:latin typeface="宋体" panose="02010600030101010101" pitchFamily="2" charset="-122"/>
                <a:ea typeface="楷体_GB2312" panose="02010609030101010101" pitchFamily="49" charset="-122"/>
                <a:cs typeface="Courier New" panose="02070309020205020404" pitchFamily="49" charset="0"/>
              </a:rPr>
              <a:t>人们在现实生活中，由于立场、观点、思想感情等的不同，本来就存在着矛盾冲突。戏剧中的矛盾冲突就是在诸如此类的矛盾冲突中提炼出来的，但是它更集中、更尖锐。要想把握戏剧的矛盾冲突、深刻地认识作品的思想内涵，必须先理清人物关系。</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995736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0"/>
            <a:ext cx="12190413" cy="6896722"/>
          </a:xfrm>
          <a:prstGeom prst="rect">
            <a:avLst/>
          </a:prstGeom>
          <a:solidFill>
            <a:srgbClr val="20253C"/>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pic>
        <p:nvPicPr>
          <p:cNvPr id="16" name="图片 15"/>
          <p:cNvPicPr>
            <a:picLocks noChangeAspect="1"/>
          </p:cNvPicPr>
          <p:nvPr/>
        </p:nvPicPr>
        <p:blipFill rotWithShape="1">
          <a:blip r:embed="rId2"/>
          <a:srcRect t="19882" b="32724"/>
          <a:stretch>
            <a:fillRect/>
          </a:stretch>
        </p:blipFill>
        <p:spPr>
          <a:xfrm>
            <a:off x="-1" y="1241"/>
            <a:ext cx="12190413" cy="1916582"/>
          </a:xfrm>
          <a:prstGeom prst="rect">
            <a:avLst/>
          </a:prstGeom>
        </p:spPr>
      </p:pic>
      <p:sp>
        <p:nvSpPr>
          <p:cNvPr id="9" name="矩形 8"/>
          <p:cNvSpPr/>
          <p:nvPr/>
        </p:nvSpPr>
        <p:spPr>
          <a:xfrm>
            <a:off x="411022" y="477466"/>
            <a:ext cx="11300808" cy="5976664"/>
          </a:xfrm>
          <a:prstGeom prst="rect">
            <a:avLst/>
          </a:prstGeom>
          <a:solidFill>
            <a:schemeClr val="bg1">
              <a:alpha val="80000"/>
            </a:schemeClr>
          </a:solidFill>
          <a:ln>
            <a:noFill/>
          </a:ln>
          <a:effectLst>
            <a:outerShdw blurRad="63500" sx="101000" sy="101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        </a:t>
            </a:r>
            <a:endParaRPr lang="zh-CN" altLang="en-US" dirty="0">
              <a:solidFill>
                <a:schemeClr val="tx1"/>
              </a:solidFill>
            </a:endParaRPr>
          </a:p>
        </p:txBody>
      </p:sp>
      <p:sp>
        <p:nvSpPr>
          <p:cNvPr id="10" name="矩形 9"/>
          <p:cNvSpPr/>
          <p:nvPr/>
        </p:nvSpPr>
        <p:spPr>
          <a:xfrm>
            <a:off x="404250" y="477465"/>
            <a:ext cx="3607374" cy="5976665"/>
          </a:xfrm>
          <a:prstGeom prst="rect">
            <a:avLst/>
          </a:prstGeom>
          <a:solidFill>
            <a:srgbClr val="95C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 name="标题 2"/>
          <p:cNvSpPr txBox="1"/>
          <p:nvPr/>
        </p:nvSpPr>
        <p:spPr>
          <a:xfrm>
            <a:off x="1552720" y="2321099"/>
            <a:ext cx="2126848" cy="9193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300"/>
              </a:spcBef>
              <a:spcAft>
                <a:spcPts val="1300"/>
              </a:spcAft>
            </a:pPr>
            <a:r>
              <a:rPr lang="zh-CN" altLang="en-US" b="1" kern="100" spc="600" dirty="0" smtClean="0">
                <a:latin typeface="+mj-ea"/>
                <a:cs typeface="华文黑体" panose="02010600040101010101" pitchFamily="2" charset="-122"/>
              </a:rPr>
              <a:t>活动二</a:t>
            </a:r>
            <a:endParaRPr lang="zh-CN" altLang="zh-CN" b="1" kern="100" spc="600" dirty="0">
              <a:latin typeface="楷体" panose="02010609060101010101" pitchFamily="49" charset="-122"/>
              <a:ea typeface="楷体" panose="02010609060101010101" pitchFamily="49" charset="-122"/>
              <a:cs typeface="华文黑体" panose="02010600040101010101" pitchFamily="2" charset="-122"/>
            </a:endParaRPr>
          </a:p>
        </p:txBody>
      </p:sp>
      <p:sp>
        <p:nvSpPr>
          <p:cNvPr id="8" name="矩形 7"/>
          <p:cNvSpPr/>
          <p:nvPr/>
        </p:nvSpPr>
        <p:spPr>
          <a:xfrm>
            <a:off x="4158806" y="2393107"/>
            <a:ext cx="7553024" cy="769441"/>
          </a:xfrm>
          <a:prstGeom prst="rect">
            <a:avLst/>
          </a:prstGeom>
        </p:spPr>
        <p:txBody>
          <a:bodyPr wrap="square">
            <a:spAutoFit/>
          </a:bodyPr>
          <a:lstStyle/>
          <a:p>
            <a:pPr>
              <a:spcBef>
                <a:spcPts val="1300"/>
              </a:spcBef>
              <a:spcAft>
                <a:spcPts val="1300"/>
              </a:spcAft>
            </a:pPr>
            <a:r>
              <a:rPr lang="zh-CN" altLang="zh-CN" sz="4400" b="1" kern="100" dirty="0">
                <a:latin typeface="Times New Roman" panose="02020603050405020304" pitchFamily="18" charset="0"/>
                <a:cs typeface="华文黑体" panose="02010600040101010101" pitchFamily="2" charset="-122"/>
              </a:rPr>
              <a:t>读懂练透，提升艺术赏析能力</a:t>
            </a:r>
          </a:p>
        </p:txBody>
      </p:sp>
      <p:sp>
        <p:nvSpPr>
          <p:cNvPr id="11" name="矩形 10"/>
          <p:cNvSpPr/>
          <p:nvPr/>
        </p:nvSpPr>
        <p:spPr>
          <a:xfrm>
            <a:off x="1486694" y="2174775"/>
            <a:ext cx="10231908" cy="1255019"/>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176908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69801"/>
            <a:ext cx="11520000" cy="6740307"/>
          </a:xfrm>
          <a:prstGeom prst="rect">
            <a:avLst/>
          </a:prstGeom>
        </p:spPr>
        <p:txBody>
          <a:bodyPr wrap="square">
            <a:spAutoFit/>
          </a:bodyPr>
          <a:lstStyle/>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阅读下面的文字，完成后面任务。</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ctr">
              <a:lnSpc>
                <a:spcPct val="150000"/>
              </a:lnSpc>
              <a:spcAft>
                <a:spcPts val="0"/>
              </a:spcAft>
            </a:pPr>
            <a:r>
              <a:rPr lang="zh-CN" altLang="zh-CN" sz="3600" kern="100" dirty="0">
                <a:solidFill>
                  <a:srgbClr val="C00000"/>
                </a:solidFill>
                <a:latin typeface="Times New Roman" panose="02020603050405020304" pitchFamily="18" charset="0"/>
                <a:ea typeface="隶书" panose="02010509060101010101" pitchFamily="49" charset="-122"/>
                <a:cs typeface="Times New Roman" panose="02020603050405020304" pitchFamily="18" charset="0"/>
              </a:rPr>
              <a:t>智斗</a:t>
            </a:r>
            <a:r>
              <a:rPr lang="en-US" altLang="zh-CN" sz="3600" kern="100" dirty="0">
                <a:solidFill>
                  <a:srgbClr val="C00000"/>
                </a:solidFill>
                <a:latin typeface="Times New Roman" panose="02020603050405020304" pitchFamily="18" charset="0"/>
                <a:ea typeface="隶书" panose="02010509060101010101" pitchFamily="49" charset="-122"/>
                <a:cs typeface="Courier New" panose="02070309020205020404" pitchFamily="49" charset="0"/>
              </a:rPr>
              <a:t>(</a:t>
            </a:r>
            <a:r>
              <a:rPr lang="zh-CN" altLang="zh-CN" sz="3600" kern="100" dirty="0">
                <a:solidFill>
                  <a:srgbClr val="C00000"/>
                </a:solidFill>
                <a:latin typeface="Times New Roman" panose="02020603050405020304" pitchFamily="18" charset="0"/>
                <a:ea typeface="隶书" panose="02010509060101010101" pitchFamily="49" charset="-122"/>
                <a:cs typeface="Times New Roman" panose="02020603050405020304" pitchFamily="18" charset="0"/>
              </a:rPr>
              <a:t>选段</a:t>
            </a:r>
            <a:r>
              <a:rPr lang="en-US" altLang="zh-CN" sz="3600" kern="100" dirty="0">
                <a:solidFill>
                  <a:srgbClr val="C00000"/>
                </a:solidFill>
                <a:latin typeface="Times New Roman" panose="02020603050405020304" pitchFamily="18" charset="0"/>
                <a:ea typeface="隶书" panose="0201050906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胡传魁、刁德一、阿庆嫂上。四个伪军从上坡上走过。</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嘿，阿庆嫂！</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回身迎上</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听说您当了司令啦，恭喜呀！</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你好哇？</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好啊，好啊，哪阵风把您给吹回来了？</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买卖兴隆，混得不错吧</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托您的福，还算混得下去。</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哈哈哈</a:t>
            </a:r>
            <a:r>
              <a:rPr lang="en-US" altLang="zh-CN" sz="2800" kern="100" dirty="0" smtClean="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73993"/>
            <a:ext cx="11520000" cy="6637779"/>
          </a:xfrm>
          <a:prstGeom prst="rect">
            <a:avLst/>
          </a:prstGeom>
        </p:spPr>
        <p:txBody>
          <a:bodyPr wrap="square">
            <a:spAutoFit/>
          </a:bodyPr>
          <a:lstStyle/>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胡司令，您这边请坐。</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好好好，我给你介绍介绍，这是我的参谋长，姓刁，是本镇财主刁老太爷的公子，刁德一。</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u="sng" kern="100" dirty="0">
                <a:latin typeface="Times New Roman" panose="02020603050405020304" pitchFamily="18" charset="0"/>
                <a:ea typeface="仿宋_GB2312" panose="02010609030101010101" pitchFamily="49" charset="-122"/>
                <a:cs typeface="Times New Roman" panose="02020603050405020304" pitchFamily="18" charset="0"/>
              </a:rPr>
              <a:t>刁德一上下打量阿庆嫂。</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发觉刁德一是很阴险狡猾的敌人，就虚与周旋地</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参谋长，我借贵方一块宝地，落脚谋生，参谋长树大根深，往后还求您多照应。</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是啊，你还真得多照应着点。</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刁德一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好说好说。</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参谋长，您坐！</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阿庆嫂，我上回大难不死，才有了今天，我可得好好地谢谢你呀！</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54943"/>
            <a:ext cx="11520000" cy="6586394"/>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那是您本身的造化。哟，您瞧我，净顾着说话了，让您二位这么干坐着，我去泡茶去，您坐，您坐！</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进屋</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刁德一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司令！这么熟识，是什么人哪？</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你问的是她？</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想当初老子的队伍才开张，拢共才有十几个人、七八条枪。遇皇军追得我晕头转向，多亏了阿庆嫂，她叫我水缸里面把身藏。她那里提壶续水，面不改色，无事一样。</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阿庆嫂提壶拿杯，细心地听着，发现敌人看见了自己，就若无其事地从屋里走出。</a:t>
            </a:r>
            <a:r>
              <a:rPr lang="en-US" altLang="zh-CN" sz="2800" kern="100" dirty="0" smtClean="0">
                <a:latin typeface="Times New Roman" panose="02020603050405020304" pitchFamily="18" charset="0"/>
                <a:ea typeface="仿宋_GB2312" panose="02010609030101010101" pitchFamily="49" charset="-122"/>
                <a:cs typeface="Courier New" panose="02070309020205020404" pitchFamily="49" charset="0"/>
              </a:rPr>
              <a:t>]</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接唱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骗走了东洋兵，我才躲过了大难一场。</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转向阿庆嫂</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似这样救命之恩终身不忘，俺胡某讲义气终当报偿</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985"/>
            <a:ext cx="11520000" cy="6695335"/>
          </a:xfrm>
          <a:prstGeom prst="rect">
            <a:avLst/>
          </a:prstGeom>
        </p:spPr>
        <p:txBody>
          <a:bodyPr wrap="square" lIns="121898" tIns="60948" rIns="121898" bIns="60948">
            <a:spAutoFit/>
          </a:bodyPr>
          <a:lstStyle/>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胡司令，这么点小事，您别净挂在嘴边上。那我也是急中生智，事过之后，您猜怎么着，我呀，还真有点后怕呀！</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阿庆嫂一面倒茶，一面观察。</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参谋长，您吃茶！</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忽然想起</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哟，香烟忘了，我去拿烟去。</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进屋</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刁德一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看着阿庆嫂的背影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司令！我是本地人，怎么没有见过这位老板娘啊？</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人家夫妻</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八一三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以后才来这儿开茶馆，那时候你还在日本留学，你怎么会认识她哪？</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刁德一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哎！这个女人真不简单哪！</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怎么，你对她还有什么怀疑吗？</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778287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985"/>
            <a:ext cx="11520000" cy="6512208"/>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刁德一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不不不！司令的恩人嘛！</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你这个人哪！</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刁德一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嘿嘿嘿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阿庆嫂取香烟、火柴，提铜壶从屋内走出。</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参谋长，烟不好，请抽一支呀！</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刁德一接过阿庆嫂送上的烟。阿庆嫂欲为他点烟，刁德一谢绝，自己用打火机点着。</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胡司令，抽一支！</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胡传魁接烟。阿庆嫂给胡点烟。</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刁德一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望着阿庆嫂的背影，唱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这个女人不寻常</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9447790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3760"/>
            <a:ext cx="11520000" cy="6586394"/>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刁德一有什么鬼心肠？</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这小刁一点面子也不讲！</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这草包倒是一堵挡风的墙</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刁德一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略一想，打开烟盒请阿庆嫂抽烟</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抽烟！</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阿庆嫂摇手拒绝</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人家不会，你这是干什么啊！</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刁德一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她态度不卑又不亢。</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他神情不阴又不阳。</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刁德一搞的什么鬼花样</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他们到底是姓蒋还是姓汪？</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刁德一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我待要旁敲侧击将她访</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1305505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83760"/>
            <a:ext cx="11520000" cy="6586394"/>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我必须察言观色把他防。</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阿庆嫂欲进屋。刁德一从她的身后叫住。</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刁德一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阿庆嫂！</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适才听得司令讲，阿庆嫂真是不寻常。我佩服你沉着机灵有胆量，竟敢在鬼子面前耍花枪。若无有抗日救国的好思想，焉能够舍己救人不慌张！</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参谋长休要谬夸奖，舍己救人不敢当，开茶馆，盼兴旺，江湖义气第一桩。司令常来又常往，我有心背靠大树好乘凉。也是司令洪福广，方能遇难又呈祥</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en-US" altLang="zh-CN" sz="1050" kern="100" dirty="0" smtClean="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刁德一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新四军久在沙家浜，这棵大树有阴凉，你与他们常来往，想必是安排照应更周详</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109443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379860"/>
            <a:ext cx="11520000" cy="5211915"/>
          </a:xfrm>
          <a:prstGeom prst="rect">
            <a:avLst/>
          </a:prstGeom>
        </p:spPr>
        <p:txBody>
          <a:bodyPr wrap="square" lIns="121898" tIns="60948" rIns="121898" bIns="60948">
            <a:spAutoFit/>
          </a:bodyPr>
          <a:lstStyle/>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垒起七星灶，铜壶煮三江。摆开八仙桌，招待十六方。来的都是客，全凭嘴一张。相逢开口笑，过后不思量。人一走，茶就凉</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u="sng" kern="100" dirty="0">
                <a:latin typeface="Times New Roman" panose="02020603050405020304" pitchFamily="18" charset="0"/>
                <a:ea typeface="仿宋_GB2312" panose="02010609030101010101" pitchFamily="49" charset="-122"/>
                <a:cs typeface="Times New Roman" panose="02020603050405020304" pitchFamily="18" charset="0"/>
              </a:rPr>
              <a:t>阿庆嫂泼去刁德一杯中残茶</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，刁德一一惊。</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阿庆嫂　</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rPr>
              <a:t>接唱</a:t>
            </a:r>
            <a:r>
              <a:rPr lang="en-US" altLang="zh-CN" sz="2800" kern="100" dirty="0">
                <a:latin typeface="Times New Roman" panose="02020603050405020304" pitchFamily="18" charset="0"/>
                <a:ea typeface="仿宋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有什么周详不周详！</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胡传魁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哈哈哈</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刁德一　</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嘿嘿嘿</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阿庆嫂真不愧是个开茶馆的，说出话来滴水不漏。佩服！佩服</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r>
              <a:rPr lang="en-US" altLang="zh-CN" sz="2800" kern="100" dirty="0" smtClean="0">
                <a:latin typeface="Times New Roman" panose="02020603050405020304" pitchFamily="18" charset="0"/>
                <a:ea typeface="宋体" panose="02010600030101010101" pitchFamily="2" charset="-122"/>
                <a:cs typeface="Courier New" panose="02070309020205020404" pitchFamily="49" charset="0"/>
              </a:rPr>
              <a:t>(</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节选自现代京剧《沙家浜》第四场，有删改</a:t>
            </a:r>
            <a:r>
              <a:rPr lang="en-US" altLang="zh-CN" sz="2800" kern="100" dirty="0">
                <a:latin typeface="Times New Roman" panose="02020603050405020304" pitchFamily="18" charset="0"/>
                <a:ea typeface="宋体" panose="02010600030101010101" pitchFamily="2"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1197632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083603"/>
            <a:ext cx="11520000" cy="2634223"/>
          </a:xfrm>
          <a:prstGeom prst="rect">
            <a:avLst/>
          </a:prstGeom>
        </p:spPr>
        <p:txBody>
          <a:bodyPr wrap="square" lIns="121898" tIns="60948" rIns="121898" bIns="60948">
            <a:spAutoFit/>
          </a:bodyPr>
          <a:lstStyle/>
          <a:p>
            <a:pPr algn="just">
              <a:lnSpc>
                <a:spcPct val="150000"/>
              </a:lnSpc>
              <a:spcAft>
                <a:spcPts val="0"/>
              </a:spcAft>
            </a:pP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注　</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《沙家浜》讲的是</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1939</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年秋，在沙家浜秘密疗伤的新四军战士，面对日伪勾结、下乡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扫荡</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的险恶环境，在地方党组织和群众的支持帮助下，坚持抗日的故事。阿庆嫂是春来茶馆的老板娘，中共地下工作者；刁德一是与日寇勾结的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忠义救国军</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参谋长，胡传魁是其司令。</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0275239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693490"/>
            <a:ext cx="11520000" cy="664477"/>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戏剧导图</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0" y="187986"/>
            <a:ext cx="12192001" cy="489641"/>
          </a:xfrm>
          <a:prstGeom prst="rect">
            <a:avLst/>
          </a:prstGeom>
          <a:solidFill>
            <a:srgbClr val="BC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7" name="直接连接符 6"/>
          <p:cNvCxnSpPr/>
          <p:nvPr/>
        </p:nvCxnSpPr>
        <p:spPr>
          <a:xfrm>
            <a:off x="191344" y="187986"/>
            <a:ext cx="0" cy="47677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8" name="直接连接符 7"/>
          <p:cNvCxnSpPr/>
          <p:nvPr/>
        </p:nvCxnSpPr>
        <p:spPr>
          <a:xfrm>
            <a:off x="334566" y="187986"/>
            <a:ext cx="0" cy="47677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9" name="矩形 8"/>
          <p:cNvSpPr/>
          <p:nvPr/>
        </p:nvSpPr>
        <p:spPr>
          <a:xfrm>
            <a:off x="403802" y="201973"/>
            <a:ext cx="5781443" cy="461665"/>
          </a:xfrm>
          <a:prstGeom prst="rect">
            <a:avLst/>
          </a:prstGeom>
        </p:spPr>
        <p:txBody>
          <a:bodyPr wrap="square">
            <a:spAutoFit/>
          </a:bodyPr>
          <a:lstStyle/>
          <a:p>
            <a:r>
              <a:rPr lang="zh-CN" altLang="en-US" b="1" kern="100" dirty="0">
                <a:solidFill>
                  <a:schemeClr val="bg1"/>
                </a:solidFill>
                <a:latin typeface="+mj-ea"/>
                <a:ea typeface="+mj-ea"/>
                <a:cs typeface="Times New Roman" panose="02020603050405020304" pitchFamily="18" charset="0"/>
              </a:rPr>
              <a:t>精读这一篇，会读这一类</a:t>
            </a:r>
          </a:p>
        </p:txBody>
      </p:sp>
      <p:pic>
        <p:nvPicPr>
          <p:cNvPr id="3074" name="Picture 2" descr="W42改改"/>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18710" y="1443571"/>
            <a:ext cx="5552993" cy="4578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531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621482"/>
            <a:ext cx="11520000" cy="5188793"/>
          </a:xfrm>
          <a:prstGeom prst="rect">
            <a:avLst/>
          </a:prstGeom>
        </p:spPr>
        <p:txBody>
          <a:bodyPr wrap="square">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现代京剧</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京剧是我国最具代表性的剧种之一，也是传统戏曲的主要组成部分。狭义上的现代京剧专指中华人民共和国成立后在党的</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双百</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方针指引下，通过改革以反映社会现实生活的京剧。主要作品有《红灯记》《沙家浜》《智取威虎山》等。</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在《沙家浜》中，阿庆嫂是旦角，胡传魁是净角，刁德一是生角。唱腔以西皮为主。西皮是一种明朗、刚劲、激昂的腔调，适合表现喜悦、激动、高昂以及愤怒的情绪。</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8378390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818456"/>
            <a:ext cx="11520000" cy="2595839"/>
          </a:xfrm>
          <a:prstGeom prst="rect">
            <a:avLst/>
          </a:prstGeom>
        </p:spPr>
        <p:txBody>
          <a:bodyPr wrap="square">
            <a:spAutoFit/>
          </a:bodyPr>
          <a:lstStyle/>
          <a:p>
            <a:pPr algn="ctr">
              <a:lnSpc>
                <a:spcPct val="150000"/>
              </a:lnSpc>
              <a:spcAft>
                <a:spcPts val="0"/>
              </a:spcAft>
            </a:pPr>
            <a:r>
              <a:rPr lang="zh-CN" altLang="zh-CN" sz="2800" b="1" kern="100" dirty="0">
                <a:latin typeface="Times New Roman" panose="02020603050405020304" pitchFamily="18" charset="0"/>
                <a:ea typeface="微软雅黑" panose="020B0503020204020204" pitchFamily="34" charset="-122"/>
                <a:cs typeface="Times New Roman" panose="02020603050405020304" pitchFamily="18" charset="0"/>
              </a:rPr>
              <a:t>一、赏析戏剧语言</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一</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体会舞台说明的作用</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请结合全文，简要分析文中画线的两处舞台说明对塑造人物形象的作用。</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(1)</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刁德一上下打量阿庆嫂。</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6" name="矩形 5"/>
          <p:cNvSpPr/>
          <p:nvPr/>
        </p:nvSpPr>
        <p:spPr>
          <a:xfrm>
            <a:off x="0" y="187986"/>
            <a:ext cx="12192001" cy="489641"/>
          </a:xfrm>
          <a:prstGeom prst="rect">
            <a:avLst/>
          </a:prstGeom>
          <a:solidFill>
            <a:srgbClr val="BC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7" name="直接连接符 6"/>
          <p:cNvCxnSpPr/>
          <p:nvPr/>
        </p:nvCxnSpPr>
        <p:spPr>
          <a:xfrm>
            <a:off x="191344" y="187986"/>
            <a:ext cx="0" cy="47677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8" name="直接连接符 7"/>
          <p:cNvCxnSpPr/>
          <p:nvPr/>
        </p:nvCxnSpPr>
        <p:spPr>
          <a:xfrm>
            <a:off x="334566" y="187986"/>
            <a:ext cx="0" cy="47677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9" name="矩形 8"/>
          <p:cNvSpPr/>
          <p:nvPr/>
        </p:nvSpPr>
        <p:spPr>
          <a:xfrm>
            <a:off x="403802" y="201973"/>
            <a:ext cx="5781443" cy="461665"/>
          </a:xfrm>
          <a:prstGeom prst="rect">
            <a:avLst/>
          </a:prstGeom>
        </p:spPr>
        <p:txBody>
          <a:bodyPr wrap="square">
            <a:spAutoFit/>
          </a:bodyPr>
          <a:lstStyle/>
          <a:p>
            <a:r>
              <a:rPr lang="zh-CN" altLang="en-US" b="1" kern="100" dirty="0">
                <a:solidFill>
                  <a:schemeClr val="bg1"/>
                </a:solidFill>
                <a:latin typeface="+mj-ea"/>
                <a:ea typeface="+mj-ea"/>
                <a:cs typeface="Times New Roman" panose="02020603050405020304" pitchFamily="18" charset="0"/>
              </a:rPr>
              <a:t>练透这一群，会做这一类</a:t>
            </a:r>
          </a:p>
        </p:txBody>
      </p:sp>
      <p:sp>
        <p:nvSpPr>
          <p:cNvPr id="10" name="矩形 9"/>
          <p:cNvSpPr/>
          <p:nvPr/>
        </p:nvSpPr>
        <p:spPr>
          <a:xfrm>
            <a:off x="335206" y="3441932"/>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上下打量</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这个细节表现出刁德一对阿庆嫂的怀疑，表现了他的阴险、多疑。</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929083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linds(horizontal)">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206" y="1068366"/>
            <a:ext cx="11520000" cy="664477"/>
          </a:xfrm>
          <a:prstGeom prst="rect">
            <a:avLst/>
          </a:prstGeom>
        </p:spPr>
        <p:txBody>
          <a:bodyPr wrap="square">
            <a:spAutoFit/>
          </a:bodyPr>
          <a:lstStyle/>
          <a:p>
            <a:pPr algn="just">
              <a:lnSpc>
                <a:spcPct val="150000"/>
              </a:lnSpc>
              <a:spcAft>
                <a:spcPts val="0"/>
              </a:spcAft>
            </a:pP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(2)</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阿庆嫂泼去刁德一杯中残茶。</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785748"/>
            <a:ext cx="11520000" cy="1284006"/>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泼茶的动作是阿庆嫂对对手的有力回击，体现了她对刁德一的不满，表现了她的机智果敢。</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8185019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047333"/>
            <a:ext cx="11412000" cy="1303177"/>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说说短剧《流亡者》中的两处舞台说明在剧本中所起的作用。</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原文见本学案活动一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类题延练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0" y="565950"/>
            <a:ext cx="2854846" cy="36004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22598" y="336909"/>
            <a:ext cx="9936464" cy="669158"/>
          </a:xfrm>
          <a:prstGeom prst="rect">
            <a:avLst/>
          </a:prstGeom>
        </p:spPr>
        <p:txBody>
          <a:bodyPr wrap="square">
            <a:spAutoFit/>
          </a:bodyPr>
          <a:lstStyle/>
          <a:p>
            <a:pPr algn="just">
              <a:lnSpc>
                <a:spcPct val="150000"/>
              </a:lnSpc>
            </a:pPr>
            <a:r>
              <a:rPr lang="zh-CN" altLang="zh-CN" sz="2800" kern="100" dirty="0" smtClean="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solidFill>
                  <a:srgbClr val="002060"/>
                </a:solidFill>
                <a:latin typeface="+mn-ea"/>
                <a:cs typeface="Times New Roman" panose="02020603050405020304" pitchFamily="18" charset="0"/>
              </a:rPr>
              <a:t>类题延练</a:t>
            </a:r>
            <a:r>
              <a:rPr lang="zh-CN" altLang="zh-CN" sz="2800" kern="100" dirty="0" smtClean="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2800"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endParaRPr>
          </a:p>
        </p:txBody>
      </p:sp>
      <p:sp>
        <p:nvSpPr>
          <p:cNvPr id="5" name="矩形 4"/>
          <p:cNvSpPr/>
          <p:nvPr/>
        </p:nvSpPr>
        <p:spPr>
          <a:xfrm>
            <a:off x="389206" y="2391776"/>
            <a:ext cx="11412000" cy="130317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第一处介绍故事发生的时间、地点和当时的环境。第二处刻画人物，写流亡者的动作，表现了他机警的性格。</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5936114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51697"/>
            <a:ext cx="1966169" cy="479877"/>
            <a:chOff x="0" y="251697"/>
            <a:chExt cx="1966169" cy="479877"/>
          </a:xfrm>
        </p:grpSpPr>
        <p:sp>
          <p:nvSpPr>
            <p:cNvPr id="16" name="矩形 15"/>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矩形 18"/>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
        <p:nvSpPr>
          <p:cNvPr id="13" name="矩形 12"/>
          <p:cNvSpPr/>
          <p:nvPr/>
        </p:nvSpPr>
        <p:spPr>
          <a:xfrm>
            <a:off x="960182" y="765498"/>
            <a:ext cx="10270048" cy="5493812"/>
          </a:xfrm>
          <a:prstGeom prst="rect">
            <a:avLst/>
          </a:prstGeom>
        </p:spPr>
        <p:txBody>
          <a:bodyPr wrap="square">
            <a:spAutoFit/>
          </a:bodyPr>
          <a:lstStyle/>
          <a:p>
            <a:pPr indent="711200" algn="just">
              <a:lnSpc>
                <a:spcPct val="15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舞台说明又称舞台提示，是剧作者根据演出需要提供给导演和演员的说明性文字。按其内容和作用的不同可分为以下四种类型：</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人物说明。</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一般指戏剧文学剧本的人物表。它主要是介绍登场人物的年龄、职务和人物间的关系，简明扼要地介绍剧中人物的概况。</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舞台场面说明。</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包括剧情发生的时间、地点、环境、灯光效果、道具运用，人物的上场、下场以及幕的启闭等</a:t>
            </a:r>
            <a:r>
              <a:rPr lang="zh-CN" altLang="zh-CN" sz="2600" kern="100" dirty="0" smtClean="0">
                <a:latin typeface="Times New Roman" panose="02020603050405020304" pitchFamily="18" charset="0"/>
                <a:ea typeface="楷体_GB2312" panose="02010609030101010101" pitchFamily="49" charset="-122"/>
                <a:cs typeface="Times New Roman" panose="02020603050405020304" pitchFamily="18" charset="0"/>
              </a:rPr>
              <a:t>。</a:t>
            </a:r>
          </a:p>
          <a:p>
            <a:pPr indent="711200" algn="just">
              <a:lnSpc>
                <a:spcPct val="150000"/>
              </a:lnSpc>
              <a:spcAft>
                <a:spcPts val="0"/>
              </a:spcAft>
            </a:pPr>
            <a:r>
              <a:rPr lang="en-US" altLang="zh-CN" sz="2600" kern="100" dirty="0" smtClean="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600" kern="100" dirty="0" smtClean="0">
                <a:latin typeface="Times New Roman" panose="02020603050405020304" pitchFamily="18" charset="0"/>
                <a:ea typeface="方正中等线简体" panose="03000509000000000000" pitchFamily="65" charset="-122"/>
                <a:cs typeface="Times New Roman" panose="02020603050405020304" pitchFamily="18" charset="0"/>
              </a:rPr>
              <a:t>人物动作说明。</a:t>
            </a:r>
            <a:r>
              <a:rPr lang="zh-CN" altLang="zh-CN" sz="2600" kern="100" dirty="0" smtClean="0">
                <a:latin typeface="Times New Roman" panose="02020603050405020304" pitchFamily="18" charset="0"/>
                <a:ea typeface="楷体_GB2312" panose="02010609030101010101" pitchFamily="49" charset="-122"/>
                <a:cs typeface="Times New Roman" panose="02020603050405020304" pitchFamily="18" charset="0"/>
              </a:rPr>
              <a:t>这是通过对人物在道白、演唱过程中的动作、情态的说明来刻画人物性格、推进剧情发展的一种主要的表现手段。同时也为演员提供了动作表演的依据。</a:t>
            </a:r>
            <a:endParaRPr lang="zh-CN" altLang="zh-CN" sz="2600" kern="100" dirty="0" smtClean="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460162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51697"/>
            <a:ext cx="1966169" cy="479877"/>
            <a:chOff x="0" y="251697"/>
            <a:chExt cx="1966169" cy="479877"/>
          </a:xfrm>
        </p:grpSpPr>
        <p:sp>
          <p:nvSpPr>
            <p:cNvPr id="16" name="矩形 15"/>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矩形 18"/>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
        <p:nvSpPr>
          <p:cNvPr id="13" name="矩形 12"/>
          <p:cNvSpPr/>
          <p:nvPr/>
        </p:nvSpPr>
        <p:spPr>
          <a:xfrm>
            <a:off x="960182" y="765498"/>
            <a:ext cx="10270048" cy="5909310"/>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唱腔板式说明。</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这是戏曲文学剧本所独有的舞台说明。</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具体解题时，可从以下三个角度分析舞台说明的作用：</a:t>
            </a: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明确说明内容。</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从舞台说明的类型看，有人物说明、舞台场面说明、人物动作说明和唱腔板式说明。在这四类说明中，舞台场面说明和人物动作说明一般是鉴赏的重点。舞台场面说明要从其对场面的交代、气氛的暗示、环境的映衬等角度分析。</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紧扣人物台词。</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人物动作说明往往表明人物说话时的情态、动作，这类说明与台词一起在塑造人物形象、推动矛盾发展中具有重要的作用</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286740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51697"/>
            <a:ext cx="1966169" cy="479877"/>
            <a:chOff x="0" y="251697"/>
            <a:chExt cx="1966169" cy="479877"/>
          </a:xfrm>
        </p:grpSpPr>
        <p:sp>
          <p:nvSpPr>
            <p:cNvPr id="16" name="矩形 15"/>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矩形 18"/>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
        <p:nvSpPr>
          <p:cNvPr id="13" name="矩形 12"/>
          <p:cNvSpPr/>
          <p:nvPr/>
        </p:nvSpPr>
        <p:spPr>
          <a:xfrm>
            <a:off x="960182" y="765498"/>
            <a:ext cx="10270048" cy="2576667"/>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结合剧情发展。</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舞台说明是剧本语言不可缺少的一部分，交代故事发生的时间、地点、人物和舞台布局及气氛等。</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这些说明对刻画人物性格、推动情节发展有一定的作用，往往起到设置悬念、为下文做铺垫等作用。</a:t>
            </a:r>
            <a:endParaRPr lang="zh-CN" altLang="zh-CN" sz="28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11097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522135"/>
            <a:ext cx="11520000" cy="1987892"/>
          </a:xfrm>
          <a:prstGeom prst="rect">
            <a:avLst/>
          </a:prstGeom>
        </p:spPr>
        <p:txBody>
          <a:bodyPr wrap="square" lIns="121898" tIns="60948" rIns="121898" bIns="60948">
            <a:spAutoFit/>
          </a:bodyPr>
          <a:lstStyle/>
          <a:p>
            <a:pPr algn="just">
              <a:lnSpc>
                <a:spcPct val="150000"/>
              </a:lnSpc>
              <a:spcAft>
                <a:spcPts val="0"/>
              </a:spcAft>
            </a:pP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二</a:t>
            </a:r>
            <a:r>
              <a:rPr lang="en-US" altLang="zh-CN" sz="2800" b="1" kern="100" dirty="0">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latin typeface="Times New Roman" panose="02020603050405020304" pitchFamily="18" charset="0"/>
                <a:ea typeface="方正中等线简体" panose="03000509000000000000" pitchFamily="65" charset="-122"/>
                <a:cs typeface="Times New Roman" panose="02020603050405020304" pitchFamily="18" charset="0"/>
              </a:rPr>
              <a:t>赏析人物语言</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刁德一说：</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这个女人不寻常！</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此句可谓话里有话，请分析其深层含意。</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476816"/>
            <a:ext cx="11520000" cy="1961090"/>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这个女人不寻常</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，这是一句含有弦外之音的潜台词：表面上是夸奖阿庆嫂胆大心细、遇事不慌、机警从容，而实际上是对眼前这位眼观六路、耳听八方、八面玲珑的老板娘身份的怀疑。</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207301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096458"/>
            <a:ext cx="11520000" cy="134156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刁德一：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新四军久在沙家浜，这棵大树有阴凉，你与他们常来往，想必是安排照应更周详！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唱词的潜台词是什么？</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453136"/>
            <a:ext cx="11520000" cy="688626"/>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你与新四军有来往，你知道新四军的去向。</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4676662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26951"/>
            <a:ext cx="11520000" cy="1341561"/>
          </a:xfrm>
          <a:prstGeom prst="rect">
            <a:avLst/>
          </a:prstGeom>
        </p:spPr>
        <p:txBody>
          <a:bodyPr wrap="square" lIns="121898" tIns="60948" rIns="121898" bIns="60948">
            <a:spAutoFit/>
          </a:bodyPr>
          <a:lstStyle/>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刁德一问及阿庆嫂是否抗日，阿庆嫂则以</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来的都是客</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不周详</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巧妙回答。请从潜台词的角度分析其妙处。</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1495103"/>
            <a:ext cx="11520000" cy="5192744"/>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zh-CN" altLang="zh-CN" sz="2800" kern="100" dirty="0">
                <a:latin typeface="Times New Roman" panose="02020603050405020304" pitchFamily="18" charset="0"/>
                <a:cs typeface="Times New Roman" panose="02020603050405020304" pitchFamily="18" charset="0"/>
              </a:rPr>
              <a:t>在这里，阿庆嫂再次滴水不漏地应对了刁德一的刁难：我既然是个做生意的，</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来的都是客</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，第一我不知道客人的身份，第二我不关心客人的身份，这两层意思就把刁德一的所有刁难都挡回去了。谁来喝茶都是喝，喝完了就走人，我也不关心客人走了以后怎么样。</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人一走，茶就凉</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向刁德一表明：当地有没有新四军，我阿庆嫂是不关心的，即便是有，我阿庆嫂也不会主动去认识，当然也就谈不上对新四军</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背靠大树好乘凉</a:t>
            </a:r>
            <a:r>
              <a:rPr lang="en-US" altLang="zh-CN" sz="2800" kern="100" dirty="0">
                <a:latin typeface="宋体" panose="02010600030101010101" pitchFamily="2" charset="-122"/>
                <a:cs typeface="Times New Roman" panose="02020603050405020304" pitchFamily="18" charset="0"/>
              </a:rPr>
              <a:t>”</a:t>
            </a:r>
            <a:r>
              <a:rPr lang="zh-CN" altLang="zh-CN" sz="2800" kern="100" dirty="0">
                <a:latin typeface="Times New Roman" panose="02020603050405020304" pitchFamily="18" charset="0"/>
                <a:cs typeface="Times New Roman" panose="02020603050405020304" pitchFamily="18" charset="0"/>
              </a:rPr>
              <a:t>。</a:t>
            </a:r>
            <a:r>
              <a:rPr lang="en-US" altLang="zh-CN" sz="2800" kern="100" dirty="0">
                <a:latin typeface="Times New Roman" panose="02020603050405020304" pitchFamily="18" charset="0"/>
                <a:cs typeface="Courier New" panose="02070309020205020404" pitchFamily="49" charset="0"/>
              </a:rPr>
              <a:t>——</a:t>
            </a:r>
            <a:r>
              <a:rPr lang="zh-CN" altLang="zh-CN" sz="2800" kern="100" dirty="0">
                <a:latin typeface="Times New Roman" panose="02020603050405020304" pitchFamily="18" charset="0"/>
                <a:cs typeface="Times New Roman" panose="02020603050405020304" pitchFamily="18" charset="0"/>
              </a:rPr>
              <a:t>阿庆嫂的巧妙回答，让居心叵测的刁德一竹篮打水，一无所获。</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087177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133414"/>
            <a:ext cx="11520000" cy="2864991"/>
          </a:xfrm>
          <a:prstGeom prst="rect">
            <a:avLst/>
          </a:prstGeom>
        </p:spPr>
        <p:txBody>
          <a:bodyPr wrap="square" lIns="121898" tIns="60948" rIns="121898" bIns="60948">
            <a:spAutoFit/>
          </a:bodyPr>
          <a:lstStyle/>
          <a:p>
            <a:pPr algn="just">
              <a:lnSpc>
                <a:spcPct val="14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文牧等人原本为阿庆嫂设计的戏文是：</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摆出八仙桌，招接十六方，砌起七星炉，全靠嘴一张。来者是客勤招待，照应两字谈不上。</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汪曾祺将其改为：</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垒起七星灶，铜壶煮三江。摆开八仙桌，招待十六方。来的都是客，全凭嘴一张。相逢开口笑，过后不思量。人一走，茶就凉</a:t>
            </a:r>
            <a:r>
              <a:rPr lang="en-US" altLang="zh-CN" sz="26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你比较认可哪一个版本？为什么？</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3053928"/>
            <a:ext cx="11520000" cy="3400202"/>
          </a:xfrm>
          <a:prstGeom prst="rect">
            <a:avLst/>
          </a:prstGeom>
        </p:spPr>
        <p:txBody>
          <a:bodyPr wrap="square" lIns="121898" tIns="60948" rIns="121898" bIns="60948">
            <a:spAutoFit/>
          </a:bodyPr>
          <a:lstStyle/>
          <a:p>
            <a:pPr algn="just">
              <a:lnSpc>
                <a:spcPct val="140000"/>
              </a:lnSpc>
              <a:spcAft>
                <a:spcPts val="0"/>
              </a:spcAft>
            </a:pPr>
            <a:r>
              <a:rPr lang="zh-CN" altLang="zh-CN" sz="26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600" kern="100" dirty="0">
                <a:latin typeface="Times New Roman" panose="02020603050405020304" pitchFamily="18" charset="0"/>
                <a:cs typeface="Courier New" panose="02070309020205020404" pitchFamily="49" charset="0"/>
              </a:rPr>
              <a:t>(</a:t>
            </a:r>
            <a:r>
              <a:rPr lang="zh-CN" altLang="zh-CN" sz="2600" kern="100" dirty="0">
                <a:latin typeface="Times New Roman" panose="02020603050405020304" pitchFamily="18" charset="0"/>
                <a:cs typeface="Times New Roman" panose="02020603050405020304" pitchFamily="18" charset="0"/>
              </a:rPr>
              <a:t>示例</a:t>
            </a:r>
            <a:r>
              <a:rPr lang="en-US" altLang="zh-CN" sz="2600" kern="100" dirty="0">
                <a:latin typeface="Times New Roman" panose="02020603050405020304" pitchFamily="18" charset="0"/>
                <a:cs typeface="Courier New" panose="02070309020205020404" pitchFamily="49" charset="0"/>
              </a:rPr>
              <a:t>)</a:t>
            </a:r>
            <a:r>
              <a:rPr lang="zh-CN" altLang="zh-CN" sz="2600" kern="100" dirty="0">
                <a:latin typeface="Times New Roman" panose="02020603050405020304" pitchFamily="18" charset="0"/>
                <a:cs typeface="Times New Roman" panose="02020603050405020304" pitchFamily="18" charset="0"/>
              </a:rPr>
              <a:t>我比较认可汪曾祺的版本。</a:t>
            </a:r>
            <a:r>
              <a:rPr lang="en-US" altLang="zh-CN" sz="2600" kern="100" dirty="0">
                <a:latin typeface="宋体" panose="02010600030101010101" pitchFamily="2" charset="-122"/>
                <a:cs typeface="Times New Roman" panose="02020603050405020304" pitchFamily="18" charset="0"/>
              </a:rPr>
              <a:t>①</a:t>
            </a:r>
            <a:r>
              <a:rPr lang="zh-CN" altLang="zh-CN" sz="2600" kern="100" dirty="0">
                <a:latin typeface="Times New Roman" panose="02020603050405020304" pitchFamily="18" charset="0"/>
                <a:cs typeface="Times New Roman" panose="02020603050405020304" pitchFamily="18" charset="0"/>
              </a:rPr>
              <a:t>改编后的唱词的核心是</a:t>
            </a:r>
            <a:r>
              <a:rPr lang="en-US" altLang="zh-CN" sz="2600" kern="100" dirty="0">
                <a:latin typeface="宋体" panose="02010600030101010101" pitchFamily="2" charset="-122"/>
                <a:cs typeface="Times New Roman" panose="02020603050405020304" pitchFamily="18" charset="0"/>
              </a:rPr>
              <a:t>“</a:t>
            </a:r>
            <a:r>
              <a:rPr lang="zh-CN" altLang="zh-CN" sz="2600" kern="100" dirty="0">
                <a:latin typeface="Times New Roman" panose="02020603050405020304" pitchFamily="18" charset="0"/>
                <a:cs typeface="Times New Roman" panose="02020603050405020304" pitchFamily="18" charset="0"/>
              </a:rPr>
              <a:t>人一走，茶就凉</a:t>
            </a:r>
            <a:r>
              <a:rPr lang="en-US" altLang="zh-CN" sz="2600" kern="100" dirty="0">
                <a:latin typeface="宋体" panose="02010600030101010101" pitchFamily="2" charset="-122"/>
                <a:cs typeface="Times New Roman" panose="02020603050405020304" pitchFamily="18" charset="0"/>
              </a:rPr>
              <a:t>”</a:t>
            </a:r>
            <a:r>
              <a:rPr lang="zh-CN" altLang="zh-CN" sz="2600" kern="100" dirty="0">
                <a:latin typeface="Times New Roman" panose="02020603050405020304" pitchFamily="18" charset="0"/>
                <a:cs typeface="Times New Roman" panose="02020603050405020304" pitchFamily="18" charset="0"/>
              </a:rPr>
              <a:t>，脱胎于俗语</a:t>
            </a:r>
            <a:r>
              <a:rPr lang="en-US" altLang="zh-CN" sz="2600" kern="100" dirty="0">
                <a:latin typeface="宋体" panose="02010600030101010101" pitchFamily="2" charset="-122"/>
                <a:cs typeface="Times New Roman" panose="02020603050405020304" pitchFamily="18" charset="0"/>
              </a:rPr>
              <a:t>“</a:t>
            </a:r>
            <a:r>
              <a:rPr lang="zh-CN" altLang="zh-CN" sz="2600" kern="100" dirty="0">
                <a:latin typeface="Times New Roman" panose="02020603050405020304" pitchFamily="18" charset="0"/>
                <a:cs typeface="Times New Roman" panose="02020603050405020304" pitchFamily="18" charset="0"/>
              </a:rPr>
              <a:t>人走茶凉</a:t>
            </a:r>
            <a:r>
              <a:rPr lang="en-US" altLang="zh-CN" sz="2600" kern="100" dirty="0">
                <a:latin typeface="宋体" panose="02010600030101010101" pitchFamily="2" charset="-122"/>
                <a:cs typeface="Times New Roman" panose="02020603050405020304" pitchFamily="18" charset="0"/>
              </a:rPr>
              <a:t>”</a:t>
            </a:r>
            <a:r>
              <a:rPr lang="zh-CN" altLang="zh-CN" sz="2600" kern="100" dirty="0">
                <a:latin typeface="Times New Roman" panose="02020603050405020304" pitchFamily="18" charset="0"/>
                <a:cs typeface="Times New Roman" panose="02020603050405020304" pitchFamily="18" charset="0"/>
              </a:rPr>
              <a:t>，应用于茶馆，此景十分自然贴切</a:t>
            </a:r>
            <a:r>
              <a:rPr lang="zh-CN" altLang="zh-CN" sz="2600" kern="100" dirty="0" smtClean="0">
                <a:latin typeface="Times New Roman" panose="02020603050405020304" pitchFamily="18" charset="0"/>
                <a:cs typeface="Times New Roman" panose="02020603050405020304" pitchFamily="18" charset="0"/>
              </a:rPr>
              <a:t>。</a:t>
            </a:r>
            <a:endParaRPr lang="en-US" altLang="zh-CN" sz="2600" kern="100" dirty="0" smtClean="0">
              <a:latin typeface="Times New Roman" panose="02020603050405020304" pitchFamily="18" charset="0"/>
              <a:cs typeface="Times New Roman" panose="02020603050405020304" pitchFamily="18" charset="0"/>
            </a:endParaRPr>
          </a:p>
          <a:p>
            <a:pPr algn="just">
              <a:lnSpc>
                <a:spcPct val="140000"/>
              </a:lnSpc>
              <a:spcAft>
                <a:spcPts val="0"/>
              </a:spcAft>
            </a:pPr>
            <a:r>
              <a:rPr lang="en-US" altLang="zh-CN" sz="2600" kern="100" dirty="0" smtClean="0">
                <a:latin typeface="宋体" panose="02010600030101010101" pitchFamily="2" charset="-122"/>
                <a:cs typeface="Times New Roman" panose="02020603050405020304" pitchFamily="18" charset="0"/>
              </a:rPr>
              <a:t>②</a:t>
            </a:r>
            <a:r>
              <a:rPr lang="zh-CN" altLang="zh-CN" sz="2600" kern="100" dirty="0">
                <a:latin typeface="Times New Roman" panose="02020603050405020304" pitchFamily="18" charset="0"/>
                <a:cs typeface="Times New Roman" panose="02020603050405020304" pitchFamily="18" charset="0"/>
              </a:rPr>
              <a:t>改编后，这一核心唱段的台词，把茶馆老板娘阿庆嫂热情周到、圆通泼辣而又灵活机智的性格特征表现得淋漓尽致，使阿庆嫂的形象增色不少</a:t>
            </a:r>
            <a:r>
              <a:rPr lang="zh-CN" altLang="zh-CN" sz="2600" kern="100" dirty="0" smtClean="0">
                <a:latin typeface="Times New Roman" panose="02020603050405020304" pitchFamily="18" charset="0"/>
                <a:cs typeface="Times New Roman" panose="02020603050405020304" pitchFamily="18" charset="0"/>
              </a:rPr>
              <a:t>。</a:t>
            </a:r>
            <a:endParaRPr lang="en-US" altLang="zh-CN" sz="2600" kern="100" dirty="0" smtClean="0">
              <a:latin typeface="Times New Roman" panose="02020603050405020304" pitchFamily="18" charset="0"/>
              <a:cs typeface="Times New Roman" panose="02020603050405020304" pitchFamily="18" charset="0"/>
            </a:endParaRPr>
          </a:p>
          <a:p>
            <a:pPr algn="just">
              <a:lnSpc>
                <a:spcPct val="140000"/>
              </a:lnSpc>
              <a:spcAft>
                <a:spcPts val="0"/>
              </a:spcAft>
            </a:pPr>
            <a:r>
              <a:rPr lang="en-US" altLang="zh-CN" sz="2600" kern="100" dirty="0" smtClean="0">
                <a:latin typeface="宋体" panose="02010600030101010101" pitchFamily="2" charset="-122"/>
                <a:cs typeface="Times New Roman" panose="02020603050405020304" pitchFamily="18" charset="0"/>
              </a:rPr>
              <a:t>③</a:t>
            </a:r>
            <a:r>
              <a:rPr lang="zh-CN" altLang="zh-CN" sz="2600" kern="100" dirty="0">
                <a:latin typeface="Times New Roman" panose="02020603050405020304" pitchFamily="18" charset="0"/>
                <a:cs typeface="Times New Roman" panose="02020603050405020304" pitchFamily="18" charset="0"/>
              </a:rPr>
              <a:t>汪曾祺的改编将市井生活语言加工提炼，使唱词如行云流水般干净利落、通俗晓畅、韵律铿锵、逻辑缜密。</a:t>
            </a:r>
            <a:endParaRPr lang="zh-CN" altLang="zh-CN" sz="260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2061591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51697"/>
            <a:ext cx="1966169" cy="479877"/>
            <a:chOff x="0" y="251697"/>
            <a:chExt cx="1966169" cy="479877"/>
          </a:xfrm>
        </p:grpSpPr>
        <p:sp>
          <p:nvSpPr>
            <p:cNvPr id="16" name="矩形 15"/>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矩形 18"/>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
        <p:nvSpPr>
          <p:cNvPr id="13" name="矩形 12"/>
          <p:cNvSpPr/>
          <p:nvPr/>
        </p:nvSpPr>
        <p:spPr>
          <a:xfrm>
            <a:off x="960182" y="754285"/>
            <a:ext cx="10270048" cy="6034537"/>
          </a:xfrm>
          <a:prstGeom prst="rect">
            <a:avLst/>
          </a:prstGeom>
        </p:spPr>
        <p:txBody>
          <a:bodyPr wrap="square">
            <a:spAutoFit/>
          </a:bodyPr>
          <a:lstStyle/>
          <a:p>
            <a:pPr indent="711200" algn="just">
              <a:lnSpc>
                <a:spcPct val="14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赏析人物潜台词</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潜台词是戏剧台词中没有直接说出来但观众通过思考都能领悟出来的语言。它是台词的内在实质，包括说话的目的、言外之意和未尽之言等，用通俗的话讲就是</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话里有话</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。人们常用</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潜台词</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来表达自己内心不便明说的想法。潜台词是人物在行动过程中真实的内心表现，它是表现人物形象的灵魂。</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由于潜台词的表现形式不同，掌握起来也就不同，可以从以下几个方面挖掘潜台词：</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根据语境，揣测人物真正的思想感情；</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抓住人物的性格特征，揣测人物内心的思想活动；</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③</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根据事件发展推测其含意；</a:t>
            </a:r>
            <a:r>
              <a:rPr lang="en-US" altLang="zh-CN" sz="2800" kern="100" dirty="0">
                <a:latin typeface="宋体" panose="02010600030101010101" pitchFamily="2" charset="-122"/>
                <a:ea typeface="楷体_GB2312" panose="02010609030101010101" pitchFamily="49" charset="-122"/>
                <a:cs typeface="Times New Roman" panose="02020603050405020304" pitchFamily="18" charset="0"/>
              </a:rPr>
              <a:t>④</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体味人物的语气、语调</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140060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51697"/>
            <a:ext cx="1966169" cy="479877"/>
            <a:chOff x="0" y="251697"/>
            <a:chExt cx="1966169" cy="479877"/>
          </a:xfrm>
        </p:grpSpPr>
        <p:sp>
          <p:nvSpPr>
            <p:cNvPr id="16" name="矩形 15"/>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矩形 18"/>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
        <p:nvSpPr>
          <p:cNvPr id="13" name="矩形 12"/>
          <p:cNvSpPr/>
          <p:nvPr/>
        </p:nvSpPr>
        <p:spPr>
          <a:xfrm>
            <a:off x="960182" y="687388"/>
            <a:ext cx="10270048" cy="6170215"/>
          </a:xfrm>
          <a:prstGeom prst="rect">
            <a:avLst/>
          </a:prstGeom>
        </p:spPr>
        <p:txBody>
          <a:bodyPr wrap="square">
            <a:spAutoFit/>
          </a:bodyPr>
          <a:lstStyle/>
          <a:p>
            <a:pPr indent="711200" algn="just">
              <a:lnSpc>
                <a:spcPct val="140000"/>
              </a:lnSpc>
              <a:spcAft>
                <a:spcPts val="0"/>
              </a:spcAft>
            </a:pPr>
            <a:r>
              <a:rPr lang="en-US" altLang="zh-CN" sz="26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600" kern="100" dirty="0">
                <a:latin typeface="Times New Roman" panose="02020603050405020304" pitchFamily="18" charset="0"/>
                <a:ea typeface="方正中等线简体" panose="03000509000000000000" pitchFamily="65" charset="-122"/>
                <a:cs typeface="Times New Roman" panose="02020603050405020304" pitchFamily="18" charset="0"/>
              </a:rPr>
              <a:t>赏析个性化台词</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个性化台词是指人物的语言符合并表现人物的身份、性格。即什么人说什么话，听其声则知其人。个性化语言，能够准确地表达人物的思想感情，是刻画人物达到合理性、真实性的重要手段。</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品味个性化语言需从塑造形象和揭示主旨两方面思考。在戏剧中，个性化语言是指符合人物性格、最能表现人物思想感情本质的语言。读者能从好的台词中看出人物的神情举止、内心活动，个性化语言对塑造人物有重要的作用。另外，戏剧中人物的语言，特别是关键人物的关键台词对戏剧的主旨也有一定的揭示作用，不能忽略。</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40000"/>
              </a:lnSpc>
              <a:spcAft>
                <a:spcPts val="0"/>
              </a:spcAft>
            </a:pP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当然，也可以从语言美的角度赏析，如第</a:t>
            </a:r>
            <a:r>
              <a:rPr lang="en-US" altLang="zh-CN" sz="2600" kern="100" dirty="0">
                <a:latin typeface="Times New Roman" panose="02020603050405020304" pitchFamily="18" charset="0"/>
                <a:ea typeface="楷体_GB2312" panose="02010609030101010101" pitchFamily="49" charset="-122"/>
                <a:cs typeface="Courier New" panose="02070309020205020404" pitchFamily="49" charset="0"/>
              </a:rPr>
              <a:t>5</a:t>
            </a:r>
            <a:r>
              <a:rPr lang="zh-CN" altLang="zh-CN" sz="2600" kern="100" dirty="0">
                <a:latin typeface="Times New Roman" panose="02020603050405020304" pitchFamily="18" charset="0"/>
                <a:ea typeface="楷体_GB2312" panose="02010609030101010101" pitchFamily="49" charset="-122"/>
                <a:cs typeface="Times New Roman" panose="02020603050405020304" pitchFamily="18" charset="0"/>
              </a:rPr>
              <a:t>题，可以从词语、句式与修辞等角度去赏析。</a:t>
            </a:r>
            <a:endParaRPr lang="zh-CN" altLang="zh-CN" sz="26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20749231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35206" y="711354"/>
            <a:ext cx="11520000" cy="1341561"/>
          </a:xfrm>
          <a:prstGeom prst="rect">
            <a:avLst/>
          </a:prstGeom>
        </p:spPr>
        <p:txBody>
          <a:bodyPr wrap="square" lIns="121898" tIns="60948" rIns="121898" bIns="60948">
            <a:spAutoFit/>
          </a:bodyPr>
          <a:lstStyle/>
          <a:p>
            <a:pPr indent="711200" algn="ctr">
              <a:lnSpc>
                <a:spcPct val="150000"/>
              </a:lnSpc>
              <a:spcAft>
                <a:spcPts val="0"/>
              </a:spcAft>
            </a:pPr>
            <a:r>
              <a:rPr lang="zh-CN" altLang="zh-CN" sz="2800" b="1" kern="100" dirty="0">
                <a:latin typeface="Times New Roman" panose="02020603050405020304" pitchFamily="18" charset="0"/>
                <a:ea typeface="微软雅黑" panose="020B0503020204020204" pitchFamily="34" charset="-122"/>
                <a:cs typeface="Times New Roman" panose="02020603050405020304" pitchFamily="18" charset="0"/>
              </a:rPr>
              <a:t>二、赏析人物形象</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6.</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请分别概括剧中阿庆嫂、刁德一、胡传魁三人的性格特点。</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矩形 2"/>
          <p:cNvSpPr/>
          <p:nvPr/>
        </p:nvSpPr>
        <p:spPr>
          <a:xfrm>
            <a:off x="335206" y="2087795"/>
            <a:ext cx="11520000" cy="2062079"/>
          </a:xfrm>
          <a:prstGeom prst="rect">
            <a:avLst/>
          </a:prstGeom>
        </p:spPr>
        <p:txBody>
          <a:bodyPr wrap="square" lIns="121898" tIns="60948" rIns="121898" bIns="60948">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宋体" panose="02010600030101010101" pitchFamily="2" charset="-122"/>
                <a:cs typeface="Times New Roman" panose="02020603050405020304" pitchFamily="18" charset="0"/>
              </a:rPr>
              <a:t>①</a:t>
            </a:r>
            <a:r>
              <a:rPr lang="zh-CN" altLang="zh-CN" sz="2800" kern="100" dirty="0">
                <a:latin typeface="Times New Roman" panose="02020603050405020304" pitchFamily="18" charset="0"/>
                <a:cs typeface="Times New Roman" panose="02020603050405020304" pitchFamily="18" charset="0"/>
              </a:rPr>
              <a:t>阿庆嫂：沉着冷静，不卑不亢，机智勇敢，应付灵活得体</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indent="1079500"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②</a:t>
            </a:r>
            <a:r>
              <a:rPr lang="zh-CN" altLang="zh-CN" sz="2800" kern="100" dirty="0">
                <a:latin typeface="Times New Roman" panose="02020603050405020304" pitchFamily="18" charset="0"/>
                <a:cs typeface="Times New Roman" panose="02020603050405020304" pitchFamily="18" charset="0"/>
              </a:rPr>
              <a:t>刁德一：阴险，狡诈，多疑</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indent="1079500" algn="just">
              <a:lnSpc>
                <a:spcPct val="150000"/>
              </a:lnSpc>
              <a:spcAft>
                <a:spcPts val="0"/>
              </a:spcAft>
            </a:pPr>
            <a:r>
              <a:rPr lang="en-US" altLang="zh-CN" sz="2800" kern="100" dirty="0" smtClean="0">
                <a:latin typeface="宋体" panose="02010600030101010101" pitchFamily="2" charset="-122"/>
                <a:cs typeface="Times New Roman" panose="02020603050405020304" pitchFamily="18" charset="0"/>
              </a:rPr>
              <a:t>③</a:t>
            </a:r>
            <a:r>
              <a:rPr lang="zh-CN" altLang="zh-CN" sz="2800" kern="100" dirty="0">
                <a:latin typeface="Times New Roman" panose="02020603050405020304" pitchFamily="18" charset="0"/>
                <a:cs typeface="Times New Roman" panose="02020603050405020304" pitchFamily="18" charset="0"/>
              </a:rPr>
              <a:t>胡传魁：愚蠢，有匪气。</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2817973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9206" y="1047333"/>
            <a:ext cx="11412000" cy="1303177"/>
          </a:xfrm>
          <a:prstGeom prst="rect">
            <a:avLst/>
          </a:prstGeom>
        </p:spPr>
        <p:txBody>
          <a:bodyPr wrap="square">
            <a:spAutoFit/>
          </a:bodyPr>
          <a:lstStyle/>
          <a:p>
            <a:pPr algn="just">
              <a:lnSpc>
                <a:spcPct val="150000"/>
              </a:lnSpc>
              <a:spcAft>
                <a:spcPts val="0"/>
              </a:spcAft>
            </a:pP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在短剧《流亡者》中，流亡者与山里人各自展现出怎样的心理和性格？</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原文见本学案活动一</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类题延练</a:t>
            </a:r>
            <a:r>
              <a:rPr lang="en-US" altLang="zh-CN" sz="28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en-US" altLang="zh-CN" sz="2800" kern="100" dirty="0">
                <a:latin typeface="Times New Roman" panose="02020603050405020304" pitchFamily="18" charset="0"/>
                <a:ea typeface="楷体_GB2312" panose="02010609030101010101" pitchFamily="49" charset="-122"/>
                <a:cs typeface="Courier New" panose="02070309020205020404" pitchFamily="49" charset="0"/>
              </a:rPr>
              <a:t>)</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
        <p:nvSpPr>
          <p:cNvPr id="4" name="矩形 3"/>
          <p:cNvSpPr/>
          <p:nvPr/>
        </p:nvSpPr>
        <p:spPr>
          <a:xfrm>
            <a:off x="0" y="565950"/>
            <a:ext cx="2854846" cy="36004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22598" y="336909"/>
            <a:ext cx="9936464" cy="669158"/>
          </a:xfrm>
          <a:prstGeom prst="rect">
            <a:avLst/>
          </a:prstGeom>
        </p:spPr>
        <p:txBody>
          <a:bodyPr wrap="square">
            <a:spAutoFit/>
          </a:bodyPr>
          <a:lstStyle/>
          <a:p>
            <a:pPr algn="just">
              <a:lnSpc>
                <a:spcPct val="150000"/>
              </a:lnSpc>
            </a:pPr>
            <a:r>
              <a:rPr lang="zh-CN" altLang="zh-CN" sz="2800" kern="100" dirty="0" smtClean="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a:t>
            </a:r>
            <a:r>
              <a:rPr lang="zh-CN" altLang="zh-CN" sz="2800" b="1" kern="100" dirty="0">
                <a:solidFill>
                  <a:srgbClr val="002060"/>
                </a:solidFill>
                <a:latin typeface="+mn-ea"/>
                <a:cs typeface="Times New Roman" panose="02020603050405020304" pitchFamily="18" charset="0"/>
              </a:rPr>
              <a:t>类题延练</a:t>
            </a:r>
            <a:r>
              <a:rPr lang="zh-CN" altLang="zh-CN" sz="2800" kern="100" dirty="0" smtClean="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rPr>
              <a:t>】</a:t>
            </a:r>
            <a:endParaRPr lang="zh-CN" altLang="zh-CN" sz="2800" kern="100" dirty="0">
              <a:solidFill>
                <a:srgbClr val="002060"/>
              </a:solidFill>
              <a:latin typeface="Times New Roman" panose="02020603050405020304" pitchFamily="18" charset="0"/>
              <a:ea typeface="方正中等线简体" panose="03000509000000000000" pitchFamily="65" charset="-122"/>
              <a:cs typeface="Courier New" panose="02070309020205020404" pitchFamily="49" charset="0"/>
            </a:endParaRPr>
          </a:p>
        </p:txBody>
      </p:sp>
      <p:sp>
        <p:nvSpPr>
          <p:cNvPr id="5" name="矩形 4"/>
          <p:cNvSpPr/>
          <p:nvPr/>
        </p:nvSpPr>
        <p:spPr>
          <a:xfrm>
            <a:off x="389206" y="2391776"/>
            <a:ext cx="11412000" cy="2576667"/>
          </a:xfrm>
          <a:prstGeom prst="rect">
            <a:avLst/>
          </a:prstGeom>
        </p:spPr>
        <p:txBody>
          <a:bodyPr wrap="square">
            <a:spAutoFit/>
          </a:bodyPr>
          <a:lstStyle/>
          <a:p>
            <a:pPr algn="just">
              <a:lnSpc>
                <a:spcPct val="150000"/>
              </a:lnSpc>
              <a:spcAft>
                <a:spcPts val="0"/>
              </a:spcAft>
            </a:pPr>
            <a:r>
              <a:rPr lang="zh-CN" altLang="zh-CN" sz="280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答案　</a:t>
            </a:r>
            <a:r>
              <a:rPr lang="en-US" altLang="zh-CN" sz="2800" kern="100" dirty="0">
                <a:latin typeface="Times New Roman" panose="02020603050405020304" pitchFamily="18" charset="0"/>
                <a:cs typeface="Courier New" panose="02070309020205020404" pitchFamily="49" charset="0"/>
              </a:rPr>
              <a:t>(1)</a:t>
            </a:r>
            <a:r>
              <a:rPr lang="zh-CN" altLang="zh-CN" sz="2800" kern="100" dirty="0">
                <a:latin typeface="Times New Roman" panose="02020603050405020304" pitchFamily="18" charset="0"/>
                <a:cs typeface="Times New Roman" panose="02020603050405020304" pitchFamily="18" charset="0"/>
              </a:rPr>
              <a:t>山里人的问话直接而不加掩饰，没有什么心机，反映了他的贪婪、自私</a:t>
            </a:r>
            <a:r>
              <a:rPr lang="zh-CN" altLang="zh-CN" sz="2800" kern="100" dirty="0" smtClean="0">
                <a:latin typeface="Times New Roman" panose="02020603050405020304" pitchFamily="18" charset="0"/>
                <a:cs typeface="Times New Roman" panose="02020603050405020304" pitchFamily="18" charset="0"/>
              </a:rPr>
              <a:t>。</a:t>
            </a:r>
            <a:endParaRPr lang="en-US" altLang="zh-CN" sz="2800" kern="100" dirty="0" smtClean="0">
              <a:latin typeface="Times New Roman" panose="02020603050405020304" pitchFamily="18" charset="0"/>
              <a:cs typeface="Times New Roman" panose="02020603050405020304" pitchFamily="18" charset="0"/>
            </a:endParaRPr>
          </a:p>
          <a:p>
            <a:pPr algn="just">
              <a:lnSpc>
                <a:spcPct val="150000"/>
              </a:lnSpc>
              <a:spcAft>
                <a:spcPts val="0"/>
              </a:spcAft>
            </a:pPr>
            <a:r>
              <a:rPr lang="en-US" altLang="zh-CN" sz="2800" kern="100" dirty="0" smtClean="0">
                <a:latin typeface="Times New Roman" panose="02020603050405020304" pitchFamily="18" charset="0"/>
                <a:cs typeface="Courier New" panose="02070309020205020404" pitchFamily="49" charset="0"/>
              </a:rPr>
              <a:t>(</a:t>
            </a:r>
            <a:r>
              <a:rPr lang="en-US" altLang="zh-CN" sz="2800" kern="100" dirty="0">
                <a:latin typeface="Times New Roman" panose="02020603050405020304" pitchFamily="18" charset="0"/>
                <a:cs typeface="Courier New" panose="02070309020205020404" pitchFamily="49" charset="0"/>
              </a:rPr>
              <a:t>2)</a:t>
            </a:r>
            <a:r>
              <a:rPr lang="zh-CN" altLang="zh-CN" sz="2800" kern="100" dirty="0">
                <a:latin typeface="Times New Roman" panose="02020603050405020304" pitchFamily="18" charset="0"/>
                <a:cs typeface="Times New Roman" panose="02020603050405020304" pitchFamily="18" charset="0"/>
              </a:rPr>
              <a:t>流亡者慌不择路，急切中暴露身份，但他也很机警，听到山里人的话后马上离开了。</a:t>
            </a:r>
            <a:endParaRPr lang="zh-CN" altLang="zh-CN" sz="1050" kern="100" dirty="0">
              <a:effectLst/>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564678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51697"/>
            <a:ext cx="1966169" cy="479877"/>
            <a:chOff x="0" y="251697"/>
            <a:chExt cx="1966169" cy="479877"/>
          </a:xfrm>
        </p:grpSpPr>
        <p:sp>
          <p:nvSpPr>
            <p:cNvPr id="16" name="矩形 15"/>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矩形 18"/>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
        <p:nvSpPr>
          <p:cNvPr id="13" name="矩形 12"/>
          <p:cNvSpPr/>
          <p:nvPr/>
        </p:nvSpPr>
        <p:spPr>
          <a:xfrm>
            <a:off x="960182" y="754285"/>
            <a:ext cx="10270048" cy="5808321"/>
          </a:xfrm>
          <a:prstGeom prst="rect">
            <a:avLst/>
          </a:prstGeom>
        </p:spPr>
        <p:txBody>
          <a:bodyPr wrap="square">
            <a:spAutoFit/>
          </a:bodyPr>
          <a:lstStyle/>
          <a:p>
            <a:pPr indent="711200" algn="just">
              <a:lnSpc>
                <a:spcPct val="150000"/>
              </a:lnSpc>
              <a:spcAft>
                <a:spcPts val="0"/>
              </a:spcAft>
            </a:pP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戏剧中人物形象的分析方法与小说一致。概括人物形象时，为避免出现遗漏，要重点注意以下五个方面：</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(1)</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联系相关冲突分析人物形象。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需注意剧情冲突和人物之间的冲突。</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(2)</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通过比较，分析把握人物性格。</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通过类比、对比，分析人物的共性、个性以及特殊之处。</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(3)</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从人性的角度分析人物形象。</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人性包括自然属性和社会属性两个层面。人性是人物行为最深刻的动因，几乎能解释人的所有行为</a:t>
            </a:r>
            <a:r>
              <a:rPr lang="zh-CN" altLang="zh-CN" sz="2800" kern="100" dirty="0" smtClean="0">
                <a:latin typeface="Times New Roman" panose="02020603050405020304" pitchFamily="18" charset="0"/>
                <a:ea typeface="楷体_GB2312" panose="02010609030101010101" pitchFamily="49" charset="-122"/>
                <a:cs typeface="Times New Roman" panose="02020603050405020304" pitchFamily="18" charset="0"/>
              </a:rPr>
              <a:t>。</a:t>
            </a:r>
            <a:endParaRPr lang="zh-CN" altLang="zh-CN" sz="105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3671890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51697"/>
            <a:ext cx="1966169" cy="479877"/>
            <a:chOff x="0" y="251697"/>
            <a:chExt cx="1966169" cy="479877"/>
          </a:xfrm>
        </p:grpSpPr>
        <p:sp>
          <p:nvSpPr>
            <p:cNvPr id="16" name="矩形 15"/>
            <p:cNvSpPr/>
            <p:nvPr/>
          </p:nvSpPr>
          <p:spPr>
            <a:xfrm>
              <a:off x="0" y="251697"/>
              <a:ext cx="1966169" cy="479877"/>
            </a:xfrm>
            <a:prstGeom prst="rect">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8"/>
            <p:cNvSpPr txBox="1"/>
            <p:nvPr/>
          </p:nvSpPr>
          <p:spPr>
            <a:xfrm>
              <a:off x="323494" y="306969"/>
              <a:ext cx="1624592" cy="369332"/>
            </a:xfrm>
            <a:prstGeom prst="rect">
              <a:avLst/>
            </a:prstGeom>
            <a:noFill/>
          </p:spPr>
          <p:txBody>
            <a:bodyPr wrap="square" lIns="0" tIns="0" rIns="0" bIns="0" rtlCol="0" anchor="ctr">
              <a:spAutoFit/>
            </a:bodyPr>
            <a:lstStyle/>
            <a:p>
              <a:pPr algn="ctr"/>
              <a:r>
                <a:rPr lang="zh-CN" altLang="en-US" b="1" dirty="0" smtClean="0">
                  <a:solidFill>
                    <a:schemeClr val="bg1"/>
                  </a:solidFill>
                  <a:latin typeface="Arial" panose="020B0604020202020204" pitchFamily="34" charset="0"/>
                  <a:ea typeface="微软雅黑" panose="020B0503020204020204" charset="-122"/>
                  <a:sym typeface="Arial" panose="020B0604020202020204" pitchFamily="34" charset="0"/>
                </a:rPr>
                <a:t>点拨关键</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矩形 18"/>
            <p:cNvSpPr/>
            <p:nvPr/>
          </p:nvSpPr>
          <p:spPr>
            <a:xfrm>
              <a:off x="169822" y="419627"/>
              <a:ext cx="137921"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ffectLst>
                  <a:outerShdw blurRad="38100" dist="38100" dir="2700000" algn="tl">
                    <a:srgbClr val="000000">
                      <a:alpha val="43137"/>
                    </a:srgbClr>
                  </a:outerShdw>
                </a:effectLst>
              </a:endParaRPr>
            </a:p>
          </p:txBody>
        </p:sp>
      </p:grpSp>
      <p:sp>
        <p:nvSpPr>
          <p:cNvPr id="13" name="矩形 12"/>
          <p:cNvSpPr/>
          <p:nvPr/>
        </p:nvSpPr>
        <p:spPr>
          <a:xfrm>
            <a:off x="960182" y="687388"/>
            <a:ext cx="10270048" cy="5909310"/>
          </a:xfrm>
          <a:prstGeom prst="rect">
            <a:avLst/>
          </a:prstGeom>
        </p:spPr>
        <p:txBody>
          <a:bodyPr wrap="square">
            <a:spAutoFit/>
          </a:bodyPr>
          <a:lstStyle/>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(4)</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还原情境，透析人物性格形成的原因。</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情境有历史情境和生活情境两种。分析时要联系人物所处的时代、社会风尚、民间习俗、家庭背景、教育经历、实践活动、人际交往甚至天生禀赋等，勾勒人物的成长轨迹和心态变化轨迹，弄清人物的性格逻辑和情感逻辑。</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a:p>
            <a:pPr indent="711200" algn="just">
              <a:lnSpc>
                <a:spcPct val="150000"/>
              </a:lnSpc>
              <a:spcAft>
                <a:spcPts val="0"/>
              </a:spcAft>
            </a:pPr>
            <a:r>
              <a:rPr lang="en-US" altLang="zh-CN" sz="2800" kern="100" dirty="0">
                <a:latin typeface="Times New Roman" panose="02020603050405020304" pitchFamily="18" charset="0"/>
                <a:ea typeface="方正中等线简体" panose="03000509000000000000" pitchFamily="65" charset="-122"/>
                <a:cs typeface="Courier New" panose="02070309020205020404" pitchFamily="49" charset="0"/>
              </a:rPr>
              <a:t>(5)</a:t>
            </a:r>
            <a:r>
              <a:rPr lang="zh-CN" altLang="zh-CN" sz="2800" kern="100" dirty="0">
                <a:latin typeface="Times New Roman" panose="02020603050405020304" pitchFamily="18" charset="0"/>
                <a:ea typeface="方正中等线简体" panose="03000509000000000000" pitchFamily="65" charset="-122"/>
                <a:cs typeface="Times New Roman" panose="02020603050405020304" pitchFamily="18" charset="0"/>
              </a:rPr>
              <a:t>重视人物性格的复杂性和可变性。</a:t>
            </a:r>
            <a:r>
              <a:rPr lang="zh-CN" altLang="zh-CN" sz="2800" kern="100" dirty="0">
                <a:latin typeface="Times New Roman" panose="02020603050405020304" pitchFamily="18" charset="0"/>
                <a:ea typeface="楷体_GB2312" panose="02010609030101010101" pitchFamily="49" charset="-122"/>
                <a:cs typeface="Times New Roman" panose="02020603050405020304" pitchFamily="18" charset="0"/>
              </a:rPr>
              <a:t>如《雷雨》中的周朴园既带有浓厚的封建遗习，又具有资本原始积累时期的血腥，同时还受到资产阶级人性思想的影响，是个复合形象；而鲁侍萍三十年前后的不同表现则表现出人物性格的可变性。</a:t>
            </a:r>
            <a:endParaRPr lang="zh-CN" altLang="zh-CN" sz="1000" kern="100" dirty="0">
              <a:latin typeface="宋体" panose="02010600030101010101" pitchFamily="2" charset="-122"/>
              <a:ea typeface="宋体" panose="02010600030101010101" pitchFamily="2" charset="-122"/>
              <a:cs typeface="Courier New" panose="02070309020205020404" pitchFamily="49" charset="0"/>
            </a:endParaRPr>
          </a:p>
        </p:txBody>
      </p:sp>
    </p:spTree>
    <p:extLst>
      <p:ext uri="{BB962C8B-B14F-4D97-AF65-F5344CB8AC3E}">
        <p14:creationId xmlns:p14="http://schemas.microsoft.com/office/powerpoint/2010/main" val="17377072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1240"/>
            <a:ext cx="12189600" cy="6856649"/>
          </a:xfrm>
          <a:prstGeom prst="rect">
            <a:avLst/>
          </a:prstGeom>
        </p:spPr>
      </p:pic>
      <p:pic>
        <p:nvPicPr>
          <p:cNvPr id="13" name="图片 12"/>
          <p:cNvPicPr>
            <a:picLocks noChangeAspect="1"/>
          </p:cNvPicPr>
          <p:nvPr/>
        </p:nvPicPr>
        <p:blipFill rotWithShape="1">
          <a:blip r:embed="rId2" cstate="print">
            <a:extLst>
              <a:ext uri="{28A0092B-C50C-407E-A947-70E740481C1C}">
                <a14:useLocalDpi xmlns:a14="http://schemas.microsoft.com/office/drawing/2010/main" val="0"/>
              </a:ext>
            </a:extLst>
          </a:blip>
          <a:srcRect t="25264" b="25560"/>
          <a:stretch/>
        </p:blipFill>
        <p:spPr>
          <a:xfrm>
            <a:off x="406" y="1733550"/>
            <a:ext cx="12189600" cy="3371850"/>
          </a:xfrm>
          <a:prstGeom prst="rect">
            <a:avLst/>
          </a:prstGeom>
        </p:spPr>
      </p:pic>
      <p:pic>
        <p:nvPicPr>
          <p:cNvPr id="12" name="图片 11"/>
          <p:cNvPicPr>
            <a:picLocks noChangeAspect="1"/>
          </p:cNvPicPr>
          <p:nvPr/>
        </p:nvPicPr>
        <p:blipFill>
          <a:blip r:embed="rId3"/>
          <a:stretch>
            <a:fillRect/>
          </a:stretch>
        </p:blipFill>
        <p:spPr>
          <a:xfrm>
            <a:off x="263352" y="173643"/>
            <a:ext cx="2694666" cy="457240"/>
          </a:xfrm>
          <a:prstGeom prst="rect">
            <a:avLst/>
          </a:prstGeom>
        </p:spPr>
      </p:pic>
      <p:sp>
        <p:nvSpPr>
          <p:cNvPr id="8" name="矩形 7"/>
          <p:cNvSpPr/>
          <p:nvPr/>
        </p:nvSpPr>
        <p:spPr>
          <a:xfrm>
            <a:off x="0" y="1742837"/>
            <a:ext cx="12190413" cy="3355463"/>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4006974" y="2711102"/>
            <a:ext cx="3934206" cy="718692"/>
          </a:xfrm>
          <a:custGeom>
            <a:avLst/>
            <a:gdLst/>
            <a:ahLst/>
            <a:cxnLst/>
            <a:rect l="l" t="t" r="r" b="b"/>
            <a:pathLst>
              <a:path w="3934206" h="718692">
                <a:moveTo>
                  <a:pt x="2298192" y="585978"/>
                </a:moveTo>
                <a:lnTo>
                  <a:pt x="2289048" y="639318"/>
                </a:lnTo>
                <a:cubicBezTo>
                  <a:pt x="2288032" y="646430"/>
                  <a:pt x="2284730" y="652526"/>
                  <a:pt x="2279142" y="657606"/>
                </a:cubicBezTo>
                <a:cubicBezTo>
                  <a:pt x="2274062" y="662178"/>
                  <a:pt x="2268220" y="664972"/>
                  <a:pt x="2261616" y="665988"/>
                </a:cubicBezTo>
                <a:lnTo>
                  <a:pt x="1983486" y="688848"/>
                </a:lnTo>
                <a:lnTo>
                  <a:pt x="1991106" y="643128"/>
                </a:lnTo>
                <a:cubicBezTo>
                  <a:pt x="1992630" y="633984"/>
                  <a:pt x="1996694" y="626110"/>
                  <a:pt x="2003298" y="619506"/>
                </a:cubicBezTo>
                <a:cubicBezTo>
                  <a:pt x="2009394" y="613918"/>
                  <a:pt x="2016760" y="610616"/>
                  <a:pt x="2025396" y="609600"/>
                </a:cubicBezTo>
                <a:close/>
                <a:moveTo>
                  <a:pt x="3620262" y="463296"/>
                </a:moveTo>
                <a:lnTo>
                  <a:pt x="3771138" y="463296"/>
                </a:lnTo>
                <a:lnTo>
                  <a:pt x="3843528" y="718566"/>
                </a:lnTo>
                <a:lnTo>
                  <a:pt x="3810762" y="718566"/>
                </a:lnTo>
                <a:cubicBezTo>
                  <a:pt x="3741166" y="718566"/>
                  <a:pt x="3690874" y="679196"/>
                  <a:pt x="3659886" y="600456"/>
                </a:cubicBezTo>
                <a:close/>
                <a:moveTo>
                  <a:pt x="3112770" y="463296"/>
                </a:moveTo>
                <a:lnTo>
                  <a:pt x="3263646" y="463296"/>
                </a:lnTo>
                <a:lnTo>
                  <a:pt x="3179064" y="614934"/>
                </a:lnTo>
                <a:cubicBezTo>
                  <a:pt x="3135376" y="684022"/>
                  <a:pt x="3077972" y="718566"/>
                  <a:pt x="3006852" y="718566"/>
                </a:cubicBezTo>
                <a:lnTo>
                  <a:pt x="2971800" y="718566"/>
                </a:lnTo>
                <a:close/>
                <a:moveTo>
                  <a:pt x="2391918" y="344424"/>
                </a:moveTo>
                <a:lnTo>
                  <a:pt x="2542794" y="344424"/>
                </a:lnTo>
                <a:lnTo>
                  <a:pt x="2504694" y="625602"/>
                </a:lnTo>
                <a:cubicBezTo>
                  <a:pt x="2503170" y="632714"/>
                  <a:pt x="2504440" y="638810"/>
                  <a:pt x="2508504" y="643890"/>
                </a:cubicBezTo>
                <a:cubicBezTo>
                  <a:pt x="2512060" y="648970"/>
                  <a:pt x="2517394" y="651510"/>
                  <a:pt x="2524506" y="651510"/>
                </a:cubicBezTo>
                <a:lnTo>
                  <a:pt x="2669286" y="651510"/>
                </a:lnTo>
                <a:cubicBezTo>
                  <a:pt x="2675890" y="651510"/>
                  <a:pt x="2682494" y="648970"/>
                  <a:pt x="2689098" y="643890"/>
                </a:cubicBezTo>
                <a:cubicBezTo>
                  <a:pt x="2694686" y="638810"/>
                  <a:pt x="2698242" y="632714"/>
                  <a:pt x="2699766" y="625602"/>
                </a:cubicBezTo>
                <a:lnTo>
                  <a:pt x="2728722" y="410718"/>
                </a:lnTo>
                <a:lnTo>
                  <a:pt x="2550414" y="410718"/>
                </a:lnTo>
                <a:lnTo>
                  <a:pt x="2559558" y="344424"/>
                </a:lnTo>
                <a:lnTo>
                  <a:pt x="2882646" y="344424"/>
                </a:lnTo>
                <a:lnTo>
                  <a:pt x="2843022" y="636270"/>
                </a:lnTo>
                <a:cubicBezTo>
                  <a:pt x="2839974" y="658622"/>
                  <a:pt x="2829814" y="677926"/>
                  <a:pt x="2812542" y="694182"/>
                </a:cubicBezTo>
                <a:cubicBezTo>
                  <a:pt x="2795778" y="709930"/>
                  <a:pt x="2776728" y="717804"/>
                  <a:pt x="2755392" y="717804"/>
                </a:cubicBezTo>
                <a:lnTo>
                  <a:pt x="2420112" y="717804"/>
                </a:lnTo>
                <a:cubicBezTo>
                  <a:pt x="2398776" y="717804"/>
                  <a:pt x="2381504" y="709930"/>
                  <a:pt x="2368296" y="694182"/>
                </a:cubicBezTo>
                <a:cubicBezTo>
                  <a:pt x="2355088" y="677926"/>
                  <a:pt x="2349754" y="658622"/>
                  <a:pt x="2352294" y="636270"/>
                </a:cubicBezTo>
                <a:close/>
                <a:moveTo>
                  <a:pt x="1687068" y="198120"/>
                </a:moveTo>
                <a:lnTo>
                  <a:pt x="1676400" y="275082"/>
                </a:lnTo>
                <a:lnTo>
                  <a:pt x="1739646" y="275082"/>
                </a:lnTo>
                <a:cubicBezTo>
                  <a:pt x="1744218" y="275082"/>
                  <a:pt x="1748790" y="273304"/>
                  <a:pt x="1753362" y="269748"/>
                </a:cubicBezTo>
                <a:cubicBezTo>
                  <a:pt x="1757426" y="265684"/>
                  <a:pt x="1759712" y="261112"/>
                  <a:pt x="1760220" y="256032"/>
                </a:cubicBezTo>
                <a:lnTo>
                  <a:pt x="1768602" y="198120"/>
                </a:lnTo>
                <a:close/>
                <a:moveTo>
                  <a:pt x="1447800" y="198120"/>
                </a:moveTo>
                <a:lnTo>
                  <a:pt x="1439418" y="256032"/>
                </a:lnTo>
                <a:cubicBezTo>
                  <a:pt x="1438910" y="261112"/>
                  <a:pt x="1440180" y="265684"/>
                  <a:pt x="1443228" y="269748"/>
                </a:cubicBezTo>
                <a:cubicBezTo>
                  <a:pt x="1446784" y="273304"/>
                  <a:pt x="1450848" y="275082"/>
                  <a:pt x="1455420" y="275082"/>
                </a:cubicBezTo>
                <a:lnTo>
                  <a:pt x="1519428" y="275082"/>
                </a:lnTo>
                <a:lnTo>
                  <a:pt x="1530096" y="198120"/>
                </a:lnTo>
                <a:close/>
                <a:moveTo>
                  <a:pt x="3553968" y="185928"/>
                </a:moveTo>
                <a:lnTo>
                  <a:pt x="3529584" y="368046"/>
                </a:lnTo>
                <a:lnTo>
                  <a:pt x="3679698" y="368046"/>
                </a:lnTo>
                <a:cubicBezTo>
                  <a:pt x="3689350" y="368046"/>
                  <a:pt x="3698240" y="364490"/>
                  <a:pt x="3706368" y="357378"/>
                </a:cubicBezTo>
                <a:cubicBezTo>
                  <a:pt x="3713988" y="350266"/>
                  <a:pt x="3718560" y="341630"/>
                  <a:pt x="3720084" y="331470"/>
                </a:cubicBezTo>
                <a:lnTo>
                  <a:pt x="3739134" y="185928"/>
                </a:lnTo>
                <a:close/>
                <a:moveTo>
                  <a:pt x="679704" y="176784"/>
                </a:moveTo>
                <a:lnTo>
                  <a:pt x="813816" y="176784"/>
                </a:lnTo>
                <a:cubicBezTo>
                  <a:pt x="818388" y="176784"/>
                  <a:pt x="822325" y="178308"/>
                  <a:pt x="825627" y="181356"/>
                </a:cubicBezTo>
                <a:cubicBezTo>
                  <a:pt x="828929" y="184404"/>
                  <a:pt x="830834" y="188468"/>
                  <a:pt x="831342" y="193548"/>
                </a:cubicBezTo>
                <a:lnTo>
                  <a:pt x="876300" y="718566"/>
                </a:lnTo>
                <a:lnTo>
                  <a:pt x="851916" y="718566"/>
                </a:lnTo>
                <a:cubicBezTo>
                  <a:pt x="815340" y="718566"/>
                  <a:pt x="784479" y="706628"/>
                  <a:pt x="759333" y="682752"/>
                </a:cubicBezTo>
                <a:cubicBezTo>
                  <a:pt x="734187" y="658876"/>
                  <a:pt x="719836" y="627888"/>
                  <a:pt x="716280" y="589788"/>
                </a:cubicBezTo>
                <a:close/>
                <a:moveTo>
                  <a:pt x="230886" y="176784"/>
                </a:moveTo>
                <a:lnTo>
                  <a:pt x="340614" y="176784"/>
                </a:lnTo>
                <a:lnTo>
                  <a:pt x="197358" y="579882"/>
                </a:lnTo>
                <a:cubicBezTo>
                  <a:pt x="183134" y="621030"/>
                  <a:pt x="158877" y="654431"/>
                  <a:pt x="124587" y="680085"/>
                </a:cubicBezTo>
                <a:cubicBezTo>
                  <a:pt x="90297" y="705739"/>
                  <a:pt x="53594" y="718566"/>
                  <a:pt x="14478" y="718566"/>
                </a:cubicBezTo>
                <a:lnTo>
                  <a:pt x="0" y="718566"/>
                </a:lnTo>
                <a:lnTo>
                  <a:pt x="178308" y="206502"/>
                </a:lnTo>
                <a:cubicBezTo>
                  <a:pt x="182372" y="194818"/>
                  <a:pt x="189230" y="186944"/>
                  <a:pt x="198882" y="182880"/>
                </a:cubicBezTo>
                <a:cubicBezTo>
                  <a:pt x="208534" y="178816"/>
                  <a:pt x="219202" y="176784"/>
                  <a:pt x="230886" y="176784"/>
                </a:cubicBezTo>
                <a:close/>
                <a:moveTo>
                  <a:pt x="1010412" y="137160"/>
                </a:moveTo>
                <a:lnTo>
                  <a:pt x="1219200" y="137160"/>
                </a:lnTo>
                <a:lnTo>
                  <a:pt x="1149858" y="642366"/>
                </a:lnTo>
                <a:cubicBezTo>
                  <a:pt x="1149350" y="645922"/>
                  <a:pt x="1150366" y="648716"/>
                  <a:pt x="1152906" y="650748"/>
                </a:cubicBezTo>
                <a:cubicBezTo>
                  <a:pt x="1154938" y="652780"/>
                  <a:pt x="1157986" y="653542"/>
                  <a:pt x="1162050" y="653034"/>
                </a:cubicBezTo>
                <a:lnTo>
                  <a:pt x="1197102" y="649224"/>
                </a:lnTo>
                <a:lnTo>
                  <a:pt x="1188720" y="709422"/>
                </a:lnTo>
                <a:lnTo>
                  <a:pt x="1047750" y="718566"/>
                </a:lnTo>
                <a:cubicBezTo>
                  <a:pt x="1029462" y="719582"/>
                  <a:pt x="1014984" y="714502"/>
                  <a:pt x="1004316" y="703326"/>
                </a:cubicBezTo>
                <a:cubicBezTo>
                  <a:pt x="993140" y="691642"/>
                  <a:pt x="988822" y="676910"/>
                  <a:pt x="991362" y="659130"/>
                </a:cubicBezTo>
                <a:lnTo>
                  <a:pt x="1056132" y="193548"/>
                </a:lnTo>
                <a:lnTo>
                  <a:pt x="1040892" y="193548"/>
                </a:lnTo>
                <a:cubicBezTo>
                  <a:pt x="1030732" y="193548"/>
                  <a:pt x="1022477" y="189738"/>
                  <a:pt x="1016127" y="182118"/>
                </a:cubicBezTo>
                <a:cubicBezTo>
                  <a:pt x="1009777" y="174498"/>
                  <a:pt x="1007110" y="165354"/>
                  <a:pt x="1008126" y="154686"/>
                </a:cubicBezTo>
                <a:close/>
                <a:moveTo>
                  <a:pt x="1706118" y="60960"/>
                </a:moveTo>
                <a:lnTo>
                  <a:pt x="1695450" y="137160"/>
                </a:lnTo>
                <a:lnTo>
                  <a:pt x="1776984" y="137160"/>
                </a:lnTo>
                <a:lnTo>
                  <a:pt x="1787652" y="60960"/>
                </a:lnTo>
                <a:close/>
                <a:moveTo>
                  <a:pt x="2626614" y="1524"/>
                </a:moveTo>
                <a:lnTo>
                  <a:pt x="2753106" y="1524"/>
                </a:lnTo>
                <a:lnTo>
                  <a:pt x="2748534" y="31242"/>
                </a:lnTo>
                <a:lnTo>
                  <a:pt x="2938272" y="31242"/>
                </a:lnTo>
                <a:lnTo>
                  <a:pt x="2931414" y="85344"/>
                </a:lnTo>
                <a:cubicBezTo>
                  <a:pt x="2930398" y="91440"/>
                  <a:pt x="2927604" y="96647"/>
                  <a:pt x="2923032" y="100965"/>
                </a:cubicBezTo>
                <a:cubicBezTo>
                  <a:pt x="2918460" y="105283"/>
                  <a:pt x="2913380" y="107442"/>
                  <a:pt x="2907792" y="107442"/>
                </a:cubicBezTo>
                <a:lnTo>
                  <a:pt x="2739390" y="107442"/>
                </a:lnTo>
                <a:lnTo>
                  <a:pt x="2723388" y="230124"/>
                </a:lnTo>
                <a:lnTo>
                  <a:pt x="2901696" y="230124"/>
                </a:lnTo>
                <a:lnTo>
                  <a:pt x="2891790" y="296418"/>
                </a:lnTo>
                <a:cubicBezTo>
                  <a:pt x="2891282" y="300482"/>
                  <a:pt x="2889631" y="303911"/>
                  <a:pt x="2886837" y="306705"/>
                </a:cubicBezTo>
                <a:cubicBezTo>
                  <a:pt x="2884043" y="309499"/>
                  <a:pt x="2880614" y="310896"/>
                  <a:pt x="2876550" y="310896"/>
                </a:cubicBezTo>
                <a:lnTo>
                  <a:pt x="2388870" y="310896"/>
                </a:lnTo>
                <a:lnTo>
                  <a:pt x="2396490" y="257556"/>
                </a:lnTo>
                <a:cubicBezTo>
                  <a:pt x="2397506" y="249936"/>
                  <a:pt x="2400808" y="243459"/>
                  <a:pt x="2406396" y="238125"/>
                </a:cubicBezTo>
                <a:cubicBezTo>
                  <a:pt x="2411984" y="232791"/>
                  <a:pt x="2418334" y="230124"/>
                  <a:pt x="2425446" y="230124"/>
                </a:cubicBezTo>
                <a:lnTo>
                  <a:pt x="2577846" y="230124"/>
                </a:lnTo>
                <a:lnTo>
                  <a:pt x="2593848" y="107442"/>
                </a:lnTo>
                <a:lnTo>
                  <a:pt x="2410206" y="107442"/>
                </a:lnTo>
                <a:lnTo>
                  <a:pt x="2417826" y="51816"/>
                </a:lnTo>
                <a:cubicBezTo>
                  <a:pt x="2418334" y="45720"/>
                  <a:pt x="2420620" y="40767"/>
                  <a:pt x="2424684" y="36957"/>
                </a:cubicBezTo>
                <a:cubicBezTo>
                  <a:pt x="2428748" y="33147"/>
                  <a:pt x="2433320" y="31242"/>
                  <a:pt x="2438400" y="31242"/>
                </a:cubicBezTo>
                <a:lnTo>
                  <a:pt x="2603754" y="31242"/>
                </a:lnTo>
                <a:lnTo>
                  <a:pt x="2605278" y="22098"/>
                </a:lnTo>
                <a:cubicBezTo>
                  <a:pt x="2606294" y="16002"/>
                  <a:pt x="2608834" y="11049"/>
                  <a:pt x="2612898" y="7239"/>
                </a:cubicBezTo>
                <a:cubicBezTo>
                  <a:pt x="2616962" y="3429"/>
                  <a:pt x="2621534" y="1524"/>
                  <a:pt x="2626614" y="1524"/>
                </a:cubicBezTo>
                <a:close/>
                <a:moveTo>
                  <a:pt x="2192274" y="1524"/>
                </a:moveTo>
                <a:lnTo>
                  <a:pt x="2280666" y="1524"/>
                </a:lnTo>
                <a:lnTo>
                  <a:pt x="2161032" y="208788"/>
                </a:lnTo>
                <a:cubicBezTo>
                  <a:pt x="2155444" y="218948"/>
                  <a:pt x="2157476" y="224028"/>
                  <a:pt x="2167128" y="224028"/>
                </a:cubicBezTo>
                <a:lnTo>
                  <a:pt x="2194560" y="224028"/>
                </a:lnTo>
                <a:lnTo>
                  <a:pt x="2257044" y="118110"/>
                </a:lnTo>
                <a:cubicBezTo>
                  <a:pt x="2263648" y="108458"/>
                  <a:pt x="2271268" y="103632"/>
                  <a:pt x="2279904" y="103632"/>
                </a:cubicBezTo>
                <a:lnTo>
                  <a:pt x="2383536" y="103632"/>
                </a:lnTo>
                <a:lnTo>
                  <a:pt x="2189226" y="418338"/>
                </a:lnTo>
                <a:cubicBezTo>
                  <a:pt x="2189226" y="418846"/>
                  <a:pt x="2189226" y="419100"/>
                  <a:pt x="2189226" y="419100"/>
                </a:cubicBezTo>
                <a:cubicBezTo>
                  <a:pt x="2188718" y="419100"/>
                  <a:pt x="2188464" y="419100"/>
                  <a:pt x="2188464" y="419100"/>
                </a:cubicBezTo>
                <a:cubicBezTo>
                  <a:pt x="2188464" y="419100"/>
                  <a:pt x="2188464" y="419354"/>
                  <a:pt x="2188464" y="419862"/>
                </a:cubicBezTo>
                <a:cubicBezTo>
                  <a:pt x="2186432" y="422910"/>
                  <a:pt x="2185416" y="425704"/>
                  <a:pt x="2185416" y="428244"/>
                </a:cubicBezTo>
                <a:cubicBezTo>
                  <a:pt x="2185416" y="430784"/>
                  <a:pt x="2187956" y="431800"/>
                  <a:pt x="2193036" y="431292"/>
                </a:cubicBezTo>
                <a:lnTo>
                  <a:pt x="2308098" y="419862"/>
                </a:lnTo>
                <a:cubicBezTo>
                  <a:pt x="2313686" y="419862"/>
                  <a:pt x="2318004" y="421386"/>
                  <a:pt x="2321052" y="424434"/>
                </a:cubicBezTo>
                <a:cubicBezTo>
                  <a:pt x="2324100" y="428498"/>
                  <a:pt x="2325116" y="433578"/>
                  <a:pt x="2324100" y="439674"/>
                </a:cubicBezTo>
                <a:lnTo>
                  <a:pt x="2307336" y="505968"/>
                </a:lnTo>
                <a:lnTo>
                  <a:pt x="2030730" y="534924"/>
                </a:lnTo>
                <a:cubicBezTo>
                  <a:pt x="2022602" y="535432"/>
                  <a:pt x="2016506" y="532130"/>
                  <a:pt x="2012442" y="525018"/>
                </a:cubicBezTo>
                <a:cubicBezTo>
                  <a:pt x="2008886" y="517906"/>
                  <a:pt x="2008886" y="510286"/>
                  <a:pt x="2012442" y="502158"/>
                </a:cubicBezTo>
                <a:lnTo>
                  <a:pt x="2161794" y="278130"/>
                </a:lnTo>
                <a:lnTo>
                  <a:pt x="2042160" y="278130"/>
                </a:lnTo>
                <a:cubicBezTo>
                  <a:pt x="2033524" y="278130"/>
                  <a:pt x="2027428" y="274828"/>
                  <a:pt x="2023872" y="268224"/>
                </a:cubicBezTo>
                <a:cubicBezTo>
                  <a:pt x="2020316" y="262128"/>
                  <a:pt x="2020824" y="255016"/>
                  <a:pt x="2025396" y="246888"/>
                </a:cubicBezTo>
                <a:lnTo>
                  <a:pt x="2159508" y="16764"/>
                </a:lnTo>
                <a:cubicBezTo>
                  <a:pt x="2164588" y="6604"/>
                  <a:pt x="2175510" y="1524"/>
                  <a:pt x="2192274" y="1524"/>
                </a:cubicBezTo>
                <a:close/>
                <a:moveTo>
                  <a:pt x="493776" y="762"/>
                </a:moveTo>
                <a:lnTo>
                  <a:pt x="608838" y="762"/>
                </a:lnTo>
                <a:lnTo>
                  <a:pt x="598932" y="70866"/>
                </a:lnTo>
                <a:lnTo>
                  <a:pt x="962406" y="70866"/>
                </a:lnTo>
                <a:lnTo>
                  <a:pt x="956310" y="112776"/>
                </a:lnTo>
                <a:cubicBezTo>
                  <a:pt x="954786" y="122428"/>
                  <a:pt x="950468" y="130556"/>
                  <a:pt x="943356" y="137160"/>
                </a:cubicBezTo>
                <a:cubicBezTo>
                  <a:pt x="936244" y="143764"/>
                  <a:pt x="928116" y="147066"/>
                  <a:pt x="918972" y="147066"/>
                </a:cubicBezTo>
                <a:lnTo>
                  <a:pt x="589026" y="147066"/>
                </a:lnTo>
                <a:lnTo>
                  <a:pt x="536448" y="544830"/>
                </a:lnTo>
                <a:lnTo>
                  <a:pt x="678942" y="544830"/>
                </a:lnTo>
                <a:lnTo>
                  <a:pt x="674370" y="576072"/>
                </a:lnTo>
                <a:cubicBezTo>
                  <a:pt x="672846" y="586232"/>
                  <a:pt x="668274" y="594868"/>
                  <a:pt x="660654" y="601980"/>
                </a:cubicBezTo>
                <a:cubicBezTo>
                  <a:pt x="653034" y="609092"/>
                  <a:pt x="644398" y="612648"/>
                  <a:pt x="634746" y="612648"/>
                </a:cubicBezTo>
                <a:lnTo>
                  <a:pt x="527304" y="612648"/>
                </a:lnTo>
                <a:lnTo>
                  <a:pt x="516636" y="697230"/>
                </a:lnTo>
                <a:cubicBezTo>
                  <a:pt x="515620" y="703326"/>
                  <a:pt x="512826" y="708406"/>
                  <a:pt x="508254" y="712470"/>
                </a:cubicBezTo>
                <a:cubicBezTo>
                  <a:pt x="503682" y="716534"/>
                  <a:pt x="498602" y="718566"/>
                  <a:pt x="493014" y="718566"/>
                </a:cubicBezTo>
                <a:lnTo>
                  <a:pt x="363474" y="718566"/>
                </a:lnTo>
                <a:lnTo>
                  <a:pt x="376428" y="612648"/>
                </a:lnTo>
                <a:lnTo>
                  <a:pt x="233172" y="612648"/>
                </a:lnTo>
                <a:lnTo>
                  <a:pt x="239268" y="575310"/>
                </a:lnTo>
                <a:cubicBezTo>
                  <a:pt x="240792" y="566674"/>
                  <a:pt x="244602" y="559435"/>
                  <a:pt x="250698" y="553593"/>
                </a:cubicBezTo>
                <a:cubicBezTo>
                  <a:pt x="256794" y="547751"/>
                  <a:pt x="263906" y="544830"/>
                  <a:pt x="272034" y="544830"/>
                </a:cubicBezTo>
                <a:lnTo>
                  <a:pt x="386334" y="544830"/>
                </a:lnTo>
                <a:lnTo>
                  <a:pt x="438912" y="147066"/>
                </a:lnTo>
                <a:lnTo>
                  <a:pt x="76200" y="147066"/>
                </a:lnTo>
                <a:lnTo>
                  <a:pt x="81534" y="107442"/>
                </a:lnTo>
                <a:cubicBezTo>
                  <a:pt x="83058" y="97282"/>
                  <a:pt x="87503" y="88646"/>
                  <a:pt x="94869" y="81534"/>
                </a:cubicBezTo>
                <a:cubicBezTo>
                  <a:pt x="102235" y="74422"/>
                  <a:pt x="110744" y="70866"/>
                  <a:pt x="120396" y="70866"/>
                </a:cubicBezTo>
                <a:lnTo>
                  <a:pt x="448818" y="70866"/>
                </a:lnTo>
                <a:lnTo>
                  <a:pt x="453390" y="38100"/>
                </a:lnTo>
                <a:cubicBezTo>
                  <a:pt x="454914" y="27432"/>
                  <a:pt x="459613" y="18542"/>
                  <a:pt x="467487" y="11430"/>
                </a:cubicBezTo>
                <a:cubicBezTo>
                  <a:pt x="475361" y="4318"/>
                  <a:pt x="484124" y="762"/>
                  <a:pt x="493776" y="762"/>
                </a:cubicBezTo>
                <a:close/>
                <a:moveTo>
                  <a:pt x="3453384" y="0"/>
                </a:moveTo>
                <a:lnTo>
                  <a:pt x="3579114" y="0"/>
                </a:lnTo>
                <a:lnTo>
                  <a:pt x="3573780" y="39624"/>
                </a:lnTo>
                <a:lnTo>
                  <a:pt x="3934206" y="39624"/>
                </a:lnTo>
                <a:lnTo>
                  <a:pt x="3929634" y="73914"/>
                </a:lnTo>
                <a:cubicBezTo>
                  <a:pt x="3928618" y="81534"/>
                  <a:pt x="3925443" y="87757"/>
                  <a:pt x="3920109" y="92583"/>
                </a:cubicBezTo>
                <a:cubicBezTo>
                  <a:pt x="3914775" y="97409"/>
                  <a:pt x="3908552" y="99822"/>
                  <a:pt x="3901440" y="99822"/>
                </a:cubicBezTo>
                <a:lnTo>
                  <a:pt x="3565398" y="99822"/>
                </a:lnTo>
                <a:lnTo>
                  <a:pt x="3562350" y="125730"/>
                </a:lnTo>
                <a:lnTo>
                  <a:pt x="3897630" y="125730"/>
                </a:lnTo>
                <a:lnTo>
                  <a:pt x="3868674" y="345186"/>
                </a:lnTo>
                <a:cubicBezTo>
                  <a:pt x="3865626" y="368046"/>
                  <a:pt x="3855212" y="387604"/>
                  <a:pt x="3837432" y="403860"/>
                </a:cubicBezTo>
                <a:cubicBezTo>
                  <a:pt x="3819144" y="420624"/>
                  <a:pt x="3799078" y="429006"/>
                  <a:pt x="3777234" y="429006"/>
                </a:cubicBezTo>
                <a:lnTo>
                  <a:pt x="3521964" y="429006"/>
                </a:lnTo>
                <a:lnTo>
                  <a:pt x="3483102" y="718566"/>
                </a:lnTo>
                <a:lnTo>
                  <a:pt x="3332226" y="718566"/>
                </a:lnTo>
                <a:lnTo>
                  <a:pt x="3371088" y="429006"/>
                </a:lnTo>
                <a:lnTo>
                  <a:pt x="3115056" y="429006"/>
                </a:lnTo>
                <a:cubicBezTo>
                  <a:pt x="3093212" y="429006"/>
                  <a:pt x="3075686" y="420624"/>
                  <a:pt x="3062478" y="403860"/>
                </a:cubicBezTo>
                <a:cubicBezTo>
                  <a:pt x="3048762" y="387604"/>
                  <a:pt x="3043428" y="368046"/>
                  <a:pt x="3046476" y="345186"/>
                </a:cubicBezTo>
                <a:lnTo>
                  <a:pt x="3076194" y="125730"/>
                </a:lnTo>
                <a:lnTo>
                  <a:pt x="3226308" y="125730"/>
                </a:lnTo>
                <a:lnTo>
                  <a:pt x="3218688" y="185928"/>
                </a:lnTo>
                <a:lnTo>
                  <a:pt x="3207258" y="268224"/>
                </a:lnTo>
                <a:lnTo>
                  <a:pt x="3198876" y="331470"/>
                </a:lnTo>
                <a:cubicBezTo>
                  <a:pt x="3197352" y="341630"/>
                  <a:pt x="3199638" y="350266"/>
                  <a:pt x="3205734" y="357378"/>
                </a:cubicBezTo>
                <a:cubicBezTo>
                  <a:pt x="3211322" y="364490"/>
                  <a:pt x="3219196" y="368046"/>
                  <a:pt x="3229356" y="368046"/>
                </a:cubicBezTo>
                <a:lnTo>
                  <a:pt x="3379470" y="368046"/>
                </a:lnTo>
                <a:lnTo>
                  <a:pt x="3403092" y="185928"/>
                </a:lnTo>
                <a:lnTo>
                  <a:pt x="3243072" y="185928"/>
                </a:lnTo>
                <a:lnTo>
                  <a:pt x="3250692" y="125730"/>
                </a:lnTo>
                <a:lnTo>
                  <a:pt x="3411474" y="125730"/>
                </a:lnTo>
                <a:lnTo>
                  <a:pt x="3415284" y="99822"/>
                </a:lnTo>
                <a:lnTo>
                  <a:pt x="3054858" y="99822"/>
                </a:lnTo>
                <a:lnTo>
                  <a:pt x="3059430" y="64770"/>
                </a:lnTo>
                <a:cubicBezTo>
                  <a:pt x="3060446" y="57658"/>
                  <a:pt x="3063621" y="51689"/>
                  <a:pt x="3068955" y="46863"/>
                </a:cubicBezTo>
                <a:cubicBezTo>
                  <a:pt x="3074289" y="42037"/>
                  <a:pt x="3080512" y="39624"/>
                  <a:pt x="3087624" y="39624"/>
                </a:cubicBezTo>
                <a:lnTo>
                  <a:pt x="3422904" y="39624"/>
                </a:lnTo>
                <a:lnTo>
                  <a:pt x="3425190" y="25908"/>
                </a:lnTo>
                <a:cubicBezTo>
                  <a:pt x="3426206" y="18288"/>
                  <a:pt x="3429381" y="12065"/>
                  <a:pt x="3434715" y="7239"/>
                </a:cubicBezTo>
                <a:cubicBezTo>
                  <a:pt x="3440049" y="2413"/>
                  <a:pt x="3446272" y="0"/>
                  <a:pt x="3453384" y="0"/>
                </a:cubicBezTo>
                <a:close/>
                <a:moveTo>
                  <a:pt x="1318260" y="0"/>
                </a:moveTo>
                <a:lnTo>
                  <a:pt x="1475232" y="0"/>
                </a:lnTo>
                <a:lnTo>
                  <a:pt x="1466850" y="60960"/>
                </a:lnTo>
                <a:lnTo>
                  <a:pt x="1463802" y="82296"/>
                </a:lnTo>
                <a:lnTo>
                  <a:pt x="1456182" y="137160"/>
                </a:lnTo>
                <a:lnTo>
                  <a:pt x="1538478" y="137160"/>
                </a:lnTo>
                <a:lnTo>
                  <a:pt x="1549146" y="60960"/>
                </a:lnTo>
                <a:lnTo>
                  <a:pt x="1487424" y="60960"/>
                </a:lnTo>
                <a:lnTo>
                  <a:pt x="1495806" y="0"/>
                </a:lnTo>
                <a:lnTo>
                  <a:pt x="1953006" y="0"/>
                </a:lnTo>
                <a:lnTo>
                  <a:pt x="1916430" y="261366"/>
                </a:lnTo>
                <a:cubicBezTo>
                  <a:pt x="1913890" y="281686"/>
                  <a:pt x="1904238" y="299212"/>
                  <a:pt x="1887474" y="313944"/>
                </a:cubicBezTo>
                <a:cubicBezTo>
                  <a:pt x="1871218" y="328676"/>
                  <a:pt x="1852930" y="336042"/>
                  <a:pt x="1832610" y="336042"/>
                </a:cubicBezTo>
                <a:lnTo>
                  <a:pt x="1668018" y="336042"/>
                </a:lnTo>
                <a:lnTo>
                  <a:pt x="1663446" y="367284"/>
                </a:lnTo>
                <a:lnTo>
                  <a:pt x="1901952" y="367284"/>
                </a:lnTo>
                <a:lnTo>
                  <a:pt x="1897380" y="400050"/>
                </a:lnTo>
                <a:cubicBezTo>
                  <a:pt x="1896364" y="408178"/>
                  <a:pt x="1892808" y="414909"/>
                  <a:pt x="1886712" y="420243"/>
                </a:cubicBezTo>
                <a:cubicBezTo>
                  <a:pt x="1880616" y="425577"/>
                  <a:pt x="1873504" y="428244"/>
                  <a:pt x="1865376" y="428244"/>
                </a:cubicBezTo>
                <a:lnTo>
                  <a:pt x="1837182" y="428244"/>
                </a:lnTo>
                <a:lnTo>
                  <a:pt x="1854708" y="718566"/>
                </a:lnTo>
                <a:lnTo>
                  <a:pt x="1795272" y="718566"/>
                </a:lnTo>
                <a:cubicBezTo>
                  <a:pt x="1769364" y="718566"/>
                  <a:pt x="1747139" y="709676"/>
                  <a:pt x="1728597" y="691896"/>
                </a:cubicBezTo>
                <a:cubicBezTo>
                  <a:pt x="1710055" y="674116"/>
                  <a:pt x="1699768" y="651764"/>
                  <a:pt x="1697736" y="624840"/>
                </a:cubicBezTo>
                <a:lnTo>
                  <a:pt x="1686306" y="428244"/>
                </a:lnTo>
                <a:lnTo>
                  <a:pt x="1655064" y="428244"/>
                </a:lnTo>
                <a:lnTo>
                  <a:pt x="1615440" y="718566"/>
                </a:lnTo>
                <a:lnTo>
                  <a:pt x="1458468" y="718566"/>
                </a:lnTo>
                <a:lnTo>
                  <a:pt x="1498092" y="428244"/>
                </a:lnTo>
                <a:lnTo>
                  <a:pt x="1466850" y="428244"/>
                </a:lnTo>
                <a:lnTo>
                  <a:pt x="1396746" y="637794"/>
                </a:lnTo>
                <a:cubicBezTo>
                  <a:pt x="1372870" y="691642"/>
                  <a:pt x="1335786" y="718566"/>
                  <a:pt x="1285494" y="718566"/>
                </a:cubicBezTo>
                <a:lnTo>
                  <a:pt x="1217676" y="718566"/>
                </a:lnTo>
                <a:lnTo>
                  <a:pt x="1315212" y="428244"/>
                </a:lnTo>
                <a:lnTo>
                  <a:pt x="1258824" y="428244"/>
                </a:lnTo>
                <a:lnTo>
                  <a:pt x="1263396" y="395478"/>
                </a:lnTo>
                <a:cubicBezTo>
                  <a:pt x="1264920" y="387350"/>
                  <a:pt x="1268603" y="380619"/>
                  <a:pt x="1274445" y="375285"/>
                </a:cubicBezTo>
                <a:cubicBezTo>
                  <a:pt x="1280287" y="369951"/>
                  <a:pt x="1287272" y="367284"/>
                  <a:pt x="1295400" y="367284"/>
                </a:cubicBezTo>
                <a:lnTo>
                  <a:pt x="1506474" y="367284"/>
                </a:lnTo>
                <a:lnTo>
                  <a:pt x="1511046" y="336042"/>
                </a:lnTo>
                <a:lnTo>
                  <a:pt x="1345692" y="336042"/>
                </a:lnTo>
                <a:cubicBezTo>
                  <a:pt x="1325372" y="336042"/>
                  <a:pt x="1308862" y="328676"/>
                  <a:pt x="1296162" y="313944"/>
                </a:cubicBezTo>
                <a:cubicBezTo>
                  <a:pt x="1283970" y="299212"/>
                  <a:pt x="1279144" y="281686"/>
                  <a:pt x="1281684" y="261366"/>
                </a:cubicBezTo>
                <a:close/>
                <a:moveTo>
                  <a:pt x="1075182" y="0"/>
                </a:moveTo>
                <a:lnTo>
                  <a:pt x="1164336" y="0"/>
                </a:lnTo>
                <a:cubicBezTo>
                  <a:pt x="1182116" y="0"/>
                  <a:pt x="1197356" y="6223"/>
                  <a:pt x="1210056" y="18669"/>
                </a:cubicBezTo>
                <a:cubicBezTo>
                  <a:pt x="1222756" y="31115"/>
                  <a:pt x="1229614" y="46482"/>
                  <a:pt x="1230630" y="64770"/>
                </a:cubicBezTo>
                <a:lnTo>
                  <a:pt x="1232154" y="105918"/>
                </a:lnTo>
                <a:lnTo>
                  <a:pt x="1078992" y="105918"/>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kumimoji="1" lang="zh-CN" altLang="en-US" sz="6000" dirty="0">
              <a:solidFill>
                <a:schemeClr val="bg1"/>
              </a:solidFill>
              <a:latin typeface="DOUYU Font" pitchFamily="2" charset="-122"/>
              <a:ea typeface="DOUYU Font" pitchFamily="2" charset="-122"/>
            </a:endParaRPr>
          </a:p>
        </p:txBody>
      </p:sp>
      <p:sp>
        <p:nvSpPr>
          <p:cNvPr id="11" name="文本框 10"/>
          <p:cNvSpPr txBox="1"/>
          <p:nvPr/>
        </p:nvSpPr>
        <p:spPr>
          <a:xfrm>
            <a:off x="3741829" y="3667189"/>
            <a:ext cx="5976664" cy="369332"/>
          </a:xfrm>
          <a:prstGeom prst="rect">
            <a:avLst/>
          </a:prstGeom>
          <a:noFill/>
        </p:spPr>
        <p:txBody>
          <a:bodyPr wrap="square" rtlCol="0">
            <a:spAutoFit/>
          </a:bodyPr>
          <a:lstStyle/>
          <a:p>
            <a:r>
              <a:rPr lang="zh-CN" altLang="en-US" sz="1800" b="1" dirty="0">
                <a:solidFill>
                  <a:schemeClr val="bg1"/>
                </a:solidFill>
                <a:latin typeface="微软雅黑" panose="020B0503020204020204" charset="-122"/>
              </a:rPr>
              <a:t>更多精彩内容请登录</a:t>
            </a:r>
            <a:r>
              <a:rPr lang="zh-CN" altLang="en-US" sz="1800" b="1" dirty="0">
                <a:solidFill>
                  <a:schemeClr val="bg1"/>
                </a:solidFill>
                <a:latin typeface="Times New Roman" panose="02020603050405020304" pitchFamily="18" charset="0"/>
                <a:cs typeface="Times New Roman" panose="02020603050405020304" pitchFamily="18" charset="0"/>
              </a:rPr>
              <a:t>：</a:t>
            </a:r>
            <a:r>
              <a:rPr lang="en-US" altLang="zh-CN" sz="1800" b="1" dirty="0">
                <a:solidFill>
                  <a:schemeClr val="bg1"/>
                </a:solidFill>
                <a:latin typeface="Times New Roman" panose="02020603050405020304" pitchFamily="18" charset="0"/>
                <a:cs typeface="Times New Roman" panose="02020603050405020304" pitchFamily="18" charset="0"/>
              </a:rPr>
              <a:t>www.xinjiaoyu.com</a:t>
            </a:r>
            <a:endParaRPr lang="zh-CN" altLang="en-US" sz="18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342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80">
                                          <p:stCondLst>
                                            <p:cond delay="0"/>
                                          </p:stCondLst>
                                        </p:cTn>
                                        <p:tgtEl>
                                          <p:spTgt spid="11"/>
                                        </p:tgtEl>
                                      </p:cBhvr>
                                    </p:animEffect>
                                    <p:anim calcmode="lin" valueType="num">
                                      <p:cBhvr>
                                        <p:cTn id="2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9" dur="26">
                                          <p:stCondLst>
                                            <p:cond delay="650"/>
                                          </p:stCondLst>
                                        </p:cTn>
                                        <p:tgtEl>
                                          <p:spTgt spid="11"/>
                                        </p:tgtEl>
                                      </p:cBhvr>
                                      <p:to x="100000" y="60000"/>
                                    </p:animScale>
                                    <p:animScale>
                                      <p:cBhvr>
                                        <p:cTn id="30" dur="166" decel="50000">
                                          <p:stCondLst>
                                            <p:cond delay="676"/>
                                          </p:stCondLst>
                                        </p:cTn>
                                        <p:tgtEl>
                                          <p:spTgt spid="11"/>
                                        </p:tgtEl>
                                      </p:cBhvr>
                                      <p:to x="100000" y="100000"/>
                                    </p:animScale>
                                    <p:animScale>
                                      <p:cBhvr>
                                        <p:cTn id="31" dur="26">
                                          <p:stCondLst>
                                            <p:cond delay="1312"/>
                                          </p:stCondLst>
                                        </p:cTn>
                                        <p:tgtEl>
                                          <p:spTgt spid="11"/>
                                        </p:tgtEl>
                                      </p:cBhvr>
                                      <p:to x="100000" y="80000"/>
                                    </p:animScale>
                                    <p:animScale>
                                      <p:cBhvr>
                                        <p:cTn id="32" dur="166" decel="50000">
                                          <p:stCondLst>
                                            <p:cond delay="1338"/>
                                          </p:stCondLst>
                                        </p:cTn>
                                        <p:tgtEl>
                                          <p:spTgt spid="11"/>
                                        </p:tgtEl>
                                      </p:cBhvr>
                                      <p:to x="100000" y="100000"/>
                                    </p:animScale>
                                    <p:animScale>
                                      <p:cBhvr>
                                        <p:cTn id="33" dur="26">
                                          <p:stCondLst>
                                            <p:cond delay="1642"/>
                                          </p:stCondLst>
                                        </p:cTn>
                                        <p:tgtEl>
                                          <p:spTgt spid="11"/>
                                        </p:tgtEl>
                                      </p:cBhvr>
                                      <p:to x="100000" y="90000"/>
                                    </p:animScale>
                                    <p:animScale>
                                      <p:cBhvr>
                                        <p:cTn id="34" dur="166" decel="50000">
                                          <p:stCondLst>
                                            <p:cond delay="1668"/>
                                          </p:stCondLst>
                                        </p:cTn>
                                        <p:tgtEl>
                                          <p:spTgt spid="11"/>
                                        </p:tgtEl>
                                      </p:cBhvr>
                                      <p:to x="100000" y="100000"/>
                                    </p:animScale>
                                    <p:animScale>
                                      <p:cBhvr>
                                        <p:cTn id="35" dur="26">
                                          <p:stCondLst>
                                            <p:cond delay="1808"/>
                                          </p:stCondLst>
                                        </p:cTn>
                                        <p:tgtEl>
                                          <p:spTgt spid="11"/>
                                        </p:tgtEl>
                                      </p:cBhvr>
                                      <p:to x="100000" y="95000"/>
                                    </p:animScale>
                                    <p:animScale>
                                      <p:cBhvr>
                                        <p:cTn id="36"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926</TotalTime>
  <Words>3767</Words>
  <Application>Microsoft Office PowerPoint</Application>
  <PresentationFormat>自定义</PresentationFormat>
  <Paragraphs>306</Paragraphs>
  <Slides>66</Slides>
  <Notes>11</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66</vt:i4>
      </vt:variant>
    </vt:vector>
  </HeadingPairs>
  <TitlesOfParts>
    <vt:vector size="87" baseType="lpstr">
      <vt:lpstr>DOUYU Font</vt:lpstr>
      <vt:lpstr>KaiTi</vt:lpstr>
      <vt:lpstr>zihun159hao-gukesong</vt:lpstr>
      <vt:lpstr>方正博雅宋_GBK</vt:lpstr>
      <vt:lpstr>方正中等线简体</vt:lpstr>
      <vt:lpstr>仿宋</vt:lpstr>
      <vt:lpstr>仿宋_GB2312</vt:lpstr>
      <vt:lpstr>黑体</vt:lpstr>
      <vt:lpstr>华文黑体</vt:lpstr>
      <vt:lpstr>华文细黑</vt:lpstr>
      <vt:lpstr>楷体</vt:lpstr>
      <vt:lpstr>楷体_GB2312</vt:lpstr>
      <vt:lpstr>隶书</vt:lpstr>
      <vt:lpstr>宋体</vt:lpstr>
      <vt:lpstr>微软雅黑</vt:lpstr>
      <vt:lpstr>Arial</vt:lpstr>
      <vt:lpstr>Arial Black</vt:lpstr>
      <vt:lpstr>Calibri</vt:lpstr>
      <vt:lpstr>Courier New</vt:lpstr>
      <vt:lpstr>Times New Roman</vt:lpstr>
      <vt:lpstr>8_Office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8449</cp:revision>
  <dcterms:created xsi:type="dcterms:W3CDTF">2014-11-27T01:03:00Z</dcterms:created>
  <dcterms:modified xsi:type="dcterms:W3CDTF">2024-03-15T06:09:06Z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ICV">
    <vt:lpwstr>B825556D803E4D82BE8B5E3BC3302CAA_12</vt:lpwstr>
  </property>
</Properties>
</file>