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1"/>
  </p:notesMasterIdLst>
  <p:handoutMasterIdLst>
    <p:handoutMasterId r:id="rId122"/>
  </p:handoutMasterIdLst>
  <p:sldIdLst>
    <p:sldId id="2353" r:id="rId2"/>
    <p:sldId id="2837" r:id="rId3"/>
    <p:sldId id="2838" r:id="rId4"/>
    <p:sldId id="2936" r:id="rId5"/>
    <p:sldId id="2938" r:id="rId6"/>
    <p:sldId id="2465" r:id="rId7"/>
    <p:sldId id="2844" r:id="rId8"/>
    <p:sldId id="2423" r:id="rId9"/>
    <p:sldId id="1627" r:id="rId10"/>
    <p:sldId id="3024" r:id="rId11"/>
    <p:sldId id="3025" r:id="rId12"/>
    <p:sldId id="3026" r:id="rId13"/>
    <p:sldId id="2879" r:id="rId14"/>
    <p:sldId id="2944" r:id="rId15"/>
    <p:sldId id="2945" r:id="rId16"/>
    <p:sldId id="2946" r:id="rId17"/>
    <p:sldId id="3027" r:id="rId18"/>
    <p:sldId id="3028" r:id="rId19"/>
    <p:sldId id="3029" r:id="rId20"/>
    <p:sldId id="2881" r:id="rId21"/>
    <p:sldId id="2882" r:id="rId22"/>
    <p:sldId id="2883" r:id="rId23"/>
    <p:sldId id="2885" r:id="rId24"/>
    <p:sldId id="2886" r:id="rId25"/>
    <p:sldId id="2887" r:id="rId26"/>
    <p:sldId id="2956" r:id="rId27"/>
    <p:sldId id="2957" r:id="rId28"/>
    <p:sldId id="2958" r:id="rId29"/>
    <p:sldId id="2959" r:id="rId30"/>
    <p:sldId id="2960" r:id="rId31"/>
    <p:sldId id="2961" r:id="rId32"/>
    <p:sldId id="2962" r:id="rId33"/>
    <p:sldId id="2963" r:id="rId34"/>
    <p:sldId id="2964" r:id="rId35"/>
    <p:sldId id="2799" r:id="rId36"/>
    <p:sldId id="2966" r:id="rId37"/>
    <p:sldId id="2967" r:id="rId38"/>
    <p:sldId id="2968" r:id="rId39"/>
    <p:sldId id="2969" r:id="rId40"/>
    <p:sldId id="2970" r:id="rId41"/>
    <p:sldId id="2972" r:id="rId42"/>
    <p:sldId id="3030" r:id="rId43"/>
    <p:sldId id="2975" r:id="rId44"/>
    <p:sldId id="2979" r:id="rId45"/>
    <p:sldId id="2981" r:id="rId46"/>
    <p:sldId id="2980" r:id="rId47"/>
    <p:sldId id="2982" r:id="rId48"/>
    <p:sldId id="2983" r:id="rId49"/>
    <p:sldId id="2984" r:id="rId50"/>
    <p:sldId id="2786" r:id="rId51"/>
    <p:sldId id="1665" r:id="rId52"/>
    <p:sldId id="2443" r:id="rId53"/>
    <p:sldId id="2723" r:id="rId54"/>
    <p:sldId id="2724" r:id="rId55"/>
    <p:sldId id="2725" r:id="rId56"/>
    <p:sldId id="2787" r:id="rId57"/>
    <p:sldId id="2788" r:id="rId58"/>
    <p:sldId id="2793" r:id="rId59"/>
    <p:sldId id="2794" r:id="rId60"/>
    <p:sldId id="2671" r:id="rId61"/>
    <p:sldId id="2985" r:id="rId62"/>
    <p:sldId id="2986" r:id="rId63"/>
    <p:sldId id="2796" r:id="rId64"/>
    <p:sldId id="2916" r:id="rId65"/>
    <p:sldId id="2798" r:id="rId66"/>
    <p:sldId id="2810" r:id="rId67"/>
    <p:sldId id="2922" r:id="rId68"/>
    <p:sldId id="2802" r:id="rId69"/>
    <p:sldId id="2987" r:id="rId70"/>
    <p:sldId id="2988" r:id="rId71"/>
    <p:sldId id="2989" r:id="rId72"/>
    <p:sldId id="2990" r:id="rId73"/>
    <p:sldId id="2991" r:id="rId74"/>
    <p:sldId id="2992" r:id="rId75"/>
    <p:sldId id="2993" r:id="rId76"/>
    <p:sldId id="2995" r:id="rId77"/>
    <p:sldId id="2996" r:id="rId78"/>
    <p:sldId id="2994" r:id="rId79"/>
    <p:sldId id="2997" r:id="rId80"/>
    <p:sldId id="2998" r:id="rId81"/>
    <p:sldId id="2999" r:id="rId82"/>
    <p:sldId id="3000" r:id="rId83"/>
    <p:sldId id="3003" r:id="rId84"/>
    <p:sldId id="3004" r:id="rId85"/>
    <p:sldId id="3005" r:id="rId86"/>
    <p:sldId id="3006" r:id="rId87"/>
    <p:sldId id="3007" r:id="rId88"/>
    <p:sldId id="3009" r:id="rId89"/>
    <p:sldId id="3010" r:id="rId90"/>
    <p:sldId id="3011" r:id="rId91"/>
    <p:sldId id="3012" r:id="rId92"/>
    <p:sldId id="3013" r:id="rId93"/>
    <p:sldId id="3014" r:id="rId94"/>
    <p:sldId id="3015" r:id="rId95"/>
    <p:sldId id="3016" r:id="rId96"/>
    <p:sldId id="3017" r:id="rId97"/>
    <p:sldId id="3018" r:id="rId98"/>
    <p:sldId id="3020" r:id="rId99"/>
    <p:sldId id="2468" r:id="rId100"/>
    <p:sldId id="2730" r:id="rId101"/>
    <p:sldId id="2819" r:id="rId102"/>
    <p:sldId id="2820" r:id="rId103"/>
    <p:sldId id="2821" r:id="rId104"/>
    <p:sldId id="2731" r:id="rId105"/>
    <p:sldId id="2732" r:id="rId106"/>
    <p:sldId id="2733" r:id="rId107"/>
    <p:sldId id="2692" r:id="rId108"/>
    <p:sldId id="2693" r:id="rId109"/>
    <p:sldId id="2530" r:id="rId110"/>
    <p:sldId id="2532" r:id="rId111"/>
    <p:sldId id="2540" r:id="rId112"/>
    <p:sldId id="3021" r:id="rId113"/>
    <p:sldId id="3022" r:id="rId114"/>
    <p:sldId id="2549" r:id="rId115"/>
    <p:sldId id="2551" r:id="rId116"/>
    <p:sldId id="2553" r:id="rId117"/>
    <p:sldId id="2556" r:id="rId118"/>
    <p:sldId id="3023" r:id="rId119"/>
    <p:sldId id="2365" r:id="rId120"/>
  </p:sldIdLst>
  <p:sldSz cx="12190413" cy="6859588"/>
  <p:notesSz cx="6858000" cy="9144000"/>
  <p:custDataLst>
    <p:tags r:id="rId123"/>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4757"/>
    <a:srgbClr val="466886"/>
    <a:srgbClr val="353636"/>
    <a:srgbClr val="AD6B15"/>
    <a:srgbClr val="7C6922"/>
    <a:srgbClr val="20253C"/>
    <a:srgbClr val="8E6C00"/>
    <a:srgbClr val="BC8F00"/>
    <a:srgbClr val="E2AC00"/>
    <a:srgbClr val="0062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6318" autoAdjust="0"/>
  </p:normalViewPr>
  <p:slideViewPr>
    <p:cSldViewPr showGuides="1">
      <p:cViewPr>
        <p:scale>
          <a:sx n="100" d="100"/>
          <a:sy n="100" d="100"/>
        </p:scale>
        <p:origin x="876" y="288"/>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86" d="100"/>
          <a:sy n="86" d="100"/>
        </p:scale>
        <p:origin x="3840" y="7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gs" Target="tags/tag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2024/3/15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2024/3/15</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grpSp>
        <p:nvGrpSpPr>
          <p:cNvPr id="8" name="组合 7"/>
          <p:cNvGrpSpPr/>
          <p:nvPr userDrawn="1"/>
        </p:nvGrpSpPr>
        <p:grpSpPr>
          <a:xfrm>
            <a:off x="546043" y="0"/>
            <a:ext cx="914401" cy="621482"/>
            <a:chOff x="640911" y="3594847"/>
            <a:chExt cx="914401" cy="621482"/>
          </a:xfrm>
        </p:grpSpPr>
        <p:sp>
          <p:nvSpPr>
            <p:cNvPr id="9" name="矩形 8"/>
            <p:cNvSpPr/>
            <p:nvPr/>
          </p:nvSpPr>
          <p:spPr>
            <a:xfrm>
              <a:off x="640911" y="3594847"/>
              <a:ext cx="914401" cy="621482"/>
            </a:xfrm>
            <a:prstGeom prst="rect">
              <a:avLst/>
            </a:prstGeom>
            <a:solidFill>
              <a:schemeClr val="accent4">
                <a:lumMod val="60000"/>
                <a:lumOff val="40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10" name="文本框 9"/>
            <p:cNvSpPr txBox="1"/>
            <p:nvPr/>
          </p:nvSpPr>
          <p:spPr>
            <a:xfrm>
              <a:off x="808094" y="3765075"/>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42_空白">
    <p:spTree>
      <p:nvGrpSpPr>
        <p:cNvPr id="1" name=""/>
        <p:cNvGrpSpPr/>
        <p:nvPr/>
      </p:nvGrpSpPr>
      <p:grpSpPr>
        <a:xfrm>
          <a:off x="0" y="0"/>
          <a:ext cx="0" cy="0"/>
          <a:chOff x="0" y="0"/>
          <a:chExt cx="0" cy="0"/>
        </a:xfrm>
      </p:grpSpPr>
      <p:grpSp>
        <p:nvGrpSpPr>
          <p:cNvPr id="5" name="组合 4"/>
          <p:cNvGrpSpPr/>
          <p:nvPr userDrawn="1"/>
        </p:nvGrpSpPr>
        <p:grpSpPr>
          <a:xfrm>
            <a:off x="546043" y="0"/>
            <a:ext cx="914401" cy="621482"/>
            <a:chOff x="640911" y="3594847"/>
            <a:chExt cx="914401" cy="621482"/>
          </a:xfrm>
        </p:grpSpPr>
        <p:sp>
          <p:nvSpPr>
            <p:cNvPr id="6" name="矩形 5"/>
            <p:cNvSpPr/>
            <p:nvPr/>
          </p:nvSpPr>
          <p:spPr>
            <a:xfrm>
              <a:off x="640911" y="3594847"/>
              <a:ext cx="914401" cy="621482"/>
            </a:xfrm>
            <a:prstGeom prst="rect">
              <a:avLst/>
            </a:prstGeom>
            <a:solidFill>
              <a:schemeClr val="accent5">
                <a:lumMod val="75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7" name="文本框 6"/>
            <p:cNvSpPr txBox="1"/>
            <p:nvPr/>
          </p:nvSpPr>
          <p:spPr>
            <a:xfrm>
              <a:off x="808094" y="3765075"/>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7_空白">
    <p:spTree>
      <p:nvGrpSpPr>
        <p:cNvPr id="1" name=""/>
        <p:cNvGrpSpPr/>
        <p:nvPr/>
      </p:nvGrpSpPr>
      <p:grpSpPr>
        <a:xfrm>
          <a:off x="0" y="0"/>
          <a:ext cx="0" cy="0"/>
          <a:chOff x="0" y="0"/>
          <a:chExt cx="0" cy="0"/>
        </a:xfrm>
      </p:grpSpPr>
      <p:sp>
        <p:nvSpPr>
          <p:cNvPr id="2" name="矩形 1"/>
          <p:cNvSpPr/>
          <p:nvPr userDrawn="1"/>
        </p:nvSpPr>
        <p:spPr>
          <a:xfrm>
            <a:off x="0" y="5059588"/>
            <a:ext cx="12190413" cy="180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grpSp>
        <p:nvGrpSpPr>
          <p:cNvPr id="3" name="组合 2"/>
          <p:cNvGrpSpPr/>
          <p:nvPr userDrawn="1"/>
        </p:nvGrpSpPr>
        <p:grpSpPr>
          <a:xfrm>
            <a:off x="550590" y="5059588"/>
            <a:ext cx="914401" cy="414999"/>
            <a:chOff x="645458" y="3594847"/>
            <a:chExt cx="914401" cy="414999"/>
          </a:xfrm>
        </p:grpSpPr>
        <p:sp>
          <p:nvSpPr>
            <p:cNvPr id="4" name="矩形 3"/>
            <p:cNvSpPr/>
            <p:nvPr/>
          </p:nvSpPr>
          <p:spPr>
            <a:xfrm>
              <a:off x="645458" y="3594847"/>
              <a:ext cx="914401" cy="414999"/>
            </a:xfrm>
            <a:prstGeom prst="rect">
              <a:avLst/>
            </a:prstGeom>
            <a:solidFill>
              <a:schemeClr val="accent5">
                <a:lumMod val="75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5" name="文本框 4"/>
            <p:cNvSpPr txBox="1"/>
            <p:nvPr/>
          </p:nvSpPr>
          <p:spPr>
            <a:xfrm>
              <a:off x="808095" y="3667060"/>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277249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知识过关">
    <p:bg>
      <p:bgPr>
        <a:solidFill>
          <a:schemeClr val="bg1"/>
        </a:solidFill>
        <a:effectLst/>
      </p:bgPr>
    </p:bg>
    <p:spTree>
      <p:nvGrpSpPr>
        <p:cNvPr id="1" name=""/>
        <p:cNvGrpSpPr/>
        <p:nvPr/>
      </p:nvGrpSpPr>
      <p:grpSpPr>
        <a:xfrm>
          <a:off x="0" y="0"/>
          <a:ext cx="0" cy="0"/>
          <a:chOff x="0" y="0"/>
          <a:chExt cx="0" cy="0"/>
        </a:xfrm>
      </p:grpSpPr>
      <p:sp>
        <p:nvSpPr>
          <p:cNvPr id="12" name="矩形 11"/>
          <p:cNvSpPr/>
          <p:nvPr userDrawn="1"/>
        </p:nvSpPr>
        <p:spPr>
          <a:xfrm>
            <a:off x="0" y="1290419"/>
            <a:ext cx="12188013" cy="5569169"/>
          </a:xfrm>
          <a:prstGeom prst="rect">
            <a:avLst/>
          </a:prstGeom>
          <a:pattFill prst="smGrid">
            <a:fgClr>
              <a:schemeClr val="bg1">
                <a:lumMod val="95000"/>
              </a:schemeClr>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sz="2400"/>
          </a:p>
        </p:txBody>
      </p:sp>
      <p:sp>
        <p:nvSpPr>
          <p:cNvPr id="13" name="矩形 12"/>
          <p:cNvSpPr/>
          <p:nvPr userDrawn="1"/>
        </p:nvSpPr>
        <p:spPr>
          <a:xfrm>
            <a:off x="292187" y="799665"/>
            <a:ext cx="2276694" cy="229041"/>
          </a:xfrm>
          <a:prstGeom prst="rect">
            <a:avLst/>
          </a:prstGeom>
          <a:solidFill>
            <a:schemeClr val="bg2"/>
          </a:solid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14" name="矩形 13"/>
          <p:cNvSpPr/>
          <p:nvPr userDrawn="1"/>
        </p:nvSpPr>
        <p:spPr>
          <a:xfrm>
            <a:off x="0" y="505364"/>
            <a:ext cx="2351008" cy="460351"/>
          </a:xfrm>
          <a:prstGeom prst="rect">
            <a:avLst/>
          </a:prstGeom>
          <a:solidFill>
            <a:schemeClr val="accent6">
              <a:lumMod val="50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pPr>
            <a:endParaRPr kumimoji="1" lang="zh-CN" altLang="en-US" sz="2400" b="0" i="0" u="none" strike="noStrike" kern="0" cap="none" spc="0" normalizeH="0" baseline="0">
              <a:ln>
                <a:noFill/>
              </a:ln>
              <a:solidFill>
                <a:prstClr val="white"/>
              </a:solidFill>
              <a:effectLst/>
              <a:uLnTx/>
              <a:uFillTx/>
              <a:latin typeface="Arial" panose="020B0604020202020204"/>
              <a:ea typeface="微软雅黑" panose="020B0503020204020204" charset="-122"/>
            </a:endParaRPr>
          </a:p>
        </p:txBody>
      </p:sp>
      <p:sp>
        <p:nvSpPr>
          <p:cNvPr id="15" name="文本框 32"/>
          <p:cNvSpPr txBox="1"/>
          <p:nvPr userDrawn="1"/>
        </p:nvSpPr>
        <p:spPr>
          <a:xfrm>
            <a:off x="499392" y="473869"/>
            <a:ext cx="2279585" cy="523341"/>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algn="just"/>
            <a:r>
              <a:rPr lang="zh-CN" altLang="en-US" sz="2800" b="1" smtClean="0">
                <a:latin typeface="微软雅黑" panose="020B0503020204020204" charset="-122"/>
                <a:ea typeface="微软雅黑" panose="020B0503020204020204" charset="-122"/>
              </a:rPr>
              <a:t>知识过关</a:t>
            </a:r>
            <a:endParaRPr lang="en-US" altLang="zh-CN" sz="2800" b="1" dirty="0">
              <a:latin typeface="微软雅黑" panose="020B0503020204020204" charset="-122"/>
              <a:ea typeface="微软雅黑" panose="020B0503020204020204" charset="-122"/>
            </a:endParaRPr>
          </a:p>
        </p:txBody>
      </p:sp>
      <p:sp>
        <p:nvSpPr>
          <p:cNvPr id="16" name="矩形 15"/>
          <p:cNvSpPr/>
          <p:nvPr userDrawn="1"/>
        </p:nvSpPr>
        <p:spPr>
          <a:xfrm>
            <a:off x="217871" y="677813"/>
            <a:ext cx="148629" cy="157225"/>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Tree>
    <p:extLst>
      <p:ext uri="{BB962C8B-B14F-4D97-AF65-F5344CB8AC3E}">
        <p14:creationId xmlns:p14="http://schemas.microsoft.com/office/powerpoint/2010/main" val="203815978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课时精练">
    <p:spTree>
      <p:nvGrpSpPr>
        <p:cNvPr id="1" name=""/>
        <p:cNvGrpSpPr/>
        <p:nvPr/>
      </p:nvGrpSpPr>
      <p:grpSpPr>
        <a:xfrm>
          <a:off x="0" y="0"/>
          <a:ext cx="0" cy="0"/>
          <a:chOff x="0" y="0"/>
          <a:chExt cx="0" cy="0"/>
        </a:xfrm>
      </p:grpSpPr>
      <p:sp>
        <p:nvSpPr>
          <p:cNvPr id="3" name="圆角矩形 2"/>
          <p:cNvSpPr/>
          <p:nvPr userDrawn="1"/>
        </p:nvSpPr>
        <p:spPr>
          <a:xfrm>
            <a:off x="1" y="1"/>
            <a:ext cx="12190412" cy="6859589"/>
          </a:xfrm>
          <a:prstGeom prst="roundRect">
            <a:avLst>
              <a:gd name="adj" fmla="val 0"/>
            </a:avLst>
          </a:prstGeom>
          <a:pattFill prst="smGrid">
            <a:fgClr>
              <a:schemeClr val="bg1">
                <a:lumMod val="95000"/>
              </a:schemeClr>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Tree>
    <p:extLst>
      <p:ext uri="{BB962C8B-B14F-4D97-AF65-F5344CB8AC3E}">
        <p14:creationId xmlns:p14="http://schemas.microsoft.com/office/powerpoint/2010/main" val="219231524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能力拓展">
    <p:spTree>
      <p:nvGrpSpPr>
        <p:cNvPr id="1" name=""/>
        <p:cNvGrpSpPr/>
        <p:nvPr/>
      </p:nvGrpSpPr>
      <p:grpSpPr>
        <a:xfrm>
          <a:off x="0" y="0"/>
          <a:ext cx="0" cy="0"/>
          <a:chOff x="0" y="0"/>
          <a:chExt cx="0" cy="0"/>
        </a:xfrm>
      </p:grpSpPr>
      <p:sp>
        <p:nvSpPr>
          <p:cNvPr id="11" name="矩形 10"/>
          <p:cNvSpPr/>
          <p:nvPr userDrawn="1"/>
        </p:nvSpPr>
        <p:spPr>
          <a:xfrm>
            <a:off x="0" y="1290419"/>
            <a:ext cx="12188013" cy="5569169"/>
          </a:xfrm>
          <a:prstGeom prst="rect">
            <a:avLst/>
          </a:prstGeom>
          <a:pattFill prst="smGrid">
            <a:fgClr>
              <a:schemeClr val="bg1">
                <a:lumMod val="95000"/>
              </a:schemeClr>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sz="2400"/>
          </a:p>
        </p:txBody>
      </p:sp>
      <p:sp>
        <p:nvSpPr>
          <p:cNvPr id="12" name="矩形 11"/>
          <p:cNvSpPr/>
          <p:nvPr userDrawn="1"/>
        </p:nvSpPr>
        <p:spPr>
          <a:xfrm>
            <a:off x="292187" y="799665"/>
            <a:ext cx="2276694" cy="229041"/>
          </a:xfrm>
          <a:prstGeom prst="rect">
            <a:avLst/>
          </a:prstGeom>
          <a:solidFill>
            <a:schemeClr val="bg2"/>
          </a:solid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13" name="矩形 12"/>
          <p:cNvSpPr/>
          <p:nvPr userDrawn="1"/>
        </p:nvSpPr>
        <p:spPr>
          <a:xfrm>
            <a:off x="0" y="505364"/>
            <a:ext cx="2351008" cy="460351"/>
          </a:xfrm>
          <a:prstGeom prst="rect">
            <a:avLst/>
          </a:prstGeom>
          <a:solidFill>
            <a:schemeClr val="accent6">
              <a:lumMod val="50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pPr>
            <a:endParaRPr kumimoji="1" lang="zh-CN" altLang="en-US" sz="2400" b="0" i="0" u="none" strike="noStrike" kern="0" cap="none" spc="0" normalizeH="0" baseline="0">
              <a:ln>
                <a:noFill/>
              </a:ln>
              <a:solidFill>
                <a:prstClr val="white"/>
              </a:solidFill>
              <a:effectLst/>
              <a:uLnTx/>
              <a:uFillTx/>
              <a:latin typeface="Arial" panose="020B0604020202020204"/>
              <a:ea typeface="微软雅黑" panose="020B0503020204020204" charset="-122"/>
            </a:endParaRPr>
          </a:p>
        </p:txBody>
      </p:sp>
      <p:sp>
        <p:nvSpPr>
          <p:cNvPr id="14" name="文本框 32"/>
          <p:cNvSpPr txBox="1"/>
          <p:nvPr userDrawn="1"/>
        </p:nvSpPr>
        <p:spPr>
          <a:xfrm>
            <a:off x="499392" y="473869"/>
            <a:ext cx="2279585" cy="523341"/>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algn="just"/>
            <a:r>
              <a:rPr lang="zh-CN" altLang="en-US" sz="2800" b="1" smtClean="0">
                <a:latin typeface="微软雅黑" panose="020B0503020204020204" charset="-122"/>
                <a:ea typeface="微软雅黑" panose="020B0503020204020204" charset="-122"/>
              </a:rPr>
              <a:t>能力拓展</a:t>
            </a:r>
            <a:endParaRPr lang="en-US" altLang="zh-CN" sz="2800" b="1" dirty="0">
              <a:latin typeface="微软雅黑" panose="020B0503020204020204" charset="-122"/>
              <a:ea typeface="微软雅黑" panose="020B0503020204020204" charset="-122"/>
            </a:endParaRPr>
          </a:p>
        </p:txBody>
      </p:sp>
      <p:sp>
        <p:nvSpPr>
          <p:cNvPr id="15" name="矩形 14"/>
          <p:cNvSpPr/>
          <p:nvPr userDrawn="1"/>
        </p:nvSpPr>
        <p:spPr>
          <a:xfrm>
            <a:off x="217871" y="677813"/>
            <a:ext cx="148629" cy="157225"/>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Tree>
    <p:extLst>
      <p:ext uri="{BB962C8B-B14F-4D97-AF65-F5344CB8AC3E}">
        <p14:creationId xmlns:p14="http://schemas.microsoft.com/office/powerpoint/2010/main" val="380719418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4">
            <a:duotone>
              <a:schemeClr val="bg2">
                <a:shade val="45000"/>
                <a:satMod val="135000"/>
              </a:schemeClr>
              <a:prstClr val="white"/>
            </a:duotone>
            <a:extLst>
              <a:ext uri="{BEBA8EAE-BF5A-486C-A8C5-ECC9F3942E4B}">
                <a14:imgProps xmlns:a14="http://schemas.microsoft.com/office/drawing/2010/main">
                  <a14:imgLayer r:embed="rId15">
                    <a14:imgEffect>
                      <a14:brightnessContrast bright="3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矩形 3"/>
          <p:cNvSpPr/>
          <p:nvPr userDrawn="1"/>
        </p:nvSpPr>
        <p:spPr>
          <a:xfrm>
            <a:off x="-794" y="0"/>
            <a:ext cx="12192000" cy="68580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图片13"/>
          <p:cNvPicPr>
            <a:picLocks noChangeAspect="1"/>
          </p:cNvPicPr>
          <p:nvPr userDrawn="1"/>
        </p:nvPicPr>
        <p:blipFill>
          <a:blip r:embed="rId16">
            <a:alphaModFix amt="50000"/>
            <a:duotone>
              <a:schemeClr val="bg2">
                <a:shade val="45000"/>
                <a:satMod val="135000"/>
              </a:schemeClr>
              <a:prstClr val="white"/>
            </a:duotone>
          </a:blip>
          <a:stretch>
            <a:fillRect/>
          </a:stretch>
        </p:blipFill>
        <p:spPr>
          <a:xfrm>
            <a:off x="-1" y="1241"/>
            <a:ext cx="12190413" cy="685710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9" r:id="rId8"/>
    <p:sldLayoutId id="2147483660" r:id="rId9"/>
    <p:sldLayoutId id="2147483661" r:id="rId10"/>
    <p:sldLayoutId id="2147483662" r:id="rId11"/>
    <p:sldLayoutId id="2147483663" r:id="rId12"/>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00.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01.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02.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03.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04.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05.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06.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07.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08.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09.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10.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11.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12.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13.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14.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15.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16.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17.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18.xml.rels><?xml version="1.0" encoding="UTF-8" standalone="yes"?>
<Relationships xmlns="http://schemas.openxmlformats.org/package/2006/relationships"><Relationship Id="rId8" Type="http://schemas.openxmlformats.org/officeDocument/2006/relationships/slide" Target="slide117.xml"/><Relationship Id="rId3" Type="http://schemas.openxmlformats.org/officeDocument/2006/relationships/slide" Target="slide109.xml"/><Relationship Id="rId7" Type="http://schemas.openxmlformats.org/officeDocument/2006/relationships/slide" Target="slide116.xml"/><Relationship Id="rId2" Type="http://schemas.openxmlformats.org/officeDocument/2006/relationships/slide" Target="slide99.xml"/><Relationship Id="rId1" Type="http://schemas.openxmlformats.org/officeDocument/2006/relationships/slideLayout" Target="../slideLayouts/slideLayout1.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1.xml"/></Relationships>
</file>

<file path=ppt/slides/_rels/slide1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0" y="0"/>
            <a:ext cx="12190412" cy="6859588"/>
          </a:xfrm>
          <a:prstGeom prst="rect">
            <a:avLst/>
          </a:prstGeom>
        </p:spPr>
      </p:pic>
      <p:pic>
        <p:nvPicPr>
          <p:cNvPr id="11" name="图片 10"/>
          <p:cNvPicPr>
            <a:picLocks noChangeAspect="1"/>
          </p:cNvPicPr>
          <p:nvPr/>
        </p:nvPicPr>
        <p:blipFill>
          <a:blip r:embed="rId4"/>
          <a:stretch>
            <a:fillRect/>
          </a:stretch>
        </p:blipFill>
        <p:spPr>
          <a:xfrm>
            <a:off x="0" y="1742837"/>
            <a:ext cx="12190413" cy="3373913"/>
          </a:xfrm>
          <a:prstGeom prst="rect">
            <a:avLst/>
          </a:prstGeom>
        </p:spPr>
      </p:pic>
      <p:sp>
        <p:nvSpPr>
          <p:cNvPr id="8" name="矩形 7"/>
          <p:cNvSpPr/>
          <p:nvPr/>
        </p:nvSpPr>
        <p:spPr>
          <a:xfrm>
            <a:off x="0" y="1742837"/>
            <a:ext cx="12190413" cy="3355463"/>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947305" y="2709714"/>
            <a:ext cx="10295803" cy="1309269"/>
          </a:xfrm>
          <a:prstGeom prst="rect">
            <a:avLst/>
          </a:prstGeom>
        </p:spPr>
        <p:txBody>
          <a:bodyPr wrap="square">
            <a:spAutoFit/>
          </a:bodyPr>
          <a:lstStyle/>
          <a:p>
            <a:pPr algn="ctr">
              <a:lnSpc>
                <a:spcPct val="120000"/>
              </a:lnSpc>
            </a:pPr>
            <a:r>
              <a:rPr lang="zh-CN" altLang="en-US"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文学类阅读</a:t>
            </a:r>
            <a:r>
              <a:rPr lang="en-US" altLang="zh-CN"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a:t>
            </a:r>
            <a:r>
              <a:rPr lang="zh-CN" altLang="en-US"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小说</a:t>
            </a:r>
          </a:p>
        </p:txBody>
      </p:sp>
      <p:sp>
        <p:nvSpPr>
          <p:cNvPr id="17" name="副标题 2">
            <a:extLst>
              <a:ext uri="{FF2B5EF4-FFF2-40B4-BE49-F238E27FC236}">
                <a16:creationId xmlns:a16="http://schemas.microsoft.com/office/drawing/2014/main" xmlns="" id="{52C4449A-F464-4D7F-BEC9-4DBC80644CF4}"/>
              </a:ext>
            </a:extLst>
          </p:cNvPr>
          <p:cNvSpPr txBox="1">
            <a:spLocks/>
          </p:cNvSpPr>
          <p:nvPr/>
        </p:nvSpPr>
        <p:spPr>
          <a:xfrm>
            <a:off x="5208862" y="1575147"/>
            <a:ext cx="1772689" cy="460576"/>
          </a:xfrm>
          <a:prstGeom prst="roundRect">
            <a:avLst>
              <a:gd name="adj" fmla="val 50000"/>
            </a:avLst>
          </a:prstGeom>
          <a:solidFill>
            <a:srgbClr val="8EB4E3"/>
          </a:solidFill>
          <a:ln>
            <a:solidFill>
              <a:srgbClr val="8EB4E3"/>
            </a:solidFill>
          </a:ln>
          <a:effectLst>
            <a:outerShdw blurRad="50800" dist="38100" dir="2700000" algn="tl" rotWithShape="0">
              <a:prstClr val="black">
                <a:alpha val="40000"/>
              </a:prstClr>
            </a:outerShdw>
          </a:effectLst>
        </p:spPr>
        <p:txBody>
          <a:bodyPr anchor="ctr">
            <a:noAutofit/>
          </a:bodyPr>
          <a:lstStyle>
            <a:defPPr>
              <a:defRPr lang="zh-CN"/>
            </a:defPPr>
            <a:lvl1pPr indent="0" algn="ctr">
              <a:lnSpc>
                <a:spcPct val="90000"/>
              </a:lnSpc>
              <a:spcBef>
                <a:spcPts val="1000"/>
              </a:spcBef>
              <a:buFont typeface="Arial" panose="020B0604020202020204" pitchFamily="34" charset="0"/>
              <a:buNone/>
              <a:defRPr sz="2800">
                <a:solidFill>
                  <a:schemeClr val="bg1"/>
                </a:solidFill>
                <a:latin typeface="KaiTi" panose="02010609060101010101" pitchFamily="49" charset="-122"/>
                <a:ea typeface="KaiTi" panose="02010609060101010101" pitchFamily="49"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smtClean="0"/>
              <a:t>板块二</a:t>
            </a:r>
            <a:endParaRPr lang="zh-CN" altLang="en-US" dirty="0"/>
          </a:p>
        </p:txBody>
      </p:sp>
      <p:pic>
        <p:nvPicPr>
          <p:cNvPr id="10" name="图片 9"/>
          <p:cNvPicPr>
            <a:picLocks noChangeAspect="1"/>
          </p:cNvPicPr>
          <p:nvPr/>
        </p:nvPicPr>
        <p:blipFill>
          <a:blip r:embed="rId5"/>
          <a:stretch>
            <a:fillRect/>
          </a:stretch>
        </p:blipFill>
        <p:spPr>
          <a:xfrm>
            <a:off x="263352" y="173643"/>
            <a:ext cx="2694666" cy="457240"/>
          </a:xfrm>
          <a:prstGeom prst="rect">
            <a:avLst/>
          </a:prstGeom>
        </p:spPr>
      </p:pic>
    </p:spTree>
    <p:extLst>
      <p:ext uri="{BB962C8B-B14F-4D97-AF65-F5344CB8AC3E}">
        <p14:creationId xmlns:p14="http://schemas.microsoft.com/office/powerpoint/2010/main" val="190933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stretch>
            <a:fillRect/>
          </a:stretch>
        </p:blipFill>
        <p:spPr>
          <a:xfrm flipH="1">
            <a:off x="0" y="3475211"/>
            <a:ext cx="12190413" cy="3384377"/>
          </a:xfrm>
          <a:prstGeom prst="rect">
            <a:avLst/>
          </a:prstGeom>
        </p:spPr>
      </p:pic>
      <p:sp>
        <p:nvSpPr>
          <p:cNvPr id="19" name="矩形 18"/>
          <p:cNvSpPr/>
          <p:nvPr/>
        </p:nvSpPr>
        <p:spPr>
          <a:xfrm>
            <a:off x="29233" y="3493295"/>
            <a:ext cx="12235788" cy="3366293"/>
          </a:xfrm>
          <a:prstGeom prst="rect">
            <a:avLst/>
          </a:prstGeom>
          <a:solidFill>
            <a:srgbClr val="BAD5F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0" y="3141762"/>
            <a:ext cx="2383073" cy="4766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468929" y="1929394"/>
            <a:ext cx="9252554" cy="923330"/>
          </a:xfrm>
          <a:prstGeom prst="rect">
            <a:avLst/>
          </a:prstGeom>
          <a:noFill/>
        </p:spPr>
        <p:txBody>
          <a:bodyPr wrap="square" rtlCol="0">
            <a:spAutoFit/>
          </a:bodyPr>
          <a:lstStyle/>
          <a:p>
            <a:pPr algn="ctr"/>
            <a:r>
              <a:rPr lang="zh-CN" altLang="zh-CN" sz="5400" b="1" dirty="0">
                <a:solidFill>
                  <a:prstClr val="black">
                    <a:lumMod val="75000"/>
                    <a:lumOff val="25000"/>
                  </a:prstClr>
                </a:solidFill>
                <a:latin typeface="微软雅黑" panose="020B0503020204020204" charset="-122"/>
              </a:rPr>
              <a:t>赏析艺术技巧，分析主旨意蕴</a:t>
            </a:r>
            <a:endParaRPr lang="zh-CN" altLang="en-US" sz="5400" b="1" dirty="0">
              <a:solidFill>
                <a:prstClr val="black">
                  <a:lumMod val="75000"/>
                  <a:lumOff val="25000"/>
                </a:prstClr>
              </a:solidFill>
              <a:latin typeface="微软雅黑" panose="020B0503020204020204" charset="-122"/>
            </a:endParaRPr>
          </a:p>
        </p:txBody>
      </p:sp>
      <p:sp>
        <p:nvSpPr>
          <p:cNvPr id="12" name="矩形 11"/>
          <p:cNvSpPr/>
          <p:nvPr/>
        </p:nvSpPr>
        <p:spPr>
          <a:xfrm>
            <a:off x="478582" y="3161537"/>
            <a:ext cx="1171444" cy="430831"/>
          </a:xfrm>
          <a:prstGeom prst="rect">
            <a:avLst/>
          </a:prstGeom>
        </p:spPr>
        <p:txBody>
          <a:bodyPr wrap="square">
            <a:spAutoFit/>
          </a:bodyPr>
          <a:lstStyle/>
          <a:p>
            <a:pPr algn="dist"/>
            <a:r>
              <a:rPr lang="zh-CN" altLang="en-US" sz="2200" dirty="0"/>
              <a:t>学</a:t>
            </a:r>
            <a:r>
              <a:rPr lang="zh-CN" altLang="en-US" sz="2200" dirty="0" smtClean="0"/>
              <a:t>案</a:t>
            </a:r>
            <a:r>
              <a:rPr lang="en-US" altLang="zh-CN" sz="2200" dirty="0" smtClean="0"/>
              <a:t>14</a:t>
            </a:r>
            <a:endParaRPr lang="zh-CN" altLang="en-US" sz="2200" dirty="0"/>
          </a:p>
        </p:txBody>
      </p:sp>
      <p:sp>
        <p:nvSpPr>
          <p:cNvPr id="26" name="矩形 25"/>
          <p:cNvSpPr/>
          <p:nvPr/>
        </p:nvSpPr>
        <p:spPr>
          <a:xfrm>
            <a:off x="2350791" y="3141762"/>
            <a:ext cx="9839622" cy="504056"/>
          </a:xfrm>
          <a:prstGeom prst="rect">
            <a:avLst/>
          </a:prstGeom>
          <a:solidFill>
            <a:srgbClr val="0070C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标题 2"/>
          <p:cNvSpPr txBox="1"/>
          <p:nvPr/>
        </p:nvSpPr>
        <p:spPr>
          <a:xfrm>
            <a:off x="3130996" y="3141762"/>
            <a:ext cx="5844530" cy="432048"/>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en-US"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精准判断，多方思考</a:t>
            </a:r>
          </a:p>
        </p:txBody>
      </p:sp>
    </p:spTree>
    <p:extLst>
      <p:ext uri="{BB962C8B-B14F-4D97-AF65-F5344CB8AC3E}">
        <p14:creationId xmlns:p14="http://schemas.microsoft.com/office/powerpoint/2010/main" val="17931031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0" name="矩形 9"/>
          <p:cNvSpPr/>
          <p:nvPr/>
        </p:nvSpPr>
        <p:spPr>
          <a:xfrm>
            <a:off x="399429" y="985275"/>
            <a:ext cx="11376523" cy="2856512"/>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复习</a:t>
            </a:r>
            <a:r>
              <a:rPr lang="zh-CN" altLang="en-US" b="1" dirty="0">
                <a:solidFill>
                  <a:schemeClr val="bg1"/>
                </a:solidFill>
                <a:cs typeface="+mn-ea"/>
                <a:sym typeface="+mn-lt"/>
              </a:rPr>
              <a:t>任务</a:t>
            </a:r>
            <a:endParaRPr lang="en-US" altLang="zh-CN" sz="800" b="1" dirty="0">
              <a:solidFill>
                <a:schemeClr val="bg1"/>
              </a:solidFill>
              <a:cs typeface="+mn-ea"/>
              <a:sym typeface="+mn-lt"/>
            </a:endParaRPr>
          </a:p>
        </p:txBody>
      </p:sp>
      <p:sp>
        <p:nvSpPr>
          <p:cNvPr id="11" name="矩形 10"/>
          <p:cNvSpPr/>
          <p:nvPr/>
        </p:nvSpPr>
        <p:spPr>
          <a:xfrm>
            <a:off x="910630" y="2301692"/>
            <a:ext cx="10505063" cy="1136786"/>
          </a:xfrm>
          <a:prstGeom prst="rect">
            <a:avLst/>
          </a:prstGeom>
          <a:solidFill>
            <a:schemeClr val="bg1">
              <a:lumMod val="95000"/>
            </a:schemeClr>
          </a:solidFill>
          <a:ln>
            <a:solidFill>
              <a:schemeClr val="bg1"/>
            </a:solidFill>
          </a:ln>
        </p:spPr>
        <p:txBody>
          <a:bodyPr wrap="square">
            <a:spAutoFit/>
          </a:bodyPr>
          <a:lstStyle/>
          <a:p>
            <a:pPr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构建小说艺术技巧知识网络，精准答好艺术技巧赏析题</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kern="100" dirty="0" smtClean="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能够从不同的层面与角度分析主旨意蕴，掌握常见主旨意蕴题的分析要领。</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951665063"/>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399429" y="985274"/>
            <a:ext cx="11376523" cy="5874314"/>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考情微观</a:t>
            </a:r>
            <a:endParaRPr lang="en-US" altLang="zh-CN" sz="800" b="1" dirty="0">
              <a:solidFill>
                <a:schemeClr val="bg1"/>
              </a:solidFill>
              <a:cs typeface="+mn-ea"/>
              <a:sym typeface="+mn-lt"/>
            </a:endParaRPr>
          </a:p>
        </p:txBody>
      </p:sp>
      <p:graphicFrame>
        <p:nvGraphicFramePr>
          <p:cNvPr id="4" name="表格 3"/>
          <p:cNvGraphicFramePr>
            <a:graphicFrameLocks noGrp="1"/>
          </p:cNvGraphicFramePr>
          <p:nvPr>
            <p:extLst>
              <p:ext uri="{D42A27DB-BD31-4B8C-83A1-F6EECF244321}">
                <p14:modId xmlns:p14="http://schemas.microsoft.com/office/powerpoint/2010/main" val="3627911711"/>
              </p:ext>
            </p:extLst>
          </p:nvPr>
        </p:nvGraphicFramePr>
        <p:xfrm>
          <a:off x="694607" y="2506250"/>
          <a:ext cx="10801200" cy="4163904"/>
        </p:xfrm>
        <a:graphic>
          <a:graphicData uri="http://schemas.openxmlformats.org/drawingml/2006/table">
            <a:tbl>
              <a:tblPr/>
              <a:tblGrid>
                <a:gridCol w="576063"/>
                <a:gridCol w="720080"/>
                <a:gridCol w="1440160"/>
                <a:gridCol w="4824536"/>
                <a:gridCol w="1008112"/>
                <a:gridCol w="2232249"/>
              </a:tblGrid>
              <a:tr h="360000">
                <a:tc>
                  <a:txBody>
                    <a:bodyPr/>
                    <a:lstStyle/>
                    <a:p>
                      <a:pPr algn="ctr">
                        <a:lnSpc>
                          <a:spcPct val="130000"/>
                        </a:lnSpc>
                        <a:spcAft>
                          <a:spcPts val="0"/>
                        </a:spcAft>
                      </a:pPr>
                      <a:r>
                        <a:rPr lang="zh-CN" sz="1600" kern="100" baseline="0" dirty="0">
                          <a:effectLst/>
                          <a:latin typeface="Times New Roman" panose="02020603050405020304" pitchFamily="18" charset="0"/>
                          <a:ea typeface="黑体" panose="02010609060101010101" pitchFamily="49" charset="-122"/>
                          <a:cs typeface="Times New Roman" panose="02020603050405020304" pitchFamily="18" charset="0"/>
                        </a:rPr>
                        <a:t>年份</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a:effectLst/>
                          <a:latin typeface="Times New Roman" panose="02020603050405020304" pitchFamily="18" charset="0"/>
                          <a:ea typeface="黑体" panose="02010609060101010101" pitchFamily="49" charset="-122"/>
                          <a:cs typeface="Times New Roman" panose="02020603050405020304" pitchFamily="18" charset="0"/>
                        </a:rPr>
                        <a:t>卷别</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a:effectLst/>
                          <a:latin typeface="Times New Roman" panose="02020603050405020304" pitchFamily="18" charset="0"/>
                          <a:ea typeface="黑体" panose="02010609060101010101" pitchFamily="49" charset="-122"/>
                          <a:cs typeface="Times New Roman" panose="02020603050405020304" pitchFamily="18" charset="0"/>
                        </a:rPr>
                        <a:t>篇名</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a:effectLst/>
                          <a:latin typeface="Times New Roman" panose="02020603050405020304" pitchFamily="18" charset="0"/>
                          <a:ea typeface="黑体" panose="02010609060101010101" pitchFamily="49" charset="-122"/>
                          <a:cs typeface="Times New Roman" panose="02020603050405020304" pitchFamily="18" charset="0"/>
                        </a:rPr>
                        <a:t>提问方式</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a:effectLst/>
                          <a:latin typeface="Times New Roman" panose="02020603050405020304" pitchFamily="18" charset="0"/>
                          <a:ea typeface="黑体" panose="02010609060101010101" pitchFamily="49" charset="-122"/>
                          <a:cs typeface="Times New Roman" panose="02020603050405020304" pitchFamily="18" charset="0"/>
                        </a:rPr>
                        <a:t>设题角度</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a:effectLst/>
                          <a:latin typeface="Times New Roman" panose="02020603050405020304" pitchFamily="18" charset="0"/>
                          <a:ea typeface="黑体" panose="02010609060101010101" pitchFamily="49" charset="-122"/>
                          <a:cs typeface="Times New Roman" panose="02020603050405020304" pitchFamily="18" charset="0"/>
                        </a:rPr>
                        <a:t>命题特点</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rowSpan="2">
                  <a:txBody>
                    <a:bodyPr/>
                    <a:lstStyle/>
                    <a:p>
                      <a:pPr algn="ctr">
                        <a:lnSpc>
                          <a:spcPct val="130000"/>
                        </a:lnSpc>
                        <a:spcAft>
                          <a:spcPts val="0"/>
                        </a:spcAft>
                      </a:pPr>
                      <a:r>
                        <a:rPr lang="en-US" sz="16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2023</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《社戏</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节选</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本文是如何描写社戏的仪式感的？请结合全文简要说明。</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(4</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综合描写艺术</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72000" algn="l">
                        <a:lnSpc>
                          <a:spcPct val="130000"/>
                        </a:lnSpc>
                        <a:spcAft>
                          <a:spcPts val="0"/>
                        </a:spcAft>
                      </a:pPr>
                      <a:r>
                        <a:rPr lang="en-US" sz="1600" kern="100" baseline="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小说艺术技巧是一个广泛的概念，考查重心在描写艺术和语言艺术上，要求能准确判断技巧，细致分析表达效果。</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30000"/>
                        </a:lnSpc>
                        <a:spcAft>
                          <a:spcPts val="0"/>
                        </a:spcAft>
                      </a:pPr>
                      <a:r>
                        <a:rPr lang="en-US" sz="1600" kern="100" baseline="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艺术技巧赏析是新课标核心素养中</a:t>
                      </a:r>
                      <a:r>
                        <a:rPr lang="en-US" sz="16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审美素养</a:t>
                      </a:r>
                      <a:r>
                        <a:rPr lang="en-US" sz="16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的重要内容。随着新课标的落地实施，这方面的命题将会加强，将会以短评、札记、评点题的形式出现。</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vMerge="1">
                  <a:txBody>
                    <a:bodyPr/>
                    <a:lstStyle/>
                    <a:p>
                      <a:endParaRPr lang="zh-CN" altLang="en-US"/>
                    </a:p>
                  </a:txBody>
                  <a:tcPr/>
                </a:tc>
                <a:tc>
                  <a:txBody>
                    <a:bodyPr/>
                    <a:lstStyle/>
                    <a:p>
                      <a:pPr marL="72000" algn="l">
                        <a:lnSpc>
                          <a:spcPct val="130000"/>
                        </a:lnSpc>
                        <a:spcAft>
                          <a:spcPts val="0"/>
                        </a:spcAft>
                      </a:pPr>
                      <a:r>
                        <a:rPr lang="zh-CN" sz="16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全国</a:t>
                      </a:r>
                      <a:endParaRPr lang="en-US" altLang="zh-CN" sz="16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l">
                        <a:lnSpc>
                          <a:spcPct val="130000"/>
                        </a:lnSpc>
                        <a:spcAft>
                          <a:spcPts val="0"/>
                        </a:spcAft>
                      </a:pPr>
                      <a:r>
                        <a:rPr lang="zh-CN" sz="16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乙</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《长出一地的好荞麦》</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文中画线部分的描写，人、牛、犁浑然一体，这种艺术效果是如何营造出来的？请简要赏析。</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(6</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场景描写艺术</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360000">
                <a:tc rowSpan="3">
                  <a:txBody>
                    <a:bodyPr/>
                    <a:lstStyle/>
                    <a:p>
                      <a:pPr algn="ctr">
                        <a:lnSpc>
                          <a:spcPct val="130000"/>
                        </a:lnSpc>
                        <a:spcAft>
                          <a:spcPts val="0"/>
                        </a:spcAft>
                      </a:pPr>
                      <a:r>
                        <a:rPr lang="en-US" sz="16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2019</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6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全国</a:t>
                      </a:r>
                      <a:endParaRPr lang="en-US" altLang="zh-CN" sz="16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l">
                        <a:lnSpc>
                          <a:spcPct val="130000"/>
                        </a:lnSpc>
                        <a:spcAft>
                          <a:spcPts val="0"/>
                        </a:spcAft>
                      </a:pPr>
                      <a:r>
                        <a:rPr lang="en-US" sz="1600" kern="100" baseline="0" dirty="0" smtClean="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《理水</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节选</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鲁迅说：</a:t>
                      </a: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我们从古以来，就有埋头苦干的人，有拼命硬干的人，有为民请命的人，有舍身求法的人，</a:t>
                      </a: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这就是中国的脊梁。</a:t>
                      </a: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请谈谈本文是如何具体塑造这样的</a:t>
                      </a: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中国的脊梁</a:t>
                      </a:r>
                      <a:r>
                        <a:rPr lang="en-US" sz="1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的。</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(6</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写人手法赏析</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360000">
                <a:tc vMerge="1">
                  <a:txBody>
                    <a:bodyPr/>
                    <a:lstStyle/>
                    <a:p>
                      <a:endParaRPr lang="zh-CN" altLang="en-US"/>
                    </a:p>
                  </a:txBody>
                  <a:tcPr/>
                </a:tc>
                <a:tc>
                  <a:txBody>
                    <a:bodyPr/>
                    <a:lstStyle/>
                    <a:p>
                      <a:pPr marL="72000" algn="l">
                        <a:lnSpc>
                          <a:spcPct val="130000"/>
                        </a:lnSpc>
                        <a:spcAft>
                          <a:spcPts val="0"/>
                        </a:spcAft>
                      </a:pPr>
                      <a:r>
                        <a:rPr lang="zh-CN" sz="16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全国</a:t>
                      </a:r>
                      <a:endParaRPr lang="en-US" altLang="zh-CN" sz="16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l">
                        <a:lnSpc>
                          <a:spcPct val="130000"/>
                        </a:lnSpc>
                        <a:spcAft>
                          <a:spcPts val="0"/>
                        </a:spcAft>
                      </a:pPr>
                      <a:r>
                        <a:rPr lang="en-US" sz="1600" kern="100" baseline="0" dirty="0" smtClean="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《小步舞》</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请以老舞蹈师形象为例，谈谈小说塑造人物形象时运用了哪些表现手法。</a:t>
                      </a:r>
                      <a:r>
                        <a:rPr lang="en-US" sz="16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(6</a:t>
                      </a:r>
                      <a:r>
                        <a:rPr lang="zh-CN" sz="1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6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写人手法赏析</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360000">
                <a:tc vMerge="1">
                  <a:txBody>
                    <a:bodyPr/>
                    <a:lstStyle/>
                    <a:p>
                      <a:endParaRPr lang="zh-CN" altLang="en-US"/>
                    </a:p>
                  </a:txBody>
                  <a:tcPr/>
                </a:tc>
                <a:tc>
                  <a:txBody>
                    <a:bodyPr/>
                    <a:lstStyle/>
                    <a:p>
                      <a:pPr marL="72000" algn="l">
                        <a:lnSpc>
                          <a:spcPct val="130000"/>
                        </a:lnSpc>
                        <a:spcAft>
                          <a:spcPts val="0"/>
                        </a:spcAft>
                      </a:pPr>
                      <a:r>
                        <a:rPr lang="zh-CN" sz="16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全国</a:t>
                      </a:r>
                      <a:endParaRPr lang="en-US" altLang="zh-CN" sz="16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l">
                        <a:lnSpc>
                          <a:spcPct val="130000"/>
                        </a:lnSpc>
                        <a:spcAft>
                          <a:spcPts val="0"/>
                        </a:spcAft>
                      </a:pPr>
                      <a:r>
                        <a:rPr lang="en-US" sz="1600" kern="100" baseline="0" dirty="0" smtClean="0">
                          <a:effectLst/>
                          <a:latin typeface="宋体" panose="02010600030101010101" pitchFamily="2" charset="-122"/>
                          <a:ea typeface="方正中等线简体" panose="03000509000000000000" pitchFamily="65" charset="-122"/>
                          <a:cs typeface="Times New Roman" panose="02020603050405020304" pitchFamily="18" charset="0"/>
                        </a:rPr>
                        <a:t>Ⅲ</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《到梨花屯去》</a:t>
                      </a:r>
                      <a:endParaRPr lang="zh-CN" sz="1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两个乘客为什么</a:t>
                      </a:r>
                      <a:r>
                        <a:rPr lang="zh-CN" sz="1600" kern="100" spc="-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沉默？小说为什么首尾</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均有这一细节？请结合全文分析。</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(6</a:t>
                      </a: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细节描写作用</a:t>
                      </a:r>
                      <a:endParaRPr lang="zh-CN" sz="1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6057" marR="6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
        <p:nvSpPr>
          <p:cNvPr id="8" name="矩形 7"/>
          <p:cNvSpPr/>
          <p:nvPr/>
        </p:nvSpPr>
        <p:spPr>
          <a:xfrm>
            <a:off x="622598" y="1967333"/>
            <a:ext cx="10505063" cy="419282"/>
          </a:xfrm>
          <a:prstGeom prst="rect">
            <a:avLst/>
          </a:prstGeom>
          <a:solidFill>
            <a:schemeClr val="bg1">
              <a:lumMod val="95000"/>
            </a:schemeClr>
          </a:solidFill>
          <a:ln>
            <a:solidFill>
              <a:schemeClr val="bg1"/>
            </a:solidFill>
          </a:ln>
        </p:spPr>
        <p:txBody>
          <a:bodyPr wrap="square">
            <a:spAutoFit/>
          </a:bodyPr>
          <a:lstStyle/>
          <a:p>
            <a:pPr lvl="0">
              <a:lnSpc>
                <a:spcPct val="150000"/>
              </a:lnSpc>
            </a:pPr>
            <a:r>
              <a:rPr lang="en-US" altLang="zh-CN" sz="1600" b="1" kern="100" dirty="0">
                <a:solidFill>
                  <a:prstClr val="black"/>
                </a:solidFill>
                <a:latin typeface="Times New Roman" panose="02020603050405020304" pitchFamily="18" charset="0"/>
                <a:ea typeface="方正中等线简体" panose="03000509000000000000" pitchFamily="65" charset="-122"/>
              </a:rPr>
              <a:t>1</a:t>
            </a:r>
            <a:r>
              <a:rPr lang="en-US" altLang="zh-CN" sz="1600" kern="100" dirty="0">
                <a:solidFill>
                  <a:prstClr val="black"/>
                </a:solidFill>
                <a:latin typeface="Times New Roman" panose="02020603050405020304" pitchFamily="18" charset="0"/>
                <a:ea typeface="方正中等线简体" panose="03000509000000000000" pitchFamily="65" charset="-122"/>
              </a:rPr>
              <a:t>.</a:t>
            </a:r>
            <a:r>
              <a:rPr lang="zh-CN" altLang="zh-CN" sz="1600" b="1"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赏析艺术技巧</a:t>
            </a:r>
            <a:endParaRPr lang="zh-CN" altLang="zh-CN" sz="160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46691674"/>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399429" y="985274"/>
            <a:ext cx="11376523" cy="5874314"/>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考情微观</a:t>
            </a:r>
            <a:endParaRPr lang="en-US" altLang="zh-CN" sz="800" b="1" dirty="0">
              <a:solidFill>
                <a:schemeClr val="bg1"/>
              </a:solidFill>
              <a:cs typeface="+mn-ea"/>
              <a:sym typeface="+mn-lt"/>
            </a:endParaRPr>
          </a:p>
        </p:txBody>
      </p:sp>
      <p:graphicFrame>
        <p:nvGraphicFramePr>
          <p:cNvPr id="3" name="表格 2"/>
          <p:cNvGraphicFramePr>
            <a:graphicFrameLocks noGrp="1"/>
          </p:cNvGraphicFramePr>
          <p:nvPr>
            <p:extLst>
              <p:ext uri="{D42A27DB-BD31-4B8C-83A1-F6EECF244321}">
                <p14:modId xmlns:p14="http://schemas.microsoft.com/office/powerpoint/2010/main" val="3449695705"/>
              </p:ext>
            </p:extLst>
          </p:nvPr>
        </p:nvGraphicFramePr>
        <p:xfrm>
          <a:off x="694606" y="2565698"/>
          <a:ext cx="10801200" cy="3703320"/>
        </p:xfrm>
        <a:graphic>
          <a:graphicData uri="http://schemas.openxmlformats.org/drawingml/2006/table">
            <a:tbl>
              <a:tblPr/>
              <a:tblGrid>
                <a:gridCol w="648072"/>
                <a:gridCol w="1296144"/>
                <a:gridCol w="1512168"/>
                <a:gridCol w="4464496"/>
                <a:gridCol w="1080120"/>
                <a:gridCol w="1800200"/>
              </a:tblGrid>
              <a:tr h="360000">
                <a:tc>
                  <a:txBody>
                    <a:bodyPr/>
                    <a:lstStyle/>
                    <a:p>
                      <a:pPr algn="ctr">
                        <a:lnSpc>
                          <a:spcPct val="150000"/>
                        </a:lnSpc>
                        <a:spcAft>
                          <a:spcPts val="0"/>
                        </a:spcAft>
                      </a:pPr>
                      <a:r>
                        <a:rPr lang="zh-CN" sz="1800" kern="100" baseline="0" dirty="0">
                          <a:effectLst/>
                          <a:latin typeface="Times New Roman" panose="02020603050405020304" pitchFamily="18" charset="0"/>
                          <a:ea typeface="黑体" panose="02010609060101010101" pitchFamily="49" charset="-122"/>
                          <a:cs typeface="Times New Roman" panose="02020603050405020304" pitchFamily="18" charset="0"/>
                        </a:rPr>
                        <a:t>年份</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a:effectLst/>
                          <a:latin typeface="Times New Roman" panose="02020603050405020304" pitchFamily="18" charset="0"/>
                          <a:ea typeface="黑体" panose="02010609060101010101" pitchFamily="49" charset="-122"/>
                          <a:cs typeface="Times New Roman" panose="02020603050405020304" pitchFamily="18" charset="0"/>
                        </a:rPr>
                        <a:t>卷别</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a:effectLst/>
                          <a:latin typeface="Times New Roman" panose="02020603050405020304" pitchFamily="18" charset="0"/>
                          <a:ea typeface="黑体" panose="02010609060101010101" pitchFamily="49" charset="-122"/>
                          <a:cs typeface="Times New Roman" panose="02020603050405020304" pitchFamily="18" charset="0"/>
                        </a:rPr>
                        <a:t>篇名</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a:effectLst/>
                          <a:latin typeface="Times New Roman" panose="02020603050405020304" pitchFamily="18" charset="0"/>
                          <a:ea typeface="黑体" panose="02010609060101010101" pitchFamily="49" charset="-122"/>
                          <a:cs typeface="Times New Roman" panose="02020603050405020304" pitchFamily="18" charset="0"/>
                        </a:rPr>
                        <a:t>提问方式</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a:effectLst/>
                          <a:latin typeface="Times New Roman" panose="02020603050405020304" pitchFamily="18" charset="0"/>
                          <a:ea typeface="黑体" panose="02010609060101010101" pitchFamily="49" charset="-122"/>
                          <a:cs typeface="Times New Roman" panose="02020603050405020304" pitchFamily="18" charset="0"/>
                        </a:rPr>
                        <a:t>设题角度</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a:effectLst/>
                          <a:latin typeface="Times New Roman" panose="02020603050405020304" pitchFamily="18" charset="0"/>
                          <a:ea typeface="黑体" panose="02010609060101010101" pitchFamily="49" charset="-122"/>
                          <a:cs typeface="Times New Roman" panose="02020603050405020304" pitchFamily="18" charset="0"/>
                        </a:rPr>
                        <a:t>命题特点</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50000"/>
                        </a:lnSpc>
                        <a:spcAft>
                          <a:spcPts val="0"/>
                        </a:spcAft>
                      </a:pPr>
                      <a:r>
                        <a:rPr lang="en-US" sz="1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2023</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《社戏</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节选</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文中记述社戏的筹备及演出过程，多处使用</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依照往年成例</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照习惯</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照例</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等，含有哪些意味？请结合全文谈谈你的理解。</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(6</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词语意蕴</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72000" algn="l">
                        <a:lnSpc>
                          <a:spcPct val="150000"/>
                        </a:lnSpc>
                        <a:spcAft>
                          <a:spcPts val="0"/>
                        </a:spcAft>
                      </a:pP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探究题有时冠以</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探究</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字样，更多的是以</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分析</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字样出现。</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命题点多为对标题、关键句子或物象意蕴的分析探究。</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00">
                <a:tc>
                  <a:txBody>
                    <a:bodyPr/>
                    <a:lstStyle/>
                    <a:p>
                      <a:pPr algn="ctr">
                        <a:lnSpc>
                          <a:spcPct val="150000"/>
                        </a:lnSpc>
                        <a:spcAft>
                          <a:spcPts val="0"/>
                        </a:spcAft>
                      </a:pPr>
                      <a:r>
                        <a:rPr lang="en-US" sz="1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2021</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800" kern="100" baseline="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《石门阵》</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小说中多次出现的</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门</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，在不同层面有不同含义，请结合文本加以分析。</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(6</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物象意蕴</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360000">
                <a:tc>
                  <a:txBody>
                    <a:bodyPr/>
                    <a:lstStyle/>
                    <a:p>
                      <a:pPr algn="ctr">
                        <a:lnSpc>
                          <a:spcPct val="150000"/>
                        </a:lnSpc>
                        <a:spcAft>
                          <a:spcPts val="0"/>
                        </a:spcAft>
                      </a:pPr>
                      <a:r>
                        <a:rPr lang="en-US" sz="1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2020</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《大师</a:t>
                      </a:r>
                      <a:r>
                        <a:rPr lang="en-US" sz="1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节选</a:t>
                      </a:r>
                      <a:r>
                        <a:rPr lang="en-US" sz="1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父亲说</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我们下棋是下棋</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，怎样理解这句话？请结合全文具体分析。</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(6</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句子意蕴</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637" marR="8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
        <p:nvSpPr>
          <p:cNvPr id="8" name="矩形 7"/>
          <p:cNvSpPr/>
          <p:nvPr/>
        </p:nvSpPr>
        <p:spPr>
          <a:xfrm>
            <a:off x="622598" y="1971081"/>
            <a:ext cx="10505063" cy="460126"/>
          </a:xfrm>
          <a:prstGeom prst="rect">
            <a:avLst/>
          </a:prstGeom>
          <a:solidFill>
            <a:schemeClr val="bg1">
              <a:lumMod val="95000"/>
            </a:schemeClr>
          </a:solidFill>
          <a:ln>
            <a:solidFill>
              <a:schemeClr val="bg1"/>
            </a:solidFill>
          </a:ln>
        </p:spPr>
        <p:txBody>
          <a:bodyPr wrap="square">
            <a:spAutoFit/>
          </a:bodyPr>
          <a:lstStyle/>
          <a:p>
            <a:pPr lvl="0">
              <a:lnSpc>
                <a:spcPct val="150000"/>
              </a:lnSpc>
            </a:pPr>
            <a:r>
              <a:rPr lang="en-US" altLang="zh-CN" sz="1800" b="1" kern="100" dirty="0">
                <a:solidFill>
                  <a:prstClr val="black"/>
                </a:solidFill>
                <a:latin typeface="Times New Roman" panose="02020603050405020304" pitchFamily="18" charset="0"/>
                <a:ea typeface="方正中等线简体" panose="03000509000000000000" pitchFamily="65" charset="-122"/>
              </a:rPr>
              <a:t>2.</a:t>
            </a:r>
            <a:r>
              <a:rPr lang="zh-CN" altLang="zh-CN" sz="1800" b="1"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分析主旨意蕴</a:t>
            </a:r>
            <a:endParaRPr lang="zh-CN" altLang="zh-CN" sz="180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520386315"/>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399429" y="985274"/>
            <a:ext cx="11376523" cy="5874314"/>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知识图要</a:t>
            </a:r>
            <a:endParaRPr lang="en-US" altLang="zh-CN" sz="800" b="1" dirty="0">
              <a:solidFill>
                <a:schemeClr val="bg1"/>
              </a:solidFill>
              <a:cs typeface="+mn-ea"/>
              <a:sym typeface="+mn-lt"/>
            </a:endParaRPr>
          </a:p>
        </p:txBody>
      </p:sp>
      <p:pic>
        <p:nvPicPr>
          <p:cNvPr id="6146" name="Picture 2" descr="W3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08925" y="2796358"/>
            <a:ext cx="8572563" cy="38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622598" y="1973229"/>
            <a:ext cx="10505063" cy="664477"/>
          </a:xfrm>
          <a:prstGeom prst="rect">
            <a:avLst/>
          </a:prstGeom>
          <a:solidFill>
            <a:schemeClr val="bg1">
              <a:lumMod val="95000"/>
            </a:schemeClr>
          </a:solidFill>
          <a:ln>
            <a:solidFill>
              <a:schemeClr val="bg1"/>
            </a:solidFill>
          </a:ln>
        </p:spPr>
        <p:txBody>
          <a:bodyPr wrap="square">
            <a:spAutoFit/>
          </a:bodyPr>
          <a:lstStyle/>
          <a:p>
            <a:pPr lvl="0" algn="just">
              <a:lnSpc>
                <a:spcPct val="150000"/>
              </a:lnSpc>
            </a:pPr>
            <a:r>
              <a:rPr lang="en-US" altLang="zh-CN" sz="2800" b="1" kern="100" dirty="0">
                <a:solidFill>
                  <a:prstClr val="black"/>
                </a:solidFill>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solidFill>
                  <a:prstClr val="black"/>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艺术技巧</a:t>
            </a:r>
            <a:endParaRPr lang="zh-CN" altLang="zh-CN" sz="280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209333782"/>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399429" y="985274"/>
            <a:ext cx="11376523" cy="5874314"/>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知识图要</a:t>
            </a:r>
            <a:endParaRPr lang="en-US" altLang="zh-CN" sz="800" b="1" dirty="0">
              <a:solidFill>
                <a:schemeClr val="bg1"/>
              </a:solidFill>
              <a:cs typeface="+mn-ea"/>
              <a:sym typeface="+mn-lt"/>
            </a:endParaRPr>
          </a:p>
        </p:txBody>
      </p:sp>
      <p:pic>
        <p:nvPicPr>
          <p:cNvPr id="7170" name="Picture 2" descr="A270改"/>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92305" y="2709714"/>
            <a:ext cx="8605802" cy="3362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a:off x="622598" y="1908101"/>
            <a:ext cx="10505063" cy="664477"/>
          </a:xfrm>
          <a:prstGeom prst="rect">
            <a:avLst/>
          </a:prstGeom>
          <a:solidFill>
            <a:schemeClr val="bg1">
              <a:lumMod val="95000"/>
            </a:schemeClr>
          </a:solidFill>
          <a:ln>
            <a:solidFill>
              <a:schemeClr val="bg1"/>
            </a:solidFill>
          </a:ln>
        </p:spPr>
        <p:txBody>
          <a:bodyPr wrap="square">
            <a:spAutoFit/>
          </a:bodyPr>
          <a:lstStyle/>
          <a:p>
            <a:pPr lvl="0" algn="just">
              <a:lnSpc>
                <a:spcPct val="150000"/>
              </a:lnSpc>
            </a:pPr>
            <a:r>
              <a:rPr lang="en-US" altLang="zh-CN" sz="2800" b="1" kern="100" dirty="0">
                <a:solidFill>
                  <a:prstClr val="black"/>
                </a:solidFill>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solidFill>
                  <a:prstClr val="black"/>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主旨</a:t>
            </a:r>
            <a:r>
              <a:rPr lang="zh-CN" altLang="zh-CN" sz="2800" b="1" kern="100" dirty="0" smtClean="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意蕴</a:t>
            </a:r>
            <a:endParaRPr lang="zh-CN" altLang="zh-CN" sz="105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sp>
        <p:nvSpPr>
          <p:cNvPr id="14" name="矩形 13"/>
          <p:cNvSpPr/>
          <p:nvPr/>
        </p:nvSpPr>
        <p:spPr>
          <a:xfrm>
            <a:off x="622598" y="6187793"/>
            <a:ext cx="10505063" cy="664477"/>
          </a:xfrm>
          <a:prstGeom prst="rect">
            <a:avLst/>
          </a:prstGeom>
          <a:solidFill>
            <a:schemeClr val="bg1">
              <a:lumMod val="95000"/>
            </a:schemeClr>
          </a:solidFill>
          <a:ln>
            <a:solidFill>
              <a:schemeClr val="bg1"/>
            </a:solidFill>
          </a:ln>
        </p:spPr>
        <p:txBody>
          <a:bodyPr wrap="square">
            <a:spAutoFit/>
          </a:bodyPr>
          <a:lstStyle/>
          <a:p>
            <a:pPr lvl="0" algn="ctr">
              <a:lnSpc>
                <a:spcPct val="150000"/>
              </a:lnSpc>
            </a:pPr>
            <a:r>
              <a:rPr lang="en-US" altLang="zh-CN" sz="2800" kern="100" dirty="0">
                <a:solidFill>
                  <a:prstClr val="black"/>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说明：物象意蕴可参见学案</a:t>
            </a:r>
            <a:r>
              <a:rPr lang="en-US" altLang="zh-CN" sz="2800" kern="100" dirty="0">
                <a:solidFill>
                  <a:prstClr val="black"/>
                </a:solidFill>
                <a:latin typeface="Times New Roman" panose="02020603050405020304" pitchFamily="18" charset="0"/>
                <a:ea typeface="方正中等线简体" panose="03000509000000000000" pitchFamily="65" charset="-122"/>
                <a:cs typeface="Courier New" panose="02070309020205020404" pitchFamily="49" charset="0"/>
              </a:rPr>
              <a:t>13</a:t>
            </a:r>
            <a:r>
              <a:rPr lang="zh-CN" altLang="zh-CN" sz="2800"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a:solidFill>
                  <a:prstClr val="black"/>
                </a:solidFill>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667151736"/>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5" name="图片 14"/>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9" name="矩形 8"/>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0" name="矩形 9"/>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标题 2"/>
          <p:cNvSpPr txBox="1"/>
          <p:nvPr/>
        </p:nvSpPr>
        <p:spPr>
          <a:xfrm>
            <a:off x="1552720" y="2337814"/>
            <a:ext cx="212684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zh-CN" altLang="en-US" b="1" kern="100" spc="600" dirty="0">
                <a:latin typeface="+mj-ea"/>
                <a:cs typeface="华文黑体" panose="02010600040101010101" pitchFamily="2" charset="-122"/>
              </a:rPr>
              <a:t>活动一</a:t>
            </a:r>
            <a:endParaRPr lang="zh-CN" altLang="zh-CN" b="1" kern="100" spc="600" dirty="0">
              <a:latin typeface="楷体" panose="02010609060101010101" pitchFamily="49" charset="-122"/>
              <a:ea typeface="楷体" panose="02010609060101010101" pitchFamily="49" charset="-122"/>
              <a:cs typeface="华文黑体" panose="02010600040101010101" pitchFamily="2" charset="-122"/>
            </a:endParaRPr>
          </a:p>
        </p:txBody>
      </p:sp>
      <p:sp>
        <p:nvSpPr>
          <p:cNvPr id="8" name="矩形 7"/>
          <p:cNvSpPr/>
          <p:nvPr/>
        </p:nvSpPr>
        <p:spPr>
          <a:xfrm>
            <a:off x="4158806" y="2464654"/>
            <a:ext cx="7913064" cy="677108"/>
          </a:xfrm>
          <a:prstGeom prst="rect">
            <a:avLst/>
          </a:prstGeom>
        </p:spPr>
        <p:txBody>
          <a:bodyPr wrap="square">
            <a:spAutoFit/>
          </a:bodyPr>
          <a:lstStyle/>
          <a:p>
            <a:pPr>
              <a:spcBef>
                <a:spcPts val="1300"/>
              </a:spcBef>
              <a:spcAft>
                <a:spcPts val="1300"/>
              </a:spcAft>
            </a:pPr>
            <a:r>
              <a:rPr lang="zh-CN" altLang="zh-CN" sz="3800" b="1" kern="100" dirty="0">
                <a:latin typeface="Times New Roman" panose="02020603050405020304" pitchFamily="18" charset="0"/>
                <a:cs typeface="华文黑体" panose="02010600040101010101" pitchFamily="2" charset="-122"/>
              </a:rPr>
              <a:t>突出重点，构建艺术技巧知识网络</a:t>
            </a:r>
          </a:p>
        </p:txBody>
      </p:sp>
      <p:sp>
        <p:nvSpPr>
          <p:cNvPr id="11" name="矩形 10"/>
          <p:cNvSpPr/>
          <p:nvPr/>
        </p:nvSpPr>
        <p:spPr>
          <a:xfrm>
            <a:off x="1486694"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00625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372229"/>
            <a:ext cx="11520000" cy="5865877"/>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小说以综合运用各种表现手法塑造人物形象为中心任务，并以塑造典型的艺术形象为最高目标。小说在塑造人物形象时，可以采用叙述语言，也可以采用对话语言，还可以采用心理描写等手法。小说的表达方式多种多样，表现手法更是灵活多变，它可以包罗其他艺术体裁的所有写法，有散文式的背景描绘，有特写般的人物刻画，有戏剧般尖锐激烈的矛盾冲突，有诗一般的意境。从这一点来讲，小说的艺术技巧更为广泛。若从考试角度看，它与散文的艺术表现手法没有区别。单就小说而言，它作为一种叙事文体，其艺术技巧更突出在叙事艺术、描写艺术和语言艺术三大方面。</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261442"/>
            <a:ext cx="11520000" cy="1341561"/>
          </a:xfrm>
          <a:prstGeom prst="rect">
            <a:avLst/>
          </a:prstGeom>
        </p:spPr>
        <p:txBody>
          <a:bodyPr wrap="square" lIns="121898" tIns="60948" rIns="121898" bIns="60948">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一</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赏析描写艺术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人物描写艺术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表格 2"/>
          <p:cNvGraphicFramePr>
            <a:graphicFrameLocks noGrp="1"/>
          </p:cNvGraphicFramePr>
          <p:nvPr>
            <p:extLst>
              <p:ext uri="{D42A27DB-BD31-4B8C-83A1-F6EECF244321}">
                <p14:modId xmlns:p14="http://schemas.microsoft.com/office/powerpoint/2010/main" val="2525871902"/>
              </p:ext>
            </p:extLst>
          </p:nvPr>
        </p:nvGraphicFramePr>
        <p:xfrm>
          <a:off x="406574" y="1757546"/>
          <a:ext cx="11377265" cy="4480560"/>
        </p:xfrm>
        <a:graphic>
          <a:graphicData uri="http://schemas.openxmlformats.org/drawingml/2006/table">
            <a:tbl>
              <a:tblPr/>
              <a:tblGrid>
                <a:gridCol w="504056"/>
                <a:gridCol w="4464496"/>
                <a:gridCol w="6408713"/>
              </a:tblGrid>
              <a:tr h="124369">
                <a:tc gridSpan="2">
                  <a:txBody>
                    <a:bodyPr/>
                    <a:lstStyle/>
                    <a:p>
                      <a:pPr algn="ctr">
                        <a:lnSpc>
                          <a:spcPct val="150000"/>
                        </a:lnSpc>
                        <a:spcAft>
                          <a:spcPts val="0"/>
                        </a:spcAft>
                      </a:pPr>
                      <a:r>
                        <a:rPr lang="zh-CN" sz="2800" kern="100" baseline="0" dirty="0">
                          <a:effectLst/>
                          <a:latin typeface="Times New Roman" panose="02020603050405020304" pitchFamily="18" charset="0"/>
                          <a:ea typeface="黑体" panose="02010609060101010101" pitchFamily="49" charset="-122"/>
                          <a:cs typeface="Times New Roman" panose="02020603050405020304" pitchFamily="18" charset="0"/>
                        </a:rPr>
                        <a:t>写人手法</a:t>
                      </a:r>
                      <a:endParaRPr lang="zh-CN" sz="28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pPr>
                      <a:r>
                        <a:rPr lang="zh-CN" sz="2800" kern="100" baseline="0" dirty="0">
                          <a:effectLst/>
                          <a:latin typeface="Times New Roman" panose="02020603050405020304" pitchFamily="18" charset="0"/>
                          <a:ea typeface="黑体" panose="02010609060101010101" pitchFamily="49" charset="-122"/>
                          <a:cs typeface="Times New Roman" panose="02020603050405020304" pitchFamily="18" charset="0"/>
                        </a:rPr>
                        <a:t>作用</a:t>
                      </a:r>
                      <a:endParaRPr lang="zh-CN" sz="28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7477">
                <a:tc rowSpan="3">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正面</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just">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肖像描写</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人物五官、面容、身材、衣着、神态描写等</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展现人物的内心世界及性格特征。</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4369">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动作描写</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612568">
                <a:tc vMerge="1">
                  <a:txBody>
                    <a:bodyPr/>
                    <a:lstStyle/>
                    <a:p>
                      <a:endParaRPr lang="zh-CN" altLang="en-US"/>
                    </a:p>
                  </a:txBody>
                  <a:tcPr/>
                </a:tc>
                <a:tc>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语言描写</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对话与独白</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刻画人物性格，反映人物的心理活动；</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推动故事情节的发展；</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描摹人物的语态，使形象刻画栩栩如生、跃然纸上。</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8838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2024550708"/>
              </p:ext>
            </p:extLst>
          </p:nvPr>
        </p:nvGraphicFramePr>
        <p:xfrm>
          <a:off x="406574" y="405458"/>
          <a:ext cx="11377265" cy="5760720"/>
        </p:xfrm>
        <a:graphic>
          <a:graphicData uri="http://schemas.openxmlformats.org/drawingml/2006/table">
            <a:tbl>
              <a:tblPr/>
              <a:tblGrid>
                <a:gridCol w="504056"/>
                <a:gridCol w="3672408"/>
                <a:gridCol w="7200801"/>
              </a:tblGrid>
              <a:tr h="124369">
                <a:tc gridSpan="2">
                  <a:txBody>
                    <a:bodyPr/>
                    <a:lstStyle/>
                    <a:p>
                      <a:pPr algn="ctr">
                        <a:lnSpc>
                          <a:spcPct val="15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写人手法</a:t>
                      </a: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作用</a:t>
                      </a: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616">
                <a:tc rowSpan="2">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正面</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心理描写</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直接与间接</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直接表现人物的思想和内在情感；</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表现人物的思想品质，刻画人物性格；</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推动故事情节的发展。</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8062">
                <a:tc vMerge="1">
                  <a:txBody>
                    <a:bodyPr/>
                    <a:lstStyle/>
                    <a:p>
                      <a:endParaRPr lang="zh-CN" altLang="en-US"/>
                    </a:p>
                  </a:txBody>
                  <a:tcPr/>
                </a:tc>
                <a:tc>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细节描写</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动作细节、语言细节、服饰细节、表情细节等</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渲染时代气氛、地方特色，为人物活动提供背景；</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细腻逼真地刻画人物性格；</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推动故事情节的发展；</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④</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照应上下文的某个情节；</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⑤</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烘托人物心情，暗示人物命运；</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⑥</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营造某种氛围；</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⑦</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深化主题。</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502525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536676385"/>
              </p:ext>
            </p:extLst>
          </p:nvPr>
        </p:nvGraphicFramePr>
        <p:xfrm>
          <a:off x="406574" y="1197546"/>
          <a:ext cx="11377265" cy="1920240"/>
        </p:xfrm>
        <a:graphic>
          <a:graphicData uri="http://schemas.openxmlformats.org/drawingml/2006/table">
            <a:tbl>
              <a:tblPr/>
              <a:tblGrid>
                <a:gridCol w="1296144"/>
                <a:gridCol w="2808312"/>
                <a:gridCol w="7272809"/>
              </a:tblGrid>
              <a:tr h="124369">
                <a:tc gridSpan="2">
                  <a:txBody>
                    <a:bodyPr/>
                    <a:lstStyle/>
                    <a:p>
                      <a:pPr algn="ctr">
                        <a:lnSpc>
                          <a:spcPct val="15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写人手法</a:t>
                      </a: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作用</a:t>
                      </a: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739">
                <a:tc rowSpan="2">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侧面</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景物</a:t>
                      </a:r>
                      <a:r>
                        <a:rPr lang="en-US" sz="2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环境</a:t>
                      </a:r>
                      <a:r>
                        <a:rPr lang="en-US" sz="2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烘托</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烘托人物心情；</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衬托人物性格。</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3108">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他人对比衬托</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突出另一人物的性格特征；</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深化主题。</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3325" marR="13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335206" y="3396543"/>
            <a:ext cx="11520000" cy="133393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说明：写人手法很广泛，像常用的对比、衬托、抑扬等表现手法及修辞手法都可以用到写人中。</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522344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683965"/>
            <a:ext cx="11520000" cy="3272923"/>
          </a:xfrm>
          <a:prstGeom prst="rect">
            <a:avLst/>
          </a:prstGeom>
        </p:spPr>
        <p:txBody>
          <a:bodyPr wrap="square" lIns="121898" tIns="60948" rIns="121898" bIns="60948">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阅读下面的描写片段，指出运用的描写方法及描写的人物性格特点。</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厮见毕归坐，细看形容，与众各别：两弯似蹙非蹙</a:t>
            </a:r>
            <a:r>
              <a:rPr lang="zh-CN" altLang="zh-CN" sz="2800" kern="100" dirty="0">
                <a:latin typeface="宋体" panose="02010600030101010101" pitchFamily="2" charset="-122"/>
                <a:ea typeface="楷体" panose="02010609060101010101" pitchFamily="49" charset="-122"/>
                <a:cs typeface="宋体" panose="02010600030101010101" pitchFamily="2" charset="-122"/>
              </a:rPr>
              <a:t>罥</a:t>
            </a:r>
            <a:r>
              <a:rPr lang="zh-CN" altLang="zh-CN" sz="2800" kern="100" dirty="0">
                <a:latin typeface="宋体" panose="02010600030101010101" pitchFamily="2" charset="-122"/>
                <a:ea typeface="楷体_GB2312" panose="02010609030101010101" pitchFamily="49" charset="-122"/>
                <a:cs typeface="楷体_GB2312" panose="02010609030101010101" pitchFamily="49" charset="-122"/>
              </a:rPr>
              <a:t>烟眉</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，一双似喜非喜含情目。态生两靥之愁，娇袭一身之病。泪光点点，娇喘微微。闲静时如姣花照水，行动处似弱柳扶风。心较比干多一窍，病如西子胜三分。</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节选自曹雪芹《红楼梦》</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3965304"/>
            <a:ext cx="11520000" cy="688626"/>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肖像描写。美丽、体弱、忧愁、聪颖。</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3872287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044005"/>
            <a:ext cx="11520000" cy="2062079"/>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宝玉听黛玉说她没有玉</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登时发作起痴狂病来，摘下那玉，就狠命摔去，骂道：</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什么罕物，连人之高低不择，还说</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通灵</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通灵</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呢！我也不要这劳什子了！</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节选自曹雪芹《红楼梦》</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3051139"/>
            <a:ext cx="11520000" cy="1314759"/>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动作、语言描写。追求人人平等，具有与众不同的民主思想意识；对封建正统思想的叛逆。</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3888237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710996"/>
            <a:ext cx="11520000" cy="3272923"/>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且说黛玉自那日弃舟登岸时，便有荣国府打发了轿子并拉行李的车辆久候了。这林黛玉常听得母亲说过，他外祖母家与别家不同。他近日所见的这几个三等仆妇，吃穿用度，已是不凡了，何况今至其家。因此步步留心，时时在意，不肯轻易多说一句话，多行一步路，惟恐被人耻笑了他去。</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节选自曹雪芹《红楼梦》</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4037312"/>
            <a:ext cx="11520000" cy="688626"/>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心理描写。敏感自尊、小心谨慎。</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3012137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477466"/>
            <a:ext cx="11520000" cy="3919254"/>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我回到四叔的书房里时，瓦楞上已经雪白，房里也映得较光明，极分明的显出壁上挂着的朱拓的大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宋体" panose="02010600030101010101" pitchFamily="2" charset="-122"/>
                <a:ea typeface="楷体" panose="02010609060101010101" pitchFamily="49" charset="-122"/>
                <a:cs typeface="宋体" panose="02010600030101010101" pitchFamily="2" charset="-122"/>
              </a:rPr>
              <a:t>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字，陈抟老祖写的；一边的对联已经脱落，松松的卷了放在长桌上，一边的还在，道是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事理通达心气和平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。我又无聊赖的到窗下的案头去一翻，只见一堆似乎未必完全的《康熙字典》，一部《近思录集注》和一部《四书衬》</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algn="r">
              <a:lnSpc>
                <a:spcPct val="150000"/>
              </a:lnSpc>
              <a:spcAft>
                <a:spcPts val="0"/>
              </a:spcAft>
            </a:pPr>
            <a:r>
              <a:rPr lang="zh-CN" altLang="zh-CN" sz="2800" kern="100" dirty="0" smtClean="0">
                <a:latin typeface="宋体" panose="02010600030101010101" pitchFamily="2" charset="-122"/>
                <a:ea typeface="Times New Roman" panose="02020603050405020304" pitchFamily="18" charset="0"/>
                <a:cs typeface="Courier New" panose="02070309020205020404" pitchFamily="49" charset="0"/>
              </a:rPr>
              <a:t> </a:t>
            </a:r>
            <a:r>
              <a:rPr lang="en-US" altLang="zh-CN" sz="2800" kern="100" dirty="0">
                <a:latin typeface="宋体" panose="02010600030101010101" pitchFamily="2" charset="-122"/>
                <a:ea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节选自鲁迅《祝福》</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4348392"/>
            <a:ext cx="11520000" cy="1314759"/>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侧面描写。名义上是一个讲理学的老监生，实际上并无真才实学，透着几分虚伪，几分附庸风雅。</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6875504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397386"/>
            <a:ext cx="11520000" cy="695231"/>
          </a:xfrm>
          <a:prstGeom prst="rect">
            <a:avLst/>
          </a:prstGeom>
        </p:spPr>
        <p:txBody>
          <a:bodyPr wrap="square" lIns="121898" tIns="60948" rIns="121898" bIns="60948">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景物描写艺术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表格 2"/>
          <p:cNvGraphicFramePr>
            <a:graphicFrameLocks noGrp="1"/>
          </p:cNvGraphicFramePr>
          <p:nvPr>
            <p:extLst>
              <p:ext uri="{D42A27DB-BD31-4B8C-83A1-F6EECF244321}">
                <p14:modId xmlns:p14="http://schemas.microsoft.com/office/powerpoint/2010/main" val="4260736798"/>
              </p:ext>
            </p:extLst>
          </p:nvPr>
        </p:nvGraphicFramePr>
        <p:xfrm>
          <a:off x="478581" y="1189474"/>
          <a:ext cx="11233249" cy="5120640"/>
        </p:xfrm>
        <a:graphic>
          <a:graphicData uri="http://schemas.openxmlformats.org/drawingml/2006/table">
            <a:tbl>
              <a:tblPr/>
              <a:tblGrid>
                <a:gridCol w="1584177"/>
                <a:gridCol w="1800200"/>
                <a:gridCol w="3672408"/>
                <a:gridCol w="4176464"/>
              </a:tblGrid>
              <a:tr h="300202">
                <a:tc>
                  <a:txBody>
                    <a:bodyPr/>
                    <a:lstStyle/>
                    <a:p>
                      <a:pPr algn="ctr">
                        <a:lnSpc>
                          <a:spcPct val="15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鉴赏角度</a:t>
                      </a: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pPr>
                      <a:r>
                        <a:rPr lang="zh-CN" sz="2800" kern="100" baseline="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分类</a:t>
                      </a: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作用</a:t>
                      </a: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5252">
                <a:tc rowSpan="3">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描写角度</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感觉角度</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视觉、听觉、嗅觉、味觉等</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形、声、色角度</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72000" algn="l">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能多侧面、立体化地展现景物，使景物展现出不同的特征，呈现出千姿百态，最终又组合成多样统一的艺术整体，从而展现景物的全貌、基调和总体特征，进而蕴蓄情趣和理趣。</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101">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观察角度</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定点观察、移步换景</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900605">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写景角度</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远近结合、高低结合、内外结合</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904362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1870890290"/>
              </p:ext>
            </p:extLst>
          </p:nvPr>
        </p:nvGraphicFramePr>
        <p:xfrm>
          <a:off x="478581" y="408042"/>
          <a:ext cx="11233249" cy="5974080"/>
        </p:xfrm>
        <a:graphic>
          <a:graphicData uri="http://schemas.openxmlformats.org/drawingml/2006/table">
            <a:tbl>
              <a:tblPr/>
              <a:tblGrid>
                <a:gridCol w="1512169"/>
                <a:gridCol w="1224136"/>
                <a:gridCol w="2088232"/>
                <a:gridCol w="6408712"/>
              </a:tblGrid>
              <a:tr h="300202">
                <a:tc>
                  <a:txBody>
                    <a:bodyPr/>
                    <a:lstStyle/>
                    <a:p>
                      <a:pPr algn="ctr">
                        <a:lnSpc>
                          <a:spcPct val="14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鉴赏角度</a:t>
                      </a: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40000"/>
                        </a:lnSpc>
                        <a:spcAft>
                          <a:spcPts val="0"/>
                        </a:spcAft>
                      </a:pPr>
                      <a:r>
                        <a:rPr lang="zh-CN" sz="2800" kern="100" baseline="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分类</a:t>
                      </a: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4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作用</a:t>
                      </a: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1009">
                <a:tc rowSpan="2">
                  <a:txBody>
                    <a:bodyPr/>
                    <a:lstStyle/>
                    <a:p>
                      <a:pPr algn="ctr">
                        <a:lnSpc>
                          <a:spcPct val="14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描写方法</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工笔与白描</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工笔又称细描，白描又称粗笔勾勒</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工笔，能突出主要景物的特征，浓墨重彩的描绘能感染读者，更有利于表现主题。白描，简练、生动、传神。</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4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二者结合，形成对比，相互映衬，更能全方位地表现景物的特征，为主题服务。</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5756">
                <a:tc vMerge="1">
                  <a:txBody>
                    <a:bodyPr/>
                    <a:lstStyle/>
                    <a:p>
                      <a:endParaRPr lang="zh-CN" altLang="en-US"/>
                    </a:p>
                  </a:txBody>
                  <a:tcPr/>
                </a:tc>
                <a:tc>
                  <a:txBody>
                    <a:bodyPr/>
                    <a:lstStyle/>
                    <a:p>
                      <a:pPr marL="72000" algn="l">
                        <a:lnSpc>
                          <a:spcPct val="140000"/>
                        </a:lnSpc>
                        <a:spcAft>
                          <a:spcPts val="0"/>
                        </a:spcAft>
                      </a:pPr>
                      <a:r>
                        <a:rPr lang="zh-CN" sz="2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动静</a:t>
                      </a:r>
                      <a:endParaRPr lang="en-US" altLang="zh-CN" sz="2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l">
                        <a:lnSpc>
                          <a:spcPct val="140000"/>
                        </a:lnSpc>
                        <a:spcAft>
                          <a:spcPts val="0"/>
                        </a:spcAft>
                      </a:pPr>
                      <a:r>
                        <a:rPr lang="zh-CN" sz="2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描写</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可分为动静结合、以动衬静、以静衬动</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ctr">
                        <a:lnSpc>
                          <a:spcPct val="14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使景物更生动，更鲜活，更富有感染力。</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148982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2877047307"/>
              </p:ext>
            </p:extLst>
          </p:nvPr>
        </p:nvGraphicFramePr>
        <p:xfrm>
          <a:off x="478581" y="981522"/>
          <a:ext cx="11233249" cy="2389632"/>
        </p:xfrm>
        <a:graphic>
          <a:graphicData uri="http://schemas.openxmlformats.org/drawingml/2006/table">
            <a:tbl>
              <a:tblPr/>
              <a:tblGrid>
                <a:gridCol w="1656185"/>
                <a:gridCol w="1656184"/>
                <a:gridCol w="2448272"/>
                <a:gridCol w="5472608"/>
              </a:tblGrid>
              <a:tr h="300202">
                <a:tc>
                  <a:txBody>
                    <a:bodyPr/>
                    <a:lstStyle/>
                    <a:p>
                      <a:pPr algn="ctr">
                        <a:lnSpc>
                          <a:spcPct val="14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鉴赏角度</a:t>
                      </a: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40000"/>
                        </a:lnSpc>
                        <a:spcAft>
                          <a:spcPts val="0"/>
                        </a:spcAft>
                      </a:pPr>
                      <a:r>
                        <a:rPr lang="zh-CN" sz="2800" kern="100" baseline="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分类</a:t>
                      </a: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4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作用</a:t>
                      </a: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6645">
                <a:tc>
                  <a:txBody>
                    <a:bodyPr/>
                    <a:lstStyle/>
                    <a:p>
                      <a:pPr algn="ctr">
                        <a:lnSpc>
                          <a:spcPct val="14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描写方法</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ctr">
                        <a:lnSpc>
                          <a:spcPct val="140000"/>
                        </a:lnSpc>
                        <a:spcAft>
                          <a:spcPts val="0"/>
                        </a:spcAft>
                      </a:pPr>
                      <a:r>
                        <a:rPr lang="zh-CN" sz="2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虚实描写</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可分为虚实结合、以实写虚、以虚写实</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或激发读者的联想、想象，或突出景物的特征，或拓展表现空间，或扩大意境，或深化主题。</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8041" marR="80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335206" y="3478960"/>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说明：景物描写作用可参见学案</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11</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活动二</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二、分析自然环境</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点拨关键。</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3407318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307852"/>
            <a:ext cx="11520000" cy="5192744"/>
          </a:xfrm>
          <a:prstGeom prst="rect">
            <a:avLst/>
          </a:prstGeom>
        </p:spPr>
        <p:txBody>
          <a:bodyPr wrap="square" lIns="121898" tIns="60948" rIns="121898" bIns="60948">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阅读下面的文字，完成文后题目。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每当早晨醒来，我便打开房间的窗户，倾听着从山上透过果园中茂密的绿荫向我传来的心事重重的歌声。无论我醒得多早，这歌声都已经回荡在充满着盛开的桃花和无花果的香甜气息的晨空里了。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村民们对我说，这心事重重的歌声他们已经听了七个年头。我问他们：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这是谁在唱？</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他们告诉我，这是一个叫乌米的疯老婆子唱的。六年前，她的丈夫和两个孩子出海捕鱼，至今没有回来。从那时起，乌米便每天坐在自家土屋的门槛上，望着大海歌唱，等待着自己的亲人。</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480992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89434"/>
            <a:ext cx="11520000" cy="6485406"/>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一次，我去看她。乌米坐在门旁的石头上，她的身材匀称颀长，白发苍苍。她那布满细小皱纹的脸，已被太阳晒成了棕褐色。层层叠叠的石堆，年久失修的半塌的土屋，在炎热的蓝天衬托下的阿伊</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佩特里山的灰色峰顶，以及在太阳照耀下寒光熠熠的大海，所有这一切在老人周围形成了一种肃穆静谧的气氛。在乌米脚下的山坡上，有一些零零落落的村舍。透过果园的绿树丛看去，它们那五颜六色的屋顶，酷似一个被打翻了的颜料箱。从山下不时传来马具的叮当声，还有潮水拍击海岸的沙沙声。偶尔还可以听到聚集在集市上咖啡馆附近的人们的喧嚷声。在这儿的山顶上是一片宁静，只有淙淙的溪水，伴随着还在六年前已经开始了的乌米的幽思漫漫的歌声。</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4509083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728787"/>
            <a:ext cx="11520000" cy="4573215"/>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我走近前去，在她身旁坐下，听着她歌唱。歌子是那样奇特：满怀信心的曲调不时为忧思所代替，其中含有焦灼不安和疲倦的调子，它时而中断，寂然无声；时而又响起来，充满了喜悦和希望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乌米一直在唱着，她微笑地摇晃着身躯，目不转睛地凝视着在日光下闪烁着耀眼光辉的茫茫大海。</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年迈的乌米永远等不到什么了，但她将怀着希望活着和死去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r">
              <a:lnSpc>
                <a:spcPct val="150000"/>
              </a:lnSpc>
              <a:spcAft>
                <a:spcPts val="0"/>
              </a:spcAft>
            </a:pP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俄</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阿</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马</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高尔基《乌米》</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993056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991238"/>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指出第三段中景物描写所采用的手法，并简析该段景物描写的作用。</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686469"/>
            <a:ext cx="11520000" cy="260742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手法：</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衬托</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以动写静，以景衬人</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a:t>
            </a:r>
            <a:r>
              <a:rPr lang="en-US" altLang="zh-CN" sz="2800" kern="100" dirty="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分层写景，远近高低结合。</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作用：</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烘托出肃穆静谧的气氛；</a:t>
            </a:r>
            <a:r>
              <a:rPr lang="en-US" altLang="zh-CN" sz="2800" kern="100" dirty="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突出乌米孤独无助的处境；</a:t>
            </a:r>
            <a:r>
              <a:rPr lang="en-US" altLang="zh-CN" sz="2800" kern="100" dirty="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暗示人物的命运。</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546605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683581"/>
            <a:ext cx="11520000" cy="4573215"/>
          </a:xfrm>
          <a:prstGeom prst="rect">
            <a:avLst/>
          </a:prstGeom>
        </p:spPr>
        <p:txBody>
          <a:bodyPr wrap="square" lIns="121898" tIns="60948" rIns="121898" bIns="60948">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细节描写艺术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如何分析小说中的细节描写？</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所谓细节，就是构成人物形象、故事情节或环境特征的单位，也就是表现事物各种感情特征的具体而细小的材料。所谓细节描写，就是把细小的事物</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如一个动作、一种表情、一个特点</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用特写镜头放大，准确、生动、细致地将其描绘出来，使读者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如见其人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如睹其物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如闻其声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7224459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621482"/>
            <a:ext cx="11520000" cy="5219546"/>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细节描写有两个特征：一是将细小的事物描写得极细致、极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特写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；二是所描绘的细节必须具有巨大的表现力和感染力。不少考生认为只要是细致描写就是细节描写，其实不然，只有这两个特征同时具备，才称得上是细节描写。</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细节描写主要用于人物描写：人物语言的细节描写，使人物形象栩栩如生、跃然纸上；人物动作的细节描写，透露出人物形象的心理；人物心理的细节描写，展示人物的内心世界；人物外貌、服饰方面的细节描写，揭示人物的特征、身份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5683284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621482"/>
            <a:ext cx="11520000" cy="4573215"/>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细节描写也可用于环境描写，如场景细节。它是小说最重要的描写艺术之一。</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从总体来看，细节描写的作用主要体现在以下几个方面：</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推动情节发展。通过对细节的描写，使故事情节跌宕起伏，引人入胜。</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展示人物性格。一些细小的动作、简短的话语，可以表现出一个人的性格、精神风貌。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1171548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621482"/>
            <a:ext cx="11520000" cy="4573215"/>
          </a:xfrm>
          <a:prstGeom prst="rect">
            <a:avLst/>
          </a:prstGeom>
        </p:spPr>
        <p:txBody>
          <a:bodyPr wrap="square" lIns="121898" tIns="60948" rIns="121898" bIns="60948">
            <a:spAutoFit/>
          </a:bodyPr>
          <a:lstStyle/>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凸显环境特征。文章中作者主观感情的流露，往往要借助典型环境的描写，因此文章对一景一物的细致描写，既能准确表达出作者的思想感情，也能凸显环境特征。</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表达真挚情感。一篇小说能感染读者，往往因为其表达的情感真挚。而真挚情感除了来源于亲身经历的生活，还来源于成功的细节描写。</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深化作品主题。好的细节描写，有助于折射广阔的生活画面，表现深刻的社会主题。</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622047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45418"/>
            <a:ext cx="11520000" cy="6668533"/>
          </a:xfrm>
          <a:prstGeom prst="rect">
            <a:avLst/>
          </a:prstGeom>
        </p:spPr>
        <p:txBody>
          <a:bodyPr wrap="square" lIns="121898" tIns="60948" rIns="121898" bIns="60948">
            <a:spAutoFit/>
          </a:bodyPr>
          <a:lstStyle/>
          <a:p>
            <a:pPr algn="just">
              <a:lnSpc>
                <a:spcPct val="14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阅读下面的文字，完成文后题目。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鲁迅是一位注重细节描写的大师。他在《祝福》中对祥林嫂集中进行了三次外貌描写，在这三次描写中，鲁迅都对其眼睛进行了极其精细、精彩的刻画。</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第一处：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她不是鲁镇人。有一年的冬初，四叔家里要换女工，做中人的卫老婆子带她进来了，头上扎着白头绳，乌裙，蓝夹袄，月白背心，年纪大约二十六七，脸色青黄，但两颊却还是红的。卫老婆子叫她祥林嫂，说是自己母家的邻舍，死了当家人，所以出来做工了。四叔皱了皱眉，四婶已经知道了他的意思，是在讨厌她是一个寡妇。但看她模样还周正，手脚都壮大，又只是顺着眼，不开一句口，很像一个安分耐劳的人，便不管四叔的皱眉，将她留下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255291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45418"/>
            <a:ext cx="11520000" cy="6586394"/>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第二处：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但有一年的秋季，大约是得到祥林嫂好运的消息之后的又过了两个新年，她竟又站在四叔家的堂前了。桌上放着一个荸荠式的圆篮，檐下一个小铺盖。她仍然头上扎着白头绳，乌裙，蓝夹袄，月白背心，脸色青黄，只是两颊上已经消失了血色，顺着眼，眼角上带些泪痕，眼光也没有先前那样精神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第三处：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这回在鲁镇所见的人们中，改变之大，可以说无过于她的了：五年前的花白的头发，即今已经全白，全不像四十上下的人；脸上瘦削不堪，黄中带黑，而且消尽了先前悲哀的神色，仿佛是木刻似的；只有那眼珠间或一轮，还可以表示她是一个活物。</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说明：这三处是按祥林嫂的生平排序的。</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60014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2890"/>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试分析这三处眼睛细节描写的内涵和作用。</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778121"/>
            <a:ext cx="11520000" cy="5839075"/>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最早</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第一处</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写祥林嫂</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顺着眼</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，写出了她初到鲁家的怯生，性格的温顺与善良。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再者</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第二处</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写祥林嫂</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顺着眼</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，但</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眼角上带些泪痕，眼光也没有先前那样精神了</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，表明祥林嫂依然那么温顺、善良，但经过丧夫丧子的重大打击，她已极度悲哀，几乎失去了生活的希望。</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最后</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第三处</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写祥林嫂</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眼珠间或一轮</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，表明祥林嫂在被鲁家赶出后沦落为乞丐，已经完全绝望、麻木，仅仅是个</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活物</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罢了。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三处眼睛细节的描写，写出了祥林嫂命运的每况愈下；三处描写层层深入，对照鲜明，震撼人心。</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525314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57946"/>
            <a:ext cx="11520000" cy="6512208"/>
          </a:xfrm>
          <a:prstGeom prst="rect">
            <a:avLst/>
          </a:prstGeom>
        </p:spPr>
        <p:txBody>
          <a:bodyPr wrap="square" lIns="121898" tIns="60948" rIns="121898" bIns="60948">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场景描写艺术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场景描写就是我们常说的场面描写。它与单纯的环境描写不同，它是以人物为中心的环境描写，一般由人物、事件和环境组成。它是某一</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段时间内社会生活的横截面，小说就是由一个接一个这样的</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面</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构成的。</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场景又有公共场景和私人场景之分。在开放的公共空间里，人物受到社会道德、行为规范的约束，言行必须符合身份，表现人物须有分寸。而在封闭的私人空间里，人物得到充分舒展个性的自由，人物的真性情得以表露。如安娜</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卡列尼娜在公共场景里端庄雍容，在与情人渥伦斯基秘密约会时，却是那么热烈奔放。把人物放在这两个场景中交替表现，更能全面立体地揭示人物性格，展现故事全貌，反映社会道德风尚。</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1187900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584177"/>
            <a:ext cx="11520000" cy="1341561"/>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场景描写的作用：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给全篇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定调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，使叙述更加自然；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营造意境，渲染气氛；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导引人物出场；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④</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揭示人物性格；</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⑤</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作为一种象征。</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647839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51999"/>
            <a:ext cx="11520000" cy="6668533"/>
          </a:xfrm>
          <a:prstGeom prst="rect">
            <a:avLst/>
          </a:prstGeom>
        </p:spPr>
        <p:txBody>
          <a:bodyPr wrap="square" lIns="121898" tIns="60948" rIns="121898" bIns="60948">
            <a:spAutoFit/>
          </a:bodyPr>
          <a:lstStyle/>
          <a:p>
            <a:pPr algn="just">
              <a:lnSpc>
                <a:spcPct val="14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全国乙</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阅读下面的文字，完成文后题目。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前情提要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见学案</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活动二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关联高考</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类题延练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河滩地位于村东两里地。德贵村东里出了庄，赶头牛，扛张犁，沿河堤一直往东去。</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人老，牛老，犁也老。牛老，蹄迈得很迟缓，远处里还以为牛是站堤坝上不动弹。人老，老在脊梁上。肩上挂一张犁，侧斜身显得更佝。犁呢是犁铧小，犁把细，还满身裂出一道一道暗裂纹，像老人手上脸上的皱纹皮。牛前边领，德贵后面跟，牛缰绳牵连他们俩，一副懒懒散散的模样，弄不清是德贵赶牛，还是牛牵德贵。</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至河滩地头，德贵说一声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吁</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，牛停下蹄，瞪一对大牛眼瞧德贵。德贵下堤坝往河滩地里走，牛也侧转身头低屁股撅，挺住蹄缓下堤坝追德贵。关键时才分出牛还是受人支配着。</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3187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538012"/>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文中画线部分的描写，人、牛、犁浑然一体，这种艺术效果是如何营造出来的？请简要赏析。</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902493"/>
            <a:ext cx="11520000" cy="260742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人老，牛老，犁也老</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，总述三者具有共同的老迈特征</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cs typeface="Times New Roman" panose="02020603050405020304" pitchFamily="18" charset="0"/>
              </a:rPr>
              <a:t>　</a:t>
            </a:r>
            <a:r>
              <a:rPr lang="zh-CN" altLang="en-US" sz="2800" kern="100" dirty="0" smtClean="0">
                <a:latin typeface="Times New Roman" panose="02020603050405020304" pitchFamily="18" charset="0"/>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对人、牛、犁的描写一视同仁，不区分人与物，互为参照</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smtClean="0">
                <a:latin typeface="宋体" panose="02010600030101010101" pitchFamily="2" charset="-122"/>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将人、牛、犁三者并列，交替描写</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smtClean="0">
                <a:latin typeface="宋体" panose="02010600030101010101" pitchFamily="2" charset="-122"/>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④</a:t>
            </a:r>
            <a:r>
              <a:rPr lang="zh-CN" altLang="zh-CN" sz="2800" kern="100" dirty="0">
                <a:latin typeface="Times New Roman" panose="02020603050405020304" pitchFamily="18" charset="0"/>
                <a:cs typeface="Times New Roman" panose="02020603050405020304" pitchFamily="18" charset="0"/>
              </a:rPr>
              <a:t>行文舒缓，与人、牛迟缓的步态和谐一致。</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674448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9206" y="261442"/>
            <a:ext cx="11412000" cy="6264696"/>
            <a:chOff x="406574" y="1081808"/>
            <a:chExt cx="11412000" cy="6264696"/>
          </a:xfrm>
        </p:grpSpPr>
        <p:grpSp>
          <p:nvGrpSpPr>
            <p:cNvPr id="10" name="组合 9"/>
            <p:cNvGrpSpPr/>
            <p:nvPr/>
          </p:nvGrpSpPr>
          <p:grpSpPr>
            <a:xfrm>
              <a:off x="406574" y="1081808"/>
              <a:ext cx="11412000" cy="6264696"/>
              <a:chOff x="406574" y="1081808"/>
              <a:chExt cx="11412000" cy="6264696"/>
            </a:xfrm>
          </p:grpSpPr>
          <p:sp>
            <p:nvSpPr>
              <p:cNvPr id="12" name="圆角矩形 11"/>
              <p:cNvSpPr/>
              <p:nvPr/>
            </p:nvSpPr>
            <p:spPr>
              <a:xfrm>
                <a:off x="406574" y="1197545"/>
                <a:ext cx="11412000" cy="6148959"/>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1" name="矩形 10"/>
            <p:cNvSpPr/>
            <p:nvPr/>
          </p:nvSpPr>
          <p:spPr>
            <a:xfrm>
              <a:off x="557019" y="1369840"/>
              <a:ext cx="11076375" cy="580832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要回答这一问题，首先要搞清楚题干的要求。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文中画线部分的描写，人、牛、犁浑然一体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，什么是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浑然一体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浑然一体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形容事物融合成一个整体。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人、牛、犁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虽有不同属性，但放在一起描写却并不突兀，而是相互融合，协调有致，看起来自然和谐，毫无造作之感。赏析是对作品的具体感受、体验、欣赏和鉴别的审美活动，需要考生结合文本的具体描写，调动想象力，去发现这种艺术效果背后的原因，而不是简单地分析使用了哪些艺术表现手法等。赏析对于考生来说并不陌生，但需要在认真阅读全文的基础上，细读文段，体会写作用意，才能作出比较准确的回答。</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2980375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9206" y="837506"/>
            <a:ext cx="11412000" cy="4320480"/>
            <a:chOff x="406574" y="1081808"/>
            <a:chExt cx="11412000" cy="4320480"/>
          </a:xfrm>
        </p:grpSpPr>
        <p:grpSp>
          <p:nvGrpSpPr>
            <p:cNvPr id="10" name="组合 9"/>
            <p:cNvGrpSpPr/>
            <p:nvPr/>
          </p:nvGrpSpPr>
          <p:grpSpPr>
            <a:xfrm>
              <a:off x="406574" y="1081808"/>
              <a:ext cx="11412000" cy="4320480"/>
              <a:chOff x="406574" y="1081808"/>
              <a:chExt cx="11412000" cy="4320480"/>
            </a:xfrm>
          </p:grpSpPr>
          <p:sp>
            <p:nvSpPr>
              <p:cNvPr id="12" name="圆角矩形 11"/>
              <p:cNvSpPr/>
              <p:nvPr/>
            </p:nvSpPr>
            <p:spPr>
              <a:xfrm>
                <a:off x="406574" y="1197545"/>
                <a:ext cx="11412000" cy="4204743"/>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1" name="矩形 10"/>
            <p:cNvSpPr/>
            <p:nvPr/>
          </p:nvSpPr>
          <p:spPr>
            <a:xfrm>
              <a:off x="557019" y="1369840"/>
              <a:ext cx="11076375" cy="3869329"/>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答案</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是基于画线部分的第一个层次，即第一句话的赏析。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人老，牛老，犁也老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，仅仅用并列的短句，就简洁而形象地写出了三者老迈的共同特征。老迈特征的呈现，显然并不只是为了展示老的形象，通过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这个字，小说迅速地把与人属性不同的牛与犁也人格化了，生命化了，让非生命的事物有了生命，一切都在瞬间活了起来，构成了一个丰富而感人的艺术世界。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5368769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9206" y="261442"/>
            <a:ext cx="11412000" cy="6264696"/>
            <a:chOff x="406574" y="1081808"/>
            <a:chExt cx="11412000" cy="6264696"/>
          </a:xfrm>
        </p:grpSpPr>
        <p:grpSp>
          <p:nvGrpSpPr>
            <p:cNvPr id="10" name="组合 9"/>
            <p:cNvGrpSpPr/>
            <p:nvPr/>
          </p:nvGrpSpPr>
          <p:grpSpPr>
            <a:xfrm>
              <a:off x="406574" y="1081808"/>
              <a:ext cx="11412000" cy="6264696"/>
              <a:chOff x="406574" y="1081808"/>
              <a:chExt cx="11412000" cy="6264696"/>
            </a:xfrm>
          </p:grpSpPr>
          <p:sp>
            <p:nvSpPr>
              <p:cNvPr id="12" name="圆角矩形 11"/>
              <p:cNvSpPr/>
              <p:nvPr/>
            </p:nvSpPr>
            <p:spPr>
              <a:xfrm>
                <a:off x="406574" y="1197545"/>
                <a:ext cx="11412000" cy="6148959"/>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1" name="矩形 10"/>
            <p:cNvSpPr/>
            <p:nvPr/>
          </p:nvSpPr>
          <p:spPr>
            <a:xfrm>
              <a:off x="557019" y="1369840"/>
              <a:ext cx="11076375" cy="580832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答案</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基于画线部分的第二个层次，即第二句话到第五句话的赏析。这一层次紧接第一层次而来，主要写人、牛、犁的老态。人、牛、犁虽然老迈，一旦活起来，便有了自己的生命色彩。正是基于这一点，这一文段并没有把人当作主人公重点描写，而是一视同仁，不区分人与物，人、牛、犁互为参照。这一段的描写非常精彩，使用了不同的手法。整体上看，在描写人、牛、犁的老迈时，以静态写法为主，动中写静，以静写动，表现人、牛、犁不同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zh-CN" altLang="zh-CN" sz="2800" kern="100" dirty="0">
                  <a:latin typeface="宋体" panose="02010600030101010101" pitchFamily="2" charset="-122"/>
                  <a:ea typeface="Times New Roman" panose="02020603050405020304" pitchFamily="18" charset="0"/>
                  <a:cs typeface="Courier New" panose="02070309020205020404" pitchFamily="49" charset="0"/>
                </a:rPr>
                <a:t> </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写牛老，老在动作上，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蹄迈得很迟缓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；为了更形象，此处还运用了远观视角，</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远处里还以为牛是站堤坝上不动弹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，不仅写尽了牛的迟缓之态</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4123004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9206" y="261442"/>
            <a:ext cx="11412000" cy="6264696"/>
            <a:chOff x="406574" y="1081808"/>
            <a:chExt cx="11412000" cy="6264696"/>
          </a:xfrm>
        </p:grpSpPr>
        <p:grpSp>
          <p:nvGrpSpPr>
            <p:cNvPr id="10" name="组合 9"/>
            <p:cNvGrpSpPr/>
            <p:nvPr/>
          </p:nvGrpSpPr>
          <p:grpSpPr>
            <a:xfrm>
              <a:off x="406574" y="1081808"/>
              <a:ext cx="11412000" cy="6264696"/>
              <a:chOff x="406574" y="1081808"/>
              <a:chExt cx="11412000" cy="6264696"/>
            </a:xfrm>
          </p:grpSpPr>
          <p:sp>
            <p:nvSpPr>
              <p:cNvPr id="12" name="圆角矩形 11"/>
              <p:cNvSpPr/>
              <p:nvPr/>
            </p:nvSpPr>
            <p:spPr>
              <a:xfrm>
                <a:off x="406574" y="1197545"/>
                <a:ext cx="11412000" cy="6148959"/>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1" name="矩形 10"/>
            <p:cNvSpPr/>
            <p:nvPr/>
          </p:nvSpPr>
          <p:spPr>
            <a:xfrm>
              <a:off x="557019" y="1369840"/>
              <a:ext cx="11076375" cy="5772991"/>
            </a:xfrm>
            <a:prstGeom prst="rect">
              <a:avLst/>
            </a:prstGeom>
            <a:noFill/>
            <a:ln>
              <a:noFill/>
            </a:ln>
          </p:spPr>
          <p:txBody>
            <a:bodyPr>
              <a:spAutoFit/>
            </a:bodyPr>
            <a:lstStyle/>
            <a:p>
              <a:pPr algn="just">
                <a:lnSpc>
                  <a:spcPct val="150000"/>
                </a:lnSpc>
                <a:spcAft>
                  <a:spcPts val="0"/>
                </a:spcAft>
              </a:pP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而似动非动的形象，更像一幅剪影，极具画面感。写人老，老在形态上，脊梁佝。与写牛老时用的远观视角不同，此处写人老用的是造型手法：</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肩上挂一张犁，侧斜身显得更佝</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，就像一个雕塑。</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更</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字说明老人原本就佝，</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更佝</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让人感觉到了犁的重量，有一种负重感。写犁老，则是</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满身裂出一道一道暗裂纹</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，为了使裂纹更易让人看清楚，这里还用了比喻，</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像老人手上脸上的皱纹皮</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。这个比喻不仅形象，还有一种岁月的沧桑感，让人唏嘘。值得注意的是，这一层次在写</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牛老，人老，犁也老</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时，并不是静态的，而是互为参照，让三者自然地联结起来。如人的佝与犁的弯，犁的裂纹与人的皱纹，既是写人，也是写物，你中有我，我中有你。不仅丰富了他们自身的内涵，也暗示出他们在长期的耕种生涯中形成的亲密关系。</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6643438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9206" y="261442"/>
            <a:ext cx="11412000" cy="6264696"/>
            <a:chOff x="406574" y="1081808"/>
            <a:chExt cx="11412000" cy="6264696"/>
          </a:xfrm>
        </p:grpSpPr>
        <p:grpSp>
          <p:nvGrpSpPr>
            <p:cNvPr id="10" name="组合 9"/>
            <p:cNvGrpSpPr/>
            <p:nvPr/>
          </p:nvGrpSpPr>
          <p:grpSpPr>
            <a:xfrm>
              <a:off x="406574" y="1081808"/>
              <a:ext cx="11412000" cy="6264696"/>
              <a:chOff x="406574" y="1081808"/>
              <a:chExt cx="11412000" cy="6264696"/>
            </a:xfrm>
          </p:grpSpPr>
          <p:sp>
            <p:nvSpPr>
              <p:cNvPr id="12" name="圆角矩形 11"/>
              <p:cNvSpPr/>
              <p:nvPr/>
            </p:nvSpPr>
            <p:spPr>
              <a:xfrm>
                <a:off x="406574" y="1197545"/>
                <a:ext cx="11412000" cy="6148959"/>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1" name="矩形 10"/>
            <p:cNvSpPr/>
            <p:nvPr/>
          </p:nvSpPr>
          <p:spPr>
            <a:xfrm>
              <a:off x="557019" y="1369840"/>
              <a:ext cx="11076375" cy="5772991"/>
            </a:xfrm>
            <a:prstGeom prst="rect">
              <a:avLst/>
            </a:prstGeom>
            <a:noFill/>
            <a:ln>
              <a:noFill/>
            </a:ln>
          </p:spPr>
          <p:txBody>
            <a:bodyPr>
              <a:spAutoFit/>
            </a:bodyPr>
            <a:lstStyle/>
            <a:p>
              <a:pPr algn="just">
                <a:lnSpc>
                  <a:spcPct val="150000"/>
                </a:lnSpc>
                <a:spcAft>
                  <a:spcPts val="0"/>
                </a:spcAft>
              </a:pP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答案</a:t>
              </a:r>
              <a:r>
                <a:rPr lang="en-US" altLang="zh-CN" sz="2500" kern="100" dirty="0">
                  <a:latin typeface="宋体" panose="02010600030101010101" pitchFamily="2" charset="-122"/>
                  <a:ea typeface="仿宋_GB2312" panose="02010609030101010101" pitchFamily="49" charset="-122"/>
                  <a:cs typeface="Times New Roman" panose="02020603050405020304" pitchFamily="18" charset="0"/>
                </a:rPr>
                <a:t>③</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是基于文中画线部分的第三个层次，即最后一句话的赏析。第三层次紧承第二层次的描写，由静入动，由展示人、牛、犁的老迈，进入到他们之间关系的描写。小说把人、牛、犁并列，不仅是一种写法，也是众生平等的传统生命观的体现，是对非人的牛与犁的尊重，因为它们在耕种河滩地的过程中，也具有非常重要的作用。人、牛、犁在长期的合作中，很自然地形成了一种和谐、默契与亲密的关系。最后一句话对人扛着犁跟着牛往前走的描写，就很好地展示了这种关系。这句话采用的是人、牛交替描写的方法，一会儿写牛在前面领，一会儿写人在后面跟，</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牛缰绳牵连他们俩，一副懒懒散散的模样</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，到最后竟然</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弄不清是德贵赶牛，还是牛牵德贵</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了，这种人、牛交替的写法，不仅写出了他们之间的亲密默契，还有点儿幽默，也有点儿意味深长。</a:t>
              </a:r>
              <a:endParaRPr lang="zh-CN" altLang="zh-CN" sz="25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7661222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9206" y="981522"/>
            <a:ext cx="11412000" cy="3744416"/>
            <a:chOff x="406574" y="1081808"/>
            <a:chExt cx="11412000" cy="3744416"/>
          </a:xfrm>
        </p:grpSpPr>
        <p:grpSp>
          <p:nvGrpSpPr>
            <p:cNvPr id="10" name="组合 9"/>
            <p:cNvGrpSpPr/>
            <p:nvPr/>
          </p:nvGrpSpPr>
          <p:grpSpPr>
            <a:xfrm>
              <a:off x="406574" y="1081808"/>
              <a:ext cx="11412000" cy="3744416"/>
              <a:chOff x="406574" y="1081808"/>
              <a:chExt cx="11412000" cy="3744416"/>
            </a:xfrm>
          </p:grpSpPr>
          <p:sp>
            <p:nvSpPr>
              <p:cNvPr id="12" name="圆角矩形 11"/>
              <p:cNvSpPr/>
              <p:nvPr/>
            </p:nvSpPr>
            <p:spPr>
              <a:xfrm>
                <a:off x="406574" y="1197545"/>
                <a:ext cx="11412000" cy="3628679"/>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1" name="矩形 10"/>
            <p:cNvSpPr/>
            <p:nvPr/>
          </p:nvSpPr>
          <p:spPr>
            <a:xfrm>
              <a:off x="557019" y="1369840"/>
              <a:ext cx="11076375" cy="3222998"/>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答案</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基于画线部分的总体行文特点的赏析。画线部分在行文上颇有特点，语言质朴，多用短句，有意将文本的叙述速度放慢，重复句式也使节奏变得舒缓，令读者无法一目十行。很显然，这不是作者语言功力的问题，而是作者为了能与人、牛、犁俱老的现实相协调而有</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意为之的。慢节奏的行文，可以让读者慢慢品读，更好地体悟此中滋味。</a:t>
              </a:r>
              <a:endParaRPr lang="zh-CN" altLang="zh-CN" sz="100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8366725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205180"/>
            <a:ext cx="11520000" cy="1310808"/>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二</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赏析语言艺术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nSpc>
                <a:spcPct val="150000"/>
              </a:lnSpc>
            </a:pPr>
            <a:r>
              <a:rPr lang="en-US" altLang="zh-CN" sz="2800" b="1" kern="100" dirty="0">
                <a:latin typeface="Times New Roman" panose="02020603050405020304" pitchFamily="18" charset="0"/>
                <a:ea typeface="方正中等线简体" panose="03000509000000000000" pitchFamily="65" charset="-122"/>
              </a:rPr>
              <a:t>1</a:t>
            </a:r>
            <a:r>
              <a:rPr lang="en-US" altLang="zh-CN" sz="2800" kern="100" dirty="0">
                <a:latin typeface="Times New Roman" panose="02020603050405020304" pitchFamily="18" charset="0"/>
                <a:ea typeface="方正中等线简体" panose="03000509000000000000" pitchFamily="65" charset="-122"/>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小说语言分类</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4" name="表格 3"/>
          <p:cNvGraphicFramePr>
            <a:graphicFrameLocks noGrp="1"/>
          </p:cNvGraphicFramePr>
          <p:nvPr>
            <p:extLst>
              <p:ext uri="{D42A27DB-BD31-4B8C-83A1-F6EECF244321}">
                <p14:modId xmlns:p14="http://schemas.microsoft.com/office/powerpoint/2010/main" val="3628052066"/>
              </p:ext>
            </p:extLst>
          </p:nvPr>
        </p:nvGraphicFramePr>
        <p:xfrm>
          <a:off x="478582" y="1573332"/>
          <a:ext cx="11233248" cy="4736782"/>
        </p:xfrm>
        <a:graphic>
          <a:graphicData uri="http://schemas.openxmlformats.org/drawingml/2006/table">
            <a:tbl>
              <a:tblPr/>
              <a:tblGrid>
                <a:gridCol w="2376264"/>
                <a:gridCol w="8856984"/>
              </a:tblGrid>
              <a:tr h="2176462">
                <a:tc>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叙述人</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作者</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语言</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语言题考查重点</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9149" marR="291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作者独有的言语方式和腔调，具体为语言风格、修辞、遣词造句的习惯，也包括作者语言的地域性色彩和语体色彩。表现在人物描述、故事叙述、环境描写的各个元素之中。</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9149" marR="291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6462">
                <a:tc>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作品中人物语言</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多在分析人物中考查</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9149" marR="291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主要表现为人物的对话或独白。强调人物语言的个性化，符合人物身份、地位、文化背景、性格特点的形象设定；推动情节的发展；有时也点明或深化小说的主题。</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9149" marR="291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228576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17426"/>
            <a:ext cx="11520000" cy="664477"/>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rPr>
              <a:t>2.</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语言特点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5" name="表格 4"/>
          <p:cNvGraphicFramePr>
            <a:graphicFrameLocks noGrp="1"/>
          </p:cNvGraphicFramePr>
          <p:nvPr>
            <p:extLst>
              <p:ext uri="{D42A27DB-BD31-4B8C-83A1-F6EECF244321}">
                <p14:modId xmlns:p14="http://schemas.microsoft.com/office/powerpoint/2010/main" val="660641884"/>
              </p:ext>
            </p:extLst>
          </p:nvPr>
        </p:nvGraphicFramePr>
        <p:xfrm>
          <a:off x="478582" y="877069"/>
          <a:ext cx="11233248" cy="5760720"/>
        </p:xfrm>
        <a:graphic>
          <a:graphicData uri="http://schemas.openxmlformats.org/drawingml/2006/table">
            <a:tbl>
              <a:tblPr/>
              <a:tblGrid>
                <a:gridCol w="1584176"/>
                <a:gridCol w="3672408"/>
                <a:gridCol w="3384376"/>
                <a:gridCol w="2592288"/>
              </a:tblGrid>
              <a:tr h="370462">
                <a:tc rowSpan="9">
                  <a:txBody>
                    <a:bodyPr/>
                    <a:lstStyle/>
                    <a:p>
                      <a:pPr algn="ctr">
                        <a:lnSpc>
                          <a:spcPct val="15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用词特点</a:t>
                      </a: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感情色彩、语体色彩上的搭配</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感情色彩</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是否鲜明</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462">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是褒是贬</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7846">
                <a:tc vMerge="1">
                  <a:txBody>
                    <a:bodyPr/>
                    <a:lstStyle/>
                    <a:p>
                      <a:endParaRPr lang="zh-CN" altLang="en-US"/>
                    </a:p>
                  </a:txBody>
                  <a:tcPr/>
                </a:tc>
                <a:tc vMerge="1">
                  <a:txBody>
                    <a:bodyPr/>
                    <a:lstStyle/>
                    <a:p>
                      <a:endParaRPr lang="zh-CN" altLang="en-US"/>
                    </a:p>
                  </a:txBody>
                  <a:tcPr/>
                </a:tc>
                <a:tc rowSpan="4">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语体色彩</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文言词</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7846">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口头语</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7846">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书面语</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231">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方言</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615">
                <a:tc vMerge="1">
                  <a:txBody>
                    <a:bodyPr/>
                    <a:lstStyle/>
                    <a:p>
                      <a:endParaRPr lang="zh-CN" altLang="en-US"/>
                    </a:p>
                  </a:txBody>
                  <a:tcPr/>
                </a:tc>
                <a:tc rowSpan="3">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叠词、关联词、动词、形容词、副词的使用</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使用叠词</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277846">
                <a:tc vMerge="1">
                  <a:txBody>
                    <a:bodyPr/>
                    <a:lstStyle/>
                    <a:p>
                      <a:endParaRPr lang="zh-CN" altLang="en-US"/>
                    </a:p>
                  </a:txBody>
                  <a:tcPr/>
                </a:tc>
                <a:tc vMerge="1">
                  <a:txBody>
                    <a:bodyPr/>
                    <a:lstStyle/>
                    <a:p>
                      <a:endParaRPr lang="zh-CN" altLang="en-US"/>
                    </a:p>
                  </a:txBody>
                  <a:tcPr/>
                </a:tc>
                <a:tc gridSpan="2">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精练的动词、形容词</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277846">
                <a:tc vMerge="1">
                  <a:txBody>
                    <a:bodyPr/>
                    <a:lstStyle/>
                    <a:p>
                      <a:endParaRPr lang="zh-CN" altLang="en-US"/>
                    </a:p>
                  </a:txBody>
                  <a:tcPr/>
                </a:tc>
                <a:tc vMerge="1">
                  <a:txBody>
                    <a:bodyPr/>
                    <a:lstStyle/>
                    <a:p>
                      <a:endParaRPr lang="zh-CN" altLang="en-US"/>
                    </a:p>
                  </a:txBody>
                  <a:tcPr/>
                </a:tc>
                <a:tc gridSpan="2">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准确的副词、关联词</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24138701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2598375506"/>
              </p:ext>
            </p:extLst>
          </p:nvPr>
        </p:nvGraphicFramePr>
        <p:xfrm>
          <a:off x="478582" y="261442"/>
          <a:ext cx="11233248" cy="5760720"/>
        </p:xfrm>
        <a:graphic>
          <a:graphicData uri="http://schemas.openxmlformats.org/drawingml/2006/table">
            <a:tbl>
              <a:tblPr/>
              <a:tblGrid>
                <a:gridCol w="1872208"/>
                <a:gridCol w="3672408"/>
                <a:gridCol w="5688632"/>
              </a:tblGrid>
              <a:tr h="370462">
                <a:tc rowSpan="3">
                  <a:txBody>
                    <a:bodyPr/>
                    <a:lstStyle/>
                    <a:p>
                      <a:pPr algn="ctr">
                        <a:lnSpc>
                          <a:spcPct val="15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造句特点</a:t>
                      </a: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句式变化</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排比句、对偶句、反复句的使用</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231">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整散句的搭配</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231">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长短句的使用</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462">
                <a:tc>
                  <a:txBody>
                    <a:bodyPr/>
                    <a:lstStyle/>
                    <a:p>
                      <a:pPr algn="ctr">
                        <a:lnSpc>
                          <a:spcPct val="150000"/>
                        </a:lnSpc>
                        <a:spcAft>
                          <a:spcPts val="0"/>
                        </a:spcAft>
                      </a:pPr>
                      <a:r>
                        <a:rPr lang="zh-CN" sz="2800" kern="100" baseline="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修辞特点</a:t>
                      </a: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比喻、拟人、排比、夸张等修辞手法的运用，使语言更加形象、生动、准确</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463077">
                <a:tc>
                  <a:txBody>
                    <a:bodyPr/>
                    <a:lstStyle/>
                    <a:p>
                      <a:pPr algn="ctr">
                        <a:lnSpc>
                          <a:spcPct val="150000"/>
                        </a:lnSpc>
                        <a:spcAft>
                          <a:spcPts val="0"/>
                        </a:spcAft>
                      </a:pPr>
                      <a:r>
                        <a:rPr lang="zh-CN" sz="2800" kern="100" baseline="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描写特点</a:t>
                      </a: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白描、动静结合、视听结合、铺陈渲染等手法的运用，渲染氛围，烘托或衬托人物形象、心情等</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370462">
                <a:tc>
                  <a:txBody>
                    <a:bodyPr/>
                    <a:lstStyle/>
                    <a:p>
                      <a:pPr algn="ctr">
                        <a:lnSpc>
                          <a:spcPct val="15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风格特点</a:t>
                      </a: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平实、自然、幽默辛辣、含蓄深沉、婉约柔美、有地方色彩、口语化等</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923" marR="99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1551988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17426"/>
            <a:ext cx="11520000" cy="664477"/>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rPr>
              <a:t>3</a:t>
            </a:r>
            <a:r>
              <a:rPr lang="en-US" altLang="zh-CN" sz="2800" kern="100" dirty="0">
                <a:latin typeface="Times New Roman" panose="02020603050405020304" pitchFamily="18" charset="0"/>
                <a:ea typeface="方正中等线简体" panose="03000509000000000000" pitchFamily="65" charset="-122"/>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语言风格及其形成因素或手法</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5" name="表格 4"/>
          <p:cNvGraphicFramePr>
            <a:graphicFrameLocks noGrp="1"/>
          </p:cNvGraphicFramePr>
          <p:nvPr>
            <p:extLst>
              <p:ext uri="{D42A27DB-BD31-4B8C-83A1-F6EECF244321}">
                <p14:modId xmlns:p14="http://schemas.microsoft.com/office/powerpoint/2010/main" val="3761083157"/>
              </p:ext>
            </p:extLst>
          </p:nvPr>
        </p:nvGraphicFramePr>
        <p:xfrm>
          <a:off x="406576" y="909434"/>
          <a:ext cx="11377263" cy="5760720"/>
        </p:xfrm>
        <a:graphic>
          <a:graphicData uri="http://schemas.openxmlformats.org/drawingml/2006/table">
            <a:tbl>
              <a:tblPr/>
              <a:tblGrid>
                <a:gridCol w="2160238"/>
                <a:gridCol w="1080120"/>
                <a:gridCol w="8136905"/>
              </a:tblGrid>
              <a:tr h="136029">
                <a:tc rowSpan="9">
                  <a:txBody>
                    <a:bodyPr/>
                    <a:lstStyle/>
                    <a:p>
                      <a:pPr algn="ctr">
                        <a:lnSpc>
                          <a:spcPct val="15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豪放与柔婉</a:t>
                      </a: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豪放</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景象</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境界开阔</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029">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动词</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富有力度</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043">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形容词和副词</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色彩鲜明</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043">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抒情</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大多激越昂扬</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0072">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修辞手法</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多用排比、夸张、反复、反问等</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029">
                <a:tc vMerge="1">
                  <a:txBody>
                    <a:bodyPr/>
                    <a:lstStyle/>
                    <a:p>
                      <a:endParaRPr lang="zh-CN" altLang="en-US"/>
                    </a:p>
                  </a:txBody>
                  <a:tcPr/>
                </a:tc>
                <a:tc rowSpan="4">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柔婉</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对象</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纤巧细致</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029">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情感</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细腻缠绵</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029">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画面</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色调柔和</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058">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修辞手法</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少用排比、夸张、反问</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679297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1889902902"/>
              </p:ext>
            </p:extLst>
          </p:nvPr>
        </p:nvGraphicFramePr>
        <p:xfrm>
          <a:off x="406576" y="765498"/>
          <a:ext cx="11377263" cy="4480560"/>
        </p:xfrm>
        <a:graphic>
          <a:graphicData uri="http://schemas.openxmlformats.org/drawingml/2006/table">
            <a:tbl>
              <a:tblPr/>
              <a:tblGrid>
                <a:gridCol w="3384374"/>
                <a:gridCol w="1080120"/>
                <a:gridCol w="6912769"/>
              </a:tblGrid>
              <a:tr h="204043">
                <a:tc rowSpan="3">
                  <a:txBody>
                    <a:bodyPr/>
                    <a:lstStyle/>
                    <a:p>
                      <a:pPr algn="ctr">
                        <a:lnSpc>
                          <a:spcPct val="15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直露与含蓄</a:t>
                      </a: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直露</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表达感受和观点</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比较直接</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029">
                <a:tc vMerge="1">
                  <a:txBody>
                    <a:bodyPr/>
                    <a:lstStyle/>
                    <a:p>
                      <a:endParaRPr lang="zh-CN" altLang="en-US"/>
                    </a:p>
                  </a:txBody>
                  <a:tcPr/>
                </a:tc>
                <a:tc rowSpan="2">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含蓄</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托物言志；借景抒情</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043">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多用象征、设问、比喻</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029">
                <a:tc rowSpan="4">
                  <a:txBody>
                    <a:bodyPr/>
                    <a:lstStyle/>
                    <a:p>
                      <a:pPr algn="ctr">
                        <a:lnSpc>
                          <a:spcPct val="15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质朴平实与华丽典雅</a:t>
                      </a: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质朴平实</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通俗化、口语化</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043">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少用修辞，描绘性语言少</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058">
                <a:tc vMerge="1">
                  <a:txBody>
                    <a:bodyPr/>
                    <a:lstStyle/>
                    <a:p>
                      <a:endParaRPr lang="zh-CN" altLang="en-US"/>
                    </a:p>
                  </a:txBody>
                  <a:tcPr/>
                </a:tc>
                <a:tc rowSpan="2">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华丽典雅</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描绘性语言多</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讲究节奏韵律</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0072">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修辞手法</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多用引用、排比、对偶、用典等</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967904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2833521754"/>
              </p:ext>
            </p:extLst>
          </p:nvPr>
        </p:nvGraphicFramePr>
        <p:xfrm>
          <a:off x="406576" y="1101482"/>
          <a:ext cx="11377263" cy="3840480"/>
        </p:xfrm>
        <a:graphic>
          <a:graphicData uri="http://schemas.openxmlformats.org/drawingml/2006/table">
            <a:tbl>
              <a:tblPr/>
              <a:tblGrid>
                <a:gridCol w="1944214"/>
                <a:gridCol w="1440160"/>
                <a:gridCol w="7992889"/>
              </a:tblGrid>
              <a:tr h="136029">
                <a:tc rowSpan="6">
                  <a:txBody>
                    <a:bodyPr/>
                    <a:lstStyle/>
                    <a:p>
                      <a:pPr algn="ctr">
                        <a:lnSpc>
                          <a:spcPct val="150000"/>
                        </a:lnSpc>
                        <a:spcAft>
                          <a:spcPts val="0"/>
                        </a:spcAft>
                      </a:pPr>
                      <a:r>
                        <a:rPr lang="zh-CN" sz="2800" kern="100" baseline="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庄重与诙谐</a:t>
                      </a: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庄重</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话题</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较为严肃</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029">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语言</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凝重</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043">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句式</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整齐、完整而绵长</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043">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关联词运用</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完整准确</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029">
                <a:tc vMerge="1">
                  <a:txBody>
                    <a:bodyPr/>
                    <a:lstStyle/>
                    <a:p>
                      <a:endParaRPr lang="zh-CN" altLang="en-US"/>
                    </a:p>
                  </a:txBody>
                  <a:tcPr/>
                </a:tc>
                <a:tc rowSpan="2">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诙谐</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语气</a:t>
                      </a:r>
                      <a:r>
                        <a:rPr lang="en-US" sz="2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轻松幽默</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0072">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修辞手法</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多用夸张、反语、比喻</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有趣味</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等</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7287" marR="7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307286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973823"/>
            <a:ext cx="11520000" cy="3896131"/>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浙江</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阅读下面的文字，完成文后题目。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前情提要：女歌唱家彼得洛芙娜离婚后带着女儿离开莫斯科后住进了一座小城。在寄居的去世的波塔波夫老人的房子里，她意外读到了老人儿子、因在前线打仗而负伤的海军中尉波塔波夫写给父亲的信，信中充满了对家的思念，并说出院后要回家一趟。她把房子及院子赶紧收拾一番。</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1124286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49474"/>
            <a:ext cx="11520000" cy="5181162"/>
          </a:xfrm>
          <a:prstGeom prst="rect">
            <a:avLst/>
          </a:prstGeom>
        </p:spPr>
        <p:txBody>
          <a:bodyPr wrap="square">
            <a:spAutoFit/>
          </a:bodyPr>
          <a:lstStyle/>
          <a:p>
            <a:pPr indent="711200" algn="just">
              <a:lnSpc>
                <a:spcPct val="150000"/>
              </a:lnSpc>
              <a:spcAft>
                <a:spcPts val="0"/>
              </a:spcAft>
            </a:pP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穿过小城，一片暮霭中，波塔波夫终于走到了房子跟前。小心翼翼地打开小门，可是小门还是咯吱地响了一声。花园仿佛抖动了一下。树枝上有雪花簌簌飘落，沙沙作响。他环视四周。雪地里，一条已打扫干净的小径通向旧亭子，他不知不觉地走到了亭子里，把手放在年代已久的栏杆上。远方，森林的尽头，天空雾蒙蒙一片，呈现出粉红色的霞光，大概是月亮在云层后面慢慢升起的缘故。</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怎么会是这样？</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波塔波夫一脸茫然，轻声地自言自语道</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r">
              <a:lnSpc>
                <a:spcPct val="150000"/>
              </a:lnSpc>
              <a:spcAft>
                <a:spcPts val="0"/>
              </a:spcAft>
            </a:pP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苏联</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康斯坦丁</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帕乌斯托夫斯基《雪》</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097567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93490"/>
            <a:ext cx="11520000" cy="664477"/>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赏析文中画线部分的语言特点。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357967"/>
            <a:ext cx="11520000" cy="3869329"/>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宋体" panose="02010600030101010101" pitchFamily="2" charset="-122"/>
                <a:ea typeface="微软雅黑" panose="020B0503020204020204" pitchFamily="34" charset="-122"/>
                <a:cs typeface="Courier New" panose="02070309020205020404" pitchFamily="49" charset="0"/>
              </a:rPr>
              <a:t>答案　</a:t>
            </a:r>
            <a:r>
              <a:rPr lang="en-US" altLang="zh-CN" sz="2800" kern="100" dirty="0">
                <a:latin typeface="宋体" panose="02010600030101010101" pitchFamily="2" charset="-122"/>
                <a:cs typeface="Courier New" panose="02070309020205020404" pitchFamily="49" charset="0"/>
              </a:rPr>
              <a:t>①</a:t>
            </a:r>
            <a:r>
              <a:rPr lang="zh-CN" altLang="zh-CN" sz="2800" kern="100" dirty="0">
                <a:latin typeface="宋体" panose="02010600030101010101" pitchFamily="2" charset="-122"/>
                <a:cs typeface="Courier New" panose="02070309020205020404" pitchFamily="49" charset="0"/>
              </a:rPr>
              <a:t>使用叠词、拟声词。如用</a:t>
            </a:r>
            <a:r>
              <a:rPr lang="en-US" altLang="zh-CN" sz="2800" kern="100" dirty="0">
                <a:latin typeface="宋体" panose="02010600030101010101" pitchFamily="2" charset="-122"/>
                <a:cs typeface="Courier New" panose="02070309020205020404" pitchFamily="49" charset="0"/>
              </a:rPr>
              <a:t>“</a:t>
            </a:r>
            <a:r>
              <a:rPr lang="zh-CN" altLang="zh-CN" sz="2800" kern="100" dirty="0">
                <a:latin typeface="宋体" panose="02010600030101010101" pitchFamily="2" charset="-122"/>
                <a:cs typeface="Courier New" panose="02070309020205020404" pitchFamily="49" charset="0"/>
              </a:rPr>
              <a:t>簌簌</a:t>
            </a:r>
            <a:r>
              <a:rPr lang="en-US" altLang="zh-CN" sz="2800" kern="100" dirty="0">
                <a:latin typeface="宋体" panose="02010600030101010101" pitchFamily="2" charset="-122"/>
                <a:cs typeface="Courier New" panose="02070309020205020404" pitchFamily="49" charset="0"/>
              </a:rPr>
              <a:t>”“</a:t>
            </a:r>
            <a:r>
              <a:rPr lang="zh-CN" altLang="zh-CN" sz="2800" kern="100" dirty="0">
                <a:latin typeface="宋体" panose="02010600030101010101" pitchFamily="2" charset="-122"/>
                <a:cs typeface="Courier New" panose="02070309020205020404" pitchFamily="49" charset="0"/>
              </a:rPr>
              <a:t>沙沙</a:t>
            </a:r>
            <a:r>
              <a:rPr lang="en-US" altLang="zh-CN" sz="2800" kern="100" dirty="0">
                <a:latin typeface="宋体" panose="02010600030101010101" pitchFamily="2" charset="-122"/>
                <a:cs typeface="Courier New" panose="02070309020205020404" pitchFamily="49" charset="0"/>
              </a:rPr>
              <a:t>”</a:t>
            </a:r>
            <a:r>
              <a:rPr lang="zh-CN" altLang="zh-CN" sz="2800" kern="100" dirty="0">
                <a:latin typeface="宋体" panose="02010600030101010101" pitchFamily="2" charset="-122"/>
                <a:cs typeface="Courier New" panose="02070309020205020404" pitchFamily="49" charset="0"/>
              </a:rPr>
              <a:t>等摹写环境，衬托人物心理</a:t>
            </a:r>
            <a:r>
              <a:rPr lang="zh-CN" altLang="zh-CN" sz="2800" kern="100" dirty="0" smtClean="0">
                <a:latin typeface="宋体" panose="02010600030101010101" pitchFamily="2" charset="-122"/>
                <a:cs typeface="Courier New" panose="02070309020205020404" pitchFamily="49" charset="0"/>
              </a:rPr>
              <a:t>。</a:t>
            </a:r>
            <a:endParaRPr lang="en-US" altLang="zh-CN" sz="2800" kern="100" dirty="0" smtClean="0">
              <a:latin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smtClean="0">
                <a:latin typeface="宋体" panose="02010600030101010101" pitchFamily="2" charset="-122"/>
                <a:cs typeface="Courier New" panose="02070309020205020404" pitchFamily="49" charset="0"/>
              </a:rPr>
              <a:t>②</a:t>
            </a:r>
            <a:r>
              <a:rPr lang="zh-CN" altLang="zh-CN" sz="2800" kern="100" dirty="0">
                <a:latin typeface="宋体" panose="02010600030101010101" pitchFamily="2" charset="-122"/>
                <a:cs typeface="Courier New" panose="02070309020205020404" pitchFamily="49" charset="0"/>
              </a:rPr>
              <a:t>语言具有暗示性</a:t>
            </a:r>
            <a:r>
              <a:rPr lang="en-US" altLang="zh-CN" sz="2800" kern="100" dirty="0">
                <a:latin typeface="宋体" panose="02010600030101010101" pitchFamily="2" charset="-122"/>
                <a:cs typeface="Courier New" panose="02070309020205020404" pitchFamily="49" charset="0"/>
              </a:rPr>
              <a:t>(</a:t>
            </a:r>
            <a:r>
              <a:rPr lang="zh-CN" altLang="zh-CN" sz="2800" kern="100" dirty="0">
                <a:latin typeface="宋体" panose="02010600030101010101" pitchFamily="2" charset="-122"/>
                <a:cs typeface="Courier New" panose="02070309020205020404" pitchFamily="49" charset="0"/>
              </a:rPr>
              <a:t>或具有象征色彩</a:t>
            </a:r>
            <a:r>
              <a:rPr lang="en-US" altLang="zh-CN" sz="2800" kern="100" dirty="0">
                <a:latin typeface="宋体" panose="02010600030101010101" pitchFamily="2" charset="-122"/>
                <a:cs typeface="Courier New" panose="02070309020205020404" pitchFamily="49" charset="0"/>
              </a:rPr>
              <a:t>)</a:t>
            </a:r>
            <a:r>
              <a:rPr lang="zh-CN" altLang="zh-CN" sz="2800" kern="100" dirty="0">
                <a:latin typeface="宋体" panose="02010600030101010101" pitchFamily="2" charset="-122"/>
                <a:cs typeface="Courier New" panose="02070309020205020404" pitchFamily="49" charset="0"/>
              </a:rPr>
              <a:t>。如通过描写月亮升起，暗示</a:t>
            </a:r>
            <a:r>
              <a:rPr lang="en-US" altLang="zh-CN" sz="2800" kern="100" dirty="0">
                <a:latin typeface="宋体" panose="02010600030101010101" pitchFamily="2" charset="-122"/>
                <a:cs typeface="Courier New" panose="02070309020205020404" pitchFamily="49" charset="0"/>
              </a:rPr>
              <a:t>(</a:t>
            </a:r>
            <a:r>
              <a:rPr lang="zh-CN" altLang="zh-CN" sz="2800" kern="100" dirty="0">
                <a:latin typeface="宋体" panose="02010600030101010101" pitchFamily="2" charset="-122"/>
                <a:cs typeface="Courier New" panose="02070309020205020404" pitchFamily="49" charset="0"/>
              </a:rPr>
              <a:t>或象征</a:t>
            </a:r>
            <a:r>
              <a:rPr lang="en-US" altLang="zh-CN" sz="2800" kern="100" dirty="0">
                <a:latin typeface="宋体" panose="02010600030101010101" pitchFamily="2" charset="-122"/>
                <a:cs typeface="Courier New" panose="02070309020205020404" pitchFamily="49" charset="0"/>
              </a:rPr>
              <a:t>)</a:t>
            </a:r>
            <a:r>
              <a:rPr lang="zh-CN" altLang="zh-CN" sz="2800" kern="100" dirty="0">
                <a:latin typeface="宋体" panose="02010600030101010101" pitchFamily="2" charset="-122"/>
                <a:cs typeface="Courier New" panose="02070309020205020404" pitchFamily="49" charset="0"/>
              </a:rPr>
              <a:t>波塔波夫内心重燃希望</a:t>
            </a:r>
            <a:r>
              <a:rPr lang="zh-CN" altLang="zh-CN" sz="2800" kern="100" dirty="0" smtClean="0">
                <a:latin typeface="宋体" panose="02010600030101010101" pitchFamily="2" charset="-122"/>
                <a:cs typeface="Courier New" panose="02070309020205020404" pitchFamily="49" charset="0"/>
              </a:rPr>
              <a:t>。</a:t>
            </a:r>
            <a:endParaRPr lang="en-US" altLang="zh-CN" sz="2800" kern="100" dirty="0" smtClean="0">
              <a:latin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smtClean="0">
                <a:latin typeface="宋体" panose="02010600030101010101" pitchFamily="2" charset="-122"/>
                <a:cs typeface="Courier New" panose="02070309020205020404" pitchFamily="49" charset="0"/>
              </a:rPr>
              <a:t>③</a:t>
            </a:r>
            <a:r>
              <a:rPr lang="zh-CN" altLang="zh-CN" sz="2800" kern="100" dirty="0">
                <a:latin typeface="宋体" panose="02010600030101010101" pitchFamily="2" charset="-122"/>
                <a:cs typeface="Courier New" panose="02070309020205020404" pitchFamily="49" charset="0"/>
              </a:rPr>
              <a:t>语言具有诗化风格。如通过</a:t>
            </a:r>
            <a:r>
              <a:rPr lang="en-US" altLang="zh-CN" sz="2800" kern="100" dirty="0">
                <a:latin typeface="宋体" panose="02010600030101010101" pitchFamily="2" charset="-122"/>
                <a:cs typeface="Courier New" panose="02070309020205020404" pitchFamily="49" charset="0"/>
              </a:rPr>
              <a:t>“</a:t>
            </a:r>
            <a:r>
              <a:rPr lang="zh-CN" altLang="zh-CN" sz="2800" kern="100" dirty="0">
                <a:latin typeface="宋体" panose="02010600030101010101" pitchFamily="2" charset="-122"/>
                <a:cs typeface="Courier New" panose="02070309020205020404" pitchFamily="49" charset="0"/>
              </a:rPr>
              <a:t>花园仿佛抖动了一下</a:t>
            </a:r>
            <a:r>
              <a:rPr lang="en-US" altLang="zh-CN" sz="2800" kern="100" dirty="0">
                <a:latin typeface="宋体" panose="02010600030101010101" pitchFamily="2" charset="-122"/>
                <a:cs typeface="Courier New" panose="02070309020205020404" pitchFamily="49" charset="0"/>
              </a:rPr>
              <a:t>”</a:t>
            </a:r>
            <a:r>
              <a:rPr lang="zh-CN" altLang="zh-CN" sz="2800" kern="100" dirty="0">
                <a:latin typeface="宋体" panose="02010600030101010101" pitchFamily="2" charset="-122"/>
                <a:cs typeface="Courier New" panose="02070309020205020404" pitchFamily="49" charset="0"/>
              </a:rPr>
              <a:t>的拟人化描写，表现波塔波夫内心的情感波澜，情景交融，充满诗意。</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868593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6" name="图片 15"/>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9" name="矩形 8"/>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0" name="矩形 9"/>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标题 2"/>
          <p:cNvSpPr txBox="1"/>
          <p:nvPr/>
        </p:nvSpPr>
        <p:spPr>
          <a:xfrm>
            <a:off x="1552720" y="2337814"/>
            <a:ext cx="212684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zh-CN" altLang="en-US" b="1" kern="100" spc="600" dirty="0" smtClean="0">
                <a:latin typeface="+mj-ea"/>
                <a:cs typeface="华文黑体" panose="02010600040101010101" pitchFamily="2" charset="-122"/>
              </a:rPr>
              <a:t>活动二</a:t>
            </a:r>
            <a:endParaRPr lang="zh-CN" altLang="zh-CN" b="1" kern="100" spc="600" dirty="0">
              <a:latin typeface="楷体" panose="02010609060101010101" pitchFamily="49" charset="-122"/>
              <a:ea typeface="楷体" panose="02010609060101010101" pitchFamily="49" charset="-122"/>
              <a:cs typeface="华文黑体" panose="02010600040101010101" pitchFamily="2" charset="-122"/>
            </a:endParaRPr>
          </a:p>
        </p:txBody>
      </p:sp>
      <p:sp>
        <p:nvSpPr>
          <p:cNvPr id="8" name="矩形 7"/>
          <p:cNvSpPr/>
          <p:nvPr/>
        </p:nvSpPr>
        <p:spPr>
          <a:xfrm>
            <a:off x="4158806" y="2162225"/>
            <a:ext cx="6184872" cy="1323439"/>
          </a:xfrm>
          <a:prstGeom prst="rect">
            <a:avLst/>
          </a:prstGeom>
        </p:spPr>
        <p:txBody>
          <a:bodyPr wrap="square">
            <a:spAutoFit/>
          </a:bodyPr>
          <a:lstStyle/>
          <a:p>
            <a:pPr>
              <a:spcBef>
                <a:spcPts val="1300"/>
              </a:spcBef>
              <a:spcAft>
                <a:spcPts val="1300"/>
              </a:spcAft>
            </a:pPr>
            <a:r>
              <a:rPr lang="zh-CN" altLang="zh-CN" sz="4000" b="1" kern="100" dirty="0">
                <a:latin typeface="Times New Roman" panose="02020603050405020304" pitchFamily="18" charset="0"/>
                <a:cs typeface="华文黑体" panose="02010600040101010101" pitchFamily="2" charset="-122"/>
              </a:rPr>
              <a:t>读懂练透，提升赏析艺术技巧与分析主旨意蕴能力</a:t>
            </a:r>
          </a:p>
        </p:txBody>
      </p:sp>
      <p:sp>
        <p:nvSpPr>
          <p:cNvPr id="11" name="矩形 10"/>
          <p:cNvSpPr/>
          <p:nvPr/>
        </p:nvSpPr>
        <p:spPr>
          <a:xfrm>
            <a:off x="1486694"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972738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4279"/>
            <a:ext cx="11520000" cy="674030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阅读下面的文字，完成后面任务。</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大师</a:t>
            </a:r>
            <a:r>
              <a:rPr lang="en-US" altLang="zh-CN" sz="3600" kern="100" dirty="0">
                <a:solidFill>
                  <a:srgbClr val="C00000"/>
                </a:solidFill>
                <a:latin typeface="Times New Roman" panose="02020603050405020304" pitchFamily="18" charset="0"/>
                <a:ea typeface="隶书" panose="02010509060101010101" pitchFamily="49" charset="-122"/>
                <a:cs typeface="Courier New" panose="02070309020205020404" pitchFamily="49" charset="0"/>
              </a:rPr>
              <a:t>(</a:t>
            </a: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节选</a:t>
            </a:r>
            <a:r>
              <a:rPr lang="en-US" altLang="zh-CN" sz="3600" kern="100" dirty="0">
                <a:solidFill>
                  <a:srgbClr val="C00000"/>
                </a:solidFill>
                <a:latin typeface="Times New Roman" panose="02020603050405020304" pitchFamily="18" charset="0"/>
                <a:ea typeface="隶书" panose="02010509060101010101" pitchFamily="49" charset="-122"/>
                <a:cs typeface="Courier New" panose="02070309020205020404" pitchFamily="49" charset="0"/>
              </a:rPr>
              <a:t>)</a:t>
            </a:r>
            <a:endParaRPr lang="zh-CN" altLang="zh-CN" sz="360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双雪涛</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母亲还在的时候，我就跟着父亲出去下棋，父亲走在前面，我在后面给背着板凳。母亲常说：儿子，你也不学好，让你妈还活不活？我说：妈，作业也写完了，去看大人玩，算个什么事儿啊。你好好活着。就背上板凳跟着父亲走。父亲从不邀我，也不撵我，愿意跟着走就走，不跟着也不等，自己拿起板凳放在自行车后座，骑上车走。只是看了两年，父亲的棋路还没看懂，大树下，修车摊，西瓜摊，公园里，看父亲下棋，大多是赢，有时也输，一般都输在最后一盘。终于有一天</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549474"/>
            <a:ext cx="11412000" cy="5262979"/>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我好像明白了一些，回家的路上，下起了雪，我把板凳抱在怀里，肩膀靠着父亲的后背。我说：爸，最后一盘你那个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支得有毛病。到了家，父亲拿出象棋，说：咱俩来三盘，不能缓棋，否则不下。那次我输了个痛快，每一盘棋都没有超过十五分钟，我心中所想好像全被父亲洞悉，而父亲看起来的闲手全都藏着后续的手段，每个棋子底下好像都藏着一个刺客。父亲说：现在来看，附近的马路棋都赢不了你，但你还是个臭棋，奇臭无比。今天教你仕的用法</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现在我回想起来，那个夜晚特别长</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6833492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17426"/>
            <a:ext cx="11412000" cy="6473824"/>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从那以后出去，背上了两个板凳。我十一岁的时候，有人从新民来找父亲下棋。那人坐了两个小时的长途车，到父亲常去的大树底下找他。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黑毛大哥，在新民听过你棋好，来找你学学。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那人戴着个眼镜，看上去不到三十岁，穿着白色的衬衫，汗把衬衫的领子浸黄了，用一块手帕不停地擦着汗。</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眼镜不是第一个。从各个地方来找父亲下棋的人很多，高矮胖瘦，头发白的黑的，西装革履，背着蟑螂药上面写着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蟑螂不死，我死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的，什么样子的都有。有的找到棋摊，有的径直找到家里。找到家里的，父亲推开一条门缝，说：辛苦辛苦，咱外面说。然后换身衣服出去。一般都是下三盘棋，都是两胜一负，最后一盘输了。有的人下完之后说</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p:txBody>
      </p:sp>
    </p:spTree>
    <p:extLst>
      <p:ext uri="{BB962C8B-B14F-4D97-AF65-F5344CB8AC3E}">
        <p14:creationId xmlns:p14="http://schemas.microsoft.com/office/powerpoint/2010/main" val="220963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89434"/>
            <a:ext cx="11412000" cy="6454652"/>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知道了，还差三十年。然后握了握父亲的手走了。有的说：如果那一盘那一步走对了，输的是你，我们再来。父亲摆摆手说：说好了三盘，不能再下了。不行，对方说，我们来挂点东西。挂，就是赌。所谓棋手，无论是入流的还是不入流的，都有人愿意挂，小到烟酒，大到房子、金子和存款，一句话就订了约的有，找个证人签字画押的也有。父亲说：朋友，远道而来别的话不多说了，我从不在棋上挂东西，你这么说，以后我们也不能再下了，刚才那三盘棋算你赢，你就去说，赢了黑毛。说完父亲就站起来走。还有的人，下完棋，不走，要拜父亲当师傅，有的第二天还拎着鱼来，父亲不收，说自己的棋，下可以，教不了人，瞧得起我就当个朋友，师徒的事儿就说远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948464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642326"/>
            <a:ext cx="11412000" cy="4515660"/>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⑤</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那天眼镜等到父亲，拿手帕擦着汗，说要下棋，旁边的人渐渐围过。父亲坐在板凳上，树上的叶子哗啦哗啦地响，他指着自己的脑袋说：老了，酒又伤脑子，不下了。那年父亲四十岁，身上穿着我的校服，胡须长了满脸，比以前更瘦，同时期下岗的人，有的人已经做生意发达了，他却变成一个每天</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喝</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两顿散白酒，在地上</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烟蒂抽的人，话也比过去少多了，只是终日在棋摊</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着，确实如他所说，半年来只是坐在板凳上看，不怎么出声，更不下场下棋。</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0699819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89434"/>
            <a:ext cx="11412000" cy="6473824"/>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⑥</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眼镜松开一个纽扣说：我扔下学生，坐了两小时汽车，又走了不少路，打听了不少人，可是你不下了。父亲说：是，脑袋坏了，下也没什么用。眼镜用手帕擦着汗，看着围着的人，笑了笑，说：如果新民有人能和我下，我不会来的。父亲想了想，指着我说：朋友，如果你觉得白来了的话，可以和他下。眼镜看了看我，说：你儿子？父亲说：是。眼镜在眼镜后面眨了眨眼，说：你什么意思？父亲说：他的棋是我教的，你可以看看路子，没别的意思，现在回去也行，我不下了。脑子坏了。眼镜又看了看我，用手摸了摸我的脑袋说：你几岁了？我说：十一。他说：你的棋是你爸教的？我说：教过一次，教过仕的用法。</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大伙儿笑了。</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眼镜也笑了，说：行嘞，我让你一匹马吧。我说：别了，平下吧</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p:txBody>
      </p:sp>
    </p:spTree>
    <p:extLst>
      <p:ext uri="{BB962C8B-B14F-4D97-AF65-F5344CB8AC3E}">
        <p14:creationId xmlns:p14="http://schemas.microsoft.com/office/powerpoint/2010/main" val="4174462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256788"/>
            <a:ext cx="11412000" cy="5909310"/>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才算有输赢。</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大伙儿又笑了。</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眼镜蹲下，我把板凳拉过去，把棋子摆上。到了残局，我一车领双兵，他马炮单兵缺仕象，被我三车闹仕赢了。眼镜站起来，从兜里掏出一支钢笔放在我手上，说：收着吧，自己买点钢笔水，可以记点东西。父亲说：钢笔你拿回去，他有笔。我们下棋是下棋。眼镜看了看父亲，把钢笔重新放进兜里，走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⑦</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回家的路上，我在后座上想着那支钢笔，问：爸，你真不下了？父亲说：不下了，说过的话当然是真的。又说，你这棋啊，走得太软，应该速胜，不过这样也没什么不好。在学校不要下棋，能分得开吗？我说：能，是个玩嘛。父亲没说话，继续骑车了。</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有删改</a:t>
            </a: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214575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87986"/>
            <a:ext cx="12192001" cy="489641"/>
          </a:xfrm>
          <a:prstGeom prst="rect">
            <a:avLst/>
          </a:prstGeom>
          <a:solidFill>
            <a:srgbClr val="BC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7" name="直接连接符 6"/>
          <p:cNvCxnSpPr/>
          <p:nvPr/>
        </p:nvCxnSpPr>
        <p:spPr>
          <a:xfrm>
            <a:off x="191344" y="187986"/>
            <a:ext cx="0" cy="47677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8" name="直接连接符 7"/>
          <p:cNvCxnSpPr/>
          <p:nvPr/>
        </p:nvCxnSpPr>
        <p:spPr>
          <a:xfrm>
            <a:off x="334566" y="187986"/>
            <a:ext cx="0" cy="47677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9" name="矩形 8"/>
          <p:cNvSpPr/>
          <p:nvPr/>
        </p:nvSpPr>
        <p:spPr>
          <a:xfrm>
            <a:off x="403802" y="201973"/>
            <a:ext cx="5781443" cy="461665"/>
          </a:xfrm>
          <a:prstGeom prst="rect">
            <a:avLst/>
          </a:prstGeom>
        </p:spPr>
        <p:txBody>
          <a:bodyPr wrap="square">
            <a:spAutoFit/>
          </a:bodyPr>
          <a:lstStyle/>
          <a:p>
            <a:r>
              <a:rPr lang="zh-CN" altLang="en-US" b="1" kern="100" dirty="0">
                <a:solidFill>
                  <a:schemeClr val="bg1"/>
                </a:solidFill>
                <a:latin typeface="+mj-ea"/>
                <a:ea typeface="+mj-ea"/>
                <a:cs typeface="Times New Roman" panose="02020603050405020304" pitchFamily="18" charset="0"/>
              </a:rPr>
              <a:t>精读这一篇，会读这一类</a:t>
            </a:r>
          </a:p>
        </p:txBody>
      </p:sp>
      <p:sp>
        <p:nvSpPr>
          <p:cNvPr id="10" name="矩形 9"/>
          <p:cNvSpPr/>
          <p:nvPr/>
        </p:nvSpPr>
        <p:spPr>
          <a:xfrm>
            <a:off x="335206" y="793830"/>
            <a:ext cx="11520000"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下面是本文的思路导图，请结合文本填出空缺内容。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1" name="矩形 10"/>
          <p:cNvSpPr/>
          <p:nvPr/>
        </p:nvSpPr>
        <p:spPr>
          <a:xfrm>
            <a:off x="335206" y="3702725"/>
            <a:ext cx="11520000" cy="2031325"/>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不挂东西　</a:t>
            </a:r>
            <a:endParaRPr lang="en-US" altLang="zh-CN" sz="2800" kern="100" dirty="0" smtClean="0">
              <a:latin typeface="Times New Roman" panose="02020603050405020304" pitchFamily="18" charset="0"/>
              <a:cs typeface="Times New Roman" panose="02020603050405020304" pitchFamily="18" charset="0"/>
            </a:endParaRPr>
          </a:p>
          <a:p>
            <a:pPr indent="1076325"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不收徒　</a:t>
            </a:r>
            <a:endParaRPr lang="en-US" altLang="zh-CN" sz="2800" kern="100" dirty="0" smtClean="0">
              <a:latin typeface="Times New Roman" panose="02020603050405020304" pitchFamily="18" charset="0"/>
              <a:cs typeface="Times New Roman" panose="02020603050405020304" pitchFamily="18" charset="0"/>
            </a:endParaRPr>
          </a:p>
          <a:p>
            <a:pPr indent="1076325"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总输最后一盘</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pic>
        <p:nvPicPr>
          <p:cNvPr id="23554" name="Picture 2" descr="XY9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62015" y="1540151"/>
            <a:ext cx="9466382" cy="2114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335206" y="5717645"/>
            <a:ext cx="11520000"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散文化小说</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见学案</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8</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活动一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9936986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linds(horizontal)">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linds(horizontal)">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blinds(horizontal)">
                                      <p:cBhvr>
                                        <p:cTn id="17"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722065"/>
            <a:ext cx="11520000" cy="6124754"/>
          </a:xfrm>
          <a:prstGeom prst="rect">
            <a:avLst/>
          </a:prstGeom>
        </p:spPr>
        <p:txBody>
          <a:bodyPr wrap="square">
            <a:spAutoFit/>
          </a:bodyPr>
          <a:lstStyle/>
          <a:p>
            <a:pPr algn="ctr">
              <a:lnSpc>
                <a:spcPct val="140000"/>
              </a:lnSpc>
              <a:spcAft>
                <a:spcPts val="0"/>
              </a:spcAft>
            </a:pPr>
            <a:r>
              <a:rPr lang="zh-CN" altLang="zh-CN" sz="2800" b="1" kern="100" dirty="0">
                <a:latin typeface="Times New Roman" panose="02020603050405020304" pitchFamily="18" charset="0"/>
                <a:ea typeface="微软雅黑" panose="020B0503020204020204" pitchFamily="34" charset="-122"/>
                <a:cs typeface="Times New Roman" panose="02020603050405020304" pitchFamily="18" charset="0"/>
              </a:rPr>
              <a:t>一、综合练</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下列对本文相关内容的理解，不正确的一项是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本文开头母子之间的对话，间接表明父母的关系已因父亲痴迷于</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下棋</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4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而</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变得紧张。</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父亲下棋多在街头，这表现出一个民间高手始终得不到正式认可的</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郁</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4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郁</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不得志。</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拒绝</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眼镜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让马，表现的是孩子下棋时的心理，既充满自信</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4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又</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在意输赢。</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眼镜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是个温和友善的人，又是个和父亲一样的棋痴，他们相互</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理</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4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解</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，彼此尊重。</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1" name="矩形 10"/>
          <p:cNvSpPr/>
          <p:nvPr/>
        </p:nvSpPr>
        <p:spPr>
          <a:xfrm>
            <a:off x="0" y="187986"/>
            <a:ext cx="12192001" cy="489641"/>
          </a:xfrm>
          <a:prstGeom prst="rect">
            <a:avLst/>
          </a:prstGeom>
          <a:solidFill>
            <a:srgbClr val="BC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2" name="直接连接符 11"/>
          <p:cNvCxnSpPr/>
          <p:nvPr/>
        </p:nvCxnSpPr>
        <p:spPr>
          <a:xfrm>
            <a:off x="191344" y="187986"/>
            <a:ext cx="0" cy="47677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3" name="直接连接符 12"/>
          <p:cNvCxnSpPr/>
          <p:nvPr/>
        </p:nvCxnSpPr>
        <p:spPr>
          <a:xfrm>
            <a:off x="334566" y="187986"/>
            <a:ext cx="0" cy="47677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14" name="矩形 13"/>
          <p:cNvSpPr/>
          <p:nvPr/>
        </p:nvSpPr>
        <p:spPr>
          <a:xfrm>
            <a:off x="403802" y="201973"/>
            <a:ext cx="5781443" cy="461665"/>
          </a:xfrm>
          <a:prstGeom prst="rect">
            <a:avLst/>
          </a:prstGeom>
        </p:spPr>
        <p:txBody>
          <a:bodyPr wrap="square">
            <a:spAutoFit/>
          </a:bodyPr>
          <a:lstStyle/>
          <a:p>
            <a:r>
              <a:rPr lang="zh-CN" altLang="en-US" b="1" kern="100" dirty="0">
                <a:solidFill>
                  <a:schemeClr val="bg1"/>
                </a:solidFill>
                <a:latin typeface="+mj-ea"/>
                <a:ea typeface="+mj-ea"/>
                <a:cs typeface="Times New Roman" panose="02020603050405020304" pitchFamily="18" charset="0"/>
              </a:rPr>
              <a:t>练透这一群，会做这一类</a:t>
            </a:r>
          </a:p>
        </p:txBody>
      </p:sp>
      <p:sp>
        <p:nvSpPr>
          <p:cNvPr id="9" name="TextBox 19"/>
          <p:cNvSpPr txBox="1"/>
          <p:nvPr/>
        </p:nvSpPr>
        <p:spPr>
          <a:xfrm>
            <a:off x="173582" y="3149020"/>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2927419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261442"/>
            <a:ext cx="11412000" cy="6192688"/>
            <a:chOff x="406574" y="1081808"/>
            <a:chExt cx="11412000" cy="6192688"/>
          </a:xfrm>
        </p:grpSpPr>
        <p:grpSp>
          <p:nvGrpSpPr>
            <p:cNvPr id="5" name="组合 4"/>
            <p:cNvGrpSpPr/>
            <p:nvPr/>
          </p:nvGrpSpPr>
          <p:grpSpPr>
            <a:xfrm>
              <a:off x="406574" y="1081808"/>
              <a:ext cx="11412000" cy="6192688"/>
              <a:chOff x="406574" y="1081808"/>
              <a:chExt cx="11412000" cy="6192688"/>
            </a:xfrm>
          </p:grpSpPr>
          <p:sp>
            <p:nvSpPr>
              <p:cNvPr id="7" name="圆角矩形 6"/>
              <p:cNvSpPr/>
              <p:nvPr/>
            </p:nvSpPr>
            <p:spPr>
              <a:xfrm>
                <a:off x="406574" y="1197545"/>
                <a:ext cx="11412000" cy="6076951"/>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557019" y="1319847"/>
              <a:ext cx="11076375" cy="5808321"/>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父亲下棋多在街头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，推断出父亲这个民间高手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始终得不到正式认可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郁郁不得志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的说法不妥。一方面，由文章第</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段可知，父亲下棋的地点多在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大树下，修车摊，西瓜摊，公园里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，但总是有路人围观，且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从各个地方来找父亲下棋的人很多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，以及最后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眼镜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的挑战，都说明父亲下棋的声誉在外，且得到了极大的认可，就下棋而言，不可能郁郁不得志；另一方面，从父亲对于带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看下棋的态度和对待输赢的态度，以及最后放弃与人对弈，都可以看出父亲个性随和，洒脱淡泊，也不会为了下棋这样的事情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郁郁不得志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，这不符合父亲的人物性格。</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4263692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17426"/>
            <a:ext cx="11520000" cy="6555641"/>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下列对本文艺术特色的分析鉴赏，不正确的一项是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本文写回忆父亲教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用仕的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那个夜晚特别长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，表述虽然平淡</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spc="-100" dirty="0" smtClean="0">
                <a:latin typeface="Times New Roman" panose="02020603050405020304" pitchFamily="18" charset="0"/>
                <a:ea typeface="方正中等线简体" panose="03000509000000000000" pitchFamily="65" charset="-122"/>
                <a:cs typeface="Times New Roman" panose="02020603050405020304" pitchFamily="18" charset="0"/>
              </a:rPr>
              <a:t>却</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写出了</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我</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的心理感觉，以及对父子雪夜论棋那一场景深深的怀念。</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本文在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眼镜不是第一个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话头之后，插入一段下棋人众生相的描写</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烘托</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了父亲的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大师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形象，为下文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眼镜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与父亲对弈的高潮做</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了</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铺垫</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父亲评价儿子的棋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走得太软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，但又说这样也好，看似不无矛盾</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态度</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中，包含着父亲对儿子下棋之道及处世之道的指点。</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本文的叙述整体而言沉静克制，偶尔出现的幽默语句，不仅生动有趣</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而且</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写出了追忆中的少年时光那不乏温情轻松的一面。</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9" name="TextBox 19"/>
          <p:cNvSpPr txBox="1"/>
          <p:nvPr/>
        </p:nvSpPr>
        <p:spPr>
          <a:xfrm>
            <a:off x="173582" y="2052117"/>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35568419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1197546"/>
            <a:ext cx="11412000" cy="2952328"/>
            <a:chOff x="406574" y="1081808"/>
            <a:chExt cx="11412000" cy="2952328"/>
          </a:xfrm>
        </p:grpSpPr>
        <p:grpSp>
          <p:nvGrpSpPr>
            <p:cNvPr id="5" name="组合 4"/>
            <p:cNvGrpSpPr/>
            <p:nvPr/>
          </p:nvGrpSpPr>
          <p:grpSpPr>
            <a:xfrm>
              <a:off x="406574" y="1081808"/>
              <a:ext cx="11412000" cy="2952328"/>
              <a:chOff x="406574" y="1081808"/>
              <a:chExt cx="11412000" cy="2952328"/>
            </a:xfrm>
          </p:grpSpPr>
          <p:sp>
            <p:nvSpPr>
              <p:cNvPr id="7" name="圆角矩形 6"/>
              <p:cNvSpPr/>
              <p:nvPr/>
            </p:nvSpPr>
            <p:spPr>
              <a:xfrm>
                <a:off x="406574" y="1197545"/>
                <a:ext cx="11412000" cy="2836591"/>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557019" y="1319847"/>
              <a:ext cx="11076375" cy="2595839"/>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项考查插叙的作用。小说中的插叙从人物刻画角度，常有使人物形象更加丰满的作用；从结构上看，多是为下文的高潮做铺垫。插叙的内容凸显了父亲的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大师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形象，但后续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眼镜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与父亲对弈的故事并没有发生。因此</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项错误。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895225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11604"/>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本文多次提到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板凳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，这是富有意味的细节。请分析这里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板凳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的用意。</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1907748"/>
            <a:ext cx="11520000" cy="397031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细节真实：板凳作为家常用品，与父亲的形象、身份及街头下棋场景相符，写出了日常生活气息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cs typeface="Courier New" panose="02070309020205020404" pitchFamily="49" charset="0"/>
              </a:rPr>
              <a:t>(</a:t>
            </a: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以板凳反映心理：</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给父亲背着板凳跟他去下棋，既是儿子，又像徒弟，包含着</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对父亲的跟从心理</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cs typeface="Courier New" panose="02070309020205020404" pitchFamily="49" charset="0"/>
              </a:rPr>
              <a:t>(</a:t>
            </a:r>
            <a:r>
              <a:rPr lang="en-US" altLang="zh-CN" sz="2800" kern="100" dirty="0">
                <a:latin typeface="Times New Roman" panose="02020603050405020304" pitchFamily="18" charset="0"/>
                <a:cs typeface="Courier New" panose="02070309020205020404" pitchFamily="49" charset="0"/>
              </a:rPr>
              <a:t>3)</a:t>
            </a:r>
            <a:r>
              <a:rPr lang="zh-CN" altLang="zh-CN" sz="2800" kern="100" dirty="0">
                <a:latin typeface="Times New Roman" panose="02020603050405020304" pitchFamily="18" charset="0"/>
                <a:cs typeface="Times New Roman" panose="02020603050405020304" pitchFamily="18" charset="0"/>
              </a:rPr>
              <a:t>含有一定寓意：雪夜学棋之后背着两个板凳出去，意味着</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得到了父亲的认可。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7990681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9206" y="261442"/>
            <a:ext cx="11412000" cy="6192688"/>
            <a:chOff x="406574" y="1081808"/>
            <a:chExt cx="11412000" cy="6192688"/>
          </a:xfrm>
        </p:grpSpPr>
        <p:grpSp>
          <p:nvGrpSpPr>
            <p:cNvPr id="10" name="组合 9"/>
            <p:cNvGrpSpPr/>
            <p:nvPr/>
          </p:nvGrpSpPr>
          <p:grpSpPr>
            <a:xfrm>
              <a:off x="406574" y="1081808"/>
              <a:ext cx="11412000" cy="6192688"/>
              <a:chOff x="406574" y="1081808"/>
              <a:chExt cx="11412000" cy="6192688"/>
            </a:xfrm>
          </p:grpSpPr>
          <p:sp>
            <p:nvSpPr>
              <p:cNvPr id="12" name="圆角矩形 11"/>
              <p:cNvSpPr/>
              <p:nvPr/>
            </p:nvSpPr>
            <p:spPr>
              <a:xfrm>
                <a:off x="406574" y="1197545"/>
                <a:ext cx="11412000" cy="6076951"/>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1" name="矩形 10"/>
            <p:cNvSpPr/>
            <p:nvPr/>
          </p:nvSpPr>
          <p:spPr>
            <a:xfrm>
              <a:off x="557019" y="1319847"/>
              <a:ext cx="11076375" cy="580832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解答本题，需要了解文学作品中反复出现的事物</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或细节</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的一般作用。本文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板凳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一共出现了</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8</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次，从原文内容看，板凳是家常用品，父亲下棋总是在街头，不得不自带板凳，板凳的出现自然而真实。而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总是背着板凳跟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父亲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去下棋的细节，表现了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从心理到行动对父亲的喜爱，也含有徒弟对师傅的敬服与崇拜心理。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nSpc>
                  <a:spcPct val="150000"/>
                </a:lnSpc>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文中那个夜晚之后，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就</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背上了两个板凳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，又给板凳增加了一层寓意。背一个板凳意味着给父亲准备板凳，背两个板凳则意味着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真正成为父亲这个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师傅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的追随者，这里的细节也暗示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得到了父亲的认可。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511675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441870"/>
            <a:ext cx="11520000" cy="1957139"/>
          </a:xfrm>
          <a:prstGeom prst="rect">
            <a:avLst/>
          </a:prstGeom>
        </p:spPr>
        <p:txBody>
          <a:bodyPr wrap="square">
            <a:spAutoFit/>
          </a:bodyPr>
          <a:lstStyle/>
          <a:p>
            <a:pPr algn="ctr">
              <a:lnSpc>
                <a:spcPct val="150000"/>
              </a:lnSpc>
              <a:spcAft>
                <a:spcPts val="0"/>
              </a:spcAft>
            </a:pPr>
            <a:r>
              <a:rPr lang="zh-CN" altLang="zh-CN" sz="2800" b="1" kern="100" dirty="0">
                <a:latin typeface="Times New Roman" panose="02020603050405020304" pitchFamily="18" charset="0"/>
                <a:ea typeface="微软雅黑" panose="020B0503020204020204" pitchFamily="34" charset="-122"/>
                <a:cs typeface="Times New Roman" panose="02020603050405020304" pitchFamily="18" charset="0"/>
              </a:rPr>
              <a:t>二、赏析艺术技巧</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一</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赏析写人艺术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本文是如何刻画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父亲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的形象的？请简要说明。</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2439044"/>
            <a:ext cx="11520000" cy="322299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正面描写。通过</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父亲</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对</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及众人的语言、行动等的描写，全面展现了</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父亲</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作为民间</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大师</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的形象</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cs typeface="Courier New" panose="02070309020205020404" pitchFamily="49" charset="0"/>
              </a:rPr>
              <a:t>(</a:t>
            </a: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侧面描写。通过众人尤其是</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眼镜</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前来求艺，表现了</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父亲</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高超的棋艺及深厚的为棋之道；通过</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跟父亲学棋，较好地衬托了</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父亲</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大师</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形象。</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793346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843572"/>
            <a:ext cx="11412000" cy="2595839"/>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鲁迅说：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我们从古以来，就有埋头苦干的人，有拼命硬干的人，有为民请命的人，有舍身求法的人，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这就是中国的脊梁。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请谈谈本文是如何具体塑造这样的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中国的脊梁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卷《理水》第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0" y="418475"/>
            <a:ext cx="4680000" cy="36004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2598" y="189434"/>
            <a:ext cx="9936464" cy="664477"/>
          </a:xfrm>
          <a:prstGeom prst="rect">
            <a:avLst/>
          </a:prstGeom>
        </p:spPr>
        <p:txBody>
          <a:bodyPr wrap="square">
            <a:spAutoFit/>
          </a:bodyPr>
          <a:lstStyle/>
          <a:p>
            <a:pPr algn="just">
              <a:lnSpc>
                <a:spcPct val="150000"/>
              </a:lnSpc>
              <a:spcAft>
                <a:spcPts val="0"/>
              </a:spcAft>
            </a:pPr>
            <a:r>
              <a:rPr lang="en-US" altLang="zh-CN" sz="2800" kern="100" dirty="0" smtClean="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solidFill>
                  <a:srgbClr val="002060"/>
                </a:solidFill>
                <a:latin typeface="+mn-ea"/>
                <a:cs typeface="Times New Roman" panose="02020603050405020304" pitchFamily="18" charset="0"/>
              </a:rPr>
              <a:t>关联高考</a:t>
            </a:r>
            <a:r>
              <a:rPr lang="en-US" altLang="zh-CN" sz="2800" b="1" kern="100" dirty="0">
                <a:solidFill>
                  <a:srgbClr val="002060"/>
                </a:solidFill>
                <a:latin typeface="+mn-ea"/>
                <a:cs typeface="Times New Roman" panose="02020603050405020304" pitchFamily="18" charset="0"/>
              </a:rPr>
              <a:t>·</a:t>
            </a:r>
            <a:r>
              <a:rPr lang="zh-CN" altLang="zh-CN" sz="2800" b="1" kern="100" dirty="0">
                <a:solidFill>
                  <a:srgbClr val="002060"/>
                </a:solidFill>
                <a:latin typeface="+mn-ea"/>
                <a:cs typeface="Times New Roman" panose="02020603050405020304" pitchFamily="18" charset="0"/>
              </a:rPr>
              <a:t>类题延读</a:t>
            </a:r>
            <a:r>
              <a:rPr lang="en-US" altLang="zh-CN" sz="2800" kern="100" dirty="0" smtClean="0">
                <a:solidFill>
                  <a:srgbClr val="002060"/>
                </a:solidFill>
                <a:latin typeface="Times New Roman" panose="02020603050405020304" pitchFamily="18" charset="0"/>
                <a:ea typeface="方正中等线简体" panose="03000509000000000000" pitchFamily="65" charset="-122"/>
                <a:cs typeface="Times New Roman" panose="02020603050405020304" pitchFamily="18" charset="0"/>
              </a:rPr>
              <a:t>】  </a:t>
            </a:r>
          </a:p>
        </p:txBody>
      </p:sp>
      <p:sp>
        <p:nvSpPr>
          <p:cNvPr id="7" name="矩形 6"/>
          <p:cNvSpPr/>
          <p:nvPr/>
        </p:nvSpPr>
        <p:spPr>
          <a:xfrm>
            <a:off x="389206" y="3410744"/>
            <a:ext cx="11412000" cy="322299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形象描写。将禹及其随员描写为</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乞丐似的大汉</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，写出艰苦卓绝的实干家形象</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smtClean="0">
                <a:latin typeface="Times New Roman" panose="02020603050405020304" pitchFamily="18" charset="0"/>
                <a:cs typeface="Times New Roman" panose="02020603050405020304" pitchFamily="18" charset="0"/>
              </a:rPr>
              <a:t>言行</a:t>
            </a:r>
            <a:r>
              <a:rPr lang="zh-CN" altLang="zh-CN" sz="2800" kern="100" dirty="0">
                <a:latin typeface="Times New Roman" panose="02020603050405020304" pitchFamily="18" charset="0"/>
                <a:cs typeface="Times New Roman" panose="02020603050405020304" pitchFamily="18" charset="0"/>
              </a:rPr>
              <a:t>描写。文中的禹坚毅寡言，一旦说话，则刚直有力</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对比手法。始终在同众大员的对比中塑造禹及其随员，从而凸显其</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中国的脊梁</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形象。</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8557775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linds(horizontal)">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549474"/>
            <a:ext cx="11412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作品塑造敦厚的形象主要使用了哪些艺术手法？</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年浙江卷《逛》第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89206" y="1917626"/>
            <a:ext cx="11412000" cy="193033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抑扬。先写敦厚孝顺，再写他在众人眼中的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不孝</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，最后揭示他的真孝</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烘托。用众人对敦厚的批评与施加的压力，烘托他的忍辱负重。</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0284785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898180"/>
            <a:ext cx="10270048" cy="5195910"/>
          </a:xfrm>
          <a:prstGeom prst="rect">
            <a:avLst/>
          </a:prstGeom>
        </p:spPr>
        <p:txBody>
          <a:bodyPr wrap="square">
            <a:spAutoFit/>
          </a:bodyPr>
          <a:lstStyle/>
          <a:p>
            <a:pPr indent="711200" algn="just">
              <a:lnSpc>
                <a:spcPct val="150000"/>
              </a:lnSpc>
              <a:spcAft>
                <a:spcPts val="0"/>
              </a:spcAft>
            </a:pP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答写人手法题要注意以下两点：</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写人手法判断要准确、全面。</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5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正面描写中要注意细节描写与心理描写，这两个容易被忽略。</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500" kern="100" spc="-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500" kern="100" spc="-100" dirty="0">
                <a:latin typeface="Times New Roman" panose="02020603050405020304" pitchFamily="18" charset="0"/>
                <a:ea typeface="楷体_GB2312" panose="02010609030101010101" pitchFamily="49" charset="-122"/>
                <a:cs typeface="Times New Roman" panose="02020603050405020304" pitchFamily="18" charset="0"/>
              </a:rPr>
              <a:t>侧面描写中要注意他人描写和自然环境描写，这两个也容易被忽略。</a:t>
            </a:r>
            <a:endParaRPr lang="zh-CN" altLang="zh-CN" sz="2500" kern="100" spc="-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5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注意与其他表现手法，如对比、衬托的结合。</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5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写人手法有时会与故事情节相结合，如善于在紧张、激烈的情节中表现人物等。</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写人手法题答题实质是写人手法＋人物形象特点。不要忘了答出人物形象特点。</a:t>
            </a:r>
            <a:endParaRPr lang="zh-CN" altLang="zh-CN" sz="25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06113986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333450"/>
            <a:ext cx="11412000" cy="1310808"/>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二</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赏析画线句子</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赏析小说第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⑥</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段中的画线句子。</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89206" y="1701602"/>
            <a:ext cx="11412000" cy="3869329"/>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这两句是场面描写。</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大伙儿第一次笑是不相信</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的棋艺，因为父亲只教过</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一次，而且只教了</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仕</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的用法。大伙儿第二次笑，是笑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自不量力，年仅十一岁的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不愿让</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眼镜</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让棋，小孩子一本正经地要论个输赢的情景让大伙儿觉得有意思</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cs typeface="Courier New" panose="02070309020205020404" pitchFamily="49" charset="0"/>
              </a:rPr>
              <a:t>(</a:t>
            </a: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两次</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与下文写</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出人意料地赢了</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眼镜</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形成对比，表现了</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的棋艺在父亲的指点下逐渐进步，衬托了父亲的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大师</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形象。</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6109996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9206" y="621482"/>
            <a:ext cx="11412000" cy="4896544"/>
            <a:chOff x="406574" y="1081808"/>
            <a:chExt cx="11412000" cy="4896544"/>
          </a:xfrm>
        </p:grpSpPr>
        <p:grpSp>
          <p:nvGrpSpPr>
            <p:cNvPr id="10" name="组合 9"/>
            <p:cNvGrpSpPr/>
            <p:nvPr/>
          </p:nvGrpSpPr>
          <p:grpSpPr>
            <a:xfrm>
              <a:off x="406574" y="1081808"/>
              <a:ext cx="11412000" cy="4896544"/>
              <a:chOff x="406574" y="1081808"/>
              <a:chExt cx="11412000" cy="4896544"/>
            </a:xfrm>
          </p:grpSpPr>
          <p:sp>
            <p:nvSpPr>
              <p:cNvPr id="12" name="圆角矩形 11"/>
              <p:cNvSpPr/>
              <p:nvPr/>
            </p:nvSpPr>
            <p:spPr>
              <a:xfrm>
                <a:off x="406574" y="1197545"/>
                <a:ext cx="11412000" cy="4780807"/>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1" name="矩形 10"/>
            <p:cNvSpPr/>
            <p:nvPr/>
          </p:nvSpPr>
          <p:spPr>
            <a:xfrm>
              <a:off x="557019" y="1319847"/>
              <a:ext cx="11076375" cy="4515660"/>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首先明确手法，画线部分有两句，均为场面描写。其次分析语句内涵，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大伙儿笑了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大伙儿又笑了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两句话虽仅有一字之别，含意却不同。结合上文分析，大伙儿笑是因为不相信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的棋艺，而且感觉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有点吹牛，但恰恰是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让远道而来、做好充分准备的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眼镜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吃了败仗，表现出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棋艺的高超。最后，结合全文内容分析，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平时看父亲下棋，潜移默化中提升了棋艺，也受到父亲的指点，这从侧面衬托了父亲的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大师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形象。</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4086055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843572"/>
            <a:ext cx="11412000" cy="1303177"/>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赏析文中画线部分比喻、象征手法的艺术效果。</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画线部分见学案</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活动二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关联高考</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类题延练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年浙江卷《麦子》第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0" y="418475"/>
            <a:ext cx="4680000" cy="36004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2598" y="189434"/>
            <a:ext cx="9936464" cy="664477"/>
          </a:xfrm>
          <a:prstGeom prst="rect">
            <a:avLst/>
          </a:prstGeom>
        </p:spPr>
        <p:txBody>
          <a:bodyPr wrap="square">
            <a:spAutoFit/>
          </a:bodyPr>
          <a:lstStyle/>
          <a:p>
            <a:pPr algn="just">
              <a:lnSpc>
                <a:spcPct val="150000"/>
              </a:lnSpc>
              <a:spcAft>
                <a:spcPts val="0"/>
              </a:spcAft>
            </a:pPr>
            <a:r>
              <a:rPr lang="en-US" altLang="zh-CN" sz="2800" kern="100" dirty="0" smtClean="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solidFill>
                  <a:srgbClr val="002060"/>
                </a:solidFill>
                <a:latin typeface="+mn-ea"/>
                <a:cs typeface="Times New Roman" panose="02020603050405020304" pitchFamily="18" charset="0"/>
              </a:rPr>
              <a:t>关联高考</a:t>
            </a:r>
            <a:r>
              <a:rPr lang="en-US" altLang="zh-CN" sz="2800" b="1" kern="100" dirty="0">
                <a:solidFill>
                  <a:srgbClr val="002060"/>
                </a:solidFill>
                <a:latin typeface="+mn-ea"/>
                <a:cs typeface="Times New Roman" panose="02020603050405020304" pitchFamily="18" charset="0"/>
              </a:rPr>
              <a:t>·</a:t>
            </a:r>
            <a:r>
              <a:rPr lang="zh-CN" altLang="zh-CN" sz="2800" b="1" kern="100" dirty="0">
                <a:solidFill>
                  <a:srgbClr val="002060"/>
                </a:solidFill>
                <a:latin typeface="+mn-ea"/>
                <a:cs typeface="Times New Roman" panose="02020603050405020304" pitchFamily="18" charset="0"/>
              </a:rPr>
              <a:t>类题延读</a:t>
            </a:r>
            <a:r>
              <a:rPr lang="en-US" altLang="zh-CN" sz="2800" kern="100" dirty="0" smtClean="0">
                <a:solidFill>
                  <a:srgbClr val="002060"/>
                </a:solidFill>
                <a:latin typeface="Times New Roman" panose="02020603050405020304" pitchFamily="18" charset="0"/>
                <a:ea typeface="方正中等线简体" panose="03000509000000000000" pitchFamily="65" charset="-122"/>
                <a:cs typeface="Times New Roman" panose="02020603050405020304" pitchFamily="18" charset="0"/>
              </a:rPr>
              <a:t>】  </a:t>
            </a:r>
          </a:p>
        </p:txBody>
      </p:sp>
      <p:sp>
        <p:nvSpPr>
          <p:cNvPr id="7" name="矩形 6"/>
          <p:cNvSpPr/>
          <p:nvPr/>
        </p:nvSpPr>
        <p:spPr>
          <a:xfrm>
            <a:off x="389206" y="2162225"/>
            <a:ext cx="11412000" cy="322299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把麦田里的老婆婆比喻成豹子，写出她战胜恶劣环境的强悍性格和守护领土的强烈意识</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把老婆婆抚摸麦子的手比喻成跳鼠，写出了她对麦子的深深爱意和对丰收的喜悦</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用麦子的金光铺洒原野，象征丰盈的生命是守护边疆的希望。</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480843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linds(horizontal)">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754164"/>
            <a:ext cx="10270048" cy="5195910"/>
          </a:xfrm>
          <a:prstGeom prst="rect">
            <a:avLst/>
          </a:prstGeom>
        </p:spPr>
        <p:txBody>
          <a:bodyPr wrap="square">
            <a:spAutoFit/>
          </a:bodyPr>
          <a:lstStyle/>
          <a:p>
            <a:pPr indent="711200" algn="just">
              <a:lnSpc>
                <a:spcPct val="150000"/>
              </a:lnSpc>
              <a:spcAft>
                <a:spcPts val="0"/>
              </a:spcAft>
            </a:pP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赏析文中精彩语句是小说阅读考查的常见题型之一，主要有两个赏析要点：</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一是精准判断语句的艺术技巧。</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判断可从修辞手法、表现手法及句式特点等多角度切入。就小说而言，主要是从描写角度，先要根据对象看它属于哪类描写，如是人物描写还是景物描写或场景描写，如是人物描写，则进一步指出具体小类。</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当然，一些手法的判断需要结合上下文，如衬托手法。又如第</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5</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题，单看画线句子，它是人物神态描写，但顾及当时情景，将其判定为场面描写较为准确。</a:t>
            </a:r>
            <a:endParaRPr lang="zh-CN" altLang="zh-CN" sz="25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414498652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853127"/>
            <a:ext cx="10270048" cy="2576667"/>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二是分析艺术效果。</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几乎可以说都是围绕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这个核心来进行，分析它表现了人物什么样的性格或心理等。这种赏析题可以说是变相的人物形象分析题。当然，兼及情节、主题也是题中之义。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64981394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619741"/>
            <a:ext cx="11412000" cy="1957139"/>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三</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赏析语言艺术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小说第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⑤</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段写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那年父亲四十岁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时的境况，用了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喝</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等动词，有什么好处？</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89206" y="2581319"/>
            <a:ext cx="11412000" cy="257666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这些动词的运用，生动地表现了父亲下岗后生活的困顿和精神仍有所寄托</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cs typeface="Courier New" panose="02070309020205020404" pitchFamily="49" charset="0"/>
              </a:rPr>
              <a:t>(</a:t>
            </a: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生活的不如意并不能使父亲对象棋的热爱消减，表现了父亲不因</a:t>
            </a:r>
            <a:r>
              <a:rPr lang="zh-CN" altLang="zh-CN" sz="2800" kern="100" dirty="0" smtClean="0">
                <a:latin typeface="Times New Roman" panose="02020603050405020304" pitchFamily="18" charset="0"/>
                <a:cs typeface="Times New Roman" panose="02020603050405020304" pitchFamily="18" charset="0"/>
              </a:rPr>
              <a:t>贫穷、</a:t>
            </a:r>
            <a:r>
              <a:rPr lang="zh-CN" altLang="zh-CN" sz="2800" kern="100" spc="-100" dirty="0">
                <a:latin typeface="Times New Roman" panose="02020603050405020304" pitchFamily="18" charset="0"/>
                <a:cs typeface="Times New Roman" panose="02020603050405020304" pitchFamily="18" charset="0"/>
              </a:rPr>
              <a:t>困难而改变内心追求的大师精神，表达了</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我</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对父亲的深切同情和崇敬。</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7406119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9206" y="621482"/>
            <a:ext cx="11412000" cy="4896544"/>
            <a:chOff x="406574" y="1081808"/>
            <a:chExt cx="11412000" cy="4896544"/>
          </a:xfrm>
        </p:grpSpPr>
        <p:grpSp>
          <p:nvGrpSpPr>
            <p:cNvPr id="10" name="组合 9"/>
            <p:cNvGrpSpPr/>
            <p:nvPr/>
          </p:nvGrpSpPr>
          <p:grpSpPr>
            <a:xfrm>
              <a:off x="406574" y="1081808"/>
              <a:ext cx="11412000" cy="4896544"/>
              <a:chOff x="406574" y="1081808"/>
              <a:chExt cx="11412000" cy="4896544"/>
            </a:xfrm>
          </p:grpSpPr>
          <p:sp>
            <p:nvSpPr>
              <p:cNvPr id="12" name="圆角矩形 11"/>
              <p:cNvSpPr/>
              <p:nvPr/>
            </p:nvSpPr>
            <p:spPr>
              <a:xfrm>
                <a:off x="406574" y="1197545"/>
                <a:ext cx="11412000" cy="4780807"/>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1" name="矩形 10"/>
            <p:cNvSpPr/>
            <p:nvPr/>
          </p:nvSpPr>
          <p:spPr>
            <a:xfrm>
              <a:off x="557019" y="1319847"/>
              <a:ext cx="11076375" cy="4515660"/>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由题干可知，本题从品味用词角度切入，作答时应结合词语的本义和语境义进行思考。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指捡烟蒂抽，表现了物质生活上的困顿与窘迫；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喝</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指每天喝两顿散白酒，暗示了精神上的愁苦；而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指终日在棋摊泡着，写出了精神生活的寄托。连续的几个动词将父亲四十岁时虽生活困顿但精神仍有所寄托的境况生动地描绘出来，表现了父亲不因贫困而改变内心追求的大师精神，而通过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的视角描绘父亲的行为，也表现出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对父亲的深切同情和崇敬。</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6186545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17426"/>
            <a:ext cx="11412000"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7.</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本文在语言上有什么特点？请简要分析。</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89206" y="765498"/>
            <a:ext cx="11412000" cy="5808321"/>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语言简单质朴，内涵丰富。本文用简洁的语言传达了丰富的信息。如第</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段，</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母亲还在的时候</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，说明说此话的时候母亲已经去世；最后一段中，</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能分得开吗？</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一句，表面上是父亲让</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把学习和下棋分开，实际上暗含父亲对</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我</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的教导</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在生活和处世上也要</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分得开</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平实的叙述中不乏生动和幽默的描写。如</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高矮胖瘦，头发白的黑的，西装革履，背着蟑螂药上面写着</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蟑螂不死，我死</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眼镜在眼镜后面眨了眨眼</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等语句，在遣词造句上十分生动幽默，描绘了找父亲下棋之人的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众生相</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1046240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9206" y="765498"/>
            <a:ext cx="11412000" cy="4392488"/>
            <a:chOff x="406574" y="1081808"/>
            <a:chExt cx="11412000" cy="4392488"/>
          </a:xfrm>
        </p:grpSpPr>
        <p:grpSp>
          <p:nvGrpSpPr>
            <p:cNvPr id="10" name="组合 9"/>
            <p:cNvGrpSpPr/>
            <p:nvPr/>
          </p:nvGrpSpPr>
          <p:grpSpPr>
            <a:xfrm>
              <a:off x="406574" y="1081808"/>
              <a:ext cx="11412000" cy="4392488"/>
              <a:chOff x="406574" y="1081808"/>
              <a:chExt cx="11412000" cy="4392488"/>
            </a:xfrm>
          </p:grpSpPr>
          <p:sp>
            <p:nvSpPr>
              <p:cNvPr id="12" name="圆角矩形 11"/>
              <p:cNvSpPr/>
              <p:nvPr/>
            </p:nvSpPr>
            <p:spPr>
              <a:xfrm>
                <a:off x="406574" y="1197545"/>
                <a:ext cx="11412000" cy="4276751"/>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1" name="矩形 10"/>
            <p:cNvSpPr/>
            <p:nvPr/>
          </p:nvSpPr>
          <p:spPr>
            <a:xfrm>
              <a:off x="557019" y="1388943"/>
              <a:ext cx="11076375" cy="3869329"/>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解答此类题目，可从词语使用、句式特点、语言风格、语体色彩、艺术手法这几个角度来思考。既要总体把握小说的语言特点，也要有具体分析。在具体分析时，要联系小说的主旨和人物形象。从语言风格来看，本文语言简单质朴，但是内涵比较丰富，耐人琢磨，启人联想，又不乏生动和幽默的描写。找出文中能够突出体现这两个方面的语句，举例分析即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59838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754164"/>
            <a:ext cx="10270048" cy="5417893"/>
          </a:xfrm>
          <a:prstGeom prst="rect">
            <a:avLst/>
          </a:prstGeom>
        </p:spPr>
        <p:txBody>
          <a:bodyPr wrap="square">
            <a:spAutoFit/>
          </a:bodyPr>
          <a:lstStyle/>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答语言赏析题，首先要分清赏析的是作品语言还是作品中人物的语言。作品语言就是作者语言；作品中人物的语言是对作品中某一人物说话特点</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方式</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的分析，不是对作品中作者的叙事描写语言的风格的分析。</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作品中人物语言的特点：或幽默风趣，或简洁明快，或温文尔雅。要抓住人物的身份、职业特点去分析，尤其要抓住人物的个性语言。解答这种题的关键在于准确判断人物语言特点</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风格</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，这种特点表现出怎样的人物个性。</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作品语言又分为局部语言特点赏析与整体语言特点</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风格</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赏析。</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90316672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754164"/>
            <a:ext cx="10270048" cy="5431295"/>
          </a:xfrm>
          <a:prstGeom prst="rect">
            <a:avLst/>
          </a:prstGeom>
        </p:spPr>
        <p:txBody>
          <a:bodyPr wrap="square">
            <a:spAutoFit/>
          </a:bodyPr>
          <a:lstStyle/>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局部语言赏析应从以下角度切入：</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语言自身角度：</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词语选用；</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句式选用；</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修辞手法的使用；</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语言风格。</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描写角度：分析语言描写人、物、景的简洁传神、细腻逼真、生动形象等方面的特点。</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整体语言特点</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风格</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赏析又分为两小类，一类是赏析全文的语言特点</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风格</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，主要从两方面入手：</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语言自身内部要素，主要从用词、炼句、修辞手法和整体语言风格四个要素去思考、判断其特点。</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09718912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1002366"/>
            <a:ext cx="10270048" cy="4515660"/>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小说内部语言类型。小说的语言从功能上看主要有四种类型：</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叙事语言，是简洁明快还是内含张力；</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描写语言，是否生动形象、逼真或者诙谐幽默；</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对话语言，是否简洁、传神、个性化；</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议论抒情语言。</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另一类是就某一语言特点专项而深入的赏析题，如</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卷第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6</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题。答这类题的关键在于掌握某一语言风格形成的因素及手法，再结合文本的具体语言灵活说明。</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78882249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619741"/>
            <a:ext cx="11412000" cy="2603470"/>
          </a:xfrm>
          <a:prstGeom prst="rect">
            <a:avLst/>
          </a:prstGeom>
        </p:spPr>
        <p:txBody>
          <a:bodyPr wrap="square">
            <a:spAutoFit/>
          </a:bodyPr>
          <a:lstStyle/>
          <a:p>
            <a:pPr algn="ctr">
              <a:lnSpc>
                <a:spcPct val="150000"/>
              </a:lnSpc>
              <a:spcAft>
                <a:spcPts val="0"/>
              </a:spcAft>
            </a:pPr>
            <a:r>
              <a:rPr lang="zh-CN" altLang="zh-CN" sz="2800" b="1" kern="100" dirty="0">
                <a:latin typeface="Times New Roman" panose="02020603050405020304" pitchFamily="18" charset="0"/>
                <a:ea typeface="微软雅黑" panose="020B0503020204020204" pitchFamily="34" charset="-122"/>
                <a:cs typeface="Times New Roman" panose="02020603050405020304" pitchFamily="18" charset="0"/>
              </a:rPr>
              <a:t>三、分析主旨意蕴</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一</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分析句子意蕴</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8.</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⑥</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段末父亲说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我们下棋是下棋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，怎样理解这句话？请结合全文具体分析。</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89206" y="3219866"/>
            <a:ext cx="11412000" cy="257666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父亲追求的是下棋的纯粹，恪守君子之交，绝不拿棋艺换取世俗利益，这既关乎下棋之道，更关乎个人尊严</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cs typeface="Courier New" panose="02070309020205020404" pitchFamily="49" charset="0"/>
              </a:rPr>
              <a:t>(</a:t>
            </a: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父亲这话既是说给</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眼镜</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听，以拒绝对方的馈赠，也是说给儿子听，含有言传身教的意味。</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3370372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9206" y="189434"/>
            <a:ext cx="11412000" cy="6408712"/>
            <a:chOff x="406574" y="1081808"/>
            <a:chExt cx="11412000" cy="6408712"/>
          </a:xfrm>
        </p:grpSpPr>
        <p:grpSp>
          <p:nvGrpSpPr>
            <p:cNvPr id="10" name="组合 9"/>
            <p:cNvGrpSpPr/>
            <p:nvPr/>
          </p:nvGrpSpPr>
          <p:grpSpPr>
            <a:xfrm>
              <a:off x="406574" y="1081808"/>
              <a:ext cx="11412000" cy="6408712"/>
              <a:chOff x="406574" y="1081808"/>
              <a:chExt cx="11412000" cy="6408712"/>
            </a:xfrm>
          </p:grpSpPr>
          <p:sp>
            <p:nvSpPr>
              <p:cNvPr id="12" name="圆角矩形 11"/>
              <p:cNvSpPr/>
              <p:nvPr/>
            </p:nvSpPr>
            <p:spPr>
              <a:xfrm>
                <a:off x="406574" y="1197545"/>
                <a:ext cx="11412000" cy="6292975"/>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1" name="矩形 10"/>
            <p:cNvSpPr/>
            <p:nvPr/>
          </p:nvSpPr>
          <p:spPr>
            <a:xfrm>
              <a:off x="557019" y="1319847"/>
              <a:ext cx="11076375" cy="6034537"/>
            </a:xfrm>
            <a:prstGeom prst="rect">
              <a:avLst/>
            </a:prstGeom>
            <a:noFill/>
            <a:ln>
              <a:noFill/>
            </a:ln>
          </p:spPr>
          <p:txBody>
            <a:bodyPr>
              <a:spAutoFit/>
            </a:bodyPr>
            <a:lstStyle/>
            <a:p>
              <a:pPr algn="just">
                <a:lnSpc>
                  <a:spcPct val="14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这句话出现在文章最后，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眼镜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下棋输棋后，想送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钢笔被父亲拒绝的时候，父亲此语承接前述的拒绝之意，强化了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下棋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本身的纯粹性。与前文叙述中父亲拒绝下棋时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东西，拒绝收徒，拒收礼物，更不在乎输赢的做法一脉相承，均表现了父亲看淡物质或者其他利益的淡泊心态，绝不以棋艺换利益。从全文来看，父亲与人下棋除了是对下棋的喜爱外，始终保持君子之交淡如水的心态，与人平等交流，谦逊做人。父亲的这句话表达了他对下棋的纯粹追求，也就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下棋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这件事的目的仅仅只是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下棋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，与任何利益无关。在儿子面前拒绝</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眼镜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的馈赠，也是在教诲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分清下棋与其他外物的关系，教导</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做人之道。</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360187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1115660"/>
            <a:ext cx="10270048" cy="3970318"/>
          </a:xfrm>
          <a:prstGeom prst="rect">
            <a:avLst/>
          </a:prstGeom>
        </p:spPr>
        <p:txBody>
          <a:bodyPr wrap="square">
            <a:spAutoFit/>
          </a:bodyPr>
          <a:lstStyle/>
          <a:p>
            <a:pPr indent="713740"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分析句子意蕴为常见题型，作答时应注意以下几点：</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准确抓住句子特征</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抓其叙事、描写、抒情、议论的对象</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句子主语</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抓其关键词语。</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抓其结构层次。</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抓其表达特色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技巧</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03582050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832852"/>
            <a:ext cx="10270048" cy="5909310"/>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适当归类</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将要分析的句子归到适当的类型中。</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smtClean="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人物语言句。是指小说中人物所说的语言，如左边第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题，应当结合语境多揣摩人物的心理情感。注意其心理、情感往往通过动作、神态、语言、心理、环境等体现出来，多与主旨相联系。</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含意蕴藉、意味深长的修辞句、象征句。既要联系表层意思</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字面意思</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，又要联系深层含意</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语境临时义</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，这些句子不仅有比喻义、象征义，还有抽象方面的含义，如精神层面、文化层面，应尽可能地深入下去。</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89343789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837506"/>
            <a:ext cx="10270048" cy="4515660"/>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位置特殊的结构句。这类题所选句子多是能体现行文脉络的总起句、过渡句、总结句，且多选文章尾部。需要梳理行文脉络，依据句子所在位置加以回答。</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含蓄、隽永的写景句。多由景入情，个别景物或有线索作用，或有象征作用，对此也应关注到。</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当然，上述四类句子在实战中有时分得不是如此清晰，应灵活归类。</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74342622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856609"/>
            <a:ext cx="10270048" cy="3869329"/>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组织答案有层次、有深度</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般而言，解答题目时，第一个点是该句的表层意思，第二个点是背后的意思，第三个点是与主旨、情感相关的意思，第四个点可能是结合背景或联系现实得出的意思。同时，考生还要善于根据文本性质和题目特点有层次、有深度地组织答案，一定要体现出答案的丰盈度。</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00951165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619741"/>
            <a:ext cx="11412000" cy="1310808"/>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二</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分析标题意蕴</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9.</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请分析标题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大师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的丰富意蕴。</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89206" y="1927151"/>
            <a:ext cx="11412000" cy="322299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大师</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指文中的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父亲</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。这既是对父亲棋艺的评价，也是对父亲处世哲学的肯定。</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真正的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大师</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不只是棋艺精湛，更要恪守弈棋之</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道</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：不慕名利、不争输赢，做事留有余地等。真正的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大师</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还应注意这种弈棋之道的传承。</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5738757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754164"/>
            <a:ext cx="10270048" cy="5262979"/>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标题是文章的灵魂，好的标题往往包含着丰富的信息，起到摄人心魄的作用。</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分析标题意蕴，首先要了解一些常见的拟题方式。有的以人物为题，有的以事件为题，有的以物象为题，有的以地点、时间为题，有的以问题为题，有的以主旨为题，等等。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其次，要从以下几个层面进行解读：</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联系表层含义：标题在文中的具体意思。看标题是否交代时间、地点、环境等。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53515459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1000625"/>
            <a:ext cx="10270048" cy="3869329"/>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体会深层含义：在理解标题本义的基础上，还要注意它在文中是否有指代义、比喻义、象征义或双关义等。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揭示全文主旨：看标题在揭示主旨、表明情感态度方面的意义。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最后，要注意它同标题作用题、标题妙处题的区别，不要答成标题作用题。</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76327452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422767"/>
            <a:ext cx="11412000" cy="2603470"/>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三</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分析主旨意蕴</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10.</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俗话说：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人生如棋。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真正的棋手也是人生的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大师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。从《大师</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节选</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父亲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的下棋态度中，我们可以获得哪些人生教益？谈谈你的理解。</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89206" y="3013367"/>
            <a:ext cx="11412000" cy="257666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下棋要有度，有原则，不可贪，不可意气过盛；做人也要这样</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cs typeface="Courier New" panose="02070309020205020404" pitchFamily="49" charset="0"/>
              </a:rPr>
              <a:t>(</a:t>
            </a: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要赢得起，也要输得起；偶尔卖个破绽、失一马脚是人生的智慧；这是下棋的艺术，也是生活的艺术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cs typeface="Courier New" panose="02070309020205020404" pitchFamily="49" charset="0"/>
              </a:rPr>
              <a:t>(</a:t>
            </a:r>
            <a:r>
              <a:rPr lang="en-US" altLang="zh-CN" sz="2800" kern="100" dirty="0">
                <a:latin typeface="Times New Roman" panose="02020603050405020304" pitchFamily="18" charset="0"/>
                <a:cs typeface="Courier New" panose="02070309020205020404" pitchFamily="49" charset="0"/>
              </a:rPr>
              <a:t>3)</a:t>
            </a:r>
            <a:r>
              <a:rPr lang="zh-CN" altLang="zh-CN" sz="2800" kern="100" dirty="0">
                <a:latin typeface="Times New Roman" panose="02020603050405020304" pitchFamily="18" charset="0"/>
                <a:cs typeface="Times New Roman" panose="02020603050405020304" pitchFamily="18" charset="0"/>
              </a:rPr>
              <a:t>下棋就是下棋，要思虑纯粹，心地单纯；为人处世也须这样。</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3628177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linds(horizontal)">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784601"/>
            <a:ext cx="10270048" cy="3869329"/>
          </a:xfrm>
          <a:prstGeom prst="rect">
            <a:avLst/>
          </a:prstGeom>
        </p:spPr>
        <p:txBody>
          <a:bodyPr wrap="square">
            <a:spAutoFit/>
          </a:bodyPr>
          <a:lstStyle/>
          <a:p>
            <a:pPr indent="713740"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分析主旨意蕴要从以下几方面进行：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围绕主要形象</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主人公、物象</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小说都是围绕一个主要形象展开的，这个主要形象在情节中的不同时段有不同的意蕴，或者形象的不同特征富有不同的意蕴。答题时应抓住主要形象的不同时段、不同特征的表现，将其作为切入点，挖掘出不同意蕴。</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57201599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754164"/>
            <a:ext cx="10270048" cy="3869329"/>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分辨相关事物</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分析意蕴除了要抓主要形象外，还要分辨与主要形象相关联的其他事物。文本中，与主要形象相关的事物可分成四类，即人、事、物、景。我们应按照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人、事、物、景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四个思路</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方向</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明确文中具体写作内容，分析作者对这四类事物及其相互关系赋予的不同意蕴</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37965514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754164"/>
            <a:ext cx="10270048" cy="3869329"/>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将事物抽象化</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即主要关注人、事、物、景中蕴含的文化、人性</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人情</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、生命、历史、自然、故乡、祖国、生活方式等方面的内容。</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另外，在分析情感意蕴题的答案表述中，必须要出现诸如同情、赞扬、肯定、批判等情感态度的关键词，这是与答思想意蕴题最明显的区别。</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61840875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3835194" y="-2754653"/>
            <a:ext cx="4520026"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871999" cy="492443"/>
            <a:chOff x="452067" y="34604"/>
            <a:chExt cx="2085305" cy="492443"/>
          </a:xfrm>
        </p:grpSpPr>
        <p:grpSp>
          <p:nvGrpSpPr>
            <p:cNvPr id="4" name="组合 3"/>
            <p:cNvGrpSpPr/>
            <p:nvPr/>
          </p:nvGrpSpPr>
          <p:grpSpPr>
            <a:xfrm>
              <a:off x="452067" y="53201"/>
              <a:ext cx="2085305" cy="438774"/>
              <a:chOff x="629185" y="2951027"/>
              <a:chExt cx="7062783" cy="1486099"/>
            </a:xfrm>
          </p:grpSpPr>
          <p:sp>
            <p:nvSpPr>
              <p:cNvPr id="6" name="圆角矩形 5"/>
              <p:cNvSpPr/>
              <p:nvPr/>
            </p:nvSpPr>
            <p:spPr>
              <a:xfrm>
                <a:off x="629185" y="2951027"/>
                <a:ext cx="7062783"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698517" cy="492443"/>
            </a:xfrm>
            <a:prstGeom prst="rect">
              <a:avLst/>
            </a:prstGeom>
          </p:spPr>
          <p:txBody>
            <a:bodyPr wrap="none">
              <a:spAutoFit/>
            </a:bodyPr>
            <a:lstStyle/>
            <a:p>
              <a:pPr>
                <a:defRPr/>
              </a:pPr>
              <a:r>
                <a:rPr lang="zh-CN" altLang="en-US" sz="2600" b="1" dirty="0" smtClean="0">
                  <a:solidFill>
                    <a:schemeClr val="bg1"/>
                  </a:solidFill>
                </a:rPr>
                <a:t>特别提醒</a:t>
              </a:r>
              <a:endParaRPr lang="zh-CN" altLang="zh-CN" sz="2600" b="1" dirty="0">
                <a:solidFill>
                  <a:schemeClr val="bg1"/>
                </a:solidFill>
              </a:endParaRPr>
            </a:p>
          </p:txBody>
        </p:sp>
      </p:grpSp>
      <p:sp>
        <p:nvSpPr>
          <p:cNvPr id="8" name="矩形 7"/>
          <p:cNvSpPr/>
          <p:nvPr/>
        </p:nvSpPr>
        <p:spPr>
          <a:xfrm>
            <a:off x="960182" y="754164"/>
            <a:ext cx="10270048" cy="3869329"/>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小说主旨意蕴类分析是一种基于文本内容的分析，分析的内容多是小说的主旨</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主题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及小说所表现的丰富意蕴或深刻内涵，以及作者的创作意图。它既可以要求直接分析主旨，还可以要求挖掘主旨的丰富性或深刻性。表现为三类分析题：分析主旨、分析思想意蕴、分析情感意蕴。另外，主旨意蕴类分析还有间接形</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式，像标题意蕴分析、重要句子意蕴分析、创作意图分析都属此类</a:t>
            </a:r>
            <a:r>
              <a:rPr lang="zh-CN" altLang="zh-CN" sz="2800" kern="100" spc="-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6708733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3223127" y="-2142587"/>
            <a:ext cx="5744159"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871999" cy="492443"/>
            <a:chOff x="452067" y="34604"/>
            <a:chExt cx="2085305" cy="492443"/>
          </a:xfrm>
        </p:grpSpPr>
        <p:grpSp>
          <p:nvGrpSpPr>
            <p:cNvPr id="4" name="组合 3"/>
            <p:cNvGrpSpPr/>
            <p:nvPr/>
          </p:nvGrpSpPr>
          <p:grpSpPr>
            <a:xfrm>
              <a:off x="452067" y="53201"/>
              <a:ext cx="2085305" cy="438774"/>
              <a:chOff x="629185" y="2951027"/>
              <a:chExt cx="7062783" cy="1486099"/>
            </a:xfrm>
          </p:grpSpPr>
          <p:sp>
            <p:nvSpPr>
              <p:cNvPr id="6" name="圆角矩形 5"/>
              <p:cNvSpPr/>
              <p:nvPr/>
            </p:nvSpPr>
            <p:spPr>
              <a:xfrm>
                <a:off x="629185" y="2951027"/>
                <a:ext cx="7062783"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698517" cy="492443"/>
            </a:xfrm>
            <a:prstGeom prst="rect">
              <a:avLst/>
            </a:prstGeom>
          </p:spPr>
          <p:txBody>
            <a:bodyPr wrap="none">
              <a:spAutoFit/>
            </a:bodyPr>
            <a:lstStyle/>
            <a:p>
              <a:pPr>
                <a:defRPr/>
              </a:pPr>
              <a:r>
                <a:rPr lang="zh-CN" altLang="en-US" sz="2600" b="1" dirty="0" smtClean="0">
                  <a:solidFill>
                    <a:schemeClr val="bg1"/>
                  </a:solidFill>
                </a:rPr>
                <a:t>特别提醒</a:t>
              </a:r>
              <a:endParaRPr lang="zh-CN" altLang="zh-CN" sz="2600" b="1" dirty="0">
                <a:solidFill>
                  <a:schemeClr val="bg1"/>
                </a:solidFill>
              </a:endParaRPr>
            </a:p>
          </p:txBody>
        </p:sp>
      </p:grpSp>
      <p:sp>
        <p:nvSpPr>
          <p:cNvPr id="8" name="矩形 7"/>
          <p:cNvSpPr/>
          <p:nvPr/>
        </p:nvSpPr>
        <p:spPr>
          <a:xfrm>
            <a:off x="960182" y="754164"/>
            <a:ext cx="10270048" cy="5262979"/>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分析主旨意蕴要求从多层次、多角度展开，表现在：</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文本层面</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分析主旨意蕴必须立足于文本，在文本内寻找多角度：</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形象角度。意蕴总是附着于小说的具体形象中，小说中不同的人物形象、事物形象就是两个可以展开的小角度。人物形象有主要人物、次要人物，主要人物的</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经历命运</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不同性格侧面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性格变化原因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性格形成与环境的关系</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以及</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典型意义</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，是分析的具体抓手。</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19990216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3223127" y="-2142587"/>
            <a:ext cx="5744159"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871999" cy="492443"/>
            <a:chOff x="452067" y="34604"/>
            <a:chExt cx="2085305" cy="492443"/>
          </a:xfrm>
        </p:grpSpPr>
        <p:grpSp>
          <p:nvGrpSpPr>
            <p:cNvPr id="4" name="组合 3"/>
            <p:cNvGrpSpPr/>
            <p:nvPr/>
          </p:nvGrpSpPr>
          <p:grpSpPr>
            <a:xfrm>
              <a:off x="452067" y="53201"/>
              <a:ext cx="2085305" cy="438774"/>
              <a:chOff x="629185" y="2951027"/>
              <a:chExt cx="7062783" cy="1486099"/>
            </a:xfrm>
          </p:grpSpPr>
          <p:sp>
            <p:nvSpPr>
              <p:cNvPr id="6" name="圆角矩形 5"/>
              <p:cNvSpPr/>
              <p:nvPr/>
            </p:nvSpPr>
            <p:spPr>
              <a:xfrm>
                <a:off x="629185" y="2951027"/>
                <a:ext cx="7062783"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698517" cy="492443"/>
            </a:xfrm>
            <a:prstGeom prst="rect">
              <a:avLst/>
            </a:prstGeom>
          </p:spPr>
          <p:txBody>
            <a:bodyPr wrap="none">
              <a:spAutoFit/>
            </a:bodyPr>
            <a:lstStyle/>
            <a:p>
              <a:pPr>
                <a:defRPr/>
              </a:pPr>
              <a:r>
                <a:rPr lang="zh-CN" altLang="en-US" sz="2600" b="1" dirty="0" smtClean="0">
                  <a:solidFill>
                    <a:schemeClr val="bg1"/>
                  </a:solidFill>
                </a:rPr>
                <a:t>特别提醒</a:t>
              </a:r>
              <a:endParaRPr lang="zh-CN" altLang="zh-CN" sz="2600" b="1" dirty="0">
                <a:solidFill>
                  <a:schemeClr val="bg1"/>
                </a:solidFill>
              </a:endParaRPr>
            </a:p>
          </p:txBody>
        </p:sp>
      </p:grpSp>
      <p:sp>
        <p:nvSpPr>
          <p:cNvPr id="8" name="矩形 7"/>
          <p:cNvSpPr/>
          <p:nvPr/>
        </p:nvSpPr>
        <p:spPr>
          <a:xfrm>
            <a:off x="960182" y="754164"/>
            <a:ext cx="10270048" cy="5262979"/>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情节角度。主要有这么几个具体抓手：情节的高潮和结局，尤其是高潮部分；情节中的矛盾冲突；情节发展变化的原因。</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环境角度。主要有两个抓手：一是从环境对人物性格的形成、命运的影响去破译主旨意蕴；二是探寻时代背景、社会特点去发现主旨意蕴。</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其他如标题、语言、表现手法等，也是不可忽视的角度</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文外层面</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从人与自然的角度分析小说的</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环境观</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91876336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4231238" y="-3150697"/>
            <a:ext cx="3727937"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871999" cy="492443"/>
            <a:chOff x="452067" y="34604"/>
            <a:chExt cx="2085305" cy="492443"/>
          </a:xfrm>
        </p:grpSpPr>
        <p:grpSp>
          <p:nvGrpSpPr>
            <p:cNvPr id="4" name="组合 3"/>
            <p:cNvGrpSpPr/>
            <p:nvPr/>
          </p:nvGrpSpPr>
          <p:grpSpPr>
            <a:xfrm>
              <a:off x="452067" y="53201"/>
              <a:ext cx="2085305" cy="438774"/>
              <a:chOff x="629185" y="2951027"/>
              <a:chExt cx="7062783" cy="1486099"/>
            </a:xfrm>
          </p:grpSpPr>
          <p:sp>
            <p:nvSpPr>
              <p:cNvPr id="6" name="圆角矩形 5"/>
              <p:cNvSpPr/>
              <p:nvPr/>
            </p:nvSpPr>
            <p:spPr>
              <a:xfrm>
                <a:off x="629185" y="2951027"/>
                <a:ext cx="7062783"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698517" cy="492443"/>
            </a:xfrm>
            <a:prstGeom prst="rect">
              <a:avLst/>
            </a:prstGeom>
          </p:spPr>
          <p:txBody>
            <a:bodyPr wrap="none">
              <a:spAutoFit/>
            </a:bodyPr>
            <a:lstStyle/>
            <a:p>
              <a:pPr>
                <a:defRPr/>
              </a:pPr>
              <a:r>
                <a:rPr lang="zh-CN" altLang="en-US" sz="2600" b="1" dirty="0" smtClean="0">
                  <a:solidFill>
                    <a:schemeClr val="bg1"/>
                  </a:solidFill>
                </a:rPr>
                <a:t>特别提醒</a:t>
              </a:r>
              <a:endParaRPr lang="zh-CN" altLang="zh-CN" sz="2600" b="1" dirty="0">
                <a:solidFill>
                  <a:schemeClr val="bg1"/>
                </a:solidFill>
              </a:endParaRPr>
            </a:p>
          </p:txBody>
        </p:sp>
      </p:grpSp>
      <p:sp>
        <p:nvSpPr>
          <p:cNvPr id="8" name="矩形 7"/>
          <p:cNvSpPr/>
          <p:nvPr/>
        </p:nvSpPr>
        <p:spPr>
          <a:xfrm>
            <a:off x="960182" y="754164"/>
            <a:ext cx="10270048" cy="3323987"/>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从人与历史的角度分析小说体现的</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民族心理</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与</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传统文化</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从人与人的角度分析小说的</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人生启示</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从人与时代的角度分析小说对</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现实问题的思考</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与</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认识</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⑤</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透过现象看本质，注意文本的深层意义，如</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象征义</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双关义</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02776834"/>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6" name="矩形 15"/>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7" name="标题 2"/>
          <p:cNvSpPr txBox="1"/>
          <p:nvPr/>
        </p:nvSpPr>
        <p:spPr>
          <a:xfrm>
            <a:off x="1159667" y="2405846"/>
            <a:ext cx="987107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1300"/>
              </a:spcBef>
              <a:spcAft>
                <a:spcPts val="1300"/>
              </a:spcAft>
            </a:pPr>
            <a:r>
              <a:rPr lang="zh-CN" altLang="zh-CN" b="1" kern="100" spc="600" dirty="0">
                <a:latin typeface="+mj-ea"/>
                <a:cs typeface="华文黑体" panose="02010600040101010101" pitchFamily="2" charset="-122"/>
              </a:rPr>
              <a:t>对点练</a:t>
            </a:r>
            <a:r>
              <a:rPr lang="zh-CN" altLang="zh-CN" b="1" kern="100" spc="600" dirty="0" smtClean="0">
                <a:latin typeface="+mj-ea"/>
                <a:cs typeface="华文黑体" panose="02010600040101010101" pitchFamily="2" charset="-122"/>
              </a:rPr>
              <a:t>案</a:t>
            </a:r>
            <a:r>
              <a:rPr lang="en-US" altLang="zh-CN" b="1" kern="100" spc="600" dirty="0" smtClean="0">
                <a:latin typeface="+mj-ea"/>
                <a:cs typeface="华文黑体" panose="02010600040101010101" pitchFamily="2" charset="-122"/>
              </a:rPr>
              <a:t>11</a:t>
            </a:r>
            <a:endParaRPr lang="zh-CN" altLang="zh-CN" b="1" kern="100" spc="600" dirty="0">
              <a:latin typeface="+mj-ea"/>
              <a:cs typeface="华文黑体" panose="02010600040101010101" pitchFamily="2" charset="-122"/>
            </a:endParaRPr>
          </a:p>
        </p:txBody>
      </p:sp>
      <p:sp>
        <p:nvSpPr>
          <p:cNvPr id="18" name="矩形 17"/>
          <p:cNvSpPr/>
          <p:nvPr/>
        </p:nvSpPr>
        <p:spPr>
          <a:xfrm>
            <a:off x="979252"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221331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17426"/>
            <a:ext cx="11518500" cy="5992987"/>
          </a:xfrm>
          <a:prstGeom prst="rect">
            <a:avLst/>
          </a:prstGeom>
        </p:spPr>
        <p:txBody>
          <a:bodyPr wrap="square">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阅读下面的文字，完成文后题目。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棋王</a:t>
            </a:r>
            <a:r>
              <a:rPr lang="en-US" altLang="zh-CN" sz="3600" kern="100" dirty="0">
                <a:solidFill>
                  <a:srgbClr val="C00000"/>
                </a:solidFill>
                <a:latin typeface="Times New Roman" panose="02020603050405020304" pitchFamily="18" charset="0"/>
                <a:ea typeface="隶书" panose="02010509060101010101" pitchFamily="49" charset="-122"/>
                <a:cs typeface="Courier New" panose="02070309020205020404" pitchFamily="49" charset="0"/>
              </a:rPr>
              <a:t>(</a:t>
            </a: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节选</a:t>
            </a:r>
            <a:r>
              <a:rPr lang="en-US" altLang="zh-CN" sz="3600" kern="100" dirty="0">
                <a:solidFill>
                  <a:srgbClr val="C00000"/>
                </a:solidFill>
                <a:latin typeface="Times New Roman" panose="02020603050405020304" pitchFamily="18" charset="0"/>
                <a:ea typeface="隶书" panose="0201050906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　城</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前情提要：王一生延误了区象棋比赛的报名，等他到了，比赛已近尾声。于是，有人提出和比赛的前三名进行一场友谊赛，后来又有好几人报名，连王一生在内，共十人。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到了棋场，竟有数千人围住，土扬在半空，许久落不下来。出来一个人，半天才明白是借场子用，急忙打开门，共进去了九个人。冠军总不见来，有人来报，既是下盲棋，冠军只在家里，命人传棋。</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26374647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17426"/>
            <a:ext cx="11518500" cy="6000169"/>
          </a:xfrm>
          <a:prstGeom prst="rect">
            <a:avLst/>
          </a:prstGeom>
        </p:spPr>
        <p:txBody>
          <a:bodyPr wrap="square">
            <a:spAutoFit/>
          </a:bodyPr>
          <a:lstStyle/>
          <a:p>
            <a:pPr indent="711200" algn="just">
              <a:lnSpc>
                <a:spcPct val="150000"/>
              </a:lnSpc>
              <a:spcAft>
                <a:spcPts val="0"/>
              </a:spcAft>
            </a:pPr>
            <a:r>
              <a:rPr lang="en-US" altLang="zh-CN" sz="26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人是越来越多，数千人闹闹嚷嚷，街上像半空响着闷雷。</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王一生坐在场当中一个靠背椅上，把手放在两条腿上，眼睛虚望着，一头一脸都是土，像是被传讯的歹人。我不禁笑起来，过去给他拍一拍土。他按住我的手，我觉出他有些抖。王一生低低地说：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事情闹大了，一有动静，一起跑。</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我说：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不会。只要你赢了，什么都好办。怎么样？有把握吗？九个人哪！头三名都在这里！</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王一生沉吟了一下，说：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参加过比赛的棋路我都看了，就不知道其他六个人会不会冒出冤家。书包你拿着，不管怎么样，书包不能丢。书包里有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王一生看了看我，</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我妈的无字棋</a:t>
            </a:r>
            <a:r>
              <a:rPr lang="en-US" altLang="zh-CN" sz="2600" kern="100" baseline="300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baseline="30000" dirty="0">
                <a:latin typeface="Times New Roman" panose="02020603050405020304" pitchFamily="18" charset="0"/>
                <a:ea typeface="楷体_GB2312" panose="02010609030101010101" pitchFamily="49" charset="-122"/>
                <a:cs typeface="Times New Roman" panose="02020603050405020304" pitchFamily="18" charset="0"/>
              </a:rPr>
              <a:t>注</a:t>
            </a:r>
            <a:r>
              <a:rPr lang="en-US" altLang="zh-CN" sz="2600" kern="100" baseline="300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他的瘦脸上又干又脏，鼻沟也黑了，头发立着，喉咙一动一动的，两眼黑得吓人。我离开后，他一个人空空地在场中央，谁也不看，静静的像一块铁。</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14440952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41753"/>
            <a:ext cx="11518500" cy="5808321"/>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棋开始了。上千人不再出声儿。风吹得八张大纸哗哗地响，棋子儿荡来荡去。太阳斜斜地照在一切上，烧得耀眼。前几十排的人都坐下了，仰起头看，后面的人也挤得紧紧的，一个个土眉土眼，头发长长短短吹得飘，再没人动一下，似乎都把命放在棋里搏。</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⑤</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不由伸手到王一生书包里去掏摸，捏到一个小布包儿，拽出来一看，是个旧蓝斜纹布的小口袋，上面绣了一只蝙蝠，布的四边儿都用线做了圈口，针脚很是细密。里面只有一个小棋子，它在太阳底下竟是半透明的，像是一只眼睛，正柔和地瞧着。我把这个无字棋攥在手里。太阳终于落下去，立刻爽快了。</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63055949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5418"/>
            <a:ext cx="11518500" cy="5909310"/>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⑥</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我又进去，看见两个人从各自的棋盘前站起来，朝着王一生一鞠躬，说：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甘拜下风。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就捏着手出去了。王一生点点头，看了他们的位置一眼。</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⑦</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王一生的姿势没有变，仍旧是双手扶膝，眼平视着，像是望着极远极远的远处，又像是盯着极近的近处，瘦瘦的肩挑着宽大的衣服，土没拍干净，东一块儿，西一块儿。喉结许久才动一下。我第一次承认象棋也是运动，而且是马拉松，是多一倍的马拉松！</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我找了点儿凉水来，悄悄走近他，在他眼前一挡，他抖了一下，眼睛刀子似的看了我一下，一会儿才认出是我，就干干地笑了一下。</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我指指水碗，他接过去</a:t>
            </a:r>
            <a:r>
              <a:rPr lang="zh-CN" altLang="zh-CN" sz="2800" u="sng"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12298620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261442"/>
            <a:ext cx="11518500" cy="5909310"/>
          </a:xfrm>
          <a:prstGeom prst="rect">
            <a:avLst/>
          </a:prstGeom>
        </p:spPr>
        <p:txBody>
          <a:bodyPr wrap="square">
            <a:spAutoFit/>
          </a:bodyPr>
          <a:lstStyle/>
          <a:p>
            <a:pPr algn="just">
              <a:lnSpc>
                <a:spcPct val="150000"/>
              </a:lnSpc>
              <a:spcAft>
                <a:spcPts val="0"/>
              </a:spcAft>
            </a:pP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正要喝，一个局号报了棋步。他把碗高高地平端着，水纹丝儿不动。他看着碗边儿，回报了棋步，就把碗缓缓凑到嘴边儿。这时下一个局号又报了棋步，他把嘴定在碗边儿，半晌，回报了棋步，才咽一口水下去，</a:t>
            </a:r>
            <a:r>
              <a:rPr lang="en-US" altLang="zh-CN" sz="28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咕</a:t>
            </a:r>
            <a:r>
              <a:rPr lang="en-US" altLang="zh-CN" sz="28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的一声儿，声音大得可怕，眼里有了泪花。他把碗递过来，眼睛望望我，有一种说不出的东西在里面游动，嘴角儿缓缓流下一滴水，把下巴和脖子上的土冲开一道沟儿。</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我又把碗递过去，他竖起手掌止住我，回到他的世界里去了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⑧</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我出来，天已黑了。有山民打着松枝火把，有人用手电照着，黄乎乎的，一团明亮。这时墙上只有三局在下了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43329537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93921"/>
            <a:ext cx="11518500" cy="6000169"/>
          </a:xfrm>
          <a:prstGeom prst="rect">
            <a:avLst/>
          </a:prstGeom>
        </p:spPr>
        <p:txBody>
          <a:bodyPr wrap="square">
            <a:spAutoFit/>
          </a:bodyPr>
          <a:lstStyle/>
          <a:p>
            <a:pPr indent="711200" algn="just">
              <a:lnSpc>
                <a:spcPct val="150000"/>
              </a:lnSpc>
              <a:spcAft>
                <a:spcPts val="0"/>
              </a:spcAft>
            </a:pPr>
            <a:r>
              <a:rPr lang="en-US" altLang="zh-CN" sz="2600" kern="100" dirty="0">
                <a:latin typeface="宋体" panose="02010600030101010101" pitchFamily="2" charset="-122"/>
                <a:ea typeface="楷体_GB2312" panose="02010609030101010101" pitchFamily="49" charset="-122"/>
                <a:cs typeface="Times New Roman" panose="02020603050405020304" pitchFamily="18" charset="0"/>
              </a:rPr>
              <a:t>⑨</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忽然人群发一声喊。我回头一看，原来只剩了与冠军的那一盘。盘上只有不多几个子儿。王一生的黑子儿远远近近地峙在对方棋营格里</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红子儿半天不动，大家不耐烦了，嗡嗡地响成一片。</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kern="100" dirty="0">
                <a:latin typeface="宋体" panose="02010600030101010101" pitchFamily="2" charset="-122"/>
                <a:ea typeface="楷体_GB2312" panose="02010609030101010101" pitchFamily="49" charset="-122"/>
                <a:cs typeface="Times New Roman" panose="02020603050405020304" pitchFamily="18" charset="0"/>
              </a:rPr>
              <a:t>⑩</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忽然人群乱起来，只见一老者，由旁人搀着，慢慢走出来，嘴嚼动着，上上下下看着八张定局残子。众人纷纷传着，这就是本届地区冠军，是这个山区的一个世家后人。只见老者进了大门，立定，往前看去</a:t>
            </a:r>
            <a:r>
              <a:rPr lang="zh-CN"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600" kern="100" dirty="0" smtClean="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pPr>
            <a:r>
              <a:rPr lang="zh-CN" altLang="zh-CN" sz="2600" kern="100" dirty="0">
                <a:latin typeface="宋体" panose="02010600030101010101" pitchFamily="2" charset="-122"/>
                <a:ea typeface="MS Mincho" panose="02020609040205080304" pitchFamily="49" charset="-128"/>
                <a:cs typeface="MS Mincho" panose="02020609040205080304" pitchFamily="49" charset="-128"/>
              </a:rPr>
              <a:t>⑪</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王一生孤身一人坐在大屋子中央，瞪眼看着我们，双手支在膝上，铁铸一个细树桩，似无所见，似无所闻。高高的一盏电灯，暗暗地照在他脸上，眼睛深陷进去，黑黑的似俯视大千世界，茫茫宇宙。那生命像聚在一头乱发中，久久不散，又慢慢弥漫开来，灼得人脸热。众人都呆了，都不说话</a:t>
            </a:r>
            <a:r>
              <a:rPr lang="zh-CN"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69879526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89434"/>
            <a:ext cx="11518500" cy="5909310"/>
          </a:xfrm>
          <a:prstGeom prst="rect">
            <a:avLst/>
          </a:prstGeom>
        </p:spPr>
        <p:txBody>
          <a:bodyPr wrap="square">
            <a:spAutoFit/>
          </a:bodyPr>
          <a:lstStyle/>
          <a:p>
            <a:pPr indent="711200" algn="just">
              <a:lnSpc>
                <a:spcPct val="150000"/>
              </a:lnSpc>
              <a:spcAft>
                <a:spcPts val="0"/>
              </a:spcAft>
            </a:pPr>
            <a:r>
              <a:rPr lang="zh-CN" altLang="zh-CN" sz="2800" kern="100" dirty="0" smtClean="0">
                <a:latin typeface="宋体" panose="02010600030101010101" pitchFamily="2" charset="-122"/>
                <a:ea typeface="MS Mincho" panose="02020609040205080304" pitchFamily="49" charset="-128"/>
                <a:cs typeface="MS Mincho" panose="02020609040205080304" pitchFamily="49" charset="-128"/>
              </a:rPr>
              <a:t>⑫</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半晌，老者咳嗽一下，底气很足，十分洪亮，在屋里荡来荡去。老者推开搀的人，向前迈了几步，立定，双手合在腹前摩挲了一下，朗声叫道：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后生，老朽身有不便，命人传棋，实出无奈。你小小年纪，就有这般棋道，汇道禅于一炉，神机妙算，先声有势，后发制人，遣龙治水，气贯阴阳，古今儒将，不过如此。老朽有幸与你接手，感触不少，中华棋道，毕竟不颓，愿与你做个忘年之交。老朽这盘棋下到这里，权作赏玩，不知你可愿意平手言和，给老朽一点面子？</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a:p>
            <a:pPr lvl="0" indent="711200" algn="just">
              <a:lnSpc>
                <a:spcPct val="150000"/>
              </a:lnSpc>
            </a:pPr>
            <a:r>
              <a:rPr lang="zh-CN" altLang="zh-CN" sz="2800" kern="100" dirty="0">
                <a:solidFill>
                  <a:prstClr val="black"/>
                </a:solidFill>
                <a:latin typeface="宋体" panose="02010600030101010101" pitchFamily="2" charset="-122"/>
                <a:ea typeface="MS Mincho" panose="02020609040205080304" pitchFamily="49" charset="-128"/>
                <a:cs typeface="MS Mincho" panose="02020609040205080304" pitchFamily="49" charset="-128"/>
              </a:rPr>
              <a:t>⑬</a:t>
            </a:r>
            <a:r>
              <a:rPr lang="zh-CN" altLang="zh-CN" sz="2800" kern="100" dirty="0">
                <a:solidFill>
                  <a:prstClr val="black"/>
                </a:solidFill>
                <a:latin typeface="Times New Roman" panose="02020603050405020304" pitchFamily="18" charset="0"/>
                <a:ea typeface="楷体_GB2312" panose="02010609030101010101" pitchFamily="49" charset="-122"/>
                <a:cs typeface="Times New Roman" panose="02020603050405020304" pitchFamily="18" charset="0"/>
              </a:rPr>
              <a:t>王一生挣了一下，起不来。我急忙过去，托住他的腋下，提他起来。半晌，他才呜呜地说：</a:t>
            </a:r>
            <a:r>
              <a:rPr lang="en-US" altLang="zh-CN" sz="2800"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prstClr val="black"/>
                </a:solidFill>
                <a:latin typeface="Times New Roman" panose="02020603050405020304" pitchFamily="18" charset="0"/>
                <a:ea typeface="楷体_GB2312" panose="02010609030101010101" pitchFamily="49" charset="-122"/>
                <a:cs typeface="Times New Roman" panose="02020603050405020304" pitchFamily="18" charset="0"/>
              </a:rPr>
              <a:t>和了吧。</a:t>
            </a:r>
            <a:r>
              <a:rPr lang="en-US" altLang="zh-CN" sz="2800" kern="100" dirty="0" smtClean="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83119571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399063"/>
            <a:ext cx="11518500" cy="5262979"/>
          </a:xfrm>
          <a:prstGeom prst="rect">
            <a:avLst/>
          </a:prstGeom>
        </p:spPr>
        <p:txBody>
          <a:bodyPr wrap="square">
            <a:spAutoFit/>
          </a:bodyPr>
          <a:lstStyle/>
          <a:p>
            <a:pPr indent="711200" algn="just">
              <a:lnSpc>
                <a:spcPct val="150000"/>
              </a:lnSpc>
              <a:spcAft>
                <a:spcPts val="0"/>
              </a:spcAft>
            </a:pPr>
            <a:r>
              <a:rPr lang="zh-CN" altLang="zh-CN" sz="2800" kern="100" dirty="0" smtClean="0">
                <a:latin typeface="宋体" panose="02010600030101010101" pitchFamily="2" charset="-122"/>
                <a:ea typeface="MS Mincho" panose="02020609040205080304" pitchFamily="49" charset="-128"/>
                <a:cs typeface="MS Mincho" panose="02020609040205080304" pitchFamily="49" charset="-128"/>
              </a:rPr>
              <a:t>⑭</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人渐渐散了，王一生还有些木。我忽然觉出左手还攥着那个棋子，就张了手给王一生看。王一生呆呆地盯着，似乎不认得，可喉咙里就有了响声，猛然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的一声儿吐出一些黏液，呜呜地说：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妈，儿今天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妈</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大家都有些酸，扫了地下，打来水，劝了。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宋体" panose="02010600030101010101" pitchFamily="2" charset="-122"/>
                <a:ea typeface="MS Mincho" panose="02020609040205080304" pitchFamily="49" charset="-128"/>
                <a:cs typeface="MS Mincho" panose="02020609040205080304" pitchFamily="49" charset="-128"/>
              </a:rPr>
              <a:t>⑮</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夜黑黑的，伸手不见五指。王一生已经睡死。我却还似乎耳边人声嚷动，眼前火把通明。</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有删改</a:t>
            </a: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注</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　王一生的母亲起初反对王一生下棋，后来同意了。她捡牙刷做了一副无字棋，临终前送给了王一生</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22358131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5418"/>
            <a:ext cx="11518500" cy="6093976"/>
          </a:xfrm>
          <a:prstGeom prst="rect">
            <a:avLst/>
          </a:prstGeom>
        </p:spPr>
        <p:txBody>
          <a:bodyPr wrap="square">
            <a:spAutoFit/>
          </a:bodyPr>
          <a:lstStyle/>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下列对文本相关内容的理解，不正确的一项是</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作者在文中多处刻画眼睛：</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眼睛虚望着</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表现了人物内心的不安；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有</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一</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种</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说不出的东西在里面游动</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，既有王一生对</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我</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的感激，也有王一生</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挑</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战</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对手的艰难与执着。</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王一生其貌不扬，棋艺却登峰造极，一人同时对弈九大对手，在战胜八人</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之</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后</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，最终获得胜利。</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黑黑的似俯视大千世界，茫茫宇宙</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形象地写出王一生浑然忘我出世，</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进</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入</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了高远深邃的棋界之中。</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老者在棋局白热化时才出场，并由旁人交代</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世家后人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身份，增添了</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神秘</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气氛</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；由</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冠军</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兼</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世家后人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的老者来评棋，凸显了王一生的棋道高深。</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TextBox 19"/>
          <p:cNvSpPr txBox="1"/>
          <p:nvPr/>
        </p:nvSpPr>
        <p:spPr>
          <a:xfrm>
            <a:off x="164057" y="2481898"/>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1987574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11" name="组合 10"/>
          <p:cNvGrpSpPr/>
          <p:nvPr/>
        </p:nvGrpSpPr>
        <p:grpSpPr>
          <a:xfrm>
            <a:off x="389206" y="1053530"/>
            <a:ext cx="11412000" cy="2376264"/>
            <a:chOff x="406574" y="1081808"/>
            <a:chExt cx="11412000" cy="2376264"/>
          </a:xfrm>
        </p:grpSpPr>
        <p:grpSp>
          <p:nvGrpSpPr>
            <p:cNvPr id="12" name="组合 11"/>
            <p:cNvGrpSpPr/>
            <p:nvPr/>
          </p:nvGrpSpPr>
          <p:grpSpPr>
            <a:xfrm>
              <a:off x="406574" y="1081808"/>
              <a:ext cx="11412000" cy="2376264"/>
              <a:chOff x="406574" y="1081808"/>
              <a:chExt cx="11412000" cy="2376264"/>
            </a:xfrm>
          </p:grpSpPr>
          <p:sp>
            <p:nvSpPr>
              <p:cNvPr id="14" name="圆角矩形 13"/>
              <p:cNvSpPr/>
              <p:nvPr/>
            </p:nvSpPr>
            <p:spPr>
              <a:xfrm>
                <a:off x="406574" y="1197545"/>
                <a:ext cx="11412000" cy="2260527"/>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3" name="矩形 12"/>
            <p:cNvSpPr/>
            <p:nvPr/>
          </p:nvSpPr>
          <p:spPr>
            <a:xfrm>
              <a:off x="557019" y="1369840"/>
              <a:ext cx="11076375" cy="1930337"/>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最终获得胜利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说法有误。由文中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老朽这盘棋下到这里，权作赏玩，不知你可愿意平手言和，给老朽一点面子？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和了吧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可知，是冠军老者主动请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，得到了王一生的同意。</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177923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84780"/>
            <a:ext cx="11518500" cy="590931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⑦</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段艺术特色的分析鉴赏，不正确的一项是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小说中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既是叙述者又是故事的亲历者，以此为视角展开情节</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使</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所描写的人、事、物更加集中紧凑、真实可信。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他把嘴定在碗边儿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字运用细节描写，细腻传神、</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生动</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逼真</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地写出了王一生忘记眼前而神游棋道时的专注。</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描写王一生，无论是动词、名词或形容词，均用词简练朴实却意味</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隽</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永</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干干地笑了一下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干干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一词。</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描写场景善用加速法，如王一生喝水、报棋步时的情景描写，</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一系列</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神态</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描写和动作描写接连快速呈现，栩栩如生。</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2</a:t>
            </a:r>
            <a:endParaRPr kumimoji="1" lang="zh-CN" altLang="en-US" sz="1600" kern="0" dirty="0">
              <a:solidFill>
                <a:schemeClr val="bg1"/>
              </a:solidFill>
              <a:latin typeface="Arial" panose="020B0604020202020204"/>
              <a:ea typeface="微软雅黑" panose="020B0503020204020204" charset="-122"/>
            </a:endParaRPr>
          </a:p>
        </p:txBody>
      </p:sp>
      <p:sp>
        <p:nvSpPr>
          <p:cNvPr id="6" name="圆角矩形 5">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TextBox 19"/>
          <p:cNvSpPr txBox="1"/>
          <p:nvPr/>
        </p:nvSpPr>
        <p:spPr>
          <a:xfrm>
            <a:off x="173582" y="4723671"/>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2724120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4" name="圆角矩形 3">
            <a:hlinkClick r:id="rId3" action="ppaction://hlinksldjump"/>
          </p:cNvPr>
          <p:cNvSpPr/>
          <p:nvPr/>
        </p:nvSpPr>
        <p:spPr>
          <a:xfrm>
            <a:off x="269084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2</a:t>
            </a:r>
            <a:endParaRPr kumimoji="1" lang="zh-CN" altLang="en-US" sz="1600" kern="0" dirty="0">
              <a:solidFill>
                <a:schemeClr val="bg1"/>
              </a:solidFill>
              <a:latin typeface="Arial" panose="020B0604020202020204"/>
              <a:ea typeface="微软雅黑" panose="020B0503020204020204" charset="-122"/>
            </a:endParaRPr>
          </a:p>
        </p:txBody>
      </p:sp>
      <p:sp>
        <p:nvSpPr>
          <p:cNvPr id="5" name="圆角矩形 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18" name="组合 17"/>
          <p:cNvGrpSpPr/>
          <p:nvPr/>
        </p:nvGrpSpPr>
        <p:grpSpPr>
          <a:xfrm>
            <a:off x="389206" y="981522"/>
            <a:ext cx="11412000" cy="3168352"/>
            <a:chOff x="406574" y="1081808"/>
            <a:chExt cx="11412000" cy="3168352"/>
          </a:xfrm>
        </p:grpSpPr>
        <p:grpSp>
          <p:nvGrpSpPr>
            <p:cNvPr id="19" name="组合 18"/>
            <p:cNvGrpSpPr/>
            <p:nvPr/>
          </p:nvGrpSpPr>
          <p:grpSpPr>
            <a:xfrm>
              <a:off x="406574" y="1081808"/>
              <a:ext cx="11412000" cy="3168352"/>
              <a:chOff x="406574" y="1081808"/>
              <a:chExt cx="11412000" cy="3168352"/>
            </a:xfrm>
          </p:grpSpPr>
          <p:sp>
            <p:nvSpPr>
              <p:cNvPr id="21" name="圆角矩形 20"/>
              <p:cNvSpPr/>
              <p:nvPr/>
            </p:nvSpPr>
            <p:spPr>
              <a:xfrm>
                <a:off x="406574" y="1197545"/>
                <a:ext cx="11412000" cy="3052615"/>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0" name="矩形 19"/>
            <p:cNvSpPr/>
            <p:nvPr/>
          </p:nvSpPr>
          <p:spPr>
            <a:xfrm>
              <a:off x="557019" y="1383719"/>
              <a:ext cx="11076375" cy="2576667"/>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描写场景善用加速法，如王一生喝水、报棋步时的情景描写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分析有误。所谓加速描写法，指的是次要处一二笔轻轻带过；所谓减速描写法，指的是精彩处、细节处着力细腻描写，放缓描写的推进速度。所以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王一生喝水、报棋步时的情景描写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运用的是减速描写法。</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35561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17426"/>
            <a:ext cx="11518500" cy="664477"/>
          </a:xfrm>
          <a:prstGeom prst="rect">
            <a:avLst/>
          </a:prstGeom>
        </p:spPr>
        <p:txBody>
          <a:bodyPr wrap="square">
            <a:spAutoFit/>
          </a:bodyPr>
          <a:lstStyle/>
          <a:p>
            <a:pPr algn="just">
              <a:lnSpc>
                <a:spcPct val="150000"/>
              </a:lnSpc>
              <a:spcAft>
                <a:spcPts val="0"/>
              </a:spcAft>
            </a:pPr>
            <a:r>
              <a:rPr lang="en-US" altLang="zh-CN" sz="2800" b="1" kern="100" spc="-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spc="-100" dirty="0">
                <a:latin typeface="Times New Roman" panose="02020603050405020304" pitchFamily="18" charset="0"/>
                <a:ea typeface="方正中等线简体" panose="03000509000000000000" pitchFamily="65" charset="-122"/>
                <a:cs typeface="Times New Roman" panose="02020603050405020304" pitchFamily="18" charset="0"/>
              </a:rPr>
              <a:t>小说主要运用了哪些手法来塑造王一生这一形象？请结合文本进行分析。</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矩形 15"/>
          <p:cNvSpPr/>
          <p:nvPr/>
        </p:nvSpPr>
        <p:spPr>
          <a:xfrm>
            <a:off x="335956" y="781903"/>
            <a:ext cx="11518500" cy="5431295"/>
          </a:xfrm>
          <a:prstGeom prst="rect">
            <a:avLst/>
          </a:prstGeom>
        </p:spPr>
        <p:txBody>
          <a:bodyPr wrap="square">
            <a:spAutoFit/>
          </a:bodyPr>
          <a:lstStyle/>
          <a:p>
            <a:pPr algn="just">
              <a:lnSpc>
                <a:spcPct val="14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以细节描写</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肖像、动作等</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刻画人物形象。如写王一生车轮大战九人取得胜利后想站起身，</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王一生挣了一下，起不来。我急忙过去，托住他的腋下，提他起来</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。这足以说明王一生在这场鏖战中所付出的心力，表现了他对棋的执着与专注到了忘我的境界。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用对比手法反衬人物形象。如描写王一生棋场鏖战一段，</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数千人闹闹嚷嚷，街上像半空响着闷雷</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，而王一生</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他一个人空空地在场中央，谁也不看，静静的像一块铁</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，周围环境的喧闹与王一生的沉静形成了鲜明的对比，衬托了王一生不为名利、只因爱棋的超脱精神，表现了他因爱棋中之</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道</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而全身心投入的痴迷</a:t>
            </a:r>
            <a:r>
              <a:rPr lang="zh-CN" altLang="zh-CN" sz="2800" kern="100" dirty="0" smtClean="0">
                <a:latin typeface="Times New Roman" panose="02020603050405020304" pitchFamily="18" charset="0"/>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95316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linds(horizontal)">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blinds(horizontal)">
                                      <p:cBhvr>
                                        <p:cTn id="12" dur="5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矩形 15"/>
          <p:cNvSpPr/>
          <p:nvPr/>
        </p:nvSpPr>
        <p:spPr>
          <a:xfrm>
            <a:off x="335956" y="1425708"/>
            <a:ext cx="11518500" cy="1284006"/>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(3)</a:t>
            </a:r>
            <a:r>
              <a:rPr lang="zh-CN" altLang="zh-CN" sz="2800" kern="100" dirty="0">
                <a:latin typeface="Times New Roman" panose="02020603050405020304" pitchFamily="18" charset="0"/>
                <a:cs typeface="Times New Roman" panose="02020603050405020304" pitchFamily="18" charset="0"/>
              </a:rPr>
              <a:t>用烘托手法丰富人物形象。如千人观战，吵嚷成一片，棋局开始后却又是无比安静，棋局牵动人心，以此烘托王一生棋艺的绝妙高超。</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28506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linds(horizontal)">
                                      <p:cBhvr>
                                        <p:cTn id="7"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12" name="组合 11"/>
          <p:cNvGrpSpPr/>
          <p:nvPr/>
        </p:nvGrpSpPr>
        <p:grpSpPr>
          <a:xfrm>
            <a:off x="389206" y="1341562"/>
            <a:ext cx="11412000" cy="2448272"/>
            <a:chOff x="406574" y="1081808"/>
            <a:chExt cx="11412000" cy="2448272"/>
          </a:xfrm>
        </p:grpSpPr>
        <p:grpSp>
          <p:nvGrpSpPr>
            <p:cNvPr id="13" name="组合 12"/>
            <p:cNvGrpSpPr/>
            <p:nvPr/>
          </p:nvGrpSpPr>
          <p:grpSpPr>
            <a:xfrm>
              <a:off x="406574" y="1081808"/>
              <a:ext cx="11412000" cy="2448272"/>
              <a:chOff x="406574" y="1081808"/>
              <a:chExt cx="11412000" cy="2448272"/>
            </a:xfrm>
          </p:grpSpPr>
          <p:sp>
            <p:nvSpPr>
              <p:cNvPr id="15" name="圆角矩形 14"/>
              <p:cNvSpPr/>
              <p:nvPr/>
            </p:nvSpPr>
            <p:spPr>
              <a:xfrm>
                <a:off x="406574" y="1197545"/>
                <a:ext cx="11412000" cy="2332535"/>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4" name="矩形 13"/>
            <p:cNvSpPr/>
            <p:nvPr/>
          </p:nvSpPr>
          <p:spPr>
            <a:xfrm>
              <a:off x="557019" y="1369840"/>
              <a:ext cx="11076375" cy="1930337"/>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阅读与思考要着眼于全文，重点是第</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②⑦</a:t>
              </a:r>
              <a:r>
                <a:rPr lang="zh-CN" altLang="zh-CN" sz="2800" kern="100" dirty="0">
                  <a:latin typeface="宋体" panose="02010600030101010101" pitchFamily="2" charset="-122"/>
                  <a:ea typeface="MS Mincho" panose="02020609040205080304" pitchFamily="49" charset="-128"/>
                  <a:cs typeface="MS Mincho" panose="02020609040205080304" pitchFamily="49" charset="-128"/>
                </a:rPr>
                <a:t>⑪⑬⑭</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段文字。分析手法时，既要注意正面与侧面描写手法，又要注意其他常用手法，如对比、烘托等。</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34389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506041"/>
            <a:ext cx="11518500" cy="664477"/>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分析第</a:t>
            </a:r>
            <a:r>
              <a:rPr lang="en-US" altLang="zh-CN" sz="2800" b="1" kern="100" dirty="0">
                <a:latin typeface="宋体" panose="02010600030101010101" pitchFamily="2" charset="-122"/>
                <a:ea typeface="方正中等线简体" panose="03000509000000000000" pitchFamily="65" charset="-122"/>
                <a:cs typeface="Times New Roman" panose="02020603050405020304" pitchFamily="18" charset="0"/>
              </a:rPr>
              <a:t>⑦</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段中画线部分语言表达上的特点。</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4</a:t>
            </a:r>
            <a:endParaRPr kumimoji="1" lang="zh-CN" altLang="en-US" sz="1600" kern="0" dirty="0">
              <a:solidFill>
                <a:schemeClr val="bg1"/>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矩形 13"/>
          <p:cNvSpPr/>
          <p:nvPr/>
        </p:nvSpPr>
        <p:spPr>
          <a:xfrm>
            <a:off x="335956" y="1207071"/>
            <a:ext cx="11518500" cy="2595839"/>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运用反复手法，重复了两遍喝水的动作，突出紧张的气氛</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cs typeface="Courier New" panose="02070309020205020404" pitchFamily="49" charset="0"/>
              </a:rPr>
              <a:t>(</a:t>
            </a: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多用动词，几乎每一句都用动词，有很强的画面感</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cs typeface="Courier New" panose="02070309020205020404" pitchFamily="49" charset="0"/>
              </a:rPr>
              <a:t>(</a:t>
            </a:r>
            <a:r>
              <a:rPr lang="en-US" altLang="zh-CN" sz="2800" kern="100" dirty="0">
                <a:latin typeface="Times New Roman" panose="02020603050405020304" pitchFamily="18" charset="0"/>
                <a:cs typeface="Courier New" panose="02070309020205020404" pitchFamily="49" charset="0"/>
              </a:rPr>
              <a:t>3)</a:t>
            </a:r>
            <a:r>
              <a:rPr lang="zh-CN" altLang="zh-CN" sz="2800" kern="100" dirty="0">
                <a:latin typeface="Times New Roman" panose="02020603050405020304" pitchFamily="18" charset="0"/>
                <a:cs typeface="Times New Roman" panose="02020603050405020304" pitchFamily="18" charset="0"/>
              </a:rPr>
              <a:t>全用短句，有传统说书的意味，给人以紧张感。</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答</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多用口语</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也可，如儿化音、拟声词等</a:t>
            </a:r>
            <a:r>
              <a:rPr lang="en-US" altLang="zh-CN" sz="2800" kern="100" dirty="0">
                <a:latin typeface="Times New Roman" panose="02020603050405020304" pitchFamily="18" charset="0"/>
                <a:cs typeface="Courier New" panose="02070309020205020404" pitchFamily="49"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2" name="组合 11"/>
          <p:cNvGrpSpPr/>
          <p:nvPr/>
        </p:nvGrpSpPr>
        <p:grpSpPr>
          <a:xfrm>
            <a:off x="389206" y="3933850"/>
            <a:ext cx="11412000" cy="1152128"/>
            <a:chOff x="406574" y="1081808"/>
            <a:chExt cx="11412000" cy="1152128"/>
          </a:xfrm>
        </p:grpSpPr>
        <p:grpSp>
          <p:nvGrpSpPr>
            <p:cNvPr id="13" name="组合 12"/>
            <p:cNvGrpSpPr/>
            <p:nvPr/>
          </p:nvGrpSpPr>
          <p:grpSpPr>
            <a:xfrm>
              <a:off x="406574" y="1081808"/>
              <a:ext cx="11412000" cy="1152128"/>
              <a:chOff x="406574" y="1081808"/>
              <a:chExt cx="11412000" cy="1152128"/>
            </a:xfrm>
          </p:grpSpPr>
          <p:sp>
            <p:nvSpPr>
              <p:cNvPr id="16" name="圆角矩形 15"/>
              <p:cNvSpPr/>
              <p:nvPr/>
            </p:nvSpPr>
            <p:spPr>
              <a:xfrm>
                <a:off x="406574" y="1197545"/>
                <a:ext cx="11412000" cy="1036391"/>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5" name="矩形 14"/>
            <p:cNvSpPr/>
            <p:nvPr/>
          </p:nvSpPr>
          <p:spPr>
            <a:xfrm>
              <a:off x="557019" y="1380237"/>
              <a:ext cx="11076375" cy="637675"/>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从用词、句式及修辞手法三个方面入手，分析效果多扣住场面气氛。</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98482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linds(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linds(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05458"/>
            <a:ext cx="11518500" cy="664477"/>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请简要说明本文的语言风格。</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5</a:t>
            </a:r>
            <a:endParaRPr kumimoji="1" lang="zh-CN" altLang="en-US" sz="1600" kern="0" dirty="0">
              <a:solidFill>
                <a:schemeClr val="bg1"/>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矩形 13"/>
          <p:cNvSpPr/>
          <p:nvPr/>
        </p:nvSpPr>
        <p:spPr>
          <a:xfrm>
            <a:off x="335956" y="1076199"/>
            <a:ext cx="11518500" cy="194950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本文语言简洁有力，精练朴实。描写上，多用平淡朴实的白描，极少用修饰语；多用动作细致刻画，很少使用人物内心宣泄的手法。语言大多由简简单单的词语构成，没有形容词的复杂描写。</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意思对即可</a:t>
            </a:r>
            <a:r>
              <a:rPr lang="en-US" altLang="zh-CN" sz="2800" kern="100" dirty="0">
                <a:latin typeface="Times New Roman" panose="02020603050405020304" pitchFamily="18" charset="0"/>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2" name="组合 11"/>
          <p:cNvGrpSpPr/>
          <p:nvPr/>
        </p:nvGrpSpPr>
        <p:grpSpPr>
          <a:xfrm>
            <a:off x="389206" y="3285778"/>
            <a:ext cx="11412000" cy="1728192"/>
            <a:chOff x="406574" y="1081808"/>
            <a:chExt cx="11412000" cy="1728192"/>
          </a:xfrm>
        </p:grpSpPr>
        <p:grpSp>
          <p:nvGrpSpPr>
            <p:cNvPr id="13" name="组合 12"/>
            <p:cNvGrpSpPr/>
            <p:nvPr/>
          </p:nvGrpSpPr>
          <p:grpSpPr>
            <a:xfrm>
              <a:off x="406574" y="1081808"/>
              <a:ext cx="11412000" cy="1728192"/>
              <a:chOff x="406574" y="1081808"/>
              <a:chExt cx="11412000" cy="1728192"/>
            </a:xfrm>
          </p:grpSpPr>
          <p:sp>
            <p:nvSpPr>
              <p:cNvPr id="16" name="圆角矩形 15"/>
              <p:cNvSpPr/>
              <p:nvPr/>
            </p:nvSpPr>
            <p:spPr>
              <a:xfrm>
                <a:off x="406574" y="1197545"/>
                <a:ext cx="11412000" cy="1612455"/>
              </a:xfrm>
              <a:prstGeom prst="roundRect">
                <a:avLst>
                  <a:gd name="adj" fmla="val 27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5" name="矩形 14"/>
            <p:cNvSpPr/>
            <p:nvPr/>
          </p:nvSpPr>
          <p:spPr>
            <a:xfrm>
              <a:off x="557019" y="1372453"/>
              <a:ext cx="11076375" cy="1284006"/>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分析全文的语言风格既要结合自己的直觉感受，又要考虑散文化小说的语言特点。具体说明时可从词语的使用和描写手法展开。</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98248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696188"/>
            <a:ext cx="11518500" cy="1310808"/>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小说中三次写到了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妈妈的无字棋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，请结合全文分析这样写的深刻意蕴。</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圆角矩形 5">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7" action="ppaction://hlinksldjump"/>
          </p:cNvPr>
          <p:cNvSpPr/>
          <p:nvPr/>
        </p:nvSpPr>
        <p:spPr>
          <a:xfrm>
            <a:off x="4333725"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6</a:t>
            </a:r>
            <a:endParaRPr kumimoji="1" lang="zh-CN" altLang="en-US" sz="1600" kern="0" dirty="0">
              <a:solidFill>
                <a:schemeClr val="bg1"/>
              </a:solidFill>
              <a:latin typeface="Arial" panose="020B0604020202020204"/>
              <a:ea typeface="微软雅黑" panose="020B0503020204020204" charset="-122"/>
            </a:endParaRPr>
          </a:p>
        </p:txBody>
      </p:sp>
      <p:sp>
        <p:nvSpPr>
          <p:cNvPr id="12" name="圆角矩形 11">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矩形 12"/>
          <p:cNvSpPr/>
          <p:nvPr/>
        </p:nvSpPr>
        <p:spPr>
          <a:xfrm>
            <a:off x="335956" y="1986083"/>
            <a:ext cx="11518500" cy="2595839"/>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无字棋</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三次出现，贯穿始终，寄寓了母子间浓浓的亲情</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cs typeface="Courier New" panose="02070309020205020404" pitchFamily="49" charset="0"/>
              </a:rPr>
              <a:t>(</a:t>
            </a: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体现了母亲对儿子</a:t>
            </a:r>
            <a:r>
              <a:rPr lang="zh-CN" altLang="zh-CN" sz="2800" kern="100" spc="-20" dirty="0">
                <a:latin typeface="Times New Roman" panose="02020603050405020304" pitchFamily="18" charset="0"/>
                <a:cs typeface="Times New Roman" panose="02020603050405020304" pitchFamily="18" charset="0"/>
              </a:rPr>
              <a:t>的理解与期待</a:t>
            </a:r>
            <a:r>
              <a:rPr lang="zh-CN" altLang="zh-CN" sz="2800" kern="100" spc="-20" dirty="0" smtClean="0">
                <a:latin typeface="Times New Roman" panose="02020603050405020304" pitchFamily="18" charset="0"/>
                <a:cs typeface="Times New Roman" panose="02020603050405020304" pitchFamily="18" charset="0"/>
              </a:rPr>
              <a:t>；</a:t>
            </a:r>
            <a:endParaRPr lang="en-US" altLang="zh-CN" sz="2800" kern="100" spc="-2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spc="-20" dirty="0" smtClean="0">
                <a:latin typeface="Times New Roman" panose="02020603050405020304" pitchFamily="18" charset="0"/>
                <a:cs typeface="Courier New" panose="02070309020205020404" pitchFamily="49" charset="0"/>
              </a:rPr>
              <a:t>(</a:t>
            </a:r>
            <a:r>
              <a:rPr lang="en-US" altLang="zh-CN" sz="2800" kern="100" spc="-20" dirty="0">
                <a:latin typeface="Times New Roman" panose="02020603050405020304" pitchFamily="18" charset="0"/>
                <a:cs typeface="Courier New" panose="02070309020205020404" pitchFamily="49" charset="0"/>
              </a:rPr>
              <a:t>3)</a:t>
            </a:r>
            <a:r>
              <a:rPr lang="zh-CN" altLang="zh-CN" sz="2800" kern="100" spc="-20" dirty="0">
                <a:latin typeface="Times New Roman" panose="02020603050405020304" pitchFamily="18" charset="0"/>
                <a:cs typeface="Times New Roman" panose="02020603050405020304" pitchFamily="18" charset="0"/>
              </a:rPr>
              <a:t>寄托了王一生对母亲深深的怀念与感激之情。</a:t>
            </a:r>
            <a:r>
              <a:rPr lang="en-US" altLang="zh-CN" sz="2800" kern="100" spc="-20" dirty="0">
                <a:latin typeface="Times New Roman" panose="02020603050405020304" pitchFamily="18" charset="0"/>
                <a:cs typeface="Courier New" panose="02070309020205020404" pitchFamily="49" charset="0"/>
              </a:rPr>
              <a:t>(</a:t>
            </a:r>
            <a:r>
              <a:rPr lang="zh-CN" altLang="zh-CN" sz="2800" kern="100" spc="-20" dirty="0">
                <a:latin typeface="Times New Roman" panose="02020603050405020304" pitchFamily="18" charset="0"/>
                <a:cs typeface="Times New Roman" panose="02020603050405020304" pitchFamily="18" charset="0"/>
              </a:rPr>
              <a:t>若有其他答案，言之成理亦可</a:t>
            </a:r>
            <a:r>
              <a:rPr lang="en-US" altLang="zh-CN" sz="2800" kern="100" spc="-20" dirty="0">
                <a:latin typeface="Times New Roman" panose="02020603050405020304" pitchFamily="18" charset="0"/>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46692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blinds(horizontal)">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blinds(horizontal)">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blinds(horizontal)">
                                      <p:cBhvr>
                                        <p:cTn id="17"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89434"/>
            <a:ext cx="11518500" cy="1310808"/>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7</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小说中的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棋王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体现了儒、道两家的哪些思想？请结合全文，联系人生，谈谈你的理解。</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圆角矩形 4">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4"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7</a:t>
            </a:r>
            <a:endParaRPr kumimoji="1" lang="zh-CN" altLang="en-US" sz="1600" kern="0" dirty="0">
              <a:solidFill>
                <a:schemeClr val="bg1"/>
              </a:solidFill>
              <a:latin typeface="Arial" panose="020B0604020202020204"/>
              <a:ea typeface="微软雅黑" panose="020B0503020204020204" charset="-122"/>
            </a:endParaRPr>
          </a:p>
        </p:txBody>
      </p:sp>
      <p:sp>
        <p:nvSpPr>
          <p:cNvPr id="16" name="矩形 15"/>
          <p:cNvSpPr/>
          <p:nvPr/>
        </p:nvSpPr>
        <p:spPr>
          <a:xfrm>
            <a:off x="335956" y="1576689"/>
            <a:ext cx="11518500" cy="3869329"/>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体现了儒家的孝道。小说中三次写到了</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妈妈的无字棋</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，寄托着王一生对母亲深深的怀念与感激之情。孝道是中华民族的传统美德，人人尽孝，代代相传，社会和谐美好。</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体现了儒家</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由器而见道</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的哲学思想。王一生的棋技汇道禅于一炉，是</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中华棋道</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。棋争胜负，但真正的高手必须忘怀胜负，才能战无不胜。人生亦如是，功利之心太盛，很难取得成功</a:t>
            </a:r>
            <a:r>
              <a:rPr lang="zh-CN" altLang="zh-CN" sz="2800" kern="100" dirty="0" smtClean="0">
                <a:latin typeface="Times New Roman" panose="02020603050405020304" pitchFamily="18" charset="0"/>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63636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linds(horizontal)">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blinds(horizontal)">
                                      <p:cBhvr>
                                        <p:cTn id="12" dur="5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4"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7</a:t>
            </a:r>
            <a:endParaRPr kumimoji="1" lang="zh-CN" altLang="en-US" sz="1600" kern="0" dirty="0">
              <a:solidFill>
                <a:schemeClr val="bg1"/>
              </a:solidFill>
              <a:latin typeface="Arial" panose="020B0604020202020204"/>
              <a:ea typeface="微软雅黑" panose="020B0503020204020204" charset="-122"/>
            </a:endParaRPr>
          </a:p>
        </p:txBody>
      </p:sp>
      <p:sp>
        <p:nvSpPr>
          <p:cNvPr id="16" name="矩形 15"/>
          <p:cNvSpPr/>
          <p:nvPr/>
        </p:nvSpPr>
        <p:spPr>
          <a:xfrm>
            <a:off x="335956" y="1053530"/>
            <a:ext cx="11518500" cy="324217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(3)</a:t>
            </a:r>
            <a:r>
              <a:rPr lang="zh-CN" altLang="zh-CN" sz="2800" kern="100" dirty="0">
                <a:latin typeface="Times New Roman" panose="02020603050405020304" pitchFamily="18" charset="0"/>
                <a:cs typeface="Times New Roman" panose="02020603050405020304" pitchFamily="18" charset="0"/>
              </a:rPr>
              <a:t>体现了道家的无己境界。王一生加入比赛后，满怀热忱，全心投入。同样，全心投入生活与工作才能有幸福的人生。</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(4)</a:t>
            </a:r>
            <a:r>
              <a:rPr lang="zh-CN" altLang="zh-CN" sz="2800" kern="100" dirty="0">
                <a:latin typeface="Times New Roman" panose="02020603050405020304" pitchFamily="18" charset="0"/>
                <a:cs typeface="Times New Roman" panose="02020603050405020304" pitchFamily="18" charset="0"/>
              </a:rPr>
              <a:t>体现了道家的无功境界。王一生答应老者和棋，不执意于输赢，就是一种无功境界。下棋可作消遣，也可视作一种精神追求。人生要谋衣食，但又不能只谋衣食。</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答体现儒家的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和为贵</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也可</a:t>
            </a:r>
            <a:r>
              <a:rPr lang="en-US" altLang="zh-CN" sz="2800" kern="100" dirty="0">
                <a:latin typeface="Times New Roman" panose="02020603050405020304" pitchFamily="18" charset="0"/>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223452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linds(horizontal)">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blinds(horizontal)">
                                      <p:cBhvr>
                                        <p:cTn id="12" dur="5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0" y="0"/>
            <a:ext cx="12190412" cy="6859588"/>
          </a:xfrm>
          <a:prstGeom prst="rect">
            <a:avLst/>
          </a:prstGeom>
        </p:spPr>
      </p:pic>
      <p:pic>
        <p:nvPicPr>
          <p:cNvPr id="9" name="图片 8"/>
          <p:cNvPicPr>
            <a:picLocks noChangeAspect="1"/>
          </p:cNvPicPr>
          <p:nvPr/>
        </p:nvPicPr>
        <p:blipFill>
          <a:blip r:embed="rId4"/>
          <a:stretch>
            <a:fillRect/>
          </a:stretch>
        </p:blipFill>
        <p:spPr>
          <a:xfrm>
            <a:off x="0" y="1742837"/>
            <a:ext cx="12190413" cy="3373913"/>
          </a:xfrm>
          <a:prstGeom prst="rect">
            <a:avLst/>
          </a:prstGeom>
        </p:spPr>
      </p:pic>
      <p:sp>
        <p:nvSpPr>
          <p:cNvPr id="8" name="矩形 7"/>
          <p:cNvSpPr/>
          <p:nvPr/>
        </p:nvSpPr>
        <p:spPr>
          <a:xfrm>
            <a:off x="0" y="1742837"/>
            <a:ext cx="12190413" cy="3355463"/>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4006974" y="2711102"/>
            <a:ext cx="3934206" cy="718692"/>
          </a:xfrm>
          <a:custGeom>
            <a:avLst/>
            <a:gdLst/>
            <a:ahLst/>
            <a:cxnLst/>
            <a:rect l="l" t="t" r="r" b="b"/>
            <a:pathLst>
              <a:path w="3934206" h="718692">
                <a:moveTo>
                  <a:pt x="2298192" y="585978"/>
                </a:moveTo>
                <a:lnTo>
                  <a:pt x="2289048" y="639318"/>
                </a:lnTo>
                <a:cubicBezTo>
                  <a:pt x="2288032" y="646430"/>
                  <a:pt x="2284730" y="652526"/>
                  <a:pt x="2279142" y="657606"/>
                </a:cubicBezTo>
                <a:cubicBezTo>
                  <a:pt x="2274062" y="662178"/>
                  <a:pt x="2268220" y="664972"/>
                  <a:pt x="2261616" y="665988"/>
                </a:cubicBezTo>
                <a:lnTo>
                  <a:pt x="1983486" y="688848"/>
                </a:lnTo>
                <a:lnTo>
                  <a:pt x="1991106" y="643128"/>
                </a:lnTo>
                <a:cubicBezTo>
                  <a:pt x="1992630" y="633984"/>
                  <a:pt x="1996694" y="626110"/>
                  <a:pt x="2003298" y="619506"/>
                </a:cubicBezTo>
                <a:cubicBezTo>
                  <a:pt x="2009394" y="613918"/>
                  <a:pt x="2016760" y="610616"/>
                  <a:pt x="2025396" y="609600"/>
                </a:cubicBezTo>
                <a:close/>
                <a:moveTo>
                  <a:pt x="3620262" y="463296"/>
                </a:moveTo>
                <a:lnTo>
                  <a:pt x="3771138" y="463296"/>
                </a:lnTo>
                <a:lnTo>
                  <a:pt x="3843528" y="718566"/>
                </a:lnTo>
                <a:lnTo>
                  <a:pt x="3810762" y="718566"/>
                </a:lnTo>
                <a:cubicBezTo>
                  <a:pt x="3741166" y="718566"/>
                  <a:pt x="3690874" y="679196"/>
                  <a:pt x="3659886" y="600456"/>
                </a:cubicBezTo>
                <a:close/>
                <a:moveTo>
                  <a:pt x="3112770" y="463296"/>
                </a:moveTo>
                <a:lnTo>
                  <a:pt x="3263646" y="463296"/>
                </a:lnTo>
                <a:lnTo>
                  <a:pt x="3179064" y="614934"/>
                </a:lnTo>
                <a:cubicBezTo>
                  <a:pt x="3135376" y="684022"/>
                  <a:pt x="3077972" y="718566"/>
                  <a:pt x="3006852" y="718566"/>
                </a:cubicBezTo>
                <a:lnTo>
                  <a:pt x="2971800" y="718566"/>
                </a:lnTo>
                <a:close/>
                <a:moveTo>
                  <a:pt x="2391918" y="344424"/>
                </a:moveTo>
                <a:lnTo>
                  <a:pt x="2542794" y="344424"/>
                </a:lnTo>
                <a:lnTo>
                  <a:pt x="2504694" y="625602"/>
                </a:lnTo>
                <a:cubicBezTo>
                  <a:pt x="2503170" y="632714"/>
                  <a:pt x="2504440" y="638810"/>
                  <a:pt x="2508504" y="643890"/>
                </a:cubicBezTo>
                <a:cubicBezTo>
                  <a:pt x="2512060" y="648970"/>
                  <a:pt x="2517394" y="651510"/>
                  <a:pt x="2524506" y="651510"/>
                </a:cubicBezTo>
                <a:lnTo>
                  <a:pt x="2669286" y="651510"/>
                </a:lnTo>
                <a:cubicBezTo>
                  <a:pt x="2675890" y="651510"/>
                  <a:pt x="2682494" y="648970"/>
                  <a:pt x="2689098" y="643890"/>
                </a:cubicBezTo>
                <a:cubicBezTo>
                  <a:pt x="2694686" y="638810"/>
                  <a:pt x="2698242" y="632714"/>
                  <a:pt x="2699766" y="625602"/>
                </a:cubicBezTo>
                <a:lnTo>
                  <a:pt x="2728722" y="410718"/>
                </a:lnTo>
                <a:lnTo>
                  <a:pt x="2550414" y="410718"/>
                </a:lnTo>
                <a:lnTo>
                  <a:pt x="2559558" y="344424"/>
                </a:lnTo>
                <a:lnTo>
                  <a:pt x="2882646" y="344424"/>
                </a:lnTo>
                <a:lnTo>
                  <a:pt x="2843022" y="636270"/>
                </a:lnTo>
                <a:cubicBezTo>
                  <a:pt x="2839974" y="658622"/>
                  <a:pt x="2829814" y="677926"/>
                  <a:pt x="2812542" y="694182"/>
                </a:cubicBezTo>
                <a:cubicBezTo>
                  <a:pt x="2795778" y="709930"/>
                  <a:pt x="2776728" y="717804"/>
                  <a:pt x="2755392" y="717804"/>
                </a:cubicBezTo>
                <a:lnTo>
                  <a:pt x="2420112" y="717804"/>
                </a:lnTo>
                <a:cubicBezTo>
                  <a:pt x="2398776" y="717804"/>
                  <a:pt x="2381504" y="709930"/>
                  <a:pt x="2368296" y="694182"/>
                </a:cubicBezTo>
                <a:cubicBezTo>
                  <a:pt x="2355088" y="677926"/>
                  <a:pt x="2349754" y="658622"/>
                  <a:pt x="2352294" y="636270"/>
                </a:cubicBezTo>
                <a:close/>
                <a:moveTo>
                  <a:pt x="1687068" y="198120"/>
                </a:moveTo>
                <a:lnTo>
                  <a:pt x="1676400" y="275082"/>
                </a:lnTo>
                <a:lnTo>
                  <a:pt x="1739646" y="275082"/>
                </a:lnTo>
                <a:cubicBezTo>
                  <a:pt x="1744218" y="275082"/>
                  <a:pt x="1748790" y="273304"/>
                  <a:pt x="1753362" y="269748"/>
                </a:cubicBezTo>
                <a:cubicBezTo>
                  <a:pt x="1757426" y="265684"/>
                  <a:pt x="1759712" y="261112"/>
                  <a:pt x="1760220" y="256032"/>
                </a:cubicBezTo>
                <a:lnTo>
                  <a:pt x="1768602" y="198120"/>
                </a:lnTo>
                <a:close/>
                <a:moveTo>
                  <a:pt x="1447800" y="198120"/>
                </a:moveTo>
                <a:lnTo>
                  <a:pt x="1439418" y="256032"/>
                </a:lnTo>
                <a:cubicBezTo>
                  <a:pt x="1438910" y="261112"/>
                  <a:pt x="1440180" y="265684"/>
                  <a:pt x="1443228" y="269748"/>
                </a:cubicBezTo>
                <a:cubicBezTo>
                  <a:pt x="1446784" y="273304"/>
                  <a:pt x="1450848" y="275082"/>
                  <a:pt x="1455420" y="275082"/>
                </a:cubicBezTo>
                <a:lnTo>
                  <a:pt x="1519428" y="275082"/>
                </a:lnTo>
                <a:lnTo>
                  <a:pt x="1530096" y="198120"/>
                </a:lnTo>
                <a:close/>
                <a:moveTo>
                  <a:pt x="3553968" y="185928"/>
                </a:moveTo>
                <a:lnTo>
                  <a:pt x="3529584" y="368046"/>
                </a:lnTo>
                <a:lnTo>
                  <a:pt x="3679698" y="368046"/>
                </a:lnTo>
                <a:cubicBezTo>
                  <a:pt x="3689350" y="368046"/>
                  <a:pt x="3698240" y="364490"/>
                  <a:pt x="3706368" y="357378"/>
                </a:cubicBezTo>
                <a:cubicBezTo>
                  <a:pt x="3713988" y="350266"/>
                  <a:pt x="3718560" y="341630"/>
                  <a:pt x="3720084" y="331470"/>
                </a:cubicBezTo>
                <a:lnTo>
                  <a:pt x="3739134" y="185928"/>
                </a:lnTo>
                <a:close/>
                <a:moveTo>
                  <a:pt x="679704" y="176784"/>
                </a:moveTo>
                <a:lnTo>
                  <a:pt x="813816" y="176784"/>
                </a:lnTo>
                <a:cubicBezTo>
                  <a:pt x="818388" y="176784"/>
                  <a:pt x="822325" y="178308"/>
                  <a:pt x="825627" y="181356"/>
                </a:cubicBezTo>
                <a:cubicBezTo>
                  <a:pt x="828929" y="184404"/>
                  <a:pt x="830834" y="188468"/>
                  <a:pt x="831342" y="193548"/>
                </a:cubicBezTo>
                <a:lnTo>
                  <a:pt x="876300" y="718566"/>
                </a:lnTo>
                <a:lnTo>
                  <a:pt x="851916" y="718566"/>
                </a:lnTo>
                <a:cubicBezTo>
                  <a:pt x="815340" y="718566"/>
                  <a:pt x="784479" y="706628"/>
                  <a:pt x="759333" y="682752"/>
                </a:cubicBezTo>
                <a:cubicBezTo>
                  <a:pt x="734187" y="658876"/>
                  <a:pt x="719836" y="627888"/>
                  <a:pt x="716280" y="589788"/>
                </a:cubicBezTo>
                <a:close/>
                <a:moveTo>
                  <a:pt x="230886" y="176784"/>
                </a:moveTo>
                <a:lnTo>
                  <a:pt x="340614" y="176784"/>
                </a:lnTo>
                <a:lnTo>
                  <a:pt x="197358" y="579882"/>
                </a:lnTo>
                <a:cubicBezTo>
                  <a:pt x="183134" y="621030"/>
                  <a:pt x="158877" y="654431"/>
                  <a:pt x="124587" y="680085"/>
                </a:cubicBezTo>
                <a:cubicBezTo>
                  <a:pt x="90297" y="705739"/>
                  <a:pt x="53594" y="718566"/>
                  <a:pt x="14478" y="718566"/>
                </a:cubicBezTo>
                <a:lnTo>
                  <a:pt x="0" y="718566"/>
                </a:lnTo>
                <a:lnTo>
                  <a:pt x="178308" y="206502"/>
                </a:lnTo>
                <a:cubicBezTo>
                  <a:pt x="182372" y="194818"/>
                  <a:pt x="189230" y="186944"/>
                  <a:pt x="198882" y="182880"/>
                </a:cubicBezTo>
                <a:cubicBezTo>
                  <a:pt x="208534" y="178816"/>
                  <a:pt x="219202" y="176784"/>
                  <a:pt x="230886" y="176784"/>
                </a:cubicBezTo>
                <a:close/>
                <a:moveTo>
                  <a:pt x="1010412" y="137160"/>
                </a:moveTo>
                <a:lnTo>
                  <a:pt x="1219200" y="137160"/>
                </a:lnTo>
                <a:lnTo>
                  <a:pt x="1149858" y="642366"/>
                </a:lnTo>
                <a:cubicBezTo>
                  <a:pt x="1149350" y="645922"/>
                  <a:pt x="1150366" y="648716"/>
                  <a:pt x="1152906" y="650748"/>
                </a:cubicBezTo>
                <a:cubicBezTo>
                  <a:pt x="1154938" y="652780"/>
                  <a:pt x="1157986" y="653542"/>
                  <a:pt x="1162050" y="653034"/>
                </a:cubicBezTo>
                <a:lnTo>
                  <a:pt x="1197102" y="649224"/>
                </a:lnTo>
                <a:lnTo>
                  <a:pt x="1188720" y="709422"/>
                </a:lnTo>
                <a:lnTo>
                  <a:pt x="1047750" y="718566"/>
                </a:lnTo>
                <a:cubicBezTo>
                  <a:pt x="1029462" y="719582"/>
                  <a:pt x="1014984" y="714502"/>
                  <a:pt x="1004316" y="703326"/>
                </a:cubicBezTo>
                <a:cubicBezTo>
                  <a:pt x="993140" y="691642"/>
                  <a:pt x="988822" y="676910"/>
                  <a:pt x="991362" y="659130"/>
                </a:cubicBezTo>
                <a:lnTo>
                  <a:pt x="1056132" y="193548"/>
                </a:lnTo>
                <a:lnTo>
                  <a:pt x="1040892" y="193548"/>
                </a:lnTo>
                <a:cubicBezTo>
                  <a:pt x="1030732" y="193548"/>
                  <a:pt x="1022477" y="189738"/>
                  <a:pt x="1016127" y="182118"/>
                </a:cubicBezTo>
                <a:cubicBezTo>
                  <a:pt x="1009777" y="174498"/>
                  <a:pt x="1007110" y="165354"/>
                  <a:pt x="1008126" y="154686"/>
                </a:cubicBezTo>
                <a:close/>
                <a:moveTo>
                  <a:pt x="1706118" y="60960"/>
                </a:moveTo>
                <a:lnTo>
                  <a:pt x="1695450" y="137160"/>
                </a:lnTo>
                <a:lnTo>
                  <a:pt x="1776984" y="137160"/>
                </a:lnTo>
                <a:lnTo>
                  <a:pt x="1787652" y="60960"/>
                </a:lnTo>
                <a:close/>
                <a:moveTo>
                  <a:pt x="2626614" y="1524"/>
                </a:moveTo>
                <a:lnTo>
                  <a:pt x="2753106" y="1524"/>
                </a:lnTo>
                <a:lnTo>
                  <a:pt x="2748534" y="31242"/>
                </a:lnTo>
                <a:lnTo>
                  <a:pt x="2938272" y="31242"/>
                </a:lnTo>
                <a:lnTo>
                  <a:pt x="2931414" y="85344"/>
                </a:lnTo>
                <a:cubicBezTo>
                  <a:pt x="2930398" y="91440"/>
                  <a:pt x="2927604" y="96647"/>
                  <a:pt x="2923032" y="100965"/>
                </a:cubicBezTo>
                <a:cubicBezTo>
                  <a:pt x="2918460" y="105283"/>
                  <a:pt x="2913380" y="107442"/>
                  <a:pt x="2907792" y="107442"/>
                </a:cubicBezTo>
                <a:lnTo>
                  <a:pt x="2739390" y="107442"/>
                </a:lnTo>
                <a:lnTo>
                  <a:pt x="2723388" y="230124"/>
                </a:lnTo>
                <a:lnTo>
                  <a:pt x="2901696" y="230124"/>
                </a:lnTo>
                <a:lnTo>
                  <a:pt x="2891790" y="296418"/>
                </a:lnTo>
                <a:cubicBezTo>
                  <a:pt x="2891282" y="300482"/>
                  <a:pt x="2889631" y="303911"/>
                  <a:pt x="2886837" y="306705"/>
                </a:cubicBezTo>
                <a:cubicBezTo>
                  <a:pt x="2884043" y="309499"/>
                  <a:pt x="2880614" y="310896"/>
                  <a:pt x="2876550" y="310896"/>
                </a:cubicBezTo>
                <a:lnTo>
                  <a:pt x="2388870" y="310896"/>
                </a:lnTo>
                <a:lnTo>
                  <a:pt x="2396490" y="257556"/>
                </a:lnTo>
                <a:cubicBezTo>
                  <a:pt x="2397506" y="249936"/>
                  <a:pt x="2400808" y="243459"/>
                  <a:pt x="2406396" y="238125"/>
                </a:cubicBezTo>
                <a:cubicBezTo>
                  <a:pt x="2411984" y="232791"/>
                  <a:pt x="2418334" y="230124"/>
                  <a:pt x="2425446" y="230124"/>
                </a:cubicBezTo>
                <a:lnTo>
                  <a:pt x="2577846" y="230124"/>
                </a:lnTo>
                <a:lnTo>
                  <a:pt x="2593848" y="107442"/>
                </a:lnTo>
                <a:lnTo>
                  <a:pt x="2410206" y="107442"/>
                </a:lnTo>
                <a:lnTo>
                  <a:pt x="2417826" y="51816"/>
                </a:lnTo>
                <a:cubicBezTo>
                  <a:pt x="2418334" y="45720"/>
                  <a:pt x="2420620" y="40767"/>
                  <a:pt x="2424684" y="36957"/>
                </a:cubicBezTo>
                <a:cubicBezTo>
                  <a:pt x="2428748" y="33147"/>
                  <a:pt x="2433320" y="31242"/>
                  <a:pt x="2438400" y="31242"/>
                </a:cubicBezTo>
                <a:lnTo>
                  <a:pt x="2603754" y="31242"/>
                </a:lnTo>
                <a:lnTo>
                  <a:pt x="2605278" y="22098"/>
                </a:lnTo>
                <a:cubicBezTo>
                  <a:pt x="2606294" y="16002"/>
                  <a:pt x="2608834" y="11049"/>
                  <a:pt x="2612898" y="7239"/>
                </a:cubicBezTo>
                <a:cubicBezTo>
                  <a:pt x="2616962" y="3429"/>
                  <a:pt x="2621534" y="1524"/>
                  <a:pt x="2626614" y="1524"/>
                </a:cubicBezTo>
                <a:close/>
                <a:moveTo>
                  <a:pt x="2192274" y="1524"/>
                </a:moveTo>
                <a:lnTo>
                  <a:pt x="2280666" y="1524"/>
                </a:lnTo>
                <a:lnTo>
                  <a:pt x="2161032" y="208788"/>
                </a:lnTo>
                <a:cubicBezTo>
                  <a:pt x="2155444" y="218948"/>
                  <a:pt x="2157476" y="224028"/>
                  <a:pt x="2167128" y="224028"/>
                </a:cubicBezTo>
                <a:lnTo>
                  <a:pt x="2194560" y="224028"/>
                </a:lnTo>
                <a:lnTo>
                  <a:pt x="2257044" y="118110"/>
                </a:lnTo>
                <a:cubicBezTo>
                  <a:pt x="2263648" y="108458"/>
                  <a:pt x="2271268" y="103632"/>
                  <a:pt x="2279904" y="103632"/>
                </a:cubicBezTo>
                <a:lnTo>
                  <a:pt x="2383536" y="103632"/>
                </a:lnTo>
                <a:lnTo>
                  <a:pt x="2189226" y="418338"/>
                </a:lnTo>
                <a:cubicBezTo>
                  <a:pt x="2189226" y="418846"/>
                  <a:pt x="2189226" y="419100"/>
                  <a:pt x="2189226" y="419100"/>
                </a:cubicBezTo>
                <a:cubicBezTo>
                  <a:pt x="2188718" y="419100"/>
                  <a:pt x="2188464" y="419100"/>
                  <a:pt x="2188464" y="419100"/>
                </a:cubicBezTo>
                <a:cubicBezTo>
                  <a:pt x="2188464" y="419100"/>
                  <a:pt x="2188464" y="419354"/>
                  <a:pt x="2188464" y="419862"/>
                </a:cubicBezTo>
                <a:cubicBezTo>
                  <a:pt x="2186432" y="422910"/>
                  <a:pt x="2185416" y="425704"/>
                  <a:pt x="2185416" y="428244"/>
                </a:cubicBezTo>
                <a:cubicBezTo>
                  <a:pt x="2185416" y="430784"/>
                  <a:pt x="2187956" y="431800"/>
                  <a:pt x="2193036" y="431292"/>
                </a:cubicBezTo>
                <a:lnTo>
                  <a:pt x="2308098" y="419862"/>
                </a:lnTo>
                <a:cubicBezTo>
                  <a:pt x="2313686" y="419862"/>
                  <a:pt x="2318004" y="421386"/>
                  <a:pt x="2321052" y="424434"/>
                </a:cubicBezTo>
                <a:cubicBezTo>
                  <a:pt x="2324100" y="428498"/>
                  <a:pt x="2325116" y="433578"/>
                  <a:pt x="2324100" y="439674"/>
                </a:cubicBezTo>
                <a:lnTo>
                  <a:pt x="2307336" y="505968"/>
                </a:lnTo>
                <a:lnTo>
                  <a:pt x="2030730" y="534924"/>
                </a:lnTo>
                <a:cubicBezTo>
                  <a:pt x="2022602" y="535432"/>
                  <a:pt x="2016506" y="532130"/>
                  <a:pt x="2012442" y="525018"/>
                </a:cubicBezTo>
                <a:cubicBezTo>
                  <a:pt x="2008886" y="517906"/>
                  <a:pt x="2008886" y="510286"/>
                  <a:pt x="2012442" y="502158"/>
                </a:cubicBezTo>
                <a:lnTo>
                  <a:pt x="2161794" y="278130"/>
                </a:lnTo>
                <a:lnTo>
                  <a:pt x="2042160" y="278130"/>
                </a:lnTo>
                <a:cubicBezTo>
                  <a:pt x="2033524" y="278130"/>
                  <a:pt x="2027428" y="274828"/>
                  <a:pt x="2023872" y="268224"/>
                </a:cubicBezTo>
                <a:cubicBezTo>
                  <a:pt x="2020316" y="262128"/>
                  <a:pt x="2020824" y="255016"/>
                  <a:pt x="2025396" y="246888"/>
                </a:cubicBezTo>
                <a:lnTo>
                  <a:pt x="2159508" y="16764"/>
                </a:lnTo>
                <a:cubicBezTo>
                  <a:pt x="2164588" y="6604"/>
                  <a:pt x="2175510" y="1524"/>
                  <a:pt x="2192274" y="1524"/>
                </a:cubicBezTo>
                <a:close/>
                <a:moveTo>
                  <a:pt x="493776" y="762"/>
                </a:moveTo>
                <a:lnTo>
                  <a:pt x="608838" y="762"/>
                </a:lnTo>
                <a:lnTo>
                  <a:pt x="598932" y="70866"/>
                </a:lnTo>
                <a:lnTo>
                  <a:pt x="962406" y="70866"/>
                </a:lnTo>
                <a:lnTo>
                  <a:pt x="956310" y="112776"/>
                </a:lnTo>
                <a:cubicBezTo>
                  <a:pt x="954786" y="122428"/>
                  <a:pt x="950468" y="130556"/>
                  <a:pt x="943356" y="137160"/>
                </a:cubicBezTo>
                <a:cubicBezTo>
                  <a:pt x="936244" y="143764"/>
                  <a:pt x="928116" y="147066"/>
                  <a:pt x="918972" y="147066"/>
                </a:cubicBezTo>
                <a:lnTo>
                  <a:pt x="589026" y="147066"/>
                </a:lnTo>
                <a:lnTo>
                  <a:pt x="536448" y="544830"/>
                </a:lnTo>
                <a:lnTo>
                  <a:pt x="678942" y="544830"/>
                </a:lnTo>
                <a:lnTo>
                  <a:pt x="674370" y="576072"/>
                </a:lnTo>
                <a:cubicBezTo>
                  <a:pt x="672846" y="586232"/>
                  <a:pt x="668274" y="594868"/>
                  <a:pt x="660654" y="601980"/>
                </a:cubicBezTo>
                <a:cubicBezTo>
                  <a:pt x="653034" y="609092"/>
                  <a:pt x="644398" y="612648"/>
                  <a:pt x="634746" y="612648"/>
                </a:cubicBezTo>
                <a:lnTo>
                  <a:pt x="527304" y="612648"/>
                </a:lnTo>
                <a:lnTo>
                  <a:pt x="516636" y="697230"/>
                </a:lnTo>
                <a:cubicBezTo>
                  <a:pt x="515620" y="703326"/>
                  <a:pt x="512826" y="708406"/>
                  <a:pt x="508254" y="712470"/>
                </a:cubicBezTo>
                <a:cubicBezTo>
                  <a:pt x="503682" y="716534"/>
                  <a:pt x="498602" y="718566"/>
                  <a:pt x="493014" y="718566"/>
                </a:cubicBezTo>
                <a:lnTo>
                  <a:pt x="363474" y="718566"/>
                </a:lnTo>
                <a:lnTo>
                  <a:pt x="376428" y="612648"/>
                </a:lnTo>
                <a:lnTo>
                  <a:pt x="233172" y="612648"/>
                </a:lnTo>
                <a:lnTo>
                  <a:pt x="239268" y="575310"/>
                </a:lnTo>
                <a:cubicBezTo>
                  <a:pt x="240792" y="566674"/>
                  <a:pt x="244602" y="559435"/>
                  <a:pt x="250698" y="553593"/>
                </a:cubicBezTo>
                <a:cubicBezTo>
                  <a:pt x="256794" y="547751"/>
                  <a:pt x="263906" y="544830"/>
                  <a:pt x="272034" y="544830"/>
                </a:cubicBezTo>
                <a:lnTo>
                  <a:pt x="386334" y="544830"/>
                </a:lnTo>
                <a:lnTo>
                  <a:pt x="438912" y="147066"/>
                </a:lnTo>
                <a:lnTo>
                  <a:pt x="76200" y="147066"/>
                </a:lnTo>
                <a:lnTo>
                  <a:pt x="81534" y="107442"/>
                </a:lnTo>
                <a:cubicBezTo>
                  <a:pt x="83058" y="97282"/>
                  <a:pt x="87503" y="88646"/>
                  <a:pt x="94869" y="81534"/>
                </a:cubicBezTo>
                <a:cubicBezTo>
                  <a:pt x="102235" y="74422"/>
                  <a:pt x="110744" y="70866"/>
                  <a:pt x="120396" y="70866"/>
                </a:cubicBezTo>
                <a:lnTo>
                  <a:pt x="448818" y="70866"/>
                </a:lnTo>
                <a:lnTo>
                  <a:pt x="453390" y="38100"/>
                </a:lnTo>
                <a:cubicBezTo>
                  <a:pt x="454914" y="27432"/>
                  <a:pt x="459613" y="18542"/>
                  <a:pt x="467487" y="11430"/>
                </a:cubicBezTo>
                <a:cubicBezTo>
                  <a:pt x="475361" y="4318"/>
                  <a:pt x="484124" y="762"/>
                  <a:pt x="493776" y="762"/>
                </a:cubicBezTo>
                <a:close/>
                <a:moveTo>
                  <a:pt x="3453384" y="0"/>
                </a:moveTo>
                <a:lnTo>
                  <a:pt x="3579114" y="0"/>
                </a:lnTo>
                <a:lnTo>
                  <a:pt x="3573780" y="39624"/>
                </a:lnTo>
                <a:lnTo>
                  <a:pt x="3934206" y="39624"/>
                </a:lnTo>
                <a:lnTo>
                  <a:pt x="3929634" y="73914"/>
                </a:lnTo>
                <a:cubicBezTo>
                  <a:pt x="3928618" y="81534"/>
                  <a:pt x="3925443" y="87757"/>
                  <a:pt x="3920109" y="92583"/>
                </a:cubicBezTo>
                <a:cubicBezTo>
                  <a:pt x="3914775" y="97409"/>
                  <a:pt x="3908552" y="99822"/>
                  <a:pt x="3901440" y="99822"/>
                </a:cubicBezTo>
                <a:lnTo>
                  <a:pt x="3565398" y="99822"/>
                </a:lnTo>
                <a:lnTo>
                  <a:pt x="3562350" y="125730"/>
                </a:lnTo>
                <a:lnTo>
                  <a:pt x="3897630" y="125730"/>
                </a:lnTo>
                <a:lnTo>
                  <a:pt x="3868674" y="345186"/>
                </a:lnTo>
                <a:cubicBezTo>
                  <a:pt x="3865626" y="368046"/>
                  <a:pt x="3855212" y="387604"/>
                  <a:pt x="3837432" y="403860"/>
                </a:cubicBezTo>
                <a:cubicBezTo>
                  <a:pt x="3819144" y="420624"/>
                  <a:pt x="3799078" y="429006"/>
                  <a:pt x="3777234" y="429006"/>
                </a:cubicBezTo>
                <a:lnTo>
                  <a:pt x="3521964" y="429006"/>
                </a:lnTo>
                <a:lnTo>
                  <a:pt x="3483102" y="718566"/>
                </a:lnTo>
                <a:lnTo>
                  <a:pt x="3332226" y="718566"/>
                </a:lnTo>
                <a:lnTo>
                  <a:pt x="3371088" y="429006"/>
                </a:lnTo>
                <a:lnTo>
                  <a:pt x="3115056" y="429006"/>
                </a:lnTo>
                <a:cubicBezTo>
                  <a:pt x="3093212" y="429006"/>
                  <a:pt x="3075686" y="420624"/>
                  <a:pt x="3062478" y="403860"/>
                </a:cubicBezTo>
                <a:cubicBezTo>
                  <a:pt x="3048762" y="387604"/>
                  <a:pt x="3043428" y="368046"/>
                  <a:pt x="3046476" y="345186"/>
                </a:cubicBezTo>
                <a:lnTo>
                  <a:pt x="3076194" y="125730"/>
                </a:lnTo>
                <a:lnTo>
                  <a:pt x="3226308" y="125730"/>
                </a:lnTo>
                <a:lnTo>
                  <a:pt x="3218688" y="185928"/>
                </a:lnTo>
                <a:lnTo>
                  <a:pt x="3207258" y="268224"/>
                </a:lnTo>
                <a:lnTo>
                  <a:pt x="3198876" y="331470"/>
                </a:lnTo>
                <a:cubicBezTo>
                  <a:pt x="3197352" y="341630"/>
                  <a:pt x="3199638" y="350266"/>
                  <a:pt x="3205734" y="357378"/>
                </a:cubicBezTo>
                <a:cubicBezTo>
                  <a:pt x="3211322" y="364490"/>
                  <a:pt x="3219196" y="368046"/>
                  <a:pt x="3229356" y="368046"/>
                </a:cubicBezTo>
                <a:lnTo>
                  <a:pt x="3379470" y="368046"/>
                </a:lnTo>
                <a:lnTo>
                  <a:pt x="3403092" y="185928"/>
                </a:lnTo>
                <a:lnTo>
                  <a:pt x="3243072" y="185928"/>
                </a:lnTo>
                <a:lnTo>
                  <a:pt x="3250692" y="125730"/>
                </a:lnTo>
                <a:lnTo>
                  <a:pt x="3411474" y="125730"/>
                </a:lnTo>
                <a:lnTo>
                  <a:pt x="3415284" y="99822"/>
                </a:lnTo>
                <a:lnTo>
                  <a:pt x="3054858" y="99822"/>
                </a:lnTo>
                <a:lnTo>
                  <a:pt x="3059430" y="64770"/>
                </a:lnTo>
                <a:cubicBezTo>
                  <a:pt x="3060446" y="57658"/>
                  <a:pt x="3063621" y="51689"/>
                  <a:pt x="3068955" y="46863"/>
                </a:cubicBezTo>
                <a:cubicBezTo>
                  <a:pt x="3074289" y="42037"/>
                  <a:pt x="3080512" y="39624"/>
                  <a:pt x="3087624" y="39624"/>
                </a:cubicBezTo>
                <a:lnTo>
                  <a:pt x="3422904" y="39624"/>
                </a:lnTo>
                <a:lnTo>
                  <a:pt x="3425190" y="25908"/>
                </a:lnTo>
                <a:cubicBezTo>
                  <a:pt x="3426206" y="18288"/>
                  <a:pt x="3429381" y="12065"/>
                  <a:pt x="3434715" y="7239"/>
                </a:cubicBezTo>
                <a:cubicBezTo>
                  <a:pt x="3440049" y="2413"/>
                  <a:pt x="3446272" y="0"/>
                  <a:pt x="3453384" y="0"/>
                </a:cubicBezTo>
                <a:close/>
                <a:moveTo>
                  <a:pt x="1318260" y="0"/>
                </a:moveTo>
                <a:lnTo>
                  <a:pt x="1475232" y="0"/>
                </a:lnTo>
                <a:lnTo>
                  <a:pt x="1466850" y="60960"/>
                </a:lnTo>
                <a:lnTo>
                  <a:pt x="1463802" y="82296"/>
                </a:lnTo>
                <a:lnTo>
                  <a:pt x="1456182" y="137160"/>
                </a:lnTo>
                <a:lnTo>
                  <a:pt x="1538478" y="137160"/>
                </a:lnTo>
                <a:lnTo>
                  <a:pt x="1549146" y="60960"/>
                </a:lnTo>
                <a:lnTo>
                  <a:pt x="1487424" y="60960"/>
                </a:lnTo>
                <a:lnTo>
                  <a:pt x="1495806" y="0"/>
                </a:lnTo>
                <a:lnTo>
                  <a:pt x="1953006" y="0"/>
                </a:lnTo>
                <a:lnTo>
                  <a:pt x="1916430" y="261366"/>
                </a:lnTo>
                <a:cubicBezTo>
                  <a:pt x="1913890" y="281686"/>
                  <a:pt x="1904238" y="299212"/>
                  <a:pt x="1887474" y="313944"/>
                </a:cubicBezTo>
                <a:cubicBezTo>
                  <a:pt x="1871218" y="328676"/>
                  <a:pt x="1852930" y="336042"/>
                  <a:pt x="1832610" y="336042"/>
                </a:cubicBezTo>
                <a:lnTo>
                  <a:pt x="1668018" y="336042"/>
                </a:lnTo>
                <a:lnTo>
                  <a:pt x="1663446" y="367284"/>
                </a:lnTo>
                <a:lnTo>
                  <a:pt x="1901952" y="367284"/>
                </a:lnTo>
                <a:lnTo>
                  <a:pt x="1897380" y="400050"/>
                </a:lnTo>
                <a:cubicBezTo>
                  <a:pt x="1896364" y="408178"/>
                  <a:pt x="1892808" y="414909"/>
                  <a:pt x="1886712" y="420243"/>
                </a:cubicBezTo>
                <a:cubicBezTo>
                  <a:pt x="1880616" y="425577"/>
                  <a:pt x="1873504" y="428244"/>
                  <a:pt x="1865376" y="428244"/>
                </a:cubicBezTo>
                <a:lnTo>
                  <a:pt x="1837182" y="428244"/>
                </a:lnTo>
                <a:lnTo>
                  <a:pt x="1854708" y="718566"/>
                </a:lnTo>
                <a:lnTo>
                  <a:pt x="1795272" y="718566"/>
                </a:lnTo>
                <a:cubicBezTo>
                  <a:pt x="1769364" y="718566"/>
                  <a:pt x="1747139" y="709676"/>
                  <a:pt x="1728597" y="691896"/>
                </a:cubicBezTo>
                <a:cubicBezTo>
                  <a:pt x="1710055" y="674116"/>
                  <a:pt x="1699768" y="651764"/>
                  <a:pt x="1697736" y="624840"/>
                </a:cubicBezTo>
                <a:lnTo>
                  <a:pt x="1686306" y="428244"/>
                </a:lnTo>
                <a:lnTo>
                  <a:pt x="1655064" y="428244"/>
                </a:lnTo>
                <a:lnTo>
                  <a:pt x="1615440" y="718566"/>
                </a:lnTo>
                <a:lnTo>
                  <a:pt x="1458468" y="718566"/>
                </a:lnTo>
                <a:lnTo>
                  <a:pt x="1498092" y="428244"/>
                </a:lnTo>
                <a:lnTo>
                  <a:pt x="1466850" y="428244"/>
                </a:lnTo>
                <a:lnTo>
                  <a:pt x="1396746" y="637794"/>
                </a:lnTo>
                <a:cubicBezTo>
                  <a:pt x="1372870" y="691642"/>
                  <a:pt x="1335786" y="718566"/>
                  <a:pt x="1285494" y="718566"/>
                </a:cubicBezTo>
                <a:lnTo>
                  <a:pt x="1217676" y="718566"/>
                </a:lnTo>
                <a:lnTo>
                  <a:pt x="1315212" y="428244"/>
                </a:lnTo>
                <a:lnTo>
                  <a:pt x="1258824" y="428244"/>
                </a:lnTo>
                <a:lnTo>
                  <a:pt x="1263396" y="395478"/>
                </a:lnTo>
                <a:cubicBezTo>
                  <a:pt x="1264920" y="387350"/>
                  <a:pt x="1268603" y="380619"/>
                  <a:pt x="1274445" y="375285"/>
                </a:cubicBezTo>
                <a:cubicBezTo>
                  <a:pt x="1280287" y="369951"/>
                  <a:pt x="1287272" y="367284"/>
                  <a:pt x="1295400" y="367284"/>
                </a:cubicBezTo>
                <a:lnTo>
                  <a:pt x="1506474" y="367284"/>
                </a:lnTo>
                <a:lnTo>
                  <a:pt x="1511046" y="336042"/>
                </a:lnTo>
                <a:lnTo>
                  <a:pt x="1345692" y="336042"/>
                </a:lnTo>
                <a:cubicBezTo>
                  <a:pt x="1325372" y="336042"/>
                  <a:pt x="1308862" y="328676"/>
                  <a:pt x="1296162" y="313944"/>
                </a:cubicBezTo>
                <a:cubicBezTo>
                  <a:pt x="1283970" y="299212"/>
                  <a:pt x="1279144" y="281686"/>
                  <a:pt x="1281684" y="261366"/>
                </a:cubicBezTo>
                <a:close/>
                <a:moveTo>
                  <a:pt x="1075182" y="0"/>
                </a:moveTo>
                <a:lnTo>
                  <a:pt x="1164336" y="0"/>
                </a:lnTo>
                <a:cubicBezTo>
                  <a:pt x="1182116" y="0"/>
                  <a:pt x="1197356" y="6223"/>
                  <a:pt x="1210056" y="18669"/>
                </a:cubicBezTo>
                <a:cubicBezTo>
                  <a:pt x="1222756" y="31115"/>
                  <a:pt x="1229614" y="46482"/>
                  <a:pt x="1230630" y="64770"/>
                </a:cubicBezTo>
                <a:lnTo>
                  <a:pt x="1232154" y="105918"/>
                </a:lnTo>
                <a:lnTo>
                  <a:pt x="1078992" y="105918"/>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kumimoji="1" lang="zh-CN" altLang="en-US" sz="6000" dirty="0">
              <a:solidFill>
                <a:schemeClr val="bg1"/>
              </a:solidFill>
              <a:latin typeface="DOUYU Font" pitchFamily="2" charset="-122"/>
              <a:ea typeface="DOUYU Font" pitchFamily="2" charset="-122"/>
            </a:endParaRPr>
          </a:p>
        </p:txBody>
      </p:sp>
      <p:sp>
        <p:nvSpPr>
          <p:cNvPr id="11" name="文本框 10"/>
          <p:cNvSpPr txBox="1"/>
          <p:nvPr/>
        </p:nvSpPr>
        <p:spPr>
          <a:xfrm>
            <a:off x="3741829" y="3667189"/>
            <a:ext cx="5976664" cy="369332"/>
          </a:xfrm>
          <a:prstGeom prst="rect">
            <a:avLst/>
          </a:prstGeom>
          <a:noFill/>
        </p:spPr>
        <p:txBody>
          <a:bodyPr wrap="square" rtlCol="0">
            <a:spAutoFit/>
          </a:bodyPr>
          <a:lstStyle/>
          <a:p>
            <a:r>
              <a:rPr lang="zh-CN" altLang="en-US" sz="1800" b="1" dirty="0">
                <a:solidFill>
                  <a:schemeClr val="bg1"/>
                </a:solidFill>
                <a:latin typeface="微软雅黑" panose="020B0503020204020204" charset="-122"/>
              </a:rPr>
              <a:t>更多精彩内容请登录</a:t>
            </a:r>
            <a:r>
              <a:rPr lang="zh-CN" altLang="en-US" sz="1800" b="1" dirty="0">
                <a:solidFill>
                  <a:schemeClr val="bg1"/>
                </a:solidFill>
                <a:latin typeface="Times New Roman" panose="02020603050405020304" pitchFamily="18" charset="0"/>
                <a:cs typeface="Times New Roman" panose="02020603050405020304" pitchFamily="18" charset="0"/>
              </a:rPr>
              <a:t>：</a:t>
            </a:r>
            <a:r>
              <a:rPr lang="en-US" altLang="zh-CN" sz="1800" b="1" dirty="0">
                <a:solidFill>
                  <a:schemeClr val="bg1"/>
                </a:solidFill>
                <a:latin typeface="Times New Roman" panose="02020603050405020304" pitchFamily="18" charset="0"/>
                <a:cs typeface="Times New Roman" panose="02020603050405020304" pitchFamily="18" charset="0"/>
              </a:rPr>
              <a:t>www.xinjiaoyu.com</a:t>
            </a:r>
            <a:endParaRPr lang="zh-CN" altLang="en-US" sz="1800" b="1" dirty="0">
              <a:solidFill>
                <a:schemeClr val="bg1"/>
              </a:solidFill>
              <a:latin typeface="Times New Roman" panose="02020603050405020304" pitchFamily="18" charset="0"/>
              <a:cs typeface="Times New Roman" panose="02020603050405020304" pitchFamily="18" charset="0"/>
            </a:endParaRPr>
          </a:p>
        </p:txBody>
      </p:sp>
      <p:pic>
        <p:nvPicPr>
          <p:cNvPr id="12" name="图片 11"/>
          <p:cNvPicPr>
            <a:picLocks noChangeAspect="1"/>
          </p:cNvPicPr>
          <p:nvPr/>
        </p:nvPicPr>
        <p:blipFill>
          <a:blip r:embed="rId5"/>
          <a:stretch>
            <a:fillRect/>
          </a:stretch>
        </p:blipFill>
        <p:spPr>
          <a:xfrm>
            <a:off x="263352" y="173643"/>
            <a:ext cx="2694666" cy="457240"/>
          </a:xfrm>
          <a:prstGeom prst="rect">
            <a:avLst/>
          </a:prstGeom>
        </p:spPr>
      </p:pic>
    </p:spTree>
    <p:extLst>
      <p:ext uri="{BB962C8B-B14F-4D97-AF65-F5344CB8AC3E}">
        <p14:creationId xmlns:p14="http://schemas.microsoft.com/office/powerpoint/2010/main" val="189342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heme/theme1.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1418</TotalTime>
  <Words>12248</Words>
  <Application>Microsoft Office PowerPoint</Application>
  <PresentationFormat>自定义</PresentationFormat>
  <Paragraphs>671</Paragraphs>
  <Slides>119</Slides>
  <Notes>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119</vt:i4>
      </vt:variant>
    </vt:vector>
  </HeadingPairs>
  <TitlesOfParts>
    <vt:vector size="138" baseType="lpstr">
      <vt:lpstr>DOUYU Font</vt:lpstr>
      <vt:lpstr>KaiTi</vt:lpstr>
      <vt:lpstr>MS Mincho</vt:lpstr>
      <vt:lpstr>zihun159hao-gukesong</vt:lpstr>
      <vt:lpstr>方正中等线简体</vt:lpstr>
      <vt:lpstr>仿宋_GB2312</vt:lpstr>
      <vt:lpstr>黑体</vt:lpstr>
      <vt:lpstr>华文黑体</vt:lpstr>
      <vt:lpstr>华文细黑</vt:lpstr>
      <vt:lpstr>楷体</vt:lpstr>
      <vt:lpstr>楷体_GB2312</vt:lpstr>
      <vt:lpstr>隶书</vt:lpstr>
      <vt:lpstr>宋体</vt:lpstr>
      <vt:lpstr>微软雅黑</vt:lpstr>
      <vt:lpstr>Arial</vt:lpstr>
      <vt:lpstr>Calibri</vt:lpstr>
      <vt:lpstr>Courier New</vt:lpstr>
      <vt:lpstr>Times New Roman</vt:lpstr>
      <vt:lpstr>8_Office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9232</cp:revision>
  <dcterms:created xsi:type="dcterms:W3CDTF">2014-11-27T01:03:00Z</dcterms:created>
  <dcterms:modified xsi:type="dcterms:W3CDTF">2024-03-15T01:02:49Z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