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7"/>
  </p:notesMasterIdLst>
  <p:handoutMasterIdLst>
    <p:handoutMasterId r:id="rId98"/>
  </p:handoutMasterIdLst>
  <p:sldIdLst>
    <p:sldId id="2620" r:id="rId2"/>
    <p:sldId id="1881" r:id="rId3"/>
    <p:sldId id="2454" r:id="rId4"/>
    <p:sldId id="2465" r:id="rId5"/>
    <p:sldId id="2605" r:id="rId6"/>
    <p:sldId id="1627" r:id="rId7"/>
    <p:sldId id="2424" r:id="rId8"/>
    <p:sldId id="2456" r:id="rId9"/>
    <p:sldId id="2457" r:id="rId10"/>
    <p:sldId id="2458" r:id="rId11"/>
    <p:sldId id="2459" r:id="rId12"/>
    <p:sldId id="2460" r:id="rId13"/>
    <p:sldId id="2461" r:id="rId14"/>
    <p:sldId id="2462" r:id="rId15"/>
    <p:sldId id="2621" r:id="rId16"/>
    <p:sldId id="2433" r:id="rId17"/>
    <p:sldId id="1518" r:id="rId18"/>
    <p:sldId id="2464" r:id="rId19"/>
    <p:sldId id="2435" r:id="rId20"/>
    <p:sldId id="2436" r:id="rId21"/>
    <p:sldId id="2576" r:id="rId22"/>
    <p:sldId id="2577" r:id="rId23"/>
    <p:sldId id="2437" r:id="rId24"/>
    <p:sldId id="2438" r:id="rId25"/>
    <p:sldId id="2466" r:id="rId26"/>
    <p:sldId id="2439" r:id="rId27"/>
    <p:sldId id="2440" r:id="rId28"/>
    <p:sldId id="2565" r:id="rId29"/>
    <p:sldId id="2606" r:id="rId30"/>
    <p:sldId id="2607" r:id="rId31"/>
    <p:sldId id="2560" r:id="rId32"/>
    <p:sldId id="2561" r:id="rId33"/>
    <p:sldId id="2562" r:id="rId34"/>
    <p:sldId id="2563" r:id="rId35"/>
    <p:sldId id="2608" r:id="rId36"/>
    <p:sldId id="2364" r:id="rId37"/>
    <p:sldId id="1665" r:id="rId38"/>
    <p:sldId id="2494" r:id="rId39"/>
    <p:sldId id="2495" r:id="rId40"/>
    <p:sldId id="2496" r:id="rId41"/>
    <p:sldId id="2497" r:id="rId42"/>
    <p:sldId id="2500" r:id="rId43"/>
    <p:sldId id="2501" r:id="rId44"/>
    <p:sldId id="2502" r:id="rId45"/>
    <p:sldId id="2503" r:id="rId46"/>
    <p:sldId id="2443" r:id="rId47"/>
    <p:sldId id="2505" r:id="rId48"/>
    <p:sldId id="2506" r:id="rId49"/>
    <p:sldId id="2507" r:id="rId50"/>
    <p:sldId id="2508" r:id="rId51"/>
    <p:sldId id="2510" r:id="rId52"/>
    <p:sldId id="2579" r:id="rId53"/>
    <p:sldId id="2513" r:id="rId54"/>
    <p:sldId id="2571" r:id="rId55"/>
    <p:sldId id="2518" r:id="rId56"/>
    <p:sldId id="2519" r:id="rId57"/>
    <p:sldId id="2520" r:id="rId58"/>
    <p:sldId id="2521" r:id="rId59"/>
    <p:sldId id="2572" r:id="rId60"/>
    <p:sldId id="2522" r:id="rId61"/>
    <p:sldId id="2523" r:id="rId62"/>
    <p:sldId id="2573" r:id="rId63"/>
    <p:sldId id="2524" r:id="rId64"/>
    <p:sldId id="2618" r:id="rId65"/>
    <p:sldId id="2619" r:id="rId66"/>
    <p:sldId id="2626" r:id="rId67"/>
    <p:sldId id="2627" r:id="rId68"/>
    <p:sldId id="2468" r:id="rId69"/>
    <p:sldId id="2530" r:id="rId70"/>
    <p:sldId id="2531" r:id="rId71"/>
    <p:sldId id="2540" r:id="rId72"/>
    <p:sldId id="2580" r:id="rId73"/>
    <p:sldId id="2581" r:id="rId74"/>
    <p:sldId id="2582" r:id="rId75"/>
    <p:sldId id="2583" r:id="rId76"/>
    <p:sldId id="2548" r:id="rId77"/>
    <p:sldId id="2549" r:id="rId78"/>
    <p:sldId id="2584" r:id="rId79"/>
    <p:sldId id="2585" r:id="rId80"/>
    <p:sldId id="2586" r:id="rId81"/>
    <p:sldId id="2587" r:id="rId82"/>
    <p:sldId id="2588" r:id="rId83"/>
    <p:sldId id="2550" r:id="rId84"/>
    <p:sldId id="2551" r:id="rId85"/>
    <p:sldId id="2552" r:id="rId86"/>
    <p:sldId id="2553" r:id="rId87"/>
    <p:sldId id="2554" r:id="rId88"/>
    <p:sldId id="2623" r:id="rId89"/>
    <p:sldId id="2624" r:id="rId90"/>
    <p:sldId id="2590" r:id="rId91"/>
    <p:sldId id="2591" r:id="rId92"/>
    <p:sldId id="2625" r:id="rId93"/>
    <p:sldId id="2593" r:id="rId94"/>
    <p:sldId id="2594" r:id="rId95"/>
    <p:sldId id="2365" r:id="rId96"/>
  </p:sldIdLst>
  <p:sldSz cx="12190413" cy="6859588"/>
  <p:notesSz cx="6858000" cy="9144000"/>
  <p:custDataLst>
    <p:tags r:id="rId99"/>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C5D4A"/>
    <a:srgbClr val="EDDBD7"/>
    <a:srgbClr val="86493A"/>
    <a:srgbClr val="3D4757"/>
    <a:srgbClr val="466886"/>
    <a:srgbClr val="353636"/>
    <a:srgbClr val="AD6B15"/>
    <a:srgbClr val="7C6922"/>
    <a:srgbClr val="20253C"/>
    <a:srgbClr val="8E6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6318" autoAdjust="0"/>
  </p:normalViewPr>
  <p:slideViewPr>
    <p:cSldViewPr showGuides="1">
      <p:cViewPr varScale="1">
        <p:scale>
          <a:sx n="86" d="100"/>
          <a:sy n="86" d="100"/>
        </p:scale>
        <p:origin x="422" y="53"/>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79" d="100"/>
          <a:sy n="79" d="100"/>
        </p:scale>
        <p:origin x="-3966" y="-10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gs" Target="tags/tag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2025/1/11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2025/1/11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580387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15</a:t>
            </a:fld>
            <a:endParaRPr lang="en-US" altLang="zh-CN" dirty="0"/>
          </a:p>
        </p:txBody>
      </p:sp>
    </p:spTree>
    <p:extLst>
      <p:ext uri="{BB962C8B-B14F-4D97-AF65-F5344CB8AC3E}">
        <p14:creationId xmlns:p14="http://schemas.microsoft.com/office/powerpoint/2010/main" val="1036338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16</a:t>
            </a:fld>
            <a:endParaRPr lang="en-US" altLang="zh-CN" dirty="0"/>
          </a:p>
        </p:txBody>
      </p:sp>
    </p:spTree>
    <p:extLst>
      <p:ext uri="{BB962C8B-B14F-4D97-AF65-F5344CB8AC3E}">
        <p14:creationId xmlns:p14="http://schemas.microsoft.com/office/powerpoint/2010/main" val="2755041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19</a:t>
            </a:fld>
            <a:endParaRPr lang="en-US" altLang="zh-CN" dirty="0"/>
          </a:p>
        </p:txBody>
      </p:sp>
    </p:spTree>
    <p:extLst>
      <p:ext uri="{BB962C8B-B14F-4D97-AF65-F5344CB8AC3E}">
        <p14:creationId xmlns:p14="http://schemas.microsoft.com/office/powerpoint/2010/main" val="179954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21</a:t>
            </a:fld>
            <a:endParaRPr lang="en-US" altLang="zh-CN" dirty="0"/>
          </a:p>
        </p:txBody>
      </p:sp>
    </p:spTree>
    <p:extLst>
      <p:ext uri="{BB962C8B-B14F-4D97-AF65-F5344CB8AC3E}">
        <p14:creationId xmlns:p14="http://schemas.microsoft.com/office/powerpoint/2010/main" val="1838391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23</a:t>
            </a:fld>
            <a:endParaRPr lang="en-US" altLang="zh-CN" dirty="0"/>
          </a:p>
        </p:txBody>
      </p:sp>
    </p:spTree>
    <p:extLst>
      <p:ext uri="{BB962C8B-B14F-4D97-AF65-F5344CB8AC3E}">
        <p14:creationId xmlns:p14="http://schemas.microsoft.com/office/powerpoint/2010/main" val="1232612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26</a:t>
            </a:fld>
            <a:endParaRPr lang="en-US" altLang="zh-CN" dirty="0"/>
          </a:p>
        </p:txBody>
      </p:sp>
    </p:spTree>
    <p:extLst>
      <p:ext uri="{BB962C8B-B14F-4D97-AF65-F5344CB8AC3E}">
        <p14:creationId xmlns:p14="http://schemas.microsoft.com/office/powerpoint/2010/main" val="3048709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31</a:t>
            </a:fld>
            <a:endParaRPr lang="en-US" altLang="zh-CN" dirty="0"/>
          </a:p>
        </p:txBody>
      </p:sp>
    </p:spTree>
    <p:extLst>
      <p:ext uri="{BB962C8B-B14F-4D97-AF65-F5344CB8AC3E}">
        <p14:creationId xmlns:p14="http://schemas.microsoft.com/office/powerpoint/2010/main" val="1805504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626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3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2" name="直接连接符 1"/>
          <p:cNvCxnSpPr/>
          <p:nvPr userDrawn="1"/>
        </p:nvCxnSpPr>
        <p:spPr>
          <a:xfrm flipV="1">
            <a:off x="93118" y="0"/>
            <a:ext cx="0" cy="628077"/>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 name="矩形 2"/>
          <p:cNvSpPr/>
          <p:nvPr userDrawn="1"/>
        </p:nvSpPr>
        <p:spPr>
          <a:xfrm>
            <a:off x="0" y="0"/>
            <a:ext cx="12189600" cy="792000"/>
          </a:xfrm>
          <a:prstGeom prst="rect">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73278" y="141945"/>
            <a:ext cx="55583"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p>
        </p:txBody>
      </p:sp>
      <p:cxnSp>
        <p:nvCxnSpPr>
          <p:cNvPr id="6" name="直接连接符 5"/>
          <p:cNvCxnSpPr/>
          <p:nvPr userDrawn="1"/>
        </p:nvCxnSpPr>
        <p:spPr>
          <a:xfrm>
            <a:off x="96000" y="628077"/>
            <a:ext cx="12096000" cy="0"/>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3738960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8" Type="http://schemas.openxmlformats.org/officeDocument/2006/relationships/slide" Target="slide86.xml"/><Relationship Id="rId3" Type="http://schemas.openxmlformats.org/officeDocument/2006/relationships/slide" Target="slide68.xml"/><Relationship Id="rId7" Type="http://schemas.openxmlformats.org/officeDocument/2006/relationships/slide" Target="slide84.xml"/><Relationship Id="rId2" Type="http://schemas.openxmlformats.org/officeDocument/2006/relationships/slide" Target="slide64.xml"/><Relationship Id="rId1" Type="http://schemas.openxmlformats.org/officeDocument/2006/relationships/slideLayout" Target="../slideLayouts/slideLayout1.xml"/><Relationship Id="rId6" Type="http://schemas.openxmlformats.org/officeDocument/2006/relationships/slide" Target="slide77.xml"/><Relationship Id="rId5" Type="http://schemas.openxmlformats.org/officeDocument/2006/relationships/slide" Target="slide71.xml"/><Relationship Id="rId10" Type="http://schemas.openxmlformats.org/officeDocument/2006/relationships/slide" Target="slide93.xml"/><Relationship Id="rId4" Type="http://schemas.openxmlformats.org/officeDocument/2006/relationships/slide" Target="slide69.xml"/><Relationship Id="rId9" Type="http://schemas.openxmlformats.org/officeDocument/2006/relationships/slide" Target="slide90.xml"/></Relationships>
</file>

<file path=ppt/slides/_rels/slide65.xml.rels><?xml version="1.0" encoding="UTF-8" standalone="yes"?>
<Relationships xmlns="http://schemas.openxmlformats.org/package/2006/relationships"><Relationship Id="rId8" Type="http://schemas.openxmlformats.org/officeDocument/2006/relationships/slide" Target="slide86.xml"/><Relationship Id="rId3" Type="http://schemas.openxmlformats.org/officeDocument/2006/relationships/slide" Target="slide68.xml"/><Relationship Id="rId7" Type="http://schemas.openxmlformats.org/officeDocument/2006/relationships/slide" Target="slide84.xml"/><Relationship Id="rId2" Type="http://schemas.openxmlformats.org/officeDocument/2006/relationships/slide" Target="slide64.xml"/><Relationship Id="rId1" Type="http://schemas.openxmlformats.org/officeDocument/2006/relationships/slideLayout" Target="../slideLayouts/slideLayout1.xml"/><Relationship Id="rId6" Type="http://schemas.openxmlformats.org/officeDocument/2006/relationships/slide" Target="slide77.xml"/><Relationship Id="rId5" Type="http://schemas.openxmlformats.org/officeDocument/2006/relationships/slide" Target="slide71.xml"/><Relationship Id="rId10" Type="http://schemas.openxmlformats.org/officeDocument/2006/relationships/slide" Target="slide93.xml"/><Relationship Id="rId4" Type="http://schemas.openxmlformats.org/officeDocument/2006/relationships/slide" Target="slide69.xml"/><Relationship Id="rId9" Type="http://schemas.openxmlformats.org/officeDocument/2006/relationships/slide" Target="slide90.xml"/></Relationships>
</file>

<file path=ppt/slides/_rels/slide66.xml.rels><?xml version="1.0" encoding="UTF-8" standalone="yes"?>
<Relationships xmlns="http://schemas.openxmlformats.org/package/2006/relationships"><Relationship Id="rId8" Type="http://schemas.openxmlformats.org/officeDocument/2006/relationships/slide" Target="slide86.xml"/><Relationship Id="rId3" Type="http://schemas.openxmlformats.org/officeDocument/2006/relationships/slide" Target="slide68.xml"/><Relationship Id="rId7" Type="http://schemas.openxmlformats.org/officeDocument/2006/relationships/slide" Target="slide84.xml"/><Relationship Id="rId2" Type="http://schemas.openxmlformats.org/officeDocument/2006/relationships/slide" Target="slide64.xml"/><Relationship Id="rId1" Type="http://schemas.openxmlformats.org/officeDocument/2006/relationships/slideLayout" Target="../slideLayouts/slideLayout1.xml"/><Relationship Id="rId6" Type="http://schemas.openxmlformats.org/officeDocument/2006/relationships/slide" Target="slide77.xml"/><Relationship Id="rId5" Type="http://schemas.openxmlformats.org/officeDocument/2006/relationships/slide" Target="slide71.xml"/><Relationship Id="rId10" Type="http://schemas.openxmlformats.org/officeDocument/2006/relationships/slide" Target="slide93.xml"/><Relationship Id="rId4" Type="http://schemas.openxmlformats.org/officeDocument/2006/relationships/slide" Target="slide69.xml"/><Relationship Id="rId9" Type="http://schemas.openxmlformats.org/officeDocument/2006/relationships/slide" Target="slide90.xml"/></Relationships>
</file>

<file path=ppt/slides/_rels/slide67.xml.rels><?xml version="1.0" encoding="UTF-8" standalone="yes"?>
<Relationships xmlns="http://schemas.openxmlformats.org/package/2006/relationships"><Relationship Id="rId8" Type="http://schemas.openxmlformats.org/officeDocument/2006/relationships/slide" Target="slide86.xml"/><Relationship Id="rId3" Type="http://schemas.openxmlformats.org/officeDocument/2006/relationships/slide" Target="slide68.xml"/><Relationship Id="rId7" Type="http://schemas.openxmlformats.org/officeDocument/2006/relationships/slide" Target="slide84.xml"/><Relationship Id="rId2" Type="http://schemas.openxmlformats.org/officeDocument/2006/relationships/slide" Target="slide64.xml"/><Relationship Id="rId1" Type="http://schemas.openxmlformats.org/officeDocument/2006/relationships/slideLayout" Target="../slideLayouts/slideLayout1.xml"/><Relationship Id="rId6" Type="http://schemas.openxmlformats.org/officeDocument/2006/relationships/slide" Target="slide77.xml"/><Relationship Id="rId5" Type="http://schemas.openxmlformats.org/officeDocument/2006/relationships/slide" Target="slide71.xml"/><Relationship Id="rId10" Type="http://schemas.openxmlformats.org/officeDocument/2006/relationships/slide" Target="slide93.xml"/><Relationship Id="rId4" Type="http://schemas.openxmlformats.org/officeDocument/2006/relationships/slide" Target="slide69.xml"/><Relationship Id="rId9" Type="http://schemas.openxmlformats.org/officeDocument/2006/relationships/slide" Target="slide90.xml"/></Relationships>
</file>

<file path=ppt/slides/_rels/slide68.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69.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70.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71.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72.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73.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74.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75.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76.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77.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78.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79.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80.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81.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82.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83.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84.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85.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86.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87.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88.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89.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90.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91.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92.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93.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94.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slide" Target="slide69.xml"/><Relationship Id="rId7" Type="http://schemas.openxmlformats.org/officeDocument/2006/relationships/slide" Target="slide86.xml"/><Relationship Id="rId2"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84.xml"/><Relationship Id="rId5" Type="http://schemas.openxmlformats.org/officeDocument/2006/relationships/slide" Target="slide77.xml"/><Relationship Id="rId10" Type="http://schemas.openxmlformats.org/officeDocument/2006/relationships/slide" Target="slide64.xml"/><Relationship Id="rId4" Type="http://schemas.openxmlformats.org/officeDocument/2006/relationships/slide" Target="slide71.xml"/><Relationship Id="rId9" Type="http://schemas.openxmlformats.org/officeDocument/2006/relationships/slide" Target="slide93.xml"/></Relationships>
</file>

<file path=ppt/slides/_rels/slide9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https://p0.ssl.qhimgs1.com/t04c004d699d9cfba1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 y="0"/>
            <a:ext cx="12189599" cy="6859588"/>
          </a:xfrm>
          <a:prstGeom prst="rect">
            <a:avLst/>
          </a:prstGeom>
          <a:noFill/>
          <a:extLst>
            <a:ext uri="{909E8E84-426E-40DD-AFC4-6F175D3DCCD1}">
              <a14:hiddenFill xmlns:a14="http://schemas.microsoft.com/office/drawing/2010/main">
                <a:solidFill>
                  <a:srgbClr val="FFFFFF"/>
                </a:solidFill>
              </a14:hiddenFill>
            </a:ext>
          </a:extLst>
        </p:spPr>
      </p:pic>
      <p:sp>
        <p:nvSpPr>
          <p:cNvPr id="27" name="矩形 26"/>
          <p:cNvSpPr/>
          <p:nvPr/>
        </p:nvSpPr>
        <p:spPr>
          <a:xfrm>
            <a:off x="0" y="5417503"/>
            <a:ext cx="12189600" cy="1442085"/>
          </a:xfrm>
          <a:prstGeom prst="rect">
            <a:avLst/>
          </a:prstGeom>
          <a:solidFill>
            <a:srgbClr val="EAD2C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8" name="矩形 27"/>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
        <p:nvSpPr>
          <p:cNvPr id="30" name="文本框 29"/>
          <p:cNvSpPr txBox="1"/>
          <p:nvPr/>
        </p:nvSpPr>
        <p:spPr>
          <a:xfrm>
            <a:off x="1918742" y="1629594"/>
            <a:ext cx="5688632" cy="1275715"/>
          </a:xfrm>
          <a:prstGeom prst="rect">
            <a:avLst/>
          </a:prstGeom>
          <a:noFill/>
        </p:spPr>
        <p:txBody>
          <a:bodyPr vert="horz" wrap="square" rtlCol="0" anchor="ctr" anchorCtr="0">
            <a:noAutofit/>
          </a:bodyPr>
          <a:lstStyle/>
          <a:p>
            <a:pPr fontAlgn="ctr">
              <a:lnSpc>
                <a:spcPts val="6000"/>
              </a:lnSpc>
            </a:pPr>
            <a:r>
              <a:rPr lang="zh-CN" altLang="en-US" sz="4400" b="1" dirty="0">
                <a:latin typeface="微软雅黑" panose="020B0503020204020204" charset="-122"/>
                <a:ea typeface="微软雅黑" panose="020B0503020204020204" charset="-122"/>
              </a:rPr>
              <a:t>学案</a:t>
            </a:r>
            <a:r>
              <a:rPr lang="en-US" altLang="zh-CN" sz="4400" b="1" dirty="0">
                <a:latin typeface="微软雅黑" panose="020B0503020204020204" charset="-122"/>
                <a:ea typeface="微软雅黑" panose="020B0503020204020204" charset="-122"/>
              </a:rPr>
              <a:t>3</a:t>
            </a:r>
            <a:r>
              <a:rPr lang="zh-CN" altLang="en-US" sz="4400" b="1" dirty="0">
                <a:latin typeface="微软雅黑" panose="020B0503020204020204" charset="-122"/>
                <a:ea typeface="微软雅黑" panose="020B0503020204020204" charset="-122"/>
              </a:rPr>
              <a:t>　理解推断信息</a:t>
            </a:r>
            <a:endParaRPr lang="zh-CN" altLang="en-US" sz="4400" b="1"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1" name="标题 2"/>
          <p:cNvSpPr txBox="1"/>
          <p:nvPr/>
        </p:nvSpPr>
        <p:spPr>
          <a:xfrm>
            <a:off x="2381553" y="2771671"/>
            <a:ext cx="5225821" cy="758577"/>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1300"/>
              </a:spcBef>
              <a:spcAft>
                <a:spcPts val="1300"/>
              </a:spcAft>
            </a:pPr>
            <a:r>
              <a:rPr lang="en-US"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a:t>
            </a:r>
            <a:r>
              <a:rPr lang="zh-CN" altLang="en-US"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由题入文，仔细比对</a:t>
            </a:r>
            <a:endParaRPr lang="zh-CN"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endParaRPr>
          </a:p>
        </p:txBody>
      </p:sp>
      <p:sp>
        <p:nvSpPr>
          <p:cNvPr id="32" name="文本框 31"/>
          <p:cNvSpPr txBox="1"/>
          <p:nvPr/>
        </p:nvSpPr>
        <p:spPr>
          <a:xfrm>
            <a:off x="11215799" y="1011411"/>
            <a:ext cx="640047" cy="4841876"/>
          </a:xfrm>
          <a:prstGeom prst="rect">
            <a:avLst/>
          </a:prstGeom>
          <a:solidFill>
            <a:srgbClr val="B62D08"/>
          </a:solidFill>
          <a:ln>
            <a:solidFill>
              <a:schemeClr val="tx1"/>
            </a:solidFill>
          </a:ln>
        </p:spPr>
        <p:txBody>
          <a:bodyPr vert="horz" wrap="square" rtlCol="0">
            <a:noAutofit/>
          </a:bodyPr>
          <a:lstStyle/>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sym typeface="+mn-ea"/>
            </a:endParaRPr>
          </a:p>
          <a:p>
            <a:pPr algn="ctr">
              <a:lnSpc>
                <a:spcPts val="3000"/>
              </a:lnSpc>
              <a:spcBef>
                <a:spcPts val="1000"/>
              </a:spcBef>
              <a:buFont typeface="Arial" panose="020B0604020202020204" pitchFamily="34" charset="0"/>
            </a:pPr>
            <a:r>
              <a:rPr lang="zh-CN" altLang="en-US" b="1" dirty="0" smtClean="0">
                <a:solidFill>
                  <a:schemeClr val="bg1"/>
                </a:solidFill>
                <a:latin typeface="微软雅黑" panose="020B0503020204020204" charset="-122"/>
                <a:ea typeface="微软雅黑" panose="020B0503020204020204" charset="-122"/>
                <a:sym typeface="+mn-ea"/>
              </a:rPr>
              <a:t>版块一  </a:t>
            </a:r>
            <a:endParaRPr lang="en-US" altLang="zh-CN" b="1" dirty="0" smtClean="0">
              <a:solidFill>
                <a:schemeClr val="bg1"/>
              </a:solidFill>
              <a:latin typeface="微软雅黑" panose="020B0503020204020204" charset="-122"/>
              <a:ea typeface="微软雅黑" panose="020B0503020204020204" charset="-122"/>
              <a:sym typeface="+mn-ea"/>
            </a:endParaRPr>
          </a:p>
          <a:p>
            <a:pPr algn="ctr">
              <a:lnSpc>
                <a:spcPts val="3000"/>
              </a:lnSpc>
              <a:spcBef>
                <a:spcPts val="1000"/>
              </a:spcBef>
              <a:buFont typeface="Arial" panose="020B0604020202020204" pitchFamily="34" charset="0"/>
            </a:pPr>
            <a:endParaRPr lang="en-US" altLang="zh-CN" b="1" dirty="0" smtClean="0">
              <a:solidFill>
                <a:schemeClr val="bg1"/>
              </a:solidFill>
              <a:latin typeface="微软雅黑" panose="020B0503020204020204" charset="-122"/>
              <a:ea typeface="微软雅黑" panose="020B0503020204020204" charset="-122"/>
              <a:sym typeface="+mn-ea"/>
            </a:endParaRPr>
          </a:p>
          <a:p>
            <a:pPr algn="ctr">
              <a:lnSpc>
                <a:spcPts val="3000"/>
              </a:lnSpc>
              <a:spcBef>
                <a:spcPts val="1000"/>
              </a:spcBef>
              <a:buFont typeface="Arial" panose="020B0604020202020204" pitchFamily="34" charset="0"/>
            </a:pPr>
            <a:r>
              <a:rPr lang="zh-CN" altLang="en-US" b="1" dirty="0" smtClean="0">
                <a:solidFill>
                  <a:schemeClr val="bg1"/>
                </a:solidFill>
                <a:latin typeface="微软雅黑" panose="020B0503020204020204" charset="-122"/>
                <a:ea typeface="微软雅黑" panose="020B0503020204020204" charset="-122"/>
                <a:sym typeface="+mn-ea"/>
              </a:rPr>
              <a:t>信息类阅读</a:t>
            </a:r>
          </a:p>
        </p:txBody>
      </p:sp>
      <p:sp>
        <p:nvSpPr>
          <p:cNvPr id="33" name="文本框 32"/>
          <p:cNvSpPr txBox="1"/>
          <p:nvPr/>
        </p:nvSpPr>
        <p:spPr>
          <a:xfrm>
            <a:off x="11841298" y="1011411"/>
            <a:ext cx="349115" cy="4841876"/>
          </a:xfrm>
          <a:prstGeom prst="rect">
            <a:avLst/>
          </a:prstGeom>
          <a:solidFill>
            <a:schemeClr val="bg1">
              <a:lumMod val="75000"/>
            </a:schemeClr>
          </a:solidFill>
          <a:ln>
            <a:solidFill>
              <a:schemeClr val="bg1">
                <a:lumMod val="85000"/>
              </a:schemeClr>
            </a:solidFill>
          </a:ln>
        </p:spPr>
        <p:txBody>
          <a:bodyPr vert="horz" wrap="square" rtlCol="0">
            <a:noAutofit/>
          </a:bodyPr>
          <a:lstStyle/>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sym typeface="+mn-ea"/>
            </a:endParaRPr>
          </a:p>
        </p:txBody>
      </p:sp>
      <p:sp>
        <p:nvSpPr>
          <p:cNvPr id="34" name="文本框 33"/>
          <p:cNvSpPr txBox="1"/>
          <p:nvPr>
            <p:custDataLst>
              <p:tags r:id="rId1"/>
            </p:custDataLst>
          </p:nvPr>
        </p:nvSpPr>
        <p:spPr>
          <a:xfrm>
            <a:off x="11845639" y="4108446"/>
            <a:ext cx="442255" cy="817880"/>
          </a:xfrm>
          <a:prstGeom prst="rect">
            <a:avLst/>
          </a:prstGeom>
          <a:noFill/>
        </p:spPr>
        <p:txBody>
          <a:bodyPr vert="horz" wrap="square" rtlCol="0">
            <a:noAutofit/>
          </a:bodyPr>
          <a:lstStyle/>
          <a:p>
            <a:pPr algn="l"/>
            <a:r>
              <a:rPr lang="zh-CN" altLang="en-US" sz="1400" dirty="0" smtClean="0">
                <a:solidFill>
                  <a:schemeClr val="bg1">
                    <a:lumMod val="50000"/>
                  </a:schemeClr>
                </a:solidFill>
              </a:rPr>
              <a:t>语文</a:t>
            </a:r>
            <a:r>
              <a:rPr lang="en-US" altLang="zh-CN" sz="1400" dirty="0" smtClean="0">
                <a:solidFill>
                  <a:schemeClr val="bg1">
                    <a:lumMod val="50000"/>
                  </a:schemeClr>
                </a:solidFill>
              </a:rPr>
              <a:t>  </a:t>
            </a:r>
          </a:p>
          <a:p>
            <a:pPr algn="l"/>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大</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一</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轮</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复</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习</a:t>
            </a:r>
            <a:endParaRPr lang="zh-CN" altLang="en-US" sz="1400" dirty="0">
              <a:solidFill>
                <a:schemeClr val="bg1">
                  <a:lumMod val="50000"/>
                </a:schemeClr>
              </a:solidFill>
            </a:endParaRPr>
          </a:p>
        </p:txBody>
      </p:sp>
    </p:spTree>
    <p:extLst>
      <p:ext uri="{BB962C8B-B14F-4D97-AF65-F5344CB8AC3E}">
        <p14:creationId xmlns:p14="http://schemas.microsoft.com/office/powerpoint/2010/main" val="2256477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0"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226942" y="1269554"/>
            <a:ext cx="9605010" cy="1181100"/>
          </a:xfrm>
          <a:prstGeom prst="rect">
            <a:avLst/>
          </a:prstGeom>
          <a:noFill/>
          <a:ln>
            <a:noFill/>
          </a:ln>
          <a:extLst>
            <a:ext uri="{909E8E84-426E-40DD-AFC4-6F175D3DCCD1}">
              <a14:hiddenFill xmlns:a14="http://schemas.microsoft.com/office/drawing/2010/main">
                <a:solidFill>
                  <a:schemeClr val="bg1">
                    <a:lumMod val="95000"/>
                  </a:schemeClr>
                </a:solidFill>
              </a14:hiddenFill>
            </a:ext>
          </a:extLst>
        </p:spPr>
        <p:txBody>
          <a:bodyPr wrap="square">
            <a:noAutofit/>
          </a:bodyPr>
          <a:lstStyle/>
          <a:p>
            <a:pPr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掌握理解重要概念和句子的方法</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kern="100" dirty="0" smtClean="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用好比对法，重点突破第</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题的设题陷阱。</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en-US" b="1" dirty="0">
                  <a:solidFill>
                    <a:srgbClr val="B62D08"/>
                  </a:solidFill>
                  <a:cs typeface="+mn-ea"/>
                </a:rPr>
                <a:t>复习任务</a:t>
              </a: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13957"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en-US" b="1" smtClean="0">
                  <a:solidFill>
                    <a:srgbClr val="B62D08"/>
                  </a:solidFill>
                  <a:cs typeface="+mn-ea"/>
                </a:rPr>
                <a:t>考情微观</a:t>
              </a:r>
              <a:endParaRPr lang="zh-CN" altLang="en-US" b="1" dirty="0">
                <a:solidFill>
                  <a:srgbClr val="B62D08"/>
                </a:solidFill>
                <a:cs typeface="+mn-ea"/>
              </a:endParaRP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graphicFrame>
        <p:nvGraphicFramePr>
          <p:cNvPr id="9" name="表格 8"/>
          <p:cNvGraphicFramePr>
            <a:graphicFrameLocks noGrp="1"/>
          </p:cNvGraphicFramePr>
          <p:nvPr>
            <p:extLst>
              <p:ext uri="{D42A27DB-BD31-4B8C-83A1-F6EECF244321}">
                <p14:modId xmlns:p14="http://schemas.microsoft.com/office/powerpoint/2010/main" val="448763388"/>
              </p:ext>
            </p:extLst>
          </p:nvPr>
        </p:nvGraphicFramePr>
        <p:xfrm>
          <a:off x="515206" y="1189474"/>
          <a:ext cx="11340640" cy="5120640"/>
        </p:xfrm>
        <a:graphic>
          <a:graphicData uri="http://schemas.openxmlformats.org/drawingml/2006/table">
            <a:tbl>
              <a:tblPr/>
              <a:tblGrid>
                <a:gridCol w="1975203"/>
                <a:gridCol w="2668693"/>
                <a:gridCol w="936104"/>
                <a:gridCol w="5760640"/>
              </a:tblGrid>
              <a:tr h="137974">
                <a:tc>
                  <a:txBody>
                    <a:bodyPr/>
                    <a:lstStyle/>
                    <a:p>
                      <a:pPr algn="ctr">
                        <a:lnSpc>
                          <a:spcPct val="150000"/>
                        </a:lnSpc>
                        <a:spcAft>
                          <a:spcPts val="0"/>
                        </a:spcAft>
                      </a:pPr>
                      <a:r>
                        <a:rPr lang="zh-CN" sz="1600" kern="100" dirty="0">
                          <a:effectLst/>
                          <a:latin typeface="Times New Roman" panose="02020603050405020304" pitchFamily="18" charset="0"/>
                          <a:ea typeface="黑体" panose="02010609060101010101" pitchFamily="49" charset="-122"/>
                          <a:cs typeface="Times New Roman" panose="02020603050405020304" pitchFamily="18" charset="0"/>
                        </a:rPr>
                        <a:t>年份卷别</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600" kern="100">
                          <a:effectLst/>
                          <a:latin typeface="Times New Roman" panose="02020603050405020304" pitchFamily="18" charset="0"/>
                          <a:ea typeface="黑体" panose="02010609060101010101" pitchFamily="49" charset="-122"/>
                          <a:cs typeface="Times New Roman" panose="02020603050405020304" pitchFamily="18" charset="0"/>
                        </a:rPr>
                        <a:t>提问方式</a:t>
                      </a:r>
                      <a:endParaRPr lang="zh-CN" sz="1600" kern="10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600" kern="100">
                          <a:effectLst/>
                          <a:latin typeface="Times New Roman" panose="02020603050405020304" pitchFamily="18" charset="0"/>
                          <a:ea typeface="黑体" panose="02010609060101010101" pitchFamily="49" charset="-122"/>
                          <a:cs typeface="Times New Roman" panose="02020603050405020304" pitchFamily="18" charset="0"/>
                        </a:rPr>
                        <a:t>考查角度</a:t>
                      </a:r>
                      <a:endParaRPr lang="zh-CN" sz="1600" kern="10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600" kern="100">
                          <a:effectLst/>
                          <a:latin typeface="Times New Roman" panose="02020603050405020304" pitchFamily="18" charset="0"/>
                          <a:ea typeface="黑体" panose="02010609060101010101" pitchFamily="49" charset="-122"/>
                          <a:cs typeface="Times New Roman" panose="02020603050405020304" pitchFamily="18" charset="0"/>
                        </a:rPr>
                        <a:t>命题特点</a:t>
                      </a:r>
                      <a:endParaRPr lang="zh-CN" sz="1600" kern="10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115">
                <a:tc>
                  <a:txBody>
                    <a:bodyPr/>
                    <a:lstStyle/>
                    <a:p>
                      <a:pPr marL="72000" algn="l">
                        <a:lnSpc>
                          <a:spcPct val="150000"/>
                        </a:lnSpc>
                        <a:spcAft>
                          <a:spcPts val="0"/>
                        </a:spcAft>
                      </a:pP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2020—2024</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72000" algn="l">
                        <a:lnSpc>
                          <a:spcPct val="150000"/>
                        </a:lnSpc>
                        <a:spcAft>
                          <a:spcPts val="0"/>
                        </a:spcAft>
                      </a:pP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1.</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下列对原文</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材料相关内容的理解和分析，正确</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不正确的一项</a:t>
                      </a:r>
                      <a:r>
                        <a:rPr lang="zh-CN" sz="1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是</a:t>
                      </a:r>
                      <a:r>
                        <a:rPr lang="en-US" altLang="zh-CN" sz="1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(3</a:t>
                      </a:r>
                      <a:r>
                        <a:rPr lang="zh-CN" altLang="en-US" sz="1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1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其中</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2024</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卷为第</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2</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题</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72000" algn="ctr">
                        <a:lnSpc>
                          <a:spcPct val="150000"/>
                        </a:lnSpc>
                        <a:spcAft>
                          <a:spcPts val="0"/>
                        </a:spcAft>
                      </a:pP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理解分析内容信息</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72000" algn="l">
                        <a:lnSpc>
                          <a:spcPct val="150000"/>
                        </a:lnSpc>
                        <a:spcAft>
                          <a:spcPts val="0"/>
                        </a:spcAft>
                      </a:pP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新高考</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卷第</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1</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2</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题均为选择题，命题有同有异。</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同：</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设项顺序均与原材料段落顺序大体一致；</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大多是信息转述或整合，内容综合性不强；</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设误点细小。</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异：</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第</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1</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题：</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主要考查对材料内容的理解与分析，重点是重要概念或句子的理解。</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选项多采用对原文重点词句</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变形</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的表述方式，也有不少跨段落的转述。</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选项设误点多为曲解文意、偷换概念、混淆时态等。整体难度不大。</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第</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2</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题：</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主要考查根据内容信息进行推断的能力，兼及多文本间的内容观点概括或比较。</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选项的表述有两种形式：一种是</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内容＋推断结论</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的形式；另一种是一个判断句，直接呈现结论。</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选项涉及的文本区域很大，有时是跨材料的概括</a:t>
                      </a:r>
                      <a:r>
                        <a:rPr lang="zh-CN" sz="1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1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l">
                        <a:lnSpc>
                          <a:spcPct val="150000"/>
                        </a:lnSpc>
                        <a:spcAft>
                          <a:spcPts val="0"/>
                        </a:spcAft>
                      </a:pPr>
                      <a:r>
                        <a:rPr lang="en-US" sz="1600" kern="100" dirty="0" smtClean="0">
                          <a:effectLst/>
                          <a:latin typeface="宋体" panose="02010600030101010101" pitchFamily="2" charset="-122"/>
                          <a:ea typeface="方正中等线简体" panose="03000509000000000000" pitchFamily="65" charset="-122"/>
                          <a:cs typeface="Times New Roman" panose="02020603050405020304" pitchFamily="18" charset="0"/>
                        </a:rPr>
                        <a:t>④</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选项设误点多为无中生有、混淆关系等。</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922">
                <a:tc>
                  <a:txBody>
                    <a:bodyPr/>
                    <a:lstStyle/>
                    <a:p>
                      <a:pPr marL="72000" algn="l">
                        <a:lnSpc>
                          <a:spcPct val="150000"/>
                        </a:lnSpc>
                        <a:spcAft>
                          <a:spcPts val="0"/>
                        </a:spcAft>
                      </a:pP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2020—2021</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2023—2024</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260115">
                <a:tc>
                  <a:txBody>
                    <a:bodyPr/>
                    <a:lstStyle/>
                    <a:p>
                      <a:pPr algn="ctr">
                        <a:lnSpc>
                          <a:spcPct val="150000"/>
                        </a:lnSpc>
                        <a:spcAft>
                          <a:spcPts val="0"/>
                        </a:spcAft>
                      </a:pP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2022</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1.</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下列对材料相关内容的梳理，正确的一项</a:t>
                      </a:r>
                      <a:r>
                        <a:rPr lang="zh-CN" sz="1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是</a:t>
                      </a:r>
                      <a:r>
                        <a:rPr lang="en-US" altLang="zh-CN" sz="1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(3</a:t>
                      </a:r>
                      <a:r>
                        <a:rPr lang="zh-CN" altLang="en-US" sz="1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1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r>
              <a:tr h="1097280">
                <a:tc>
                  <a:txBody>
                    <a:bodyPr/>
                    <a:lstStyle/>
                    <a:p>
                      <a:pPr algn="l">
                        <a:lnSpc>
                          <a:spcPct val="150000"/>
                        </a:lnSpc>
                        <a:spcAft>
                          <a:spcPts val="0"/>
                        </a:spcAft>
                      </a:pP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2020—2023</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Ⅰ</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72000" algn="l">
                        <a:lnSpc>
                          <a:spcPct val="150000"/>
                        </a:lnSpc>
                        <a:spcAft>
                          <a:spcPts val="0"/>
                        </a:spcAft>
                      </a:pP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2.</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根据材料</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材料一</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二</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内容</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原文内容，下列说法正确</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不正确的一项</a:t>
                      </a:r>
                      <a:r>
                        <a:rPr lang="zh-CN" sz="1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是</a:t>
                      </a:r>
                      <a:r>
                        <a:rPr lang="en-US" altLang="zh-CN" sz="1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(3</a:t>
                      </a:r>
                      <a:r>
                        <a:rPr lang="zh-CN" altLang="en-US" sz="1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1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 </a:t>
                      </a:r>
                      <a:r>
                        <a:rPr lang="en-US" sz="16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其中</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2020</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卷为第</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3</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题</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72000" algn="l">
                        <a:lnSpc>
                          <a:spcPct val="150000"/>
                        </a:lnSpc>
                        <a:spcAft>
                          <a:spcPts val="0"/>
                        </a:spcAft>
                      </a:pP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根据内容信息合理推断</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1097280">
                <a:tc>
                  <a:txBody>
                    <a:bodyPr/>
                    <a:lstStyle/>
                    <a:p>
                      <a:pPr algn="l">
                        <a:lnSpc>
                          <a:spcPct val="150000"/>
                        </a:lnSpc>
                        <a:spcAft>
                          <a:spcPts val="0"/>
                        </a:spcAft>
                      </a:pP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2020—2021</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a:t>
                      </a:r>
                      <a:r>
                        <a:rPr lang="en-US" sz="1600" kern="100" dirty="0">
                          <a:effectLst/>
                          <a:latin typeface="Times New Roman" panose="02020603050405020304" pitchFamily="18" charset="0"/>
                          <a:ea typeface="方正中等线简体" panose="03000509000000000000" pitchFamily="65" charset="-122"/>
                          <a:cs typeface="Courier New" panose="02070309020205020404" pitchFamily="49" charset="0"/>
                        </a:rPr>
                        <a:t>2023</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年新高考</a:t>
                      </a:r>
                      <a:r>
                        <a:rPr lang="en-US" sz="1600" kern="100" dirty="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7175" marR="7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522708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13957"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0" y="436990"/>
            <a:ext cx="2648347" cy="491574"/>
            <a:chOff x="0" y="436990"/>
            <a:chExt cx="2648347" cy="491574"/>
          </a:xfrm>
        </p:grpSpPr>
        <p:sp>
          <p:nvSpPr>
            <p:cNvPr id="13" name="文本框 12"/>
            <p:cNvSpPr txBox="1"/>
            <p:nvPr/>
          </p:nvSpPr>
          <p:spPr>
            <a:xfrm>
              <a:off x="1136179" y="436990"/>
              <a:ext cx="1512168" cy="461665"/>
            </a:xfrm>
            <a:prstGeom prst="rect">
              <a:avLst/>
            </a:prstGeom>
            <a:noFill/>
          </p:spPr>
          <p:txBody>
            <a:bodyPr wrap="square" rtlCol="0">
              <a:spAutoFit/>
            </a:bodyPr>
            <a:lstStyle/>
            <a:p>
              <a:pPr algn="ctr"/>
              <a:r>
                <a:rPr lang="zh-CN" altLang="en-US" b="1" smtClean="0">
                  <a:solidFill>
                    <a:srgbClr val="B62D08"/>
                  </a:solidFill>
                  <a:cs typeface="+mn-ea"/>
                </a:rPr>
                <a:t>知识图要</a:t>
              </a:r>
              <a:endParaRPr lang="zh-CN" altLang="en-US" b="1" dirty="0">
                <a:solidFill>
                  <a:srgbClr val="B62D08"/>
                </a:solidFill>
                <a:cs typeface="+mn-ea"/>
              </a:endParaRPr>
            </a:p>
          </p:txBody>
        </p:sp>
        <p:cxnSp>
          <p:nvCxnSpPr>
            <p:cNvPr id="14" name="直接连接符 13"/>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pic>
        <p:nvPicPr>
          <p:cNvPr id="2050" name="Picture 2" descr="XY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8839" y="1629594"/>
            <a:ext cx="11712735" cy="329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3337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p0.ssl.qhimgs1.com/t04c004d699d9cfba1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0413" cy="6859588"/>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标题 1"/>
          <p:cNvSpPr txBox="1"/>
          <p:nvPr/>
        </p:nvSpPr>
        <p:spPr>
          <a:xfrm>
            <a:off x="474013" y="1846191"/>
            <a:ext cx="1300713"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smtClean="0">
                <a:solidFill>
                  <a:srgbClr val="B62D08"/>
                </a:solidFill>
                <a:latin typeface="楷体" panose="02010609060101010101" pitchFamily="49" charset="-122"/>
                <a:ea typeface="楷体" panose="02010609060101010101" pitchFamily="49" charset="-122"/>
              </a:rPr>
              <a:t>活动一</a:t>
            </a:r>
            <a:endParaRPr lang="zh-CN" altLang="en-US" sz="2800" b="1" dirty="0">
              <a:solidFill>
                <a:srgbClr val="B62D08"/>
              </a:solidFill>
              <a:latin typeface="楷体" panose="02010609060101010101" pitchFamily="49" charset="-122"/>
              <a:ea typeface="楷体" panose="02010609060101010101" pitchFamily="49" charset="-122"/>
            </a:endParaRPr>
          </a:p>
        </p:txBody>
      </p:sp>
      <p:sp>
        <p:nvSpPr>
          <p:cNvPr id="14" name="标题 1"/>
          <p:cNvSpPr txBox="1"/>
          <p:nvPr/>
        </p:nvSpPr>
        <p:spPr>
          <a:xfrm>
            <a:off x="474013" y="2306990"/>
            <a:ext cx="8429505" cy="90678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lnSpc>
                <a:spcPct val="100000"/>
              </a:lnSpc>
            </a:pPr>
            <a:r>
              <a:rPr lang="zh-CN" altLang="en-US" sz="5400" b="1" kern="100" dirty="0">
                <a:effectLst>
                  <a:outerShdw blurRad="50800" dist="38100" dir="2700000" algn="tl" rotWithShape="0">
                    <a:prstClr val="black">
                      <a:alpha val="40000"/>
                    </a:prstClr>
                  </a:outerShdw>
                </a:effectLst>
                <a:latin typeface="+mj-ea"/>
                <a:cs typeface="华文黑体" panose="02010600040101010101" pitchFamily="2" charset="-122"/>
                <a:sym typeface="+mn-ea"/>
              </a:rPr>
              <a:t>理解文中重要概念和句子</a:t>
            </a:r>
            <a:endParaRPr lang="zh-CN" altLang="en-US" sz="5400" b="1" kern="100" spc="300" dirty="0">
              <a:effectLst>
                <a:outerShdw blurRad="50800" dist="38100" dir="2700000" algn="tl" rotWithShape="0">
                  <a:prstClr val="black">
                    <a:alpha val="40000"/>
                  </a:prstClr>
                </a:outerShdw>
              </a:effectLst>
              <a:latin typeface="+mj-ea"/>
              <a:ea typeface="微软雅黑" panose="020B0503020204020204" charset="-122"/>
              <a:cs typeface="华文黑体" panose="02010600040101010101" pitchFamily="2" charset="-122"/>
              <a:sym typeface="+mn-ea"/>
            </a:endParaRPr>
          </a:p>
        </p:txBody>
      </p:sp>
      <p:cxnSp>
        <p:nvCxnSpPr>
          <p:cNvPr id="9" name="直接连接符 8"/>
          <p:cNvCxnSpPr/>
          <p:nvPr/>
        </p:nvCxnSpPr>
        <p:spPr>
          <a:xfrm flipH="1">
            <a:off x="334566" y="1905861"/>
            <a:ext cx="2083" cy="1163893"/>
          </a:xfrm>
          <a:prstGeom prst="line">
            <a:avLst/>
          </a:prstGeom>
          <a:ln w="57150">
            <a:solidFill>
              <a:srgbClr val="A3390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199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50690" y="1413570"/>
            <a:ext cx="9289032" cy="2677656"/>
          </a:xfrm>
          <a:prstGeom prst="rect">
            <a:avLst/>
          </a:prstGeom>
          <a:noFill/>
          <a:ln>
            <a:solidFill>
              <a:schemeClr val="bg1">
                <a:lumMod val="50000"/>
              </a:schemeClr>
            </a:solidFill>
          </a:ln>
        </p:spPr>
        <p:txBody>
          <a:bodyPr wrap="square" rtlCol="0">
            <a:spAutoFit/>
          </a:bodyPr>
          <a:lstStyle/>
          <a:p>
            <a:pPr>
              <a:lnSpc>
                <a:spcPct val="150000"/>
              </a:lnSpc>
            </a:pPr>
            <a:r>
              <a:rPr lang="zh-CN" altLang="en-US" sz="2800" kern="100" dirty="0">
                <a:solidFill>
                  <a:schemeClr val="tx1">
                    <a:lumMod val="50000"/>
                    <a:lumOff val="50000"/>
                  </a:schemeClr>
                </a:solidFill>
                <a:latin typeface="楷体" panose="02010609060101010101" pitchFamily="49" charset="-122"/>
                <a:ea typeface="楷体" panose="02010609060101010101" pitchFamily="49" charset="-122"/>
                <a:cs typeface="Times New Roman" panose="02020603050405020304" pitchFamily="18" charset="0"/>
              </a:rPr>
              <a:t>所谓文中重要概念和句子，就是对理解文章起重要作用的概念</a:t>
            </a:r>
            <a:r>
              <a:rPr lang="en-US" altLang="zh-CN" sz="2800" kern="100" dirty="0">
                <a:solidFill>
                  <a:schemeClr val="tx1">
                    <a:lumMod val="50000"/>
                    <a:lumOff val="50000"/>
                  </a:schemeClr>
                </a:solidFill>
                <a:latin typeface="楷体" panose="02010609060101010101" pitchFamily="49" charset="-122"/>
                <a:ea typeface="楷体" panose="02010609060101010101" pitchFamily="49" charset="-122"/>
                <a:cs typeface="Times New Roman" panose="02020603050405020304" pitchFamily="18" charset="0"/>
              </a:rPr>
              <a:t>(</a:t>
            </a:r>
            <a:r>
              <a:rPr lang="zh-CN" altLang="en-US" sz="2800" kern="100" dirty="0">
                <a:solidFill>
                  <a:schemeClr val="tx1">
                    <a:lumMod val="50000"/>
                    <a:lumOff val="50000"/>
                  </a:schemeClr>
                </a:solidFill>
                <a:latin typeface="楷体" panose="02010609060101010101" pitchFamily="49" charset="-122"/>
                <a:ea typeface="楷体" panose="02010609060101010101" pitchFamily="49" charset="-122"/>
                <a:cs typeface="Times New Roman" panose="02020603050405020304" pitchFamily="18" charset="0"/>
              </a:rPr>
              <a:t>词语</a:t>
            </a:r>
            <a:r>
              <a:rPr lang="en-US" altLang="zh-CN" sz="2800" kern="100" dirty="0">
                <a:solidFill>
                  <a:schemeClr val="tx1">
                    <a:lumMod val="50000"/>
                    <a:lumOff val="50000"/>
                  </a:schemeClr>
                </a:solidFill>
                <a:latin typeface="楷体" panose="02010609060101010101" pitchFamily="49" charset="-122"/>
                <a:ea typeface="楷体" panose="02010609060101010101" pitchFamily="49" charset="-122"/>
                <a:cs typeface="Times New Roman" panose="02020603050405020304" pitchFamily="18" charset="0"/>
              </a:rPr>
              <a:t>)</a:t>
            </a:r>
            <a:r>
              <a:rPr lang="zh-CN" altLang="en-US" sz="2800" kern="100" dirty="0">
                <a:solidFill>
                  <a:schemeClr val="tx1">
                    <a:lumMod val="50000"/>
                    <a:lumOff val="50000"/>
                  </a:schemeClr>
                </a:solidFill>
                <a:latin typeface="楷体" panose="02010609060101010101" pitchFamily="49" charset="-122"/>
                <a:ea typeface="楷体" panose="02010609060101010101" pitchFamily="49" charset="-122"/>
                <a:cs typeface="Times New Roman" panose="02020603050405020304" pitchFamily="18" charset="0"/>
              </a:rPr>
              <a:t>和句子。如果不能准确理解它们，就无法读懂文章。因此，它们是读懂、理解文章的基础，也是答好信息类阅读第</a:t>
            </a:r>
            <a:r>
              <a:rPr lang="en-US" altLang="zh-CN" sz="2800" kern="100" dirty="0">
                <a:solidFill>
                  <a:schemeClr val="tx1">
                    <a:lumMod val="50000"/>
                    <a:lumOff val="50000"/>
                  </a:schemeClr>
                </a:solidFill>
                <a:latin typeface="楷体" panose="02010609060101010101" pitchFamily="49" charset="-122"/>
                <a:ea typeface="楷体" panose="02010609060101010101" pitchFamily="49" charset="-122"/>
                <a:cs typeface="Times New Roman" panose="02020603050405020304" pitchFamily="18" charset="0"/>
              </a:rPr>
              <a:t>1</a:t>
            </a:r>
            <a:r>
              <a:rPr lang="zh-CN" altLang="en-US" sz="2800" kern="100" dirty="0">
                <a:solidFill>
                  <a:schemeClr val="tx1">
                    <a:lumMod val="50000"/>
                    <a:lumOff val="50000"/>
                  </a:schemeClr>
                </a:solidFill>
                <a:latin typeface="楷体" panose="02010609060101010101" pitchFamily="49" charset="-122"/>
                <a:ea typeface="楷体" panose="02010609060101010101" pitchFamily="49" charset="-122"/>
                <a:cs typeface="Times New Roman" panose="02020603050405020304" pitchFamily="18" charset="0"/>
              </a:rPr>
              <a:t>、</a:t>
            </a:r>
            <a:r>
              <a:rPr lang="en-US" altLang="zh-CN" sz="2800" kern="100" dirty="0">
                <a:solidFill>
                  <a:schemeClr val="tx1">
                    <a:lumMod val="50000"/>
                    <a:lumOff val="50000"/>
                  </a:schemeClr>
                </a:solidFill>
                <a:latin typeface="楷体" panose="02010609060101010101" pitchFamily="49" charset="-122"/>
                <a:ea typeface="楷体" panose="02010609060101010101" pitchFamily="49" charset="-122"/>
                <a:cs typeface="Times New Roman" panose="02020603050405020304" pitchFamily="18" charset="0"/>
              </a:rPr>
              <a:t>2</a:t>
            </a:r>
            <a:r>
              <a:rPr lang="zh-CN" altLang="en-US" sz="2800" kern="100" dirty="0">
                <a:solidFill>
                  <a:schemeClr val="tx1">
                    <a:lumMod val="50000"/>
                    <a:lumOff val="50000"/>
                  </a:schemeClr>
                </a:solidFill>
                <a:latin typeface="楷体" panose="02010609060101010101" pitchFamily="49" charset="-122"/>
                <a:ea typeface="楷体" panose="02010609060101010101" pitchFamily="49" charset="-122"/>
                <a:cs typeface="Times New Roman" panose="02020603050405020304" pitchFamily="18" charset="0"/>
              </a:rPr>
              <a:t>道选择题的关键。</a:t>
            </a:r>
            <a:endParaRPr lang="zh-CN" altLang="zh-CN" sz="2800" kern="100" dirty="0">
              <a:solidFill>
                <a:schemeClr val="tx1">
                  <a:lumMod val="50000"/>
                  <a:lumOff val="50000"/>
                </a:schemeClr>
              </a:solidFill>
              <a:latin typeface="楷体" panose="02010609060101010101" pitchFamily="49" charset="-122"/>
              <a:ea typeface="楷体" panose="02010609060101010101" pitchFamily="49"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96122"/>
            <a:ext cx="11520000" cy="3900082"/>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阅读下面的文字，完成后面任务。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材料一：</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历史地理学的起源至少可以追溯到我国最早的地理学著作《禹贡》。这篇托名大禹的著作实际产生在战国后期。《禹贡》虽以记载传说中的大禹治水后的地理状况为主，但也包含了对以往地理现象的追溯，含有历史地理学的成分。</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0363094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621482"/>
            <a:ext cx="11520000" cy="5192744"/>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成书于公元</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世纪的《汉书</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地理志》对见于典籍记载的重要地理要素，包括古国、历史政区、地名、河流、山岭、古迹等都做了记载和简要考证，并不局限于西汉一朝。作者班固比较充分地利用已有的地理记载和地理研究成果，使得中国历史地理学研究初具雏形。同样，成书于公元</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6</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世纪的《水经注》也从传世的数百种地理著作中搜集整理了大量史料，并做了深入的考证和研究。今天，我们之所以还能知道先秦的某一个地名在现在的什么地方，能知道秦汉以降的疆域范围，能够大致了解黄河早期的几次改道，都离不开这两种著作。</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681539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17426"/>
            <a:ext cx="11520000" cy="6030922"/>
          </a:xfrm>
          <a:prstGeom prst="rect">
            <a:avLst/>
          </a:prstGeom>
        </p:spPr>
        <p:txBody>
          <a:bodyPr wrap="square" lIns="121898" tIns="60948" rIns="121898" bIns="60948">
            <a:spAutoFit/>
          </a:bodyPr>
          <a:lstStyle/>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在中国漫长的历史中，皇朝的更迭、政权的兴衰、疆域的盈缩、政区的分合和地名的更改不断发生；黄河下游及其支流的频繁决溢改道又经常引起有关地区地貌及水系的变迁，给社会生活带来相当大的影响。中国古代繁荣的文化使这些变化大多得到了及时而详尽的记载，但由于在如此巨大的空间和时间中所发生的变化是如此复杂，已不是一般学者所能随意涉足，因而产生了一门专门学问</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沿革地理。</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沿革地理研究的内容关系到国计民生，也是治学的基础，例如历史地名的注释和考证、历代疆域和政区的变迁、黄河等水道的变迁，特别是与儒家经典和传统正史的理解有关的地理名称和地理知识，都被看成是治学的基本功。沿革地理的成就在清代中期达到高峰，很多乾嘉学者致力于此。</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809556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549474"/>
            <a:ext cx="11520000" cy="5192744"/>
          </a:xfrm>
          <a:prstGeom prst="rect">
            <a:avLst/>
          </a:prstGeom>
        </p:spPr>
        <p:txBody>
          <a:bodyPr wrap="square" lIns="121898" tIns="60948" rIns="121898" bIns="60948">
            <a:spAutoFit/>
          </a:bodyPr>
          <a:lstStyle/>
          <a:p>
            <a:pPr indent="711200" algn="just">
              <a:lnSpc>
                <a:spcPct val="150000"/>
              </a:lnSpc>
              <a:spcAft>
                <a:spcPts val="0"/>
              </a:spcAft>
            </a:pP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但是沿革地理并不等于历史地理学，二者不仅有量的不同，而且有质的区别</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就研究内容而言，前者主要是疆域政区、地名和水道的变迁，后者却涉及地理学的各个分支。就研究的性质而言，前者一般只是对现象的描述和复原，很少涉及变化的原因，后者则不仅要复原各种以往的地理现象，而且要寻找它们变化发展的原因，探索背后的规律。由于产生于西方的现代地理学在中国的传播很迟，加上我国缺乏全面系统的科学基础，中国沿革地理虽然早已成为专门学问，却一直未形成新的学科。历史地理学则有自己独立的学科体系和理论，是现代地理学的一部分。</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6999588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55526"/>
            <a:ext cx="11520000" cy="6485406"/>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显然，历史地理学形成和发展的一个决定因素是现代地理学的建立，中国到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世纪初叶才逐渐具备这一条件。中国沿革地理向历史地理学的发展是</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年代以后才开始的。由顾颉刚等发起的学术团体禹贡学会及其主办的《禹贡》半月刊，起初仍以研究和发展沿革地理为宗旨。</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1935</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年，《禹贡》开始以</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The Chinese Historical Geography(</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中国历史地理</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作为刊物的英语名称，这说明禹贡学会的学者们已经受到现代地理学的影响，产生了将传统的沿革地理向现代的历史地理学转化的愿望。新中国成立后，对学科发展满怀热情的学者及时指出了沿革地理的局限性，一些大学的历史系以历史地理学取代了沿革地理。到上个世纪</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60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年代中期，中国历史地理的研究机构和专业人员已经粗具规模。</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210042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08425"/>
            <a:ext cx="11520000" cy="5211915"/>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改革开放以来，我国的历史地理学者继承和发扬沿革地理注重文献考证的传统，充分运用地理学和相关学科的科学原理，引入先进的理论、方法和技术，不断开拓新的学科分支，扩大研究领域，在历史地图编绘、行政区划史、人口史、区域文化地理、环境变迁、历史地理文献研究和整理等方面都取得显著成绩，有的已居国际领先地位。中国历史地理学的研究在整体上达到一个新的水平，标志着这门具有悠久传统的学科迎来了一个向现代化全面迈进的新阶段。</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r">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摘编自葛剑雄《中国历史地理学的发展基础和前景》</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8896933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25856"/>
            <a:ext cx="11520000" cy="3900082"/>
          </a:xfrm>
          <a:prstGeom prst="rect">
            <a:avLst/>
          </a:prstGeom>
        </p:spPr>
        <p:txBody>
          <a:bodyPr wrap="square" lIns="121898" tIns="60948" rIns="121898" bIns="60948">
            <a:spAutoFit/>
          </a:bodyPr>
          <a:lstStyle/>
          <a:p>
            <a:pPr indent="713740"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材料二：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历史地理学在以空间为研究对象的地理学的庞大家族中，具有独特性，即空间过程和时间过程相结合。英国近代地理学创建人麦金德，主张地理学者应当尝试重建过去的地理，如果不是这样，地理学就只是当代现象的描述，只有加上时间的尺度，才能考察变化的过程，并显示出今日的地理只不过是一系列阶段的最新一个阶段。</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578954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36476"/>
            <a:ext cx="11520000" cy="6504577"/>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历史地理学把空间和时间结合起来的特征，体现了发生学原理的应用，意味着对地理事物和地理现象的空间关系的研究，要从产生、形成、演变的过程来探寻其规律，这是近现代科学的重要特征。而地理环境的演变往往需要经历漫长的时间过程，如长江三峡、黄土高原、长江三角洲等地貌的形成和演变，时间之漫长达到十万至数千万年；我国许多城市的兴起距今已有</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1 000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年，而像武汉如从原始部落聚居算起，距今已达</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4 000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5 000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年，从原始城址的出现算起距今也有</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3 100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3 600</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年。这种形成的演变过程，只有全面系统地进行观察和研究，才能探寻出规律性的内容。有了客观的规律，方能预测其未来的发展趋势。</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marL="5049520" indent="-5049520" algn="r">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摘编自刘盛佳《历史地理学的研究对象》</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67210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2236" y="965117"/>
            <a:ext cx="11405941" cy="664477"/>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在完成非连续性文本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三步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阅读后，填出下面表格中的空缺内容。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2" name="组合 11"/>
          <p:cNvGrpSpPr/>
          <p:nvPr/>
        </p:nvGrpSpPr>
        <p:grpSpPr>
          <a:xfrm>
            <a:off x="39039" y="253947"/>
            <a:ext cx="1728192" cy="544444"/>
            <a:chOff x="5187678" y="4830076"/>
            <a:chExt cx="928407" cy="340045"/>
          </a:xfrm>
        </p:grpSpPr>
        <p:sp>
          <p:nvSpPr>
            <p:cNvPr id="14" name="矩形 13"/>
            <p:cNvSpPr/>
            <p:nvPr/>
          </p:nvSpPr>
          <p:spPr>
            <a:xfrm>
              <a:off x="5187678" y="4830076"/>
              <a:ext cx="864096" cy="289619"/>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303118" y="4908210"/>
              <a:ext cx="812967" cy="261911"/>
            </a:xfrm>
            <a:prstGeom prst="rect">
              <a:avLst/>
            </a:prstGeom>
            <a:solidFill>
              <a:schemeClr val="accent6">
                <a:lumMod val="50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rPr>
                <a:t>整体把握</a:t>
              </a:r>
              <a:endParaRPr lang="zh-CN" altLang="en-US" dirty="0">
                <a:solidFill>
                  <a:schemeClr val="bg1"/>
                </a:solidFill>
              </a:endParaRPr>
            </a:p>
          </p:txBody>
        </p:sp>
      </p:grpSp>
      <p:graphicFrame>
        <p:nvGraphicFramePr>
          <p:cNvPr id="17" name="表格 16"/>
          <p:cNvGraphicFramePr>
            <a:graphicFrameLocks noGrp="1"/>
          </p:cNvGraphicFramePr>
          <p:nvPr>
            <p:extLst>
              <p:ext uri="{D42A27DB-BD31-4B8C-83A1-F6EECF244321}">
                <p14:modId xmlns:p14="http://schemas.microsoft.com/office/powerpoint/2010/main" val="3895715511"/>
              </p:ext>
            </p:extLst>
          </p:nvPr>
        </p:nvGraphicFramePr>
        <p:xfrm>
          <a:off x="515206" y="1825625"/>
          <a:ext cx="11160000" cy="4412481"/>
        </p:xfrm>
        <a:graphic>
          <a:graphicData uri="http://schemas.openxmlformats.org/drawingml/2006/table">
            <a:tbl>
              <a:tblPr/>
              <a:tblGrid>
                <a:gridCol w="1763576"/>
                <a:gridCol w="4824536"/>
                <a:gridCol w="4571888"/>
              </a:tblGrid>
              <a:tr h="701858">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共同话题</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历史地理学</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701858">
                <a:tc rowSpan="2">
                  <a:txBody>
                    <a:bodyPr/>
                    <a:lstStyle/>
                    <a:p>
                      <a:pPr algn="ctr">
                        <a:lnSpc>
                          <a:spcPct val="150000"/>
                        </a:lnSpc>
                        <a:spcAft>
                          <a:spcPts val="0"/>
                        </a:spcAft>
                      </a:pPr>
                      <a:r>
                        <a:rPr lang="zh-CN" sz="2800" kern="100">
                          <a:effectLst/>
                          <a:latin typeface="Times New Roman" panose="02020603050405020304" pitchFamily="18" charset="0"/>
                          <a:ea typeface="黑体" panose="02010609060101010101" pitchFamily="49" charset="-122"/>
                          <a:cs typeface="Times New Roman" panose="02020603050405020304" pitchFamily="18" charset="0"/>
                        </a:rPr>
                        <a:t>侧重点</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材料一</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材料二</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3716">
                <a:tc vMerge="1">
                  <a:txBody>
                    <a:bodyPr/>
                    <a:lstStyle/>
                    <a:p>
                      <a:endParaRPr lang="zh-CN" altLang="en-US"/>
                    </a:p>
                  </a:txBody>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我国历史地理学的起源、形成与发展</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dirty="0" smtClean="0">
                          <a:effectLst/>
                          <a:latin typeface="宋体" panose="02010600030101010101" pitchFamily="2" charset="-122"/>
                          <a:ea typeface="方正中等线简体" panose="03000509000000000000" pitchFamily="65" charset="-122"/>
                          <a:cs typeface="Times New Roman" panose="02020603050405020304" pitchFamily="18" charset="0"/>
                        </a:rPr>
                        <a:t>①</a:t>
                      </a:r>
                    </a:p>
                    <a:p>
                      <a:pPr marL="72000" algn="l">
                        <a:lnSpc>
                          <a:spcPct val="150000"/>
                        </a:lnSpc>
                        <a:spcAft>
                          <a:spcPts val="0"/>
                        </a:spcAft>
                      </a:pP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5049">
                <a:tc>
                  <a:txBody>
                    <a:bodyPr/>
                    <a:lstStyle/>
                    <a:p>
                      <a:pPr algn="ctr">
                        <a:lnSpc>
                          <a:spcPct val="150000"/>
                        </a:lnSpc>
                        <a:spcAft>
                          <a:spcPts val="0"/>
                        </a:spcAft>
                      </a:pPr>
                      <a:r>
                        <a:rPr lang="zh-CN" sz="2800" kern="100">
                          <a:effectLst/>
                          <a:latin typeface="Times New Roman" panose="02020603050405020304" pitchFamily="18" charset="0"/>
                          <a:ea typeface="黑体" panose="02010609060101010101" pitchFamily="49" charset="-122"/>
                          <a:cs typeface="Times New Roman" panose="02020603050405020304" pitchFamily="18" charset="0"/>
                        </a:rPr>
                        <a:t>材料关系</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两则材料围绕共同话题，分别从我国历史地理学和历史地理学的研究对象角度介绍，二者具有</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en-US" sz="2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______</a:t>
                      </a:r>
                      <a:r>
                        <a:rPr lang="zh-CN" sz="28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关系</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7434" marR="27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11" name="矩形 10"/>
          <p:cNvSpPr/>
          <p:nvPr/>
        </p:nvSpPr>
        <p:spPr>
          <a:xfrm>
            <a:off x="7137226" y="3222914"/>
            <a:ext cx="4430588" cy="1310808"/>
          </a:xfrm>
          <a:prstGeom prst="rect">
            <a:avLst/>
          </a:prstGeom>
        </p:spPr>
        <p:txBody>
          <a:bodyPr wrap="square">
            <a:spAutoFit/>
          </a:bodyPr>
          <a:lstStyle/>
          <a:p>
            <a:pPr algn="just">
              <a:lnSpc>
                <a:spcPct val="150000"/>
              </a:lnSpc>
              <a:spcAft>
                <a:spcPts val="0"/>
              </a:spcAft>
            </a:pPr>
            <a:r>
              <a:rPr lang="zh-CN" altLang="en-US"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历史地理学</a:t>
            </a:r>
            <a:r>
              <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的研究对象特点</a:t>
            </a:r>
            <a:endParaRPr lang="zh-CN" altLang="zh-CN" sz="1050" kern="100" dirty="0">
              <a:solidFill>
                <a:srgbClr val="C00000"/>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矩形 12"/>
          <p:cNvSpPr/>
          <p:nvPr/>
        </p:nvSpPr>
        <p:spPr>
          <a:xfrm>
            <a:off x="8144723" y="5348461"/>
            <a:ext cx="902811" cy="664477"/>
          </a:xfrm>
          <a:prstGeom prst="rect">
            <a:avLst/>
          </a:prstGeom>
        </p:spPr>
        <p:txBody>
          <a:bodyPr wrap="none">
            <a:spAutoFit/>
          </a:bodyPr>
          <a:lstStyle/>
          <a:p>
            <a:pPr algn="just">
              <a:lnSpc>
                <a:spcPct val="150000"/>
              </a:lnSpc>
              <a:spcAft>
                <a:spcPts val="0"/>
              </a:spcAft>
            </a:pPr>
            <a:r>
              <a:rPr lang="zh-CN" altLang="en-US"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互补</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6359789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771881"/>
            <a:ext cx="11520000" cy="6093976"/>
          </a:xfrm>
          <a:prstGeom prst="rect">
            <a:avLst/>
          </a:prstGeom>
        </p:spPr>
        <p:txBody>
          <a:bodyPr wrap="square">
            <a:spAutoFit/>
          </a:bodyPr>
          <a:lstStyle/>
          <a:p>
            <a:pPr algn="ctr">
              <a:lnSpc>
                <a:spcPct val="150000"/>
              </a:lnSpc>
              <a:spcAft>
                <a:spcPts val="0"/>
              </a:spcAft>
            </a:pPr>
            <a:r>
              <a:rPr lang="zh-CN" altLang="zh-CN" sz="2600" b="1" kern="100" dirty="0">
                <a:latin typeface="Times New Roman" panose="02020603050405020304" pitchFamily="18" charset="0"/>
                <a:ea typeface="微软雅黑" panose="020B0503020204020204" pitchFamily="34" charset="-122"/>
                <a:cs typeface="Times New Roman" panose="02020603050405020304" pitchFamily="18" charset="0"/>
              </a:rPr>
              <a:t>一、综合练</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下列对材料相关内容的理解和分析，正确的一项是</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《禹贡》和《汉书</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地理志》都对以往的地理现象做了追溯，包含沿革地理</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知识</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，也含有历史地理学的成分。</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沿革地理在中国古代较为发达，是因为古代学者需要借助它来开展儒学和</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历</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史</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研究，但它并没有独立的学术空间。</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学科意义上的历史地理学兴起于西方，它的研究体现了发生学原理的应用</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最</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能彰显现代地理学的科学特征。</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地理环境由自然环境和城市环境构成，两者的形成和演变都遵循一定的规律</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而且</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都会经历较为漫长的演变过程。</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TextBox 19"/>
          <p:cNvSpPr txBox="1"/>
          <p:nvPr/>
        </p:nvSpPr>
        <p:spPr>
          <a:xfrm>
            <a:off x="161440" y="1980109"/>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grpSp>
        <p:nvGrpSpPr>
          <p:cNvPr id="9" name="组合 8"/>
          <p:cNvGrpSpPr/>
          <p:nvPr/>
        </p:nvGrpSpPr>
        <p:grpSpPr>
          <a:xfrm>
            <a:off x="39039" y="253947"/>
            <a:ext cx="1728192" cy="544444"/>
            <a:chOff x="5187678" y="4830076"/>
            <a:chExt cx="928407" cy="340045"/>
          </a:xfrm>
        </p:grpSpPr>
        <p:sp>
          <p:nvSpPr>
            <p:cNvPr id="10" name="矩形 9"/>
            <p:cNvSpPr/>
            <p:nvPr/>
          </p:nvSpPr>
          <p:spPr>
            <a:xfrm>
              <a:off x="5187678" y="4830076"/>
              <a:ext cx="864096" cy="289619"/>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303118" y="4908210"/>
              <a:ext cx="812967" cy="261911"/>
            </a:xfrm>
            <a:prstGeom prst="rect">
              <a:avLst/>
            </a:prstGeom>
            <a:solidFill>
              <a:schemeClr val="accent6">
                <a:lumMod val="50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rPr>
                <a:t>精做试题</a:t>
              </a:r>
              <a:endParaRPr lang="zh-CN" altLang="en-US" dirty="0">
                <a:solidFill>
                  <a:schemeClr val="bg1"/>
                </a:solidFill>
              </a:endParaRPr>
            </a:p>
          </p:txBody>
        </p:sp>
      </p:grpSp>
    </p:spTree>
    <p:extLst>
      <p:ext uri="{BB962C8B-B14F-4D97-AF65-F5344CB8AC3E}">
        <p14:creationId xmlns:p14="http://schemas.microsoft.com/office/powerpoint/2010/main" val="23801471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189434"/>
            <a:ext cx="11412000" cy="6480720"/>
            <a:chOff x="406574" y="1081808"/>
            <a:chExt cx="11412000" cy="6480720"/>
          </a:xfrm>
        </p:grpSpPr>
        <p:grpSp>
          <p:nvGrpSpPr>
            <p:cNvPr id="12" name="组合 11"/>
            <p:cNvGrpSpPr/>
            <p:nvPr/>
          </p:nvGrpSpPr>
          <p:grpSpPr>
            <a:xfrm>
              <a:off x="406574" y="1081808"/>
              <a:ext cx="11412000" cy="6480720"/>
              <a:chOff x="406574" y="1081808"/>
              <a:chExt cx="11412000" cy="6480720"/>
            </a:xfrm>
          </p:grpSpPr>
          <p:sp>
            <p:nvSpPr>
              <p:cNvPr id="11" name="圆角矩形 10"/>
              <p:cNvSpPr/>
              <p:nvPr/>
            </p:nvSpPr>
            <p:spPr>
              <a:xfrm>
                <a:off x="406574" y="1197546"/>
                <a:ext cx="11412000" cy="6364982"/>
              </a:xfrm>
              <a:prstGeom prst="roundRect">
                <a:avLst>
                  <a:gd name="adj" fmla="val 169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2" name="矩形 1"/>
            <p:cNvSpPr/>
            <p:nvPr/>
          </p:nvSpPr>
          <p:spPr>
            <a:xfrm>
              <a:off x="557019" y="1335932"/>
              <a:ext cx="11076375" cy="6188104"/>
            </a:xfrm>
            <a:prstGeom prst="rect">
              <a:avLst/>
            </a:prstGeom>
            <a:noFill/>
            <a:ln>
              <a:noFill/>
            </a:ln>
          </p:spPr>
          <p:txBody>
            <a:bodyPr>
              <a:spAutoFit/>
            </a:bodyPr>
            <a:lstStyle/>
            <a:p>
              <a:pPr algn="just">
                <a:lnSpc>
                  <a:spcPct val="140000"/>
                </a:lnSpc>
                <a:spcAft>
                  <a:spcPts val="0"/>
                </a:spcAft>
              </a:pPr>
              <a:r>
                <a:rPr lang="en-US" altLang="zh-CN" sz="2600" kern="100" dirty="0">
                  <a:latin typeface="Times New Roman" panose="02020603050405020304" pitchFamily="18" charset="0"/>
                  <a:ea typeface="仿宋_GB2312" panose="02010609030101010101" pitchFamily="49" charset="-122"/>
                </a:rPr>
                <a:t>B</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项首先要关注前两个分句的逻辑是否得当，原文强调沿革地理研究是治学的基本功，并非指</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古代学者需要借助它来开展儒学和历史研究</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，选项归因失当；其次，</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但它并没有独立的学术空间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也与原文表述不符，故</a:t>
              </a:r>
              <a:r>
                <a:rPr lang="en-US" altLang="zh-CN" sz="2600" kern="100" dirty="0">
                  <a:latin typeface="Times New Roman" panose="02020603050405020304" pitchFamily="18" charset="0"/>
                  <a:ea typeface="仿宋_GB2312" panose="02010609030101010101" pitchFamily="49" charset="-122"/>
                </a:rPr>
                <a:t>B</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项错误</a:t>
              </a:r>
              <a:r>
                <a:rPr lang="zh-CN"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40000"/>
                </a:lnSpc>
                <a:spcAft>
                  <a:spcPts val="0"/>
                </a:spcAft>
              </a:pPr>
              <a:r>
                <a:rPr lang="en-US" altLang="zh-CN" sz="2600" kern="100" dirty="0" smtClean="0">
                  <a:latin typeface="Times New Roman" panose="02020603050405020304" pitchFamily="18" charset="0"/>
                  <a:ea typeface="仿宋_GB2312" panose="02010609030101010101" pitchFamily="49" charset="-122"/>
                </a:rPr>
                <a:t>C</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项与</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学科意义上的历史地理学兴起于西方</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相关的信息是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由于产生于西方的现代地理学在中国的传播很迟</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历史地理学则有自己独立的学科体系和理论，是现代地理学的一部分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，表述正确。与</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它的研究体现了发生学原理的应用</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相关的信息是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历史地理学把空间和时间结合起来的特征，体现了发生学原理的应用</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，表述正确。但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最能彰显现代地理学的科学特征</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无中生有，材料二中的表述是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这是近现代科学的重要特征</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，且没有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最能</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之说，故</a:t>
              </a:r>
              <a:r>
                <a:rPr lang="en-US" altLang="zh-CN" sz="2600" kern="100" dirty="0">
                  <a:latin typeface="Times New Roman" panose="02020603050405020304" pitchFamily="18" charset="0"/>
                  <a:ea typeface="仿宋_GB2312" panose="02010609030101010101" pitchFamily="49" charset="-122"/>
                </a:rPr>
                <a:t>C</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项错误。</a:t>
              </a:r>
              <a:endParaRPr lang="en-US"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909514"/>
            <a:ext cx="11412000" cy="3600400"/>
            <a:chOff x="406574" y="1081808"/>
            <a:chExt cx="11412000" cy="3600400"/>
          </a:xfrm>
        </p:grpSpPr>
        <p:grpSp>
          <p:nvGrpSpPr>
            <p:cNvPr id="12" name="组合 11"/>
            <p:cNvGrpSpPr/>
            <p:nvPr/>
          </p:nvGrpSpPr>
          <p:grpSpPr>
            <a:xfrm>
              <a:off x="406574" y="1081808"/>
              <a:ext cx="11412000" cy="3600400"/>
              <a:chOff x="406574" y="1081808"/>
              <a:chExt cx="11412000" cy="3600400"/>
            </a:xfrm>
          </p:grpSpPr>
          <p:sp>
            <p:nvSpPr>
              <p:cNvPr id="11" name="圆角矩形 10"/>
              <p:cNvSpPr/>
              <p:nvPr/>
            </p:nvSpPr>
            <p:spPr>
              <a:xfrm>
                <a:off x="406574" y="1197546"/>
                <a:ext cx="11412000" cy="3484662"/>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2" name="矩形 1"/>
            <p:cNvSpPr/>
            <p:nvPr/>
          </p:nvSpPr>
          <p:spPr>
            <a:xfrm>
              <a:off x="557019" y="1297832"/>
              <a:ext cx="11076375" cy="3242170"/>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地理环境由自然环境和城市环境构成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表述错误，对应的信息在材料二第二段，作者以长江三峡等地貌的形成和演变以及城市的兴起来论证地理环境的演变往往需要经历漫长的过程，而非说明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地理环境由自然环境和城市环境构成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。再者，自然环境与城市环境并列也不合逻辑，故</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项错误。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3148297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333450"/>
            <a:ext cx="11520000" cy="5835124"/>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根据材料内容，下列说法不正确的一项是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如果我们今天想要了解战国时期某个诸侯国辖域的大致情况，《</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汉书</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 </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地理</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志》应是重要的参考书目。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通过对比</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1935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年《禹贡》半月刊所用的中英文刊名，可以看出这个</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刊</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物</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兼顾传统与现代的学术视野。</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改革开放以来，我国历史地理学的一些研究在国际上领先，主要</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得益</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于</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学科分支的开拓和研究领域的扩大。</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从历史地理学的角度研究某一地区运河开凿的路线选择，可以为该</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地</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区</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未来的运河网规划提供重要参考。</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TextBox 19"/>
          <p:cNvSpPr txBox="1"/>
          <p:nvPr/>
        </p:nvSpPr>
        <p:spPr>
          <a:xfrm>
            <a:off x="188872" y="3581068"/>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17707766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1224014"/>
            <a:ext cx="11412000" cy="2781844"/>
            <a:chOff x="406574" y="1081808"/>
            <a:chExt cx="11412000" cy="2781844"/>
          </a:xfrm>
        </p:grpSpPr>
        <p:grpSp>
          <p:nvGrpSpPr>
            <p:cNvPr id="12" name="组合 11"/>
            <p:cNvGrpSpPr/>
            <p:nvPr/>
          </p:nvGrpSpPr>
          <p:grpSpPr>
            <a:xfrm>
              <a:off x="406574" y="1081808"/>
              <a:ext cx="11412000" cy="2781844"/>
              <a:chOff x="406574" y="1081808"/>
              <a:chExt cx="11412000" cy="2781844"/>
            </a:xfrm>
          </p:grpSpPr>
          <p:sp>
            <p:nvSpPr>
              <p:cNvPr id="11" name="圆角矩形 10"/>
              <p:cNvSpPr/>
              <p:nvPr/>
            </p:nvSpPr>
            <p:spPr>
              <a:xfrm>
                <a:off x="406574" y="1197546"/>
                <a:ext cx="11412000" cy="266610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2" name="矩形 1"/>
            <p:cNvSpPr/>
            <p:nvPr/>
          </p:nvSpPr>
          <p:spPr>
            <a:xfrm>
              <a:off x="557019" y="1554225"/>
              <a:ext cx="11076375" cy="1930337"/>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项对应的信息是材料一第六段中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改革开放以来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所引导的内容，其成就得益于多方面，并没有强调主次轻重，所以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主要得益于学科分支的开拓和研究领域的扩大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以偏概全。</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837079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540425"/>
            <a:ext cx="11520000"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请简要梳理材料一的行文脉络。</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1248410"/>
            <a:ext cx="11520000" cy="3249800"/>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首先对历史地理学进行溯源，以古代地理文献引出传统的沿革地理</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进而将沿革地理与历史地理学对比，指出历史地理学依托现代科学</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按年代介绍我国历史地理学在现代以来的发展，以及改革开放后取得的巨大成就。</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014889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477466"/>
            <a:ext cx="11412000" cy="5904656"/>
            <a:chOff x="406574" y="1081808"/>
            <a:chExt cx="11412000" cy="5904656"/>
          </a:xfrm>
        </p:grpSpPr>
        <p:grpSp>
          <p:nvGrpSpPr>
            <p:cNvPr id="12" name="组合 11"/>
            <p:cNvGrpSpPr/>
            <p:nvPr/>
          </p:nvGrpSpPr>
          <p:grpSpPr>
            <a:xfrm>
              <a:off x="406574" y="1081808"/>
              <a:ext cx="11412000" cy="5904656"/>
              <a:chOff x="406574" y="1081808"/>
              <a:chExt cx="11412000" cy="5904656"/>
            </a:xfrm>
          </p:grpSpPr>
          <p:sp>
            <p:nvSpPr>
              <p:cNvPr id="11" name="圆角矩形 10"/>
              <p:cNvSpPr/>
              <p:nvPr/>
            </p:nvSpPr>
            <p:spPr>
              <a:xfrm>
                <a:off x="406574" y="1197546"/>
                <a:ext cx="11412000" cy="578891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2" name="矩形 1"/>
            <p:cNvSpPr/>
            <p:nvPr/>
          </p:nvSpPr>
          <p:spPr>
            <a:xfrm>
              <a:off x="557019" y="1343372"/>
              <a:ext cx="11076375" cy="5562228"/>
            </a:xfrm>
            <a:prstGeom prst="rect">
              <a:avLst/>
            </a:prstGeom>
            <a:noFill/>
            <a:ln>
              <a:noFill/>
            </a:ln>
          </p:spPr>
          <p:txBody>
            <a:bodyPr>
              <a:spAutoFit/>
            </a:bodyPr>
            <a:lstStyle/>
            <a:p>
              <a:pPr algn="just">
                <a:lnSpc>
                  <a:spcPct val="150000"/>
                </a:lnSpc>
                <a:spcAft>
                  <a:spcPts val="0"/>
                </a:spcAft>
              </a:pP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行文脉络即文章的写作思路，也就是作者先写了什么，接着写了什么，最后写了什么。首先通读全文，找到每一段的中心词或关键句，概括出段落大意；然后整合段落，切分行文层次；最后概括出整合后的大意。</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材料一第一段提出历史地理学的起源至少可以追溯到《禹贡》。第二段的重点是《汉书</a:t>
              </a:r>
              <a:r>
                <a:rPr lang="en-US" altLang="zh-CN"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地理志》使得中国历史地理学研究初具雏形。第三段论述在时空的发展变化中产生了沿革地理这一专门学问。第四段重点论述沿革地理研究的意义和成就。第五段对比沿革地理和历史地理学的不同。第六段论述在现代地理学的影响下，从</a:t>
              </a:r>
              <a:r>
                <a:rPr lang="en-US" altLang="zh-CN" kern="100" dirty="0">
                  <a:latin typeface="Times New Roman" panose="02020603050405020304" pitchFamily="18" charset="0"/>
                  <a:ea typeface="仿宋_GB2312" panose="02010609030101010101" pitchFamily="49" charset="-122"/>
                  <a:cs typeface="Courier New" panose="02070309020205020404" pitchFamily="49" charset="0"/>
                </a:rPr>
                <a:t>20</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世纪初到改革开放以来历史地理学的发展过程。分析以上信息，建立联系，整合成三部分，概括出大意，分别为：历史地理学的起源和雏形及沿革地理产生的原因，历史地理学与沿革地理的本质区别，</a:t>
              </a:r>
              <a:r>
                <a:rPr lang="en-US" altLang="zh-CN" kern="100" dirty="0">
                  <a:latin typeface="Times New Roman" panose="02020603050405020304" pitchFamily="18" charset="0"/>
                  <a:ea typeface="仿宋_GB2312" panose="02010609030101010101" pitchFamily="49" charset="-122"/>
                  <a:cs typeface="Courier New" panose="02070309020205020404" pitchFamily="49" charset="0"/>
                </a:rPr>
                <a:t>20</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世纪以来历史地理学的发展历程。</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827109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494249"/>
            <a:ext cx="11520000" cy="4616648"/>
          </a:xfrm>
          <a:prstGeom prst="rect">
            <a:avLst/>
          </a:prstGeom>
        </p:spPr>
        <p:txBody>
          <a:bodyPr wrap="square">
            <a:spAutoFit/>
          </a:bodyPr>
          <a:lstStyle/>
          <a:p>
            <a:pPr algn="ctr">
              <a:lnSpc>
                <a:spcPct val="150000"/>
              </a:lnSpc>
              <a:spcAft>
                <a:spcPts val="0"/>
              </a:spcAft>
            </a:pPr>
            <a:r>
              <a:rPr lang="zh-CN" altLang="zh-CN" sz="2800" b="1" kern="100" dirty="0">
                <a:latin typeface="宋体" panose="02010600030101010101" pitchFamily="2" charset="-122"/>
                <a:ea typeface="微软雅黑" panose="020B0503020204020204" pitchFamily="34" charset="-122"/>
                <a:cs typeface="Courier New" panose="02070309020205020404" pitchFamily="49" charset="0"/>
              </a:rPr>
              <a:t>二、对点练</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b="1" kern="100" dirty="0">
                <a:latin typeface="Times New Roman" panose="02020603050405020304" pitchFamily="18" charset="0"/>
                <a:ea typeface="黑体" panose="02010609060101010101" pitchFamily="49" charset="-122"/>
                <a:cs typeface="Courier New" panose="02070309020205020404" pitchFamily="49" charset="0"/>
              </a:rPr>
              <a:t>(</a:t>
            </a:r>
            <a:r>
              <a:rPr lang="zh-CN" altLang="zh-CN" sz="2800" b="1" kern="100" dirty="0">
                <a:latin typeface="Times New Roman" panose="02020603050405020304" pitchFamily="18" charset="0"/>
                <a:ea typeface="黑体" panose="02010609060101010101" pitchFamily="49" charset="-122"/>
                <a:cs typeface="Times New Roman" panose="02020603050405020304" pitchFamily="18" charset="0"/>
              </a:rPr>
              <a:t>一</a:t>
            </a:r>
            <a:r>
              <a:rPr lang="en-US" altLang="zh-CN" sz="2800" b="1" kern="100" dirty="0">
                <a:latin typeface="Times New Roman" panose="02020603050405020304" pitchFamily="18" charset="0"/>
                <a:ea typeface="黑体" panose="02010609060101010101" pitchFamily="49" charset="-122"/>
                <a:cs typeface="Courier New" panose="02070309020205020404" pitchFamily="49" charset="0"/>
              </a:rPr>
              <a:t>)</a:t>
            </a:r>
            <a:r>
              <a:rPr lang="zh-CN" altLang="zh-CN" sz="2800" b="1" kern="100" dirty="0">
                <a:latin typeface="Times New Roman" panose="02020603050405020304" pitchFamily="18" charset="0"/>
                <a:ea typeface="黑体" panose="02010609060101010101" pitchFamily="49" charset="-122"/>
                <a:cs typeface="Times New Roman" panose="02020603050405020304" pitchFamily="18" charset="0"/>
              </a:rPr>
              <a:t>理解重要概念</a:t>
            </a:r>
            <a:endParaRPr lang="zh-CN" altLang="zh-CN" sz="1050" kern="100" dirty="0">
              <a:latin typeface="黑体" panose="02010609060101010101" pitchFamily="49" charset="-122"/>
              <a:ea typeface="黑体" panose="02010609060101010101" pitchFamily="49"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根据材料内容，下列各项中不属于沿革地理研究范畴的一项是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历代州域形势变迁研究</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赤壁之战地名考释</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隋唐时期海河水道研究</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黄土高原沟壑演变研究</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TextBox 19"/>
          <p:cNvSpPr txBox="1"/>
          <p:nvPr/>
        </p:nvSpPr>
        <p:spPr>
          <a:xfrm>
            <a:off x="188872" y="4373156"/>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811907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693490"/>
            <a:ext cx="11412000" cy="4896544"/>
            <a:chOff x="406574" y="1081808"/>
            <a:chExt cx="11412000" cy="4896544"/>
          </a:xfrm>
        </p:grpSpPr>
        <p:grpSp>
          <p:nvGrpSpPr>
            <p:cNvPr id="12" name="组合 11"/>
            <p:cNvGrpSpPr/>
            <p:nvPr/>
          </p:nvGrpSpPr>
          <p:grpSpPr>
            <a:xfrm>
              <a:off x="406574" y="1081808"/>
              <a:ext cx="11412000" cy="4896544"/>
              <a:chOff x="406574" y="1081808"/>
              <a:chExt cx="11412000" cy="4896544"/>
            </a:xfrm>
          </p:grpSpPr>
          <p:sp>
            <p:nvSpPr>
              <p:cNvPr id="11" name="圆角矩形 10"/>
              <p:cNvSpPr/>
              <p:nvPr/>
            </p:nvSpPr>
            <p:spPr>
              <a:xfrm>
                <a:off x="406574" y="1197546"/>
                <a:ext cx="11412000" cy="478080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2" name="矩形 1"/>
            <p:cNvSpPr/>
            <p:nvPr/>
          </p:nvSpPr>
          <p:spPr>
            <a:xfrm>
              <a:off x="574387" y="1307357"/>
              <a:ext cx="11076375" cy="4515660"/>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题干要求理解沿革地理研究范畴，该内容对应的信息主要是材料一第五段中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就研究内容而言，前者主要是疆域政区、地名和水道的变迁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，而</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三项分别对应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疆域政区、地名和水道的变迁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，所以，它们属于沿革地理研究范畴</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而</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黄土高原沟壑演变研究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的关键在于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演变研究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，根据材料二的说法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历史地理学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要从产生、形成、演变的过程来探寻其规律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，所以，它属于历史地理学研究范畴。</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419773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837506"/>
            <a:ext cx="11412000" cy="3869329"/>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下面选项对原文的理解与分析不正确，请说明理由。</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选项：建安、曹魏时代的作家关注时代乱离与悲苦人生，抒写个体命运的焦灼忧虑，而汉赋难见个人情性。</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原文：</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动荡社会中的民生百态，开始进入了建安、曹魏时代作家的视野，尽情展示时代乱离与悲苦人生，抒写个体命运的焦灼忧虑。汉代体物浏亮的大赋，难见个人情性，至此遂发生巨大的变化。</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7" name="矩形 6"/>
          <p:cNvSpPr/>
          <p:nvPr/>
        </p:nvSpPr>
        <p:spPr>
          <a:xfrm>
            <a:off x="389206" y="4764232"/>
            <a:ext cx="11412000" cy="131080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汉赋分为骚体赋、大赋和小赋，选项是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汉赋</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，原文是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汉代体物浏亮的大赋</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，两者是属种关系，范围不同。选项扩大范围。</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8" name="组合 7"/>
          <p:cNvGrpSpPr/>
          <p:nvPr/>
        </p:nvGrpSpPr>
        <p:grpSpPr>
          <a:xfrm>
            <a:off x="0" y="314325"/>
            <a:ext cx="1836000" cy="504000"/>
            <a:chOff x="0" y="314325"/>
            <a:chExt cx="1836000" cy="504000"/>
          </a:xfrm>
        </p:grpSpPr>
        <p:sp>
          <p:nvSpPr>
            <p:cNvPr id="9" name="矩形 8"/>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en-US" kern="100" dirty="0" smtClean="0">
                  <a:solidFill>
                    <a:schemeClr val="bg1"/>
                  </a:solidFill>
                  <a:latin typeface="方正大黑_GBK" panose="03000509000000000000" pitchFamily="65" charset="-122"/>
                  <a:ea typeface="方正大黑_GBK" panose="03000509000000000000" pitchFamily="65" charset="-122"/>
                  <a:cs typeface="Times New Roman" panose="02020603050405020304" pitchFamily="18" charset="0"/>
                </a:rPr>
                <a:t>关联教材</a:t>
              </a:r>
              <a:endParaRPr lang="zh-CN" sz="2200" kern="100" dirty="0">
                <a:solidFill>
                  <a:schemeClr val="bg1"/>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11" name="矩形 10"/>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12" name="直接连接符 11"/>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861325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648986"/>
            <a:ext cx="11520000"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请结合材料内容，给历史地理学下一个简要定义。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35206" y="1341494"/>
            <a:ext cx="11520000" cy="397031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历史地理学是现代地理学的分支学科，</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具有时空结合的特征，</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以自然和人文地理现象的产生、形成及其演化的过程为研究对象，</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④</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探寻这些现象产生、形成及其演化背后的原因和规律。</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点应是答案要点，规范的定义应为：历史地理学是具有时空结合的特征，以自然和人文地理现象的产生、形成及其演化的过程为研究对象，探寻这些现象产生、形成及其演化背后的原因和规律的现代地理学的分支学科。</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1160222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242392"/>
            <a:ext cx="11412000" cy="6139730"/>
            <a:chOff x="406574" y="1081808"/>
            <a:chExt cx="11412000" cy="6139730"/>
          </a:xfrm>
        </p:grpSpPr>
        <p:grpSp>
          <p:nvGrpSpPr>
            <p:cNvPr id="12" name="组合 11"/>
            <p:cNvGrpSpPr/>
            <p:nvPr/>
          </p:nvGrpSpPr>
          <p:grpSpPr>
            <a:xfrm>
              <a:off x="406574" y="1081808"/>
              <a:ext cx="11412000" cy="6139730"/>
              <a:chOff x="406574" y="1081808"/>
              <a:chExt cx="11412000" cy="6139730"/>
            </a:xfrm>
          </p:grpSpPr>
          <p:sp>
            <p:nvSpPr>
              <p:cNvPr id="11" name="圆角矩形 10"/>
              <p:cNvSpPr/>
              <p:nvPr/>
            </p:nvSpPr>
            <p:spPr>
              <a:xfrm>
                <a:off x="406574" y="1197546"/>
                <a:ext cx="11412000" cy="6023992"/>
              </a:xfrm>
              <a:prstGeom prst="roundRect">
                <a:avLst>
                  <a:gd name="adj" fmla="val 234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2" name="矩形 1"/>
            <p:cNvSpPr/>
            <p:nvPr/>
          </p:nvSpPr>
          <p:spPr>
            <a:xfrm>
              <a:off x="574387" y="1382788"/>
              <a:ext cx="11076375" cy="5772991"/>
            </a:xfrm>
            <a:prstGeom prst="rect">
              <a:avLst/>
            </a:prstGeom>
            <a:noFill/>
            <a:ln>
              <a:noFill/>
            </a:ln>
          </p:spPr>
          <p:txBody>
            <a:bodyPr>
              <a:spAutoFit/>
            </a:bodyPr>
            <a:lstStyle/>
            <a:p>
              <a:pPr algn="just">
                <a:lnSpc>
                  <a:spcPct val="150000"/>
                </a:lnSpc>
                <a:spcAft>
                  <a:spcPts val="0"/>
                </a:spcAft>
              </a:pP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下定义必须抓住被定义事物的基本属性和本质特征，格式为被定义概念＝特征＋属概念</a:t>
              </a:r>
              <a:r>
                <a:rPr lang="en-US" altLang="zh-CN" sz="25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上位概念</a:t>
              </a:r>
              <a:r>
                <a:rPr lang="en-US" altLang="zh-CN" sz="25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。根据材料一</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历史地理学则有自己独立的学科体系和理论，是现代地理学的一部分</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，可知历史地理学的基本属性是一门现代地理学科，或者说是现代地理学的分支学科。根据材料二</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历史地理学在以空间为研究对象的地理学的庞大家族中，具有独特性，即空间过程和时间过程相结合</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，概括其本质特征，即具有时空结合的特点。根据材料一的研究性质和材料二第二段，以及对长江三峡等地貌和武汉等城市的形成和演变，可知历史地理学的研究对象是自然和人文地理现象的</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产生、形成及其演化的过程</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，研究目的是</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寻找</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原因</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探寻其规律</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。筛选并整合以上信息，根据下定义多采用判断单句的格式要求，即可概括出准确、完整的答案。</a:t>
              </a:r>
              <a:endParaRPr lang="zh-CN" altLang="zh-CN" sz="25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804985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753667"/>
            <a:ext cx="11337712" cy="548443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126653" y="1004107"/>
            <a:ext cx="10873209" cy="4616648"/>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理解重要概念含义是指要理解概念的内涵和外延。概念的内涵就是其含义，即该概念所反映的事物对象所特有的属性。如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商品是用来交换的劳动产品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。其中，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用来交换的劳动产品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就是概念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商品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的内涵。</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概念的外延，就是指这个概念所反映的事物对象的范围，即具有概念所反映的属性的事物或对象。如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森林包括防护林、用材林、经济林、薪炭林、特殊用途林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，这就是从外延角度说明森林的含义。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i="0" dirty="0" smtClean="0">
                  <a:solidFill>
                    <a:schemeClr val="bg1"/>
                  </a:solidFill>
                </a:rPr>
                <a:t>点拨关键</a:t>
              </a:r>
              <a:endParaRPr lang="zh-CN" altLang="en-US" sz="2000" i="0" dirty="0">
                <a:solidFill>
                  <a:schemeClr val="bg1"/>
                </a:solidFill>
              </a:endParaRPr>
            </a:p>
          </p:txBody>
        </p:sp>
      </p:grpSp>
    </p:spTree>
    <p:extLst>
      <p:ext uri="{BB962C8B-B14F-4D97-AF65-F5344CB8AC3E}">
        <p14:creationId xmlns:p14="http://schemas.microsoft.com/office/powerpoint/2010/main" val="23456443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753667"/>
            <a:ext cx="11337712" cy="548443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126653" y="1004107"/>
            <a:ext cx="10640813" cy="4616648"/>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概念的内涵是概念的质，其外延是概念的量。概念的内涵规定了概念的外延。</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理解概念，先要学会给概念下定义。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被定义概念＝被定义对象的本质特征＋邻近属概念。</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具体可参见后面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语言文字运用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板块八学案</a:t>
            </a:r>
            <a:r>
              <a:rPr lang="en-US" altLang="zh-CN" sz="2800" kern="100" smtClean="0">
                <a:latin typeface="Times New Roman" panose="02020603050405020304" pitchFamily="18" charset="0"/>
                <a:ea typeface="楷体_GB2312" panose="02010609030101010101" pitchFamily="49" charset="-122"/>
                <a:cs typeface="Courier New" panose="02070309020205020404" pitchFamily="49" charset="0"/>
              </a:rPr>
              <a:t>61</a:t>
            </a:r>
            <a:r>
              <a:rPr lang="en-US" altLang="zh-CN" sz="2800" kern="10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语段压缩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下定义有固定的公式，使用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等判断句式表述。</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i="0" dirty="0" smtClean="0">
                  <a:solidFill>
                    <a:schemeClr val="bg1"/>
                  </a:solidFill>
                </a:rPr>
                <a:t>点拨关键</a:t>
              </a:r>
              <a:endParaRPr lang="zh-CN" altLang="en-US" sz="2000" i="0" dirty="0">
                <a:solidFill>
                  <a:schemeClr val="bg1"/>
                </a:solidFill>
              </a:endParaRPr>
            </a:p>
          </p:txBody>
        </p:sp>
      </p:grpSp>
    </p:spTree>
    <p:extLst>
      <p:ext uri="{BB962C8B-B14F-4D97-AF65-F5344CB8AC3E}">
        <p14:creationId xmlns:p14="http://schemas.microsoft.com/office/powerpoint/2010/main" val="33694360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753667"/>
            <a:ext cx="11337712" cy="548443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126653" y="775023"/>
            <a:ext cx="10640813" cy="5400004"/>
          </a:xfrm>
          <a:prstGeom prst="rect">
            <a:avLst/>
          </a:prstGeom>
        </p:spPr>
        <p:txBody>
          <a:bodyPr wrap="square">
            <a:spAutoFit/>
          </a:bodyPr>
          <a:lstStyle/>
          <a:p>
            <a:pPr indent="711200" algn="just">
              <a:lnSpc>
                <a:spcPct val="150000"/>
              </a:lnSpc>
              <a:spcAft>
                <a:spcPts val="0"/>
              </a:spcAft>
            </a:pP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明确概念之间的关系。</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注意选项中的概念与原文中的概念的内涵是否相同，否则就是偷换概念。</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注意选项中的概念与原文中的概念关系是否一致。概念之间的关系有同一关系、属种关系、交叉关系、矛盾关系、反对关系等，如果选项和原文的概念是同一关系，可以互相转换；如果是矛盾、反对关系，则不可以；如果是属种、交叉关系，就要结合语境，仔细比对。如</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关联教材</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中选项的</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汉赋</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和原文中</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汉代体物浏亮的大赋</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是属种关系，选项扩大范围。</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i="0" dirty="0" smtClean="0">
                  <a:solidFill>
                    <a:schemeClr val="bg1"/>
                  </a:solidFill>
                </a:rPr>
                <a:t>点拨关键</a:t>
              </a:r>
              <a:endParaRPr lang="zh-CN" altLang="en-US" sz="2000" i="0" dirty="0">
                <a:solidFill>
                  <a:schemeClr val="bg1"/>
                </a:solidFill>
              </a:endParaRPr>
            </a:p>
          </p:txBody>
        </p:sp>
      </p:grpSp>
    </p:spTree>
    <p:extLst>
      <p:ext uri="{BB962C8B-B14F-4D97-AF65-F5344CB8AC3E}">
        <p14:creationId xmlns:p14="http://schemas.microsoft.com/office/powerpoint/2010/main" val="18854160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624379"/>
            <a:ext cx="11520000" cy="4893647"/>
          </a:xfrm>
          <a:prstGeom prst="rect">
            <a:avLst/>
          </a:prstGeom>
        </p:spPr>
        <p:txBody>
          <a:bodyPr wrap="square">
            <a:spAutoFit/>
          </a:bodyPr>
          <a:lstStyle/>
          <a:p>
            <a:pPr algn="just">
              <a:lnSpc>
                <a:spcPct val="150000"/>
              </a:lnSpc>
              <a:spcAft>
                <a:spcPts val="0"/>
              </a:spcAft>
            </a:pPr>
            <a:r>
              <a:rPr lang="en-US" altLang="zh-CN" sz="2600" b="1" kern="100" dirty="0">
                <a:latin typeface="Times New Roman" panose="02020603050405020304" pitchFamily="18" charset="0"/>
                <a:ea typeface="黑体" panose="02010609060101010101" pitchFamily="49" charset="-122"/>
                <a:cs typeface="Courier New" panose="02070309020205020404" pitchFamily="49" charset="0"/>
              </a:rPr>
              <a:t>(</a:t>
            </a:r>
            <a:r>
              <a:rPr lang="zh-CN" altLang="zh-CN" sz="2600" b="1" kern="100" dirty="0">
                <a:latin typeface="Times New Roman" panose="02020603050405020304" pitchFamily="18" charset="0"/>
                <a:ea typeface="黑体" panose="02010609060101010101" pitchFamily="49" charset="-122"/>
                <a:cs typeface="Times New Roman" panose="02020603050405020304" pitchFamily="18" charset="0"/>
              </a:rPr>
              <a:t>二</a:t>
            </a:r>
            <a:r>
              <a:rPr lang="en-US" altLang="zh-CN" sz="2600" b="1" kern="100" dirty="0">
                <a:latin typeface="Times New Roman" panose="02020603050405020304" pitchFamily="18" charset="0"/>
                <a:ea typeface="黑体" panose="02010609060101010101" pitchFamily="49" charset="-122"/>
                <a:cs typeface="Courier New" panose="02070309020205020404" pitchFamily="49" charset="0"/>
              </a:rPr>
              <a:t>)</a:t>
            </a:r>
            <a:r>
              <a:rPr lang="zh-CN" altLang="zh-CN" sz="2600" b="1" kern="100" dirty="0">
                <a:latin typeface="Times New Roman" panose="02020603050405020304" pitchFamily="18" charset="0"/>
                <a:ea typeface="黑体" panose="02010609060101010101" pitchFamily="49" charset="-122"/>
                <a:cs typeface="Times New Roman" panose="02020603050405020304" pitchFamily="18" charset="0"/>
              </a:rPr>
              <a:t>理解重要句子</a:t>
            </a:r>
            <a:endParaRPr lang="zh-CN" altLang="zh-CN" sz="2600" kern="100" dirty="0">
              <a:latin typeface="黑体" panose="02010609060101010101" pitchFamily="49" charset="-122"/>
              <a:ea typeface="黑体" panose="02010609060101010101" pitchFamily="49"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原创题</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下列对</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但是沿革地理并不等于历史地理学，二者不仅有量的不同，而且有质的区别</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一句的理解，不正确的一项是</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spc="-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600" kern="100" spc="-100" dirty="0">
                <a:latin typeface="Times New Roman" panose="02020603050405020304" pitchFamily="18" charset="0"/>
                <a:ea typeface="方正中等线简体" panose="03000509000000000000" pitchFamily="65" charset="-122"/>
                <a:cs typeface="Times New Roman" panose="02020603050405020304" pitchFamily="18" charset="0"/>
              </a:rPr>
              <a:t>沿革地理的研究对象具有广泛性和复杂性，但仍不及历史地理学的涵盖范围广。</a:t>
            </a:r>
            <a:endParaRPr lang="zh-CN" altLang="zh-CN" sz="260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en-US" altLang="zh-CN" sz="26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spc="-100" dirty="0">
                <a:latin typeface="Times New Roman" panose="02020603050405020304" pitchFamily="18" charset="0"/>
                <a:ea typeface="方正中等线简体" panose="03000509000000000000" pitchFamily="65" charset="-122"/>
                <a:cs typeface="Times New Roman" panose="02020603050405020304" pitchFamily="18" charset="0"/>
              </a:rPr>
              <a:t>沿革地理研究的内容关乎国计民生，而且其研究内容构成了历史地理学的基础。</a:t>
            </a:r>
            <a:endParaRPr lang="zh-CN" altLang="zh-CN" sz="260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600" kern="100" spc="-100" dirty="0">
                <a:latin typeface="Times New Roman" panose="02020603050405020304" pitchFamily="18" charset="0"/>
                <a:ea typeface="方正中等线简体" panose="03000509000000000000" pitchFamily="65" charset="-122"/>
                <a:cs typeface="Times New Roman" panose="02020603050405020304" pitchFamily="18" charset="0"/>
              </a:rPr>
              <a:t>从沿革地理和历史地理学之间的关系看，后者从属于前者并为其重要组成部分。</a:t>
            </a:r>
            <a:endParaRPr lang="zh-CN" altLang="zh-CN" sz="260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中国历史地理学形成时间虽晚于沿革地理，但在现代，历史地理学的研究</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不</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断</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发展。</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TextBox 19"/>
          <p:cNvSpPr txBox="1"/>
          <p:nvPr/>
        </p:nvSpPr>
        <p:spPr>
          <a:xfrm>
            <a:off x="190550" y="3573810"/>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23962079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251916"/>
            <a:ext cx="11412000" cy="6202214"/>
            <a:chOff x="406574" y="1081808"/>
            <a:chExt cx="11412000" cy="6202214"/>
          </a:xfrm>
        </p:grpSpPr>
        <p:grpSp>
          <p:nvGrpSpPr>
            <p:cNvPr id="12" name="组合 11"/>
            <p:cNvGrpSpPr/>
            <p:nvPr/>
          </p:nvGrpSpPr>
          <p:grpSpPr>
            <a:xfrm>
              <a:off x="406574" y="1081808"/>
              <a:ext cx="11412000" cy="6202214"/>
              <a:chOff x="406574" y="1081808"/>
              <a:chExt cx="11412000" cy="6202214"/>
            </a:xfrm>
          </p:grpSpPr>
          <p:sp>
            <p:nvSpPr>
              <p:cNvPr id="11" name="圆角矩形 10"/>
              <p:cNvSpPr/>
              <p:nvPr/>
            </p:nvSpPr>
            <p:spPr>
              <a:xfrm>
                <a:off x="406574" y="1197546"/>
                <a:ext cx="11412000" cy="608647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2" name="矩形 1"/>
            <p:cNvSpPr/>
            <p:nvPr/>
          </p:nvSpPr>
          <p:spPr>
            <a:xfrm>
              <a:off x="557019" y="1335932"/>
              <a:ext cx="11076375" cy="5827493"/>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本题考查理解文中重要句子的含意。</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项正确</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根据</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材料一第五段</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就研究内容而言，前者主要是</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分支</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可知，历史地理学的涵盖范围比沿革地理广。</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项正确</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材料</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一第四段指出</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沿革地理研究的内容关系到国计民生</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，另根据第六段可知，沿革地理于</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20</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世纪</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30</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代以后开始向历史地理学发展，学术团体禹贡学会起初仍以研究和发展沿革地理为宗旨；改革开放以来，历史地理学者继承和发扬了沿革地理的优良传统。可见沿革地理与历史地理学在学术上是源和流的关系，前者的研究方法、研究内容乃至研究成果都可以为后者所用。</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项错误</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686765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89206" y="899988"/>
            <a:ext cx="11412000" cy="4257998"/>
            <a:chOff x="406574" y="1081808"/>
            <a:chExt cx="11412000" cy="4257998"/>
          </a:xfrm>
        </p:grpSpPr>
        <p:grpSp>
          <p:nvGrpSpPr>
            <p:cNvPr id="9" name="组合 8"/>
            <p:cNvGrpSpPr/>
            <p:nvPr/>
          </p:nvGrpSpPr>
          <p:grpSpPr>
            <a:xfrm>
              <a:off x="406574" y="1081808"/>
              <a:ext cx="11412000" cy="4257998"/>
              <a:chOff x="406574" y="1081808"/>
              <a:chExt cx="11412000" cy="4257998"/>
            </a:xfrm>
          </p:grpSpPr>
          <p:sp>
            <p:nvSpPr>
              <p:cNvPr id="14" name="圆角矩形 13"/>
              <p:cNvSpPr/>
              <p:nvPr/>
            </p:nvSpPr>
            <p:spPr>
              <a:xfrm>
                <a:off x="406574" y="1197546"/>
                <a:ext cx="11412000" cy="4142260"/>
              </a:xfrm>
              <a:prstGeom prst="roundRect">
                <a:avLst>
                  <a:gd name="adj" fmla="val 228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10" name="矩形 9"/>
            <p:cNvSpPr/>
            <p:nvPr/>
          </p:nvSpPr>
          <p:spPr>
            <a:xfrm>
              <a:off x="557019" y="1335932"/>
              <a:ext cx="11076375" cy="3869329"/>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首先，原句明确说明二者</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有质的区别</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，所以它们不可能是从属关系；其次，根据材料一第五、六段可知，历史地理学的研究范围更广，所以它也不可能是沿革地理的组成部分。</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项正确</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材料</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一第五段</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中国沿革地理虽然早已成为专门学问，却一直未形成新的学科</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以及第六段第一句说明中国沿革地理成型更早，由第六段最后一句可知选项后半句表述正确。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0503908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053530"/>
            <a:ext cx="11412000" cy="3242170"/>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请用一个短句概括下面长句的意思，不超过</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20</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个字。</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由于每个物种都有按照几何级数过度繁殖的趋向，而且各个物种中变异了的后代，可以通过其习性及构造的多样化去占据自然条件下多种多样的生活场所，以满足数量不断增加的需要，所以自然选择的结果就更倾向于保存物种中那些最为歧异的后代</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《自然选择的证明》</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89206" y="4285237"/>
            <a:ext cx="11412000" cy="66447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自然选择倾向于保存物种中最为歧异的后代。</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7" name="组合 6"/>
          <p:cNvGrpSpPr/>
          <p:nvPr/>
        </p:nvGrpSpPr>
        <p:grpSpPr>
          <a:xfrm>
            <a:off x="389206" y="5220468"/>
            <a:ext cx="11412000" cy="1089646"/>
            <a:chOff x="406574" y="1081808"/>
            <a:chExt cx="11412000" cy="1089646"/>
          </a:xfrm>
        </p:grpSpPr>
        <p:grpSp>
          <p:nvGrpSpPr>
            <p:cNvPr id="8" name="组合 7"/>
            <p:cNvGrpSpPr/>
            <p:nvPr/>
          </p:nvGrpSpPr>
          <p:grpSpPr>
            <a:xfrm>
              <a:off x="406574" y="1081808"/>
              <a:ext cx="11412000" cy="1089646"/>
              <a:chOff x="406574" y="1081808"/>
              <a:chExt cx="11412000" cy="1089646"/>
            </a:xfrm>
          </p:grpSpPr>
          <p:sp>
            <p:nvSpPr>
              <p:cNvPr id="10" name="圆角矩形 9"/>
              <p:cNvSpPr/>
              <p:nvPr/>
            </p:nvSpPr>
            <p:spPr>
              <a:xfrm>
                <a:off x="406574" y="1197546"/>
                <a:ext cx="11412000" cy="97390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9" name="矩形 8"/>
            <p:cNvSpPr/>
            <p:nvPr/>
          </p:nvSpPr>
          <p:spPr>
            <a:xfrm>
              <a:off x="557019" y="1380238"/>
              <a:ext cx="11076375" cy="637675"/>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该句是一个因果关系复句，句意重点在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所以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后。</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grpSp>
        <p:nvGrpSpPr>
          <p:cNvPr id="12" name="组合 11"/>
          <p:cNvGrpSpPr/>
          <p:nvPr/>
        </p:nvGrpSpPr>
        <p:grpSpPr>
          <a:xfrm>
            <a:off x="0" y="314325"/>
            <a:ext cx="1836000" cy="504000"/>
            <a:chOff x="0" y="314325"/>
            <a:chExt cx="1836000" cy="504000"/>
          </a:xfrm>
        </p:grpSpPr>
        <p:sp>
          <p:nvSpPr>
            <p:cNvPr id="13" name="矩形 12"/>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矩形 13"/>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en-US" kern="100" dirty="0" smtClean="0">
                  <a:solidFill>
                    <a:schemeClr val="bg1"/>
                  </a:solidFill>
                  <a:latin typeface="方正大黑_GBK" panose="03000509000000000000" pitchFamily="65" charset="-122"/>
                  <a:ea typeface="方正大黑_GBK" panose="03000509000000000000" pitchFamily="65" charset="-122"/>
                  <a:cs typeface="Times New Roman" panose="02020603050405020304" pitchFamily="18" charset="0"/>
                </a:rPr>
                <a:t>关联教材</a:t>
              </a:r>
              <a:endParaRPr lang="zh-CN" sz="2200" kern="100" dirty="0">
                <a:solidFill>
                  <a:schemeClr val="bg1"/>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15" name="矩形 14"/>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16" name="直接连接符 15"/>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14038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753667"/>
            <a:ext cx="11337712" cy="548443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126653" y="1146382"/>
            <a:ext cx="10640813" cy="4515660"/>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对于信息类阅读来说，理解重要句子就是理解那些复杂长句，因为长句表达是这类文章尤其是论文表达的特点。为此，要注意：</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分析句子结构层次。可依据标点，更可根据句中关联词语来划分层次。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抓住句中关键词，把握句子核心。</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留心句子的修饰、限定成分，准确理解。</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关注句子修辞及在文中的位置。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i="0" dirty="0" smtClean="0">
                  <a:solidFill>
                    <a:schemeClr val="bg1"/>
                  </a:solidFill>
                </a:rPr>
                <a:t>点拨关键</a:t>
              </a:r>
              <a:endParaRPr lang="zh-CN" altLang="en-US" sz="2000" i="0" dirty="0">
                <a:solidFill>
                  <a:schemeClr val="bg1"/>
                </a:solidFill>
              </a:endParaRPr>
            </a:p>
          </p:txBody>
        </p:sp>
      </p:grpSp>
    </p:spTree>
    <p:extLst>
      <p:ext uri="{BB962C8B-B14F-4D97-AF65-F5344CB8AC3E}">
        <p14:creationId xmlns:p14="http://schemas.microsoft.com/office/powerpoint/2010/main" val="32172430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p0.ssl.qhimgs1.com/t04c004d699d9cfba1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0413" cy="6859588"/>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7" name="标题 1"/>
          <p:cNvSpPr txBox="1"/>
          <p:nvPr/>
        </p:nvSpPr>
        <p:spPr>
          <a:xfrm>
            <a:off x="474013" y="1846191"/>
            <a:ext cx="4613081"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dirty="0" smtClean="0">
                <a:solidFill>
                  <a:schemeClr val="tx1">
                    <a:lumMod val="65000"/>
                    <a:lumOff val="35000"/>
                  </a:schemeClr>
                </a:solidFill>
                <a:latin typeface="楷体" panose="02010609060101010101" pitchFamily="49" charset="-122"/>
                <a:ea typeface="楷体" panose="02010609060101010101" pitchFamily="49" charset="-122"/>
              </a:rPr>
              <a:t>活动二</a:t>
            </a:r>
            <a:endParaRPr lang="zh-CN" altLang="en-US" sz="2800" dirty="0">
              <a:solidFill>
                <a:schemeClr val="tx1">
                  <a:lumMod val="65000"/>
                  <a:lumOff val="35000"/>
                </a:schemeClr>
              </a:solidFill>
              <a:latin typeface="楷体" panose="02010609060101010101" pitchFamily="49" charset="-122"/>
              <a:ea typeface="楷体" panose="02010609060101010101" pitchFamily="49" charset="-122"/>
            </a:endParaRPr>
          </a:p>
        </p:txBody>
      </p:sp>
      <p:cxnSp>
        <p:nvCxnSpPr>
          <p:cNvPr id="18" name="直接连接符 17"/>
          <p:cNvCxnSpPr/>
          <p:nvPr/>
        </p:nvCxnSpPr>
        <p:spPr>
          <a:xfrm flipH="1">
            <a:off x="334566" y="1905861"/>
            <a:ext cx="2083" cy="1163893"/>
          </a:xfrm>
          <a:prstGeom prst="line">
            <a:avLst/>
          </a:prstGeom>
          <a:ln w="57150">
            <a:solidFill>
              <a:srgbClr val="3A5150"/>
            </a:solidFill>
          </a:ln>
        </p:spPr>
        <p:style>
          <a:lnRef idx="1">
            <a:schemeClr val="accent1"/>
          </a:lnRef>
          <a:fillRef idx="0">
            <a:schemeClr val="accent1"/>
          </a:fillRef>
          <a:effectRef idx="0">
            <a:schemeClr val="accent1"/>
          </a:effectRef>
          <a:fontRef idx="minor">
            <a:schemeClr val="tx1"/>
          </a:fontRef>
        </p:style>
      </p:cxnSp>
      <p:sp>
        <p:nvSpPr>
          <p:cNvPr id="19" name="标题 1"/>
          <p:cNvSpPr txBox="1"/>
          <p:nvPr/>
        </p:nvSpPr>
        <p:spPr>
          <a:xfrm>
            <a:off x="474013" y="2306990"/>
            <a:ext cx="8429505" cy="90678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lnSpc>
                <a:spcPct val="100000"/>
              </a:lnSpc>
            </a:pPr>
            <a:r>
              <a:rPr lang="zh-CN" altLang="en-US" sz="5400" b="1" kern="100" dirty="0">
                <a:effectLst>
                  <a:outerShdw blurRad="50800" dist="38100" dir="2700000" algn="tl" rotWithShape="0">
                    <a:prstClr val="black">
                      <a:alpha val="40000"/>
                    </a:prstClr>
                  </a:outerShdw>
                </a:effectLst>
                <a:latin typeface="+mj-ea"/>
                <a:cs typeface="华文黑体" panose="02010600040101010101" pitchFamily="2" charset="-122"/>
                <a:sym typeface="+mn-ea"/>
              </a:rPr>
              <a:t>运用比对法，识破设题陷阱</a:t>
            </a:r>
            <a:endParaRPr lang="zh-CN" altLang="en-US" sz="5400" b="1" kern="100" spc="300" dirty="0">
              <a:effectLst>
                <a:outerShdw blurRad="50800" dist="38100" dir="2700000" algn="tl" rotWithShape="0">
                  <a:prstClr val="black">
                    <a:alpha val="40000"/>
                  </a:prstClr>
                </a:outerShdw>
              </a:effectLst>
              <a:latin typeface="+mj-ea"/>
              <a:ea typeface="微软雅黑" panose="020B0503020204020204" charset="-122"/>
              <a:cs typeface="华文黑体" panose="02010600040101010101" pitchFamily="2" charset="-122"/>
              <a:sym typeface="+mn-ea"/>
            </a:endParaRPr>
          </a:p>
        </p:txBody>
      </p:sp>
    </p:spTree>
    <p:extLst>
      <p:ext uri="{BB962C8B-B14F-4D97-AF65-F5344CB8AC3E}">
        <p14:creationId xmlns:p14="http://schemas.microsoft.com/office/powerpoint/2010/main" val="19176908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741233"/>
            <a:ext cx="11520000" cy="6093976"/>
          </a:xfrm>
          <a:prstGeom prst="rect">
            <a:avLst/>
          </a:prstGeom>
        </p:spPr>
        <p:txBody>
          <a:bodyPr wrap="square">
            <a:spAutoFit/>
          </a:bodyPr>
          <a:lstStyle/>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比对法就是把选项与原文相关内容进行比较，判断选项正误的做题方法。它几乎可以适用于所有的选择题或者说答选择题几乎都要用到比对法。其运用要注意以下三点：</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50000"/>
              </a:lnSpc>
              <a:spcAft>
                <a:spcPts val="0"/>
              </a:spcAft>
            </a:pPr>
            <a:r>
              <a:rPr lang="en-US" altLang="zh-CN" sz="2600" b="1" kern="100" dirty="0">
                <a:latin typeface="Times New Roman" panose="02020603050405020304" pitchFamily="18" charset="0"/>
                <a:ea typeface="黑体" panose="02010609060101010101" pitchFamily="49" charset="-122"/>
                <a:cs typeface="Courier New" panose="02070309020205020404" pitchFamily="49" charset="0"/>
              </a:rPr>
              <a:t>1.</a:t>
            </a:r>
            <a:r>
              <a:rPr lang="zh-CN" altLang="zh-CN" sz="2600" b="1" kern="100" dirty="0">
                <a:latin typeface="Times New Roman" panose="02020603050405020304" pitchFamily="18" charset="0"/>
                <a:ea typeface="黑体" panose="02010609060101010101" pitchFamily="49" charset="-122"/>
                <a:cs typeface="Times New Roman" panose="02020603050405020304" pitchFamily="18" charset="0"/>
              </a:rPr>
              <a:t>比对原则</a:t>
            </a:r>
            <a:endParaRPr lang="zh-CN" altLang="zh-CN" sz="2600" kern="100" dirty="0">
              <a:latin typeface="黑体" panose="02010609060101010101" pitchFamily="49" charset="-122"/>
              <a:ea typeface="黑体" panose="02010609060101010101" pitchFamily="49" charset="-122"/>
              <a:cs typeface="Courier New" panose="02070309020205020404" pitchFamily="49" charset="0"/>
            </a:endParaRPr>
          </a:p>
          <a:p>
            <a:pPr indent="711200" algn="just">
              <a:lnSpc>
                <a:spcPct val="150000"/>
              </a:lnSpc>
              <a:spcAft>
                <a:spcPts val="0"/>
              </a:spcAft>
            </a:pPr>
            <a:r>
              <a:rPr lang="en-US" altLang="zh-CN" sz="2600" b="1"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600" b="1" kern="100" dirty="0">
                <a:latin typeface="Times New Roman" panose="02020603050405020304" pitchFamily="18" charset="0"/>
                <a:ea typeface="方正中等线简体" panose="03000509000000000000" pitchFamily="65" charset="-122"/>
                <a:cs typeface="Times New Roman" panose="02020603050405020304" pitchFamily="18" charset="0"/>
              </a:rPr>
              <a:t>整体原则</a:t>
            </a:r>
            <a:endParaRPr lang="zh-CN" altLang="zh-CN" sz="2600" b="1"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选项在转述或概括文本信息时会有一定程度的跨越，跨句子、段落，甚至材料，筛选时要注意整体把握材料。</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b="1"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600" b="1" kern="100" dirty="0">
                <a:latin typeface="Times New Roman" panose="02020603050405020304" pitchFamily="18" charset="0"/>
                <a:ea typeface="方正中等线简体" panose="03000509000000000000" pitchFamily="65" charset="-122"/>
                <a:cs typeface="Times New Roman" panose="02020603050405020304" pitchFamily="18" charset="0"/>
              </a:rPr>
              <a:t>理解原则</a:t>
            </a:r>
            <a:endParaRPr lang="zh-CN" altLang="zh-CN" sz="2600" b="1"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不能简单依据选项关键词去筛选文中信息，还要理解该词语的内涵，找同义词、近义词、有包含或从属关系的词语，确保信息不遗漏。</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2" name="矩形 11"/>
          <p:cNvSpPr/>
          <p:nvPr/>
        </p:nvSpPr>
        <p:spPr>
          <a:xfrm>
            <a:off x="200025" y="141946"/>
            <a:ext cx="3158877"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p>
        </p:txBody>
      </p:sp>
      <p:sp>
        <p:nvSpPr>
          <p:cNvPr id="13" name="矩形 12"/>
          <p:cNvSpPr/>
          <p:nvPr/>
        </p:nvSpPr>
        <p:spPr>
          <a:xfrm>
            <a:off x="425306" y="100637"/>
            <a:ext cx="2852063" cy="461665"/>
          </a:xfrm>
          <a:prstGeom prst="rect">
            <a:avLst/>
          </a:prstGeom>
        </p:spPr>
        <p:txBody>
          <a:bodyPr wrap="none">
            <a:spAutoFit/>
          </a:bodyPr>
          <a:lstStyle/>
          <a:p>
            <a:pPr lvl="0"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en-US" dirty="0">
                <a:solidFill>
                  <a:prstClr val="white"/>
                </a:solidFill>
                <a:latin typeface="方正大黑简体" panose="03000509000000000000" pitchFamily="65" charset="-122"/>
                <a:ea typeface="方正大黑简体" panose="03000509000000000000" pitchFamily="65" charset="-122"/>
              </a:rPr>
              <a:t>一</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en-US" dirty="0">
                <a:solidFill>
                  <a:prstClr val="white"/>
                </a:solidFill>
                <a:latin typeface="方正大黑简体" panose="03000509000000000000" pitchFamily="65" charset="-122"/>
                <a:ea typeface="方正大黑简体" panose="03000509000000000000" pitchFamily="65" charset="-122"/>
              </a:rPr>
              <a:t>如何运用比对法</a:t>
            </a:r>
            <a:endParaRPr lang="zh-CN" altLang="zh-CN" dirty="0">
              <a:solidFill>
                <a:prstClr val="white"/>
              </a:solidFill>
              <a:latin typeface="方正大黑简体" panose="03000509000000000000" pitchFamily="65" charset="-122"/>
              <a:ea typeface="方正大黑简体" panose="03000509000000000000" pitchFamily="65"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77606" y="69801"/>
            <a:ext cx="11635200" cy="6694140"/>
          </a:xfrm>
          <a:prstGeom prst="rect">
            <a:avLst/>
          </a:prstGeom>
        </p:spPr>
        <p:txBody>
          <a:bodyPr wrap="square">
            <a:spAutoFit/>
          </a:bodyPr>
          <a:lstStyle/>
          <a:p>
            <a:pPr indent="713740" algn="just">
              <a:lnSpc>
                <a:spcPct val="150000"/>
              </a:lnSpc>
              <a:spcAft>
                <a:spcPts val="0"/>
              </a:spcAft>
            </a:pPr>
            <a:r>
              <a:rPr lang="en-US" altLang="zh-CN" sz="2600" b="1" kern="100" dirty="0">
                <a:latin typeface="Times New Roman" panose="02020603050405020304" pitchFamily="18" charset="0"/>
                <a:ea typeface="黑体" panose="02010609060101010101" pitchFamily="49" charset="-122"/>
                <a:cs typeface="Courier New" panose="02070309020205020404" pitchFamily="49" charset="0"/>
              </a:rPr>
              <a:t>2.</a:t>
            </a:r>
            <a:r>
              <a:rPr lang="zh-CN" altLang="zh-CN" sz="2600" b="1" kern="100" dirty="0">
                <a:latin typeface="Times New Roman" panose="02020603050405020304" pitchFamily="18" charset="0"/>
                <a:ea typeface="黑体" panose="02010609060101010101" pitchFamily="49" charset="-122"/>
                <a:cs typeface="Times New Roman" panose="02020603050405020304" pitchFamily="18" charset="0"/>
              </a:rPr>
              <a:t>比对角度</a:t>
            </a:r>
            <a:endParaRPr lang="zh-CN" altLang="zh-CN" sz="2600" kern="100" dirty="0">
              <a:latin typeface="黑体" panose="02010609060101010101" pitchFamily="49" charset="-122"/>
              <a:ea typeface="黑体" panose="02010609060101010101" pitchFamily="49" charset="-122"/>
              <a:cs typeface="Courier New" panose="02070309020205020404" pitchFamily="49" charset="0"/>
            </a:endParaRPr>
          </a:p>
          <a:p>
            <a:pPr indent="711200" algn="just">
              <a:lnSpc>
                <a:spcPct val="150000"/>
              </a:lnSpc>
              <a:spcAft>
                <a:spcPts val="0"/>
              </a:spcAft>
            </a:pPr>
            <a:r>
              <a:rPr lang="en-US" altLang="zh-CN" sz="2600" b="1"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600" b="1" kern="100" dirty="0">
                <a:latin typeface="Times New Roman" panose="02020603050405020304" pitchFamily="18" charset="0"/>
                <a:ea typeface="方正中等线简体" panose="03000509000000000000" pitchFamily="65" charset="-122"/>
                <a:cs typeface="Times New Roman" panose="02020603050405020304" pitchFamily="18" charset="0"/>
              </a:rPr>
              <a:t>内容角度</a:t>
            </a:r>
            <a:endParaRPr lang="zh-CN" altLang="zh-CN" sz="2600" b="1"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有三种错误类型：选项中有而原文中没有，原文中有而选项中没有，选项内容与原文内容意思不一致或相反。</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b="1"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600" b="1" kern="100" dirty="0">
                <a:latin typeface="Times New Roman" panose="02020603050405020304" pitchFamily="18" charset="0"/>
                <a:ea typeface="方正中等线简体" panose="03000509000000000000" pitchFamily="65" charset="-122"/>
                <a:cs typeface="Times New Roman" panose="02020603050405020304" pitchFamily="18" charset="0"/>
              </a:rPr>
              <a:t>语法角度</a:t>
            </a:r>
            <a:endParaRPr lang="zh-CN" altLang="zh-CN" sz="2600" b="1"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检查主语，看选项与原文陈述对象是否一致；检查修饰成分，看选项是否刻意删除或增加了修饰限定词。</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b="1"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600" b="1" kern="100" dirty="0">
                <a:latin typeface="Times New Roman" panose="02020603050405020304" pitchFamily="18" charset="0"/>
                <a:ea typeface="方正中等线简体" panose="03000509000000000000" pitchFamily="65" charset="-122"/>
                <a:cs typeface="Times New Roman" panose="02020603050405020304" pitchFamily="18" charset="0"/>
              </a:rPr>
              <a:t>逻辑角度</a:t>
            </a:r>
            <a:endParaRPr lang="zh-CN" altLang="zh-CN" sz="2600" b="1"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选项若涉及因果、条件、假设、选择等逻辑关系，即带有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因为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所以</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只有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才能</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如果</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就</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不是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就是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等关联词时，要检查其与原文逻辑是否一致。</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5296823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45418"/>
            <a:ext cx="11520000" cy="6694140"/>
          </a:xfrm>
          <a:prstGeom prst="rect">
            <a:avLst/>
          </a:prstGeom>
        </p:spPr>
        <p:txBody>
          <a:bodyPr wrap="square">
            <a:spAutoFit/>
          </a:bodyPr>
          <a:lstStyle/>
          <a:p>
            <a:pPr indent="713740" algn="just">
              <a:lnSpc>
                <a:spcPct val="150000"/>
              </a:lnSpc>
              <a:spcAft>
                <a:spcPts val="0"/>
              </a:spcAft>
            </a:pPr>
            <a:r>
              <a:rPr lang="en-US" altLang="zh-CN" sz="2600" b="1" kern="100" dirty="0">
                <a:latin typeface="Times New Roman" panose="02020603050405020304" pitchFamily="18" charset="0"/>
                <a:cs typeface="Courier New" panose="02070309020205020404" pitchFamily="49" charset="0"/>
              </a:rPr>
              <a:t>3.</a:t>
            </a:r>
            <a:r>
              <a:rPr lang="zh-CN" altLang="zh-CN" sz="2600" b="1" kern="100" dirty="0">
                <a:latin typeface="Times New Roman" panose="02020603050405020304" pitchFamily="18" charset="0"/>
                <a:cs typeface="Times New Roman" panose="02020603050405020304" pitchFamily="18" charset="0"/>
              </a:rPr>
              <a:t>比对敏感词</a:t>
            </a:r>
            <a:r>
              <a:rPr lang="en-US" altLang="zh-CN" sz="2600" b="1" kern="100" dirty="0">
                <a:latin typeface="Times New Roman" panose="02020603050405020304" pitchFamily="18" charset="0"/>
                <a:cs typeface="Courier New" panose="02070309020205020404" pitchFamily="49" charset="0"/>
              </a:rPr>
              <a:t>(</a:t>
            </a:r>
            <a:r>
              <a:rPr lang="zh-CN" altLang="zh-CN" sz="2600" b="1" kern="100" dirty="0">
                <a:latin typeface="Times New Roman" panose="02020603050405020304" pitchFamily="18" charset="0"/>
                <a:cs typeface="Times New Roman" panose="02020603050405020304" pitchFamily="18" charset="0"/>
              </a:rPr>
              <a:t>关键点</a:t>
            </a:r>
            <a:r>
              <a:rPr lang="en-US" altLang="zh-CN" sz="2600" b="1" kern="100" dirty="0">
                <a:latin typeface="Times New Roman" panose="02020603050405020304" pitchFamily="18" charset="0"/>
                <a:cs typeface="Courier New" panose="02070309020205020404" pitchFamily="49" charset="0"/>
              </a:rPr>
              <a:t>)</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抓住选项中的关键点，既可以快速锁定原文比对范围，又便于快速比对。这个关键点，一是选项中的核心词语</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陈述对象或关键概念</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，二是选项涉及的敏感词，后者更为重要。</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50000"/>
              </a:lnSpc>
              <a:spcAft>
                <a:spcPts val="0"/>
              </a:spcAft>
            </a:pPr>
            <a:r>
              <a:rPr lang="en-US" altLang="zh-CN" sz="2600" b="1"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600" b="1" kern="100" dirty="0">
                <a:latin typeface="Times New Roman" panose="02020603050405020304" pitchFamily="18" charset="0"/>
                <a:ea typeface="方正中等线简体" panose="03000509000000000000" pitchFamily="65" charset="-122"/>
                <a:cs typeface="Times New Roman" panose="02020603050405020304" pitchFamily="18" charset="0"/>
              </a:rPr>
              <a:t>内容理解题常见的敏感词：</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表范围的词，如</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所有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全部</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都</a:t>
            </a:r>
            <a:r>
              <a:rPr lang="en-US" altLang="zh-CN" sz="26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algn="dist">
              <a:lnSpc>
                <a:spcPct val="150000"/>
              </a:lnSpc>
              <a:spcAft>
                <a:spcPts val="0"/>
              </a:spcAft>
            </a:pPr>
            <a:r>
              <a:rPr lang="en-US" altLang="zh-CN" sz="26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一些</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极少</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部分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相关</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表程度的词，如</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最</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极其</a:t>
            </a:r>
            <a:r>
              <a:rPr lang="en-US" altLang="zh-CN" sz="26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algn="just">
              <a:lnSpc>
                <a:spcPct val="150000"/>
              </a:lnSpc>
              <a:spcAft>
                <a:spcPts val="0"/>
              </a:spcAft>
            </a:pPr>
            <a:r>
              <a:rPr lang="en-US" altLang="zh-CN" sz="26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严重</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非常</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可能</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表时间、结果的词，如</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已经</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将要</a:t>
            </a:r>
            <a:r>
              <a:rPr lang="en-US" altLang="zh-CN" sz="26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完成</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结果</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④</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表指代的词，如</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之</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其</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此</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这</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那</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等</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600" kern="100" dirty="0" smtClean="0">
                <a:latin typeface="宋体" panose="02010600030101010101" pitchFamily="2" charset="-122"/>
                <a:ea typeface="方正中等线简体" panose="03000509000000000000" pitchFamily="65" charset="-122"/>
                <a:cs typeface="Times New Roman" panose="02020603050405020304" pitchFamily="18" charset="0"/>
              </a:rPr>
              <a:t>⑤</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表关联的词，如</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或</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和</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及</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除</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⑥</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表是非的词，如</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没有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无</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无非</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等。这些敏感词基本都是试题设置</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以偏概全</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混淆时态</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偷换概念</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张冠李戴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混淆是非</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等陷阱时常用的词语。</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6929023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328796"/>
            <a:ext cx="11520000" cy="5909310"/>
          </a:xfrm>
          <a:prstGeom prst="rect">
            <a:avLst/>
          </a:prstGeom>
        </p:spPr>
        <p:txBody>
          <a:bodyPr wrap="square">
            <a:spAutoFit/>
          </a:bodyPr>
          <a:lstStyle/>
          <a:p>
            <a:pPr indent="713740"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依文推断题除了上面的敏感词外，还有：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复句间关键词语：表条件的，如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只有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只要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就</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等；表假设的，如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就</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假如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就</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等；表因果的，如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因为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所以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之所以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是因为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等；表目的的，如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免得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为的是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等。抓住这些敏感词，看看选项与原文原句间的逻辑关系是否一致。</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结论性词语，如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由此可见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说明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总之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等，表明得出一个新结论。应根据这些结论性词语看新结论是否成立</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是否有据，是否合乎常理等</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829492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413570"/>
            <a:ext cx="11520000" cy="1957139"/>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预测性词语，如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启示是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还应该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等，表明得出一种预测性结论。应看看结论从原文中是否推得出来。</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974903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325157"/>
            <a:ext cx="11520000" cy="637675"/>
          </a:xfrm>
          <a:prstGeom prst="rect">
            <a:avLst/>
          </a:prstGeom>
        </p:spPr>
        <p:txBody>
          <a:bodyPr wrap="square">
            <a:spAutoFit/>
          </a:bodyPr>
          <a:lstStyle/>
          <a:p>
            <a:pPr algn="ctr">
              <a:lnSpc>
                <a:spcPct val="150000"/>
              </a:lnSpc>
            </a:pPr>
            <a:r>
              <a:rPr lang="zh-CN" altLang="zh-CN" sz="2800" kern="100" dirty="0">
                <a:latin typeface="Times New Roman" panose="02020603050405020304" pitchFamily="18" charset="0"/>
                <a:cs typeface="Times New Roman" panose="02020603050405020304" pitchFamily="18" charset="0"/>
              </a:rPr>
              <a:t>命题者常设陷阱</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200025" y="141946"/>
            <a:ext cx="7623373"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p>
        </p:txBody>
      </p:sp>
      <p:sp>
        <p:nvSpPr>
          <p:cNvPr id="6" name="矩形 5"/>
          <p:cNvSpPr/>
          <p:nvPr/>
        </p:nvSpPr>
        <p:spPr>
          <a:xfrm>
            <a:off x="425306" y="110162"/>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en-US" dirty="0">
                <a:solidFill>
                  <a:prstClr val="white"/>
                </a:solidFill>
                <a:latin typeface="方正大黑简体" panose="03000509000000000000" pitchFamily="65" charset="-122"/>
                <a:ea typeface="方正大黑简体" panose="03000509000000000000" pitchFamily="65" charset="-122"/>
              </a:rPr>
              <a:t>二</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en-US" dirty="0">
                <a:solidFill>
                  <a:prstClr val="white"/>
                </a:solidFill>
                <a:latin typeface="方正大黑简体" panose="03000509000000000000" pitchFamily="65" charset="-122"/>
                <a:ea typeface="方正大黑简体" panose="03000509000000000000" pitchFamily="65" charset="-122"/>
              </a:rPr>
              <a:t>运用比对法，识破第</a:t>
            </a:r>
            <a:r>
              <a:rPr lang="en-US" altLang="zh-CN" dirty="0">
                <a:solidFill>
                  <a:prstClr val="white"/>
                </a:solidFill>
                <a:latin typeface="方正大黑简体" panose="03000509000000000000" pitchFamily="65" charset="-122"/>
                <a:ea typeface="方正大黑简体" panose="03000509000000000000" pitchFamily="65" charset="-122"/>
              </a:rPr>
              <a:t>1</a:t>
            </a:r>
            <a:r>
              <a:rPr lang="zh-CN" altLang="en-US" dirty="0">
                <a:solidFill>
                  <a:prstClr val="white"/>
                </a:solidFill>
                <a:latin typeface="方正大黑简体" panose="03000509000000000000" pitchFamily="65" charset="-122"/>
                <a:ea typeface="方正大黑简体" panose="03000509000000000000" pitchFamily="65" charset="-122"/>
              </a:rPr>
              <a:t>题“</a:t>
            </a:r>
            <a:r>
              <a:rPr lang="zh-CN" altLang="en-US" dirty="0">
                <a:solidFill>
                  <a:srgbClr val="FFFF00"/>
                </a:solidFill>
                <a:latin typeface="方正大黑简体" panose="03000509000000000000" pitchFamily="65" charset="-122"/>
                <a:ea typeface="方正大黑简体" panose="03000509000000000000" pitchFamily="65" charset="-122"/>
              </a:rPr>
              <a:t>曲解文意</a:t>
            </a:r>
            <a:r>
              <a:rPr lang="zh-CN" altLang="en-US" dirty="0">
                <a:solidFill>
                  <a:prstClr val="white"/>
                </a:solidFill>
                <a:latin typeface="方正大黑简体" panose="03000509000000000000" pitchFamily="65" charset="-122"/>
                <a:ea typeface="方正大黑简体" panose="03000509000000000000" pitchFamily="65" charset="-122"/>
              </a:rPr>
              <a:t>”等主要陷阱</a:t>
            </a:r>
            <a:endParaRPr lang="zh-CN" altLang="zh-CN" dirty="0">
              <a:solidFill>
                <a:prstClr val="white"/>
              </a:solidFill>
              <a:latin typeface="方正大黑简体" panose="03000509000000000000" pitchFamily="65" charset="-122"/>
              <a:ea typeface="方正大黑简体" panose="03000509000000000000" pitchFamily="65" charset="-122"/>
            </a:endParaRPr>
          </a:p>
        </p:txBody>
      </p:sp>
      <p:graphicFrame>
        <p:nvGraphicFramePr>
          <p:cNvPr id="7" name="表格 6"/>
          <p:cNvGraphicFramePr>
            <a:graphicFrameLocks noGrp="1"/>
          </p:cNvGraphicFramePr>
          <p:nvPr>
            <p:extLst>
              <p:ext uri="{D42A27DB-BD31-4B8C-83A1-F6EECF244321}">
                <p14:modId xmlns:p14="http://schemas.microsoft.com/office/powerpoint/2010/main" val="670464643"/>
              </p:ext>
            </p:extLst>
          </p:nvPr>
        </p:nvGraphicFramePr>
        <p:xfrm>
          <a:off x="335206" y="2131067"/>
          <a:ext cx="11520000" cy="3200400"/>
        </p:xfrm>
        <a:graphic>
          <a:graphicData uri="http://schemas.openxmlformats.org/drawingml/2006/table">
            <a:tbl>
              <a:tblPr/>
              <a:tblGrid>
                <a:gridCol w="1927797"/>
                <a:gridCol w="5632403"/>
                <a:gridCol w="3959800"/>
              </a:tblGrid>
              <a:tr h="204043">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常见设误点</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阐释</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辨析标识</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130">
                <a:tc>
                  <a:txBody>
                    <a:bodyPr/>
                    <a:lstStyle/>
                    <a:p>
                      <a:pPr algn="ctr">
                        <a:lnSpc>
                          <a:spcPct val="150000"/>
                        </a:lnSpc>
                        <a:spcAft>
                          <a:spcPts val="0"/>
                        </a:spcAft>
                      </a:pPr>
                      <a:r>
                        <a:rPr lang="zh-CN" sz="28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曲解文</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意</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指选项中的观点和原文不一致，选项更换个别词语或说法，从而背离原文的意思，或者歪曲原文中作者的观点态度。</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常出现与原文内容类似的复述句或概括句。</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4185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096295899"/>
              </p:ext>
            </p:extLst>
          </p:nvPr>
        </p:nvGraphicFramePr>
        <p:xfrm>
          <a:off x="335206" y="685418"/>
          <a:ext cx="11520000" cy="5120640"/>
        </p:xfrm>
        <a:graphic>
          <a:graphicData uri="http://schemas.openxmlformats.org/drawingml/2006/table">
            <a:tbl>
              <a:tblPr/>
              <a:tblGrid>
                <a:gridCol w="1927797"/>
                <a:gridCol w="5344371"/>
                <a:gridCol w="4247832"/>
              </a:tblGrid>
              <a:tr h="204043">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常见设误点</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阐释</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辨析标识</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20217">
                <a:tc>
                  <a:txBody>
                    <a:bodyPr/>
                    <a:lstStyle/>
                    <a:p>
                      <a:pPr algn="ctr">
                        <a:lnSpc>
                          <a:spcPct val="150000"/>
                        </a:lnSpc>
                        <a:spcAft>
                          <a:spcPts val="0"/>
                        </a:spcAft>
                      </a:pPr>
                      <a:r>
                        <a:rPr lang="zh-CN" sz="28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以偏概全</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指选项表述有意把原文中对某类事物某一部分的判断扩大到某类事物的全体，把其中一方面</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或一部分</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所具有的某些特点、功用等说成是所有同类事物所具有的特点、功用。即以部分代整体，以局部代全局。</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常出现表范围、程度的词，如</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所有、全部、都、全、一些、极少、部分、相关、必须、一定、严重、非常、可能、似乎</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等。</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214081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3781357780"/>
              </p:ext>
            </p:extLst>
          </p:nvPr>
        </p:nvGraphicFramePr>
        <p:xfrm>
          <a:off x="262878" y="549394"/>
          <a:ext cx="11664656" cy="5760720"/>
        </p:xfrm>
        <a:graphic>
          <a:graphicData uri="http://schemas.openxmlformats.org/drawingml/2006/table">
            <a:tbl>
              <a:tblPr/>
              <a:tblGrid>
                <a:gridCol w="1927797"/>
                <a:gridCol w="5469664"/>
                <a:gridCol w="4267195"/>
              </a:tblGrid>
              <a:tr h="204043">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常见设误点</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阐释</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辨析标识</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4260">
                <a:tc>
                  <a:txBody>
                    <a:bodyPr/>
                    <a:lstStyle/>
                    <a:p>
                      <a:pPr algn="ctr">
                        <a:lnSpc>
                          <a:spcPct val="150000"/>
                        </a:lnSpc>
                        <a:spcAft>
                          <a:spcPts val="0"/>
                        </a:spcAft>
                      </a:pPr>
                      <a:r>
                        <a:rPr lang="zh-CN" sz="28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张冠李戴</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指命题者在设置错误选项时，故意将此事物表述为彼事物，将事物的此方面表述为彼方面，或者把甲的特点说成是乙的特点，或者将原文中甲的观点态度</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或行为状态</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说成是乙的观点态度</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或行为状态</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，或者将与甲事物有关的信息说成是与乙事物有关的信息。</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常出现一些代词，如</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之、其、此、这、那</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等；一些连词，如</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或、和、及、除</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等。</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33521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2696403622"/>
              </p:ext>
            </p:extLst>
          </p:nvPr>
        </p:nvGraphicFramePr>
        <p:xfrm>
          <a:off x="406894" y="208484"/>
          <a:ext cx="11376624" cy="6400800"/>
        </p:xfrm>
        <a:graphic>
          <a:graphicData uri="http://schemas.openxmlformats.org/drawingml/2006/table">
            <a:tbl>
              <a:tblPr/>
              <a:tblGrid>
                <a:gridCol w="1927797"/>
                <a:gridCol w="4696299"/>
                <a:gridCol w="4752528"/>
              </a:tblGrid>
              <a:tr h="204043">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常见设误点</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阐释</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辨析标识</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130">
                <a:tc>
                  <a:txBody>
                    <a:bodyPr/>
                    <a:lstStyle/>
                    <a:p>
                      <a:pPr algn="ctr">
                        <a:lnSpc>
                          <a:spcPct val="150000"/>
                        </a:lnSpc>
                        <a:spcAft>
                          <a:spcPts val="0"/>
                        </a:spcAft>
                      </a:pPr>
                      <a:r>
                        <a:rPr lang="zh-CN" sz="28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夸大其词</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指命题者对原文中涉及的有关作用、效果、用途等信息，在选项表述时故意夸大作用，或加深程度等。</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常出现一些表示程度或范围的词，如</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唯一、极其、稍微、更加、分外、尤其</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等。</a:t>
                      </a:r>
                      <a:endParaRPr lang="zh-CN" sz="105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0145">
                <a:tc>
                  <a:txBody>
                    <a:bodyPr/>
                    <a:lstStyle/>
                    <a:p>
                      <a:pPr algn="ctr">
                        <a:lnSpc>
                          <a:spcPct val="150000"/>
                        </a:lnSpc>
                        <a:spcAft>
                          <a:spcPts val="0"/>
                        </a:spcAft>
                      </a:pPr>
                      <a:r>
                        <a:rPr lang="zh-CN" sz="28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混淆时态</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把原文中尚未确定或还未实现的设想或推测说成是已经发生的事实，或把已经发生的事实说成是未发生的，又称作混淆已然和未然。</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常出现一些表示时间、结果的关键词，如</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了、已经、将要、完成、结果</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等。</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144239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73993"/>
            <a:ext cx="11412000" cy="5161991"/>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请用比对法判断选项正误并说明理由。</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选项：</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全国甲卷第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项</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考古学者对新石器时代的考古，更侧重发掘能体现古代物质文化面貌的大型遗址。</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原文：</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从考古发现来看，考古学提供了传统历史学不可想象的新发现、新材料，呈现出不同时期的古代物质文化面貌、古人日常生产生活状态以及各地的文明化进程等，如不同区域新石器时代晚期大型聚落遗址、大型公共建筑、大型墓葬、水利设施、手工业作坊，以及象征王权、神权、军权和复杂礼制出现的精美玉器、陶器、漆器、象牙器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89206" y="5219522"/>
            <a:ext cx="11412000" cy="131080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曲解文意。文中只是举例，且</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以及</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表示并列，无法看出侧重哪个方面。</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6833492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89434"/>
            <a:ext cx="11412000" cy="5161991"/>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选项：</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浙江卷第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项</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袁枚把人文主义融入饮食，大致表现在这样三方面：尊重物性，要了解食材；不要浪费，要物尽其用；物为人用，要保护生命。</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原文：</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袁枚作诗以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性灵说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为主张，认为诗应直抒心灵，表达真意，这一主张也融合到了饮食中：他认为在烹饪之前要了解食材、尊重物性，注意食材间的搭配和时间把握；他反对铺张浪费，提出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肴佳原不在钱多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，食材之美更在于物尽其用；他将人文主义引入饮食，宣扬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物为人用，使之死可也，使之求死不得不可也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89206" y="5335910"/>
            <a:ext cx="11412000" cy="131080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以偏概全。原文说袁枚</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性灵说</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融合到饮食中有三方面，</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人文主义引入饮食</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只是其中一个方面，选项扩大化了。</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450552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314400"/>
            <a:ext cx="11412000" cy="451566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选项：</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全国甲卷第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项</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《中国目录学史》的各篇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采多样之体例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，好处是尊重史事，缺点是强立名义。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原文：</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为什么不用通常的叙述方法来写中国目录学史？因为在他看来，中国目录学虽然源远流长，但发展进程中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时代精神殆无特别之差异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硬要划分时期，区别特点，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强立名义，反觉辞费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姚名达</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在《中国目录学史》中表达</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的理念是：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体例为史事所用，而史事不为体例所困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；具体对策是：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依史之所宜，采多样之体例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89206" y="4836240"/>
            <a:ext cx="11412000" cy="131080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张冠李戴。根据原文可知，</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强立名义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中国目录学史</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发展进程中的缺点，而非姚名达《中国目录学史》的缺点。</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612404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573857"/>
            <a:ext cx="11412000" cy="322299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选项：</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全国乙卷第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项</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人文研究的主体，在数字人文中实现了从具体的学者个人向计算机的转变。</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原文：</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一种新的人文研究形态应运而生，这就是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数字人文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远读是数字人文的基石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对远读结果的解读，仍然要依赖学者在细读文本</a:t>
            </a:r>
            <a:r>
              <a:rPr lang="zh-CN" altLang="zh-CN" sz="2800" kern="100" spc="-80" dirty="0">
                <a:latin typeface="Times New Roman" panose="02020603050405020304" pitchFamily="18" charset="0"/>
                <a:ea typeface="楷体_GB2312" panose="02010609030101010101" pitchFamily="49" charset="-122"/>
                <a:cs typeface="Times New Roman" panose="02020603050405020304" pitchFamily="18" charset="0"/>
              </a:rPr>
              <a:t>基础上所建立起来的对本领域的认知和理解。一句话，人的阅读不可替代。</a:t>
            </a:r>
            <a:endParaRPr lang="zh-CN" altLang="zh-CN" sz="1050" kern="100" spc="-8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89206" y="3920927"/>
            <a:ext cx="11412000" cy="1957139"/>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混淆时态。根据原文可知，</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数字人文</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只是刚出现，还得依赖具体的学者个人，并未实现</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从具体的学者个人向计算机的转变</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。选项将未然变已然。</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9263856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885167"/>
            <a:ext cx="11412000" cy="5424947"/>
          </a:xfrm>
          <a:prstGeom prst="rect">
            <a:avLst/>
          </a:prstGeom>
        </p:spPr>
        <p:txBody>
          <a:bodyPr wrap="square">
            <a:spAutoFit/>
          </a:bodyPr>
          <a:lstStyle/>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第</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题是一种依据信息内容进行推断的题，答题时尤其要立足文本，用好比对法，识破这类题</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于文无据</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逻辑失当</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说法绝对</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三种主要陷阱。</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kern="100" dirty="0">
                <a:latin typeface="Times New Roman" panose="02020603050405020304" pitchFamily="18" charset="0"/>
                <a:cs typeface="Courier New" panose="02070309020205020404" pitchFamily="49" charset="0"/>
              </a:rPr>
              <a:t>1</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cs typeface="Times New Roman" panose="02020603050405020304" pitchFamily="18" charset="0"/>
              </a:rPr>
              <a:t>看推断前提是否有据，识破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cs typeface="Times New Roman" panose="02020603050405020304" pitchFamily="18" charset="0"/>
              </a:rPr>
              <a:t>于文无据</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cs typeface="Times New Roman" panose="02020603050405020304" pitchFamily="18" charset="0"/>
              </a:rPr>
              <a:t>陷阱</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看选项的前提时思考：</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前提是否混淆范围，如原文内容是涉及局部的或整体的，而选项则相反。</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前提是否混淆语气，注意前提中表示或然语气的限制语，如</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可能</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大概</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也许</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差不多</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将会</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推断可能成立；前提中表示必然语气的限制语，如</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一定</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必定</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肯定</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推断不能成立；有时则是相反的。这就需要考生仔细比对选项中的前提与原文信息是否一致。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前提条件在文中是否有依据。</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200025" y="141946"/>
            <a:ext cx="8487469"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p>
        </p:txBody>
      </p:sp>
      <p:sp>
        <p:nvSpPr>
          <p:cNvPr id="5" name="矩形 4"/>
          <p:cNvSpPr/>
          <p:nvPr/>
        </p:nvSpPr>
        <p:spPr>
          <a:xfrm>
            <a:off x="425306" y="110162"/>
            <a:ext cx="8262188"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en-US" dirty="0">
                <a:solidFill>
                  <a:prstClr val="white"/>
                </a:solidFill>
                <a:latin typeface="方正大黑简体" panose="03000509000000000000" pitchFamily="65" charset="-122"/>
                <a:ea typeface="方正大黑简体" panose="03000509000000000000" pitchFamily="65" charset="-122"/>
              </a:rPr>
              <a:t>三</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en-US" dirty="0">
                <a:solidFill>
                  <a:prstClr val="white"/>
                </a:solidFill>
                <a:latin typeface="方正大黑简体" panose="03000509000000000000" pitchFamily="65" charset="-122"/>
                <a:ea typeface="方正大黑简体" panose="03000509000000000000" pitchFamily="65" charset="-122"/>
              </a:rPr>
              <a:t>运用比对法，识破第</a:t>
            </a:r>
            <a:r>
              <a:rPr lang="en-US" altLang="zh-CN" dirty="0">
                <a:solidFill>
                  <a:prstClr val="white"/>
                </a:solidFill>
                <a:latin typeface="方正大黑简体" panose="03000509000000000000" pitchFamily="65" charset="-122"/>
                <a:ea typeface="方正大黑简体" panose="03000509000000000000" pitchFamily="65" charset="-122"/>
              </a:rPr>
              <a:t>2</a:t>
            </a:r>
            <a:r>
              <a:rPr lang="zh-CN" altLang="en-US" dirty="0">
                <a:solidFill>
                  <a:prstClr val="white"/>
                </a:solidFill>
                <a:latin typeface="方正大黑简体" panose="03000509000000000000" pitchFamily="65" charset="-122"/>
                <a:ea typeface="方正大黑简体" panose="03000509000000000000" pitchFamily="65" charset="-122"/>
              </a:rPr>
              <a:t>题“</a:t>
            </a:r>
            <a:r>
              <a:rPr lang="zh-CN" altLang="en-US" dirty="0">
                <a:solidFill>
                  <a:srgbClr val="FFFF00"/>
                </a:solidFill>
                <a:latin typeface="方正大黑简体" panose="03000509000000000000" pitchFamily="65" charset="-122"/>
                <a:ea typeface="方正大黑简体" panose="03000509000000000000" pitchFamily="65" charset="-122"/>
              </a:rPr>
              <a:t>于文无据</a:t>
            </a:r>
            <a:r>
              <a:rPr lang="en-US" altLang="zh-CN" dirty="0">
                <a:solidFill>
                  <a:srgbClr val="FFFF00"/>
                </a:solidFill>
                <a:latin typeface="方正大黑简体" panose="03000509000000000000" pitchFamily="65" charset="-122"/>
                <a:ea typeface="方正大黑简体" panose="03000509000000000000" pitchFamily="65" charset="-122"/>
              </a:rPr>
              <a:t>(</a:t>
            </a:r>
            <a:r>
              <a:rPr lang="zh-CN" altLang="en-US" dirty="0">
                <a:solidFill>
                  <a:srgbClr val="FFFF00"/>
                </a:solidFill>
                <a:latin typeface="方正大黑简体" panose="03000509000000000000" pitchFamily="65" charset="-122"/>
                <a:ea typeface="方正大黑简体" panose="03000509000000000000" pitchFamily="65" charset="-122"/>
              </a:rPr>
              <a:t>无中生有</a:t>
            </a:r>
            <a:r>
              <a:rPr lang="en-US" altLang="zh-CN" dirty="0">
                <a:solidFill>
                  <a:srgbClr val="FFFF00"/>
                </a:solidFill>
                <a:latin typeface="方正大黑简体" panose="03000509000000000000" pitchFamily="65" charset="-122"/>
                <a:ea typeface="方正大黑简体" panose="03000509000000000000" pitchFamily="65" charset="-122"/>
              </a:rPr>
              <a:t>)</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en-US" dirty="0">
                <a:solidFill>
                  <a:prstClr val="white"/>
                </a:solidFill>
                <a:latin typeface="方正大黑简体" panose="03000509000000000000" pitchFamily="65" charset="-122"/>
                <a:ea typeface="方正大黑简体" panose="03000509000000000000" pitchFamily="65" charset="-122"/>
              </a:rPr>
              <a:t>等陷阱</a:t>
            </a:r>
            <a:endParaRPr lang="zh-CN" altLang="zh-CN" dirty="0">
              <a:solidFill>
                <a:prstClr val="white"/>
              </a:solidFill>
              <a:latin typeface="方正大黑简体" panose="03000509000000000000" pitchFamily="65" charset="-122"/>
              <a:ea typeface="方正大黑简体" panose="03000509000000000000" pitchFamily="65" charset="-122"/>
            </a:endParaRPr>
          </a:p>
        </p:txBody>
      </p:sp>
    </p:spTree>
    <p:extLst>
      <p:ext uri="{BB962C8B-B14F-4D97-AF65-F5344CB8AC3E}">
        <p14:creationId xmlns:p14="http://schemas.microsoft.com/office/powerpoint/2010/main" val="4567146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378299"/>
            <a:ext cx="11412000" cy="5808321"/>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请比对下列选项与原文，识破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于文无据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陷阱。</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选项：</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浙江卷第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项</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两宋时期饮食风气发生了变化，产生了转折，无论从个体角度还是从朝廷角度来看，这都是经济比较发达造成的。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原文：</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饮食风气</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转折来自两宋：从个体角度来看，两宋文化昌盛导致读书人与日俱增以至于仕途门槛抬高，同时武功疲弱又令多少人壮志难酬；从朝廷角度来看，宋室有鉴于唐朝藩镇割据之痛，自宋太祖赵匡胤</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杯酒释兵权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始便鼓励朝臣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择便好田宅市之，为子孙立永远之业，多置歌儿舞女，日饮酒相欢，以终其天年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。用舍行藏之下，也不由得士大夫们不将视线转向饮食了。</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8236140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053530"/>
            <a:ext cx="11412000" cy="1957139"/>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这都是经济比较发达造成的</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于文无据。根据原文可知，两宋时期的文化发展和政治因素是促使士大夫们把视线转向饮食的重要原因，并未提及</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经济比较发达</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的因素。</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3932465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405458"/>
            <a:ext cx="11412000" cy="5835124"/>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看推断过程是否符合逻辑，识破</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逻辑失当</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陷阱</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比对关系，就是在比对选项与原文语句时注意信息间的联系，既要注意选项句与句之间、分句与分句之间的关系，也要注意原文在表述相关意思时句与句之间、分句与分句之间的关系，看选项表述的这种关系是否符合原文意思。</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首先，逐项审查每一个选项有几个分句，分句与分句之间是什么关系</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重点抓关联词</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；其次，比对每一分句的含意在原文中是否有依据，分句与分句之间的逻辑关系在原文中是否有依据。特别要看因果关系是否有强加、倒置等现象。</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1897984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957187999"/>
              </p:ext>
            </p:extLst>
          </p:nvPr>
        </p:nvGraphicFramePr>
        <p:xfrm>
          <a:off x="334567" y="582538"/>
          <a:ext cx="11521279" cy="5511551"/>
        </p:xfrm>
        <a:graphic>
          <a:graphicData uri="http://schemas.openxmlformats.org/drawingml/2006/table">
            <a:tbl>
              <a:tblPr/>
              <a:tblGrid>
                <a:gridCol w="1512167"/>
                <a:gridCol w="2448272"/>
                <a:gridCol w="4608512"/>
                <a:gridCol w="2952328"/>
              </a:tblGrid>
              <a:tr h="612395">
                <a:tc>
                  <a:txBody>
                    <a:bodyPr/>
                    <a:lstStyle/>
                    <a:p>
                      <a:pPr algn="ctr">
                        <a:lnSpc>
                          <a:spcPct val="150000"/>
                        </a:lnSpc>
                        <a:spcAft>
                          <a:spcPts val="0"/>
                        </a:spcAft>
                      </a:pPr>
                      <a:r>
                        <a:rPr lang="zh-CN" sz="2600" kern="100" dirty="0">
                          <a:effectLst/>
                          <a:latin typeface="Times New Roman" panose="02020603050405020304" pitchFamily="18" charset="0"/>
                          <a:ea typeface="黑体" panose="02010609060101010101" pitchFamily="49" charset="-122"/>
                          <a:cs typeface="Times New Roman" panose="02020603050405020304" pitchFamily="18" charset="0"/>
                        </a:rPr>
                        <a:t>关系类型</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600" kern="100">
                          <a:effectLst/>
                          <a:latin typeface="Times New Roman" panose="02020603050405020304" pitchFamily="18" charset="0"/>
                          <a:ea typeface="黑体" panose="02010609060101010101" pitchFamily="49" charset="-122"/>
                          <a:cs typeface="Times New Roman" panose="02020603050405020304" pitchFamily="18" charset="0"/>
                        </a:rPr>
                        <a:t>意义解说</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600" kern="100">
                          <a:effectLst/>
                          <a:latin typeface="Times New Roman" panose="02020603050405020304" pitchFamily="18" charset="0"/>
                          <a:ea typeface="黑体" panose="02010609060101010101" pitchFamily="49" charset="-122"/>
                          <a:cs typeface="Times New Roman" panose="02020603050405020304" pitchFamily="18" charset="0"/>
                        </a:rPr>
                        <a:t>关注关键词</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600" kern="100" dirty="0">
                          <a:effectLst/>
                          <a:latin typeface="Times New Roman" panose="02020603050405020304" pitchFamily="18" charset="0"/>
                          <a:ea typeface="黑体" panose="02010609060101010101" pitchFamily="49" charset="-122"/>
                          <a:cs typeface="Times New Roman" panose="02020603050405020304" pitchFamily="18" charset="0"/>
                        </a:rPr>
                        <a:t>设误方式</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4789">
                <a:tc>
                  <a:txBody>
                    <a:bodyPr/>
                    <a:lstStyle/>
                    <a:p>
                      <a:pPr algn="ctr">
                        <a:lnSpc>
                          <a:spcPct val="150000"/>
                        </a:lnSpc>
                        <a:spcAft>
                          <a:spcPts val="0"/>
                        </a:spcAft>
                      </a:pP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因果关系</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原因产生结果</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n-US" sz="26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因为</a:t>
                      </a:r>
                      <a:r>
                        <a:rPr lang="en-US" sz="26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所以</a:t>
                      </a:r>
                      <a:r>
                        <a:rPr lang="en-US" sz="26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因此</a:t>
                      </a:r>
                      <a:r>
                        <a:rPr lang="en-US" sz="26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等</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因果颠倒、强加因果、遗漏多因</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4789">
                <a:tc>
                  <a:txBody>
                    <a:bodyPr/>
                    <a:lstStyle/>
                    <a:p>
                      <a:pPr algn="ctr">
                        <a:lnSpc>
                          <a:spcPct val="150000"/>
                        </a:lnSpc>
                        <a:spcAft>
                          <a:spcPts val="0"/>
                        </a:spcAft>
                      </a:pP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条件关系</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事件发生所需要具备的条件</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只要</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就</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只有</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才</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等</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把充分条件换成必要条件，或者相反</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4789">
                <a:tc>
                  <a:txBody>
                    <a:bodyPr/>
                    <a:lstStyle/>
                    <a:p>
                      <a:pPr algn="ctr">
                        <a:lnSpc>
                          <a:spcPct val="150000"/>
                        </a:lnSpc>
                        <a:spcAft>
                          <a:spcPts val="0"/>
                        </a:spcAft>
                      </a:pP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假设关系</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两者之间是假想的情况</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6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如果</a:t>
                      </a:r>
                      <a:r>
                        <a:rPr lang="en-US" sz="26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就</a:t>
                      </a:r>
                      <a:r>
                        <a:rPr lang="en-US" sz="26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等</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把假设当事实或把事实当假设</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4789">
                <a:tc>
                  <a:txBody>
                    <a:bodyPr/>
                    <a:lstStyle/>
                    <a:p>
                      <a:pPr algn="ctr">
                        <a:lnSpc>
                          <a:spcPct val="150000"/>
                        </a:lnSpc>
                        <a:spcAft>
                          <a:spcPts val="0"/>
                        </a:spcAft>
                      </a:pP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并列关系</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句与句之间是横向存在的</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6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同时</a:t>
                      </a:r>
                      <a:r>
                        <a:rPr lang="en-US" sz="26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既</a:t>
                      </a:r>
                      <a:r>
                        <a:rPr lang="en-US" sz="26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又</a:t>
                      </a:r>
                      <a:r>
                        <a:rPr lang="en-US" sz="26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等</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把并列关系变成其他关系</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52254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991335070"/>
              </p:ext>
            </p:extLst>
          </p:nvPr>
        </p:nvGraphicFramePr>
        <p:xfrm>
          <a:off x="350276" y="837506"/>
          <a:ext cx="11489860" cy="4752528"/>
        </p:xfrm>
        <a:graphic>
          <a:graphicData uri="http://schemas.openxmlformats.org/drawingml/2006/table">
            <a:tbl>
              <a:tblPr/>
              <a:tblGrid>
                <a:gridCol w="1737360"/>
                <a:gridCol w="2160240"/>
                <a:gridCol w="4135876"/>
                <a:gridCol w="3456384"/>
              </a:tblGrid>
              <a:tr h="678933">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关系类型</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黑体" panose="02010609060101010101" pitchFamily="49" charset="-122"/>
                          <a:cs typeface="Times New Roman" panose="02020603050405020304" pitchFamily="18" charset="0"/>
                        </a:rPr>
                        <a:t>意义解说</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a:effectLst/>
                          <a:latin typeface="Times New Roman" panose="02020603050405020304" pitchFamily="18" charset="0"/>
                          <a:ea typeface="黑体" panose="02010609060101010101" pitchFamily="49" charset="-122"/>
                          <a:cs typeface="Times New Roman" panose="02020603050405020304" pitchFamily="18" charset="0"/>
                        </a:rPr>
                        <a:t>关注关键词</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dirty="0">
                          <a:effectLst/>
                          <a:latin typeface="Times New Roman" panose="02020603050405020304" pitchFamily="18" charset="0"/>
                          <a:ea typeface="黑体" panose="02010609060101010101" pitchFamily="49" charset="-122"/>
                          <a:cs typeface="Times New Roman" panose="02020603050405020304" pitchFamily="18" charset="0"/>
                        </a:rPr>
                        <a:t>设误方式</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7865">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选择关系</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按照目的进行选择</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不是</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就是</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等</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把选择关系变成并列关系</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7865">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承接关系</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事件发生有先后顺序</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然后</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于是</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等</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把承接关系变成并列关系</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7865">
                <a:tc>
                  <a:txBody>
                    <a:bodyPr/>
                    <a:lstStyle/>
                    <a:p>
                      <a:pPr algn="ctr">
                        <a:lnSpc>
                          <a:spcPct val="15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转折关系</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先肯定，然后部分否定</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但是</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可是</a:t>
                      </a:r>
                      <a:r>
                        <a:rPr lang="en-US" sz="2800" kern="10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等</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把转折关系的前后语句转换成其他关系</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8631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689223"/>
            <a:ext cx="11412000" cy="3222998"/>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请比对下列选项与原文，看看推断逻辑失当在哪里。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选项：在全球化背景下，当代文学的地域文化色彩越来越淡化，这导致地域之间的差别逐步缩小。</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原文：</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当代文学的地域文化色彩之所以越来越淡化，是因为在全球化背景下的现代化，正在打破地域之间的阻隔，并逐渐缩小地域之间的差别。</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89206" y="3989453"/>
            <a:ext cx="11412000" cy="66447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这导致地域之间的差别逐步缩小</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颠倒因果。</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738446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98376"/>
            <a:ext cx="11412000" cy="5161991"/>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选项：只要创作者具有足够的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诚意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，就可以创作出具有最动人和最有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体温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活性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的品质的作品。</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原文：</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散文应当具备或者包含的三个要素就是真诚、自由、妖娆。散文之所以能够绵延许久，至今还有人喜欢、继续接力的原因，就在于发自写作者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本体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内在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的那种具有强大辐射力与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能量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诚意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诚意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是写作者对整个世界的态度，就是写作者自身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修为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与胸襟、视野和识见的体现，也才构成了散文最动人和最有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体温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活性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的品质。</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89206" y="5263902"/>
            <a:ext cx="11412000" cy="131080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诚意</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只是创作出优秀作品的条件之一，还有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自由</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妖娆</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等条件。而选项中</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只要</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就</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把充分条件变成了必要条件。</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2218469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829807"/>
            <a:ext cx="11412000" cy="3896131"/>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3.</a:t>
            </a:r>
            <a:r>
              <a:rPr lang="zh-CN" altLang="zh-CN" sz="2800" kern="100" dirty="0">
                <a:latin typeface="Times New Roman" panose="02020603050405020304" pitchFamily="18" charset="0"/>
                <a:cs typeface="Times New Roman" panose="02020603050405020304" pitchFamily="18" charset="0"/>
              </a:rPr>
              <a:t>看推断结论是否合理，避免说过头话、绝对化</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推断结论是根据文中已有信息，要求考生在理解文意的基础上进行以此推彼、以已知推未知、以现在推未来、以整体推局部以及因果互推等。这个结论要避免绝对化。如选项中出现了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无论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任何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必将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独有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等绝对化的词语，一要看它能否在原文中找到与之匹配的信息，二要看它是否符合社会常理及人的认识规律。</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7699025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525091"/>
            <a:ext cx="11412000" cy="5161991"/>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请比对下列选项与原文，识破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绝对化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陷阱。</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红色经典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在塑造英雄形象时，只要能基于现实主义原则，注重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烟火气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，就能增强新时代人们的归属感和认同感。</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原文：</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基于历史真实，追求艺术真实，</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红色经典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再生产一定要明白英雄人物首先是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，但更要明白英雄人物之为英雄的超越性和特殊性，因此对其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烟火气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的刻画要有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，再生产要基于现实主义原则，以英雄主义为轴心展开，要回到社会生活的常识、常情、常德，以增强新时代人民的归属感、认同感，树立正确的历史观、国家观。</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5844900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9206" y="981522"/>
            <a:ext cx="11412000" cy="2603470"/>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只要</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就</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说法过于绝对。从原文来看，</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红色经典</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塑造英雄形象要想</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增强新时代人民的归属感、认同感</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，必须满足</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基于历史真实，追求艺术真实</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对其</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烟火气</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的刻画要有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度</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回到社会生活的常识、常情、常德</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等条件。</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4058614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45648"/>
            <a:ext cx="11412000" cy="3869329"/>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选项：《边城》故事并不复杂，没有矛盾冲突，没有什么惊心动魄、感天动地的事件，也没有黑白分明式的善恶判断。</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原文</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：《边城》故事没有剑拔弩张式的矛盾冲突，也没有黑白分明式的善恶判断，而只是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不凑巧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，发展中的事态充满了偶然性，实际上只是人性中善与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异化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初起时的两种力量在朦胧中碰撞，从而引发了悲剧的萌端。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89206" y="4034433"/>
            <a:ext cx="11412000" cy="131080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没有矛盾冲突</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表述过于绝对。原文说的是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《边城》故事没有剑拔弩张式的矛盾冲突</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89206" y="5376502"/>
            <a:ext cx="11412000" cy="13031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说明：设题陷阱类型虽说在第</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两题中有所侧重，但并不是截然分开的。</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40961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60182" y="1427449"/>
            <a:ext cx="10270048" cy="1930337"/>
          </a:xfrm>
          <a:prstGeom prst="rect">
            <a:avLst/>
          </a:prstGeom>
        </p:spPr>
        <p:txBody>
          <a:bodyPr wrap="square">
            <a:spAutoFit/>
          </a:bodyPr>
          <a:lstStyle/>
          <a:p>
            <a:pPr algn="ctr">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词语理解身旁找，句子理解局部找。</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筛选信息全篇找，推断不是必须找。</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搜索区域很重要，一找一比就知道。</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1" name="组合 10"/>
          <p:cNvGrpSpPr/>
          <p:nvPr/>
        </p:nvGrpSpPr>
        <p:grpSpPr>
          <a:xfrm>
            <a:off x="0" y="314325"/>
            <a:ext cx="4222998" cy="504000"/>
            <a:chOff x="0" y="314325"/>
            <a:chExt cx="4222998" cy="504000"/>
          </a:xfrm>
        </p:grpSpPr>
        <p:sp>
          <p:nvSpPr>
            <p:cNvPr id="12" name="矩形 11"/>
            <p:cNvSpPr/>
            <p:nvPr/>
          </p:nvSpPr>
          <p:spPr>
            <a:xfrm>
              <a:off x="0" y="314325"/>
              <a:ext cx="422299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矩形 12"/>
            <p:cNvSpPr/>
            <p:nvPr/>
          </p:nvSpPr>
          <p:spPr>
            <a:xfrm>
              <a:off x="261268" y="374052"/>
              <a:ext cx="3889722" cy="419100"/>
            </a:xfrm>
            <a:prstGeom prst="rect">
              <a:avLst/>
            </a:prstGeom>
          </p:spPr>
          <p:txBody>
            <a:bodyPr vert="horz" wrap="square">
              <a:noAutofit/>
            </a:bodyPr>
            <a:lstStyle/>
            <a:p>
              <a:pPr algn="ctr" fontAlgn="ctr">
                <a:lnSpc>
                  <a:spcPct val="90000"/>
                </a:lnSpc>
              </a:pPr>
              <a:r>
                <a:rPr lang="zh-CN" altLang="en-US" kern="100">
                  <a:solidFill>
                    <a:schemeClr val="bg1"/>
                  </a:solidFill>
                  <a:latin typeface="方正大黑_GBK" panose="03000509000000000000" pitchFamily="65" charset="-122"/>
                  <a:ea typeface="方正大黑_GBK" panose="03000509000000000000" pitchFamily="65" charset="-122"/>
                  <a:cs typeface="Times New Roman" panose="02020603050405020304" pitchFamily="18" charset="0"/>
                  <a:sym typeface="Arial" panose="020B0604020202020204" pitchFamily="34" charset="0"/>
                </a:rPr>
                <a:t>信息类客观题</a:t>
              </a:r>
              <a:r>
                <a:rPr lang="en-US" altLang="zh-CN" kern="100">
                  <a:solidFill>
                    <a:schemeClr val="bg1"/>
                  </a:solidFill>
                  <a:latin typeface="方正大黑_GBK" panose="03000509000000000000" pitchFamily="65" charset="-122"/>
                  <a:ea typeface="方正大黑_GBK" panose="03000509000000000000" pitchFamily="65" charset="-122"/>
                  <a:cs typeface="Times New Roman" panose="02020603050405020304" pitchFamily="18" charset="0"/>
                  <a:sym typeface="Arial" panose="020B0604020202020204" pitchFamily="34" charset="0"/>
                </a:rPr>
                <a:t>——</a:t>
              </a:r>
              <a:r>
                <a:rPr lang="zh-CN" altLang="en-US" kern="100">
                  <a:solidFill>
                    <a:schemeClr val="bg1"/>
                  </a:solidFill>
                  <a:latin typeface="方正大黑_GBK" panose="03000509000000000000" pitchFamily="65" charset="-122"/>
                  <a:ea typeface="方正大黑_GBK" panose="03000509000000000000" pitchFamily="65" charset="-122"/>
                  <a:cs typeface="Times New Roman" panose="02020603050405020304" pitchFamily="18" charset="0"/>
                  <a:sym typeface="Arial" panose="020B0604020202020204" pitchFamily="34" charset="0"/>
                </a:rPr>
                <a:t>做题口诀</a:t>
              </a:r>
              <a:endParaRPr lang="zh-CN" altLang="en-US" kern="100" dirty="0">
                <a:solidFill>
                  <a:schemeClr val="bg1"/>
                </a:solidFill>
                <a:latin typeface="方正大黑_GBK" panose="03000509000000000000" pitchFamily="65" charset="-122"/>
                <a:ea typeface="方正大黑_GBK" panose="03000509000000000000" pitchFamily="65" charset="-122"/>
                <a:cs typeface="Times New Roman" panose="02020603050405020304" pitchFamily="18" charset="0"/>
                <a:sym typeface="Arial" panose="020B0604020202020204" pitchFamily="34" charset="0"/>
              </a:endParaRPr>
            </a:p>
          </p:txBody>
        </p:sp>
        <p:sp>
          <p:nvSpPr>
            <p:cNvPr id="14" name="矩形 13"/>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15" name="直接连接符 14"/>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772734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s://p0.ssl.qhimgs1.com/t04c004d699d9cfba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 y="0"/>
            <a:ext cx="12189599" cy="6859588"/>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6" name="标题 1"/>
          <p:cNvSpPr txBox="1"/>
          <p:nvPr/>
        </p:nvSpPr>
        <p:spPr>
          <a:xfrm>
            <a:off x="474013" y="1846191"/>
            <a:ext cx="4613081"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000" dirty="0" smtClean="0">
                <a:solidFill>
                  <a:schemeClr val="tx1">
                    <a:lumMod val="65000"/>
                    <a:lumOff val="35000"/>
                  </a:schemeClr>
                </a:solidFill>
                <a:latin typeface="C-KT" panose="03000509000000000000" pitchFamily="65" charset="-122"/>
                <a:ea typeface="C-KT" panose="03000509000000000000" pitchFamily="65" charset="-122"/>
              </a:rPr>
              <a:t>DUIDIANLIANANYI</a:t>
            </a:r>
            <a:endParaRPr lang="zh-CN" altLang="en-US" sz="2000" dirty="0">
              <a:solidFill>
                <a:schemeClr val="tx1">
                  <a:lumMod val="65000"/>
                  <a:lumOff val="35000"/>
                </a:schemeClr>
              </a:solidFill>
              <a:latin typeface="C-KT" panose="03000509000000000000" pitchFamily="65" charset="-122"/>
              <a:ea typeface="C-KT" panose="03000509000000000000" pitchFamily="65" charset="-122"/>
            </a:endParaRPr>
          </a:p>
        </p:txBody>
      </p:sp>
      <p:cxnSp>
        <p:nvCxnSpPr>
          <p:cNvPr id="17" name="直接连接符 16"/>
          <p:cNvCxnSpPr/>
          <p:nvPr/>
        </p:nvCxnSpPr>
        <p:spPr>
          <a:xfrm flipH="1">
            <a:off x="334566" y="1915385"/>
            <a:ext cx="2083" cy="1224000"/>
          </a:xfrm>
          <a:prstGeom prst="line">
            <a:avLst/>
          </a:prstGeom>
          <a:ln w="57150">
            <a:solidFill>
              <a:srgbClr val="3A5150"/>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51582" y="2243361"/>
            <a:ext cx="9201398" cy="1015663"/>
          </a:xfrm>
          <a:prstGeom prst="rect">
            <a:avLst/>
          </a:prstGeom>
        </p:spPr>
        <p:txBody>
          <a:bodyPr wrap="square">
            <a:spAutoFit/>
          </a:bodyPr>
          <a:lstStyle/>
          <a:p>
            <a:pPr defTabSz="914400">
              <a:spcBef>
                <a:spcPts val="1300"/>
              </a:spcBef>
              <a:spcAft>
                <a:spcPts val="1300"/>
              </a:spcAft>
            </a:pPr>
            <a:r>
              <a:rPr lang="zh-CN" altLang="en-US" sz="5900" b="1" kern="100" dirty="0">
                <a:solidFill>
                  <a:prstClr val="black">
                    <a:lumMod val="75000"/>
                    <a:lumOff val="25000"/>
                  </a:prstClr>
                </a:solidFill>
                <a:latin typeface="微软雅黑" panose="020B0503020204020204" charset="-122"/>
                <a:ea typeface="微软雅黑" panose="020B0503020204020204" charset="-122"/>
                <a:cs typeface="华文黑体" panose="02010600040101010101" pitchFamily="2" charset="-122"/>
              </a:rPr>
              <a:t>对点练案</a:t>
            </a:r>
            <a:r>
              <a:rPr lang="en-US" altLang="zh-CN" sz="5900" b="1" kern="100" dirty="0">
                <a:solidFill>
                  <a:prstClr val="black">
                    <a:lumMod val="75000"/>
                    <a:lumOff val="25000"/>
                  </a:prstClr>
                </a:solidFill>
                <a:latin typeface="微软雅黑" panose="020B0503020204020204" charset="-122"/>
                <a:ea typeface="微软雅黑" panose="020B0503020204020204" charset="-122"/>
                <a:cs typeface="华文黑体" panose="02010600040101010101" pitchFamily="2" charset="-122"/>
              </a:rPr>
              <a:t>1</a:t>
            </a:r>
            <a:endParaRPr lang="zh-CN" altLang="zh-CN" sz="5900" b="1" kern="100" dirty="0">
              <a:solidFill>
                <a:prstClr val="black">
                  <a:lumMod val="75000"/>
                  <a:lumOff val="25000"/>
                </a:prstClr>
              </a:solidFill>
              <a:latin typeface="微软雅黑" panose="020B0503020204020204" charset="-122"/>
              <a:ea typeface="微软雅黑" panose="020B0503020204020204" charset="-122"/>
              <a:cs typeface="华文黑体" panose="02010600040101010101" pitchFamily="2" charset="-122"/>
            </a:endParaRPr>
          </a:p>
        </p:txBody>
      </p:sp>
    </p:spTree>
    <p:extLst>
      <p:ext uri="{BB962C8B-B14F-4D97-AF65-F5344CB8AC3E}">
        <p14:creationId xmlns:p14="http://schemas.microsoft.com/office/powerpoint/2010/main" val="22022141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417351"/>
            <a:ext cx="1703290" cy="359993"/>
          </a:xfrm>
          <a:prstGeom prst="rect">
            <a:avLst/>
          </a:prstGeom>
          <a:solidFill>
            <a:srgbClr val="AC5D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a:latin typeface="微软雅黑" panose="020B0503020204020204" pitchFamily="34" charset="-122"/>
                <a:ea typeface="微软雅黑" panose="020B0503020204020204" pitchFamily="34" charset="-122"/>
              </a:rPr>
              <a:t>对一对</a:t>
            </a:r>
          </a:p>
        </p:txBody>
      </p:sp>
      <p:sp>
        <p:nvSpPr>
          <p:cNvPr id="19" name="圆角矩形 18">
            <a:hlinkClick r:id="rId2" action="ppaction://hlinksldjump"/>
          </p:cNvPr>
          <p:cNvSpPr/>
          <p:nvPr/>
        </p:nvSpPr>
        <p:spPr>
          <a:xfrm>
            <a:off x="1673881" y="6383171"/>
            <a:ext cx="496570" cy="301083"/>
          </a:xfrm>
          <a:prstGeom prst="roundRect">
            <a:avLst/>
          </a:prstGeom>
          <a:solidFill>
            <a:srgbClr val="86493A"/>
          </a:solidFill>
          <a:ln w="9525" cap="flat" cmpd="sng" algn="ctr">
            <a:solidFill>
              <a:srgbClr val="86493A"/>
            </a:solidFill>
            <a:prstDash val="solid"/>
            <a:miter lim="800000"/>
          </a:ln>
          <a:effectLst/>
        </p:spPr>
        <p:txBody>
          <a:bodyPr lIns="0" tIns="0" rIns="0" bIns="0" rtlCol="0" anchor="ctr"/>
          <a:lstStyle/>
          <a:p>
            <a:pPr algn="ctr"/>
            <a:r>
              <a:rPr kumimoji="1" lang="zh-CN" altLang="en-US" sz="1600" kern="0" dirty="0">
                <a:solidFill>
                  <a:schemeClr val="bg1"/>
                </a:solidFill>
                <a:latin typeface="Arial" panose="020B0604020202020204"/>
                <a:ea typeface="微软雅黑" panose="020B0503020204020204" charset="-122"/>
              </a:rPr>
              <a:t>答案</a:t>
            </a:r>
          </a:p>
        </p:txBody>
      </p:sp>
      <p:sp>
        <p:nvSpPr>
          <p:cNvPr id="20" name="圆角矩形 19">
            <a:hlinkClick r:id="rId3"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5" name="圆角矩形 34">
            <a:hlinkClick r:id="rId4"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6" name="圆角矩形 35">
            <a:hlinkClick r:id="rId5"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7" name="圆角矩形 36">
            <a:hlinkClick r:id="rId6"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8" name="圆角矩形 37">
            <a:hlinkClick r:id="rId7"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9" name="圆角矩形 38">
            <a:hlinkClick r:id="rId8"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40" name="圆角矩形 39">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41" name="圆角矩形 40">
            <a:hlinkClick r:id="rId10"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graphicFrame>
        <p:nvGraphicFramePr>
          <p:cNvPr id="13" name="表格 12"/>
          <p:cNvGraphicFramePr>
            <a:graphicFrameLocks noGrp="1"/>
          </p:cNvGraphicFramePr>
          <p:nvPr>
            <p:extLst>
              <p:ext uri="{D42A27DB-BD31-4B8C-83A1-F6EECF244321}">
                <p14:modId xmlns:p14="http://schemas.microsoft.com/office/powerpoint/2010/main" val="1163684427"/>
              </p:ext>
            </p:extLst>
          </p:nvPr>
        </p:nvGraphicFramePr>
        <p:xfrm>
          <a:off x="559097" y="1503811"/>
          <a:ext cx="11008008" cy="1584646"/>
        </p:xfrm>
        <a:graphic>
          <a:graphicData uri="http://schemas.openxmlformats.org/drawingml/2006/table">
            <a:tbl>
              <a:tblPr firstRow="1" bandRow="1"/>
              <a:tblGrid>
                <a:gridCol w="1223112">
                  <a:extLst>
                    <a:ext uri="{9D8B030D-6E8A-4147-A177-3AD203B41FA5}">
                      <a16:colId xmlns:a16="http://schemas.microsoft.com/office/drawing/2014/main" xmlns="" xmlns:a14="http://schemas.microsoft.com/office/drawing/2010/main" xmlns:mc="http://schemas.openxmlformats.org/markup-compatibility/2006" val="20000"/>
                    </a:ext>
                  </a:extLst>
                </a:gridCol>
                <a:gridCol w="1223112">
                  <a:extLst>
                    <a:ext uri="{9D8B030D-6E8A-4147-A177-3AD203B41FA5}">
                      <a16:colId xmlns:a16="http://schemas.microsoft.com/office/drawing/2014/main" xmlns="" xmlns:a14="http://schemas.microsoft.com/office/drawing/2010/main" xmlns:mc="http://schemas.openxmlformats.org/markup-compatibility/2006" val="20001"/>
                    </a:ext>
                  </a:extLst>
                </a:gridCol>
                <a:gridCol w="1223112">
                  <a:extLst>
                    <a:ext uri="{9D8B030D-6E8A-4147-A177-3AD203B41FA5}">
                      <a16:colId xmlns:a16="http://schemas.microsoft.com/office/drawing/2014/main" xmlns="" xmlns:a14="http://schemas.microsoft.com/office/drawing/2010/main" xmlns:mc="http://schemas.openxmlformats.org/markup-compatibility/2006" val="20002"/>
                    </a:ext>
                  </a:extLst>
                </a:gridCol>
                <a:gridCol w="1223112">
                  <a:extLst>
                    <a:ext uri="{9D8B030D-6E8A-4147-A177-3AD203B41FA5}">
                      <a16:colId xmlns:a16="http://schemas.microsoft.com/office/drawing/2014/main" xmlns="" xmlns:a14="http://schemas.microsoft.com/office/drawing/2010/main" xmlns:mc="http://schemas.openxmlformats.org/markup-compatibility/2006" val="20003"/>
                    </a:ext>
                  </a:extLst>
                </a:gridCol>
                <a:gridCol w="1223112">
                  <a:extLst>
                    <a:ext uri="{9D8B030D-6E8A-4147-A177-3AD203B41FA5}">
                      <a16:colId xmlns:a16="http://schemas.microsoft.com/office/drawing/2014/main" xmlns="" xmlns:a14="http://schemas.microsoft.com/office/drawing/2010/main" xmlns:mc="http://schemas.openxmlformats.org/markup-compatibility/2006" val="20004"/>
                    </a:ext>
                  </a:extLst>
                </a:gridCol>
                <a:gridCol w="1223112">
                  <a:extLst>
                    <a:ext uri="{9D8B030D-6E8A-4147-A177-3AD203B41FA5}">
                      <a16:colId xmlns:a16="http://schemas.microsoft.com/office/drawing/2014/main" xmlns="" xmlns:a14="http://schemas.microsoft.com/office/drawing/2010/main" xmlns:mc="http://schemas.openxmlformats.org/markup-compatibility/2006" val="20005"/>
                    </a:ext>
                  </a:extLst>
                </a:gridCol>
                <a:gridCol w="1223112">
                  <a:extLst>
                    <a:ext uri="{9D8B030D-6E8A-4147-A177-3AD203B41FA5}">
                      <a16:colId xmlns:a16="http://schemas.microsoft.com/office/drawing/2014/main" xmlns="" xmlns:a14="http://schemas.microsoft.com/office/drawing/2010/main" xmlns:mc="http://schemas.openxmlformats.org/markup-compatibility/2006" val="20006"/>
                    </a:ext>
                  </a:extLst>
                </a:gridCol>
                <a:gridCol w="1223112">
                  <a:extLst>
                    <a:ext uri="{9D8B030D-6E8A-4147-A177-3AD203B41FA5}">
                      <a16:colId xmlns:a16="http://schemas.microsoft.com/office/drawing/2014/main" xmlns="" xmlns:a14="http://schemas.microsoft.com/office/drawing/2010/main" xmlns:mc="http://schemas.openxmlformats.org/markup-compatibility/2006" val="20007"/>
                    </a:ext>
                  </a:extLst>
                </a:gridCol>
                <a:gridCol w="1223112">
                  <a:extLst>
                    <a:ext uri="{9D8B030D-6E8A-4147-A177-3AD203B41FA5}">
                      <a16:colId xmlns:a16="http://schemas.microsoft.com/office/drawing/2014/main" xmlns="" xmlns:a14="http://schemas.microsoft.com/office/drawing/2010/main" xmlns:mc="http://schemas.openxmlformats.org/markup-compatibility/2006" val="20008"/>
                    </a:ext>
                  </a:extLst>
                </a:gridCol>
              </a:tblGrid>
              <a:tr h="792323">
                <a:tc>
                  <a:txBody>
                    <a:bodyPr/>
                    <a:lstStyle/>
                    <a:p>
                      <a:pPr algn="ctr"/>
                      <a:r>
                        <a:rPr lang="zh-CN" altLang="en-US" sz="2800" baseline="0" dirty="0" smtClean="0">
                          <a:solidFill>
                            <a:schemeClr val="tx1"/>
                          </a:solidFill>
                          <a:latin typeface="Arial" panose="020B0604020202020204" pitchFamily="34" charset="0"/>
                          <a:ea typeface="微软雅黑" panose="020B0503020204020204" pitchFamily="34" charset="-122"/>
                        </a:rPr>
                        <a:t>题号</a:t>
                      </a:r>
                      <a:endParaRPr lang="zh-CN" altLang="en-US" sz="2800" b="0" baseline="0" dirty="0">
                        <a:solidFill>
                          <a:schemeClr val="tx1"/>
                        </a:solidFill>
                        <a:latin typeface="Arial" panose="020B0604020202020204" pitchFamily="34" charset="0"/>
                        <a:ea typeface="微软雅黑" panose="020B0503020204020204" pitchFamily="34" charset="-122"/>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r>
                        <a:rPr lang="en-US" altLang="zh-CN" sz="2800" baseline="0" dirty="0">
                          <a:solidFill>
                            <a:schemeClr val="tx1"/>
                          </a:solidFill>
                          <a:latin typeface="Arial" panose="020B0604020202020204" pitchFamily="34" charset="0"/>
                        </a:rPr>
                        <a:t>1</a:t>
                      </a: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r>
                        <a:rPr lang="en-US" altLang="zh-CN" sz="2800" baseline="0" dirty="0">
                          <a:solidFill>
                            <a:schemeClr val="tx1"/>
                          </a:solidFill>
                          <a:latin typeface="Arial" panose="020B0604020202020204" pitchFamily="34" charset="0"/>
                        </a:rPr>
                        <a:t>2</a:t>
                      </a: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r>
                        <a:rPr lang="en-US" altLang="zh-CN" sz="2800" baseline="0" dirty="0" smtClean="0">
                          <a:solidFill>
                            <a:schemeClr val="tx1"/>
                          </a:solidFill>
                          <a:latin typeface="Arial" panose="020B0604020202020204" pitchFamily="34" charset="0"/>
                        </a:rPr>
                        <a:t>4</a:t>
                      </a: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r>
                        <a:rPr lang="en-US" altLang="zh-CN" sz="2800" baseline="0" dirty="0" smtClean="0">
                          <a:solidFill>
                            <a:schemeClr val="tx1"/>
                          </a:solidFill>
                          <a:latin typeface="Arial" panose="020B0604020202020204" pitchFamily="34" charset="0"/>
                        </a:rPr>
                        <a:t>5</a:t>
                      </a: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r>
                        <a:rPr lang="en-US" altLang="zh-CN" sz="2800" baseline="0" dirty="0" smtClean="0">
                          <a:solidFill>
                            <a:schemeClr val="tx1"/>
                          </a:solidFill>
                          <a:latin typeface="Arial" panose="020B0604020202020204" pitchFamily="34" charset="0"/>
                        </a:rPr>
                        <a:t>6</a:t>
                      </a: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r>
                        <a:rPr lang="en-US" altLang="zh-CN" sz="2800" baseline="0" dirty="0" smtClean="0">
                          <a:solidFill>
                            <a:schemeClr val="tx1"/>
                          </a:solidFill>
                          <a:latin typeface="Arial" panose="020B0604020202020204" pitchFamily="34" charset="0"/>
                        </a:rPr>
                        <a:t>7</a:t>
                      </a: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extLst>
                  <a:ext uri="{0D108BD9-81ED-4DB2-BD59-A6C34878D82A}">
                    <a16:rowId xmlns:a16="http://schemas.microsoft.com/office/drawing/2014/main" xmlns="" xmlns:a14="http://schemas.microsoft.com/office/drawing/2010/main" xmlns:mc="http://schemas.openxmlformats.org/markup-compatibility/2006" val="10000"/>
                  </a:ext>
                </a:extLst>
              </a:tr>
              <a:tr h="792323">
                <a:tc>
                  <a:txBody>
                    <a:bodyPr/>
                    <a:lstStyle/>
                    <a:p>
                      <a:pPr algn="ctr"/>
                      <a:r>
                        <a:rPr lang="zh-CN" altLang="en-US" sz="2800" baseline="0" dirty="0">
                          <a:solidFill>
                            <a:schemeClr val="bg1"/>
                          </a:solidFill>
                          <a:latin typeface="Arial" panose="020B0604020202020204" pitchFamily="34" charset="0"/>
                          <a:ea typeface="微软雅黑" panose="020B0503020204020204" pitchFamily="34" charset="-122"/>
                        </a:rPr>
                        <a:t>答案</a:t>
                      </a: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r>
                        <a:rPr lang="en-US" altLang="zh-CN" sz="3200" baseline="0" dirty="0" smtClean="0">
                          <a:solidFill>
                            <a:schemeClr val="bg1"/>
                          </a:solidFill>
                          <a:latin typeface="Arial" panose="020B0604020202020204" pitchFamily="34" charset="0"/>
                        </a:rPr>
                        <a:t>B</a:t>
                      </a: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r>
                        <a:rPr lang="en-US" altLang="zh-CN" sz="3200" baseline="0" dirty="0" smtClean="0">
                          <a:solidFill>
                            <a:schemeClr val="bg1"/>
                          </a:solidFill>
                          <a:latin typeface="Arial" panose="020B0604020202020204" pitchFamily="34" charset="0"/>
                        </a:rPr>
                        <a:t>C</a:t>
                      </a: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r>
                        <a:rPr lang="en-US" altLang="zh-CN" sz="3200" baseline="0" dirty="0" smtClean="0">
                          <a:solidFill>
                            <a:schemeClr val="bg1"/>
                          </a:solidFill>
                          <a:latin typeface="Arial" panose="020B0604020202020204" pitchFamily="34" charset="0"/>
                        </a:rPr>
                        <a:t>D</a:t>
                      </a: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r>
                        <a:rPr lang="en-US" altLang="zh-CN" sz="3200" baseline="0" dirty="0" smtClean="0">
                          <a:solidFill>
                            <a:schemeClr val="bg1"/>
                          </a:solidFill>
                          <a:latin typeface="Arial" panose="020B0604020202020204" pitchFamily="34" charset="0"/>
                        </a:rPr>
                        <a:t>C</a:t>
                      </a: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r>
                        <a:rPr lang="en-US" altLang="zh-CN" sz="3200" baseline="0" dirty="0" smtClean="0">
                          <a:solidFill>
                            <a:schemeClr val="bg1"/>
                          </a:solidFill>
                          <a:latin typeface="Arial" panose="020B0604020202020204" pitchFamily="34" charset="0"/>
                        </a:rPr>
                        <a:t>A</a:t>
                      </a: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r>
                        <a:rPr lang="en-US" altLang="zh-CN" sz="3200" baseline="0" dirty="0" smtClean="0">
                          <a:solidFill>
                            <a:schemeClr val="bg1"/>
                          </a:solidFill>
                          <a:latin typeface="Arial" panose="020B0604020202020204" pitchFamily="34" charset="0"/>
                        </a:rPr>
                        <a:t>B</a:t>
                      </a: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extLst>
                  <a:ext uri="{0D108BD9-81ED-4DB2-BD59-A6C34878D82A}">
                    <a16:rowId xmlns:a16="http://schemas.microsoft.com/office/drawing/2014/main" xmlns="" xmlns:a14="http://schemas.microsoft.com/office/drawing/2010/main" xmlns:mc="http://schemas.openxmlformats.org/markup-compatibility/2006" val="10001"/>
                  </a:ext>
                </a:extLst>
              </a:tr>
            </a:tbl>
          </a:graphicData>
        </a:graphic>
      </p:graphicFrame>
    </p:spTree>
    <p:extLst>
      <p:ext uri="{BB962C8B-B14F-4D97-AF65-F5344CB8AC3E}">
        <p14:creationId xmlns:p14="http://schemas.microsoft.com/office/powerpoint/2010/main" val="182630180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47802" y="1053530"/>
            <a:ext cx="11296396" cy="4647374"/>
          </a:xfrm>
          <a:prstGeom prst="rect">
            <a:avLst/>
          </a:prstGeom>
          <a:solidFill>
            <a:schemeClr val="bg1">
              <a:lumMod val="95000"/>
            </a:schemeClr>
          </a:solidFill>
        </p:spPr>
        <p:txBody>
          <a:bodyPr wrap="square" lIns="121870" tIns="60934" rIns="121870" bIns="60934">
            <a:spAutoFit/>
          </a:bodyPr>
          <a:lstStyle/>
          <a:p>
            <a:pPr algn="just">
              <a:lnSpc>
                <a:spcPct val="150000"/>
              </a:lnSpc>
              <a:spcAft>
                <a:spcPts val="0"/>
              </a:spcAft>
            </a:pP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选项张冠李戴。原文说的是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天井</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名曰</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四水归堂</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人们戏说是徽商</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肥水不流外人田</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的心理造成的，也有人认为是上古穴居遗风</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solidFill>
                  <a:schemeClr val="accent1">
                    <a:lumMod val="75000"/>
                  </a:schemeClr>
                </a:solidFill>
                <a:latin typeface="Times New Roman" panose="02020603050405020304" pitchFamily="18" charset="0"/>
                <a:cs typeface="Courier New" panose="02070309020205020404" pitchFamily="49" charset="0"/>
              </a:rPr>
              <a:t>(2)</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精神和心灵已经不再被物化和异化，实现了真正的全面发展</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错，将未然变已然。原文说的是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物质生活的满足已经日益乏味。人们的精神和心灵不想被物化和异化，需要追求更为富足的精神文化的浸润，以实现人的真正的全面发展</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0" y="417351"/>
            <a:ext cx="1703290" cy="359993"/>
          </a:xfrm>
          <a:prstGeom prst="rect">
            <a:avLst/>
          </a:prstGeom>
          <a:solidFill>
            <a:srgbClr val="AC5D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latin typeface="微软雅黑" panose="020B0503020204020204" pitchFamily="34" charset="-122"/>
              <a:ea typeface="微软雅黑" panose="020B0503020204020204" pitchFamily="34" charset="-122"/>
            </a:endParaRPr>
          </a:p>
        </p:txBody>
      </p:sp>
      <p:sp>
        <p:nvSpPr>
          <p:cNvPr id="19" name="圆角矩形 18">
            <a:hlinkClick r:id="rId2" action="ppaction://hlinksldjump"/>
          </p:cNvPr>
          <p:cNvSpPr/>
          <p:nvPr/>
        </p:nvSpPr>
        <p:spPr>
          <a:xfrm>
            <a:off x="1673881" y="6383171"/>
            <a:ext cx="496570" cy="301083"/>
          </a:xfrm>
          <a:prstGeom prst="roundRect">
            <a:avLst/>
          </a:prstGeom>
          <a:solidFill>
            <a:srgbClr val="86493A"/>
          </a:solidFill>
          <a:ln w="9525" cap="flat" cmpd="sng" algn="ctr">
            <a:solidFill>
              <a:srgbClr val="86493A"/>
            </a:solidFill>
            <a:prstDash val="solid"/>
            <a:miter lim="800000"/>
          </a:ln>
          <a:effectLst/>
        </p:spPr>
        <p:txBody>
          <a:bodyPr lIns="0" tIns="0" rIns="0" bIns="0" rtlCol="0" anchor="ctr"/>
          <a:lstStyle/>
          <a:p>
            <a:pPr algn="ctr"/>
            <a:r>
              <a:rPr kumimoji="1" lang="zh-CN" altLang="en-US" sz="1600" kern="0" dirty="0">
                <a:solidFill>
                  <a:schemeClr val="bg1"/>
                </a:solidFill>
                <a:latin typeface="Arial" panose="020B0604020202020204"/>
                <a:ea typeface="微软雅黑" panose="020B0503020204020204" charset="-122"/>
              </a:rPr>
              <a:t>答案</a:t>
            </a:r>
          </a:p>
        </p:txBody>
      </p:sp>
      <p:sp>
        <p:nvSpPr>
          <p:cNvPr id="20" name="圆角矩形 19">
            <a:hlinkClick r:id="rId3"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5" name="圆角矩形 34">
            <a:hlinkClick r:id="rId4"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6" name="圆角矩形 35">
            <a:hlinkClick r:id="rId5"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7" name="圆角矩形 36">
            <a:hlinkClick r:id="rId6"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8" name="圆角矩形 37">
            <a:hlinkClick r:id="rId7"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9" name="圆角矩形 38">
            <a:hlinkClick r:id="rId8"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40" name="圆角矩形 39">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41" name="圆角矩形 40">
            <a:hlinkClick r:id="rId10"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矩形 14"/>
          <p:cNvSpPr/>
          <p:nvPr/>
        </p:nvSpPr>
        <p:spPr>
          <a:xfrm>
            <a:off x="665871" y="377250"/>
            <a:ext cx="420308" cy="430887"/>
          </a:xfrm>
          <a:prstGeom prst="rect">
            <a:avLst/>
          </a:prstGeom>
        </p:spPr>
        <p:txBody>
          <a:bodyPr wrap="none">
            <a:spAutoFit/>
          </a:bodyPr>
          <a:lstStyle/>
          <a:p>
            <a:pPr lvl="0" algn="ctr"/>
            <a:r>
              <a:rPr lang="en-US" altLang="zh-CN" sz="2200" dirty="0" smtClean="0">
                <a:solidFill>
                  <a:prstClr val="white"/>
                </a:solidFill>
              </a:rPr>
              <a:t>3.</a:t>
            </a:r>
            <a:endParaRPr lang="zh-CN" altLang="en-US" sz="2200" dirty="0">
              <a:solidFill>
                <a:prstClr val="white"/>
              </a:solidFill>
            </a:endParaRPr>
          </a:p>
        </p:txBody>
      </p:sp>
    </p:spTree>
    <p:extLst>
      <p:ext uri="{BB962C8B-B14F-4D97-AF65-F5344CB8AC3E}">
        <p14:creationId xmlns:p14="http://schemas.microsoft.com/office/powerpoint/2010/main" val="2507576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500"/>
                                        <p:tgtEl>
                                          <p:spTgt spid="1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linds(horizontal)">
                                      <p:cBhvr>
                                        <p:cTn id="10" dur="500"/>
                                        <p:tgtEl>
                                          <p:spTgt spid="14">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linds(horizontal)">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47802" y="1053530"/>
            <a:ext cx="11296396" cy="5219518"/>
          </a:xfrm>
          <a:prstGeom prst="rect">
            <a:avLst/>
          </a:prstGeom>
          <a:solidFill>
            <a:schemeClr val="bg1">
              <a:lumMod val="95000"/>
            </a:schemeClr>
          </a:solidFill>
        </p:spPr>
        <p:txBody>
          <a:bodyPr wrap="square" lIns="121870" tIns="60934" rIns="121870" bIns="60934">
            <a:spAutoFit/>
          </a:bodyPr>
          <a:lstStyle/>
          <a:p>
            <a:pPr algn="just">
              <a:lnSpc>
                <a:spcPct val="150000"/>
              </a:lnSpc>
              <a:spcAft>
                <a:spcPts val="0"/>
              </a:spcAft>
            </a:pP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只有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错，选项曲解文意。原文说的是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都城内流动性的卖花者极多</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，而且前文提到</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这类卖花声通常来自流动性的商贩</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，可见还有其他的卖花形式，</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只有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说法过于绝对。</a:t>
            </a:r>
            <a:endParaRPr lang="zh-CN" altLang="zh-CN" sz="1050" kern="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(4)</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拾遗补缺才是文学批评的任务</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错，选项以偏概全。根据原文可知，文学批评还要对作家、文学作品展开</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更广泛细致的阐释、分析、讨论和研究</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；原文说</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没有文学批评的繁荣发展，任何一部文学史都无法独立地支撑起自己</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，这也证明文学批评不可能只是一种补充性的存在。</a:t>
            </a:r>
            <a:endParaRPr lang="zh-CN" altLang="zh-CN" sz="1050" kern="100" dirty="0">
              <a:solidFill>
                <a:schemeClr val="accent1">
                  <a:lumMod val="75000"/>
                </a:schemeClr>
              </a:solidFill>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0" y="417351"/>
            <a:ext cx="1703290" cy="359993"/>
          </a:xfrm>
          <a:prstGeom prst="rect">
            <a:avLst/>
          </a:prstGeom>
          <a:solidFill>
            <a:srgbClr val="AC5D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latin typeface="微软雅黑" panose="020B0503020204020204" pitchFamily="34" charset="-122"/>
              <a:ea typeface="微软雅黑" panose="020B0503020204020204" pitchFamily="34" charset="-122"/>
            </a:endParaRPr>
          </a:p>
        </p:txBody>
      </p:sp>
      <p:sp>
        <p:nvSpPr>
          <p:cNvPr id="15" name="矩形 14"/>
          <p:cNvSpPr/>
          <p:nvPr/>
        </p:nvSpPr>
        <p:spPr>
          <a:xfrm>
            <a:off x="665871" y="377250"/>
            <a:ext cx="420308" cy="430887"/>
          </a:xfrm>
          <a:prstGeom prst="rect">
            <a:avLst/>
          </a:prstGeom>
        </p:spPr>
        <p:txBody>
          <a:bodyPr wrap="none">
            <a:spAutoFit/>
          </a:bodyPr>
          <a:lstStyle/>
          <a:p>
            <a:pPr lvl="0" algn="ctr"/>
            <a:r>
              <a:rPr lang="en-US" altLang="zh-CN" sz="2200" dirty="0" smtClean="0">
                <a:solidFill>
                  <a:prstClr val="white"/>
                </a:solidFill>
              </a:rPr>
              <a:t>3.</a:t>
            </a:r>
            <a:endParaRPr lang="zh-CN" altLang="en-US" sz="2200" dirty="0">
              <a:solidFill>
                <a:prstClr val="white"/>
              </a:solidFill>
            </a:endParaRPr>
          </a:p>
        </p:txBody>
      </p:sp>
      <p:sp>
        <p:nvSpPr>
          <p:cNvPr id="19" name="圆角矩形 18">
            <a:hlinkClick r:id="rId2" action="ppaction://hlinksldjump"/>
          </p:cNvPr>
          <p:cNvSpPr/>
          <p:nvPr/>
        </p:nvSpPr>
        <p:spPr>
          <a:xfrm>
            <a:off x="1673881" y="6383171"/>
            <a:ext cx="496570" cy="301083"/>
          </a:xfrm>
          <a:prstGeom prst="roundRect">
            <a:avLst/>
          </a:prstGeom>
          <a:solidFill>
            <a:srgbClr val="86493A"/>
          </a:solidFill>
          <a:ln w="9525" cap="flat" cmpd="sng" algn="ctr">
            <a:solidFill>
              <a:srgbClr val="86493A"/>
            </a:solidFill>
            <a:prstDash val="solid"/>
            <a:miter lim="800000"/>
          </a:ln>
          <a:effectLst/>
        </p:spPr>
        <p:txBody>
          <a:bodyPr lIns="0" tIns="0" rIns="0" bIns="0" rtlCol="0" anchor="ctr"/>
          <a:lstStyle/>
          <a:p>
            <a:pPr algn="ctr"/>
            <a:r>
              <a:rPr kumimoji="1" lang="zh-CN" altLang="en-US" sz="1600" kern="0" dirty="0">
                <a:solidFill>
                  <a:schemeClr val="bg1"/>
                </a:solidFill>
                <a:latin typeface="Arial" panose="020B0604020202020204"/>
                <a:ea typeface="微软雅黑" panose="020B0503020204020204" charset="-122"/>
              </a:rPr>
              <a:t>答案</a:t>
            </a:r>
          </a:p>
        </p:txBody>
      </p:sp>
      <p:sp>
        <p:nvSpPr>
          <p:cNvPr id="20" name="圆角矩形 19">
            <a:hlinkClick r:id="rId3"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5" name="圆角矩形 34">
            <a:hlinkClick r:id="rId4"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6" name="圆角矩形 35">
            <a:hlinkClick r:id="rId5"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7" name="圆角矩形 36">
            <a:hlinkClick r:id="rId6"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8" name="圆角矩形 37">
            <a:hlinkClick r:id="rId7"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9" name="圆角矩形 38">
            <a:hlinkClick r:id="rId8"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40" name="圆角矩形 39">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41" name="圆角矩形 40">
            <a:hlinkClick r:id="rId10"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007353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500"/>
                                        <p:tgtEl>
                                          <p:spTgt spid="1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linds(horizontal)">
                                      <p:cBhvr>
                                        <p:cTn id="10" dur="500"/>
                                        <p:tgtEl>
                                          <p:spTgt spid="14">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linds(horizontal)">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47802" y="1053530"/>
            <a:ext cx="11296396" cy="4001043"/>
          </a:xfrm>
          <a:prstGeom prst="rect">
            <a:avLst/>
          </a:prstGeom>
          <a:solidFill>
            <a:schemeClr val="bg1">
              <a:lumMod val="95000"/>
            </a:schemeClr>
          </a:solidFill>
        </p:spPr>
        <p:txBody>
          <a:bodyPr wrap="square" lIns="121870" tIns="60934" rIns="121870" bIns="60934">
            <a:spAutoFit/>
          </a:bodyPr>
          <a:lstStyle/>
          <a:p>
            <a:pPr algn="just">
              <a:lnSpc>
                <a:spcPct val="150000"/>
              </a:lnSpc>
              <a:spcAft>
                <a:spcPts val="0"/>
              </a:spcAft>
            </a:pP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作者借用沃尔特</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惠特曼的诗句与奥逊</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威尔斯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我们孤独地出生，孤独地活着，又孤独地死去</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这句话遥相呼应，使文章结构严谨</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强调了本文的核心观点</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所有的生命都是一个携带丰富微生物的聚合体，人类也不例外，突出了文本主题</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作者引用两句观点对立的名言，旨在用轻松诙谐的方式表达观点、总结全文，让读者获得愉悦的阅读体验。</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0" y="417351"/>
            <a:ext cx="1703290" cy="359993"/>
          </a:xfrm>
          <a:prstGeom prst="rect">
            <a:avLst/>
          </a:prstGeom>
          <a:solidFill>
            <a:srgbClr val="AC5D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latin typeface="微软雅黑" panose="020B0503020204020204" pitchFamily="34" charset="-122"/>
              <a:ea typeface="微软雅黑" panose="020B0503020204020204" pitchFamily="34" charset="-122"/>
            </a:endParaRPr>
          </a:p>
        </p:txBody>
      </p:sp>
      <p:sp>
        <p:nvSpPr>
          <p:cNvPr id="15" name="矩形 14"/>
          <p:cNvSpPr/>
          <p:nvPr/>
        </p:nvSpPr>
        <p:spPr>
          <a:xfrm>
            <a:off x="665871" y="377250"/>
            <a:ext cx="420308" cy="430887"/>
          </a:xfrm>
          <a:prstGeom prst="rect">
            <a:avLst/>
          </a:prstGeom>
        </p:spPr>
        <p:txBody>
          <a:bodyPr wrap="none">
            <a:spAutoFit/>
          </a:bodyPr>
          <a:lstStyle/>
          <a:p>
            <a:pPr lvl="0" algn="ctr"/>
            <a:r>
              <a:rPr lang="en-US" altLang="zh-CN" sz="2200" dirty="0" smtClean="0">
                <a:solidFill>
                  <a:prstClr val="white"/>
                </a:solidFill>
              </a:rPr>
              <a:t>8.</a:t>
            </a:r>
            <a:endParaRPr lang="zh-CN" altLang="en-US" sz="2200" dirty="0">
              <a:solidFill>
                <a:prstClr val="white"/>
              </a:solidFill>
            </a:endParaRPr>
          </a:p>
        </p:txBody>
      </p:sp>
      <p:sp>
        <p:nvSpPr>
          <p:cNvPr id="19" name="圆角矩形 18">
            <a:hlinkClick r:id="rId2" action="ppaction://hlinksldjump"/>
          </p:cNvPr>
          <p:cNvSpPr/>
          <p:nvPr/>
        </p:nvSpPr>
        <p:spPr>
          <a:xfrm>
            <a:off x="1673881" y="6383171"/>
            <a:ext cx="496570" cy="301083"/>
          </a:xfrm>
          <a:prstGeom prst="roundRect">
            <a:avLst/>
          </a:prstGeom>
          <a:solidFill>
            <a:srgbClr val="86493A"/>
          </a:solidFill>
          <a:ln w="9525" cap="flat" cmpd="sng" algn="ctr">
            <a:solidFill>
              <a:srgbClr val="86493A"/>
            </a:solidFill>
            <a:prstDash val="solid"/>
            <a:miter lim="800000"/>
          </a:ln>
          <a:effectLst/>
        </p:spPr>
        <p:txBody>
          <a:bodyPr lIns="0" tIns="0" rIns="0" bIns="0" rtlCol="0" anchor="ctr"/>
          <a:lstStyle/>
          <a:p>
            <a:pPr algn="ctr"/>
            <a:r>
              <a:rPr kumimoji="1" lang="zh-CN" altLang="en-US" sz="1600" kern="0" dirty="0">
                <a:solidFill>
                  <a:schemeClr val="bg1"/>
                </a:solidFill>
                <a:latin typeface="Arial" panose="020B0604020202020204"/>
                <a:ea typeface="微软雅黑" panose="020B0503020204020204" charset="-122"/>
              </a:rPr>
              <a:t>答案</a:t>
            </a:r>
          </a:p>
        </p:txBody>
      </p:sp>
      <p:sp>
        <p:nvSpPr>
          <p:cNvPr id="20" name="圆角矩形 19">
            <a:hlinkClick r:id="rId3"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5" name="圆角矩形 34">
            <a:hlinkClick r:id="rId4"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6" name="圆角矩形 35">
            <a:hlinkClick r:id="rId5"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7" name="圆角矩形 36">
            <a:hlinkClick r:id="rId6"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8" name="圆角矩形 37">
            <a:hlinkClick r:id="rId7"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9" name="圆角矩形 38">
            <a:hlinkClick r:id="rId8"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40" name="圆角矩形 39">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41" name="圆角矩形 40">
            <a:hlinkClick r:id="rId10"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090125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500"/>
                                        <p:tgtEl>
                                          <p:spTgt spid="1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linds(horizontal)">
                                      <p:cBhvr>
                                        <p:cTn id="10" dur="500"/>
                                        <p:tgtEl>
                                          <p:spTgt spid="14">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linds(horizontal)">
                                      <p:cBhvr>
                                        <p:cTn id="13" dur="500"/>
                                        <p:tgtEl>
                                          <p:spTgt spid="14">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linds(horizontal)">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765387"/>
            <a:ext cx="11518500" cy="5328703"/>
          </a:xfrm>
          <a:prstGeom prst="rect">
            <a:avLst/>
          </a:prstGeom>
        </p:spPr>
        <p:txBody>
          <a:bodyPr wrap="square">
            <a:spAutoFit/>
          </a:bodyPr>
          <a:lstStyle/>
          <a:p>
            <a:pPr algn="just">
              <a:lnSpc>
                <a:spcPct val="13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下列选项，不属于材料中审美教育范畴的一项是</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30000"/>
              </a:lnSpc>
              <a:spcAft>
                <a:spcPts val="0"/>
              </a:spcAft>
            </a:pP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审美教育，简称美育，它以各种艺术作品和艺术活动为手段，不断提高人们的审美能力和审美水平，帮助人们形成健康的审美观念、审美趣味、审美理想，以造就全面发展的人。</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3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潍坊市寒亭区外国语小学以校本课程为依托，以校园文化活动为支点，将风筝、</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年</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30000"/>
              </a:lnSpc>
              <a:spcAft>
                <a:spcPts val="0"/>
              </a:spcAft>
            </a:pPr>
            <a:r>
              <a:rPr lang="en-US"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画</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等传统艺术融入学校教育中。</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3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蓝天中学组织学生到社区参加志愿活动，指导学生清除小广告、打扫路面卫生、</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进</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30000"/>
              </a:lnSpc>
              <a:spcAft>
                <a:spcPts val="0"/>
              </a:spcAft>
            </a:pPr>
            <a:r>
              <a:rPr lang="en-US"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行</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垃圾分类。</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3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近几年，央视推出《朗读者》《中国诗词大会》《经典咏流传》等优秀文化类节目。</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3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甘肃省提出通过博物馆研学、</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莫高窟课堂</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接轨校园、学校与博物馆多样化合</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作</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30000"/>
              </a:lnSpc>
              <a:spcAft>
                <a:spcPts val="0"/>
              </a:spcAft>
            </a:pPr>
            <a:r>
              <a:rPr lang="en-US"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等</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办法，让博物馆成为全省中小学校教育教学的重要课堂。</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11" name="组合 10"/>
          <p:cNvGrpSpPr/>
          <p:nvPr/>
        </p:nvGrpSpPr>
        <p:grpSpPr>
          <a:xfrm>
            <a:off x="8048947" y="6082515"/>
            <a:ext cx="4022923" cy="691039"/>
            <a:chOff x="-286613" y="1244506"/>
            <a:chExt cx="4022923" cy="691039"/>
          </a:xfrm>
        </p:grpSpPr>
        <p:grpSp>
          <p:nvGrpSpPr>
            <p:cNvPr id="12" name="组合 11"/>
            <p:cNvGrpSpPr/>
            <p:nvPr/>
          </p:nvGrpSpPr>
          <p:grpSpPr>
            <a:xfrm>
              <a:off x="-286613" y="1345294"/>
              <a:ext cx="4022923" cy="590251"/>
              <a:chOff x="-286613" y="1345294"/>
              <a:chExt cx="4022923" cy="590251"/>
            </a:xfrm>
          </p:grpSpPr>
          <p:sp>
            <p:nvSpPr>
              <p:cNvPr id="14" name="圆角矩形 13"/>
              <p:cNvSpPr/>
              <p:nvPr/>
            </p:nvSpPr>
            <p:spPr>
              <a:xfrm>
                <a:off x="-286613" y="1345294"/>
                <a:ext cx="4022923" cy="590251"/>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5172" y="154339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13" name="矩形 12"/>
            <p:cNvSpPr/>
            <p:nvPr/>
          </p:nvSpPr>
          <p:spPr>
            <a:xfrm>
              <a:off x="574387" y="1244506"/>
              <a:ext cx="2955267" cy="656846"/>
            </a:xfrm>
            <a:prstGeom prst="rect">
              <a:avLst/>
            </a:prstGeom>
            <a:noFill/>
            <a:ln>
              <a:noFill/>
            </a:ln>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rPr>
                <a:t>B</a:t>
              </a:r>
              <a:r>
                <a:rPr lang="zh-CN" altLang="en-US" sz="2800" kern="100" dirty="0">
                  <a:latin typeface="Times New Roman" panose="02020603050405020304" pitchFamily="18" charset="0"/>
                  <a:ea typeface="仿宋_GB2312" panose="02010609030101010101" pitchFamily="49" charset="-122"/>
                </a:rPr>
                <a:t>项属于劳动教育。</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16" name="圆角矩形 15">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18" name="组合 17"/>
          <p:cNvGrpSpPr/>
          <p:nvPr/>
        </p:nvGrpSpPr>
        <p:grpSpPr>
          <a:xfrm>
            <a:off x="224" y="207164"/>
            <a:ext cx="2279906" cy="414318"/>
            <a:chOff x="5187679" y="4830074"/>
            <a:chExt cx="1146175" cy="289619"/>
          </a:xfrm>
        </p:grpSpPr>
        <p:sp>
          <p:nvSpPr>
            <p:cNvPr id="19" name="矩形 18"/>
            <p:cNvSpPr/>
            <p:nvPr/>
          </p:nvSpPr>
          <p:spPr>
            <a:xfrm>
              <a:off x="5187679" y="4830074"/>
              <a:ext cx="333209" cy="289619"/>
            </a:xfrm>
            <a:prstGeom prst="rect">
              <a:avLst/>
            </a:prstGeom>
            <a:solidFill>
              <a:schemeClr val="accent6">
                <a:lumMod val="20000"/>
                <a:lumOff val="80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C00000"/>
                  </a:solidFill>
                </a:rPr>
                <a:t>一</a:t>
              </a:r>
              <a:endParaRPr lang="zh-CN" altLang="en-US" dirty="0">
                <a:solidFill>
                  <a:srgbClr val="C00000"/>
                </a:solidFill>
              </a:endParaRPr>
            </a:p>
          </p:txBody>
        </p:sp>
        <p:sp>
          <p:nvSpPr>
            <p:cNvPr id="20" name="矩形 19"/>
            <p:cNvSpPr/>
            <p:nvPr/>
          </p:nvSpPr>
          <p:spPr>
            <a:xfrm>
              <a:off x="5520887" y="4830074"/>
              <a:ext cx="812967" cy="289619"/>
            </a:xfrm>
            <a:prstGeom prst="rect">
              <a:avLst/>
            </a:prstGeom>
            <a:solidFill>
              <a:srgbClr val="B62D08"/>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smtClean="0">
                  <a:solidFill>
                    <a:schemeClr val="bg1"/>
                  </a:solidFill>
                  <a:latin typeface="Adobe 黑体 Std R" panose="020B0400000000000000" pitchFamily="34" charset="-122"/>
                  <a:ea typeface="Adobe 黑体 Std R" panose="020B0400000000000000" pitchFamily="34" charset="-122"/>
                </a:rPr>
                <a:t>专项训练</a:t>
              </a:r>
              <a:endParaRPr lang="zh-CN" altLang="en-US" sz="2200" dirty="0">
                <a:solidFill>
                  <a:schemeClr val="bg1"/>
                </a:solidFill>
                <a:latin typeface="Adobe 黑体 Std R" panose="020B0400000000000000" pitchFamily="34" charset="-122"/>
                <a:ea typeface="Adobe 黑体 Std R" panose="020B0400000000000000" pitchFamily="34" charset="-122"/>
              </a:endParaRPr>
            </a:p>
          </p:txBody>
        </p:sp>
      </p:grpSp>
      <p:sp>
        <p:nvSpPr>
          <p:cNvPr id="22" name="圆角矩形 21">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0" name="TextBox 19"/>
          <p:cNvSpPr txBox="1"/>
          <p:nvPr/>
        </p:nvSpPr>
        <p:spPr>
          <a:xfrm>
            <a:off x="151815" y="3532282"/>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226374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17426"/>
            <a:ext cx="11518500" cy="6000169"/>
          </a:xfrm>
          <a:prstGeom prst="rect">
            <a:avLst/>
          </a:prstGeom>
        </p:spPr>
        <p:txBody>
          <a:bodyPr wrap="square">
            <a:spAutoFit/>
          </a:bodyPr>
          <a:lstStyle/>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下列对文中画横线部分的理解和分析，不正确的一项是</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五言诗产生在什么时候呢？锺嵘《诗品》托始于李陵。萧统的《昭明文选》也以</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良时不再至，离别在须臾</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几篇为李陵之作。徐陵选《玉台新咏》则以</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西北有高楼</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青青河畔草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诸作为枚乘之诗。在汉初，我们却只见有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大风起兮云飞扬</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诸吕用事兮刘氏微</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力拔山兮气盖世</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，却绝不见有五言诗的踪影。即在武帝之时，也只有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陆沉于俗，避世金马门</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东方朔歌</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凤兮凤兮归故乡</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司马相如歌</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秋风起兮白云飞</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武帝《秋风辞》</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，却绝不见有五言诗的踪影。</a:t>
            </a:r>
            <a:r>
              <a:rPr lang="zh-CN" altLang="zh-CN" sz="2600" u="sng" kern="100" dirty="0">
                <a:latin typeface="Times New Roman" panose="02020603050405020304" pitchFamily="18" charset="0"/>
                <a:ea typeface="楷体_GB2312" panose="02010609030101010101" pitchFamily="49" charset="-122"/>
                <a:cs typeface="Times New Roman" panose="02020603050405020304" pitchFamily="18" charset="0"/>
              </a:rPr>
              <a:t>那么，枚乘、李陵的</a:t>
            </a:r>
            <a:r>
              <a:rPr lang="en-US" altLang="zh-CN" sz="26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u="sng" kern="100" dirty="0">
                <a:latin typeface="Times New Roman" panose="02020603050405020304" pitchFamily="18" charset="0"/>
                <a:ea typeface="楷体_GB2312" panose="02010609030101010101" pitchFamily="49" charset="-122"/>
                <a:cs typeface="Times New Roman" panose="02020603050405020304" pitchFamily="18" charset="0"/>
              </a:rPr>
              <a:t>良时不再至</a:t>
            </a:r>
            <a:r>
              <a:rPr lang="en-US" altLang="zh-CN" sz="26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u="sng" kern="100" dirty="0">
                <a:latin typeface="Times New Roman" panose="02020603050405020304" pitchFamily="18" charset="0"/>
                <a:ea typeface="楷体_GB2312" panose="02010609030101010101" pitchFamily="49" charset="-122"/>
                <a:cs typeface="Times New Roman" panose="02020603050405020304" pitchFamily="18" charset="0"/>
              </a:rPr>
              <a:t>西北有高楼</a:t>
            </a:r>
            <a:r>
              <a:rPr lang="en-US" altLang="zh-CN" sz="26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u="sng" kern="100" dirty="0">
                <a:latin typeface="Times New Roman" panose="02020603050405020304" pitchFamily="18" charset="0"/>
                <a:ea typeface="楷体_GB2312" panose="02010609030101010101" pitchFamily="49" charset="-122"/>
                <a:cs typeface="Times New Roman" panose="02020603050405020304" pitchFamily="18" charset="0"/>
              </a:rPr>
              <a:t>等至完至美的五言诗，难道竟是如摩西的《十诫》、穆罕默德的《可兰经》似的从天上落下，由上帝给予的吗？像这样的奇迹，是文学史上所不许有的。</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2</a:t>
            </a:r>
            <a:endParaRPr kumimoji="1" lang="zh-CN" altLang="en-US" sz="1600" kern="0" dirty="0">
              <a:solidFill>
                <a:schemeClr val="bg1"/>
              </a:solidFill>
              <a:latin typeface="Arial" panose="020B0604020202020204"/>
              <a:ea typeface="微软雅黑" panose="020B0503020204020204" charset="-122"/>
            </a:endParaRPr>
          </a:p>
        </p:txBody>
      </p:sp>
      <p:sp>
        <p:nvSpPr>
          <p:cNvPr id="6" name="圆角矩形 5">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272412031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89188"/>
            <a:ext cx="11518500" cy="4893647"/>
          </a:xfrm>
          <a:prstGeom prst="rect">
            <a:avLst/>
          </a:prstGeom>
        </p:spPr>
        <p:txBody>
          <a:bodyPr wrap="square">
            <a:spAutoFit/>
          </a:bodyPr>
          <a:lstStyle/>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作者认为，摩西的《十诫》、穆罕默德的《可兰经》从天下落下，由上帝</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给</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予</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，这种奇迹出现在宗教作品中是正常的。</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作者认为，五言诗从诞生时便有枚、李</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良时不再至</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西北有高楼</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等</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至</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完</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至美的作品，是不可接受的。</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作者将五言诗的作品与《十诫》《可兰经》放在一起形成类比，使错误</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观点</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荒谬之处显而易见。</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运用</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难道</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加强反问语气，以</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竟</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突出不可置信，以</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不许有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表达</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断</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然</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否定之意，加强了议论语言的情感性。</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0" name="组合 9"/>
          <p:cNvGrpSpPr/>
          <p:nvPr/>
        </p:nvGrpSpPr>
        <p:grpSpPr>
          <a:xfrm>
            <a:off x="389206" y="5105028"/>
            <a:ext cx="11412000" cy="1089645"/>
            <a:chOff x="406574" y="1081808"/>
            <a:chExt cx="11412000" cy="1089645"/>
          </a:xfrm>
        </p:grpSpPr>
        <p:grpSp>
          <p:nvGrpSpPr>
            <p:cNvPr id="11" name="组合 10"/>
            <p:cNvGrpSpPr/>
            <p:nvPr/>
          </p:nvGrpSpPr>
          <p:grpSpPr>
            <a:xfrm>
              <a:off x="406574" y="1081808"/>
              <a:ext cx="11412000" cy="1089645"/>
              <a:chOff x="406574" y="1081808"/>
              <a:chExt cx="11412000" cy="1089645"/>
            </a:xfrm>
          </p:grpSpPr>
          <p:sp>
            <p:nvSpPr>
              <p:cNvPr id="13" name="圆角矩形 12"/>
              <p:cNvSpPr/>
              <p:nvPr/>
            </p:nvSpPr>
            <p:spPr>
              <a:xfrm>
                <a:off x="406574" y="1197546"/>
                <a:ext cx="11412000" cy="973907"/>
              </a:xfrm>
              <a:prstGeom prst="roundRect">
                <a:avLst>
                  <a:gd name="adj" fmla="val 1253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12" name="矩形 11"/>
            <p:cNvSpPr/>
            <p:nvPr/>
          </p:nvSpPr>
          <p:spPr>
            <a:xfrm>
              <a:off x="737264" y="1366411"/>
              <a:ext cx="10750621" cy="598690"/>
            </a:xfrm>
            <a:prstGeom prst="rect">
              <a:avLst/>
            </a:prstGeom>
            <a:noFill/>
            <a:ln>
              <a:noFill/>
            </a:ln>
          </p:spPr>
          <p:txBody>
            <a:bodyPr>
              <a:spAutoFit/>
            </a:bodyPr>
            <a:lstStyle/>
            <a:p>
              <a:pPr algn="just">
                <a:lnSpc>
                  <a:spcPct val="150000"/>
                </a:lnSpc>
                <a:spcAft>
                  <a:spcPts val="0"/>
                </a:spcAft>
              </a:pP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放在一起形成类比</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分析有误，作者认为二者无法形成类比。</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9" name="TextBox 19"/>
          <p:cNvSpPr txBox="1"/>
          <p:nvPr/>
        </p:nvSpPr>
        <p:spPr>
          <a:xfrm>
            <a:off x="181025" y="2550748"/>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
        <p:nvSpPr>
          <p:cNvPr id="3" name="圆角矩形 2">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4" name="圆角矩形 3">
            <a:hlinkClick r:id="rId3" action="ppaction://hlinksldjump"/>
          </p:cNvPr>
          <p:cNvSpPr/>
          <p:nvPr/>
        </p:nvSpPr>
        <p:spPr>
          <a:xfrm>
            <a:off x="269084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2</a:t>
            </a:r>
            <a:endParaRPr kumimoji="1" lang="zh-CN" altLang="en-US" sz="1600" kern="0" dirty="0">
              <a:solidFill>
                <a:schemeClr val="bg1"/>
              </a:solidFill>
              <a:latin typeface="Arial" panose="020B0604020202020204"/>
              <a:ea typeface="微软雅黑" panose="020B0503020204020204" charset="-122"/>
            </a:endParaRPr>
          </a:p>
        </p:txBody>
      </p:sp>
      <p:sp>
        <p:nvSpPr>
          <p:cNvPr id="5" name="圆角矩形 4">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189170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276244"/>
            <a:ext cx="11518500" cy="5808321"/>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请比对下列选项与原文，说明选项错在何处。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选项：马头墙，是徽派建筑的重要造型特色，既具有防火实用功能，又体现了徽商的心理和上古穴居遗风。</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原文：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马头墙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，俗称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封火墙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，是徽派建筑的重要造型特色，曾有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青砖小瓦马头墙，回廊挂落花格窗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之说，是防火功能与建筑美学的完美结合。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天井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名曰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四水归堂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，是徽派建筑结构的一大特色，主要用于老宅的采光，下雨时水从四面流向中庭，不论是普通民居还是宗族的祠堂都广泛应用。人们戏说是徽商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肥水不流外人田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的心理造成的，也有人认为是上古穴居遗风。</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39531688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896591"/>
            <a:ext cx="11518500" cy="2031325"/>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a:t>
            </a:r>
            <a:r>
              <a:rPr lang="zh-CN" altLang="zh-CN" sz="2800" kern="100"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选项张冠李戴。原文说的是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天井</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名曰</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四水归堂</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人们戏说是徽商</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肥水不流外人田</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的心理造成的，也有人认为是上古穴居遗风</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3390794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89434"/>
            <a:ext cx="11518500" cy="322299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选项：随着物质生活水平的提高，人们在富足的精神文化的浸润下，精神和心灵已经不再被物化和异化，实现了真正的全面发展。</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原文：</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中国人从站起来，到富起来，再到强起来，物质生活的满足已经日益乏味。人们的精神和心灵不想被物化和异化，需要追求更为富足的精神文化的浸润，以实现人的真正的全面发展。</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矩形 10"/>
          <p:cNvSpPr/>
          <p:nvPr/>
        </p:nvSpPr>
        <p:spPr>
          <a:xfrm>
            <a:off x="335956" y="3399562"/>
            <a:ext cx="11518500" cy="267765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精神和心灵已经不再被物化和异化，实现了真正的全面发展</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错，将未然变已然。原文说的是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物质生活的满足已经日益乏味。人们的精神和心灵不想被物化和异化，需要追求更为富足的精神文化的浸润，以实现人的真正的全面发展</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12" name="圆角矩形 11">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16409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276573"/>
            <a:ext cx="11518500" cy="322299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帝城只卖担头枝</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说明北宋都城只有流动性的花贩，因为轻巧的货品便于花贩走街串巷。</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原文：</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卖花声的存在，从听觉上给予文人一种新鲜的刺激。这类卖花声通常来自流动性的商贩。正所谓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帝城只卖担头枝</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，都城内流动性的卖花者极多。</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矩形 10"/>
          <p:cNvSpPr/>
          <p:nvPr/>
        </p:nvSpPr>
        <p:spPr>
          <a:xfrm>
            <a:off x="335956" y="3486701"/>
            <a:ext cx="11518500" cy="2031325"/>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只有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错，选项曲解文意。原文说的是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都城内流动性的卖花者极多</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，而且前文提到</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这类卖花声通常来自流动性的商贩</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，可见还有其他的卖花形式，</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只有</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说法过于绝对。</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12" name="圆角矩形 11">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525655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570318"/>
            <a:ext cx="11518500" cy="451566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选项：</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全国乙卷第</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项</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因为文学史无法穷尽对作家和作品的认识，所以拾遗补缺才是文学批评的任务。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原文：</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但文学史永远只是一个粗略的框架，不可能穷尽对所有作家和所有文学作品的认识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以文学史框架为参考，展开更广泛细致的阐释、分析、讨论和研究，就成了这个学科研究的主体内容，而这些都是在文学批评的范围内进行的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没有文学批评的繁荣发展，任何一部文学史都无法独立地支撑起自己。</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192356342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圆角矩形 10">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4" action="ppaction://hlinksldjump"/>
          </p:cNvPr>
          <p:cNvSpPr/>
          <p:nvPr/>
        </p:nvSpPr>
        <p:spPr>
          <a:xfrm>
            <a:off x="310156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14" name="圆角矩形 13">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矩形 16"/>
          <p:cNvSpPr/>
          <p:nvPr/>
        </p:nvSpPr>
        <p:spPr>
          <a:xfrm>
            <a:off x="335956" y="570318"/>
            <a:ext cx="11518500" cy="3249800"/>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拾遗补缺才是文学批评的任务</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错，选项以偏概全。根据原文可知，文学批评还要对作家、文学作品展开</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更广泛细致的阐释、分析、讨论和研究</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；原文说</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没有文学批评的繁荣发展，任何一部文学史都无法独立地支撑起自己</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，这也证明文学批评不可能只是一种补充性的存在。</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18" name="圆角矩形 17">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45942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643078"/>
            <a:ext cx="11518500" cy="5632311"/>
          </a:xfrm>
          <a:prstGeom prst="rect">
            <a:avLst/>
          </a:prstGeom>
        </p:spPr>
        <p:txBody>
          <a:bodyPr wrap="square">
            <a:spAutoFit/>
          </a:bodyPr>
          <a:lstStyle/>
          <a:p>
            <a:pPr algn="just">
              <a:lnSpc>
                <a:spcPct val="150000"/>
              </a:lnSpc>
              <a:spcAft>
                <a:spcPts val="0"/>
              </a:spcAft>
            </a:pPr>
            <a:r>
              <a:rPr lang="en-US" altLang="zh-CN" kern="100" dirty="0">
                <a:latin typeface="Times New Roman" panose="02020603050405020304" pitchFamily="18" charset="0"/>
                <a:ea typeface="楷体_GB2312" panose="02010609030101010101" pitchFamily="49" charset="-122"/>
                <a:cs typeface="Courier New" panose="02070309020205020404" pitchFamily="49" charset="0"/>
              </a:rPr>
              <a:t>(2020·</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kern="100" dirty="0">
                <a:latin typeface="Times New Roman" panose="02020603050405020304" pitchFamily="18" charset="0"/>
                <a:cs typeface="Times New Roman" panose="02020603050405020304" pitchFamily="18" charset="0"/>
              </a:rPr>
              <a:t>阅读下面的文字，完成文后题目。</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巴巴看起来一点儿也不害怕。它不怕把它团团围住的兴奋的小孩，而是十分镇定地接受着加州夏日烈阳的炙烤。这种漫不经心的态度是能说得通的，因为它就生活在既安全又轻松的环境中。巴巴是一只肚皮雪白的穿山甲，这种惹人喜爱的动物约莫一只小猫那么大。它脸颊边缘的一圈毛好似山羊胡，粉色的脸颊下方是一截尖尖的、没有牙齿的口鼻</a:t>
            </a:r>
            <a:r>
              <a:rPr lang="en-US" altLang="zh-CN"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十分适合吸食蚂蚁和白蚁。它最具特色的是覆满头、身、四肢和尾巴的鳞片，这些浅橙色的鳞片层层叠叠，形成了一件防御力极强的外套。构成这些鳞片的成分和你的指甲一样，都是角蛋白。巴巴是圣迭戈动物园的形象大使，它性格温顺，训练得当，能参与各类公众活动。动物园的工作人员常常把巴巴带到福利院、</a:t>
            </a:r>
            <a:r>
              <a:rPr lang="zh-CN" altLang="zh-CN" kern="100" spc="-100" dirty="0">
                <a:latin typeface="Times New Roman" panose="02020603050405020304" pitchFamily="18" charset="0"/>
                <a:ea typeface="楷体_GB2312" panose="02010609030101010101" pitchFamily="49" charset="-122"/>
                <a:cs typeface="Times New Roman" panose="02020603050405020304" pitchFamily="18" charset="0"/>
              </a:rPr>
              <a:t>儿童医院等地方，为患病的孩子带去快乐，并向他们普及关于各类珍稀动物的科学知识</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4</a:t>
            </a:r>
            <a:endParaRPr kumimoji="1" lang="zh-CN" altLang="en-US" sz="1600" kern="0" dirty="0">
              <a:solidFill>
                <a:schemeClr val="bg1"/>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13" name="组合 12"/>
          <p:cNvGrpSpPr/>
          <p:nvPr/>
        </p:nvGrpSpPr>
        <p:grpSpPr>
          <a:xfrm>
            <a:off x="224" y="207164"/>
            <a:ext cx="2279906" cy="414318"/>
            <a:chOff x="5187679" y="4830074"/>
            <a:chExt cx="1146175" cy="289619"/>
          </a:xfrm>
        </p:grpSpPr>
        <p:sp>
          <p:nvSpPr>
            <p:cNvPr id="14" name="矩形 13"/>
            <p:cNvSpPr/>
            <p:nvPr/>
          </p:nvSpPr>
          <p:spPr>
            <a:xfrm>
              <a:off x="5187679" y="4830074"/>
              <a:ext cx="333209" cy="289619"/>
            </a:xfrm>
            <a:prstGeom prst="rect">
              <a:avLst/>
            </a:prstGeom>
            <a:solidFill>
              <a:schemeClr val="accent6">
                <a:lumMod val="20000"/>
                <a:lumOff val="80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solidFill>
                    <a:srgbClr val="C00000"/>
                  </a:solidFill>
                </a:rPr>
                <a:t>二</a:t>
              </a:r>
              <a:endParaRPr lang="zh-CN" altLang="en-US" dirty="0">
                <a:solidFill>
                  <a:srgbClr val="C00000"/>
                </a:solidFill>
              </a:endParaRPr>
            </a:p>
          </p:txBody>
        </p:sp>
        <p:sp>
          <p:nvSpPr>
            <p:cNvPr id="15" name="矩形 14"/>
            <p:cNvSpPr/>
            <p:nvPr/>
          </p:nvSpPr>
          <p:spPr>
            <a:xfrm>
              <a:off x="5520887" y="4830074"/>
              <a:ext cx="812967" cy="289619"/>
            </a:xfrm>
            <a:prstGeom prst="rect">
              <a:avLst/>
            </a:prstGeom>
            <a:solidFill>
              <a:srgbClr val="B62D08"/>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smtClean="0">
                  <a:solidFill>
                    <a:schemeClr val="bg1"/>
                  </a:solidFill>
                  <a:latin typeface="Adobe 黑体 Std R" panose="020B0400000000000000" pitchFamily="34" charset="-122"/>
                  <a:ea typeface="Adobe 黑体 Std R" panose="020B0400000000000000" pitchFamily="34" charset="-122"/>
                </a:rPr>
                <a:t>综合训练</a:t>
              </a:r>
              <a:endParaRPr lang="zh-CN" altLang="en-US" sz="2200" dirty="0">
                <a:solidFill>
                  <a:schemeClr val="bg1"/>
                </a:solidFill>
                <a:latin typeface="Adobe 黑体 Std R" panose="020B0400000000000000" pitchFamily="34" charset="-122"/>
                <a:ea typeface="Adobe 黑体 Std R" panose="020B0400000000000000" pitchFamily="34" charset="-122"/>
              </a:endParaRPr>
            </a:p>
          </p:txBody>
        </p:sp>
      </p:grpSp>
      <p:sp>
        <p:nvSpPr>
          <p:cNvPr id="16" name="圆角矩形 15">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98482058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07266"/>
            <a:ext cx="11518500" cy="6116226"/>
          </a:xfrm>
          <a:prstGeom prst="rect">
            <a:avLst/>
          </a:prstGeom>
        </p:spPr>
        <p:txBody>
          <a:bodyPr wrap="square">
            <a:spAutoFit/>
          </a:bodyPr>
          <a:lstStyle/>
          <a:p>
            <a:pPr indent="711200" algn="just">
              <a:lnSpc>
                <a:spcPct val="150000"/>
              </a:lnSpc>
              <a:spcAft>
                <a:spcPts val="0"/>
              </a:spcAft>
            </a:pP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此时，罗布</a:t>
            </a:r>
            <a:r>
              <a:rPr lang="en-US" altLang="zh-CN"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奈特正用棉签轻轻擦拭它的脸部边缘，奈特是一名研究微观生命的学者，他研究细菌和其他微生物，特别着迷存在于动物体内或体表的微生物。开展研究前，他首先得收集它们，收集蝴蝶的人会用网兜和罐子，奈特的工具则是棉签。他把棉签伸进巴巴的鼻孔，仅仅转上几秒钟，就足以让白色棉签头上沾满来自穿山甲体内的微生物。巴巴不仅是一只穿山甲，也是一个携带丰富微生物的聚合体：一些微生物生活在它的体内，绝大多数分布在肠道内，还有一些附着在它的脸部、肚子、爪子和鳞片表面。其实人类身上也寄宿着微生物，地球上的所有生物都一样</a:t>
            </a:r>
            <a:r>
              <a:rPr lang="en-US" altLang="zh-CN"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唯一的例外，是科学家在实验室无菌环境下极其小心地培育出来的极少数动物。我们身上仿佛</a:t>
            </a:r>
            <a:r>
              <a:rPr lang="zh-CN" altLang="zh-CN" kern="100" spc="-100" dirty="0">
                <a:latin typeface="Times New Roman" panose="02020603050405020304" pitchFamily="18" charset="0"/>
                <a:ea typeface="楷体_GB2312" panose="02010609030101010101" pitchFamily="49" charset="-122"/>
                <a:cs typeface="Times New Roman" panose="02020603050405020304" pitchFamily="18" charset="0"/>
              </a:rPr>
              <a:t>在举办一场盛大的微生物展览，展品统称为微生物组。它们生活在我们的皮肤表面、身体内部，甚至是细胞内部。其中大部分是细菌，也有一些是其他的微小生命体，例如真菌</a:t>
            </a:r>
            <a:r>
              <a:rPr lang="en-US" altLang="zh-CN" kern="100" spc="-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kern="100" spc="-100" dirty="0">
                <a:latin typeface="Times New Roman" panose="02020603050405020304" pitchFamily="18" charset="0"/>
                <a:ea typeface="楷体_GB2312" panose="02010609030101010101" pitchFamily="49" charset="-122"/>
                <a:cs typeface="Times New Roman" panose="02020603050405020304" pitchFamily="18" charset="0"/>
              </a:rPr>
              <a:t>比如酵母菌</a:t>
            </a:r>
            <a:r>
              <a:rPr lang="en-US" altLang="zh-CN" kern="100" spc="-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kern="100" spc="-100" dirty="0">
                <a:latin typeface="Times New Roman" panose="02020603050405020304" pitchFamily="18" charset="0"/>
                <a:ea typeface="楷体_GB2312" panose="02010609030101010101" pitchFamily="49" charset="-122"/>
                <a:cs typeface="Times New Roman" panose="02020603050405020304" pitchFamily="18" charset="0"/>
              </a:rPr>
              <a:t>和古菌</a:t>
            </a:r>
            <a:r>
              <a:rPr lang="en-US" altLang="zh-CN" kern="100" spc="-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kern="100" spc="-100" dirty="0">
                <a:latin typeface="Times New Roman" panose="02020603050405020304" pitchFamily="18" charset="0"/>
                <a:ea typeface="楷体_GB2312" panose="02010609030101010101" pitchFamily="49" charset="-122"/>
                <a:cs typeface="Times New Roman" panose="02020603050405020304" pitchFamily="18" charset="0"/>
              </a:rPr>
              <a:t>后者的身份至今保持神秘，还有数量多到难以估量的病毒。</a:t>
            </a:r>
            <a:endParaRPr lang="zh-CN" altLang="zh-CN"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4</a:t>
            </a:r>
            <a:endParaRPr kumimoji="1" lang="zh-CN" altLang="en-US" sz="1600" kern="0" dirty="0">
              <a:solidFill>
                <a:schemeClr val="bg1"/>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272832147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17426"/>
            <a:ext cx="11518500" cy="6099747"/>
          </a:xfrm>
          <a:prstGeom prst="rect">
            <a:avLst/>
          </a:prstGeom>
        </p:spPr>
        <p:txBody>
          <a:bodyPr wrap="square">
            <a:spAutoFit/>
          </a:bodyPr>
          <a:lstStyle/>
          <a:p>
            <a:pPr indent="711200" algn="just">
              <a:lnSpc>
                <a:spcPct val="150000"/>
              </a:lnSpc>
              <a:spcAft>
                <a:spcPts val="0"/>
              </a:spcAft>
            </a:pP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海绵是结构很简单的动物，其静态的身体从来不超过几个细胞那么厚，即使如此，它们的周围也寄宿着活跃的微生物。有时候，通过显微镜都几乎看不到海绵的本体，因为它的上面覆满了微生物。北极熊漫步在北极的冰原之上，举目四周除了冰块别无其他，可实际上，它们身上仍紧紧簇拥着微生物。当尼尔</a:t>
            </a:r>
            <a:r>
              <a:rPr lang="en-US" altLang="zh-CN"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阿姆斯特朗和巴兹</a:t>
            </a:r>
            <a:r>
              <a:rPr lang="en-US" altLang="zh-CN"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奥尔德林登上月球时，他们踏出的一小步既是人类的一大步，也是微生物的一大步。奥逊</a:t>
            </a:r>
            <a:r>
              <a:rPr lang="en-US" altLang="zh-CN"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威尔斯曾经说过：</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我们孤独地出生，孤独地活着，又孤独地死去。</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这句话并不正确。纵使我们</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孑然一身</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楷体_GB2312" panose="02010609030101010101" pitchFamily="49" charset="-122"/>
                <a:cs typeface="Times New Roman" panose="02020603050405020304" pitchFamily="18" charset="0"/>
              </a:rPr>
              <a:t>，也绝对不孤独，我们与许多生命体共同生活在一起。一些动物在还是未受精的卵子时就被微生物占据并在其中繁衍，还有一些动物在出生的那一瞬间就有了伙伴。在我们的生命历程中，微生物从未缺席：我们吃东西时，它们也吃；我们旅行时，它们也结伴而行；我们死后，它们消化我们。对于我们每个人而言，人体都自成一个动物园。</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4</a:t>
            </a:r>
            <a:endParaRPr kumimoji="1" lang="zh-CN" altLang="en-US" sz="1600" kern="0" dirty="0">
              <a:solidFill>
                <a:schemeClr val="bg1"/>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220595222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213761"/>
            <a:ext cx="11518500" cy="5808321"/>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们观察白蚁、海绵时，也相当于在观察自身。它们身上的微生物或许与我们不同，但是都遵循相同的生存规律。珊瑚礁里的微生物因为经历污染和过度捕捞而变得杀气腾腾，人类肠道中的菌群在不健康的食物或抗生素的侵袭下也会让人发生奔涌的腹泻。老鼠肠道中的微生物会左右它们的行为，而我们自己肠道内的伙伴也可能潜移默化地影响我们的大脑。没有一个物种独自生存着，所有生命都居于布满微生物的环境之中，持久地往来、互动。微生物也会在动物之间迁移，在人体与土地、水、空气、建筑以及周围的环境之间跋涉，它们使我们彼此相连，也使我们与世界相连。</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4</a:t>
            </a:r>
            <a:endParaRPr kumimoji="1" lang="zh-CN" altLang="en-US" sz="1600" kern="0" dirty="0">
              <a:solidFill>
                <a:schemeClr val="bg1"/>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234212243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05390"/>
            <a:ext cx="11518500" cy="3888500"/>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我们在观察父母与朋友时，看到的都是由无数细胞组成的个体：由一颗独立的大脑指导行为，通过基因组调控生命活动。但这只是一个便于理解的假想系统。事实上，我们每个人都是一支军团，从来都是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，而不是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忘记奥逊</a:t>
            </a:r>
            <a:r>
              <a:rPr lang="en-US" altLang="zh-CN" sz="2800" u="sng"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威尔斯口中的</a:t>
            </a:r>
            <a:r>
              <a:rPr lang="en-US" altLang="zh-CN" sz="28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孤独</a:t>
            </a:r>
            <a:r>
              <a:rPr lang="en-US" altLang="zh-CN" sz="28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吧，请听从沃尔特</a:t>
            </a:r>
            <a:r>
              <a:rPr lang="en-US" altLang="zh-CN" sz="2800" u="sng"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惠特曼的诗句：</a:t>
            </a:r>
            <a:r>
              <a:rPr lang="en-US" altLang="zh-CN" sz="28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我辽阔博大，我包罗万象。</a:t>
            </a:r>
            <a:r>
              <a:rPr lang="en-US" altLang="zh-CN" sz="28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摘编自埃德</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扬《我包罗万象》，郑李译</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4</a:t>
            </a:r>
            <a:endParaRPr kumimoji="1" lang="zh-CN" altLang="en-US" sz="1600" kern="0" dirty="0">
              <a:solidFill>
                <a:schemeClr val="bg1"/>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336119910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179909"/>
            <a:ext cx="11518500" cy="590931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下列对材料相关内容的理解和分析，不正确的一项是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层层叠叠的鳞片是巴巴的明显特征，这种由角蛋白构成的鳞片让它</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拥</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有了</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一件防御力极强的浅橙色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外套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除了科学家们在实验室无菌环境下培育出的极少数动物，地球上</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所有</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生物</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的体表、体内，甚至细胞内部都聚集着微生物。</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我们肉眼很难直接看见细菌，却可以感受到它们带来的影响，比如</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当</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你</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腹泻时，可能就是你肠道菌群的稳定性遭到了破坏。</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以前我们认为个体是由一颗独立的大脑指导行为，通过基因组调控</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生</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命</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活动，但是微生物的研究证明了这种观点是错误的。</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4</a:t>
            </a:r>
            <a:endParaRPr kumimoji="1" lang="zh-CN" altLang="en-US" sz="1600" kern="0" dirty="0">
              <a:solidFill>
                <a:schemeClr val="bg1"/>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1" name="TextBox 19"/>
          <p:cNvSpPr txBox="1"/>
          <p:nvPr/>
        </p:nvSpPr>
        <p:spPr>
          <a:xfrm>
            <a:off x="181025" y="4725938"/>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372661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89206" y="693490"/>
            <a:ext cx="11412000" cy="2520280"/>
            <a:chOff x="406574" y="1081808"/>
            <a:chExt cx="11412000" cy="2520280"/>
          </a:xfrm>
        </p:grpSpPr>
        <p:grpSp>
          <p:nvGrpSpPr>
            <p:cNvPr id="7" name="组合 6"/>
            <p:cNvGrpSpPr/>
            <p:nvPr/>
          </p:nvGrpSpPr>
          <p:grpSpPr>
            <a:xfrm>
              <a:off x="406574" y="1081808"/>
              <a:ext cx="11412000" cy="2520280"/>
              <a:chOff x="406574" y="1081808"/>
              <a:chExt cx="11412000" cy="2520280"/>
            </a:xfrm>
          </p:grpSpPr>
          <p:sp>
            <p:nvSpPr>
              <p:cNvPr id="9" name="圆角矩形 8"/>
              <p:cNvSpPr/>
              <p:nvPr/>
            </p:nvSpPr>
            <p:spPr>
              <a:xfrm>
                <a:off x="406574" y="1197546"/>
                <a:ext cx="11412000" cy="2404542"/>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8" name="矩形 7"/>
            <p:cNvSpPr/>
            <p:nvPr/>
          </p:nvSpPr>
          <p:spPr>
            <a:xfrm>
              <a:off x="557019" y="1369840"/>
              <a:ext cx="11076375" cy="1930337"/>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由原文倒数第二段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我们在观察父母与朋友时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由一颗独立的大脑指导行为，通过基因组调控生命活动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可知，</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项前半句话属实，但原文中并没有后半句的相关信息。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11" name="圆角矩形 10">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5" action="ppaction://hlinksldjump"/>
          </p:cNvPr>
          <p:cNvSpPr/>
          <p:nvPr/>
        </p:nvSpPr>
        <p:spPr>
          <a:xfrm>
            <a:off x="351228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4</a:t>
            </a:r>
            <a:endParaRPr kumimoji="1" lang="zh-CN" altLang="en-US" sz="1600" kern="0" dirty="0">
              <a:solidFill>
                <a:schemeClr val="bg1"/>
              </a:solidFill>
              <a:latin typeface="Arial" panose="020B0604020202020204"/>
              <a:ea typeface="微软雅黑" panose="020B0503020204020204" charset="-122"/>
            </a:endParaRPr>
          </a:p>
        </p:txBody>
      </p:sp>
      <p:sp>
        <p:nvSpPr>
          <p:cNvPr id="15" name="圆角矩形 14">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4193658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312246"/>
            <a:ext cx="11518500" cy="5493812"/>
          </a:xfrm>
          <a:prstGeom prst="rect">
            <a:avLst/>
          </a:prstGeom>
        </p:spPr>
        <p:txBody>
          <a:bodyPr wrap="square">
            <a:spAutoFit/>
          </a:bodyPr>
          <a:lstStyle/>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下列对材料相关内容的分析和评价，不正确的一项是</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本文用可爱的动物园形象大使巴巴开篇，这种行文方式有助于引起读者的</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阅</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读</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兴趣，达到科学普及的目的。</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为了说明自然界中的动物身上都寄宿着微生物这一观点，作者使用了结构</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简</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单</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的海绵和结构复杂的北极熊这两个例证。</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日常生活中人们常把微生物与疾病联系在一起，作者针对这种看法，给</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读者</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普及</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了一种全新的观点：人类与微生物是共同生活的。</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我们每个人都是一支军团</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我们身上仿佛在举办一场盛大的微生物</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展</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览</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人体都自成一个动物园</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，这三句话在本文中都表达了同一种观点。</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5</a:t>
            </a:r>
            <a:endParaRPr kumimoji="1" lang="zh-CN" altLang="en-US" sz="1600" kern="0" dirty="0">
              <a:solidFill>
                <a:schemeClr val="bg1"/>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1" name="TextBox 19"/>
          <p:cNvSpPr txBox="1"/>
          <p:nvPr/>
        </p:nvSpPr>
        <p:spPr>
          <a:xfrm>
            <a:off x="181025" y="3286131"/>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98248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89206" y="621482"/>
            <a:ext cx="11412000" cy="4968551"/>
            <a:chOff x="406574" y="1081808"/>
            <a:chExt cx="11412000" cy="4968551"/>
          </a:xfrm>
        </p:grpSpPr>
        <p:grpSp>
          <p:nvGrpSpPr>
            <p:cNvPr id="7" name="组合 6"/>
            <p:cNvGrpSpPr/>
            <p:nvPr/>
          </p:nvGrpSpPr>
          <p:grpSpPr>
            <a:xfrm>
              <a:off x="406574" y="1081808"/>
              <a:ext cx="11412000" cy="4968551"/>
              <a:chOff x="406574" y="1081808"/>
              <a:chExt cx="11412000" cy="4968551"/>
            </a:xfrm>
          </p:grpSpPr>
          <p:sp>
            <p:nvSpPr>
              <p:cNvPr id="9" name="圆角矩形 8"/>
              <p:cNvSpPr/>
              <p:nvPr/>
            </p:nvSpPr>
            <p:spPr>
              <a:xfrm>
                <a:off x="406574" y="1197546"/>
                <a:ext cx="11412000" cy="4852813"/>
              </a:xfrm>
              <a:prstGeom prst="roundRect">
                <a:avLst>
                  <a:gd name="adj" fmla="val 279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8" name="矩形 7"/>
            <p:cNvSpPr/>
            <p:nvPr/>
          </p:nvSpPr>
          <p:spPr>
            <a:xfrm>
              <a:off x="574387" y="1361988"/>
              <a:ext cx="11076375" cy="4534831"/>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日常生活中人们常把微生物与疾病联系在一起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，搜索信息可知，原文并未出现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疾病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这一概念，唯一与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疾病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有关的信息是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人类肠道中的菌群在不健康的食物或抗生素的侵袭下也会让人发生奔涌的腹泻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，但此句及前后文均无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日常生活中人们常把微生物与疾病联系在一起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的相关论述。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作者针对这种看法，给读者普及了一种全新的观点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，这个观点是不是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全新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，原文并没有说明，因此，总体上看</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项表述有误。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11" name="圆角矩形 10">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6" action="ppaction://hlinksldjump"/>
          </p:cNvPr>
          <p:cNvSpPr/>
          <p:nvPr/>
        </p:nvSpPr>
        <p:spPr>
          <a:xfrm>
            <a:off x="392300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5</a:t>
            </a:r>
            <a:endParaRPr kumimoji="1" lang="zh-CN" altLang="en-US" sz="1600" kern="0" dirty="0">
              <a:solidFill>
                <a:schemeClr val="bg1"/>
              </a:solidFill>
              <a:latin typeface="Arial" panose="020B0604020202020204"/>
              <a:ea typeface="微软雅黑" panose="020B0503020204020204" charset="-122"/>
            </a:endParaRPr>
          </a:p>
        </p:txBody>
      </p:sp>
      <p:sp>
        <p:nvSpPr>
          <p:cNvPr id="16" name="圆角矩形 15">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1229618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261442"/>
            <a:ext cx="11518500" cy="590931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根据原文内容，下列说法正确的一项是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他们踏出的一小步既是人类的一大步，也是微生物的一大步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这</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说明</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在人类登上月球之前，月球上可能还没有地球上的微生物。</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还有一些动物在出生的那一瞬间就有了伙伴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，当我们出生时，</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微</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生物</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会伴随我们而生，同理，当我们死亡后，微生物也会立即消亡。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我们观察动物时，会发现某些动物身上的微生物与人类身上的</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微生物</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遵循</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着相同的生存规律，这些遵循相同规律的应该属于同一种微生物。</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微生物在人体与土地、水、空气、建筑以及周围的环境之间不断</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迁移</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时</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，会影响人体各器官的内部协调，进而损害人体的健康。</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圆角矩形 5">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7" action="ppaction://hlinksldjump"/>
          </p:cNvPr>
          <p:cNvSpPr/>
          <p:nvPr/>
        </p:nvSpPr>
        <p:spPr>
          <a:xfrm>
            <a:off x="433372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6</a:t>
            </a:r>
            <a:endParaRPr kumimoji="1" lang="zh-CN" altLang="en-US" sz="1600" kern="0" dirty="0">
              <a:solidFill>
                <a:schemeClr val="bg1"/>
              </a:solidFill>
              <a:latin typeface="Arial" panose="020B0604020202020204"/>
              <a:ea typeface="微软雅黑" panose="020B0503020204020204" charset="-122"/>
            </a:endParaRPr>
          </a:p>
        </p:txBody>
      </p:sp>
      <p:sp>
        <p:nvSpPr>
          <p:cNvPr id="13" name="圆角矩形 12">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2" name="TextBox 19"/>
          <p:cNvSpPr txBox="1"/>
          <p:nvPr/>
        </p:nvSpPr>
        <p:spPr>
          <a:xfrm>
            <a:off x="181025" y="962472"/>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146692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89206" y="251917"/>
            <a:ext cx="11412000" cy="4402013"/>
            <a:chOff x="406574" y="1081808"/>
            <a:chExt cx="11412000" cy="4402013"/>
          </a:xfrm>
        </p:grpSpPr>
        <p:grpSp>
          <p:nvGrpSpPr>
            <p:cNvPr id="7" name="组合 6"/>
            <p:cNvGrpSpPr/>
            <p:nvPr/>
          </p:nvGrpSpPr>
          <p:grpSpPr>
            <a:xfrm>
              <a:off x="406574" y="1081808"/>
              <a:ext cx="11412000" cy="4402013"/>
              <a:chOff x="406574" y="1081808"/>
              <a:chExt cx="11412000" cy="4402013"/>
            </a:xfrm>
          </p:grpSpPr>
          <p:sp>
            <p:nvSpPr>
              <p:cNvPr id="9" name="圆角矩形 8"/>
              <p:cNvSpPr/>
              <p:nvPr/>
            </p:nvSpPr>
            <p:spPr>
              <a:xfrm>
                <a:off x="406574" y="1197546"/>
                <a:ext cx="11412000" cy="4286275"/>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8" name="矩形 7"/>
            <p:cNvSpPr/>
            <p:nvPr/>
          </p:nvSpPr>
          <p:spPr>
            <a:xfrm>
              <a:off x="574387" y="1350790"/>
              <a:ext cx="11076375" cy="3888500"/>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还有一些动物在出生的那一瞬间就有了伙伴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来自原文，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当我们出生时，微生物会伴随我们而生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是对这句话的解释，表述无误；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同理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一词后面的内容为命题者的推断，但与上句并不存在类比关系，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出生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死亡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属于发生在不同时间有不同规律的事项，不能作同理推断，且与原文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我们死后，它们消化我们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的内容不相符，因此</a:t>
              </a:r>
              <a:r>
                <a:rPr lang="en-US" altLang="zh-CN" sz="2800" kern="100" dirty="0">
                  <a:latin typeface="Times New Roman" panose="02020603050405020304" pitchFamily="18" charset="0"/>
                  <a:ea typeface="仿宋_GB2312" panose="02010609030101010101" pitchFamily="49" charset="-122"/>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项不正确。</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11" name="圆角矩形 10">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7" action="ppaction://hlinksldjump"/>
          </p:cNvPr>
          <p:cNvSpPr/>
          <p:nvPr/>
        </p:nvSpPr>
        <p:spPr>
          <a:xfrm>
            <a:off x="433372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6</a:t>
            </a:r>
            <a:endParaRPr kumimoji="1" lang="zh-CN" altLang="en-US" sz="1600" kern="0" dirty="0">
              <a:solidFill>
                <a:schemeClr val="bg1"/>
              </a:solidFill>
              <a:latin typeface="Arial" panose="020B0604020202020204"/>
              <a:ea typeface="微软雅黑" panose="020B0503020204020204" charset="-122"/>
            </a:endParaRPr>
          </a:p>
        </p:txBody>
      </p:sp>
      <p:sp>
        <p:nvSpPr>
          <p:cNvPr id="17" name="圆角矩形 16">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126040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89206" y="251917"/>
            <a:ext cx="11412000" cy="4402013"/>
            <a:chOff x="406574" y="1081808"/>
            <a:chExt cx="11412000" cy="4402013"/>
          </a:xfrm>
        </p:grpSpPr>
        <p:grpSp>
          <p:nvGrpSpPr>
            <p:cNvPr id="7" name="组合 6"/>
            <p:cNvGrpSpPr/>
            <p:nvPr/>
          </p:nvGrpSpPr>
          <p:grpSpPr>
            <a:xfrm>
              <a:off x="406574" y="1081808"/>
              <a:ext cx="11412000" cy="4402013"/>
              <a:chOff x="406574" y="1081808"/>
              <a:chExt cx="11412000" cy="4402013"/>
            </a:xfrm>
          </p:grpSpPr>
          <p:sp>
            <p:nvSpPr>
              <p:cNvPr id="9" name="圆角矩形 8"/>
              <p:cNvSpPr/>
              <p:nvPr/>
            </p:nvSpPr>
            <p:spPr>
              <a:xfrm>
                <a:off x="406574" y="1197546"/>
                <a:ext cx="11412000" cy="4286275"/>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8" name="矩形 7"/>
            <p:cNvSpPr/>
            <p:nvPr/>
          </p:nvSpPr>
          <p:spPr>
            <a:xfrm>
              <a:off x="574387" y="1350790"/>
              <a:ext cx="11076375" cy="3888500"/>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项前半句来自原文第四段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我们观察白蚁、海绵时，也相当于在观察自身。它们身上的微生物或许与我们不同，但是都遵循相同的生存规律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，而后半句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应该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后面的内容是命题者的推理结论，原文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它们身上的微生物或许与我们不同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虽未表明微生物种类一定不同，但也存在不同的可能性，且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相同的生存规律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与是否为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同一种微生物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无关，故本推理不成立，因此</a:t>
              </a:r>
              <a:r>
                <a:rPr lang="en-US" altLang="zh-CN" sz="2800" kern="100" dirty="0">
                  <a:latin typeface="Times New Roman" panose="02020603050405020304" pitchFamily="18" charset="0"/>
                  <a:ea typeface="仿宋_GB2312" panose="02010609030101010101" pitchFamily="49" charset="-122"/>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项不正确。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pSp>
      <p:sp>
        <p:nvSpPr>
          <p:cNvPr id="11" name="圆角矩形 10">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7" action="ppaction://hlinksldjump"/>
          </p:cNvPr>
          <p:cNvSpPr/>
          <p:nvPr/>
        </p:nvSpPr>
        <p:spPr>
          <a:xfrm>
            <a:off x="433372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6</a:t>
            </a:r>
            <a:endParaRPr kumimoji="1" lang="zh-CN" altLang="en-US" sz="1600" kern="0" dirty="0">
              <a:solidFill>
                <a:schemeClr val="bg1"/>
              </a:solidFill>
              <a:latin typeface="Arial" panose="020B0604020202020204"/>
              <a:ea typeface="微软雅黑" panose="020B0503020204020204" charset="-122"/>
            </a:endParaRPr>
          </a:p>
        </p:txBody>
      </p:sp>
      <p:sp>
        <p:nvSpPr>
          <p:cNvPr id="17" name="圆角矩形 16">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260012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89206" y="251917"/>
            <a:ext cx="11412000" cy="4402013"/>
            <a:chOff x="406574" y="1081808"/>
            <a:chExt cx="11412000" cy="4402013"/>
          </a:xfrm>
        </p:grpSpPr>
        <p:grpSp>
          <p:nvGrpSpPr>
            <p:cNvPr id="7" name="组合 6"/>
            <p:cNvGrpSpPr/>
            <p:nvPr/>
          </p:nvGrpSpPr>
          <p:grpSpPr>
            <a:xfrm>
              <a:off x="406574" y="1081808"/>
              <a:ext cx="11412000" cy="4402013"/>
              <a:chOff x="406574" y="1081808"/>
              <a:chExt cx="11412000" cy="4402013"/>
            </a:xfrm>
          </p:grpSpPr>
          <p:sp>
            <p:nvSpPr>
              <p:cNvPr id="9" name="圆角矩形 8"/>
              <p:cNvSpPr/>
              <p:nvPr/>
            </p:nvSpPr>
            <p:spPr>
              <a:xfrm>
                <a:off x="406574" y="1197546"/>
                <a:ext cx="11412000" cy="4286275"/>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8" name="矩形 7"/>
            <p:cNvSpPr/>
            <p:nvPr/>
          </p:nvSpPr>
          <p:spPr>
            <a:xfrm>
              <a:off x="574387" y="1350790"/>
              <a:ext cx="11076375" cy="3888500"/>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项前半句的表述来自第四段最后一句，作者这里的写作意图是要告诉读者所有生命都居于布满微生物的环境之中，进而得出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它们使我们彼此相连，也使我们与世界相连</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的结论，但人类与微生物在往来、互动的过程中，是否会</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影响人体各器官的内部协调，进而损害人体的健康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，这是无法确定的，需要分具体情况而定，文中并未对此展开分析，因此</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项推断不准确。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11" name="圆角矩形 10">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7" action="ppaction://hlinksldjump"/>
          </p:cNvPr>
          <p:cNvSpPr/>
          <p:nvPr/>
        </p:nvSpPr>
        <p:spPr>
          <a:xfrm>
            <a:off x="433372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6</a:t>
            </a:r>
            <a:endParaRPr kumimoji="1" lang="zh-CN" altLang="en-US" sz="1600" kern="0" dirty="0">
              <a:solidFill>
                <a:schemeClr val="bg1"/>
              </a:solidFill>
              <a:latin typeface="Arial" panose="020B0604020202020204"/>
              <a:ea typeface="微软雅黑" panose="020B0503020204020204" charset="-122"/>
            </a:endParaRPr>
          </a:p>
        </p:txBody>
      </p:sp>
      <p:sp>
        <p:nvSpPr>
          <p:cNvPr id="17" name="圆角矩形 16">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8" name="圆角矩形 17">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2039032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375980"/>
            <a:ext cx="11518500" cy="5286062"/>
          </a:xfrm>
          <a:prstGeom prst="rect">
            <a:avLst/>
          </a:prstGeom>
        </p:spPr>
        <p:txBody>
          <a:bodyPr wrap="square">
            <a:spAutoFit/>
          </a:bodyPr>
          <a:lstStyle/>
          <a:p>
            <a:pPr algn="just">
              <a:lnSpc>
                <a:spcPct val="150000"/>
              </a:lnSpc>
              <a:spcAft>
                <a:spcPts val="0"/>
              </a:spcAft>
            </a:pPr>
            <a:r>
              <a:rPr lang="en-US" altLang="zh-CN" sz="2500" kern="100" dirty="0">
                <a:latin typeface="Times New Roman" panose="02020603050405020304" pitchFamily="18" charset="0"/>
                <a:ea typeface="方正中等线简体" panose="03000509000000000000" pitchFamily="65" charset="-122"/>
                <a:cs typeface="Courier New" panose="02070309020205020404" pitchFamily="49" charset="0"/>
              </a:rPr>
              <a:t>7.</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下列选项中，最能够支持第三、四自然段中心论点的一项是</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5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古生物学家安德鲁</a:t>
            </a:r>
            <a:r>
              <a:rPr lang="en-US" altLang="zh-CN" sz="25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诺尔曾经说过：</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动物就像整个演化蛋糕上的糖霜，细菌</a:t>
            </a:r>
            <a:r>
              <a:rPr lang="zh-CN" altLang="zh-CN" sz="25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才</a:t>
            </a:r>
            <a:endParaRPr lang="en-US" altLang="zh-CN" sz="25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5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5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是</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糖霜下的蛋糕本体。</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5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生物学家玛格丽特</a:t>
            </a:r>
            <a:r>
              <a:rPr lang="en-US" altLang="zh-CN" sz="25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麦克福尔</a:t>
            </a:r>
            <a:r>
              <a:rPr lang="en-US" altLang="zh-CN" sz="25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恩盖表示：</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它们</a:t>
            </a:r>
            <a:r>
              <a:rPr lang="en-US" altLang="zh-CN" sz="25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微生物</a:t>
            </a:r>
            <a:r>
              <a:rPr lang="en-US" altLang="zh-CN" sz="25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与动物紧密共生，</a:t>
            </a:r>
            <a:r>
              <a:rPr lang="zh-CN" altLang="zh-CN" sz="25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动物</a:t>
            </a:r>
            <a:endParaRPr lang="en-US" altLang="zh-CN" sz="25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5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5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生命活动是通过与微生物的相互作用而形成的。</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5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500" kern="100" spc="-100" dirty="0">
                <a:latin typeface="Times New Roman" panose="02020603050405020304" pitchFamily="18" charset="0"/>
                <a:ea typeface="方正中等线简体" panose="03000509000000000000" pitchFamily="65" charset="-122"/>
                <a:cs typeface="Times New Roman" panose="02020603050405020304" pitchFamily="18" charset="0"/>
              </a:rPr>
              <a:t>微生物学家们开展过</a:t>
            </a:r>
            <a:r>
              <a:rPr lang="en-US" altLang="zh-CN" sz="25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spc="-100" dirty="0">
                <a:latin typeface="Times New Roman" panose="02020603050405020304" pitchFamily="18" charset="0"/>
                <a:ea typeface="方正中等线简体" panose="03000509000000000000" pitchFamily="65" charset="-122"/>
                <a:cs typeface="Times New Roman" panose="02020603050405020304" pitchFamily="18" charset="0"/>
              </a:rPr>
              <a:t>如果没有微生物，地球会怎样</a:t>
            </a:r>
            <a:r>
              <a:rPr lang="en-US" altLang="zh-CN" sz="25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spc="-100" dirty="0">
                <a:latin typeface="Times New Roman" panose="02020603050405020304" pitchFamily="18" charset="0"/>
                <a:ea typeface="方正中等线简体" panose="03000509000000000000" pitchFamily="65" charset="-122"/>
                <a:cs typeface="Times New Roman" panose="02020603050405020304" pitchFamily="18" charset="0"/>
              </a:rPr>
              <a:t>的思维实验，并得出</a:t>
            </a:r>
            <a:r>
              <a:rPr lang="zh-CN" altLang="zh-CN" sz="2500" kern="100" spc="-100" dirty="0" smtClean="0">
                <a:latin typeface="Times New Roman" panose="02020603050405020304" pitchFamily="18" charset="0"/>
                <a:ea typeface="方正中等线简体" panose="03000509000000000000" pitchFamily="65" charset="-122"/>
                <a:cs typeface="Times New Roman" panose="02020603050405020304" pitchFamily="18" charset="0"/>
              </a:rPr>
              <a:t>结论：</a:t>
            </a:r>
            <a:endParaRPr lang="en-US" altLang="zh-CN" sz="2500" kern="100" spc="-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500" kern="100" spc="-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500" kern="100" spc="-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5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地球上的大多数物种会灭绝，而幸存下来的物种，其数量也将大大减少。</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5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5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生物学家勒内</a:t>
            </a:r>
            <a:r>
              <a:rPr lang="en-US" altLang="zh-CN" sz="25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杜博写道：</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鼠疫、霍乱、黄热病都被写成了故事，排成了戏剧</a:t>
            </a:r>
            <a:r>
              <a:rPr lang="zh-CN" altLang="zh-CN" sz="25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5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5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5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拍</a:t>
            </a:r>
            <a:r>
              <a:rPr lang="zh-CN" altLang="zh-CN" sz="2500" kern="100" dirty="0">
                <a:latin typeface="Times New Roman" panose="02020603050405020304" pitchFamily="18" charset="0"/>
                <a:ea typeface="方正中等线简体" panose="03000509000000000000" pitchFamily="65" charset="-122"/>
                <a:cs typeface="Times New Roman" panose="02020603050405020304" pitchFamily="18" charset="0"/>
              </a:rPr>
              <a:t>成了电影，但却没有人漂亮地讲出肠道和胃部微生物发挥有益作用的故事。</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25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圆角矩形 5">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8" action="ppaction://hlinksldjump"/>
          </p:cNvPr>
          <p:cNvSpPr/>
          <p:nvPr/>
        </p:nvSpPr>
        <p:spPr>
          <a:xfrm>
            <a:off x="474444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a:solidFill>
                  <a:schemeClr val="bg1"/>
                </a:solidFill>
                <a:latin typeface="Arial" panose="020B0604020202020204"/>
                <a:ea typeface="微软雅黑" panose="020B0503020204020204" charset="-122"/>
              </a:rPr>
              <a:t>7</a:t>
            </a:r>
            <a:endParaRPr kumimoji="1" lang="zh-CN" altLang="en-US" sz="1600" kern="0" dirty="0">
              <a:solidFill>
                <a:schemeClr val="bg1"/>
              </a:solidFill>
              <a:latin typeface="Arial" panose="020B0604020202020204"/>
              <a:ea typeface="微软雅黑" panose="020B0503020204020204" charset="-122"/>
            </a:endParaRPr>
          </a:p>
        </p:txBody>
      </p:sp>
      <p:sp>
        <p:nvSpPr>
          <p:cNvPr id="16" name="圆角矩形 15">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2" name="TextBox 19"/>
          <p:cNvSpPr txBox="1"/>
          <p:nvPr/>
        </p:nvSpPr>
        <p:spPr>
          <a:xfrm>
            <a:off x="160705" y="2140908"/>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95338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89206" y="496515"/>
            <a:ext cx="11412000" cy="4949503"/>
            <a:chOff x="406574" y="1081808"/>
            <a:chExt cx="11412000" cy="4949503"/>
          </a:xfrm>
        </p:grpSpPr>
        <p:grpSp>
          <p:nvGrpSpPr>
            <p:cNvPr id="7" name="组合 6"/>
            <p:cNvGrpSpPr/>
            <p:nvPr/>
          </p:nvGrpSpPr>
          <p:grpSpPr>
            <a:xfrm>
              <a:off x="406574" y="1081808"/>
              <a:ext cx="11412000" cy="4949503"/>
              <a:chOff x="406574" y="1081808"/>
              <a:chExt cx="11412000" cy="4949503"/>
            </a:xfrm>
          </p:grpSpPr>
          <p:sp>
            <p:nvSpPr>
              <p:cNvPr id="9" name="圆角矩形 8"/>
              <p:cNvSpPr/>
              <p:nvPr/>
            </p:nvSpPr>
            <p:spPr>
              <a:xfrm>
                <a:off x="406574" y="1197547"/>
                <a:ext cx="11412000" cy="4833764"/>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8" name="矩形 7"/>
            <p:cNvSpPr/>
            <p:nvPr/>
          </p:nvSpPr>
          <p:spPr>
            <a:xfrm>
              <a:off x="574387" y="1288307"/>
              <a:ext cx="11076375" cy="4616648"/>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根据原文内容分析概括可知，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纵使我们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孑然一身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，也绝对不孤独，我们与许多生命体共同生活在一起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为第三段中心句；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没有一个物种独自生存着，所有生命都居于布满微生物的环境之中，持久地往来、互动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为第四段中心句。两段统一考量，中心论点应当是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所有生命都与许多微生物生活在一起，并持久往来、互动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项古生物学家安德鲁</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诺尔强调微生物的主体地位，认为在生命演化过程中动物远不如微生物重要，此观点与本文内容没有太大关联，且不相符</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11" name="圆角矩形 10">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8" action="ppaction://hlinksldjump"/>
          </p:cNvPr>
          <p:cNvSpPr/>
          <p:nvPr/>
        </p:nvSpPr>
        <p:spPr>
          <a:xfrm>
            <a:off x="474444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a:solidFill>
                  <a:schemeClr val="bg1"/>
                </a:solidFill>
                <a:latin typeface="Arial" panose="020B0604020202020204"/>
                <a:ea typeface="微软雅黑" panose="020B0503020204020204" charset="-122"/>
              </a:rPr>
              <a:t>7</a:t>
            </a:r>
            <a:endParaRPr kumimoji="1" lang="zh-CN" altLang="en-US" sz="1600" kern="0" dirty="0">
              <a:solidFill>
                <a:schemeClr val="bg1"/>
              </a:solidFill>
              <a:latin typeface="Arial" panose="020B0604020202020204"/>
              <a:ea typeface="微软雅黑" panose="020B0503020204020204" charset="-122"/>
            </a:endParaRPr>
          </a:p>
        </p:txBody>
      </p:sp>
      <p:sp>
        <p:nvSpPr>
          <p:cNvPr id="18" name="圆角矩形 17">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41740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89206" y="496515"/>
            <a:ext cx="11412000" cy="5525567"/>
            <a:chOff x="406574" y="1081808"/>
            <a:chExt cx="11412000" cy="5525567"/>
          </a:xfrm>
        </p:grpSpPr>
        <p:grpSp>
          <p:nvGrpSpPr>
            <p:cNvPr id="7" name="组合 6"/>
            <p:cNvGrpSpPr/>
            <p:nvPr/>
          </p:nvGrpSpPr>
          <p:grpSpPr>
            <a:xfrm>
              <a:off x="406574" y="1081808"/>
              <a:ext cx="11412000" cy="5525567"/>
              <a:chOff x="406574" y="1081808"/>
              <a:chExt cx="11412000" cy="5525567"/>
            </a:xfrm>
          </p:grpSpPr>
          <p:sp>
            <p:nvSpPr>
              <p:cNvPr id="9" name="圆角矩形 8"/>
              <p:cNvSpPr/>
              <p:nvPr/>
            </p:nvSpPr>
            <p:spPr>
              <a:xfrm>
                <a:off x="406574" y="1197547"/>
                <a:ext cx="11412000" cy="5409828"/>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8" name="矩形 7"/>
            <p:cNvSpPr/>
            <p:nvPr/>
          </p:nvSpPr>
          <p:spPr>
            <a:xfrm>
              <a:off x="574387" y="1288307"/>
              <a:ext cx="11076375" cy="5161991"/>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它们</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微生物</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与动物紧密共生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与中心论点表述近似，且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动物的生命活动是通过与微生物的相互作用而形成的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与第四段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所有生命都居于布满微生物的环境之中，持久地往来、互动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的表述也类似，因此</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项正确</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项学者们开展思维实验的结论说明了微生物对自然界中的生物非常重要，但这与第三、四段的中心论点无关</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项生物学家勒内</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杜博表述的核心思想是某些细菌对人体有益，并希望微生物能够引起更多人的关注，同样与第三、四段的中心论点无关。</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p:txBody>
        </p:sp>
      </p:grpSp>
      <p:sp>
        <p:nvSpPr>
          <p:cNvPr id="11" name="圆角矩形 10">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8" action="ppaction://hlinksldjump"/>
          </p:cNvPr>
          <p:cNvSpPr/>
          <p:nvPr/>
        </p:nvSpPr>
        <p:spPr>
          <a:xfrm>
            <a:off x="474444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a:solidFill>
                  <a:schemeClr val="bg1"/>
                </a:solidFill>
                <a:latin typeface="Arial" panose="020B0604020202020204"/>
                <a:ea typeface="微软雅黑" panose="020B0503020204020204" charset="-122"/>
              </a:rPr>
              <a:t>7</a:t>
            </a:r>
            <a:endParaRPr kumimoji="1" lang="zh-CN" altLang="en-US" sz="1600" kern="0" dirty="0">
              <a:solidFill>
                <a:schemeClr val="bg1"/>
              </a:solidFill>
              <a:latin typeface="Arial" panose="020B0604020202020204"/>
              <a:ea typeface="微软雅黑" panose="020B0503020204020204" charset="-122"/>
            </a:endParaRPr>
          </a:p>
        </p:txBody>
      </p:sp>
      <p:sp>
        <p:nvSpPr>
          <p:cNvPr id="18" name="圆角矩形 17">
            <a:hlinkClick r:id="rId9" action="ppaction://hlinksldjump"/>
          </p:cNvPr>
          <p:cNvSpPr/>
          <p:nvPr/>
        </p:nvSpPr>
        <p:spPr>
          <a:xfrm>
            <a:off x="515516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8</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157411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421933"/>
            <a:ext cx="11518500"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8.</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如何理解文中画横线句子的作用？请结合材料简要分析。</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圆角矩形 5">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矩形 12"/>
          <p:cNvSpPr/>
          <p:nvPr/>
        </p:nvSpPr>
        <p:spPr>
          <a:xfrm>
            <a:off x="335956" y="1259676"/>
            <a:ext cx="11518500" cy="397031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作者借用沃尔特</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惠特曼的诗句与奥逊</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威尔斯</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我们孤独地出生，孤独地活着，又孤独地死去</a:t>
            </a:r>
            <a:r>
              <a:rPr lang="en-US" altLang="zh-CN" sz="2800" kern="100" dirty="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这句话遥相呼应，使文章结构严谨</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强调了本文的核心观点</a:t>
            </a:r>
            <a:r>
              <a:rPr lang="en-US"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所有的生命都是一个携带丰富微生物的聚合体，人类也不例外，突出了文本主题</a:t>
            </a:r>
            <a:r>
              <a:rPr lang="zh-CN"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chemeClr val="accent1">
                    <a:lumMod val="75000"/>
                  </a:schemeClr>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chemeClr val="accent1">
                    <a:lumMod val="75000"/>
                  </a:schemeClr>
                </a:solidFill>
                <a:latin typeface="Times New Roman" panose="02020603050405020304" pitchFamily="18" charset="0"/>
                <a:ea typeface="方正中等线简体" panose="03000509000000000000" pitchFamily="65" charset="-122"/>
                <a:cs typeface="Times New Roman" panose="02020603050405020304" pitchFamily="18" charset="0"/>
              </a:rPr>
              <a:t>作者引用两句观点对立的名言，旨在用轻松诙谐的方式表达观点、总结全文，让读者获得愉悦的阅读体验。</a:t>
            </a:r>
            <a:endParaRPr lang="zh-CN" altLang="zh-CN" sz="1050" kern="100" dirty="0">
              <a:solidFill>
                <a:schemeClr val="accent1">
                  <a:lumMod val="75000"/>
                </a:schemeClr>
              </a:solidFill>
              <a:effectLst/>
              <a:latin typeface="宋体" panose="02010600030101010101" pitchFamily="2" charset="-122"/>
              <a:ea typeface="宋体" panose="02010600030101010101" pitchFamily="2" charset="-122"/>
              <a:cs typeface="Courier New" panose="02070309020205020404" pitchFamily="49" charset="0"/>
            </a:endParaRPr>
          </a:p>
        </p:txBody>
      </p:sp>
      <p:sp>
        <p:nvSpPr>
          <p:cNvPr id="14" name="圆角矩形 13">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9" action="ppaction://hlinksldjump"/>
          </p:cNvPr>
          <p:cNvSpPr/>
          <p:nvPr/>
        </p:nvSpPr>
        <p:spPr>
          <a:xfrm>
            <a:off x="515516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a:solidFill>
                  <a:schemeClr val="bg1"/>
                </a:solidFill>
                <a:latin typeface="Arial" panose="020B0604020202020204"/>
                <a:ea typeface="微软雅黑" panose="020B0503020204020204" charset="-122"/>
              </a:rPr>
              <a:t>8</a:t>
            </a:r>
            <a:endParaRPr kumimoji="1" lang="zh-CN" altLang="en-US" sz="1600" kern="0" dirty="0">
              <a:solidFill>
                <a:schemeClr val="bg1"/>
              </a:solidFill>
              <a:latin typeface="Arial" panose="020B0604020202020204"/>
              <a:ea typeface="微软雅黑" panose="020B0503020204020204" charset="-122"/>
            </a:endParaRPr>
          </a:p>
        </p:txBody>
      </p:sp>
      <p:sp>
        <p:nvSpPr>
          <p:cNvPr id="12" name="圆角矩形 11">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308544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blinds(horizontal)">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blinds(horizontal)">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blinds(horizontal)">
                                      <p:cBhvr>
                                        <p:cTn id="17"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grpSp>
        <p:nvGrpSpPr>
          <p:cNvPr id="12" name="组合 11"/>
          <p:cNvGrpSpPr/>
          <p:nvPr/>
        </p:nvGrpSpPr>
        <p:grpSpPr>
          <a:xfrm>
            <a:off x="389206" y="208484"/>
            <a:ext cx="11412000" cy="5525567"/>
            <a:chOff x="406574" y="1081808"/>
            <a:chExt cx="11412000" cy="5525567"/>
          </a:xfrm>
        </p:grpSpPr>
        <p:grpSp>
          <p:nvGrpSpPr>
            <p:cNvPr id="14" name="组合 13"/>
            <p:cNvGrpSpPr/>
            <p:nvPr/>
          </p:nvGrpSpPr>
          <p:grpSpPr>
            <a:xfrm>
              <a:off x="406574" y="1081808"/>
              <a:ext cx="11412000" cy="5525567"/>
              <a:chOff x="406574" y="1081808"/>
              <a:chExt cx="11412000" cy="5525567"/>
            </a:xfrm>
          </p:grpSpPr>
          <p:sp>
            <p:nvSpPr>
              <p:cNvPr id="16" name="圆角矩形 15"/>
              <p:cNvSpPr/>
              <p:nvPr/>
            </p:nvSpPr>
            <p:spPr>
              <a:xfrm>
                <a:off x="406574" y="1197547"/>
                <a:ext cx="11412000" cy="5409828"/>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15" name="矩形 14"/>
            <p:cNvSpPr/>
            <p:nvPr/>
          </p:nvSpPr>
          <p:spPr>
            <a:xfrm>
              <a:off x="574387" y="1316882"/>
              <a:ext cx="11076375" cy="5213030"/>
            </a:xfrm>
            <a:prstGeom prst="rect">
              <a:avLst/>
            </a:prstGeom>
            <a:noFill/>
            <a:ln>
              <a:noFill/>
            </a:ln>
          </p:spPr>
          <p:txBody>
            <a:bodyPr>
              <a:spAutoFit/>
            </a:bodyPr>
            <a:lstStyle/>
            <a:p>
              <a:pPr algn="just">
                <a:lnSpc>
                  <a:spcPct val="150000"/>
                </a:lnSpc>
                <a:spcAft>
                  <a:spcPts val="0"/>
                </a:spcAft>
              </a:pP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要想知道画横线句子的作用，首先要理解这句话的含意。</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奥逊</a:t>
              </a:r>
              <a:r>
                <a:rPr lang="en-US" altLang="zh-CN" sz="25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威尔斯</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这个名字和他所说的</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孤独</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相关内容在第三段中出现过，作者以此句作为批评的靶子，引出</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我们与许多生命体共同生活在一起</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的观点，两个意思相反的句子在此遥相呼应。其次，由原文</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事实上，我们每个人都是一支军团，从来都是</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我们</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，而不是</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可知，这里的</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我</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指代所有人类，而纵览全文可知，这里的</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包罗万象</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喻指包含丰富的微生物，作者借沃尔特</a:t>
              </a:r>
              <a:r>
                <a:rPr lang="en-US" altLang="zh-CN" sz="25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惠特曼的诗句表达的就是本文反复强调的核心观点：地球上的所有生物都是一个携带丰富微生物的聚合体，人类也不例外。最后是分析作用。一是作者这样说</a:t>
              </a:r>
              <a:r>
                <a:rPr lang="en-US" altLang="zh-CN" sz="25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引用</a:t>
              </a:r>
              <a:r>
                <a:rPr lang="en-US" altLang="zh-CN" sz="25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仿宋_GB2312" panose="02010609030101010101" pitchFamily="49" charset="-122"/>
                  <a:cs typeface="Times New Roman" panose="02020603050405020304" pitchFamily="18" charset="0"/>
                </a:rPr>
                <a:t>的目的；二是结构作用，文末句有总结上文的作用。</a:t>
              </a:r>
              <a:endParaRPr lang="zh-CN" altLang="zh-CN" sz="25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18" name="圆角矩形 17">
            <a:hlinkClick r:id="rId8"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9" action="ppaction://hlinksldjump"/>
          </p:cNvPr>
          <p:cNvSpPr/>
          <p:nvPr/>
        </p:nvSpPr>
        <p:spPr>
          <a:xfrm>
            <a:off x="515516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a:solidFill>
                  <a:schemeClr val="bg1"/>
                </a:solidFill>
                <a:latin typeface="Arial" panose="020B0604020202020204"/>
                <a:ea typeface="微软雅黑" panose="020B0503020204020204" charset="-122"/>
              </a:rPr>
              <a:t>8</a:t>
            </a:r>
            <a:endParaRPr kumimoji="1" lang="zh-CN" altLang="en-US" sz="1600" kern="0" dirty="0">
              <a:solidFill>
                <a:schemeClr val="bg1"/>
              </a:solidFill>
              <a:latin typeface="Arial" panose="020B0604020202020204"/>
              <a:ea typeface="微软雅黑" panose="020B0503020204020204" charset="-122"/>
            </a:endParaRPr>
          </a:p>
        </p:txBody>
      </p:sp>
      <p:sp>
        <p:nvSpPr>
          <p:cNvPr id="21" name="圆角矩形 20">
            <a:hlinkClick r:id="rId10"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94241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s://p0.ssl.qhimgs1.com/t04c004d699d9cfba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 y="0"/>
            <a:ext cx="12189599" cy="6859588"/>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0" y="5417820"/>
            <a:ext cx="12195175" cy="1442085"/>
          </a:xfrm>
          <a:prstGeom prst="rect">
            <a:avLst/>
          </a:prstGeom>
          <a:solidFill>
            <a:srgbClr val="EAD2C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矩形 11"/>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矩形 13"/>
          <p:cNvSpPr/>
          <p:nvPr/>
        </p:nvSpPr>
        <p:spPr>
          <a:xfrm>
            <a:off x="11678920" y="1011555"/>
            <a:ext cx="511175" cy="4842510"/>
          </a:xfrm>
          <a:prstGeom prst="rect">
            <a:avLst/>
          </a:prstGeom>
          <a:solidFill>
            <a:srgbClr val="86493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8" name="文本框 17"/>
          <p:cNvSpPr txBox="1"/>
          <p:nvPr>
            <p:custDataLst>
              <p:tags r:id="rId1"/>
            </p:custDataLst>
          </p:nvPr>
        </p:nvSpPr>
        <p:spPr>
          <a:xfrm>
            <a:off x="11758438" y="3861841"/>
            <a:ext cx="365500" cy="1988473"/>
          </a:xfrm>
          <a:prstGeom prst="rect">
            <a:avLst/>
          </a:prstGeom>
          <a:noFill/>
        </p:spPr>
        <p:txBody>
          <a:bodyPr vert="horz" wrap="square" rtlCol="0">
            <a:noAutofit/>
          </a:bodyPr>
          <a:lstStyle/>
          <a:p>
            <a:pPr algn="l"/>
            <a:r>
              <a:rPr lang="zh-CN" altLang="en-US" sz="1400" dirty="0" smtClean="0">
                <a:solidFill>
                  <a:srgbClr val="DEE6F9"/>
                </a:solidFill>
              </a:rPr>
              <a:t>语文</a:t>
            </a:r>
            <a:r>
              <a:rPr lang="en-US" altLang="zh-CN" sz="1400" dirty="0" smtClean="0">
                <a:solidFill>
                  <a:srgbClr val="DEE6F9"/>
                </a:solidFill>
              </a:rPr>
              <a:t>  </a:t>
            </a:r>
          </a:p>
          <a:p>
            <a:pPr algn="l"/>
            <a:endParaRPr lang="en-US" altLang="zh-CN" sz="1400" dirty="0" smtClean="0">
              <a:solidFill>
                <a:srgbClr val="DEE6F9"/>
              </a:solidFill>
            </a:endParaRPr>
          </a:p>
          <a:p>
            <a:pPr algn="l"/>
            <a:r>
              <a:rPr lang="zh-CN" altLang="en-US" sz="1400" dirty="0" smtClean="0">
                <a:solidFill>
                  <a:srgbClr val="DEE6F9"/>
                </a:solidFill>
              </a:rPr>
              <a:t>大</a:t>
            </a:r>
            <a:endParaRPr lang="en-US" altLang="zh-CN" sz="1400" dirty="0" smtClean="0">
              <a:solidFill>
                <a:srgbClr val="DEE6F9"/>
              </a:solidFill>
            </a:endParaRPr>
          </a:p>
          <a:p>
            <a:pPr algn="l"/>
            <a:r>
              <a:rPr lang="zh-CN" altLang="en-US" sz="1400" dirty="0" smtClean="0">
                <a:solidFill>
                  <a:srgbClr val="DEE6F9"/>
                </a:solidFill>
              </a:rPr>
              <a:t>一</a:t>
            </a:r>
            <a:endParaRPr lang="en-US" altLang="zh-CN" sz="1400" dirty="0" smtClean="0">
              <a:solidFill>
                <a:srgbClr val="DEE6F9"/>
              </a:solidFill>
            </a:endParaRPr>
          </a:p>
          <a:p>
            <a:pPr algn="l"/>
            <a:r>
              <a:rPr lang="zh-CN" altLang="en-US" sz="1400" dirty="0" smtClean="0">
                <a:solidFill>
                  <a:srgbClr val="DEE6F9"/>
                </a:solidFill>
              </a:rPr>
              <a:t>轮</a:t>
            </a:r>
            <a:endParaRPr lang="en-US" altLang="zh-CN" sz="1400" dirty="0" smtClean="0">
              <a:solidFill>
                <a:srgbClr val="DEE6F9"/>
              </a:solidFill>
            </a:endParaRPr>
          </a:p>
          <a:p>
            <a:pPr algn="l"/>
            <a:r>
              <a:rPr lang="zh-CN" altLang="en-US" sz="1400" dirty="0" smtClean="0">
                <a:solidFill>
                  <a:srgbClr val="DEE6F9"/>
                </a:solidFill>
              </a:rPr>
              <a:t>复</a:t>
            </a:r>
            <a:endParaRPr lang="en-US" altLang="zh-CN" sz="1400" dirty="0" smtClean="0">
              <a:solidFill>
                <a:srgbClr val="DEE6F9"/>
              </a:solidFill>
            </a:endParaRPr>
          </a:p>
          <a:p>
            <a:pPr algn="l"/>
            <a:r>
              <a:rPr lang="zh-CN" altLang="en-US" sz="1400" dirty="0" smtClean="0">
                <a:solidFill>
                  <a:srgbClr val="DEE6F9"/>
                </a:solidFill>
              </a:rPr>
              <a:t>习</a:t>
            </a:r>
            <a:endParaRPr lang="zh-CN" altLang="en-US" sz="1400" dirty="0">
              <a:solidFill>
                <a:srgbClr val="DEE6F9"/>
              </a:solidFill>
            </a:endParaRPr>
          </a:p>
        </p:txBody>
      </p:sp>
      <p:sp>
        <p:nvSpPr>
          <p:cNvPr id="19" name="文本框 18"/>
          <p:cNvSpPr txBox="1"/>
          <p:nvPr/>
        </p:nvSpPr>
        <p:spPr>
          <a:xfrm>
            <a:off x="2119689" y="1870760"/>
            <a:ext cx="2414270" cy="397510"/>
          </a:xfrm>
          <a:prstGeom prst="rect">
            <a:avLst/>
          </a:prstGeom>
          <a:noFill/>
        </p:spPr>
        <p:txBody>
          <a:bodyPr vert="horz" wrap="square" rtlCol="0">
            <a:noAutofit/>
          </a:bodyPr>
          <a:lstStyle/>
          <a:p>
            <a:pPr>
              <a:lnSpc>
                <a:spcPct val="80000"/>
              </a:lnSpc>
              <a:spcBef>
                <a:spcPts val="1000"/>
              </a:spcBef>
              <a:buFont typeface="Arial" panose="020B0604020202020204" pitchFamily="34" charset="0"/>
            </a:pPr>
            <a:r>
              <a:rPr lang="zh-CN" altLang="en-US" b="1" dirty="0" smtClean="0">
                <a:solidFill>
                  <a:schemeClr val="tx1">
                    <a:lumMod val="65000"/>
                    <a:lumOff val="35000"/>
                  </a:schemeClr>
                </a:solidFill>
                <a:latin typeface="微软雅黑" panose="020B0503020204020204" charset="-122"/>
                <a:ea typeface="微软雅黑" panose="020B0503020204020204" charset="-122"/>
                <a:sym typeface="+mn-ea"/>
              </a:rPr>
              <a:t>本课结束</a:t>
            </a:r>
          </a:p>
        </p:txBody>
      </p:sp>
      <p:sp>
        <p:nvSpPr>
          <p:cNvPr id="20" name="标题 1"/>
          <p:cNvSpPr txBox="1"/>
          <p:nvPr/>
        </p:nvSpPr>
        <p:spPr>
          <a:xfrm>
            <a:off x="2116782" y="2349674"/>
            <a:ext cx="8132792" cy="1347153"/>
          </a:xfrm>
          <a:prstGeom prst="rect">
            <a:avLst/>
          </a:prstGeom>
          <a:effectLst/>
        </p:spPr>
        <p:txBody>
          <a:bodyPr vert="horz" lIns="91412" tIns="45707" rIns="91412" bIns="45707"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5000"/>
              </a:lnSpc>
            </a:pPr>
            <a:r>
              <a:rPr lang="zh-CN" altLang="en-US" sz="2800" b="1" dirty="0">
                <a:solidFill>
                  <a:schemeClr val="tx1">
                    <a:lumMod val="65000"/>
                    <a:lumOff val="35000"/>
                  </a:schemeClr>
                </a:solidFill>
                <a:latin typeface="微软雅黑" panose="020B0503020204020204" charset="-122"/>
                <a:ea typeface="微软雅黑" panose="020B0503020204020204" charset="-122"/>
              </a:rPr>
              <a:t>更多精彩内容请登录</a:t>
            </a:r>
            <a:r>
              <a:rPr lang="zh-CN" altLang="en-US" sz="2800" b="1" dirty="0" smtClean="0">
                <a:solidFill>
                  <a:schemeClr val="tx1">
                    <a:lumMod val="65000"/>
                    <a:lumOff val="35000"/>
                  </a:schemeClr>
                </a:solidFill>
                <a:latin typeface="微软雅黑" panose="020B0503020204020204" charset="-122"/>
                <a:ea typeface="微软雅黑" panose="020B0503020204020204" charset="-122"/>
              </a:rPr>
              <a:t>：</a:t>
            </a:r>
            <a:endParaRPr lang="en-US" altLang="zh-CN" sz="2800" b="1" dirty="0" smtClean="0">
              <a:solidFill>
                <a:schemeClr val="tx1">
                  <a:lumMod val="65000"/>
                  <a:lumOff val="35000"/>
                </a:schemeClr>
              </a:solidFill>
              <a:latin typeface="微软雅黑" panose="020B0503020204020204" charset="-122"/>
              <a:ea typeface="微软雅黑" panose="020B0503020204020204" charset="-122"/>
            </a:endParaRPr>
          </a:p>
          <a:p>
            <a:pPr algn="l">
              <a:lnSpc>
                <a:spcPts val="5000"/>
              </a:lnSpc>
            </a:pPr>
            <a:r>
              <a:rPr lang="en-US" altLang="zh-CN" sz="4000" b="1" dirty="0" smtClean="0">
                <a:solidFill>
                  <a:schemeClr val="tx1"/>
                </a:solidFill>
                <a:latin typeface="微软雅黑" panose="020B0503020204020204" charset="-122"/>
                <a:ea typeface="微软雅黑" panose="020B0503020204020204" charset="-122"/>
              </a:rPr>
              <a:t>www.xinjiaoyu.com</a:t>
            </a:r>
            <a:endParaRPr lang="en-US" altLang="zh-CN" sz="4000" b="1" dirty="0">
              <a:solidFill>
                <a:schemeClr val="tx1"/>
              </a:solidFill>
              <a:latin typeface="微软雅黑" panose="020B0503020204020204" charset="-122"/>
              <a:ea typeface="微软雅黑" panose="020B0503020204020204" charset="-122"/>
            </a:endParaRPr>
          </a:p>
        </p:txBody>
      </p:sp>
      <p:sp>
        <p:nvSpPr>
          <p:cNvPr id="24"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89342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435">
                                          <p:stCondLst>
                                            <p:cond delay="0"/>
                                          </p:stCondLst>
                                        </p:cTn>
                                        <p:tgtEl>
                                          <p:spTgt spid="20"/>
                                        </p:tgtEl>
                                      </p:cBhvr>
                                    </p:animEffect>
                                    <p:anim calcmode="lin" valueType="num">
                                      <p:cBhvr>
                                        <p:cTn id="8" dur="1367"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20"/>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20"/>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20"/>
                                        </p:tgtEl>
                                        <p:attrNameLst>
                                          <p:attrName>ppt_y</p:attrName>
                                        </p:attrNameLst>
                                      </p:cBhvr>
                                      <p:tavLst>
                                        <p:tav tm="0" fmla="#ppt_y-sin(pi*$)/81">
                                          <p:val>
                                            <p:fltVal val="0"/>
                                          </p:val>
                                        </p:tav>
                                        <p:tav tm="100000">
                                          <p:val>
                                            <p:fltVal val="1"/>
                                          </p:val>
                                        </p:tav>
                                      </p:tavLst>
                                    </p:anim>
                                    <p:animScale>
                                      <p:cBhvr>
                                        <p:cTn id="13" dur="20">
                                          <p:stCondLst>
                                            <p:cond delay="487"/>
                                          </p:stCondLst>
                                        </p:cTn>
                                        <p:tgtEl>
                                          <p:spTgt spid="20"/>
                                        </p:tgtEl>
                                      </p:cBhvr>
                                      <p:to x="100000" y="60000"/>
                                    </p:animScale>
                                    <p:animScale>
                                      <p:cBhvr>
                                        <p:cTn id="14" dur="124" decel="50000">
                                          <p:stCondLst>
                                            <p:cond delay="507"/>
                                          </p:stCondLst>
                                        </p:cTn>
                                        <p:tgtEl>
                                          <p:spTgt spid="20"/>
                                        </p:tgtEl>
                                      </p:cBhvr>
                                      <p:to x="100000" y="100000"/>
                                    </p:animScale>
                                    <p:animScale>
                                      <p:cBhvr>
                                        <p:cTn id="15" dur="20">
                                          <p:stCondLst>
                                            <p:cond delay="984"/>
                                          </p:stCondLst>
                                        </p:cTn>
                                        <p:tgtEl>
                                          <p:spTgt spid="20"/>
                                        </p:tgtEl>
                                      </p:cBhvr>
                                      <p:to x="100000" y="80000"/>
                                    </p:animScale>
                                    <p:animScale>
                                      <p:cBhvr>
                                        <p:cTn id="16" dur="124" decel="50000">
                                          <p:stCondLst>
                                            <p:cond delay="1004"/>
                                          </p:stCondLst>
                                        </p:cTn>
                                        <p:tgtEl>
                                          <p:spTgt spid="20"/>
                                        </p:tgtEl>
                                      </p:cBhvr>
                                      <p:to x="100000" y="100000"/>
                                    </p:animScale>
                                    <p:animScale>
                                      <p:cBhvr>
                                        <p:cTn id="17" dur="20">
                                          <p:stCondLst>
                                            <p:cond delay="1231"/>
                                          </p:stCondLst>
                                        </p:cTn>
                                        <p:tgtEl>
                                          <p:spTgt spid="20"/>
                                        </p:tgtEl>
                                      </p:cBhvr>
                                      <p:to x="100000" y="90000"/>
                                    </p:animScale>
                                    <p:animScale>
                                      <p:cBhvr>
                                        <p:cTn id="18" dur="124" decel="50000">
                                          <p:stCondLst>
                                            <p:cond delay="1251"/>
                                          </p:stCondLst>
                                        </p:cTn>
                                        <p:tgtEl>
                                          <p:spTgt spid="20"/>
                                        </p:tgtEl>
                                      </p:cBhvr>
                                      <p:to x="100000" y="100000"/>
                                    </p:animScale>
                                    <p:animScale>
                                      <p:cBhvr>
                                        <p:cTn id="19" dur="20">
                                          <p:stCondLst>
                                            <p:cond delay="1356"/>
                                          </p:stCondLst>
                                        </p:cTn>
                                        <p:tgtEl>
                                          <p:spTgt spid="20"/>
                                        </p:tgtEl>
                                      </p:cBhvr>
                                      <p:to x="100000" y="95000"/>
                                    </p:animScale>
                                    <p:animScale>
                                      <p:cBhvr>
                                        <p:cTn id="20" dur="124" decel="50000">
                                          <p:stCondLst>
                                            <p:cond delay="1376"/>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1292</TotalTime>
  <Words>11345</Words>
  <Application>Microsoft Office PowerPoint</Application>
  <PresentationFormat>自定义</PresentationFormat>
  <Paragraphs>714</Paragraphs>
  <Slides>95</Slides>
  <Notes>8</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95</vt:i4>
      </vt:variant>
    </vt:vector>
  </HeadingPairs>
  <TitlesOfParts>
    <vt:vector size="114" baseType="lpstr">
      <vt:lpstr>Adobe 黑体 Std R</vt:lpstr>
      <vt:lpstr>C-KT</vt:lpstr>
      <vt:lpstr>DOUYU Font</vt:lpstr>
      <vt:lpstr>方正大黑_GBK</vt:lpstr>
      <vt:lpstr>方正大黑简体</vt:lpstr>
      <vt:lpstr>方正中等线简体</vt:lpstr>
      <vt:lpstr>仿宋_GB2312</vt:lpstr>
      <vt:lpstr>黑体</vt:lpstr>
      <vt:lpstr>华文黑体</vt:lpstr>
      <vt:lpstr>华文细黑</vt:lpstr>
      <vt:lpstr>楷体</vt:lpstr>
      <vt:lpstr>楷体_GB2312</vt:lpstr>
      <vt:lpstr>宋体</vt:lpstr>
      <vt:lpstr>微软雅黑</vt:lpstr>
      <vt:lpstr>Arial</vt:lpstr>
      <vt:lpstr>Calibri</vt:lpstr>
      <vt:lpstr>Courier New</vt:lpstr>
      <vt:lpstr>Times New Roman</vt:lpstr>
      <vt:lpstr>8_Office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语文课件</dc:title>
  <dc:creator>金榜苑</dc:creator>
  <cp:lastModifiedBy>Administrator</cp:lastModifiedBy>
  <cp:revision>8404</cp:revision>
  <dcterms:created xsi:type="dcterms:W3CDTF">2014-11-27T01:03:00Z</dcterms:created>
  <dcterms:modified xsi:type="dcterms:W3CDTF">2025-01-11T10:12:08Z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