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426" r:id="rId2"/>
    <p:sldId id="1935" r:id="rId3"/>
    <p:sldId id="1881" r:id="rId4"/>
    <p:sldId id="1938" r:id="rId5"/>
    <p:sldId id="2589" r:id="rId6"/>
    <p:sldId id="2360" r:id="rId7"/>
    <p:sldId id="2363" r:id="rId8"/>
    <p:sldId id="2626" r:id="rId9"/>
    <p:sldId id="2627" r:id="rId10"/>
    <p:sldId id="2628" r:id="rId11"/>
    <p:sldId id="2362" r:id="rId12"/>
    <p:sldId id="2629" r:id="rId13"/>
    <p:sldId id="2631" r:id="rId14"/>
    <p:sldId id="2632" r:id="rId15"/>
    <p:sldId id="2633" r:id="rId16"/>
    <p:sldId id="2634" r:id="rId17"/>
    <p:sldId id="2639" r:id="rId18"/>
    <p:sldId id="2638" r:id="rId19"/>
    <p:sldId id="2640" r:id="rId20"/>
    <p:sldId id="2641" r:id="rId21"/>
    <p:sldId id="2645" r:id="rId22"/>
    <p:sldId id="2643" r:id="rId23"/>
    <p:sldId id="2646" r:id="rId24"/>
    <p:sldId id="1944" r:id="rId25"/>
    <p:sldId id="1630" r:id="rId26"/>
    <p:sldId id="2448" r:id="rId27"/>
    <p:sldId id="2449" r:id="rId28"/>
    <p:sldId id="2647" r:id="rId29"/>
    <p:sldId id="1519" r:id="rId30"/>
    <p:sldId id="2649" r:id="rId31"/>
    <p:sldId id="2648" r:id="rId32"/>
    <p:sldId id="2650" r:id="rId33"/>
    <p:sldId id="2364" r:id="rId34"/>
    <p:sldId id="1665" r:id="rId35"/>
    <p:sldId id="1666" r:id="rId36"/>
    <p:sldId id="2651" r:id="rId37"/>
    <p:sldId id="2653" r:id="rId38"/>
    <p:sldId id="1537" r:id="rId39"/>
    <p:sldId id="2654" r:id="rId40"/>
    <p:sldId id="2655" r:id="rId41"/>
    <p:sldId id="2607" r:id="rId42"/>
    <p:sldId id="2668" r:id="rId43"/>
    <p:sldId id="2656" r:id="rId44"/>
    <p:sldId id="2657" r:id="rId45"/>
    <p:sldId id="2658" r:id="rId46"/>
    <p:sldId id="2659" r:id="rId47"/>
    <p:sldId id="2661" r:id="rId48"/>
    <p:sldId id="2662" r:id="rId49"/>
    <p:sldId id="2660" r:id="rId50"/>
    <p:sldId id="2663" r:id="rId51"/>
    <p:sldId id="2664" r:id="rId52"/>
    <p:sldId id="2665" r:id="rId53"/>
    <p:sldId id="2666" r:id="rId54"/>
    <p:sldId id="2667" r:id="rId55"/>
    <p:sldId id="2365" r:id="rId56"/>
  </p:sldIdLst>
  <p:sldSz cx="12190413" cy="6859588"/>
  <p:notesSz cx="6858000" cy="9144000"/>
  <p:custDataLst>
    <p:tags r:id="rId59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54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132" y="84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644" y="914612"/>
            <a:ext cx="9797924" cy="257099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644" y="3561224"/>
            <a:ext cx="9797924" cy="1472741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0FE7A53B-05DE-4759-9CA8-7D302AF8BA84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4C7D0A99-BDC0-40B7-B0BC-D5614213BA6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9882" b="32724"/>
          <a:stretch>
            <a:fillRect/>
          </a:stretch>
        </p:blipFill>
        <p:spPr>
          <a:xfrm>
            <a:off x="0" y="0"/>
            <a:ext cx="12190413" cy="162959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0"/>
            <a:ext cx="12190413" cy="162959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0" y="1629594"/>
            <a:ext cx="12194577" cy="5230800"/>
          </a:xfrm>
          <a:prstGeom prst="rect">
            <a:avLst/>
          </a:prstGeom>
          <a:solidFill>
            <a:srgbClr val="F5F4EC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1588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5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3"/>
          <a:stretch/>
        </p:blipFill>
        <p:spPr>
          <a:xfrm>
            <a:off x="365" y="0"/>
            <a:ext cx="12189683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8" r="9453" b="25462"/>
          <a:stretch/>
        </p:blipFill>
        <p:spPr>
          <a:xfrm>
            <a:off x="365" y="1738313"/>
            <a:ext cx="12189683" cy="33734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副标题 2">
            <a:extLst>
              <a:ext uri="{FF2B5EF4-FFF2-40B4-BE49-F238E27FC236}">
                <a16:creationId xmlns="" xmlns:a16="http://schemas.microsoft.com/office/drawing/2014/main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板块五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47305" y="2709714"/>
            <a:ext cx="10295803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文言文阅读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考点突破</a:t>
            </a:r>
          </a:p>
        </p:txBody>
      </p:sp>
    </p:spTree>
    <p:extLst>
      <p:ext uri="{BB962C8B-B14F-4D97-AF65-F5344CB8AC3E}">
        <p14:creationId xmlns:p14="http://schemas.microsoft.com/office/powerpoint/2010/main" val="303313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3475211"/>
            <a:ext cx="12190413" cy="33843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233" y="3493295"/>
            <a:ext cx="12235788" cy="3366293"/>
          </a:xfrm>
          <a:prstGeom prst="rect">
            <a:avLst/>
          </a:prstGeom>
          <a:solidFill>
            <a:srgbClr val="BAD5F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3141762"/>
            <a:ext cx="2383073" cy="4766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459276" y="1929394"/>
            <a:ext cx="7271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5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理解文言特殊句式</a:t>
            </a:r>
          </a:p>
        </p:txBody>
      </p:sp>
      <p:sp>
        <p:nvSpPr>
          <p:cNvPr id="12" name="矩形 11"/>
          <p:cNvSpPr/>
          <p:nvPr/>
        </p:nvSpPr>
        <p:spPr>
          <a:xfrm>
            <a:off x="478582" y="3161537"/>
            <a:ext cx="11714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2200" dirty="0"/>
              <a:t>微案</a:t>
            </a:r>
            <a:r>
              <a:rPr lang="en-US" altLang="zh-CN" sz="2200" dirty="0"/>
              <a:t>3</a:t>
            </a:r>
            <a:endParaRPr lang="zh-CN" altLang="en-US" sz="2200" dirty="0"/>
          </a:p>
        </p:txBody>
      </p:sp>
      <p:sp>
        <p:nvSpPr>
          <p:cNvPr id="26" name="矩形 25"/>
          <p:cNvSpPr/>
          <p:nvPr/>
        </p:nvSpPr>
        <p:spPr>
          <a:xfrm>
            <a:off x="2350791" y="3141762"/>
            <a:ext cx="9839622" cy="504056"/>
          </a:xfrm>
          <a:prstGeom prst="rect">
            <a:avLst/>
          </a:prstGeom>
          <a:solidFill>
            <a:srgbClr val="0070C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2"/>
          <p:cNvSpPr txBox="1"/>
          <p:nvPr/>
        </p:nvSpPr>
        <p:spPr>
          <a:xfrm>
            <a:off x="3130996" y="3141762"/>
            <a:ext cx="5844530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en-US" altLang="zh-CN" sz="3600" b="1" kern="1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zh-CN" sz="3600" b="1" kern="1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抓住标志，翻译落实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99429" y="985275"/>
            <a:ext cx="11376523" cy="2444519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复习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630" y="2301692"/>
            <a:ext cx="10505063" cy="582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通晓文言常用特殊句式，形成翻译中的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句式意识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99429" y="985273"/>
            <a:ext cx="11376523" cy="3596649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zh-CN" b="1" dirty="0">
                <a:solidFill>
                  <a:schemeClr val="bg1"/>
                </a:solidFill>
                <a:cs typeface="+mn-ea"/>
              </a:rPr>
              <a:t>考情微观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4629" y="2011114"/>
            <a:ext cx="10821152" cy="22447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1.2021</a:t>
            </a:r>
            <a:r>
              <a:rPr lang="zh-CN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～</a:t>
            </a:r>
            <a:r>
              <a:rPr lang="en-US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2023</a:t>
            </a:r>
            <a:r>
              <a:rPr lang="zh-CN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年新高考卷文言文翻译题涉及的文言特殊句式详见学案</a:t>
            </a:r>
            <a:r>
              <a:rPr lang="en-US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51</a:t>
            </a:r>
            <a:r>
              <a:rPr lang="en-US" altLang="zh-CN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考情微观</a:t>
            </a:r>
            <a:r>
              <a:rPr lang="en-US" altLang="zh-CN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spc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spc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高考考查特殊句式的特点：全部放在翻译中考查；考查频率不及实词、虚词高，随文命题。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99429" y="985274"/>
            <a:ext cx="11376523" cy="587431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知识图要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26" name="Picture 2" descr="XY3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468" y="2177661"/>
            <a:ext cx="5489477" cy="434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6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96595" y="2028825"/>
            <a:ext cx="2612390" cy="35242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CN" altLang="en-US" sz="1700" b="1" dirty="0" smtClean="0">
                <a:solidFill>
                  <a:schemeClr val="bg1">
                    <a:lumMod val="65000"/>
                  </a:schemeClr>
                </a:solidFill>
                <a:latin typeface="方正博雅宋_GBK" panose="02000000000000000000" pitchFamily="2" charset="-122"/>
                <a:ea typeface="方正博雅宋_GBK" panose="02000000000000000000" pitchFamily="2" charset="-122"/>
              </a:rPr>
              <a:t>前备知识</a:t>
            </a:r>
            <a:endParaRPr lang="zh-CN" altLang="en-US" sz="1700" b="1" dirty="0">
              <a:solidFill>
                <a:schemeClr val="bg1">
                  <a:lumMod val="65000"/>
                </a:schemeClr>
              </a:solidFill>
              <a:latin typeface="方正博雅宋_GBK" panose="02000000000000000000" pitchFamily="2" charset="-122"/>
              <a:ea typeface="方正博雅宋_GBK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11860" y="72445"/>
            <a:ext cx="0" cy="1701165"/>
          </a:xfrm>
          <a:prstGeom prst="line">
            <a:avLst/>
          </a:prstGeom>
          <a:ln w="9525" cmpd="sng">
            <a:solidFill>
              <a:srgbClr val="7C6922"/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663950" y="4029710"/>
            <a:ext cx="8357235" cy="1779905"/>
          </a:xfrm>
          <a:prstGeom prst="rect">
            <a:avLst/>
          </a:prstGeom>
          <a:blipFill rotWithShape="1">
            <a:blip r:embed="rId5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919480" y="3789680"/>
            <a:ext cx="2" cy="2019935"/>
          </a:xfrm>
          <a:prstGeom prst="line">
            <a:avLst/>
          </a:prstGeom>
          <a:ln w="9525" cmpd="sng">
            <a:solidFill>
              <a:srgbClr val="7C6922"/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78582" y="2586146"/>
            <a:ext cx="10945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800" b="1" kern="100" dirty="0">
                <a:latin typeface="+mj-ea"/>
                <a:ea typeface="+mj-ea"/>
                <a:cs typeface="华文黑体" panose="02010600040101010101" pitchFamily="2" charset="-122"/>
              </a:rPr>
              <a:t>固定句式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6614" y="6079173"/>
            <a:ext cx="11423799" cy="7804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31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677153" y="1910075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一、表示疑问的固定格式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725" y="3357786"/>
            <a:ext cx="10415687" cy="13185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1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90944"/>
              </p:ext>
            </p:extLst>
          </p:nvPr>
        </p:nvGraphicFramePr>
        <p:xfrm>
          <a:off x="334566" y="1825625"/>
          <a:ext cx="11521280" cy="4480560"/>
        </p:xfrm>
        <a:graphic>
          <a:graphicData uri="http://schemas.openxmlformats.org/drawingml/2006/table">
            <a:tbl>
              <a:tblPr/>
              <a:tblGrid>
                <a:gridCol w="5822761"/>
                <a:gridCol w="5698519"/>
              </a:tblGrid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奈何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奈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如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若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怎么办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怎么样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为什么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把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怎么样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对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怎么办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何故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为什么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什么原因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03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101307"/>
              </p:ext>
            </p:extLst>
          </p:nvPr>
        </p:nvGraphicFramePr>
        <p:xfrm>
          <a:off x="334566" y="1825625"/>
          <a:ext cx="11521280" cy="3840480"/>
        </p:xfrm>
        <a:graphic>
          <a:graphicData uri="http://schemas.openxmlformats.org/drawingml/2006/table">
            <a:tbl>
              <a:tblPr/>
              <a:tblGrid>
                <a:gridCol w="5822761"/>
                <a:gridCol w="5698519"/>
              </a:tblGrid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何以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为什么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怎么会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凭什么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根据什么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何所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所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的是什么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孰与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与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孰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与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比，哪一个更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2209" marR="22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15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582" y="875069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【理解小练</a:t>
            </a:r>
            <a:r>
              <a:rPr lang="en-US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】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endParaRPr lang="zh-CN" altLang="zh-CN" sz="2800" b="1" kern="100" dirty="0">
              <a:solidFill>
                <a:srgbClr val="00206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9206" y="1909927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下列各句中，句式不同于其他三项的一项是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沛公曰：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孰与君少长？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曾不能毁山之一毛，其如土石何？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忠而被谤，能无怨乎？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今日之事何如？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236065" y="386184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9206" y="5374010"/>
            <a:ext cx="11412000" cy="1197642"/>
            <a:chOff x="406574" y="1081808"/>
            <a:chExt cx="11412000" cy="1197642"/>
          </a:xfrm>
        </p:grpSpPr>
        <p:grpSp>
          <p:nvGrpSpPr>
            <p:cNvPr id="11" name="组合 10"/>
            <p:cNvGrpSpPr/>
            <p:nvPr/>
          </p:nvGrpSpPr>
          <p:grpSpPr>
            <a:xfrm>
              <a:off x="406574" y="1081808"/>
              <a:ext cx="11412000" cy="1197642"/>
              <a:chOff x="406574" y="1081808"/>
              <a:chExt cx="11412000" cy="1197642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406574" y="1197546"/>
                <a:ext cx="11412000" cy="108190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29220" y="1402127"/>
              <a:ext cx="10966708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项为表反问的被动句，其他三项均为表疑问的固定句式。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1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77153" y="1845618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二、表示反问的固定格式</a:t>
            </a:r>
          </a:p>
        </p:txBody>
      </p:sp>
      <p:sp>
        <p:nvSpPr>
          <p:cNvPr id="9" name="矩形 8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30956" y="3396388"/>
            <a:ext cx="10459457" cy="1299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47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93683"/>
              </p:ext>
            </p:extLst>
          </p:nvPr>
        </p:nvGraphicFramePr>
        <p:xfrm>
          <a:off x="622599" y="1901562"/>
          <a:ext cx="10945214" cy="4480560"/>
        </p:xfrm>
        <a:graphic>
          <a:graphicData uri="http://schemas.openxmlformats.org/drawingml/2006/table">
            <a:tbl>
              <a:tblPr/>
              <a:tblGrid>
                <a:gridCol w="5405043"/>
                <a:gridCol w="5540171"/>
              </a:tblGrid>
              <a:tr h="1280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1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哉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为、也、也哉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怎么能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为什么要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还要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干什么呢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之有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有什么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怎么能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如之何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把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对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怎么样；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怎么能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72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801654"/>
              </p:ext>
            </p:extLst>
          </p:nvPr>
        </p:nvGraphicFramePr>
        <p:xfrm>
          <a:off x="694608" y="1701602"/>
          <a:ext cx="10801198" cy="5120640"/>
        </p:xfrm>
        <a:graphic>
          <a:graphicData uri="http://schemas.openxmlformats.org/drawingml/2006/table">
            <a:tbl>
              <a:tblPr/>
              <a:tblGrid>
                <a:gridCol w="5709522"/>
                <a:gridCol w="5091676"/>
              </a:tblGrid>
              <a:tr h="1280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1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岂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其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哉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乎、耶、邪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哪里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难道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其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庸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安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哉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哪里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难道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不亦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非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欤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不也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不是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15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024603"/>
              </p:ext>
            </p:extLst>
          </p:nvPr>
        </p:nvGraphicFramePr>
        <p:xfrm>
          <a:off x="694608" y="2013610"/>
          <a:ext cx="10801198" cy="1920240"/>
        </p:xfrm>
        <a:graphic>
          <a:graphicData uri="http://schemas.openxmlformats.org/drawingml/2006/table">
            <a:tbl>
              <a:tblPr/>
              <a:tblGrid>
                <a:gridCol w="5709522"/>
                <a:gridCol w="5091676"/>
              </a:tblGrid>
              <a:tr h="1280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宁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独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乎、哉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哪里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呢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难道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顾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哉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难道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3717" marR="13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16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582" y="875069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【理解小练</a:t>
            </a:r>
            <a:r>
              <a:rPr lang="en-US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】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endParaRPr lang="zh-CN" altLang="zh-CN" sz="2800" b="1" kern="100" dirty="0">
              <a:solidFill>
                <a:srgbClr val="00206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9206" y="1909927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下列各句中，不表示反问的固定格式的一项是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孔子云：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何陋之有？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今者出，未辞也，为之奈何？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若为佣耕，何富贵也？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有朋自远方来，不亦乐乎？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226540" y="321377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9206" y="5374010"/>
            <a:ext cx="11412000" cy="1197642"/>
            <a:chOff x="406574" y="1081808"/>
            <a:chExt cx="11412000" cy="1197642"/>
          </a:xfrm>
        </p:grpSpPr>
        <p:grpSp>
          <p:nvGrpSpPr>
            <p:cNvPr id="11" name="组合 10"/>
            <p:cNvGrpSpPr/>
            <p:nvPr/>
          </p:nvGrpSpPr>
          <p:grpSpPr>
            <a:xfrm>
              <a:off x="406574" y="1081808"/>
              <a:ext cx="11412000" cy="1197642"/>
              <a:chOff x="406574" y="1081808"/>
              <a:chExt cx="11412000" cy="1197642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406574" y="1197546"/>
                <a:ext cx="11412000" cy="108190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29220" y="1402127"/>
              <a:ext cx="10966708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奈何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表示疑问。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91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77153" y="1845618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三、表示感叹的固定格式</a:t>
            </a:r>
          </a:p>
        </p:txBody>
      </p:sp>
      <p:sp>
        <p:nvSpPr>
          <p:cNvPr id="9" name="矩形 8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725" y="3357786"/>
            <a:ext cx="10415687" cy="13185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081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54453"/>
              </p:ext>
            </p:extLst>
          </p:nvPr>
        </p:nvGraphicFramePr>
        <p:xfrm>
          <a:off x="694607" y="2237698"/>
          <a:ext cx="10801198" cy="3208320"/>
        </p:xfrm>
        <a:graphic>
          <a:graphicData uri="http://schemas.openxmlformats.org/drawingml/2006/table">
            <a:tbl>
              <a:tblPr/>
              <a:tblGrid>
                <a:gridCol w="4133291"/>
                <a:gridCol w="6667907"/>
              </a:tblGrid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何其</a:t>
                      </a:r>
                      <a:endParaRPr lang="en-US" altLang="zh-CN" sz="2800" kern="100" baseline="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多么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何等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怎么那么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为什么那么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直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耳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惟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耳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只不过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罢了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只是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罢了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51821" marR="51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26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582" y="875069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【理解小练</a:t>
            </a:r>
            <a:r>
              <a:rPr lang="en-US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】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endParaRPr lang="zh-CN" altLang="zh-CN" sz="2800" b="1" kern="100" dirty="0">
              <a:solidFill>
                <a:srgbClr val="00206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9206" y="1909927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把下列句子翻译成现代汉语。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注意固定格式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泣下沾襟，何其衰也！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《五代史伶官传序》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吏呼一何怒，妇啼一何苦！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石壕吏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en-US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33530" y="3141762"/>
            <a:ext cx="592982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泪水沾湿了衣襟，又是多么衰颓啊！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9652" y="4419763"/>
            <a:ext cx="86270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差役吼得是多么凶狠啊！老妇人啼哭得是多么可怜啊！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0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9206" y="1909927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直不百步耳，是亦走也！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寡人之于国也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我亦无他，惟手熟尔。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卖油翁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  <a:endParaRPr lang="en-US" altLang="zh-CN" sz="28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35832" y="2493690"/>
            <a:ext cx="83757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只不过没有逃跑到一百步罢了，这也同样是逃跑呀！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5832" y="3792479"/>
            <a:ext cx="8375798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我也没有别的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奥妙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，只是手法技艺熟练罢了。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98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77153" y="1845618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四、表示揣度的固定格式</a:t>
            </a:r>
          </a:p>
        </p:txBody>
      </p:sp>
      <p:sp>
        <p:nvSpPr>
          <p:cNvPr id="9" name="矩形 8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30956" y="3396388"/>
            <a:ext cx="10459457" cy="1299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638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95327"/>
              </p:ext>
            </p:extLst>
          </p:nvPr>
        </p:nvGraphicFramePr>
        <p:xfrm>
          <a:off x="838622" y="1816100"/>
          <a:ext cx="10513168" cy="4841644"/>
        </p:xfrm>
        <a:graphic>
          <a:graphicData uri="http://schemas.openxmlformats.org/drawingml/2006/table">
            <a:tbl>
              <a:tblPr/>
              <a:tblGrid>
                <a:gridCol w="4406401"/>
                <a:gridCol w="6106767"/>
              </a:tblGrid>
              <a:tr h="395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句式标志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翻译格式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4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无乃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恐怕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r>
                        <a:rPr lang="en-US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只怕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8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得无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非</a:t>
                      </a:r>
                      <a:r>
                        <a:rPr lang="en-US" sz="28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 smtClean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乎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大概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恐怕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该不是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能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吗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兼表反问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其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欤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岂不是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么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4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庶几</a:t>
                      </a:r>
                      <a:r>
                        <a:rPr lang="en-US" sz="2800" kern="100" baseline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欤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或许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……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吧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42399" marR="42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13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582" y="875069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【理解小练</a:t>
            </a:r>
            <a:r>
              <a:rPr lang="en-US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zh-CN" altLang="zh-CN" sz="28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】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endParaRPr lang="zh-CN" altLang="zh-CN" sz="2800" b="1" kern="100" dirty="0">
              <a:solidFill>
                <a:srgbClr val="00206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9206" y="1909927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下列句子中，不表示揣度语气的一项是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无乃尔是过与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览物之情，得无异乎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其可怪也欤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祖母无臣，无以终余年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236065" y="446648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89206" y="5374010"/>
            <a:ext cx="11412000" cy="1197642"/>
            <a:chOff x="406574" y="1081808"/>
            <a:chExt cx="11412000" cy="1197642"/>
          </a:xfrm>
        </p:grpSpPr>
        <p:grpSp>
          <p:nvGrpSpPr>
            <p:cNvPr id="10" name="组合 9"/>
            <p:cNvGrpSpPr/>
            <p:nvPr/>
          </p:nvGrpSpPr>
          <p:grpSpPr>
            <a:xfrm>
              <a:off x="406574" y="1081808"/>
              <a:ext cx="11412000" cy="1197642"/>
              <a:chOff x="406574" y="1081808"/>
              <a:chExt cx="11412000" cy="119764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406574" y="1197546"/>
                <a:ext cx="11412000" cy="108190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629220" y="1392602"/>
              <a:ext cx="10966708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项表示陈述语气，其他三项均表示揣度语气。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7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9206" y="1730177"/>
            <a:ext cx="11412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对下列固定句式的解释，正确的一项是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何，译为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怎么办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无乃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乎，译为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恐怕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吧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③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孰与，译为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一起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④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奚以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为，译为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凭什么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呢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endParaRPr lang="en-US" altLang="zh-CN" sz="26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⑤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何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为，译为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还要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干什么呢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⑥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不亦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乎，译为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不也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吗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en-US" altLang="zh-CN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①②③④</a:t>
            </a:r>
            <a:r>
              <a:rPr lang="zh-CN" altLang="en-US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en-US" altLang="zh-CN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②③④⑤</a:t>
            </a:r>
            <a:r>
              <a:rPr lang="zh-CN" altLang="en-US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en-US" altLang="zh-CN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①②⑤⑥</a:t>
            </a:r>
            <a:r>
              <a:rPr lang="zh-CN" altLang="en-US" sz="26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②③⑤⑥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4816002" y="4094649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89206" y="4941962"/>
            <a:ext cx="11412000" cy="1656184"/>
            <a:chOff x="406574" y="1081808"/>
            <a:chExt cx="11412000" cy="1656184"/>
          </a:xfrm>
        </p:grpSpPr>
        <p:grpSp>
          <p:nvGrpSpPr>
            <p:cNvPr id="10" name="组合 9"/>
            <p:cNvGrpSpPr/>
            <p:nvPr/>
          </p:nvGrpSpPr>
          <p:grpSpPr>
            <a:xfrm>
              <a:off x="406574" y="1081808"/>
              <a:ext cx="11412000" cy="1656184"/>
              <a:chOff x="406574" y="1081808"/>
              <a:chExt cx="11412000" cy="1656184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406574" y="1197546"/>
                <a:ext cx="11412000" cy="1540446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629220" y="1392602"/>
              <a:ext cx="10966708" cy="11988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③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表比较，应译为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“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与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……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比，哪一个更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……”</a:t>
              </a:r>
              <a:r>
                <a:rPr lang="zh-CN" altLang="zh-CN" sz="2600" kern="100" dirty="0" smtClean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。</a:t>
              </a:r>
              <a:endParaRPr lang="en-US" altLang="zh-CN" sz="2600" kern="100" dirty="0" smtClean="0">
                <a:latin typeface="宋体" panose="02010600030101010101" pitchFamily="2" charset="-122"/>
                <a:ea typeface="仿宋_GB2312" panose="02010609030101010101" pitchFamily="49" charset="-122"/>
                <a:cs typeface="Courier New" panose="02070309020205020404" pitchFamily="49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600" kern="100" dirty="0" smtClean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④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表反问，应译为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“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哪里用得着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……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呢</a:t>
              </a:r>
              <a:r>
                <a:rPr lang="en-US" altLang="zh-CN" sz="26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”</a:t>
              </a:r>
              <a:r>
                <a:rPr lang="zh-CN" altLang="zh-CN" sz="26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。排除有这两个句子的选项即可。</a:t>
              </a:r>
              <a:endParaRPr lang="zh-CN" altLang="zh-CN" sz="26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715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405846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>
                <a:latin typeface="+mj-ea"/>
                <a:cs typeface="华文黑体" panose="02010600040101010101" pitchFamily="2" charset="-122"/>
              </a:rPr>
              <a:t>活动一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389041"/>
            <a:ext cx="7913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48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掌握判断句和被动句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685791"/>
            <a:ext cx="11520000" cy="3896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判断句：是为副词加者也，另有直接判断句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判断句的判断方法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判断方法有二：一是看外在语言标志，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，以及副词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皆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乃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必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等。二是看谓语特征，谓语是名词或名词性短语，则构成判断句，这是无标志词的判断句。如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秦，虎狼之国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燕王吾所立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等皆属此类。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973823"/>
            <a:ext cx="11520000" cy="3896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判断句的翻译方法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翻译判断句时，一般要译成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句。当用副词加强判断时，翻译时应把副词的基本义译出，并补上判断词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必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亦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皆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乃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可依次译成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定是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便是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确实是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都是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本来是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就是</a:t>
            </a:r>
            <a:r>
              <a:rPr lang="en-US" altLang="zh-CN" sz="2800" kern="100" spc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pc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spc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0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35893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下列各组句子中，句式不相同的一组是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9311" y="1119293"/>
            <a:ext cx="791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A.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983918" y="897310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950" y="813123"/>
            <a:ext cx="66954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非蛇鳝之穴无可寄托者，用心躁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如今人方为刀俎，我为鱼肉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9311" y="2636794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B.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982727" y="2414811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70759" y="2330624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是造物者之无尽藏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失其所与，不知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9311" y="5687720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800" kern="100" dirty="0">
                <a:solidFill>
                  <a:prstClr val="black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D.</a:t>
            </a:r>
            <a:endParaRPr lang="zh-CN" altLang="zh-CN" sz="1050" kern="1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983918" y="5465737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271950" y="5381550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吾属今为之虏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矣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此四君者，皆明智而忠信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9311" y="4154295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C.</a:t>
            </a:r>
            <a:endParaRPr lang="zh-CN" altLang="zh-CN" sz="1050" kern="1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982727" y="3932312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70759" y="3848125"/>
            <a:ext cx="4751888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仁义不施而攻守之势异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汉天子我丈人行也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337170" y="569091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958751" y="4365899"/>
            <a:ext cx="4753079" cy="1872207"/>
            <a:chOff x="423942" y="1081808"/>
            <a:chExt cx="4753079" cy="1872207"/>
          </a:xfrm>
        </p:grpSpPr>
        <p:grpSp>
          <p:nvGrpSpPr>
            <p:cNvPr id="18" name="组合 17"/>
            <p:cNvGrpSpPr/>
            <p:nvPr/>
          </p:nvGrpSpPr>
          <p:grpSpPr>
            <a:xfrm>
              <a:off x="423942" y="1081808"/>
              <a:ext cx="4753079" cy="1872207"/>
              <a:chOff x="423942" y="1081808"/>
              <a:chExt cx="4753079" cy="1872207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423942" y="1189820"/>
                <a:ext cx="4753079" cy="1764195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629220" y="1369840"/>
              <a:ext cx="4473411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为被动句，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为判断句。其他三项均为判断句。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0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395933"/>
            <a:ext cx="11520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下列各句中，句式不同于其他三项的一项是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噌</a:t>
            </a:r>
            <a:r>
              <a:rPr lang="zh-CN" altLang="zh-CN" sz="2800" kern="100" dirty="0">
                <a:latin typeface="方正中等线_GBK" panose="03000509000000000000" pitchFamily="65" charset="-122"/>
                <a:ea typeface="方正中等线_GBK" panose="03000509000000000000" pitchFamily="65" charset="-122"/>
                <a:cs typeface="宋体" panose="02010600030101010101" pitchFamily="2" charset="-122"/>
              </a:rPr>
              <a:t>吰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方正中等线简体" panose="03000509000000000000" pitchFamily="65" charset="-122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，周景王之无射也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秦，虎狼之国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无恻隐之心，非人也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端章甫，愿为小相焉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190550" y="295204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89206" y="3933850"/>
            <a:ext cx="11412000" cy="1368152"/>
            <a:chOff x="406574" y="1081808"/>
            <a:chExt cx="11412000" cy="1368152"/>
          </a:xfrm>
        </p:grpSpPr>
        <p:grpSp>
          <p:nvGrpSpPr>
            <p:cNvPr id="23" name="组合 22"/>
            <p:cNvGrpSpPr/>
            <p:nvPr/>
          </p:nvGrpSpPr>
          <p:grpSpPr>
            <a:xfrm>
              <a:off x="406574" y="1081808"/>
              <a:ext cx="11412000" cy="1368152"/>
              <a:chOff x="406574" y="1081808"/>
              <a:chExt cx="11412000" cy="1368152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406574" y="1197546"/>
                <a:ext cx="11412000" cy="125241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57019" y="1449574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项为一般陈述句，其他三项均为判断句。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95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405458"/>
            <a:ext cx="11520000" cy="58351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被动句：为所见于被意念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被动句的判断方法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从标志词入手，看是否符合被动句的要求。被动句的标志词主要有以下几类：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……”“……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为所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字。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从语法入手，看主语是不是受动者。因为有些被动句没有标志词，但含有被动意，所以单凭标志词判断是不行的，还需要考虑主语是不是谓语的受动者。如《荀子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劝学》中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锲而不舍，金石可镂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金石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的支配对象，并且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金石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是受事者，所以此句为被动句。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970340"/>
            <a:ext cx="11520000" cy="260347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巧借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添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变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二法。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在动词前或后加上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而未改变句子基本意义的，是被动句；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主谓结构的句子能够变成动宾主动句的，是被动句，如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函谷举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，可将其变为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举函谷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被动句的翻译方法：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必须加上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字。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549474"/>
            <a:ext cx="11520000" cy="3249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下列各句中，不属于被动句的一项是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不者，若属皆且为所虏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妇女无所幸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终必不蒙见察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夫祸患常积于忽微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181025" y="313949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221882"/>
            <a:ext cx="11412000" cy="1368152"/>
            <a:chOff x="406574" y="1081808"/>
            <a:chExt cx="11412000" cy="1368152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368152"/>
              <a:chOff x="406574" y="1081808"/>
              <a:chExt cx="11412000" cy="1368152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252414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49574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项为状语后置句。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92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261442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下列各组句子中，不属于被动句的一组是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9311" y="1344842"/>
            <a:ext cx="791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A.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983918" y="1122859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271950" y="1038672"/>
            <a:ext cx="66954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不拘于时，学于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余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王之蔽甚矣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01465" y="1380519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B.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6" name="左大括号 25"/>
          <p:cNvSpPr/>
          <p:nvPr/>
        </p:nvSpPr>
        <p:spPr>
          <a:xfrm>
            <a:off x="6104881" y="1158536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392913" y="1074349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信而见疑，忠而被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谤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而智勇多困于所溺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01465" y="3080993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D.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6114256" y="2859010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402288" y="2774823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是臣尽节于陛下之日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生孩六月，慈父见背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9311" y="2984215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C.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982727" y="2762232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270759" y="2678045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方正之不容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为天下笑者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5456370" y="309030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89206" y="4530974"/>
            <a:ext cx="11412000" cy="1923156"/>
            <a:chOff x="406574" y="1081808"/>
            <a:chExt cx="11412000" cy="1923156"/>
          </a:xfrm>
        </p:grpSpPr>
        <p:grpSp>
          <p:nvGrpSpPr>
            <p:cNvPr id="36" name="组合 35"/>
            <p:cNvGrpSpPr/>
            <p:nvPr/>
          </p:nvGrpSpPr>
          <p:grpSpPr>
            <a:xfrm>
              <a:off x="406574" y="1081808"/>
              <a:ext cx="11412000" cy="1923156"/>
              <a:chOff x="406574" y="1081808"/>
              <a:chExt cx="11412000" cy="1923156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406574" y="1197546"/>
                <a:ext cx="11412000" cy="180741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557019" y="1475953"/>
              <a:ext cx="11076375" cy="13849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spc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项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①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为状语后置句；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②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中的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“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见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”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字不表被动，而是表示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“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对我怎么样</a:t>
              </a:r>
              <a:r>
                <a:rPr lang="en-US" altLang="zh-CN" sz="2800" kern="100" spc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Courier New" panose="02070309020205020404" pitchFamily="49" charset="0"/>
                </a:rPr>
                <a:t>”</a:t>
              </a:r>
              <a:r>
                <a:rPr lang="zh-CN" altLang="zh-CN" sz="2800" kern="100" spc="100" dirty="0">
                  <a:latin typeface="宋体" panose="02010600030101010101" pitchFamily="2" charset="-122"/>
                  <a:ea typeface="仿宋_GB2312" panose="02010609030101010101" pitchFamily="49" charset="-122"/>
                  <a:cs typeface="Courier New" panose="02070309020205020404" pitchFamily="49" charset="0"/>
                </a:rPr>
                <a:t>。</a:t>
              </a:r>
              <a:endParaRPr lang="zh-CN" altLang="zh-CN" sz="1050" kern="100" spc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20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302049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 smtClean="0">
                <a:latin typeface="+mj-ea"/>
                <a:cs typeface="华文黑体" panose="02010600040101010101" pitchFamily="2" charset="-122"/>
              </a:rPr>
              <a:t>活动二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427141"/>
            <a:ext cx="7553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40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掌握倒装句、省略句和固定句式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69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26368"/>
            <a:ext cx="11520000" cy="6755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</a:t>
            </a:r>
            <a:r>
              <a:rPr lang="en-US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倒装句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宾语前置句：疑问否定之是标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判断宾语前置句，主要看标志。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否定句中，代词作宾语，前置。标志：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否定词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——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不、莫、未等；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代词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——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之、余、吾等。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疑问句中，疑问代词作宾语，前置。标志：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疑问句；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疑问代词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——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何、安、焉等。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作标志，如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句读之不知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唯你是问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另外，还有两种特殊情形：一是介词宾语前置，如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一言以蔽之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；二是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自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字前置，如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秦人不暇自哀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翻译宾语前置句时，用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调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的方法调成正常语序即可。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669985"/>
            <a:ext cx="11520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下列属于疑问代词作宾语，宾语前置的一项是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夫晋，何厌之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		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然而不王者，未之有也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唯陈言之务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去</a:t>
            </a:r>
            <a:r>
              <a:rPr lang="en-US" altLang="zh-CN" sz="1050" kern="100" dirty="0" smtClean="0"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		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微斯人，吾谁与归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5068044" y="199689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2853730"/>
            <a:ext cx="11412000" cy="2520280"/>
            <a:chOff x="406574" y="1081808"/>
            <a:chExt cx="11412000" cy="2520280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2520280"/>
              <a:chOff x="406574" y="1081808"/>
              <a:chExt cx="11412000" cy="252028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2404542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194950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作标志的宾语前置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项为否定句中代词作宾语前置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作标志的宾语前置。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549474"/>
            <a:ext cx="11520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下列各句中，不属于宾语前置的一项是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如或知尔，则何以哉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臣无祖母，无以至今日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固一世之雄也，而今安在哉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不然，籍何以至此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161602" y="189857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项为一般句式。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49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621482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下列各组句子中，句式不相同的一组是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9311" y="1704882"/>
            <a:ext cx="791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A.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983918" y="1482899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271950" y="1398712"/>
            <a:ext cx="66954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秋以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为期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复驾言兮焉求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01465" y="1740559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B.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6" name="左大括号 25"/>
          <p:cNvSpPr/>
          <p:nvPr/>
        </p:nvSpPr>
        <p:spPr>
          <a:xfrm>
            <a:off x="6104881" y="1518576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392913" y="1434389"/>
            <a:ext cx="4751888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莫不欲求忠以自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唯才是举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01465" y="3441033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D.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6114256" y="3219050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402288" y="3134863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死而后已，不亦远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何为其然也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9311" y="3344255"/>
            <a:ext cx="791448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C.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982727" y="3122272"/>
            <a:ext cx="360040" cy="1274440"/>
          </a:xfrm>
          <a:prstGeom prst="leftBrace">
            <a:avLst>
              <a:gd name="adj1" fmla="val 44754"/>
              <a:gd name="adj2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270759" y="3038085"/>
            <a:ext cx="4751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沛公安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大王来何操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5456370" y="345034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89206" y="4725938"/>
            <a:ext cx="11412000" cy="1275084"/>
            <a:chOff x="406574" y="1081808"/>
            <a:chExt cx="11412000" cy="1275084"/>
          </a:xfrm>
        </p:grpSpPr>
        <p:grpSp>
          <p:nvGrpSpPr>
            <p:cNvPr id="36" name="组合 35"/>
            <p:cNvGrpSpPr/>
            <p:nvPr/>
          </p:nvGrpSpPr>
          <p:grpSpPr>
            <a:xfrm>
              <a:off x="406574" y="1081808"/>
              <a:ext cx="11412000" cy="1275084"/>
              <a:chOff x="406574" y="1081808"/>
              <a:chExt cx="11412000" cy="1275084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406574" y="1197546"/>
                <a:ext cx="11412000" cy="1159346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557019" y="1420788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为固定句式，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为宾语前置句。其他三项均为宾语前置句。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789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93490"/>
            <a:ext cx="11520000" cy="5219546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定语后置句：之者有者加而者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判断定语后置句，主要看标志词：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中心词＋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＋定语＋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，如：马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千里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中心词＋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＋定语＋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，如：郑人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买履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中心词＋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＋定语＋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，如：缙绅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能不易其志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中心词＋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＋定语，如：仰观宇宙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另有数量短语作定语，常常后置，如：军书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十二卷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翻译定语后置句时，用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调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的方法调成正常语序即可。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49474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下列各句中，句式不同于其他三项的一项是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宋人有善为不龟手之药者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石之铿然有声者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苟以天下之大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庄宗受而藏之于庙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26540" y="314902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项为状语后置句，其他三项均为定语后置句。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6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49474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下列各句中，不属于定语后置的一项是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蚓无爪牙之利，筋骨之强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铸以为金人十二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送匈奴使留在汉者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所以兴怀，其致一也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26540" y="314902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项为一般句式。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72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405458"/>
            <a:ext cx="11520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状语后置句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介宾短语后置句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：于以在后作补语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状语后置句最常见的标志词是介词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，主要有下列三种情况：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＋宾语，如：千里之行，始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足下。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＋宾语，如：申之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孝悌之义。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＋宾语，如：生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吾前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9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 rot="5400000">
            <a:off x="4483267" y="-3402727"/>
            <a:ext cx="3223880" cy="11017226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99"/>
          </a:p>
        </p:txBody>
      </p:sp>
      <p:grpSp>
        <p:nvGrpSpPr>
          <p:cNvPr id="3" name="组合 2"/>
          <p:cNvGrpSpPr/>
          <p:nvPr/>
        </p:nvGrpSpPr>
        <p:grpSpPr>
          <a:xfrm>
            <a:off x="586592" y="267559"/>
            <a:ext cx="1871999" cy="492443"/>
            <a:chOff x="452067" y="34604"/>
            <a:chExt cx="2085305" cy="492443"/>
          </a:xfrm>
        </p:grpSpPr>
        <p:grpSp>
          <p:nvGrpSpPr>
            <p:cNvPr id="4" name="组合 3"/>
            <p:cNvGrpSpPr/>
            <p:nvPr/>
          </p:nvGrpSpPr>
          <p:grpSpPr>
            <a:xfrm>
              <a:off x="452067" y="53201"/>
              <a:ext cx="2085305" cy="438774"/>
              <a:chOff x="629185" y="2951027"/>
              <a:chExt cx="7062783" cy="1486099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629185" y="2951027"/>
                <a:ext cx="7062783" cy="1486099"/>
              </a:xfrm>
              <a:prstGeom prst="roundRect">
                <a:avLst>
                  <a:gd name="adj" fmla="val 8441"/>
                </a:avLst>
              </a:prstGeom>
              <a:solidFill>
                <a:srgbClr val="A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220346" y="3468805"/>
                <a:ext cx="432109" cy="4877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828762" y="34604"/>
              <a:ext cx="1698518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zh-CN" sz="2600" b="1" dirty="0">
                  <a:solidFill>
                    <a:schemeClr val="bg1"/>
                  </a:solidFill>
                </a:rPr>
                <a:t>特别注意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960182" y="1067409"/>
            <a:ext cx="10270048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翻译状语后置句时，一般要把介宾短语提到谓语动词前，有的则不能提前，有的可提前可不提前，关键是要符合现代汉语的表达习惯。</a:t>
            </a:r>
            <a:endParaRPr lang="zh-CN" altLang="zh-CN" sz="1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09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49474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下列各句中，不属于状语后置的一项是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青，取之于蓝，而青于蓝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其闻道也固先乎吾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为国以礼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飘飘乎如遗世独立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26540" y="314902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项为一般句式。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86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49474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下列各句中，在译成现代汉语时介宾短语不能提前的一项是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以其无礼于晋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君子博学而日参省乎己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辇来于秦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州司临门，急于星火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36065" y="249369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于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应译为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到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17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826324"/>
            <a:ext cx="11520000" cy="26034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主谓倒装句：感叹疑问只两种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主谓倒装在文言文中不多见，主要有以下两种形式：一是感叹倒装，谓语后常有语气助词，一般用逗号隔开，如：甚矣，汝之不惠！二是疑问倒装，充当谓语的多是疑问词，如：谁为哀者？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49474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下列各句中，不属于主谓倒装的一项是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贤哉，回也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渺渺兮予怀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宜乎百姓之谓我爱也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洎牧以谗诛，邯郸为郡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26540" y="314902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4077866"/>
            <a:ext cx="11412000" cy="1224136"/>
            <a:chOff x="406574" y="1081808"/>
            <a:chExt cx="11412000" cy="1224136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1224136"/>
              <a:chOff x="406574" y="1081808"/>
              <a:chExt cx="11412000" cy="122413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1108398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6568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项为被动句。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020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333450"/>
            <a:ext cx="11520000" cy="58351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省略句：主谓宾语加介词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省略是文言文中常见的语法现象，一般省略的是主语、宾语、介词。此外，与现代汉语不同的还有省略谓语。识别省略句的方法，主要有以下两种：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瞻前顾后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，看有无主语省略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瞻前顾后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，是指在理解句意时要注意该句前后的语境，因为主语可能会承前省略或蒙后省略。如《捕蛇者说》中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永州之野产异蛇，黑质而白章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黑质而白章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就承前省略了主语，补充出来，即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蛇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黑质而白章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。这种情况在文言文中非常普遍。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64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757799"/>
            <a:ext cx="11520000" cy="38961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借助成分分析，判断有无省略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有些文言句子的谓语动词后面直接带了宾语，尤其是处所性宾语，这时就需要考虑宾语前面是否省略了介词。如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晋军函陵，秦军</a:t>
            </a:r>
            <a:r>
              <a: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氾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方正中等线简体" panose="03000509000000000000" pitchFamily="65" charset="-122"/>
              </a:rPr>
              <a:t>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为动词，而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函陵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氾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方正中等线简体" panose="03000509000000000000" pitchFamily="65" charset="-122"/>
              </a:rPr>
              <a:t>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均为处所名词，所以前面应该省略了介词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翻译省略句时，须用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的方法补出省略成分，确保句意通顺。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333450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下列各句中，没有省略现象的一项是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度我至军中，公乃入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沛公军霸上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掭以尖草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是故弟子不必不如师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TextBox 19"/>
          <p:cNvSpPr txBox="1"/>
          <p:nvPr/>
        </p:nvSpPr>
        <p:spPr>
          <a:xfrm>
            <a:off x="236065" y="291394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89206" y="3861842"/>
            <a:ext cx="11412000" cy="2417430"/>
            <a:chOff x="406574" y="1081808"/>
            <a:chExt cx="11412000" cy="2417430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2417430"/>
              <a:chOff x="406574" y="1081808"/>
              <a:chExt cx="11412000" cy="241743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2301692"/>
              </a:xfrm>
              <a:prstGeom prst="roundRect">
                <a:avLst>
                  <a:gd name="adj" fmla="val 471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427031"/>
              <a:ext cx="11076375" cy="20313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度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前蒙后省略主语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军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后省略介词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于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掭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后省略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5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755620"/>
            <a:ext cx="1141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补出下列句子中省略的成分。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夫战，勇气也。一鼓作气，再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而衰，三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竭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将军战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河北，臣战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河南。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竖子不足与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谋！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杀人如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不能举，刑人如恐不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胜。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军中无以为乐，请以剑舞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63158" y="156493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鼓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072283" y="22090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422262" y="156493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鼓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871070" y="22090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01888" y="282297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087930" y="347093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恐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262022" y="347093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能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4962128" y="412331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79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/>
      <p:bldP spid="18" grpId="0"/>
      <p:bldP spid="19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155526"/>
            <a:ext cx="11412000" cy="6481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三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固定结构</a:t>
            </a: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：陈述疑问反问加揣度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固定句式的语法特点就是由一些不同词性的词组合在一起，固定成为一种句法格式，表达一种新的语法意义，世代沿用，约定俗成，经久不变。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在识别和翻译时要从其特征入手，注意以下几个方面：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牢记搭配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将固定句式的固定搭配掌握牢固，不随意搭配或张冠李戴。如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孰与君少长？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《鸿门宴》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孰与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，是一个固定句式，可以翻译为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比，哪一个更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。这种固定句式即使在别的语境中出现，也仍然要翻译成这种形式。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65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330974"/>
            <a:ext cx="11412000" cy="583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灵活套用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虽为固定句式，但有些在形式上也能灵活变通，在实际翻译时意思是一样的。如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今奈何忽为此举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奈何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虞兮虞兮奈若何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奈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意思是一样的，可翻译成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为何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怎么样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。所以，对固定句式还须灵活套用。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异中求同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有些固定句式从外在语言形式上看虽有不同，但翻译时意思是一样的，如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耶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哉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都可以翻译成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难道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吗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。因此，要注意归纳相同点，区别不同点，准确辨识。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7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577969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翻译下列语句，注意固定句式的翻译。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人而不仁，如礼何？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《〈论语〉十二章》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5624" y="1805940"/>
            <a:ext cx="112141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一个人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如果没有仁爱之心，怎么对待礼呢？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，表示疑问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206" y="3200410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如今人方为刀俎，我为鱼肉，何辞为？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鸿门宴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5624" y="3833267"/>
            <a:ext cx="11214198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现在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人家是刀和砧板，我们是鱼和肉，为什么要告辞呢？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，表示反问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33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206" y="1326461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成反复自念，得无教我猎虫所耶？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促织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5624" y="1926988"/>
            <a:ext cx="11214198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成名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反复思索，该不是指给我捉蟋蟀的地方吧？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固定句式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得无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耶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，表示揣度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1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3"/>
          <a:stretch/>
        </p:blipFill>
        <p:spPr>
          <a:xfrm>
            <a:off x="365" y="0"/>
            <a:ext cx="12189683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8" r="9453" b="25462"/>
          <a:stretch/>
        </p:blipFill>
        <p:spPr>
          <a:xfrm>
            <a:off x="365" y="1738313"/>
            <a:ext cx="12189683" cy="33734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3589</Words>
  <Application>Microsoft Office PowerPoint</Application>
  <PresentationFormat>自定义</PresentationFormat>
  <Paragraphs>343</Paragraphs>
  <Slides>55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5" baseType="lpstr">
      <vt:lpstr>DOUYU Font</vt:lpstr>
      <vt:lpstr>KaiTi</vt:lpstr>
      <vt:lpstr>zihun159hao-gukesong</vt:lpstr>
      <vt:lpstr>方正博雅宋_GBK</vt:lpstr>
      <vt:lpstr>方正中等线_GBK</vt:lpstr>
      <vt:lpstr>方正中等线简体</vt:lpstr>
      <vt:lpstr>仿宋_GB2312</vt:lpstr>
      <vt:lpstr>黑体</vt:lpstr>
      <vt:lpstr>华文黑体</vt:lpstr>
      <vt:lpstr>华文细黑</vt:lpstr>
      <vt:lpstr>楷体</vt:lpstr>
      <vt:lpstr>楷体_GB2312</vt:lpstr>
      <vt:lpstr>宋体</vt:lpstr>
      <vt:lpstr>微软雅黑</vt:lpstr>
      <vt:lpstr>Arial</vt:lpstr>
      <vt:lpstr>Arial Black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8602</cp:revision>
  <dcterms:created xsi:type="dcterms:W3CDTF">2014-11-27T01:03:00Z</dcterms:created>
  <dcterms:modified xsi:type="dcterms:W3CDTF">2024-03-16T07:12:00Z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