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4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64" r:id="rId2"/>
    <p:sldId id="266" r:id="rId3"/>
    <p:sldId id="6625" r:id="rId4"/>
    <p:sldId id="6626" r:id="rId5"/>
    <p:sldId id="6627" r:id="rId6"/>
    <p:sldId id="14566" r:id="rId7"/>
    <p:sldId id="6608" r:id="rId8"/>
    <p:sldId id="267" r:id="rId9"/>
    <p:sldId id="268" r:id="rId10"/>
    <p:sldId id="258" r:id="rId11"/>
    <p:sldId id="293" r:id="rId12"/>
    <p:sldId id="271" r:id="rId13"/>
    <p:sldId id="273" r:id="rId14"/>
    <p:sldId id="295" r:id="rId15"/>
    <p:sldId id="278" r:id="rId16"/>
    <p:sldId id="279" r:id="rId17"/>
    <p:sldId id="280" r:id="rId18"/>
    <p:sldId id="281" r:id="rId19"/>
    <p:sldId id="301" r:id="rId20"/>
    <p:sldId id="282" r:id="rId21"/>
    <p:sldId id="296" r:id="rId22"/>
    <p:sldId id="297" r:id="rId23"/>
    <p:sldId id="313" r:id="rId24"/>
    <p:sldId id="300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8626" autoAdjust="0"/>
    <p:restoredTop sz="94660"/>
  </p:normalViewPr>
  <p:slideViewPr>
    <p:cSldViewPr snapToGrid="0">
      <p:cViewPr varScale="1">
        <p:scale>
          <a:sx n="66" d="100"/>
          <a:sy n="66" d="100"/>
        </p:scale>
        <p:origin x="52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98A6FA-C1F5-4FB1-B8D8-291FA22D7895}" type="datetimeFigureOut">
              <a:rPr lang="zh-CN" altLang="en-US" smtClean="0"/>
              <a:t>2025/1/30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A9C440-7F16-4FCE-BE90-828DF1C8C0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slide" Target="../slides/slide15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F0BE0A3-7DC4-472F-8C3A-E918F571E0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40E5C83-FAE8-420C-8EBE-3D404C9C1C5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F0BE0A3-7DC4-472F-8C3A-E918F571E0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0" name="幻灯片图像占位符 1"/>
          <p:cNvSpPr>
            <a:spLocks noGrp="1" noRot="1" noChangeAspect="1" noTextEdit="1"/>
          </p:cNvSpPr>
          <p:nvPr>
            <p:ph type="sldImg"/>
            <p:custDataLst>
              <p:tags r:id="rId1"/>
            </p:custDataLst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00132" name="灯片编号占位符 3"/>
          <p:cNvSpPr txBox="1">
            <a:spLocks noGrp="1"/>
          </p:cNvSpPr>
          <p:nvPr>
            <p:custDataLst>
              <p:tags r:id="rId3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A0DB2DC-4C9A-4742-B13C-FB6460FD350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E534-D285-4CE9-947D-647183B0D1E6}" type="datetimeFigureOut">
              <a:rPr lang="zh-CN" altLang="en-US" smtClean="0"/>
              <a:t>2025/1/30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5A27-3937-40E6-8285-8AA15E22B8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E534-D285-4CE9-947D-647183B0D1E6}" type="datetimeFigureOut">
              <a:rPr lang="zh-CN" altLang="en-US" smtClean="0"/>
              <a:t>2025/1/30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5A27-3937-40E6-8285-8AA15E22B8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E534-D285-4CE9-947D-647183B0D1E6}" type="datetimeFigureOut">
              <a:rPr lang="zh-CN" altLang="en-US" smtClean="0"/>
              <a:t>2025/1/30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5A27-3937-40E6-8285-8AA15E22B8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E534-D285-4CE9-947D-647183B0D1E6}" type="datetimeFigureOut">
              <a:rPr lang="zh-CN" altLang="en-US" smtClean="0"/>
              <a:t>2025/1/30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5A27-3937-40E6-8285-8AA15E22B8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E534-D285-4CE9-947D-647183B0D1E6}" type="datetimeFigureOut">
              <a:rPr lang="zh-CN" altLang="en-US" smtClean="0"/>
              <a:t>2025/1/30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5A27-3937-40E6-8285-8AA15E22B8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E534-D285-4CE9-947D-647183B0D1E6}" type="datetimeFigureOut">
              <a:rPr lang="zh-CN" altLang="en-US" smtClean="0"/>
              <a:t>2025/1/30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5A27-3937-40E6-8285-8AA15E22B8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E534-D285-4CE9-947D-647183B0D1E6}" type="datetimeFigureOut">
              <a:rPr lang="zh-CN" altLang="en-US" smtClean="0"/>
              <a:t>2025/1/30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5A27-3937-40E6-8285-8AA15E22B8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E534-D285-4CE9-947D-647183B0D1E6}" type="datetimeFigureOut">
              <a:rPr lang="zh-CN" altLang="en-US" smtClean="0"/>
              <a:t>2025/1/30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5A27-3937-40E6-8285-8AA15E22B8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E534-D285-4CE9-947D-647183B0D1E6}" type="datetimeFigureOut">
              <a:rPr lang="zh-CN" altLang="en-US" smtClean="0"/>
              <a:t>2025/1/30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5A27-3937-40E6-8285-8AA15E22B8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E534-D285-4CE9-947D-647183B0D1E6}" type="datetimeFigureOut">
              <a:rPr lang="zh-CN" altLang="en-US" smtClean="0"/>
              <a:t>2025/1/30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5A27-3937-40E6-8285-8AA15E22B8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E534-D285-4CE9-947D-647183B0D1E6}" type="datetimeFigureOut">
              <a:rPr lang="zh-CN" altLang="en-US" smtClean="0"/>
              <a:t>2025/1/30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5A27-3937-40E6-8285-8AA15E22B8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bg>
      <p:bgPr>
        <a:gradFill flip="none" rotWithShape="1">
          <a:gsLst>
            <a:gs pos="5800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0000"/>
                <a:lumOff val="60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DEDED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37160" y="121920"/>
            <a:ext cx="11917680" cy="6614160"/>
          </a:xfrm>
          <a:prstGeom prst="rect">
            <a:avLst/>
          </a:prstGeom>
          <a:noFill/>
          <a:ln>
            <a:solidFill>
              <a:srgbClr val="E501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276848" y="6682740"/>
            <a:ext cx="1638300" cy="99060"/>
          </a:xfrm>
          <a:prstGeom prst="rect">
            <a:avLst/>
          </a:prstGeom>
          <a:solidFill>
            <a:srgbClr val="E50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4E534-D285-4CE9-947D-647183B0D1E6}" type="datetimeFigureOut">
              <a:rPr lang="zh-CN" altLang="en-US" smtClean="0"/>
              <a:t>2025/1/30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85A27-3937-40E6-8285-8AA15E22B8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10" Type="http://schemas.openxmlformats.org/officeDocument/2006/relationships/slideLayout" Target="../slideLayouts/slideLayout12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13" Type="http://schemas.openxmlformats.org/officeDocument/2006/relationships/tags" Target="../tags/tag37.xml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tags" Target="../tags/tag36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tags" Target="../tags/tag35.xml"/><Relationship Id="rId5" Type="http://schemas.openxmlformats.org/officeDocument/2006/relationships/tags" Target="../tags/tag29.xml"/><Relationship Id="rId15" Type="http://schemas.openxmlformats.org/officeDocument/2006/relationships/slideLayout" Target="../slideLayouts/slideLayout12.xml"/><Relationship Id="rId10" Type="http://schemas.openxmlformats.org/officeDocument/2006/relationships/tags" Target="../tags/tag34.xml"/><Relationship Id="rId4" Type="http://schemas.openxmlformats.org/officeDocument/2006/relationships/tags" Target="../tags/tag28.xml"/><Relationship Id="rId9" Type="http://schemas.openxmlformats.org/officeDocument/2006/relationships/tags" Target="../tags/tag33.xml"/><Relationship Id="rId14" Type="http://schemas.openxmlformats.org/officeDocument/2006/relationships/tags" Target="../tags/tag3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5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-1"/>
            <a:ext cx="12187198" cy="6858001"/>
          </a:xfrm>
          <a:prstGeom prst="rect">
            <a:avLst/>
          </a:prstGeom>
        </p:spPr>
      </p:pic>
      <p:sp>
        <p:nvSpPr>
          <p:cNvPr id="6" name="标题 3073"/>
          <p:cNvSpPr>
            <a:spLocks noGrp="1"/>
          </p:cNvSpPr>
          <p:nvPr/>
        </p:nvSpPr>
        <p:spPr>
          <a:xfrm>
            <a:off x="1428750" y="3228975"/>
            <a:ext cx="9886950" cy="162401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5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4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  <a:cs typeface="+mj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38399" y="2591418"/>
            <a:ext cx="94306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第六课  掌握演绎推理方法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-112395"/>
            <a:ext cx="3181350" cy="7556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课标素养预测 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38159" y="643437"/>
          <a:ext cx="11732895" cy="5785133"/>
        </p:xfrm>
        <a:graphic>
          <a:graphicData uri="http://schemas.openxmlformats.org/drawingml/2006/table">
            <a:tbl>
              <a:tblPr/>
              <a:tblGrid>
                <a:gridCol w="2305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0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5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9428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课标要求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800" b="1" kern="1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核心素养</a:t>
                      </a:r>
                      <a:endParaRPr lang="zh-CN" altLang="zh-CN" sz="2400" b="1" kern="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800" b="1" kern="1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考情预测</a:t>
                      </a:r>
                      <a:endParaRPr lang="zh-CN" altLang="zh-CN" sz="2800" b="1" kern="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5705"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zh-CN" sz="2400" b="1" dirty="0">
                        <a:solidFill>
                          <a:schemeClr val="tx1"/>
                        </a:solidFill>
                        <a:uFillTx/>
                        <a:latin typeface="宋体" panose="02010600030101010101" pitchFamily="2" charset="-122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altLang="en-US" sz="2800" b="1" dirty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6700"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400" b="1" kern="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indent="266700"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400" b="1" kern="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10"/>
          <p:cNvSpPr txBox="1"/>
          <p:nvPr/>
        </p:nvSpPr>
        <p:spPr>
          <a:xfrm>
            <a:off x="2637790" y="1656080"/>
            <a:ext cx="3429635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87450" algn="l"/>
                <a:tab pos="2162810" algn="l"/>
                <a:tab pos="3141980" algn="l"/>
                <a:tab pos="4189730" algn="l"/>
              </a:tabLst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微软雅黑" panose="020B0503020204020204" charset="-122"/>
                <a:sym typeface="+mn-ea"/>
              </a:rPr>
              <a:t>科学精神：</a:t>
            </a:r>
            <a:r>
              <a:rPr kumimoji="0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认知推理的含义与基本特征。学会演绎推理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kumimoji="0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掌握其逻辑规律。树立科学态度，依据演绎推理的逻辑性质，在实际生活中自觉运用三种推理方法。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29235" y="1828165"/>
            <a:ext cx="2031365" cy="23742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87450" algn="l"/>
                <a:tab pos="2162810" algn="l"/>
                <a:tab pos="3141980" algn="l"/>
                <a:tab pos="4189730" algn="l"/>
              </a:tabLst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</a:t>
            </a: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了解</a:t>
            </a: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推理的类型；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87450" algn="l"/>
                <a:tab pos="2162810" algn="l"/>
                <a:tab pos="3141980" algn="l"/>
                <a:tab pos="4189730" algn="l"/>
              </a:tabLst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</a:t>
            </a: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掌握</a:t>
            </a: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演绎推理的方法；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87450" algn="l"/>
                <a:tab pos="2162810" algn="l"/>
                <a:tab pos="3141980" algn="l"/>
                <a:tab pos="4189730" algn="l"/>
              </a:tabLst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评析</a:t>
            </a: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常见的推理错误。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357620" y="2039620"/>
            <a:ext cx="5205095" cy="36360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87450" algn="l"/>
                <a:tab pos="2162810" algn="l"/>
                <a:tab pos="3141980" algn="l"/>
                <a:tab pos="4189730" algn="l"/>
              </a:tabLst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kumimoji="0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从命题内容上看，推理的分类、性质判断的推理规则（换质+换位+三段论）、周延、复合判断的推理规则是考查的重点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87450" algn="l"/>
                <a:tab pos="2162810" algn="l"/>
                <a:tab pos="3141980" algn="l"/>
                <a:tab pos="4189730" algn="l"/>
              </a:tabLst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kumimoji="0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从考査形式上看，主要考查选择题和主观题都会有所考查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87450" algn="l"/>
                <a:tab pos="2162810" algn="l"/>
                <a:tab pos="3141980" algn="l"/>
                <a:tab pos="4189730" algn="l"/>
              </a:tabLst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kumimoji="0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命题常从生活逻辑的情境出发，重点考查演绎推理的推理规则</a:t>
            </a:r>
            <a:r>
              <a:rPr kumimoji="0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312471" y="1308436"/>
            <a:ext cx="59226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【注】此专题缺复合判断的推理规则，已整合到第五课当中，便于学生理解知识和进行知识构建。</a:t>
            </a:r>
          </a:p>
        </p:txBody>
      </p:sp>
      <p:pic>
        <p:nvPicPr>
          <p:cNvPr id="2" name="图形 1" descr="感叹号 纯色填充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17765" y="1614636"/>
            <a:ext cx="2602290" cy="26022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81598" y="100871"/>
          <a:ext cx="12028804" cy="52332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2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50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15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829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88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0987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  <a:sym typeface="+mn-ea"/>
                        </a:rPr>
                        <a:t>地区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  <a:sym typeface="+mn-ea"/>
                        </a:rPr>
                        <a:t>题号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情境素材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考查方式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考查知识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分值统计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34">
                <a:tc gridSpan="6"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楷体" panose="02010609060101010101" charset="-122"/>
                          <a:ea typeface="楷体" panose="02010609060101010101" charset="-122"/>
                        </a:rPr>
                        <a:t>演绎推理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楷体" panose="02010609060101010101" charset="-122"/>
                          <a:ea typeface="楷体" panose="02010609060101010101" charset="-122"/>
                        </a:rPr>
                        <a:t>·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楷体" panose="02010609060101010101" charset="-122"/>
                          <a:ea typeface="楷体" panose="02010609060101010101" charset="-122"/>
                        </a:rPr>
                        <a:t>简单性质判断推理规则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楷体" panose="02010609060101010101" charset="-122"/>
                          <a:ea typeface="楷体" panose="02010609060101010101" charset="-122"/>
                        </a:rPr>
                        <a:t>·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楷体" panose="02010609060101010101" charset="-122"/>
                          <a:ea typeface="楷体" panose="02010609060101010101" charset="-122"/>
                        </a:rPr>
                        <a:t>换质换位</a:t>
                      </a:r>
                      <a:endParaRPr lang="en-US" sz="2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451">
                <a:tc>
                  <a:txBody>
                    <a:bodyPr/>
                    <a:lstStyle/>
                    <a:p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23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河北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15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古人故事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选：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ea"/>
                          <a:sym typeface="+mn-ea"/>
                        </a:rPr>
                        <a:t>组合选</a:t>
                      </a:r>
                      <a:endParaRPr lang="zh-CN" alt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演绎推理的判断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分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451">
                <a:tc>
                  <a:txBody>
                    <a:bodyPr/>
                    <a:lstStyle/>
                    <a:p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22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天津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 kern="12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10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 kern="12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民族团结</a:t>
                      </a:r>
                      <a:endParaRPr lang="zh-CN" alt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b="0" kern="12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选：传统型</a:t>
                      </a:r>
                      <a:endParaRPr lang="zh-CN" altLang="en-US" sz="2400" b="0" kern="120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zh-CN" altLang="zh-CN" sz="2400" b="0" kern="12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换位推理规则</a:t>
                      </a:r>
                      <a:endParaRPr lang="zh-CN" alt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分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451">
                <a:tc>
                  <a:txBody>
                    <a:bodyPr/>
                    <a:lstStyle/>
                    <a:p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22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辽宁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 kern="12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16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神州十三太空育种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选：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ea"/>
                          <a:sym typeface="+mn-ea"/>
                        </a:rPr>
                        <a:t>组合选</a:t>
                      </a:r>
                      <a:endParaRPr lang="zh-CN" alt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分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1974">
                <a:tc>
                  <a:txBody>
                    <a:bodyPr/>
                    <a:lstStyle/>
                    <a:p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23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山东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 kern="12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12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百年未有之大变局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b="0" kern="12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选：</a:t>
                      </a:r>
                      <a:r>
                        <a:rPr lang="zh-CN" altLang="en-US" sz="2400" b="0" kern="12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ea"/>
                          <a:sym typeface="+mn-ea"/>
                        </a:rPr>
                        <a:t>组合选</a:t>
                      </a:r>
                      <a:endParaRPr lang="zh-CN" altLang="en-US" sz="2400" b="0" kern="120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b="0" kern="12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换质推理</a:t>
                      </a:r>
                      <a:r>
                        <a:rPr lang="en-US" altLang="zh-CN" sz="2400" b="0" kern="12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2400" b="0" kern="12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假言命题推理规则</a:t>
                      </a:r>
                      <a:endParaRPr lang="zh-CN" alt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分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1974">
                <a:tc>
                  <a:txBody>
                    <a:bodyPr/>
                    <a:lstStyle/>
                    <a:p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24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黑吉辽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24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劳动教育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选：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ea"/>
                          <a:sym typeface="+mn-ea"/>
                        </a:rPr>
                        <a:t>组合选</a:t>
                      </a:r>
                      <a:endParaRPr lang="zh-CN" alt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zh-CN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换位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推理</a:t>
                      </a:r>
                      <a:r>
                        <a:rPr lang="en-US" altLang="zh-CN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+</a:t>
                      </a:r>
                      <a:r>
                        <a:rPr lang="zh-CN" altLang="zh-CN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联言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、</a:t>
                      </a:r>
                      <a:r>
                        <a:rPr lang="zh-CN" altLang="zh-CN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选言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判断推理</a:t>
                      </a:r>
                      <a:endParaRPr lang="zh-CN" alt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分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1974">
                <a:tc>
                  <a:txBody>
                    <a:bodyPr/>
                    <a:lstStyle/>
                    <a:p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23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湖南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15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周延性判断组合式材料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选：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ea"/>
                          <a:sym typeface="+mn-ea"/>
                        </a:rPr>
                        <a:t>组合选</a:t>
                      </a:r>
                      <a:endParaRPr lang="zh-CN" alt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判断周延性</a:t>
                      </a:r>
                      <a:endParaRPr lang="zh-CN" alt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分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3451">
                <a:tc>
                  <a:txBody>
                    <a:bodyPr/>
                    <a:lstStyle/>
                    <a:p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22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北京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8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飞花令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选：传统型</a:t>
                      </a:r>
                      <a:endParaRPr lang="zh-CN" alt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分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163194" y="144780"/>
          <a:ext cx="12028804" cy="53872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7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63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88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3908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  <a:sym typeface="+mn-ea"/>
                        </a:rPr>
                        <a:t>地区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  <a:sym typeface="+mn-ea"/>
                        </a:rPr>
                        <a:t>题号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情境素材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考查方式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考查知识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分值统计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154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楷体" panose="02010609060101010101" charset="-122"/>
                          <a:ea typeface="楷体" panose="02010609060101010101" charset="-122"/>
                        </a:rPr>
                        <a:t>演绎推理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楷体" panose="02010609060101010101" charset="-122"/>
                          <a:ea typeface="楷体" panose="02010609060101010101" charset="-122"/>
                        </a:rPr>
                        <a:t>·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楷体" panose="02010609060101010101" charset="-122"/>
                          <a:ea typeface="楷体" panose="02010609060101010101" charset="-122"/>
                        </a:rPr>
                        <a:t>简单性质判断推理规则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楷体" panose="02010609060101010101" charset="-122"/>
                          <a:ea typeface="楷体" panose="02010609060101010101" charset="-122"/>
                        </a:rPr>
                        <a:t>·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楷体" panose="02010609060101010101" charset="-122"/>
                          <a:ea typeface="楷体" panose="02010609060101010101" charset="-122"/>
                        </a:rPr>
                        <a:t>三段论</a:t>
                      </a:r>
                      <a:endParaRPr lang="en-US" altLang="zh-CN" sz="2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794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22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海南</a:t>
                      </a:r>
                      <a:endParaRPr lang="en-US" sz="24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21</a:t>
                      </a:r>
                      <a:endParaRPr lang="en-US" sz="2400" b="0" dirty="0">
                        <a:solidFill>
                          <a:schemeClr val="tx1"/>
                        </a:solidFill>
                        <a:uFillTx/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伊索寓言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选：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ea"/>
                          <a:sym typeface="+mn-ea"/>
                        </a:rPr>
                        <a:t>传统型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uFillTx/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三段论推理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分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794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22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北京</a:t>
                      </a:r>
                      <a:endParaRPr lang="en-US" sz="24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9</a:t>
                      </a:r>
                      <a:endParaRPr lang="en-US" sz="2400" b="0" dirty="0">
                        <a:solidFill>
                          <a:schemeClr val="tx1"/>
                        </a:solidFill>
                        <a:uFillTx/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北交所挂牌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选：组合选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分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794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23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湖北</a:t>
                      </a:r>
                      <a:endParaRPr lang="en-US" sz="24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12</a:t>
                      </a:r>
                      <a:endParaRPr lang="en-US" sz="2400" b="0" dirty="0">
                        <a:solidFill>
                          <a:schemeClr val="tx1"/>
                        </a:solidFill>
                        <a:uFillTx/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漫画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选：传统型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分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794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23.1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浙江</a:t>
                      </a:r>
                      <a:endParaRPr lang="en-US" sz="24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28</a:t>
                      </a:r>
                      <a:endParaRPr lang="en-US" sz="2400" b="0" dirty="0">
                        <a:solidFill>
                          <a:schemeClr val="tx1"/>
                        </a:solidFill>
                        <a:uFillTx/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说谎者悖论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选：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ea"/>
                          <a:sym typeface="+mn-ea"/>
                        </a:rPr>
                        <a:t>组合选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uFillTx/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分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794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23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山东</a:t>
                      </a:r>
                      <a:endParaRPr lang="en-US" sz="24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13</a:t>
                      </a:r>
                      <a:endParaRPr lang="en-US" sz="2400" b="0" dirty="0">
                        <a:solidFill>
                          <a:schemeClr val="tx1"/>
                        </a:solidFill>
                        <a:uFillTx/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野生动物保护法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选：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ea"/>
                          <a:sym typeface="+mn-ea"/>
                        </a:rPr>
                        <a:t>组合选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uFillTx/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分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8794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23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北京</a:t>
                      </a:r>
                      <a:endParaRPr lang="en-US" sz="24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7</a:t>
                      </a:r>
                      <a:endParaRPr lang="en-US" sz="2400" b="0" dirty="0">
                        <a:solidFill>
                          <a:schemeClr val="tx1"/>
                        </a:solidFill>
                        <a:uFillTx/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火星影像图命名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选：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ea"/>
                          <a:sym typeface="+mn-ea"/>
                        </a:rPr>
                        <a:t>传统型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uFillTx/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分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8794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23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海南</a:t>
                      </a:r>
                      <a:endParaRPr lang="en-US" sz="24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21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喜马拉雅山脉断层地质考察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选：组合选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分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81598" y="355237"/>
          <a:ext cx="12028804" cy="28320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7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63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88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3908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  <a:sym typeface="+mn-ea"/>
                        </a:rPr>
                        <a:t>地区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  <a:sym typeface="+mn-ea"/>
                        </a:rPr>
                        <a:t>题号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情境素材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考查方式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考查知识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分值统计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154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楷体" panose="02010609060101010101" charset="-122"/>
                          <a:ea typeface="楷体" panose="02010609060101010101" charset="-122"/>
                        </a:rPr>
                        <a:t>演绎推理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楷体" panose="02010609060101010101" charset="-122"/>
                          <a:ea typeface="楷体" panose="02010609060101010101" charset="-122"/>
                        </a:rPr>
                        <a:t>·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楷体" panose="02010609060101010101" charset="-122"/>
                          <a:ea typeface="楷体" panose="02010609060101010101" charset="-122"/>
                        </a:rPr>
                        <a:t>简单性质判断推理规则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楷体" panose="02010609060101010101" charset="-122"/>
                          <a:ea typeface="楷体" panose="02010609060101010101" charset="-122"/>
                        </a:rPr>
                        <a:t>·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楷体" panose="02010609060101010101" charset="-122"/>
                          <a:ea typeface="楷体" panose="02010609060101010101" charset="-122"/>
                        </a:rPr>
                        <a:t>三段论</a:t>
                      </a:r>
                      <a:endParaRPr lang="en-US" altLang="zh-CN" sz="2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794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24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安徽</a:t>
                      </a:r>
                      <a:endParaRPr lang="en-US" sz="24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15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人才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选：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ea"/>
                          <a:sym typeface="+mn-ea"/>
                        </a:rPr>
                        <a:t>传统型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uFillTx/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三段论推理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分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794">
                <a:tc>
                  <a:txBody>
                    <a:bodyPr/>
                    <a:lstStyle/>
                    <a:p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24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黑吉辽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15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2400" b="0" kern="1200" dirty="0" err="1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Vidu</a:t>
                      </a:r>
                      <a:endParaRPr lang="zh-CN" alt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选：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ea"/>
                          <a:sym typeface="+mn-ea"/>
                        </a:rPr>
                        <a:t>组合选</a:t>
                      </a:r>
                      <a:endParaRPr lang="zh-CN" alt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分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794">
                <a:tc>
                  <a:txBody>
                    <a:bodyPr/>
                    <a:lstStyle/>
                    <a:p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24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广东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16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奥运会比赛</a:t>
                      </a:r>
                      <a:endParaRPr lang="zh-CN" alt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选：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ea"/>
                          <a:sym typeface="+mn-ea"/>
                        </a:rPr>
                        <a:t>组合选</a:t>
                      </a:r>
                      <a:endParaRPr lang="zh-CN" alt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换位推理</a:t>
                      </a:r>
                      <a:r>
                        <a:rPr lang="en-US" altLang="zh-CN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+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三段论推理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分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81600" y="3395980"/>
          <a:ext cx="12028804" cy="265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1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0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423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63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88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3908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  <a:sym typeface="+mn-ea"/>
                        </a:rPr>
                        <a:t>地区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Calibri" panose="020F0502020204030204" charset="0"/>
                          <a:sym typeface="+mn-ea"/>
                        </a:rPr>
                        <a:t>题号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情境素材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考查方式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考查知识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分值统计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794">
                <a:tc>
                  <a:txBody>
                    <a:bodyPr/>
                    <a:lstStyle/>
                    <a:p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23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福建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17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7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岁小孩购买玩具的消费纠纷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主：</a:t>
                      </a:r>
                      <a:r>
                        <a:rPr lang="zh-CN" altLang="zh-CN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（</a:t>
                      </a:r>
                      <a:r>
                        <a:rPr lang="en-US" altLang="zh-CN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1</a:t>
                      </a:r>
                      <a:r>
                        <a:rPr lang="zh-CN" altLang="zh-CN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）运用《逻辑与思维》知识，把甲的三段论推理补充完整，并运用三段论的基本规则分析其推理结构是否正确。</a:t>
                      </a:r>
                      <a:endParaRPr lang="zh-CN" alt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  <a:sym typeface="+mn-ea"/>
                        </a:rPr>
                        <a:t>三段论推理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8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charset="-122"/>
                        </a:rPr>
                        <a:t>分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794">
                <a:tc>
                  <a:txBody>
                    <a:bodyPr/>
                    <a:lstStyle/>
                    <a:p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24</a:t>
                      </a: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北京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18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  <a:sym typeface="+mn-ea"/>
                        </a:rPr>
                        <a:t>新质生产力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  <a:sym typeface="+mn-ea"/>
                        </a:rPr>
                        <a:t>主：</a:t>
                      </a:r>
                      <a:r>
                        <a:rPr lang="zh-CN" altLang="zh-CN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（</a:t>
                      </a:r>
                      <a:r>
                        <a:rPr lang="en-US" altLang="zh-CN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1</a:t>
                      </a:r>
                      <a:r>
                        <a:rPr lang="zh-CN" altLang="zh-CN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）写出该推理的类型，判断正确与否，并说明理由。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  <a:sym typeface="+mn-ea"/>
                        </a:rPr>
                        <a:t>三段论推理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0" kern="1200" dirty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+mn-cs"/>
                        </a:rPr>
                        <a:t>未知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7675" y="1369695"/>
            <a:ext cx="722439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【注意】已经把复合判断的演绎推理规则整合到专题五当中，便于学生理解知识和进行知识构建。</a:t>
            </a:r>
          </a:p>
        </p:txBody>
      </p:sp>
      <p:pic>
        <p:nvPicPr>
          <p:cNvPr id="5" name="图形 4" descr="感叹号 纯色填充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2890" y="1148348"/>
            <a:ext cx="2602290" cy="26022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2870" y="-68580"/>
            <a:ext cx="3607435" cy="6057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思维导图构建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  <p:sp>
        <p:nvSpPr>
          <p:cNvPr id="295" name="Summary"/>
          <p:cNvSpPr/>
          <p:nvPr/>
        </p:nvSpPr>
        <p:spPr>
          <a:xfrm>
            <a:off x="8333740" y="1040130"/>
            <a:ext cx="84455" cy="937895"/>
          </a:xfrm>
          <a:custGeom>
            <a:avLst/>
            <a:gdLst/>
            <a:ahLst/>
            <a:cxnLst/>
            <a:rect l="0" t="0" r="0" b="0"/>
            <a:pathLst>
              <a:path w="38400" h="719680" fill="none">
                <a:moveTo>
                  <a:pt x="271" y="0"/>
                </a:moveTo>
                <a:cubicBezTo>
                  <a:pt x="5960" y="0"/>
                  <a:pt x="9902" y="4152"/>
                  <a:pt x="12635" y="9946"/>
                </a:cubicBezTo>
                <a:cubicBezTo>
                  <a:pt x="23036" y="31999"/>
                  <a:pt x="18802" y="57360"/>
                  <a:pt x="18802" y="81742"/>
                </a:cubicBezTo>
                <a:lnTo>
                  <a:pt x="18802" y="284687"/>
                </a:lnTo>
                <a:cubicBezTo>
                  <a:pt x="18802" y="300135"/>
                  <a:pt x="16763" y="316839"/>
                  <a:pt x="19279" y="331736"/>
                </a:cubicBezTo>
                <a:cubicBezTo>
                  <a:pt x="21508" y="344927"/>
                  <a:pt x="22990" y="353624"/>
                  <a:pt x="23104" y="362740"/>
                </a:cubicBezTo>
                <a:cubicBezTo>
                  <a:pt x="23410" y="387120"/>
                  <a:pt x="18802" y="410611"/>
                  <a:pt x="18802" y="434993"/>
                </a:cubicBezTo>
                <a:lnTo>
                  <a:pt x="18802" y="637935"/>
                </a:lnTo>
                <a:cubicBezTo>
                  <a:pt x="18802" y="662318"/>
                  <a:pt x="22725" y="687650"/>
                  <a:pt x="12278" y="709681"/>
                </a:cubicBezTo>
                <a:cubicBezTo>
                  <a:pt x="9517" y="715503"/>
                  <a:pt x="5589" y="719680"/>
                  <a:pt x="0" y="719680"/>
                </a:cubicBezTo>
              </a:path>
            </a:pathLst>
          </a:custGeom>
          <a:solidFill>
            <a:srgbClr val="A8DF41"/>
          </a:solidFill>
          <a:ln w="3200" cap="flat">
            <a:solidFill>
              <a:srgbClr val="A8DF41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297" name="MMConnector"/>
          <p:cNvSpPr/>
          <p:nvPr/>
        </p:nvSpPr>
        <p:spPr>
          <a:xfrm>
            <a:off x="869315" y="4218940"/>
            <a:ext cx="441960" cy="36830"/>
          </a:xfrm>
          <a:custGeom>
            <a:avLst/>
            <a:gdLst/>
            <a:ahLst/>
            <a:cxnLst/>
            <a:rect l="0" t="0" r="0" b="0"/>
            <a:pathLst>
              <a:path w="201600" h="28200" fill="none">
                <a:moveTo>
                  <a:pt x="-17728" y="-14100"/>
                </a:moveTo>
                <a:lnTo>
                  <a:pt x="83072" y="-14100"/>
                </a:lnTo>
                <a:lnTo>
                  <a:pt x="83072" y="-5100"/>
                </a:lnTo>
                <a:cubicBezTo>
                  <a:pt x="83072" y="5498"/>
                  <a:pt x="91674" y="14100"/>
                  <a:pt x="102272" y="14100"/>
                </a:cubicBezTo>
                <a:lnTo>
                  <a:pt x="183872" y="14100"/>
                </a:lnTo>
              </a:path>
            </a:pathLst>
          </a:custGeom>
          <a:noFill/>
          <a:ln w="9600" cap="rnd">
            <a:solidFill>
              <a:srgbClr val="69696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00" name="MMConnector"/>
          <p:cNvSpPr/>
          <p:nvPr/>
        </p:nvSpPr>
        <p:spPr>
          <a:xfrm>
            <a:off x="869315" y="2693035"/>
            <a:ext cx="441960" cy="3014980"/>
          </a:xfrm>
          <a:custGeom>
            <a:avLst/>
            <a:gdLst/>
            <a:ahLst/>
            <a:cxnLst/>
            <a:rect l="0" t="0" r="0" b="0"/>
            <a:pathLst>
              <a:path w="201600" h="2313080" fill="none">
                <a:moveTo>
                  <a:pt x="-17728" y="1156540"/>
                </a:moveTo>
                <a:lnTo>
                  <a:pt x="83072" y="1156540"/>
                </a:lnTo>
                <a:lnTo>
                  <a:pt x="83072" y="-1137340"/>
                </a:lnTo>
                <a:cubicBezTo>
                  <a:pt x="83072" y="-1147938"/>
                  <a:pt x="91674" y="-1156540"/>
                  <a:pt x="102272" y="-1156540"/>
                </a:cubicBezTo>
                <a:lnTo>
                  <a:pt x="183872" y="-1156540"/>
                </a:lnTo>
              </a:path>
            </a:pathLst>
          </a:custGeom>
          <a:noFill/>
          <a:ln w="9600" cap="rnd">
            <a:solidFill>
              <a:srgbClr val="69696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01" name="MMConnector"/>
          <p:cNvSpPr/>
          <p:nvPr/>
        </p:nvSpPr>
        <p:spPr>
          <a:xfrm>
            <a:off x="2501265" y="1040130"/>
            <a:ext cx="189230" cy="290195"/>
          </a:xfrm>
          <a:custGeom>
            <a:avLst/>
            <a:gdLst/>
            <a:ahLst/>
            <a:cxnLst/>
            <a:rect l="0" t="0" r="0" b="0"/>
            <a:pathLst>
              <a:path w="86400" h="222640" fill="none">
                <a:moveTo>
                  <a:pt x="-43200" y="111320"/>
                </a:moveTo>
                <a:lnTo>
                  <a:pt x="0" y="111320"/>
                </a:lnTo>
                <a:lnTo>
                  <a:pt x="0" y="-92120"/>
                </a:lnTo>
                <a:cubicBezTo>
                  <a:pt x="0" y="-102718"/>
                  <a:pt x="8602" y="-111320"/>
                  <a:pt x="19200" y="-111320"/>
                </a:cubicBezTo>
                <a:lnTo>
                  <a:pt x="43200" y="-11132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02" name="MMConnector"/>
          <p:cNvSpPr/>
          <p:nvPr/>
        </p:nvSpPr>
        <p:spPr>
          <a:xfrm>
            <a:off x="2501265" y="1330325"/>
            <a:ext cx="94615" cy="290195"/>
          </a:xfrm>
          <a:custGeom>
            <a:avLst/>
            <a:gdLst/>
            <a:ahLst/>
            <a:cxnLst/>
            <a:rect l="0" t="0" r="0" b="0"/>
            <a:pathLst>
              <a:path w="43200" h="222640" fill="none">
                <a:moveTo>
                  <a:pt x="0" y="-111320"/>
                </a:moveTo>
                <a:lnTo>
                  <a:pt x="0" y="92120"/>
                </a:lnTo>
                <a:cubicBezTo>
                  <a:pt x="0" y="102718"/>
                  <a:pt x="8602" y="111320"/>
                  <a:pt x="19200" y="111320"/>
                </a:cubicBezTo>
                <a:lnTo>
                  <a:pt x="43200" y="11132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03" name="MMConnector"/>
          <p:cNvSpPr/>
          <p:nvPr/>
        </p:nvSpPr>
        <p:spPr>
          <a:xfrm>
            <a:off x="3763645" y="1355090"/>
            <a:ext cx="189230" cy="241300"/>
          </a:xfrm>
          <a:custGeom>
            <a:avLst/>
            <a:gdLst/>
            <a:ahLst/>
            <a:cxnLst/>
            <a:rect l="0" t="0" r="0" b="0"/>
            <a:pathLst>
              <a:path w="86400" h="185120" fill="none">
                <a:moveTo>
                  <a:pt x="-43200" y="92560"/>
                </a:moveTo>
                <a:lnTo>
                  <a:pt x="0" y="92560"/>
                </a:lnTo>
                <a:lnTo>
                  <a:pt x="0" y="-73360"/>
                </a:lnTo>
                <a:cubicBezTo>
                  <a:pt x="0" y="-83958"/>
                  <a:pt x="8602" y="-92560"/>
                  <a:pt x="19200" y="-92560"/>
                </a:cubicBezTo>
                <a:lnTo>
                  <a:pt x="43200" y="-9256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04" name="MMConnector"/>
          <p:cNvSpPr/>
          <p:nvPr/>
        </p:nvSpPr>
        <p:spPr>
          <a:xfrm>
            <a:off x="3763645" y="1596390"/>
            <a:ext cx="94615" cy="241300"/>
          </a:xfrm>
          <a:custGeom>
            <a:avLst/>
            <a:gdLst/>
            <a:ahLst/>
            <a:cxnLst/>
            <a:rect l="0" t="0" r="0" b="0"/>
            <a:pathLst>
              <a:path w="43200" h="185120" fill="none">
                <a:moveTo>
                  <a:pt x="0" y="-92560"/>
                </a:moveTo>
                <a:lnTo>
                  <a:pt x="0" y="73360"/>
                </a:lnTo>
                <a:cubicBezTo>
                  <a:pt x="0" y="83958"/>
                  <a:pt x="8602" y="92560"/>
                  <a:pt x="19200" y="92560"/>
                </a:cubicBezTo>
                <a:lnTo>
                  <a:pt x="43200" y="9256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05" name="MMConnector"/>
          <p:cNvSpPr/>
          <p:nvPr/>
        </p:nvSpPr>
        <p:spPr>
          <a:xfrm>
            <a:off x="2501265" y="3202305"/>
            <a:ext cx="189230" cy="2070735"/>
          </a:xfrm>
          <a:custGeom>
            <a:avLst/>
            <a:gdLst/>
            <a:ahLst/>
            <a:cxnLst/>
            <a:rect l="0" t="0" r="0" b="0"/>
            <a:pathLst>
              <a:path w="86400" h="1588560" fill="none">
                <a:moveTo>
                  <a:pt x="-43200" y="794280"/>
                </a:moveTo>
                <a:lnTo>
                  <a:pt x="0" y="794280"/>
                </a:lnTo>
                <a:lnTo>
                  <a:pt x="0" y="-775080"/>
                </a:lnTo>
                <a:cubicBezTo>
                  <a:pt x="0" y="-785678"/>
                  <a:pt x="8602" y="-794280"/>
                  <a:pt x="19200" y="-794280"/>
                </a:cubicBezTo>
                <a:lnTo>
                  <a:pt x="43200" y="-79428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06" name="MMConnector"/>
          <p:cNvSpPr/>
          <p:nvPr/>
        </p:nvSpPr>
        <p:spPr>
          <a:xfrm>
            <a:off x="2501265" y="3300095"/>
            <a:ext cx="94615" cy="1875155"/>
          </a:xfrm>
          <a:custGeom>
            <a:avLst/>
            <a:gdLst/>
            <a:ahLst/>
            <a:cxnLst/>
            <a:rect l="0" t="0" r="0" b="0"/>
            <a:pathLst>
              <a:path w="43200" h="1438480" fill="none">
                <a:moveTo>
                  <a:pt x="0" y="719240"/>
                </a:moveTo>
                <a:lnTo>
                  <a:pt x="0" y="-700040"/>
                </a:lnTo>
                <a:cubicBezTo>
                  <a:pt x="0" y="-710638"/>
                  <a:pt x="8602" y="-719240"/>
                  <a:pt x="19200" y="-719240"/>
                </a:cubicBezTo>
                <a:lnTo>
                  <a:pt x="43200" y="-71924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07" name="MMConnector"/>
          <p:cNvSpPr/>
          <p:nvPr/>
        </p:nvSpPr>
        <p:spPr>
          <a:xfrm>
            <a:off x="2501265" y="4091305"/>
            <a:ext cx="94615" cy="292100"/>
          </a:xfrm>
          <a:custGeom>
            <a:avLst/>
            <a:gdLst/>
            <a:ahLst/>
            <a:cxnLst/>
            <a:rect l="0" t="0" r="0" b="0"/>
            <a:pathLst>
              <a:path w="43200" h="223920" fill="none">
                <a:moveTo>
                  <a:pt x="0" y="111960"/>
                </a:moveTo>
                <a:lnTo>
                  <a:pt x="0" y="-92760"/>
                </a:lnTo>
                <a:cubicBezTo>
                  <a:pt x="0" y="-103358"/>
                  <a:pt x="8602" y="-111960"/>
                  <a:pt x="19200" y="-111960"/>
                </a:cubicBezTo>
                <a:lnTo>
                  <a:pt x="43200" y="-11196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08" name="MMConnector"/>
          <p:cNvSpPr/>
          <p:nvPr/>
        </p:nvSpPr>
        <p:spPr>
          <a:xfrm>
            <a:off x="3521075" y="3359150"/>
            <a:ext cx="189230" cy="1172210"/>
          </a:xfrm>
          <a:custGeom>
            <a:avLst/>
            <a:gdLst/>
            <a:ahLst/>
            <a:cxnLst/>
            <a:rect l="0" t="0" r="0" b="0"/>
            <a:pathLst>
              <a:path w="86400" h="899360" fill="none">
                <a:moveTo>
                  <a:pt x="-43200" y="449680"/>
                </a:moveTo>
                <a:lnTo>
                  <a:pt x="0" y="449680"/>
                </a:lnTo>
                <a:lnTo>
                  <a:pt x="0" y="-430480"/>
                </a:lnTo>
                <a:cubicBezTo>
                  <a:pt x="0" y="-441078"/>
                  <a:pt x="8602" y="-449680"/>
                  <a:pt x="19200" y="-449680"/>
                </a:cubicBezTo>
                <a:lnTo>
                  <a:pt x="43200" y="-44968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09" name="MMConnector"/>
          <p:cNvSpPr/>
          <p:nvPr/>
        </p:nvSpPr>
        <p:spPr>
          <a:xfrm>
            <a:off x="3521075" y="3887470"/>
            <a:ext cx="94615" cy="115570"/>
          </a:xfrm>
          <a:custGeom>
            <a:avLst/>
            <a:gdLst/>
            <a:ahLst/>
            <a:cxnLst/>
            <a:rect l="0" t="0" r="0" b="0"/>
            <a:pathLst>
              <a:path w="43200" h="88800" fill="none">
                <a:moveTo>
                  <a:pt x="0" y="44400"/>
                </a:moveTo>
                <a:lnTo>
                  <a:pt x="0" y="-25200"/>
                </a:lnTo>
                <a:cubicBezTo>
                  <a:pt x="0" y="-35798"/>
                  <a:pt x="8602" y="-44400"/>
                  <a:pt x="19200" y="-44400"/>
                </a:cubicBezTo>
                <a:lnTo>
                  <a:pt x="43200" y="-4440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10" name="MMConnector"/>
          <p:cNvSpPr/>
          <p:nvPr/>
        </p:nvSpPr>
        <p:spPr>
          <a:xfrm>
            <a:off x="3521075" y="4531995"/>
            <a:ext cx="94615" cy="1172210"/>
          </a:xfrm>
          <a:custGeom>
            <a:avLst/>
            <a:gdLst/>
            <a:ahLst/>
            <a:cxnLst/>
            <a:rect l="0" t="0" r="0" b="0"/>
            <a:pathLst>
              <a:path w="43200" h="899360" fill="none">
                <a:moveTo>
                  <a:pt x="0" y="-449680"/>
                </a:moveTo>
                <a:lnTo>
                  <a:pt x="0" y="430480"/>
                </a:lnTo>
                <a:cubicBezTo>
                  <a:pt x="0" y="441078"/>
                  <a:pt x="8602" y="449680"/>
                  <a:pt x="19200" y="449680"/>
                </a:cubicBezTo>
                <a:lnTo>
                  <a:pt x="43200" y="44968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11" name="MMConnector"/>
          <p:cNvSpPr/>
          <p:nvPr/>
        </p:nvSpPr>
        <p:spPr>
          <a:xfrm>
            <a:off x="4986020" y="2773045"/>
            <a:ext cx="189230" cy="4445"/>
          </a:xfrm>
          <a:custGeom>
            <a:avLst/>
            <a:gdLst/>
            <a:ahLst/>
            <a:cxnLst/>
            <a:rect l="0" t="0" r="0" b="0"/>
            <a:pathLst>
              <a:path w="86400" h="3200" fill="none">
                <a:moveTo>
                  <a:pt x="-43200" y="0"/>
                </a:moveTo>
                <a:lnTo>
                  <a:pt x="0" y="0"/>
                </a:lnTo>
                <a:cubicBezTo>
                  <a:pt x="0" y="0"/>
                  <a:pt x="8602" y="0"/>
                  <a:pt x="19200" y="0"/>
                </a:cubicBezTo>
                <a:lnTo>
                  <a:pt x="43200" y="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12" name="MMConnector"/>
          <p:cNvSpPr/>
          <p:nvPr/>
        </p:nvSpPr>
        <p:spPr>
          <a:xfrm>
            <a:off x="4986020" y="3829685"/>
            <a:ext cx="189230" cy="4445"/>
          </a:xfrm>
          <a:custGeom>
            <a:avLst/>
            <a:gdLst/>
            <a:ahLst/>
            <a:cxnLst/>
            <a:rect l="0" t="0" r="0" b="0"/>
            <a:pathLst>
              <a:path w="86400" h="3200" fill="none">
                <a:moveTo>
                  <a:pt x="-43200" y="0"/>
                </a:moveTo>
                <a:lnTo>
                  <a:pt x="0" y="0"/>
                </a:lnTo>
                <a:cubicBezTo>
                  <a:pt x="0" y="0"/>
                  <a:pt x="8602" y="0"/>
                  <a:pt x="19200" y="0"/>
                </a:cubicBezTo>
                <a:lnTo>
                  <a:pt x="43200" y="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13" name="MMConnector"/>
          <p:cNvSpPr/>
          <p:nvPr/>
        </p:nvSpPr>
        <p:spPr>
          <a:xfrm>
            <a:off x="8268335" y="3672205"/>
            <a:ext cx="189230" cy="313055"/>
          </a:xfrm>
          <a:custGeom>
            <a:avLst/>
            <a:gdLst/>
            <a:ahLst/>
            <a:cxnLst/>
            <a:rect l="0" t="0" r="0" b="0"/>
            <a:pathLst>
              <a:path w="86400" h="240160" fill="none">
                <a:moveTo>
                  <a:pt x="-43200" y="120080"/>
                </a:moveTo>
                <a:lnTo>
                  <a:pt x="0" y="120080"/>
                </a:lnTo>
                <a:lnTo>
                  <a:pt x="0" y="-100880"/>
                </a:lnTo>
                <a:cubicBezTo>
                  <a:pt x="0" y="-111478"/>
                  <a:pt x="8602" y="-120080"/>
                  <a:pt x="19200" y="-120080"/>
                </a:cubicBezTo>
                <a:lnTo>
                  <a:pt x="43200" y="-12008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14" name="MMConnector"/>
          <p:cNvSpPr/>
          <p:nvPr/>
        </p:nvSpPr>
        <p:spPr>
          <a:xfrm>
            <a:off x="8091805" y="2768600"/>
            <a:ext cx="189230" cy="4445"/>
          </a:xfrm>
          <a:custGeom>
            <a:avLst/>
            <a:gdLst/>
            <a:ahLst/>
            <a:cxnLst/>
            <a:rect l="0" t="0" r="0" b="0"/>
            <a:pathLst>
              <a:path w="86400" h="3200" fill="none">
                <a:moveTo>
                  <a:pt x="-43200" y="0"/>
                </a:moveTo>
                <a:lnTo>
                  <a:pt x="0" y="0"/>
                </a:lnTo>
                <a:cubicBezTo>
                  <a:pt x="0" y="0"/>
                  <a:pt x="8602" y="0"/>
                  <a:pt x="19200" y="0"/>
                </a:cubicBezTo>
                <a:lnTo>
                  <a:pt x="43200" y="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15" name="MMConnector"/>
          <p:cNvSpPr/>
          <p:nvPr/>
        </p:nvSpPr>
        <p:spPr>
          <a:xfrm>
            <a:off x="8268335" y="3887470"/>
            <a:ext cx="94615" cy="313055"/>
          </a:xfrm>
          <a:custGeom>
            <a:avLst/>
            <a:gdLst/>
            <a:ahLst/>
            <a:cxnLst/>
            <a:rect l="0" t="0" r="0" b="0"/>
            <a:pathLst>
              <a:path w="43200" h="240160" fill="none">
                <a:moveTo>
                  <a:pt x="0" y="-120080"/>
                </a:moveTo>
                <a:lnTo>
                  <a:pt x="0" y="100880"/>
                </a:lnTo>
                <a:cubicBezTo>
                  <a:pt x="0" y="111478"/>
                  <a:pt x="8602" y="120080"/>
                  <a:pt x="19200" y="120080"/>
                </a:cubicBezTo>
                <a:lnTo>
                  <a:pt x="43200" y="12008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16" name="MMConnector"/>
          <p:cNvSpPr/>
          <p:nvPr/>
        </p:nvSpPr>
        <p:spPr>
          <a:xfrm>
            <a:off x="9996170" y="4043680"/>
            <a:ext cx="189230" cy="4445"/>
          </a:xfrm>
          <a:custGeom>
            <a:avLst/>
            <a:gdLst/>
            <a:ahLst/>
            <a:cxnLst/>
            <a:rect l="0" t="0" r="0" b="0"/>
            <a:pathLst>
              <a:path w="86400" h="3200" fill="none">
                <a:moveTo>
                  <a:pt x="-43200" y="0"/>
                </a:moveTo>
                <a:lnTo>
                  <a:pt x="0" y="0"/>
                </a:lnTo>
                <a:cubicBezTo>
                  <a:pt x="0" y="0"/>
                  <a:pt x="8602" y="0"/>
                  <a:pt x="19200" y="0"/>
                </a:cubicBezTo>
                <a:lnTo>
                  <a:pt x="43200" y="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27" name="MMConnector"/>
          <p:cNvSpPr/>
          <p:nvPr/>
        </p:nvSpPr>
        <p:spPr>
          <a:xfrm>
            <a:off x="4642485" y="4943475"/>
            <a:ext cx="189230" cy="349250"/>
          </a:xfrm>
          <a:custGeom>
            <a:avLst/>
            <a:gdLst/>
            <a:ahLst/>
            <a:cxnLst/>
            <a:rect l="0" t="0" r="0" b="0"/>
            <a:pathLst>
              <a:path w="86400" h="267680" fill="none">
                <a:moveTo>
                  <a:pt x="-43200" y="133840"/>
                </a:moveTo>
                <a:lnTo>
                  <a:pt x="0" y="133840"/>
                </a:lnTo>
                <a:lnTo>
                  <a:pt x="0" y="-114640"/>
                </a:lnTo>
                <a:cubicBezTo>
                  <a:pt x="0" y="-125238"/>
                  <a:pt x="8602" y="-133840"/>
                  <a:pt x="19200" y="-133840"/>
                </a:cubicBezTo>
                <a:lnTo>
                  <a:pt x="43200" y="-13384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28" name="MMConnector"/>
          <p:cNvSpPr/>
          <p:nvPr/>
        </p:nvSpPr>
        <p:spPr>
          <a:xfrm>
            <a:off x="4642485" y="5292725"/>
            <a:ext cx="94615" cy="349250"/>
          </a:xfrm>
          <a:custGeom>
            <a:avLst/>
            <a:gdLst/>
            <a:ahLst/>
            <a:cxnLst/>
            <a:rect l="0" t="0" r="0" b="0"/>
            <a:pathLst>
              <a:path w="43200" h="267680" fill="none">
                <a:moveTo>
                  <a:pt x="0" y="-133840"/>
                </a:moveTo>
                <a:lnTo>
                  <a:pt x="0" y="114640"/>
                </a:lnTo>
                <a:cubicBezTo>
                  <a:pt x="0" y="125238"/>
                  <a:pt x="8602" y="133840"/>
                  <a:pt x="19200" y="133840"/>
                </a:cubicBezTo>
                <a:lnTo>
                  <a:pt x="43200" y="13384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29" name="MMConnector"/>
          <p:cNvSpPr/>
          <p:nvPr/>
        </p:nvSpPr>
        <p:spPr>
          <a:xfrm>
            <a:off x="5688965" y="5466715"/>
            <a:ext cx="189230" cy="4445"/>
          </a:xfrm>
          <a:custGeom>
            <a:avLst/>
            <a:gdLst/>
            <a:ahLst/>
            <a:cxnLst/>
            <a:rect l="0" t="0" r="0" b="0"/>
            <a:pathLst>
              <a:path w="86400" h="3200" fill="none">
                <a:moveTo>
                  <a:pt x="-43200" y="0"/>
                </a:moveTo>
                <a:lnTo>
                  <a:pt x="0" y="0"/>
                </a:lnTo>
                <a:cubicBezTo>
                  <a:pt x="0" y="0"/>
                  <a:pt x="8602" y="0"/>
                  <a:pt x="19200" y="0"/>
                </a:cubicBezTo>
                <a:lnTo>
                  <a:pt x="43200" y="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30" name="MMConnector"/>
          <p:cNvSpPr/>
          <p:nvPr/>
        </p:nvSpPr>
        <p:spPr>
          <a:xfrm>
            <a:off x="10112375" y="5466715"/>
            <a:ext cx="189230" cy="4445"/>
          </a:xfrm>
          <a:custGeom>
            <a:avLst/>
            <a:gdLst/>
            <a:ahLst/>
            <a:cxnLst/>
            <a:rect l="0" t="0" r="0" b="0"/>
            <a:pathLst>
              <a:path w="86400" h="3200" fill="none">
                <a:moveTo>
                  <a:pt x="-43200" y="0"/>
                </a:moveTo>
                <a:lnTo>
                  <a:pt x="0" y="0"/>
                </a:lnTo>
                <a:cubicBezTo>
                  <a:pt x="0" y="0"/>
                  <a:pt x="8602" y="0"/>
                  <a:pt x="19200" y="0"/>
                </a:cubicBezTo>
                <a:lnTo>
                  <a:pt x="43200" y="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31" name="MMConnector"/>
          <p:cNvSpPr/>
          <p:nvPr/>
        </p:nvSpPr>
        <p:spPr>
          <a:xfrm>
            <a:off x="2501265" y="5273040"/>
            <a:ext cx="94615" cy="2070735"/>
          </a:xfrm>
          <a:custGeom>
            <a:avLst/>
            <a:gdLst/>
            <a:ahLst/>
            <a:cxnLst/>
            <a:rect l="0" t="0" r="0" b="0"/>
            <a:pathLst>
              <a:path w="43200" h="1588560" fill="none">
                <a:moveTo>
                  <a:pt x="0" y="-794280"/>
                </a:moveTo>
                <a:lnTo>
                  <a:pt x="0" y="775080"/>
                </a:lnTo>
                <a:cubicBezTo>
                  <a:pt x="0" y="785678"/>
                  <a:pt x="8602" y="794280"/>
                  <a:pt x="19200" y="794280"/>
                </a:cubicBezTo>
                <a:lnTo>
                  <a:pt x="43200" y="79428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32" name="MMConnector"/>
          <p:cNvSpPr/>
          <p:nvPr/>
        </p:nvSpPr>
        <p:spPr>
          <a:xfrm>
            <a:off x="3955415" y="6434455"/>
            <a:ext cx="189230" cy="4445"/>
          </a:xfrm>
          <a:custGeom>
            <a:avLst/>
            <a:gdLst/>
            <a:ahLst/>
            <a:cxnLst/>
            <a:rect l="0" t="0" r="0" b="0"/>
            <a:pathLst>
              <a:path w="86400" h="3200" fill="none">
                <a:moveTo>
                  <a:pt x="-43200" y="0"/>
                </a:moveTo>
                <a:lnTo>
                  <a:pt x="0" y="0"/>
                </a:lnTo>
                <a:cubicBezTo>
                  <a:pt x="0" y="0"/>
                  <a:pt x="8602" y="0"/>
                  <a:pt x="19200" y="0"/>
                </a:cubicBezTo>
                <a:lnTo>
                  <a:pt x="43200" y="0"/>
                </a:lnTo>
              </a:path>
            </a:pathLst>
          </a:custGeom>
          <a:noFill/>
          <a:ln w="3200" cap="rnd">
            <a:solidFill>
              <a:srgbClr val="19191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200" name="MainIdea"/>
          <p:cNvSpPr/>
          <p:nvPr/>
        </p:nvSpPr>
        <p:spPr>
          <a:xfrm>
            <a:off x="102235" y="4067175"/>
            <a:ext cx="728345" cy="478155"/>
          </a:xfrm>
          <a:custGeom>
            <a:avLst/>
            <a:gdLst>
              <a:gd name="rtl" fmla="*/ 83904 w 332288"/>
              <a:gd name="rtt" fmla="*/ 49440 h 204800"/>
              <a:gd name="rtr" fmla="*/ 250304 w 332288"/>
              <a:gd name="rtb" fmla="*/ 151840 h 204800"/>
            </a:gdLst>
            <a:ahLst/>
            <a:cxnLst/>
            <a:rect l="rtl" t="rtt" r="rtr" b="rtb"/>
            <a:pathLst>
              <a:path w="332288" h="204800">
                <a:moveTo>
                  <a:pt x="102400" y="0"/>
                </a:moveTo>
                <a:lnTo>
                  <a:pt x="229888" y="0"/>
                </a:lnTo>
                <a:cubicBezTo>
                  <a:pt x="286444" y="0"/>
                  <a:pt x="332288" y="45844"/>
                  <a:pt x="332288" y="102400"/>
                </a:cubicBezTo>
                <a:cubicBezTo>
                  <a:pt x="332288" y="158956"/>
                  <a:pt x="286444" y="204800"/>
                  <a:pt x="229888" y="204800"/>
                </a:cubicBezTo>
                <a:lnTo>
                  <a:pt x="102400" y="204800"/>
                </a:lnTo>
                <a:cubicBezTo>
                  <a:pt x="45844" y="204800"/>
                  <a:pt x="0" y="158956"/>
                  <a:pt x="0" y="102400"/>
                </a:cubicBezTo>
                <a:cubicBezTo>
                  <a:pt x="0" y="45844"/>
                  <a:pt x="45844" y="0"/>
                  <a:pt x="102400" y="0"/>
                </a:cubicBezTo>
                <a:close/>
              </a:path>
            </a:pathLst>
          </a:custGeom>
          <a:solidFill>
            <a:srgbClr val="7C49FA"/>
          </a:solidFill>
          <a:ln w="9600" cap="flat">
            <a:solidFill>
              <a:srgbClr val="7C49FA"/>
            </a:solidFill>
            <a:round/>
          </a:ln>
        </p:spPr>
        <p:txBody>
          <a:bodyPr wrap="none" lIns="0" tIns="0" rIns="0" bIns="11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推理</a:t>
            </a:r>
          </a:p>
        </p:txBody>
      </p:sp>
      <p:sp>
        <p:nvSpPr>
          <p:cNvPr id="201" name="MainTopic"/>
          <p:cNvSpPr/>
          <p:nvPr/>
        </p:nvSpPr>
        <p:spPr>
          <a:xfrm>
            <a:off x="1272540" y="4126230"/>
            <a:ext cx="1134110" cy="382905"/>
          </a:xfrm>
          <a:custGeom>
            <a:avLst/>
            <a:gdLst>
              <a:gd name="rtl" fmla="*/ 84390 w 517581"/>
              <a:gd name="rtt" fmla="*/ 27040 h 170240"/>
              <a:gd name="rtr" fmla="*/ 435110 w 517581"/>
              <a:gd name="rtb" fmla="*/ 139680 h 170240"/>
            </a:gdLst>
            <a:ahLst/>
            <a:cxnLst/>
            <a:rect l="rtl" t="rtt" r="rtr" b="rtb"/>
            <a:pathLst>
              <a:path w="517581" h="170240">
                <a:moveTo>
                  <a:pt x="85120" y="0"/>
                </a:moveTo>
                <a:lnTo>
                  <a:pt x="432461" y="0"/>
                </a:lnTo>
                <a:cubicBezTo>
                  <a:pt x="479473" y="0"/>
                  <a:pt x="517581" y="38108"/>
                  <a:pt x="517581" y="85120"/>
                </a:cubicBezTo>
                <a:cubicBezTo>
                  <a:pt x="517581" y="132132"/>
                  <a:pt x="479473" y="170240"/>
                  <a:pt x="432461" y="170240"/>
                </a:cubicBezTo>
                <a:lnTo>
                  <a:pt x="85120" y="170240"/>
                </a:lnTo>
                <a:cubicBezTo>
                  <a:pt x="38108" y="170240"/>
                  <a:pt x="0" y="132132"/>
                  <a:pt x="0" y="85120"/>
                </a:cubicBezTo>
                <a:cubicBezTo>
                  <a:pt x="0" y="38108"/>
                  <a:pt x="38108" y="0"/>
                  <a:pt x="85120" y="0"/>
                </a:cubicBezTo>
                <a:close/>
              </a:path>
            </a:pathLst>
          </a:custGeom>
          <a:solidFill>
            <a:srgbClr val="35B58F"/>
          </a:solidFill>
          <a:ln w="9600" cap="flat">
            <a:solidFill>
              <a:srgbClr val="35B58F"/>
            </a:solidFill>
            <a:round/>
          </a:ln>
        </p:spPr>
        <p:txBody>
          <a:bodyPr wrap="none" lIns="0" tIns="0" rIns="0" bIns="11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演绎推理</a:t>
            </a:r>
          </a:p>
        </p:txBody>
      </p:sp>
      <p:sp>
        <p:nvSpPr>
          <p:cNvPr id="202" name="MainTopic"/>
          <p:cNvSpPr/>
          <p:nvPr/>
        </p:nvSpPr>
        <p:spPr>
          <a:xfrm>
            <a:off x="1272540" y="1074420"/>
            <a:ext cx="1134110" cy="387350"/>
          </a:xfrm>
          <a:custGeom>
            <a:avLst/>
            <a:gdLst>
              <a:gd name="rtl" fmla="*/ 84390 w 517581"/>
              <a:gd name="rtt" fmla="*/ 27040 h 170240"/>
              <a:gd name="rtr" fmla="*/ 435110 w 517581"/>
              <a:gd name="rtb" fmla="*/ 139680 h 170240"/>
            </a:gdLst>
            <a:ahLst/>
            <a:cxnLst/>
            <a:rect l="rtl" t="rtt" r="rtr" b="rtb"/>
            <a:pathLst>
              <a:path w="517581" h="170240">
                <a:moveTo>
                  <a:pt x="85120" y="0"/>
                </a:moveTo>
                <a:lnTo>
                  <a:pt x="432461" y="0"/>
                </a:lnTo>
                <a:cubicBezTo>
                  <a:pt x="479473" y="0"/>
                  <a:pt x="517581" y="38108"/>
                  <a:pt x="517581" y="85120"/>
                </a:cubicBezTo>
                <a:cubicBezTo>
                  <a:pt x="517581" y="132132"/>
                  <a:pt x="479473" y="170240"/>
                  <a:pt x="432461" y="170240"/>
                </a:cubicBezTo>
                <a:lnTo>
                  <a:pt x="85120" y="170240"/>
                </a:lnTo>
                <a:cubicBezTo>
                  <a:pt x="38108" y="170240"/>
                  <a:pt x="0" y="132132"/>
                  <a:pt x="0" y="85120"/>
                </a:cubicBezTo>
                <a:cubicBezTo>
                  <a:pt x="0" y="38108"/>
                  <a:pt x="38108" y="0"/>
                  <a:pt x="85120" y="0"/>
                </a:cubicBezTo>
                <a:close/>
              </a:path>
            </a:pathLst>
          </a:custGeom>
          <a:solidFill>
            <a:srgbClr val="A8DF41"/>
          </a:solidFill>
          <a:ln w="9600" cap="flat">
            <a:solidFill>
              <a:srgbClr val="A8DF41"/>
            </a:solidFill>
            <a:round/>
          </a:ln>
        </p:spPr>
        <p:txBody>
          <a:bodyPr wrap="none" lIns="0" tIns="0" rIns="0" bIns="11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推理总述</a:t>
            </a:r>
          </a:p>
        </p:txBody>
      </p:sp>
      <p:sp>
        <p:nvSpPr>
          <p:cNvPr id="203" name="SubTopic"/>
          <p:cNvSpPr/>
          <p:nvPr/>
        </p:nvSpPr>
        <p:spPr>
          <a:xfrm>
            <a:off x="2595880" y="687705"/>
            <a:ext cx="3030855" cy="269875"/>
          </a:xfrm>
          <a:custGeom>
            <a:avLst/>
            <a:gdLst>
              <a:gd name="rtl" fmla="*/ 26560 w 1165440"/>
              <a:gd name="rtt" fmla="*/ 7840 h 129280"/>
              <a:gd name="rtr" fmla="*/ 1137600 w 1165440"/>
              <a:gd name="rtb" fmla="*/ 117920 h 129280"/>
            </a:gdLst>
            <a:ahLst/>
            <a:cxnLst/>
            <a:rect l="rtl" t="rtt" r="rtr" b="rtb"/>
            <a:pathLst>
              <a:path w="1165440" h="129280">
                <a:moveTo>
                  <a:pt x="12800" y="0"/>
                </a:moveTo>
                <a:lnTo>
                  <a:pt x="1152640" y="0"/>
                </a:lnTo>
                <a:cubicBezTo>
                  <a:pt x="1161242" y="0"/>
                  <a:pt x="1165440" y="4198"/>
                  <a:pt x="1165440" y="12800"/>
                </a:cubicBezTo>
                <a:lnTo>
                  <a:pt x="1165440" y="116480"/>
                </a:lnTo>
                <a:cubicBezTo>
                  <a:pt x="1165440" y="125082"/>
                  <a:pt x="1161242" y="129280"/>
                  <a:pt x="1152640" y="129280"/>
                </a:cubicBezTo>
                <a:lnTo>
                  <a:pt x="12800" y="129280"/>
                </a:lnTo>
                <a:cubicBezTo>
                  <a:pt x="4198" y="129280"/>
                  <a:pt x="0" y="125082"/>
                  <a:pt x="0" y="116480"/>
                </a:cubicBezTo>
                <a:lnTo>
                  <a:pt x="0" y="12800"/>
                </a:lnTo>
                <a:cubicBezTo>
                  <a:pt x="0" y="4198"/>
                  <a:pt x="4198" y="0"/>
                  <a:pt x="12800" y="0"/>
                </a:cubicBezTo>
                <a:close/>
              </a:path>
            </a:pathLst>
          </a:custGeom>
          <a:solidFill>
            <a:srgbClr val="F1F9E8"/>
          </a:solidFill>
          <a:ln w="3200" cap="flat">
            <a:solidFill>
              <a:srgbClr val="F1F9E8"/>
            </a:solidFill>
            <a:round/>
          </a:ln>
        </p:spPr>
        <p:txBody>
          <a:bodyPr wrap="none" lIns="0" tIns="0" rIns="0" bIns="11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含义：从已有判断推出新判断</a:t>
            </a:r>
          </a:p>
        </p:txBody>
      </p:sp>
      <p:sp>
        <p:nvSpPr>
          <p:cNvPr id="204" name="SubTopic"/>
          <p:cNvSpPr/>
          <p:nvPr/>
        </p:nvSpPr>
        <p:spPr>
          <a:xfrm>
            <a:off x="2595880" y="1391285"/>
            <a:ext cx="1073150" cy="168275"/>
          </a:xfrm>
          <a:custGeom>
            <a:avLst/>
            <a:gdLst>
              <a:gd name="rtl" fmla="*/ 26560 w 489600"/>
              <a:gd name="rtt" fmla="*/ 7840 h 129280"/>
              <a:gd name="rtr" fmla="*/ 461760 w 489600"/>
              <a:gd name="rtb" fmla="*/ 117920 h 129280"/>
            </a:gdLst>
            <a:ahLst/>
            <a:cxnLst/>
            <a:rect l="rtl" t="rtt" r="rtr" b="rtb"/>
            <a:pathLst>
              <a:path w="489600" h="129280">
                <a:moveTo>
                  <a:pt x="12800" y="0"/>
                </a:moveTo>
                <a:lnTo>
                  <a:pt x="476800" y="0"/>
                </a:lnTo>
                <a:cubicBezTo>
                  <a:pt x="485402" y="0"/>
                  <a:pt x="489600" y="4198"/>
                  <a:pt x="489600" y="12800"/>
                </a:cubicBezTo>
                <a:lnTo>
                  <a:pt x="489600" y="116480"/>
                </a:lnTo>
                <a:cubicBezTo>
                  <a:pt x="489600" y="125082"/>
                  <a:pt x="485402" y="129280"/>
                  <a:pt x="476800" y="129280"/>
                </a:cubicBezTo>
                <a:lnTo>
                  <a:pt x="12800" y="129280"/>
                </a:lnTo>
                <a:cubicBezTo>
                  <a:pt x="4198" y="129280"/>
                  <a:pt x="0" y="125082"/>
                  <a:pt x="0" y="116480"/>
                </a:cubicBezTo>
                <a:lnTo>
                  <a:pt x="0" y="12800"/>
                </a:lnTo>
                <a:cubicBezTo>
                  <a:pt x="0" y="4198"/>
                  <a:pt x="4198" y="0"/>
                  <a:pt x="12800" y="0"/>
                </a:cubicBezTo>
                <a:close/>
              </a:path>
            </a:pathLst>
          </a:custGeom>
          <a:solidFill>
            <a:srgbClr val="F1F9E8"/>
          </a:solidFill>
          <a:ln w="3200" cap="flat">
            <a:solidFill>
              <a:srgbClr val="F1F9E8"/>
            </a:solidFill>
            <a:round/>
          </a:ln>
        </p:spPr>
        <p:txBody>
          <a:bodyPr wrap="none" lIns="0" tIns="0" rIns="0" bIns="11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推理分类：</a:t>
            </a:r>
          </a:p>
        </p:txBody>
      </p:sp>
      <p:sp>
        <p:nvSpPr>
          <p:cNvPr id="205" name="SubTopic"/>
          <p:cNvSpPr/>
          <p:nvPr/>
        </p:nvSpPr>
        <p:spPr>
          <a:xfrm>
            <a:off x="3865880" y="957580"/>
            <a:ext cx="4415790" cy="455295"/>
          </a:xfrm>
          <a:custGeom>
            <a:avLst/>
            <a:gdLst/>
            <a:ahLst/>
            <a:cxnLst/>
            <a:rect l="0" t="0" r="0" b="0"/>
            <a:pathLst>
              <a:path w="1463475" h="349440">
                <a:moveTo>
                  <a:pt x="12800" y="0"/>
                </a:moveTo>
                <a:lnTo>
                  <a:pt x="1450675" y="0"/>
                </a:lnTo>
                <a:cubicBezTo>
                  <a:pt x="1459277" y="0"/>
                  <a:pt x="1463475" y="4198"/>
                  <a:pt x="1463475" y="12800"/>
                </a:cubicBezTo>
                <a:lnTo>
                  <a:pt x="1463475" y="336640"/>
                </a:lnTo>
                <a:cubicBezTo>
                  <a:pt x="1463475" y="345242"/>
                  <a:pt x="1459277" y="349440"/>
                  <a:pt x="1450675" y="349440"/>
                </a:cubicBezTo>
                <a:lnTo>
                  <a:pt x="12800" y="349440"/>
                </a:lnTo>
                <a:cubicBezTo>
                  <a:pt x="4198" y="349440"/>
                  <a:pt x="0" y="345242"/>
                  <a:pt x="0" y="336640"/>
                </a:cubicBezTo>
                <a:lnTo>
                  <a:pt x="0" y="12800"/>
                </a:lnTo>
                <a:cubicBezTo>
                  <a:pt x="0" y="4198"/>
                  <a:pt x="4198" y="0"/>
                  <a:pt x="12800" y="0"/>
                </a:cubicBezTo>
                <a:close/>
              </a:path>
            </a:pathLst>
          </a:custGeom>
          <a:solidFill>
            <a:srgbClr val="F1F9E8"/>
          </a:solidFill>
          <a:ln w="3200" cap="flat">
            <a:solidFill>
              <a:srgbClr val="F1F9E8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68" name="Text 368"/>
          <p:cNvSpPr txBox="1"/>
          <p:nvPr/>
        </p:nvSpPr>
        <p:spPr>
          <a:xfrm>
            <a:off x="4021455" y="969645"/>
            <a:ext cx="4210050" cy="430530"/>
          </a:xfrm>
          <a:prstGeom prst="rect">
            <a:avLst/>
          </a:prstGeom>
          <a:noFill/>
        </p:spPr>
        <p:txBody>
          <a:bodyPr wrap="square" lIns="0" tIns="0" rIns="0" bIns="11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个别与一般的关系：演绎（一般到个别）、归纳（个别到一般）、类比（一般到一般或个别到个别）</a:t>
            </a:r>
          </a:p>
        </p:txBody>
      </p:sp>
      <p:sp>
        <p:nvSpPr>
          <p:cNvPr id="207" name="SubTopic"/>
          <p:cNvSpPr/>
          <p:nvPr/>
        </p:nvSpPr>
        <p:spPr>
          <a:xfrm>
            <a:off x="3824605" y="1451610"/>
            <a:ext cx="4456430" cy="455295"/>
          </a:xfrm>
          <a:custGeom>
            <a:avLst/>
            <a:gdLst/>
            <a:ahLst/>
            <a:cxnLst/>
            <a:rect l="0" t="0" r="0" b="0"/>
            <a:pathLst>
              <a:path w="1460275" h="349440">
                <a:moveTo>
                  <a:pt x="12800" y="0"/>
                </a:moveTo>
                <a:lnTo>
                  <a:pt x="1447475" y="0"/>
                </a:lnTo>
                <a:cubicBezTo>
                  <a:pt x="1456077" y="0"/>
                  <a:pt x="1460275" y="4198"/>
                  <a:pt x="1460275" y="12800"/>
                </a:cubicBezTo>
                <a:lnTo>
                  <a:pt x="1460275" y="336640"/>
                </a:lnTo>
                <a:cubicBezTo>
                  <a:pt x="1460275" y="345242"/>
                  <a:pt x="1456077" y="349440"/>
                  <a:pt x="1447475" y="349440"/>
                </a:cubicBezTo>
                <a:lnTo>
                  <a:pt x="12800" y="349440"/>
                </a:lnTo>
                <a:cubicBezTo>
                  <a:pt x="4198" y="349440"/>
                  <a:pt x="0" y="345242"/>
                  <a:pt x="0" y="336640"/>
                </a:cubicBezTo>
                <a:lnTo>
                  <a:pt x="0" y="12800"/>
                </a:lnTo>
                <a:cubicBezTo>
                  <a:pt x="0" y="4198"/>
                  <a:pt x="4198" y="0"/>
                  <a:pt x="12800" y="0"/>
                </a:cubicBezTo>
                <a:close/>
              </a:path>
            </a:pathLst>
          </a:custGeom>
          <a:solidFill>
            <a:srgbClr val="F1F9E8"/>
          </a:solidFill>
          <a:ln w="3200" cap="flat">
            <a:solidFill>
              <a:srgbClr val="F1F9E8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grpSp>
        <p:nvGrpSpPr>
          <p:cNvPr id="371" name="Group 371"/>
          <p:cNvGrpSpPr/>
          <p:nvPr/>
        </p:nvGrpSpPr>
        <p:grpSpPr>
          <a:xfrm>
            <a:off x="8470266" y="1069975"/>
            <a:ext cx="2986405" cy="833120"/>
            <a:chOff x="5216300" y="1646072"/>
            <a:chExt cx="1362655" cy="638789"/>
          </a:xfrm>
        </p:grpSpPr>
        <p:sp>
          <p:nvSpPr>
            <p:cNvPr id="209" name="SummaryTopic"/>
            <p:cNvSpPr/>
            <p:nvPr/>
          </p:nvSpPr>
          <p:spPr>
            <a:xfrm>
              <a:off x="5216300" y="1646072"/>
              <a:ext cx="1362655" cy="638789"/>
            </a:xfrm>
            <a:custGeom>
              <a:avLst/>
              <a:gdLst/>
              <a:ahLst/>
              <a:cxnLst/>
              <a:rect l="0" t="0" r="0" b="0"/>
              <a:pathLst>
                <a:path w="1155200" h="362240">
                  <a:moveTo>
                    <a:pt x="12800" y="0"/>
                  </a:moveTo>
                  <a:lnTo>
                    <a:pt x="1142400" y="0"/>
                  </a:lnTo>
                  <a:cubicBezTo>
                    <a:pt x="1151002" y="0"/>
                    <a:pt x="1155200" y="4198"/>
                    <a:pt x="1155200" y="12800"/>
                  </a:cubicBezTo>
                  <a:lnTo>
                    <a:pt x="1155200" y="349440"/>
                  </a:lnTo>
                  <a:cubicBezTo>
                    <a:pt x="1155200" y="358042"/>
                    <a:pt x="1151002" y="362240"/>
                    <a:pt x="1142400" y="362240"/>
                  </a:cubicBezTo>
                  <a:lnTo>
                    <a:pt x="12800" y="362240"/>
                  </a:lnTo>
                  <a:cubicBezTo>
                    <a:pt x="4198" y="362240"/>
                    <a:pt x="0" y="358042"/>
                    <a:pt x="0" y="349440"/>
                  </a:cubicBezTo>
                  <a:lnTo>
                    <a:pt x="0" y="12800"/>
                  </a:lnTo>
                  <a:cubicBezTo>
                    <a:pt x="0" y="4198"/>
                    <a:pt x="4198" y="0"/>
                    <a:pt x="12800" y="0"/>
                  </a:cubicBezTo>
                  <a:close/>
                </a:path>
              </a:pathLst>
            </a:custGeom>
            <a:noFill/>
            <a:ln w="3200" cap="flat">
              <a:solidFill>
                <a:srgbClr val="A8DF41"/>
              </a:solidFill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372" name="Text 372"/>
            <p:cNvSpPr txBox="1"/>
            <p:nvPr/>
          </p:nvSpPr>
          <p:spPr>
            <a:xfrm>
              <a:off x="5341758" y="1675772"/>
              <a:ext cx="1194895" cy="609089"/>
            </a:xfrm>
            <a:prstGeom prst="rect">
              <a:avLst/>
            </a:prstGeom>
            <a:noFill/>
          </p:spPr>
          <p:txBody>
            <a:bodyPr wrap="square" lIns="0" tIns="0" rIns="0" bIns="11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600" b="1" i="0" u="none" strike="noStrike" kern="1200" cap="none" spc="0" normalizeH="0" baseline="0" noProof="0">
                  <a:ln>
                    <a:noFill/>
                  </a:ln>
                  <a:solidFill>
                    <a:srgbClr val="93C438"/>
                  </a:solidFill>
                  <a:effectLst/>
                  <a:uLnTx/>
                  <a:uFillTx/>
                  <a:latin typeface="微软雅黑" panose="020B0503020204020204" charset="-122"/>
                  <a:ea typeface="+mn-ea"/>
                  <a:cs typeface="+mn-cs"/>
                </a:rPr>
                <a:t>演绎推理是必然推理，归纳推理（除完全归纳）和类比推理是或然推理</a:t>
              </a:r>
            </a:p>
          </p:txBody>
        </p:sp>
      </p:grpSp>
      <p:grpSp>
        <p:nvGrpSpPr>
          <p:cNvPr id="373" name="Group 373"/>
          <p:cNvGrpSpPr/>
          <p:nvPr/>
        </p:nvGrpSpPr>
        <p:grpSpPr>
          <a:xfrm>
            <a:off x="2569845" y="1978025"/>
            <a:ext cx="2760980" cy="245745"/>
            <a:chOff x="3001197" y="2292632"/>
            <a:chExt cx="1151360" cy="129280"/>
          </a:xfrm>
        </p:grpSpPr>
        <p:sp>
          <p:nvSpPr>
            <p:cNvPr id="211" name="SubTopic"/>
            <p:cNvSpPr/>
            <p:nvPr/>
          </p:nvSpPr>
          <p:spPr>
            <a:xfrm>
              <a:off x="3001197" y="2292632"/>
              <a:ext cx="1151360" cy="129280"/>
            </a:xfrm>
            <a:custGeom>
              <a:avLst/>
              <a:gdLst/>
              <a:ahLst/>
              <a:cxnLst/>
              <a:rect l="0" t="0" r="0" b="0"/>
              <a:pathLst>
                <a:path w="1151360" h="129280">
                  <a:moveTo>
                    <a:pt x="12800" y="0"/>
                  </a:moveTo>
                  <a:lnTo>
                    <a:pt x="1138560" y="0"/>
                  </a:lnTo>
                  <a:cubicBezTo>
                    <a:pt x="1147162" y="0"/>
                    <a:pt x="1151360" y="4198"/>
                    <a:pt x="1151360" y="12800"/>
                  </a:cubicBezTo>
                  <a:lnTo>
                    <a:pt x="1151360" y="116480"/>
                  </a:lnTo>
                  <a:cubicBezTo>
                    <a:pt x="1151360" y="125082"/>
                    <a:pt x="1147162" y="129280"/>
                    <a:pt x="1138560" y="129280"/>
                  </a:cubicBezTo>
                  <a:lnTo>
                    <a:pt x="12800" y="129280"/>
                  </a:lnTo>
                  <a:cubicBezTo>
                    <a:pt x="4198" y="129280"/>
                    <a:pt x="0" y="125082"/>
                    <a:pt x="0" y="116480"/>
                  </a:cubicBezTo>
                  <a:lnTo>
                    <a:pt x="0" y="12800"/>
                  </a:lnTo>
                  <a:cubicBezTo>
                    <a:pt x="0" y="4198"/>
                    <a:pt x="4198" y="0"/>
                    <a:pt x="12800" y="0"/>
                  </a:cubicBezTo>
                  <a:close/>
                </a:path>
              </a:pathLst>
            </a:custGeom>
            <a:solidFill>
              <a:srgbClr val="E8F3EE"/>
            </a:solidFill>
            <a:ln w="3200" cap="flat">
              <a:solidFill>
                <a:srgbClr val="E8F3EE"/>
              </a:solidFill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374" name="Text 374"/>
            <p:cNvSpPr txBox="1"/>
            <p:nvPr/>
          </p:nvSpPr>
          <p:spPr>
            <a:xfrm>
              <a:off x="3100397" y="2300472"/>
              <a:ext cx="1026560" cy="110080"/>
            </a:xfrm>
            <a:prstGeom prst="rect">
              <a:avLst/>
            </a:prstGeom>
            <a:noFill/>
          </p:spPr>
          <p:txBody>
            <a:bodyPr wrap="none" lIns="0" tIns="0" rIns="0" bIns="11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400" b="1" i="0" u="none" strike="noStrike" kern="1200" cap="none" spc="0" normalizeH="0" baseline="0" noProof="0">
                  <a:ln>
                    <a:noFill/>
                  </a:ln>
                  <a:solidFill>
                    <a:srgbClr val="454545"/>
                  </a:solidFill>
                  <a:effectLst/>
                  <a:uLnTx/>
                  <a:uFillTx/>
                  <a:latin typeface="微软雅黑" panose="020B0503020204020204" charset="-122"/>
                  <a:ea typeface="+mn-ea"/>
                  <a:cs typeface="+mn-cs"/>
                </a:rPr>
                <a:t>演绎逻辑研究的是形式逻辑</a:t>
              </a:r>
            </a:p>
          </p:txBody>
        </p:sp>
      </p:grpSp>
      <p:grpSp>
        <p:nvGrpSpPr>
          <p:cNvPr id="375" name="Group 375"/>
          <p:cNvGrpSpPr/>
          <p:nvPr/>
        </p:nvGrpSpPr>
        <p:grpSpPr>
          <a:xfrm>
            <a:off x="2595880" y="2277745"/>
            <a:ext cx="3398520" cy="207010"/>
            <a:chOff x="3001197" y="2442712"/>
            <a:chExt cx="1550720" cy="159039"/>
          </a:xfrm>
        </p:grpSpPr>
        <p:sp>
          <p:nvSpPr>
            <p:cNvPr id="213" name="SubTopic"/>
            <p:cNvSpPr/>
            <p:nvPr/>
          </p:nvSpPr>
          <p:spPr>
            <a:xfrm>
              <a:off x="3001197" y="2442712"/>
              <a:ext cx="1550720" cy="129280"/>
            </a:xfrm>
            <a:custGeom>
              <a:avLst/>
              <a:gdLst/>
              <a:ahLst/>
              <a:cxnLst/>
              <a:rect l="0" t="0" r="0" b="0"/>
              <a:pathLst>
                <a:path w="1550720" h="129280">
                  <a:moveTo>
                    <a:pt x="12800" y="0"/>
                  </a:moveTo>
                  <a:lnTo>
                    <a:pt x="1537920" y="0"/>
                  </a:lnTo>
                  <a:cubicBezTo>
                    <a:pt x="1546522" y="0"/>
                    <a:pt x="1550720" y="4198"/>
                    <a:pt x="1550720" y="12800"/>
                  </a:cubicBezTo>
                  <a:lnTo>
                    <a:pt x="1550720" y="116480"/>
                  </a:lnTo>
                  <a:cubicBezTo>
                    <a:pt x="1550720" y="125082"/>
                    <a:pt x="1546522" y="129280"/>
                    <a:pt x="1537920" y="129280"/>
                  </a:cubicBezTo>
                  <a:lnTo>
                    <a:pt x="12800" y="129280"/>
                  </a:lnTo>
                  <a:cubicBezTo>
                    <a:pt x="4198" y="129280"/>
                    <a:pt x="0" y="125082"/>
                    <a:pt x="0" y="116480"/>
                  </a:cubicBezTo>
                  <a:lnTo>
                    <a:pt x="0" y="12800"/>
                  </a:lnTo>
                  <a:cubicBezTo>
                    <a:pt x="0" y="4198"/>
                    <a:pt x="4198" y="0"/>
                    <a:pt x="12800" y="0"/>
                  </a:cubicBezTo>
                  <a:close/>
                </a:path>
              </a:pathLst>
            </a:custGeom>
            <a:solidFill>
              <a:srgbClr val="E8F3EE"/>
            </a:solidFill>
            <a:ln w="3200" cap="flat">
              <a:solidFill>
                <a:srgbClr val="E8F3EE"/>
              </a:solidFill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376" name="Text 376"/>
            <p:cNvSpPr txBox="1"/>
            <p:nvPr/>
          </p:nvSpPr>
          <p:spPr>
            <a:xfrm>
              <a:off x="3100290" y="2450518"/>
              <a:ext cx="1425840" cy="151233"/>
            </a:xfrm>
            <a:prstGeom prst="rect">
              <a:avLst/>
            </a:prstGeom>
            <a:noFill/>
          </p:spPr>
          <p:txBody>
            <a:bodyPr wrap="none" lIns="0" tIns="0" rIns="0" bIns="11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400" b="1" i="0" u="none" strike="noStrike" kern="1200" cap="none" spc="0" normalizeH="0" baseline="0" noProof="0">
                  <a:ln>
                    <a:noFill/>
                  </a:ln>
                  <a:solidFill>
                    <a:srgbClr val="454545"/>
                  </a:solidFill>
                  <a:effectLst/>
                  <a:uLnTx/>
                  <a:uFillTx/>
                  <a:latin typeface="微软雅黑" panose="020B0503020204020204" charset="-122"/>
                  <a:ea typeface="+mn-ea"/>
                  <a:cs typeface="+mn-cs"/>
                </a:rPr>
                <a:t>两个必备条件：前提真+推理结构正确</a:t>
              </a:r>
            </a:p>
          </p:txBody>
        </p:sp>
      </p:grpSp>
      <p:sp>
        <p:nvSpPr>
          <p:cNvPr id="215" name="SubTopic"/>
          <p:cNvSpPr/>
          <p:nvPr/>
        </p:nvSpPr>
        <p:spPr>
          <a:xfrm>
            <a:off x="2595880" y="3574415"/>
            <a:ext cx="830580" cy="742315"/>
          </a:xfrm>
          <a:custGeom>
            <a:avLst/>
            <a:gdLst>
              <a:gd name="rtl" fmla="*/ 26560 w 378880"/>
              <a:gd name="rtt" fmla="*/ 7840 h 569600"/>
              <a:gd name="rtr" fmla="*/ 351040 w 378880"/>
              <a:gd name="rtb" fmla="*/ 558240 h 569600"/>
            </a:gdLst>
            <a:ahLst/>
            <a:cxnLst/>
            <a:rect l="rtl" t="rtt" r="rtr" b="rtb"/>
            <a:pathLst>
              <a:path w="378880" h="569600">
                <a:moveTo>
                  <a:pt x="12800" y="0"/>
                </a:moveTo>
                <a:lnTo>
                  <a:pt x="366080" y="0"/>
                </a:lnTo>
                <a:cubicBezTo>
                  <a:pt x="374682" y="0"/>
                  <a:pt x="378880" y="4198"/>
                  <a:pt x="378880" y="12800"/>
                </a:cubicBezTo>
                <a:lnTo>
                  <a:pt x="378880" y="556800"/>
                </a:lnTo>
                <a:cubicBezTo>
                  <a:pt x="378880" y="565402"/>
                  <a:pt x="374682" y="569600"/>
                  <a:pt x="366080" y="569600"/>
                </a:cubicBezTo>
                <a:lnTo>
                  <a:pt x="12800" y="569600"/>
                </a:lnTo>
                <a:cubicBezTo>
                  <a:pt x="4198" y="569600"/>
                  <a:pt x="0" y="565402"/>
                  <a:pt x="0" y="556800"/>
                </a:cubicBezTo>
                <a:lnTo>
                  <a:pt x="0" y="12800"/>
                </a:lnTo>
                <a:cubicBezTo>
                  <a:pt x="0" y="4198"/>
                  <a:pt x="4198" y="0"/>
                  <a:pt x="12800" y="0"/>
                </a:cubicBezTo>
                <a:close/>
              </a:path>
            </a:pathLst>
          </a:custGeom>
          <a:solidFill>
            <a:srgbClr val="E8F3EE"/>
          </a:solidFill>
          <a:ln w="3200" cap="flat">
            <a:solidFill>
              <a:srgbClr val="E8F3EE"/>
            </a:solidFill>
            <a:round/>
          </a:ln>
        </p:spPr>
        <p:txBody>
          <a:bodyPr wrap="square" lIns="0" tIns="0" rIns="0" bIns="11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简单性质判断的演绎推理方法</a:t>
            </a:r>
          </a:p>
        </p:txBody>
      </p:sp>
      <p:sp>
        <p:nvSpPr>
          <p:cNvPr id="216" name="SubTopic"/>
          <p:cNvSpPr/>
          <p:nvPr/>
        </p:nvSpPr>
        <p:spPr>
          <a:xfrm>
            <a:off x="3615690" y="2616835"/>
            <a:ext cx="1275715" cy="311785"/>
          </a:xfrm>
          <a:custGeom>
            <a:avLst/>
            <a:gdLst>
              <a:gd name="rtl" fmla="*/ 26560 w 582195"/>
              <a:gd name="rtt" fmla="*/ 7840 h 239360"/>
              <a:gd name="rtr" fmla="*/ 560720 w 582195"/>
              <a:gd name="rtb" fmla="*/ 228000 h 239360"/>
            </a:gdLst>
            <a:ahLst/>
            <a:cxnLst/>
            <a:rect l="rtl" t="rtt" r="rtr" b="rtb"/>
            <a:pathLst>
              <a:path w="582195" h="239360">
                <a:moveTo>
                  <a:pt x="12800" y="0"/>
                </a:moveTo>
                <a:lnTo>
                  <a:pt x="569395" y="0"/>
                </a:lnTo>
                <a:cubicBezTo>
                  <a:pt x="577997" y="0"/>
                  <a:pt x="582195" y="4198"/>
                  <a:pt x="582195" y="12800"/>
                </a:cubicBezTo>
                <a:lnTo>
                  <a:pt x="582195" y="226560"/>
                </a:lnTo>
                <a:cubicBezTo>
                  <a:pt x="582195" y="235162"/>
                  <a:pt x="577997" y="239360"/>
                  <a:pt x="569395" y="239360"/>
                </a:cubicBezTo>
                <a:lnTo>
                  <a:pt x="12800" y="239360"/>
                </a:lnTo>
                <a:cubicBezTo>
                  <a:pt x="4198" y="239360"/>
                  <a:pt x="0" y="235162"/>
                  <a:pt x="0" y="226560"/>
                </a:cubicBezTo>
                <a:lnTo>
                  <a:pt x="0" y="12800"/>
                </a:lnTo>
                <a:cubicBezTo>
                  <a:pt x="0" y="4198"/>
                  <a:pt x="4198" y="0"/>
                  <a:pt x="12800" y="0"/>
                </a:cubicBezTo>
                <a:close/>
              </a:path>
            </a:pathLst>
          </a:custGeom>
          <a:solidFill>
            <a:srgbClr val="E8F3EE"/>
          </a:solidFill>
          <a:ln w="3200" cap="flat">
            <a:solidFill>
              <a:srgbClr val="E8F3EE"/>
            </a:solidFill>
            <a:round/>
          </a:ln>
        </p:spPr>
        <p:txBody>
          <a:bodyPr wrap="square" lIns="0" tIns="0" rIns="0" bIns="11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性质判断换质推理规则：</a:t>
            </a:r>
          </a:p>
        </p:txBody>
      </p:sp>
      <p:sp>
        <p:nvSpPr>
          <p:cNvPr id="217" name="SubTopic"/>
          <p:cNvSpPr/>
          <p:nvPr/>
        </p:nvSpPr>
        <p:spPr>
          <a:xfrm>
            <a:off x="3615690" y="3673475"/>
            <a:ext cx="1275715" cy="452755"/>
          </a:xfrm>
          <a:custGeom>
            <a:avLst/>
            <a:gdLst>
              <a:gd name="rtl" fmla="*/ 26560 w 582195"/>
              <a:gd name="rtt" fmla="*/ 7840 h 239360"/>
              <a:gd name="rtr" fmla="*/ 560720 w 582195"/>
              <a:gd name="rtb" fmla="*/ 228000 h 239360"/>
            </a:gdLst>
            <a:ahLst/>
            <a:cxnLst/>
            <a:rect l="rtl" t="rtt" r="rtr" b="rtb"/>
            <a:pathLst>
              <a:path w="582195" h="239360">
                <a:moveTo>
                  <a:pt x="12800" y="0"/>
                </a:moveTo>
                <a:lnTo>
                  <a:pt x="569395" y="0"/>
                </a:lnTo>
                <a:cubicBezTo>
                  <a:pt x="577997" y="0"/>
                  <a:pt x="582195" y="4198"/>
                  <a:pt x="582195" y="12800"/>
                </a:cubicBezTo>
                <a:lnTo>
                  <a:pt x="582195" y="226560"/>
                </a:lnTo>
                <a:cubicBezTo>
                  <a:pt x="582195" y="235162"/>
                  <a:pt x="577997" y="239360"/>
                  <a:pt x="569395" y="239360"/>
                </a:cubicBezTo>
                <a:lnTo>
                  <a:pt x="12800" y="239360"/>
                </a:lnTo>
                <a:cubicBezTo>
                  <a:pt x="4198" y="239360"/>
                  <a:pt x="0" y="235162"/>
                  <a:pt x="0" y="226560"/>
                </a:cubicBezTo>
                <a:lnTo>
                  <a:pt x="0" y="12800"/>
                </a:lnTo>
                <a:cubicBezTo>
                  <a:pt x="0" y="4198"/>
                  <a:pt x="4198" y="0"/>
                  <a:pt x="12800" y="0"/>
                </a:cubicBezTo>
                <a:close/>
              </a:path>
            </a:pathLst>
          </a:custGeom>
          <a:solidFill>
            <a:srgbClr val="E8F3EE"/>
          </a:solidFill>
          <a:ln w="3200" cap="flat">
            <a:solidFill>
              <a:srgbClr val="E8F3EE"/>
            </a:solidFill>
            <a:round/>
          </a:ln>
        </p:spPr>
        <p:txBody>
          <a:bodyPr wrap="square" lIns="0" tIns="0" rIns="0" bIns="11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性质判断换位推理规则：</a:t>
            </a:r>
          </a:p>
        </p:txBody>
      </p:sp>
      <p:sp>
        <p:nvSpPr>
          <p:cNvPr id="218" name="SubTopic"/>
          <p:cNvSpPr/>
          <p:nvPr/>
        </p:nvSpPr>
        <p:spPr>
          <a:xfrm>
            <a:off x="3615690" y="4961890"/>
            <a:ext cx="932180" cy="311785"/>
          </a:xfrm>
          <a:custGeom>
            <a:avLst/>
            <a:gdLst>
              <a:gd name="rtl" fmla="*/ 26560 w 425395"/>
              <a:gd name="rtt" fmla="*/ 7840 h 239360"/>
              <a:gd name="rtr" fmla="*/ 403920 w 425395"/>
              <a:gd name="rtb" fmla="*/ 228000 h 239360"/>
            </a:gdLst>
            <a:ahLst/>
            <a:cxnLst/>
            <a:rect l="rtl" t="rtt" r="rtr" b="rtb"/>
            <a:pathLst>
              <a:path w="425395" h="239360">
                <a:moveTo>
                  <a:pt x="12800" y="0"/>
                </a:moveTo>
                <a:lnTo>
                  <a:pt x="412595" y="0"/>
                </a:lnTo>
                <a:cubicBezTo>
                  <a:pt x="421197" y="0"/>
                  <a:pt x="425395" y="4198"/>
                  <a:pt x="425395" y="12800"/>
                </a:cubicBezTo>
                <a:lnTo>
                  <a:pt x="425395" y="226560"/>
                </a:lnTo>
                <a:cubicBezTo>
                  <a:pt x="425395" y="235162"/>
                  <a:pt x="421197" y="239360"/>
                  <a:pt x="412595" y="239360"/>
                </a:cubicBezTo>
                <a:lnTo>
                  <a:pt x="12800" y="239360"/>
                </a:lnTo>
                <a:cubicBezTo>
                  <a:pt x="4198" y="239360"/>
                  <a:pt x="0" y="235162"/>
                  <a:pt x="0" y="226560"/>
                </a:cubicBezTo>
                <a:lnTo>
                  <a:pt x="0" y="12800"/>
                </a:lnTo>
                <a:cubicBezTo>
                  <a:pt x="0" y="4198"/>
                  <a:pt x="4198" y="0"/>
                  <a:pt x="12800" y="0"/>
                </a:cubicBezTo>
                <a:close/>
              </a:path>
            </a:pathLst>
          </a:custGeom>
          <a:solidFill>
            <a:srgbClr val="E8F3EE"/>
          </a:solidFill>
          <a:ln w="3200" cap="flat">
            <a:solidFill>
              <a:srgbClr val="E8F3EE"/>
            </a:solidFill>
            <a:round/>
          </a:ln>
        </p:spPr>
        <p:txBody>
          <a:bodyPr wrap="square" lIns="0" tIns="0" rIns="0" bIns="11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三段论推理规则：</a:t>
            </a:r>
          </a:p>
        </p:txBody>
      </p:sp>
      <p:sp>
        <p:nvSpPr>
          <p:cNvPr id="219" name="SubTopic"/>
          <p:cNvSpPr/>
          <p:nvPr/>
        </p:nvSpPr>
        <p:spPr>
          <a:xfrm>
            <a:off x="5143500" y="2475865"/>
            <a:ext cx="2847975" cy="598805"/>
          </a:xfrm>
          <a:custGeom>
            <a:avLst/>
            <a:gdLst/>
            <a:ahLst/>
            <a:cxnLst/>
            <a:rect l="0" t="0" r="0" b="0"/>
            <a:pathLst>
              <a:path w="957235" h="459520">
                <a:moveTo>
                  <a:pt x="12800" y="0"/>
                </a:moveTo>
                <a:lnTo>
                  <a:pt x="944435" y="0"/>
                </a:lnTo>
                <a:cubicBezTo>
                  <a:pt x="953037" y="0"/>
                  <a:pt x="957235" y="4198"/>
                  <a:pt x="957235" y="12800"/>
                </a:cubicBezTo>
                <a:lnTo>
                  <a:pt x="957235" y="446720"/>
                </a:lnTo>
                <a:cubicBezTo>
                  <a:pt x="957235" y="455322"/>
                  <a:pt x="953037" y="459520"/>
                  <a:pt x="944435" y="459520"/>
                </a:cubicBezTo>
                <a:lnTo>
                  <a:pt x="12800" y="459520"/>
                </a:lnTo>
                <a:cubicBezTo>
                  <a:pt x="4198" y="459520"/>
                  <a:pt x="0" y="455322"/>
                  <a:pt x="0" y="446720"/>
                </a:cubicBezTo>
                <a:lnTo>
                  <a:pt x="0" y="12800"/>
                </a:lnTo>
                <a:cubicBezTo>
                  <a:pt x="0" y="4198"/>
                  <a:pt x="4198" y="0"/>
                  <a:pt x="12800" y="0"/>
                </a:cubicBezTo>
                <a:close/>
              </a:path>
            </a:pathLst>
          </a:custGeom>
          <a:solidFill>
            <a:srgbClr val="E8F3EE"/>
          </a:solidFill>
          <a:ln w="3200" cap="flat">
            <a:solidFill>
              <a:srgbClr val="E8F3EE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78" name="Text 378"/>
          <p:cNvSpPr txBox="1"/>
          <p:nvPr/>
        </p:nvSpPr>
        <p:spPr>
          <a:xfrm>
            <a:off x="5212715" y="2446020"/>
            <a:ext cx="2779395" cy="574040"/>
          </a:xfrm>
          <a:prstGeom prst="rect">
            <a:avLst/>
          </a:prstGeom>
          <a:noFill/>
        </p:spPr>
        <p:txBody>
          <a:bodyPr wrap="square" lIns="0" tIns="0" rIns="0" bIns="11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①主项量项不变 ②联项：是变不是，不是变是③谓项改成矛盾概念</a:t>
            </a:r>
          </a:p>
        </p:txBody>
      </p:sp>
      <p:grpSp>
        <p:nvGrpSpPr>
          <p:cNvPr id="379" name="Group 379"/>
          <p:cNvGrpSpPr/>
          <p:nvPr/>
        </p:nvGrpSpPr>
        <p:grpSpPr>
          <a:xfrm>
            <a:off x="5080635" y="3110230"/>
            <a:ext cx="3011805" cy="1435099"/>
            <a:chOff x="4135072" y="3080907"/>
            <a:chExt cx="1374443" cy="1101000"/>
          </a:xfrm>
        </p:grpSpPr>
        <p:sp>
          <p:nvSpPr>
            <p:cNvPr id="221" name="SubTopic"/>
            <p:cNvSpPr/>
            <p:nvPr/>
          </p:nvSpPr>
          <p:spPr>
            <a:xfrm>
              <a:off x="4135072" y="3271390"/>
              <a:ext cx="1374443" cy="660600"/>
            </a:xfrm>
            <a:custGeom>
              <a:avLst/>
              <a:gdLst/>
              <a:ahLst/>
              <a:cxnLst/>
              <a:rect l="0" t="0" r="0" b="0"/>
              <a:pathLst>
                <a:path w="629120" h="1120000">
                  <a:moveTo>
                    <a:pt x="12800" y="0"/>
                  </a:moveTo>
                  <a:lnTo>
                    <a:pt x="616320" y="0"/>
                  </a:lnTo>
                  <a:cubicBezTo>
                    <a:pt x="624922" y="0"/>
                    <a:pt x="629120" y="4198"/>
                    <a:pt x="629120" y="12800"/>
                  </a:cubicBezTo>
                  <a:lnTo>
                    <a:pt x="629120" y="1107200"/>
                  </a:lnTo>
                  <a:cubicBezTo>
                    <a:pt x="629120" y="1115802"/>
                    <a:pt x="624922" y="1120000"/>
                    <a:pt x="616320" y="1120000"/>
                  </a:cubicBezTo>
                  <a:lnTo>
                    <a:pt x="12800" y="1120000"/>
                  </a:lnTo>
                  <a:cubicBezTo>
                    <a:pt x="4198" y="1120000"/>
                    <a:pt x="0" y="1115802"/>
                    <a:pt x="0" y="1107200"/>
                  </a:cubicBezTo>
                  <a:lnTo>
                    <a:pt x="0" y="12800"/>
                  </a:lnTo>
                  <a:cubicBezTo>
                    <a:pt x="0" y="4198"/>
                    <a:pt x="4198" y="0"/>
                    <a:pt x="12800" y="0"/>
                  </a:cubicBezTo>
                  <a:close/>
                </a:path>
              </a:pathLst>
            </a:custGeom>
            <a:solidFill>
              <a:srgbClr val="E8F3EE"/>
            </a:solidFill>
            <a:ln w="3200" cap="flat">
              <a:solidFill>
                <a:srgbClr val="E8F3EE"/>
              </a:solidFill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380" name="Text 380"/>
            <p:cNvSpPr txBox="1"/>
            <p:nvPr/>
          </p:nvSpPr>
          <p:spPr>
            <a:xfrm>
              <a:off x="4234178" y="3080907"/>
              <a:ext cx="1275337" cy="1101000"/>
            </a:xfrm>
            <a:prstGeom prst="rect">
              <a:avLst/>
            </a:prstGeom>
            <a:noFill/>
          </p:spPr>
          <p:txBody>
            <a:bodyPr wrap="square" lIns="0" tIns="0" rIns="0" bIns="11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400" b="1" i="0" u="none" strike="noStrike" kern="1200" cap="none" spc="0" normalizeH="0" baseline="0" noProof="0">
                  <a:ln>
                    <a:noFill/>
                  </a:ln>
                  <a:solidFill>
                    <a:srgbClr val="454545"/>
                  </a:solidFill>
                  <a:effectLst/>
                  <a:uLnTx/>
                  <a:uFillTx/>
                  <a:latin typeface="微软雅黑" panose="020B0503020204020204" charset="-122"/>
                  <a:ea typeface="+mn-ea"/>
                  <a:cs typeface="+mn-cs"/>
                </a:rPr>
                <a:t>①不改变联项（肯定还是肯定，否定还是否定） ②主项与谓项位置互换③前提中不周延的项，换位后也不能周延</a:t>
              </a:r>
            </a:p>
          </p:txBody>
        </p:sp>
      </p:grpSp>
      <p:sp>
        <p:nvSpPr>
          <p:cNvPr id="223" name="SubTopic"/>
          <p:cNvSpPr/>
          <p:nvPr/>
        </p:nvSpPr>
        <p:spPr>
          <a:xfrm>
            <a:off x="8362950" y="3359150"/>
            <a:ext cx="3575685" cy="311785"/>
          </a:xfrm>
          <a:custGeom>
            <a:avLst/>
            <a:gdLst>
              <a:gd name="rtl" fmla="*/ 26560 w 1250995"/>
              <a:gd name="rtt" fmla="*/ 7840 h 239360"/>
              <a:gd name="rtr" fmla="*/ 1229520 w 1250995"/>
              <a:gd name="rtb" fmla="*/ 228000 h 239360"/>
            </a:gdLst>
            <a:ahLst/>
            <a:cxnLst/>
            <a:rect l="rtl" t="rtt" r="rtr" b="rtb"/>
            <a:pathLst>
              <a:path w="1250995" h="239360">
                <a:moveTo>
                  <a:pt x="12800" y="0"/>
                </a:moveTo>
                <a:lnTo>
                  <a:pt x="1238195" y="0"/>
                </a:lnTo>
                <a:cubicBezTo>
                  <a:pt x="1246797" y="0"/>
                  <a:pt x="1250995" y="4198"/>
                  <a:pt x="1250995" y="12800"/>
                </a:cubicBezTo>
                <a:lnTo>
                  <a:pt x="1250995" y="226560"/>
                </a:lnTo>
                <a:cubicBezTo>
                  <a:pt x="1250995" y="235162"/>
                  <a:pt x="1246797" y="239360"/>
                  <a:pt x="1238195" y="239360"/>
                </a:cubicBezTo>
                <a:lnTo>
                  <a:pt x="12800" y="239360"/>
                </a:lnTo>
                <a:cubicBezTo>
                  <a:pt x="4198" y="239360"/>
                  <a:pt x="0" y="235162"/>
                  <a:pt x="0" y="226560"/>
                </a:cubicBezTo>
                <a:lnTo>
                  <a:pt x="0" y="12800"/>
                </a:lnTo>
                <a:cubicBezTo>
                  <a:pt x="0" y="4198"/>
                  <a:pt x="4198" y="0"/>
                  <a:pt x="12800" y="0"/>
                </a:cubicBezTo>
                <a:close/>
              </a:path>
            </a:pathLst>
          </a:custGeom>
          <a:solidFill>
            <a:srgbClr val="E8F3EE"/>
          </a:solidFill>
          <a:ln w="3200" cap="flat">
            <a:solidFill>
              <a:srgbClr val="E8F3EE"/>
            </a:solidFill>
            <a:round/>
          </a:ln>
        </p:spPr>
        <p:txBody>
          <a:bodyPr wrap="square" lIns="0" tIns="0" rIns="0" bIns="11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举例并总结所有的四种换质情况（手动整理）</a:t>
            </a:r>
          </a:p>
        </p:txBody>
      </p:sp>
      <p:sp>
        <p:nvSpPr>
          <p:cNvPr id="224" name="SubTopic"/>
          <p:cNvSpPr/>
          <p:nvPr/>
        </p:nvSpPr>
        <p:spPr>
          <a:xfrm>
            <a:off x="8363585" y="2619375"/>
            <a:ext cx="3575050" cy="311785"/>
          </a:xfrm>
          <a:custGeom>
            <a:avLst/>
            <a:gdLst>
              <a:gd name="rtl" fmla="*/ 26560 w 1199795"/>
              <a:gd name="rtt" fmla="*/ 7840 h 239360"/>
              <a:gd name="rtr" fmla="*/ 1178320 w 1199795"/>
              <a:gd name="rtb" fmla="*/ 228000 h 239360"/>
            </a:gdLst>
            <a:ahLst/>
            <a:cxnLst/>
            <a:rect l="rtl" t="rtt" r="rtr" b="rtb"/>
            <a:pathLst>
              <a:path w="1199795" h="239360">
                <a:moveTo>
                  <a:pt x="12800" y="0"/>
                </a:moveTo>
                <a:lnTo>
                  <a:pt x="1186995" y="0"/>
                </a:lnTo>
                <a:cubicBezTo>
                  <a:pt x="1195597" y="0"/>
                  <a:pt x="1199795" y="4198"/>
                  <a:pt x="1199795" y="12800"/>
                </a:cubicBezTo>
                <a:lnTo>
                  <a:pt x="1199795" y="226560"/>
                </a:lnTo>
                <a:cubicBezTo>
                  <a:pt x="1199795" y="235162"/>
                  <a:pt x="1195597" y="239360"/>
                  <a:pt x="1186995" y="239360"/>
                </a:cubicBezTo>
                <a:lnTo>
                  <a:pt x="12800" y="239360"/>
                </a:lnTo>
                <a:cubicBezTo>
                  <a:pt x="4198" y="239360"/>
                  <a:pt x="0" y="235162"/>
                  <a:pt x="0" y="226560"/>
                </a:cubicBezTo>
                <a:lnTo>
                  <a:pt x="0" y="12800"/>
                </a:lnTo>
                <a:cubicBezTo>
                  <a:pt x="0" y="4198"/>
                  <a:pt x="4198" y="0"/>
                  <a:pt x="12800" y="0"/>
                </a:cubicBezTo>
                <a:close/>
              </a:path>
            </a:pathLst>
          </a:custGeom>
          <a:solidFill>
            <a:srgbClr val="E8F3EE"/>
          </a:solidFill>
          <a:ln w="3200" cap="flat">
            <a:solidFill>
              <a:srgbClr val="E8F3EE"/>
            </a:solidFill>
            <a:round/>
          </a:ln>
        </p:spPr>
        <p:txBody>
          <a:bodyPr wrap="square" lIns="0" tIns="0" rIns="0" bIns="11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举例并总结所有的四种换质情况（手动整理）</a:t>
            </a:r>
          </a:p>
        </p:txBody>
      </p:sp>
      <p:sp>
        <p:nvSpPr>
          <p:cNvPr id="225" name="SubTopic"/>
          <p:cNvSpPr/>
          <p:nvPr/>
        </p:nvSpPr>
        <p:spPr>
          <a:xfrm>
            <a:off x="8362950" y="3887470"/>
            <a:ext cx="2677160" cy="311785"/>
          </a:xfrm>
          <a:custGeom>
            <a:avLst/>
            <a:gdLst>
              <a:gd name="rtl" fmla="*/ 26560 w 702080"/>
              <a:gd name="rtt" fmla="*/ 7840 h 239360"/>
              <a:gd name="rtr" fmla="*/ 680640 w 702080"/>
              <a:gd name="rtb" fmla="*/ 228000 h 239360"/>
            </a:gdLst>
            <a:ahLst/>
            <a:cxnLst/>
            <a:rect l="rtl" t="rtt" r="rtr" b="rtb"/>
            <a:pathLst>
              <a:path w="702080" h="239360">
                <a:moveTo>
                  <a:pt x="12800" y="0"/>
                </a:moveTo>
                <a:lnTo>
                  <a:pt x="689280" y="0"/>
                </a:lnTo>
                <a:cubicBezTo>
                  <a:pt x="697882" y="0"/>
                  <a:pt x="702080" y="4198"/>
                  <a:pt x="702080" y="12800"/>
                </a:cubicBezTo>
                <a:lnTo>
                  <a:pt x="702080" y="226560"/>
                </a:lnTo>
                <a:cubicBezTo>
                  <a:pt x="702080" y="235162"/>
                  <a:pt x="697882" y="239360"/>
                  <a:pt x="689280" y="239360"/>
                </a:cubicBezTo>
                <a:lnTo>
                  <a:pt x="12800" y="239360"/>
                </a:lnTo>
                <a:cubicBezTo>
                  <a:pt x="4198" y="239360"/>
                  <a:pt x="0" y="235162"/>
                  <a:pt x="0" y="226560"/>
                </a:cubicBezTo>
                <a:lnTo>
                  <a:pt x="0" y="12800"/>
                </a:lnTo>
                <a:cubicBezTo>
                  <a:pt x="0" y="4198"/>
                  <a:pt x="4198" y="0"/>
                  <a:pt x="12800" y="0"/>
                </a:cubicBezTo>
                <a:close/>
              </a:path>
            </a:pathLst>
          </a:custGeom>
          <a:solidFill>
            <a:srgbClr val="E8F3EE"/>
          </a:solidFill>
          <a:ln w="3200" cap="flat">
            <a:solidFill>
              <a:srgbClr val="E8F3EE"/>
            </a:solidFill>
            <a:round/>
          </a:ln>
        </p:spPr>
        <p:txBody>
          <a:bodyPr wrap="square" lIns="0" tIns="0" rIns="0" bIns="11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深度理解“周延”的概念</a:t>
            </a:r>
          </a:p>
        </p:txBody>
      </p:sp>
      <p:sp>
        <p:nvSpPr>
          <p:cNvPr id="239" name="SubTopic"/>
          <p:cNvSpPr/>
          <p:nvPr/>
        </p:nvSpPr>
        <p:spPr>
          <a:xfrm>
            <a:off x="4737100" y="4613275"/>
            <a:ext cx="5464810" cy="311785"/>
          </a:xfrm>
          <a:custGeom>
            <a:avLst/>
            <a:gdLst>
              <a:gd name="rtl" fmla="*/ 26560 w 1654400"/>
              <a:gd name="rtt" fmla="*/ 7840 h 239360"/>
              <a:gd name="rtr" fmla="*/ 1626560 w 1654400"/>
              <a:gd name="rtb" fmla="*/ 228000 h 239360"/>
            </a:gdLst>
            <a:ahLst/>
            <a:cxnLst/>
            <a:rect l="rtl" t="rtt" r="rtr" b="rtb"/>
            <a:pathLst>
              <a:path w="1654400" h="239360">
                <a:moveTo>
                  <a:pt x="12800" y="0"/>
                </a:moveTo>
                <a:lnTo>
                  <a:pt x="1641600" y="0"/>
                </a:lnTo>
                <a:cubicBezTo>
                  <a:pt x="1650202" y="0"/>
                  <a:pt x="1654400" y="4198"/>
                  <a:pt x="1654400" y="12800"/>
                </a:cubicBezTo>
                <a:lnTo>
                  <a:pt x="1654400" y="226560"/>
                </a:lnTo>
                <a:cubicBezTo>
                  <a:pt x="1654400" y="235162"/>
                  <a:pt x="1650202" y="239360"/>
                  <a:pt x="1641600" y="239360"/>
                </a:cubicBezTo>
                <a:lnTo>
                  <a:pt x="12800" y="239360"/>
                </a:lnTo>
                <a:cubicBezTo>
                  <a:pt x="4198" y="239360"/>
                  <a:pt x="0" y="235162"/>
                  <a:pt x="0" y="226560"/>
                </a:cubicBezTo>
                <a:lnTo>
                  <a:pt x="0" y="12800"/>
                </a:lnTo>
                <a:cubicBezTo>
                  <a:pt x="0" y="4198"/>
                  <a:pt x="4198" y="0"/>
                  <a:pt x="12800" y="0"/>
                </a:cubicBezTo>
                <a:close/>
              </a:path>
            </a:pathLst>
          </a:custGeom>
          <a:solidFill>
            <a:srgbClr val="E8F3EE"/>
          </a:solidFill>
          <a:ln w="3200" cap="flat">
            <a:solidFill>
              <a:srgbClr val="E8F3EE"/>
            </a:solidFill>
            <a:round/>
          </a:ln>
        </p:spPr>
        <p:txBody>
          <a:bodyPr wrap="square" lIns="0" tIns="0" rIns="0" bIns="11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构成：大项、小项、中项；大前提、小前提——分别指什么意思</a:t>
            </a:r>
          </a:p>
        </p:txBody>
      </p:sp>
      <p:grpSp>
        <p:nvGrpSpPr>
          <p:cNvPr id="383" name="Group 383"/>
          <p:cNvGrpSpPr/>
          <p:nvPr/>
        </p:nvGrpSpPr>
        <p:grpSpPr>
          <a:xfrm>
            <a:off x="4737100" y="5382895"/>
            <a:ext cx="857250" cy="168275"/>
            <a:chOff x="3978272" y="4824312"/>
            <a:chExt cx="391040" cy="129280"/>
          </a:xfrm>
        </p:grpSpPr>
        <p:sp>
          <p:nvSpPr>
            <p:cNvPr id="240" name="SubTopic"/>
            <p:cNvSpPr/>
            <p:nvPr/>
          </p:nvSpPr>
          <p:spPr>
            <a:xfrm>
              <a:off x="3978272" y="4824312"/>
              <a:ext cx="391040" cy="129280"/>
            </a:xfrm>
            <a:custGeom>
              <a:avLst/>
              <a:gdLst/>
              <a:ahLst/>
              <a:cxnLst/>
              <a:rect l="0" t="0" r="0" b="0"/>
              <a:pathLst>
                <a:path w="391040" h="129280">
                  <a:moveTo>
                    <a:pt x="12800" y="0"/>
                  </a:moveTo>
                  <a:lnTo>
                    <a:pt x="378240" y="0"/>
                  </a:lnTo>
                  <a:cubicBezTo>
                    <a:pt x="386842" y="0"/>
                    <a:pt x="391040" y="4198"/>
                    <a:pt x="391040" y="12800"/>
                  </a:cubicBezTo>
                  <a:lnTo>
                    <a:pt x="391040" y="116480"/>
                  </a:lnTo>
                  <a:cubicBezTo>
                    <a:pt x="391040" y="125082"/>
                    <a:pt x="386842" y="129280"/>
                    <a:pt x="378240" y="129280"/>
                  </a:cubicBezTo>
                  <a:lnTo>
                    <a:pt x="12800" y="129280"/>
                  </a:lnTo>
                  <a:cubicBezTo>
                    <a:pt x="4198" y="129280"/>
                    <a:pt x="0" y="125082"/>
                    <a:pt x="0" y="116480"/>
                  </a:cubicBezTo>
                  <a:lnTo>
                    <a:pt x="0" y="12800"/>
                  </a:lnTo>
                  <a:cubicBezTo>
                    <a:pt x="0" y="4198"/>
                    <a:pt x="4198" y="0"/>
                    <a:pt x="12800" y="0"/>
                  </a:cubicBezTo>
                  <a:close/>
                </a:path>
              </a:pathLst>
            </a:custGeom>
            <a:solidFill>
              <a:srgbClr val="E8F3EE"/>
            </a:solidFill>
            <a:ln w="3200" cap="flat">
              <a:solidFill>
                <a:srgbClr val="E8F3EE"/>
              </a:solidFill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384" name="Text 384"/>
            <p:cNvSpPr txBox="1"/>
            <p:nvPr/>
          </p:nvSpPr>
          <p:spPr>
            <a:xfrm>
              <a:off x="4077472" y="4832152"/>
              <a:ext cx="266240" cy="110080"/>
            </a:xfrm>
            <a:prstGeom prst="rect">
              <a:avLst/>
            </a:prstGeom>
            <a:noFill/>
          </p:spPr>
          <p:txBody>
            <a:bodyPr wrap="none" lIns="0" tIns="0" rIns="0" bIns="11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400" b="1" i="0" u="none" strike="noStrike" kern="1200" cap="none" spc="0" normalizeH="0" baseline="0" noProof="0">
                  <a:ln>
                    <a:noFill/>
                  </a:ln>
                  <a:solidFill>
                    <a:srgbClr val="454545"/>
                  </a:solidFill>
                  <a:effectLst/>
                  <a:uLnTx/>
                  <a:uFillTx/>
                  <a:latin typeface="微软雅黑" panose="020B0503020204020204" charset="-122"/>
                  <a:ea typeface="+mn-ea"/>
                  <a:cs typeface="+mn-cs"/>
                </a:rPr>
                <a:t>规则：</a:t>
              </a:r>
            </a:p>
          </p:txBody>
        </p:sp>
      </p:grpSp>
      <p:sp>
        <p:nvSpPr>
          <p:cNvPr id="242" name="SubTopic"/>
          <p:cNvSpPr/>
          <p:nvPr/>
        </p:nvSpPr>
        <p:spPr>
          <a:xfrm>
            <a:off x="5753735" y="5006340"/>
            <a:ext cx="4242435" cy="1512570"/>
          </a:xfrm>
          <a:custGeom>
            <a:avLst/>
            <a:gdLst>
              <a:gd name="rtl" fmla="*/ 26560 w 1932160"/>
              <a:gd name="rtt" fmla="*/ 7840 h 789760"/>
              <a:gd name="rtr" fmla="*/ 1904320 w 1932160"/>
              <a:gd name="rtb" fmla="*/ 778400 h 789760"/>
            </a:gdLst>
            <a:ahLst/>
            <a:cxnLst/>
            <a:rect l="rtl" t="rtt" r="rtr" b="rtb"/>
            <a:pathLst>
              <a:path w="1932160" h="789760">
                <a:moveTo>
                  <a:pt x="12800" y="0"/>
                </a:moveTo>
                <a:lnTo>
                  <a:pt x="1919360" y="0"/>
                </a:lnTo>
                <a:cubicBezTo>
                  <a:pt x="1927962" y="0"/>
                  <a:pt x="1932160" y="4198"/>
                  <a:pt x="1932160" y="12800"/>
                </a:cubicBezTo>
                <a:lnTo>
                  <a:pt x="1932160" y="776960"/>
                </a:lnTo>
                <a:cubicBezTo>
                  <a:pt x="1932160" y="785562"/>
                  <a:pt x="1927962" y="789760"/>
                  <a:pt x="1919360" y="789760"/>
                </a:cubicBezTo>
                <a:lnTo>
                  <a:pt x="12800" y="789760"/>
                </a:lnTo>
                <a:cubicBezTo>
                  <a:pt x="4198" y="789760"/>
                  <a:pt x="0" y="785562"/>
                  <a:pt x="0" y="776960"/>
                </a:cubicBezTo>
                <a:lnTo>
                  <a:pt x="0" y="12800"/>
                </a:lnTo>
                <a:cubicBezTo>
                  <a:pt x="0" y="4198"/>
                  <a:pt x="4198" y="0"/>
                  <a:pt x="12800" y="0"/>
                </a:cubicBezTo>
                <a:close/>
              </a:path>
            </a:pathLst>
          </a:custGeom>
          <a:solidFill>
            <a:srgbClr val="E8F3EE"/>
          </a:solidFill>
          <a:ln w="3200" cap="flat">
            <a:solidFill>
              <a:srgbClr val="E8F3EE"/>
            </a:solidFill>
            <a:round/>
          </a:ln>
        </p:spPr>
        <p:txBody>
          <a:bodyPr wrap="square" lIns="0" tIns="0" rIns="0" bIns="11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①只有三项——四概念的错误②中项在前提中至少周延一次——“中项不周延”的错误。③前提中不周延的项在结论中不得周延——“大项不当扩大”或“小项不当扩大”的错误。④两个否定的前提不能必然推出结论。结论为否定，当且仅当，前提中有一否定。⑤两个前提不能都是特称的。结论为特称，当且仅当，前提中有一个特称。</a:t>
            </a:r>
          </a:p>
        </p:txBody>
      </p:sp>
      <p:grpSp>
        <p:nvGrpSpPr>
          <p:cNvPr id="385" name="Group 385"/>
          <p:cNvGrpSpPr/>
          <p:nvPr/>
        </p:nvGrpSpPr>
        <p:grpSpPr>
          <a:xfrm>
            <a:off x="10201911" y="5095875"/>
            <a:ext cx="1729104" cy="1255395"/>
            <a:chOff x="6471954" y="4604152"/>
            <a:chExt cx="789083" cy="963301"/>
          </a:xfrm>
        </p:grpSpPr>
        <p:sp>
          <p:nvSpPr>
            <p:cNvPr id="243" name="SubTopic"/>
            <p:cNvSpPr/>
            <p:nvPr/>
          </p:nvSpPr>
          <p:spPr>
            <a:xfrm>
              <a:off x="6474272" y="4604152"/>
              <a:ext cx="786765" cy="963301"/>
            </a:xfrm>
            <a:custGeom>
              <a:avLst/>
              <a:gdLst/>
              <a:ahLst/>
              <a:cxnLst/>
              <a:rect l="0" t="0" r="0" b="0"/>
              <a:pathLst>
                <a:path w="786765" h="569600">
                  <a:moveTo>
                    <a:pt x="12800" y="0"/>
                  </a:moveTo>
                  <a:lnTo>
                    <a:pt x="773965" y="0"/>
                  </a:lnTo>
                  <a:cubicBezTo>
                    <a:pt x="782566" y="0"/>
                    <a:pt x="786765" y="4198"/>
                    <a:pt x="786765" y="12800"/>
                  </a:cubicBezTo>
                  <a:lnTo>
                    <a:pt x="786765" y="556800"/>
                  </a:lnTo>
                  <a:cubicBezTo>
                    <a:pt x="786765" y="565402"/>
                    <a:pt x="782566" y="569600"/>
                    <a:pt x="773965" y="569600"/>
                  </a:cubicBezTo>
                  <a:lnTo>
                    <a:pt x="12800" y="569600"/>
                  </a:lnTo>
                  <a:cubicBezTo>
                    <a:pt x="4198" y="569600"/>
                    <a:pt x="0" y="565402"/>
                    <a:pt x="0" y="556800"/>
                  </a:cubicBezTo>
                  <a:lnTo>
                    <a:pt x="0" y="12800"/>
                  </a:lnTo>
                  <a:cubicBezTo>
                    <a:pt x="0" y="4198"/>
                    <a:pt x="4198" y="0"/>
                    <a:pt x="12800" y="0"/>
                  </a:cubicBezTo>
                  <a:close/>
                </a:path>
              </a:pathLst>
            </a:custGeom>
            <a:solidFill>
              <a:srgbClr val="E8F3EE"/>
            </a:solidFill>
            <a:ln w="3200" cap="flat">
              <a:solidFill>
                <a:srgbClr val="E8F3EE"/>
              </a:solidFill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pic>
          <p:nvPicPr>
            <p:cNvPr id="244" name="Mark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71954" y="4787847"/>
              <a:ext cx="101425" cy="198312"/>
            </a:xfrm>
            <a:prstGeom prst="rect">
              <a:avLst/>
            </a:prstGeom>
          </p:spPr>
        </p:pic>
        <p:sp>
          <p:nvSpPr>
            <p:cNvPr id="386" name="Text 386"/>
            <p:cNvSpPr txBox="1"/>
            <p:nvPr/>
          </p:nvSpPr>
          <p:spPr>
            <a:xfrm>
              <a:off x="6573379" y="4654339"/>
              <a:ext cx="668243" cy="858054"/>
            </a:xfrm>
            <a:prstGeom prst="rect">
              <a:avLst/>
            </a:prstGeom>
            <a:noFill/>
          </p:spPr>
          <p:txBody>
            <a:bodyPr wrap="square" lIns="0" tIns="0" rIns="0" bIns="11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400" b="1" i="0" u="none" strike="noStrike" kern="1200" cap="none" spc="0" normalizeH="0" baseline="0" noProof="0">
                  <a:ln>
                    <a:noFill/>
                  </a:ln>
                  <a:solidFill>
                    <a:srgbClr val="454545"/>
                  </a:solidFill>
                  <a:effectLst/>
                  <a:uLnTx/>
                  <a:uFillTx/>
                  <a:latin typeface="微软雅黑" panose="020B0503020204020204" charset="-122"/>
                  <a:ea typeface="+mn-ea"/>
                  <a:cs typeface="+mn-cs"/>
                </a:rPr>
                <a:t>三段论口诀：中要周延词项三,大项小项不扩展,一特得特否得否,否特成双结论难。</a:t>
              </a:r>
            </a:p>
          </p:txBody>
        </p:sp>
      </p:grpSp>
      <p:grpSp>
        <p:nvGrpSpPr>
          <p:cNvPr id="387" name="Group 387"/>
          <p:cNvGrpSpPr/>
          <p:nvPr/>
        </p:nvGrpSpPr>
        <p:grpSpPr>
          <a:xfrm>
            <a:off x="2595880" y="6009005"/>
            <a:ext cx="1454150" cy="598805"/>
            <a:chOff x="3001197" y="5304632"/>
            <a:chExt cx="663408" cy="459520"/>
          </a:xfrm>
        </p:grpSpPr>
        <p:sp>
          <p:nvSpPr>
            <p:cNvPr id="245" name="SubTopic"/>
            <p:cNvSpPr/>
            <p:nvPr/>
          </p:nvSpPr>
          <p:spPr>
            <a:xfrm>
              <a:off x="3001197" y="5304632"/>
              <a:ext cx="619084" cy="459520"/>
            </a:xfrm>
            <a:custGeom>
              <a:avLst/>
              <a:gdLst/>
              <a:ahLst/>
              <a:cxnLst/>
              <a:rect l="0" t="0" r="0" b="0"/>
              <a:pathLst>
                <a:path w="431360" h="459520">
                  <a:moveTo>
                    <a:pt x="12800" y="0"/>
                  </a:moveTo>
                  <a:lnTo>
                    <a:pt x="418560" y="0"/>
                  </a:lnTo>
                  <a:cubicBezTo>
                    <a:pt x="427162" y="0"/>
                    <a:pt x="431360" y="4198"/>
                    <a:pt x="431360" y="12800"/>
                  </a:cubicBezTo>
                  <a:lnTo>
                    <a:pt x="431360" y="446720"/>
                  </a:lnTo>
                  <a:cubicBezTo>
                    <a:pt x="431360" y="455322"/>
                    <a:pt x="427162" y="459520"/>
                    <a:pt x="418560" y="459520"/>
                  </a:cubicBezTo>
                  <a:lnTo>
                    <a:pt x="12800" y="459520"/>
                  </a:lnTo>
                  <a:cubicBezTo>
                    <a:pt x="4198" y="459520"/>
                    <a:pt x="0" y="455322"/>
                    <a:pt x="0" y="446720"/>
                  </a:cubicBezTo>
                  <a:lnTo>
                    <a:pt x="0" y="12800"/>
                  </a:lnTo>
                  <a:cubicBezTo>
                    <a:pt x="0" y="4198"/>
                    <a:pt x="4198" y="0"/>
                    <a:pt x="12800" y="0"/>
                  </a:cubicBezTo>
                  <a:close/>
                </a:path>
              </a:pathLst>
            </a:custGeom>
            <a:solidFill>
              <a:srgbClr val="E8F3EE"/>
            </a:solidFill>
            <a:ln w="3200" cap="flat">
              <a:solidFill>
                <a:srgbClr val="E8F3EE"/>
              </a:solidFill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388" name="Text 388"/>
            <p:cNvSpPr txBox="1"/>
            <p:nvPr/>
          </p:nvSpPr>
          <p:spPr>
            <a:xfrm>
              <a:off x="3100274" y="5312429"/>
              <a:ext cx="564331" cy="440515"/>
            </a:xfrm>
            <a:prstGeom prst="rect">
              <a:avLst/>
            </a:prstGeom>
            <a:noFill/>
          </p:spPr>
          <p:txBody>
            <a:bodyPr wrap="square" lIns="0" tIns="0" rIns="0" bIns="11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400" b="1" i="0" u="none" strike="noStrike" kern="1200" cap="none" spc="0" normalizeH="0" baseline="0" noProof="0">
                  <a:ln>
                    <a:noFill/>
                  </a:ln>
                  <a:solidFill>
                    <a:srgbClr val="454545"/>
                  </a:solidFill>
                  <a:effectLst/>
                  <a:uLnTx/>
                  <a:uFillTx/>
                  <a:latin typeface="微软雅黑" panose="020B0503020204020204" charset="-122"/>
                  <a:ea typeface="+mn-ea"/>
                  <a:cs typeface="+mn-cs"/>
                </a:rPr>
                <a:t>复合判断的演绎推理方法</a:t>
              </a:r>
            </a:p>
          </p:txBody>
        </p:sp>
      </p:grpSp>
      <p:sp>
        <p:nvSpPr>
          <p:cNvPr id="247" name="SubTopic"/>
          <p:cNvSpPr/>
          <p:nvPr/>
        </p:nvSpPr>
        <p:spPr>
          <a:xfrm>
            <a:off x="4050030" y="6350635"/>
            <a:ext cx="1443355" cy="168275"/>
          </a:xfrm>
          <a:custGeom>
            <a:avLst/>
            <a:gdLst>
              <a:gd name="rtl" fmla="*/ 26560 w 658560"/>
              <a:gd name="rtt" fmla="*/ 7840 h 129280"/>
              <a:gd name="rtr" fmla="*/ 630720 w 658560"/>
              <a:gd name="rtb" fmla="*/ 117920 h 129280"/>
            </a:gdLst>
            <a:ahLst/>
            <a:cxnLst/>
            <a:rect l="rtl" t="rtt" r="rtr" b="rtb"/>
            <a:pathLst>
              <a:path w="658560" h="129280">
                <a:moveTo>
                  <a:pt x="12800" y="0"/>
                </a:moveTo>
                <a:lnTo>
                  <a:pt x="645760" y="0"/>
                </a:lnTo>
                <a:cubicBezTo>
                  <a:pt x="654362" y="0"/>
                  <a:pt x="658560" y="4198"/>
                  <a:pt x="658560" y="12800"/>
                </a:cubicBezTo>
                <a:lnTo>
                  <a:pt x="658560" y="116480"/>
                </a:lnTo>
                <a:cubicBezTo>
                  <a:pt x="658560" y="125082"/>
                  <a:pt x="654362" y="129280"/>
                  <a:pt x="645760" y="129280"/>
                </a:cubicBezTo>
                <a:lnTo>
                  <a:pt x="12800" y="129280"/>
                </a:lnTo>
                <a:cubicBezTo>
                  <a:pt x="4198" y="129280"/>
                  <a:pt x="0" y="125082"/>
                  <a:pt x="0" y="116480"/>
                </a:cubicBezTo>
                <a:lnTo>
                  <a:pt x="0" y="12800"/>
                </a:lnTo>
                <a:cubicBezTo>
                  <a:pt x="0" y="4198"/>
                  <a:pt x="4198" y="0"/>
                  <a:pt x="12800" y="0"/>
                </a:cubicBezTo>
                <a:close/>
              </a:path>
            </a:pathLst>
          </a:custGeom>
          <a:solidFill>
            <a:srgbClr val="E8F3EE"/>
          </a:solidFill>
          <a:ln w="3200" cap="flat">
            <a:solidFill>
              <a:srgbClr val="E8F3EE"/>
            </a:solidFill>
            <a:round/>
          </a:ln>
        </p:spPr>
        <p:txBody>
          <a:bodyPr wrap="none" lIns="0" tIns="0" rIns="0" bIns="11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第五课已经梳理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1039495" y="4153535"/>
            <a:ext cx="15240" cy="225552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1069975" y="5738495"/>
            <a:ext cx="457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3" name="MainTopic"/>
          <p:cNvSpPr/>
          <p:nvPr/>
        </p:nvSpPr>
        <p:spPr>
          <a:xfrm>
            <a:off x="1291590" y="5536565"/>
            <a:ext cx="1096010" cy="367665"/>
          </a:xfrm>
          <a:custGeom>
            <a:avLst/>
            <a:gdLst>
              <a:gd name="rtl" fmla="*/ 84390 w 517581"/>
              <a:gd name="rtt" fmla="*/ 27040 h 170240"/>
              <a:gd name="rtr" fmla="*/ 435110 w 517581"/>
              <a:gd name="rtb" fmla="*/ 139680 h 170240"/>
            </a:gdLst>
            <a:ahLst/>
            <a:cxnLst/>
            <a:rect l="rtl" t="rtt" r="rtr" b="rtb"/>
            <a:pathLst>
              <a:path w="517581" h="170240">
                <a:moveTo>
                  <a:pt x="85120" y="0"/>
                </a:moveTo>
                <a:lnTo>
                  <a:pt x="432461" y="0"/>
                </a:lnTo>
                <a:cubicBezTo>
                  <a:pt x="479473" y="0"/>
                  <a:pt x="517581" y="38108"/>
                  <a:pt x="517581" y="85120"/>
                </a:cubicBezTo>
                <a:cubicBezTo>
                  <a:pt x="517581" y="132132"/>
                  <a:pt x="479473" y="170240"/>
                  <a:pt x="432461" y="170240"/>
                </a:cubicBezTo>
                <a:lnTo>
                  <a:pt x="85120" y="170240"/>
                </a:lnTo>
                <a:cubicBezTo>
                  <a:pt x="38108" y="170240"/>
                  <a:pt x="0" y="132132"/>
                  <a:pt x="0" y="85120"/>
                </a:cubicBezTo>
                <a:cubicBezTo>
                  <a:pt x="0" y="38108"/>
                  <a:pt x="38108" y="0"/>
                  <a:pt x="85120" y="0"/>
                </a:cubicBezTo>
                <a:close/>
              </a:path>
            </a:pathLst>
          </a:custGeom>
          <a:solidFill>
            <a:srgbClr val="F0C43D"/>
          </a:solidFill>
          <a:ln w="9600" cap="flat">
            <a:solidFill>
              <a:srgbClr val="F0C43D"/>
            </a:solidFill>
            <a:round/>
          </a:ln>
        </p:spPr>
        <p:txBody>
          <a:bodyPr wrap="none" lIns="0" tIns="0" rIns="0" bIns="11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归纳推理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1069975" y="6350635"/>
            <a:ext cx="457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MainTopic"/>
          <p:cNvSpPr/>
          <p:nvPr/>
        </p:nvSpPr>
        <p:spPr>
          <a:xfrm>
            <a:off x="1272540" y="6224270"/>
            <a:ext cx="1134110" cy="368300"/>
          </a:xfrm>
          <a:custGeom>
            <a:avLst/>
            <a:gdLst>
              <a:gd name="rtl" fmla="*/ 84390 w 517581"/>
              <a:gd name="rtt" fmla="*/ 27040 h 170240"/>
              <a:gd name="rtr" fmla="*/ 435110 w 517581"/>
              <a:gd name="rtb" fmla="*/ 139680 h 170240"/>
            </a:gdLst>
            <a:ahLst/>
            <a:cxnLst/>
            <a:rect l="rtl" t="rtt" r="rtr" b="rtb"/>
            <a:pathLst>
              <a:path w="517581" h="170240">
                <a:moveTo>
                  <a:pt x="85120" y="0"/>
                </a:moveTo>
                <a:lnTo>
                  <a:pt x="432461" y="0"/>
                </a:lnTo>
                <a:cubicBezTo>
                  <a:pt x="479473" y="0"/>
                  <a:pt x="517581" y="38108"/>
                  <a:pt x="517581" y="85120"/>
                </a:cubicBezTo>
                <a:cubicBezTo>
                  <a:pt x="517581" y="132132"/>
                  <a:pt x="479473" y="170240"/>
                  <a:pt x="432461" y="170240"/>
                </a:cubicBezTo>
                <a:lnTo>
                  <a:pt x="85120" y="170240"/>
                </a:lnTo>
                <a:cubicBezTo>
                  <a:pt x="38108" y="170240"/>
                  <a:pt x="0" y="132132"/>
                  <a:pt x="0" y="85120"/>
                </a:cubicBezTo>
                <a:cubicBezTo>
                  <a:pt x="0" y="38108"/>
                  <a:pt x="38108" y="0"/>
                  <a:pt x="85120" y="0"/>
                </a:cubicBezTo>
                <a:close/>
              </a:path>
            </a:pathLst>
          </a:custGeom>
          <a:solidFill>
            <a:srgbClr val="FF6991"/>
          </a:solidFill>
          <a:ln w="9600" cap="flat">
            <a:solidFill>
              <a:srgbClr val="FF6991"/>
            </a:solidFill>
            <a:round/>
          </a:ln>
        </p:spPr>
        <p:txBody>
          <a:bodyPr wrap="none" lIns="0" tIns="0" rIns="0" bIns="11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类比推理</a:t>
            </a:r>
          </a:p>
        </p:txBody>
      </p:sp>
      <p:sp>
        <p:nvSpPr>
          <p:cNvPr id="370" name="Text 370"/>
          <p:cNvSpPr txBox="1"/>
          <p:nvPr/>
        </p:nvSpPr>
        <p:spPr>
          <a:xfrm>
            <a:off x="4025265" y="1451610"/>
            <a:ext cx="4208780" cy="430530"/>
          </a:xfrm>
          <a:prstGeom prst="rect">
            <a:avLst/>
          </a:prstGeom>
          <a:noFill/>
        </p:spPr>
        <p:txBody>
          <a:bodyPr wrap="square" lIns="0" tIns="0" rIns="0" bIns="11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微软雅黑" panose="020B0503020204020204" charset="-122"/>
                <a:ea typeface="+mn-ea"/>
                <a:cs typeface="+mn-cs"/>
              </a:rPr>
              <a:t>前提与结论是否有必然性：必然性推理（前提真，结论一定真）、或然性推理（前提真，结论未必真）</a:t>
            </a:r>
          </a:p>
        </p:txBody>
      </p:sp>
      <p:pic>
        <p:nvPicPr>
          <p:cNvPr id="6" name="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7146" y="1040130"/>
            <a:ext cx="222251" cy="258444"/>
          </a:xfrm>
          <a:prstGeom prst="rect">
            <a:avLst/>
          </a:prstGeom>
        </p:spPr>
      </p:pic>
      <p:pic>
        <p:nvPicPr>
          <p:cNvPr id="7" name="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7146" y="1537335"/>
            <a:ext cx="222251" cy="258444"/>
          </a:xfrm>
          <a:prstGeom prst="rect">
            <a:avLst/>
          </a:prstGeom>
        </p:spPr>
      </p:pic>
      <p:pic>
        <p:nvPicPr>
          <p:cNvPr id="8" name="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971" y="1358900"/>
            <a:ext cx="222251" cy="258444"/>
          </a:xfrm>
          <a:prstGeom prst="rect">
            <a:avLst/>
          </a:prstGeom>
        </p:spPr>
      </p:pic>
      <p:pic>
        <p:nvPicPr>
          <p:cNvPr id="9" name="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331" y="1977390"/>
            <a:ext cx="222251" cy="258444"/>
          </a:xfrm>
          <a:prstGeom prst="rect">
            <a:avLst/>
          </a:prstGeom>
        </p:spPr>
      </p:pic>
      <p:pic>
        <p:nvPicPr>
          <p:cNvPr id="10" name="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7471" y="2257425"/>
            <a:ext cx="222251" cy="258444"/>
          </a:xfrm>
          <a:prstGeom prst="rect">
            <a:avLst/>
          </a:prstGeom>
        </p:spPr>
      </p:pic>
      <p:pic>
        <p:nvPicPr>
          <p:cNvPr id="11" name="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871" y="2777490"/>
            <a:ext cx="222251" cy="258444"/>
          </a:xfrm>
          <a:prstGeom prst="rect">
            <a:avLst/>
          </a:prstGeom>
        </p:spPr>
      </p:pic>
      <p:pic>
        <p:nvPicPr>
          <p:cNvPr id="12" name="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466" y="3808730"/>
            <a:ext cx="222251" cy="258444"/>
          </a:xfrm>
          <a:prstGeom prst="rect">
            <a:avLst/>
          </a:prstGeom>
        </p:spPr>
      </p:pic>
      <p:pic>
        <p:nvPicPr>
          <p:cNvPr id="13" name="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2601" y="5095875"/>
            <a:ext cx="222251" cy="258444"/>
          </a:xfrm>
          <a:prstGeom prst="rect">
            <a:avLst/>
          </a:prstGeom>
        </p:spPr>
      </p:pic>
      <p:pic>
        <p:nvPicPr>
          <p:cNvPr id="14" name="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7471" y="6179185"/>
            <a:ext cx="222251" cy="2584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3185" y="0"/>
            <a:ext cx="356743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核心知识探究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15675" y="900295"/>
            <a:ext cx="7817359" cy="2897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核心知识一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推理与演绎推理概述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核心知识二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简单判断的演绎推理方法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核心知识三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复合判断的演绎推理方法☣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9748" y="4332703"/>
            <a:ext cx="10877233" cy="1596463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宋体" panose="02010600030101010101" pitchFamily="2" charset="-122"/>
                <a:sym typeface="+mn-ea"/>
              </a:rPr>
              <a:t>核心概念的内在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宋体" panose="02010600030101010101" pitchFamily="2" charset="-122"/>
                <a:sym typeface="+mn-ea"/>
              </a:rPr>
              <a:t>逻辑：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宋体" panose="02010600030101010101" pitchFamily="2" charset="-122"/>
              </a:rPr>
              <a:t>结合学生在生活和学习中实际存在的典型思维误区，知道推理及类型，把握演绎推理的逻辑要义，有效地运用简单判断演绎推理、复合判断演绎推理的方法，分析各种常见的推理错误，培养逻辑思维能力。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80690" y="2800350"/>
            <a:ext cx="71621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核心知识一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推理与演绎推理概述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332740" y="1197610"/>
          <a:ext cx="11526521" cy="54444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6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3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272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901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1.</a:t>
                      </a:r>
                      <a:r>
                        <a:rPr sz="2400" b="1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推理的</a:t>
                      </a:r>
                      <a:r>
                        <a:rPr altLang="zh-CN" sz="2400" b="1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含义</a:t>
                      </a:r>
                      <a:endParaRPr lang="zh-CN" altLang="zh-CN" sz="2400" b="1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zh-CN" altLang="en-US" sz="2400" b="1"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340"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2.</a:t>
                      </a:r>
                      <a:r>
                        <a:rPr sz="2400" b="1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推理</a:t>
                      </a:r>
                      <a:r>
                        <a:rPr lang="en-US" altLang="zh-CN" sz="2400" b="1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结构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2400" b="1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组成要素</a:t>
                      </a:r>
                      <a:endParaRPr lang="zh-CN" altLang="en-US" sz="2400" b="1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2400" b="1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推理结构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zh-CN" altLang="en-US" sz="2400" b="1"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zh-CN" altLang="en-US" sz="2400" b="1"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70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2400" b="1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形式逻辑的研究对象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5505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3.分类标准及种类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69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 dirty="0"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2640330" y="1315720"/>
            <a:ext cx="921893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9335" algn="l"/>
                <a:tab pos="1850390" algn="l"/>
                <a:tab pos="2538095" algn="l"/>
                <a:tab pos="3221990" algn="l"/>
              </a:tabLst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kumimoji="0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从一个或几个已有的判断推出一个新判断的思维形式就是推理</a:t>
            </a:r>
            <a:r>
              <a:rPr kumimoji="0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r>
              <a:rPr kumimoji="0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525FC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kumimoji="0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25FC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获得新知识的方法</a:t>
            </a:r>
            <a:r>
              <a:rPr kumimoji="0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525FC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1525FC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05935" y="2229485"/>
            <a:ext cx="201485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altLang="zh-CN" sz="2400" b="1" i="0" u="heavy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206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前提</a:t>
            </a:r>
            <a:r>
              <a:rPr kumimoji="0" altLang="zh-C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与</a:t>
            </a:r>
            <a:r>
              <a:rPr kumimoji="0" altLang="zh-CN" sz="2400" b="1" i="0" u="heavy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206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结论</a:t>
            </a:r>
            <a:endParaRPr kumimoji="0" lang="zh-CN" altLang="zh-CN" sz="2400" b="1" i="0" u="heavy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002060"/>
                </a:solidFill>
              </a:u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05935" y="2759710"/>
            <a:ext cx="746696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9335" algn="l"/>
                <a:tab pos="1850390" algn="l"/>
                <a:tab pos="2538095" algn="l"/>
                <a:tab pos="3221990" algn="l"/>
              </a:tabLst>
              <a:defRPr/>
            </a:pPr>
            <a:r>
              <a:rPr kumimoji="0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推理时所依据的已有判断,即</a:t>
            </a:r>
            <a:r>
              <a:rPr kumimoji="0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0000">
                    <a:alpha val="0"/>
                  </a:srgbClr>
                </a:highligh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前提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  <a:r>
              <a:rPr kumimoji="0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从前提通过推理得到的新判断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kumimoji="0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即</a:t>
            </a:r>
            <a:r>
              <a:rPr kumimoji="0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0000">
                    <a:alpha val="0"/>
                  </a:srgbClr>
                </a:highligh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结论</a:t>
            </a:r>
            <a:r>
              <a:rPr kumimoji="0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。由前提推出结论的逻辑联系方式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kumimoji="0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叫作</a:t>
            </a:r>
            <a:r>
              <a:rPr kumimoji="0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0000">
                    <a:alpha val="0"/>
                  </a:srgbClr>
                </a:highligh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推理结构</a:t>
            </a:r>
            <a:r>
              <a:rPr kumimoji="0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05935" y="3972560"/>
            <a:ext cx="736409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9335" algn="l"/>
                <a:tab pos="1850390" algn="l"/>
                <a:tab pos="2538095" algn="l"/>
                <a:tab pos="3221990" algn="l"/>
              </a:tabLst>
              <a:defRPr/>
            </a:pPr>
            <a:r>
              <a:rPr kumimoji="0" altLang="zh-CN" sz="2400" b="1" i="0" u="heavy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206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推理结构</a:t>
            </a: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。帮助人们识别什么样的结构是正确的，什么是不正确的。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20950" y="4802505"/>
            <a:ext cx="941514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在哲学认识论中，</a:t>
            </a: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依据对</a:t>
            </a:r>
            <a:r>
              <a:rPr kumimoji="0" sz="2400" b="1" i="0" u="sng" strike="noStrike" kern="1200" cap="none" spc="0" normalizeH="0" baseline="0" noProof="0">
                <a:ln>
                  <a:noFill/>
                </a:ln>
                <a:solidFill>
                  <a:srgbClr val="2C1D8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个别与一般的关系</a:t>
            </a: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的认识区分：</a:t>
            </a: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演绎推理、归纳推理、类比推理</a:t>
            </a: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59050" y="5735955"/>
            <a:ext cx="933831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②</a:t>
            </a:r>
            <a:r>
              <a:rPr kumimoji="0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形式逻辑从前提与结论之间</a:t>
            </a:r>
            <a:r>
              <a:rPr kumimoji="0" altLang="zh-CN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1525FC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是否有必然联系的角度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kumimoji="0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将推理分为</a:t>
            </a:r>
            <a:r>
              <a:rPr kumimoji="0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必然推理</a:t>
            </a:r>
            <a:r>
              <a:rPr kumimoji="0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和</a:t>
            </a:r>
            <a:r>
              <a:rPr kumimoji="0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或然推理</a:t>
            </a:r>
            <a:r>
              <a:rPr kumimoji="0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208342" y="612251"/>
            <a:ext cx="3915704" cy="520065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790" b="1" i="0" u="none" strike="noStrike" kern="1200" cap="none" spc="0" normalizeH="0" baseline="0" noProof="0">
                <a:ln>
                  <a:noFill/>
                </a:ln>
                <a:solidFill>
                  <a:srgbClr val="1525FC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（一）推理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08280" y="-17145"/>
            <a:ext cx="5367655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一、推理和演绎推理的基础知识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25" y="99060"/>
          <a:ext cx="11654790" cy="273400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15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6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772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400" b="0">
                          <a:solidFill>
                            <a:srgbClr val="1525FC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黑体" panose="02010609060101010101" charset="-122"/>
                        </a:rPr>
                        <a:t>种类</a:t>
                      </a:r>
                    </a:p>
                  </a:txBody>
                  <a:tcPr marL="91136" marR="91136" marT="45568" marB="45568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400" b="0">
                          <a:ln w="10160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内涵</a:t>
                      </a:r>
                    </a:p>
                  </a:txBody>
                  <a:tcPr marL="91136" marR="91136" marT="45568" marB="45568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400" b="0">
                          <a:ln w="10160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借用矛盾的普遍性和特殊性的关系理解推理的分类</a:t>
                      </a:r>
                    </a:p>
                  </a:txBody>
                  <a:tcPr marL="91136" marR="91136" marT="45568" marB="45568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200" b="0">
                          <a:ln w="10160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演绎推理</a:t>
                      </a:r>
                    </a:p>
                  </a:txBody>
                  <a:tcPr marL="91136" marR="91136" marT="45568" marB="45568"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200" b="0">
                          <a:ln w="10160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从</a:t>
                      </a: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一般性前提</a:t>
                      </a:r>
                      <a:r>
                        <a:rPr lang="zh-CN" altLang="en-US" sz="2200" b="0">
                          <a:ln w="10160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推出</a:t>
                      </a: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个别性结论</a:t>
                      </a:r>
                      <a:r>
                        <a:rPr lang="zh-CN" altLang="en-US" sz="2200" b="0">
                          <a:ln w="10160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的推理</a:t>
                      </a:r>
                    </a:p>
                  </a:txBody>
                  <a:tcPr marL="91136" marR="91136" marT="45568" marB="45568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zh-CN" sz="2200" b="1" dirty="0">
                          <a:solidFill>
                            <a:srgbClr val="1525F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演绎推理</a:t>
                      </a:r>
                      <a:r>
                        <a:rPr lang="en-US" altLang="zh-CN" sz="2200" b="1" dirty="0">
                          <a:solidFill>
                            <a:srgbClr val="1525F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:  </a:t>
                      </a:r>
                      <a:r>
                        <a:rPr lang="zh-CN" altLang="zh-CN" sz="22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普遍</a:t>
                      </a:r>
                      <a:r>
                        <a:rPr lang="en-US" altLang="zh-CN" sz="22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→</a:t>
                      </a:r>
                      <a:r>
                        <a:rPr lang="zh-CN" altLang="zh-CN" sz="22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特殊</a:t>
                      </a:r>
                      <a:r>
                        <a:rPr lang="en-US" altLang="zh-CN" sz="22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; </a:t>
                      </a:r>
                      <a:r>
                        <a:rPr lang="en-US" altLang="zh-CN" sz="2200" b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endParaRPr lang="en-US" altLang="zh-CN" sz="2200" b="0" dirty="0">
                        <a:ln w="10160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91136" marR="91136" marT="45568" marB="45568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200" b="0">
                          <a:ln w="10160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归纳推理</a:t>
                      </a:r>
                    </a:p>
                  </a:txBody>
                  <a:tcPr marL="91136" marR="91136" marT="45568" marB="45568"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200" b="0">
                          <a:ln w="10160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从</a:t>
                      </a: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个别性前提</a:t>
                      </a:r>
                      <a:r>
                        <a:rPr lang="zh-CN" altLang="en-US" sz="2200" b="0">
                          <a:ln w="10160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推出</a:t>
                      </a: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一般性结论</a:t>
                      </a:r>
                      <a:r>
                        <a:rPr lang="zh-CN" altLang="en-US" sz="2200" b="0">
                          <a:ln w="10160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的推理</a:t>
                      </a:r>
                    </a:p>
                  </a:txBody>
                  <a:tcPr marL="91136" marR="91136" marT="45568" marB="45568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zh-CN" sz="2200" b="1">
                          <a:solidFill>
                            <a:srgbClr val="1525F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归纳推理:</a:t>
                      </a:r>
                      <a:r>
                        <a:rPr lang="en-US" altLang="zh-CN" sz="2200" b="1">
                          <a:solidFill>
                            <a:srgbClr val="1525F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 </a:t>
                      </a:r>
                      <a:r>
                        <a:rPr lang="zh-CN" altLang="zh-CN" sz="2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特殊</a:t>
                      </a:r>
                      <a:r>
                        <a:rPr lang="en-US" altLang="zh-CN" sz="2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→</a:t>
                      </a:r>
                      <a:r>
                        <a:rPr lang="zh-CN" altLang="zh-CN" sz="2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普遍</a:t>
                      </a:r>
                      <a:r>
                        <a:rPr lang="en-US" altLang="zh-CN" sz="2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;</a:t>
                      </a:r>
                      <a:endParaRPr lang="en-US" altLang="zh-CN" sz="2200" b="1">
                        <a:ln w="10160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91136" marR="91136" marT="45568" marB="45568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7110">
                <a:tc>
                  <a:txBody>
                    <a:bodyPr/>
                    <a:lstStyle/>
                    <a:p>
                      <a:pPr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200" b="0">
                          <a:ln w="10160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类比推理</a:t>
                      </a:r>
                    </a:p>
                  </a:txBody>
                  <a:tcPr marL="91136" marR="91136" marT="45568" marB="45568"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200" b="0">
                          <a:ln w="10160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从</a:t>
                      </a: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一般性前提</a:t>
                      </a:r>
                      <a:r>
                        <a:rPr lang="zh-CN" altLang="en-US" sz="2200" b="0">
                          <a:ln w="10160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推出</a:t>
                      </a: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一般性结论</a:t>
                      </a:r>
                      <a:r>
                        <a:rPr lang="zh-CN" altLang="en-US" sz="2200" b="0">
                          <a:ln w="10160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</a:p>
                    <a:p>
                      <a:pPr algn="ctr"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200" b="0">
                          <a:ln w="10160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或从</a:t>
                      </a: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个别性前提</a:t>
                      </a:r>
                      <a:r>
                        <a:rPr lang="zh-CN" altLang="en-US" sz="2200" b="0">
                          <a:ln w="10160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推出</a:t>
                      </a: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个别性结论</a:t>
                      </a:r>
                      <a:r>
                        <a:rPr lang="zh-CN" altLang="en-US" sz="2200" b="0">
                          <a:ln w="10160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的推理</a:t>
                      </a:r>
                    </a:p>
                  </a:txBody>
                  <a:tcPr marL="91136" marR="91136" marT="45568" marB="45568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zh-CN" sz="2200" b="0" dirty="0">
                          <a:solidFill>
                            <a:srgbClr val="1525F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r>
                        <a:rPr lang="zh-CN" altLang="zh-CN" sz="2200" b="1" dirty="0">
                          <a:solidFill>
                            <a:srgbClr val="1525F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类比推理:</a:t>
                      </a:r>
                      <a:r>
                        <a:rPr lang="en-US" altLang="zh-CN" sz="2200" b="1" dirty="0">
                          <a:solidFill>
                            <a:srgbClr val="1525F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 </a:t>
                      </a:r>
                      <a:r>
                        <a:rPr lang="zh-CN" altLang="zh-CN" sz="22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特殊</a:t>
                      </a:r>
                      <a:r>
                        <a:rPr lang="en-US" altLang="zh-CN" sz="22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→</a:t>
                      </a:r>
                      <a:r>
                        <a:rPr lang="zh-CN" altLang="zh-CN" sz="22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特殊</a:t>
                      </a:r>
                      <a:r>
                        <a:rPr lang="en-US" altLang="zh-CN" sz="22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, </a:t>
                      </a:r>
                      <a:r>
                        <a:rPr lang="zh-CN" altLang="zh-CN" sz="22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一般</a:t>
                      </a:r>
                      <a:r>
                        <a:rPr lang="en-US" altLang="zh-CN" sz="22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→</a:t>
                      </a:r>
                      <a:r>
                        <a:rPr lang="zh-CN" altLang="zh-CN" sz="22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一般。</a:t>
                      </a:r>
                      <a:endParaRPr lang="zh-CN" altLang="zh-CN" sz="2200" b="1" dirty="0">
                        <a:ln w="10160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91136" marR="91136" marT="45568" marB="45568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28625" y="3112770"/>
            <a:ext cx="9378315" cy="1353185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推理1：</a:t>
            </a:r>
            <a:r>
              <a:rPr kumimoji="0" lang="zh-CN" altLang="en-US" sz="2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公共场所禁止吸烟，图书馆是公共场所，所以图书馆禁止吸烟。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推理2：</a:t>
            </a:r>
            <a:r>
              <a:rPr kumimoji="0" lang="zh-CN" altLang="en-US" sz="2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短篇小说是有情节的，中篇小说是有情节的，长篇小说是有情节的，所以小说都是有情节的。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推理3：</a:t>
            </a:r>
            <a:r>
              <a:rPr kumimoji="0" lang="zh-CN" altLang="en-US" sz="2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由叩击木桶、凭声音估计桶里有多少酒，人们推理出叩诊方法诊断病情。</a:t>
            </a: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 bwMode="auto">
          <a:xfrm>
            <a:off x="9806940" y="2941320"/>
            <a:ext cx="1247775" cy="4324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rgbClr val="7030A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1pPr>
            <a:lvl2pPr marL="742950" indent="-28575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2pPr>
            <a:lvl3pPr marL="11430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3pPr>
            <a:lvl4pPr marL="16002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4pPr>
            <a:lvl5pPr marL="20574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0" fontAlgn="auto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45" b="0" i="0" u="none" strike="noStrike" kern="1200" cap="none" spc="0" normalizeH="0" baseline="0" noProof="0">
                <a:ln w="1905"/>
                <a:solidFill>
                  <a:srgbClr val="1525F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>
                    <a:alpha val="0"/>
                  </a:srgbClr>
                </a:highlight>
                <a:uLnTx/>
                <a:uFillTx/>
                <a:latin typeface="黑体" panose="02010609060101010101" charset="-122"/>
                <a:ea typeface="黑体" panose="02010609060101010101" charset="-122"/>
                <a:cs typeface="仿宋" panose="02010609060101010101" charset="-122"/>
                <a:sym typeface="+mn-ea"/>
              </a:rPr>
              <a:t>演绎推理</a:t>
            </a: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 bwMode="auto">
          <a:xfrm>
            <a:off x="9806940" y="3496945"/>
            <a:ext cx="1244600" cy="4324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rgbClr val="7030A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1pPr>
            <a:lvl2pPr marL="742950" indent="-28575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2pPr>
            <a:lvl3pPr marL="11430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3pPr>
            <a:lvl4pPr marL="16002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4pPr>
            <a:lvl5pPr marL="20574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0" fontAlgn="auto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45" b="0" i="0" u="none" strike="noStrike" kern="1200" cap="none" spc="0" normalizeH="0" baseline="0" noProof="0">
                <a:ln w="1905"/>
                <a:solidFill>
                  <a:srgbClr val="1525F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>
                    <a:alpha val="0"/>
                  </a:srgbClr>
                </a:highlight>
                <a:uLnTx/>
                <a:uFillTx/>
                <a:latin typeface="黑体" panose="02010609060101010101" charset="-122"/>
                <a:ea typeface="黑体" panose="02010609060101010101" charset="-122"/>
                <a:cs typeface="仿宋" panose="02010609060101010101" charset="-122"/>
                <a:sym typeface="+mn-ea"/>
              </a:rPr>
              <a:t>归纳推理</a:t>
            </a: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 bwMode="auto">
          <a:xfrm>
            <a:off x="9806940" y="4022725"/>
            <a:ext cx="1244600" cy="5181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rgbClr val="7030A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1pPr>
            <a:lvl2pPr marL="742950" indent="-28575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2pPr>
            <a:lvl3pPr marL="11430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3pPr>
            <a:lvl4pPr marL="16002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4pPr>
            <a:lvl5pPr marL="20574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45" b="0" i="0" u="none" strike="noStrike" kern="1200" cap="none" spc="0" normalizeH="0" baseline="0" noProof="0">
                <a:ln w="1905"/>
                <a:solidFill>
                  <a:srgbClr val="1525F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>
                    <a:alpha val="0"/>
                  </a:srgbClr>
                </a:highlight>
                <a:uLnTx/>
                <a:uFillTx/>
                <a:latin typeface="黑体" panose="02010609060101010101" charset="-122"/>
                <a:ea typeface="黑体" panose="02010609060101010101" charset="-122"/>
                <a:cs typeface="仿宋" panose="02010609060101010101" charset="-122"/>
                <a:sym typeface="+mn-ea"/>
              </a:rPr>
              <a:t>类比推理</a:t>
            </a:r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 bwMode="auto">
          <a:xfrm>
            <a:off x="347345" y="4651375"/>
            <a:ext cx="11736070" cy="1120775"/>
          </a:xfrm>
          <a:prstGeom prst="rect">
            <a:avLst/>
          </a:prstGeom>
          <a:solidFill>
            <a:srgbClr val="CDEF5B">
              <a:alpha val="27000"/>
            </a:srgbClr>
          </a:solidFill>
          <a:ln w="25400">
            <a:solidFill>
              <a:srgbClr val="7030A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1pPr>
            <a:lvl2pPr marL="742950" indent="-28575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2pPr>
            <a:lvl3pPr marL="11430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3pPr>
            <a:lvl4pPr marL="16002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4pPr>
            <a:lvl5pPr marL="20574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39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演绎推理是</a:t>
            </a:r>
            <a:r>
              <a:rPr kumimoji="0" lang="zh-CN" altLang="zh-CN" sz="2390" b="1" i="0" u="heavy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2060"/>
                  </a:solidFill>
                </a:u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必然推理</a:t>
            </a:r>
            <a:r>
              <a:rPr kumimoji="0" lang="en-US" altLang="zh-CN" sz="239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,</a:t>
            </a:r>
          </a:p>
          <a:p>
            <a:pPr marL="0" marR="0" lvl="0" indent="0" algn="l" defTabSz="6858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39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归纳推理</a:t>
            </a:r>
            <a:r>
              <a:rPr kumimoji="0" lang="en-US" altLang="zh-CN" sz="239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(</a:t>
            </a:r>
            <a:r>
              <a:rPr kumimoji="0" lang="zh-CN" altLang="zh-CN" sz="239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除完全归纳推理外</a:t>
            </a:r>
            <a:r>
              <a:rPr kumimoji="0" lang="en-US" altLang="zh-CN" sz="239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)</a:t>
            </a:r>
            <a:r>
              <a:rPr kumimoji="0" lang="zh-CN" altLang="zh-CN" sz="239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和类比推理是</a:t>
            </a:r>
            <a:r>
              <a:rPr kumimoji="0" lang="zh-CN" altLang="zh-CN" sz="2390" b="1" i="0" u="heavy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2060"/>
                  </a:solidFill>
                </a:u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或然推理</a:t>
            </a:r>
            <a:r>
              <a:rPr kumimoji="0" lang="zh-CN" altLang="zh-CN" sz="239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。</a:t>
            </a:r>
            <a:endParaRPr kumimoji="0" lang="zh-CN" altLang="en-US" sz="239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sp>
        <p:nvSpPr>
          <p:cNvPr id="12" name="TextBox 7"/>
          <p:cNvSpPr/>
          <p:nvPr>
            <p:custDataLst>
              <p:tags r:id="rId7"/>
            </p:custDataLst>
          </p:nvPr>
        </p:nvSpPr>
        <p:spPr>
          <a:xfrm>
            <a:off x="3522535" y="4760760"/>
            <a:ext cx="350139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995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  <a:sym typeface="Wingdings" panose="05000000000000000000" pitchFamily="2" charset="2"/>
              </a:rPr>
              <a:t>特征：前提真，结论一定真。</a:t>
            </a:r>
            <a:endParaRPr kumimoji="0" lang="zh-CN" altLang="en-US" sz="1995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方正粗黑宋简体" panose="02000000000000000000" charset="-122"/>
              <a:ea typeface="方正粗黑宋简体" panose="02000000000000000000" charset="-122"/>
              <a:cs typeface="+mn-cs"/>
            </a:endParaRPr>
          </a:p>
        </p:txBody>
      </p:sp>
      <p:sp>
        <p:nvSpPr>
          <p:cNvPr id="13" name="TextBox 6"/>
          <p:cNvSpPr/>
          <p:nvPr>
            <p:custDataLst>
              <p:tags r:id="rId8"/>
            </p:custDataLst>
          </p:nvPr>
        </p:nvSpPr>
        <p:spPr>
          <a:xfrm>
            <a:off x="7489654" y="5335075"/>
            <a:ext cx="477774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995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  <a:sym typeface="Wingdings" panose="05000000000000000000" pitchFamily="2" charset="2"/>
              </a:rPr>
              <a:t>特征：前提真，结论可能真，也可能假。</a:t>
            </a:r>
            <a:endParaRPr kumimoji="0" lang="zh-CN" altLang="en-US" sz="1995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方正粗黑宋简体" panose="02000000000000000000" charset="-122"/>
              <a:ea typeface="方正粗黑宋简体" panose="02000000000000000000" charset="-122"/>
              <a:cs typeface="+mn-cs"/>
            </a:endParaRP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227965" y="5882640"/>
            <a:ext cx="11736070" cy="8299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逻辑学本身只能告诉我们前提和结论之间的逻辑规则，而不具体解决前提真实与否的问题。前提真实与否只有靠各门具体科学，靠实践来解决。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10" grpId="0" bldLvl="0" animBg="1"/>
      <p:bldP spid="11" grpId="0" bldLvl="0" animBg="1"/>
      <p:bldP spid="12" grpId="0"/>
      <p:bldP spid="13" grpId="0"/>
      <p:bldP spid="1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208280" y="612140"/>
            <a:ext cx="5547360" cy="520065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790" b="1" i="0" u="none" strike="noStrike" kern="1200" cap="none" spc="0" normalizeH="0" baseline="0" noProof="0">
                <a:ln>
                  <a:noFill/>
                </a:ln>
                <a:solidFill>
                  <a:srgbClr val="1525FC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（二）演绎推理的逻辑要义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08280" y="-17145"/>
            <a:ext cx="5367655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一、推理和演绎推理的基础知识</a:t>
            </a: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89280" y="1280795"/>
          <a:ext cx="11221720" cy="23152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9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2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2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1.</a:t>
                      </a:r>
                      <a:r>
                        <a:rPr lang="zh-CN" altLang="en-US" sz="2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含义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dirty="0"/>
                    </a:p>
                    <a:p>
                      <a:pPr>
                        <a:buNone/>
                      </a:pPr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24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2.</a:t>
                      </a:r>
                      <a:r>
                        <a:rPr lang="zh-CN" altLang="en-US" sz="24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正确的演绎逻辑推理必备的条件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73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722880" y="1265555"/>
            <a:ext cx="886079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演绎推理是从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一般性前提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推出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个别性结论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的推理。演绎推理是前提蕴涵结论的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必然推理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。演绎推理研究的是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形式逻辑。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827655" y="223520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 ①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作为推理根据的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前提是真实的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判断。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984500" y="297624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685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②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推理结构正确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0" y="3983990"/>
            <a:ext cx="5982335" cy="25611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876675"/>
            <a:ext cx="6027420" cy="275225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EECC38C-2AFA-D16F-9734-DB21AADC87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041" y="3935866"/>
            <a:ext cx="463167" cy="3473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703195" y="2646680"/>
            <a:ext cx="75431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核心知识二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简单判断的演绎推理方法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30339" y="1330537"/>
          <a:ext cx="11777345" cy="50377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755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6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4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6755"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endParaRPr lang="zh-CN" altLang="en-US" sz="19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96449" marR="96449" marT="48224" marB="4822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lang="zh-CN" altLang="en-US" sz="2770" b="1" dirty="0">
                          <a:solidFill>
                            <a:srgbClr val="1552F9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换质法（</a:t>
                      </a:r>
                      <a:r>
                        <a:rPr lang="zh-CN" altLang="en-US" sz="2770" b="1" dirty="0">
                          <a:solidFill>
                            <a:srgbClr val="1552F9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换质推理）</a:t>
                      </a:r>
                    </a:p>
                  </a:txBody>
                  <a:tcPr marL="96449" marR="96449" marT="48224" marB="4822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lang="zh-CN" altLang="en-US" sz="2770" b="1">
                          <a:solidFill>
                            <a:srgbClr val="1552F9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换位法（</a:t>
                      </a:r>
                      <a:r>
                        <a:rPr lang="zh-CN" altLang="en-US" sz="2770" b="1">
                          <a:solidFill>
                            <a:srgbClr val="1552F9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换位推理）</a:t>
                      </a:r>
                    </a:p>
                  </a:txBody>
                  <a:tcPr marL="96449" marR="96449" marT="48224" marB="4822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6505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2400" b="1" spc="120" dirty="0" err="1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含义</a:t>
                      </a:r>
                      <a:endParaRPr lang="en-US" altLang="en-US" sz="2400" b="1" spc="120" dirty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67917" marR="267917" marT="187541" marB="1875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lang="zh-CN" altLang="en-US" sz="2400" b="1" dirty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267917" marR="267917" marT="187541" marB="1875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96449" marR="96449" marT="48224" marB="4822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5290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b="1" spc="120" dirty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方法</a:t>
                      </a:r>
                    </a:p>
                  </a:txBody>
                  <a:tcPr marL="267917" marR="267917" marT="187541" marB="1875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font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67917" marR="267917" marT="187541" marB="1875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font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4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96449" marR="96449" marT="48224" marB="4822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8410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b="1" spc="120" dirty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示例</a:t>
                      </a:r>
                    </a:p>
                  </a:txBody>
                  <a:tcPr marL="267917" marR="267917" marT="187541" marB="1875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font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400" b="1" spc="12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267917" marR="267917" marT="187541" marB="1875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黑体" panose="02010609060101010101" charset="-122"/>
                          <a:sym typeface="+mn-ea"/>
                        </a:rPr>
                        <a:t> </a:t>
                      </a:r>
                    </a:p>
                  </a:txBody>
                  <a:tcPr marL="96449" marR="96449" marT="48224" marB="4822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273" name="矩形 13"/>
          <p:cNvSpPr/>
          <p:nvPr>
            <p:custDataLst>
              <p:tags r:id="rId2"/>
            </p:custDataLst>
          </p:nvPr>
        </p:nvSpPr>
        <p:spPr>
          <a:xfrm>
            <a:off x="1481128" y="5105156"/>
            <a:ext cx="3015741" cy="48069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65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等线" panose="02010600030101010101" charset="-122"/>
              </a:rPr>
              <a:t> </a:t>
            </a:r>
            <a:endParaRPr kumimoji="0" lang="zh-CN" altLang="en-US" sz="1265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65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r>
              <a:rPr kumimoji="0" lang="en-US" altLang="zh-CN" sz="1265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    </a:t>
            </a:r>
            <a:endParaRPr kumimoji="0" lang="zh-CN" altLang="en-US" sz="148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208280" y="612140"/>
            <a:ext cx="5547360" cy="520065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790" b="1" i="0" u="none" strike="noStrike" kern="1200" cap="none" spc="0" normalizeH="0" baseline="0" noProof="0">
                <a:ln>
                  <a:noFill/>
                </a:ln>
                <a:solidFill>
                  <a:srgbClr val="1525FC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（一）性质判断的换质位推理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08280" y="-38735"/>
            <a:ext cx="5367655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二、简单判断的演绎推理方法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99185" y="2153285"/>
            <a:ext cx="495363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通过</a:t>
            </a:r>
            <a:r>
              <a:rPr kumimoji="0" lang="zh-CN" altLang="en-US" sz="24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改变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已知性质判断的</a:t>
            </a:r>
            <a:r>
              <a:rPr kumimoji="0" lang="zh-CN" altLang="en-US" sz="24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“质”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而得出一个新判断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34415" y="3373755"/>
            <a:ext cx="522541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①</a:t>
            </a:r>
            <a:r>
              <a:rPr kumimoji="0" lang="zh-CN" altLang="en-US" sz="24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主项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和</a:t>
            </a:r>
            <a:r>
              <a:rPr kumimoji="0" lang="zh-CN" altLang="en-US" sz="24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量项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C1D8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不变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②</a:t>
            </a: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联项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C1D8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“是”改为“不是”、“不是”改为“是”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③将</a:t>
            </a: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谓项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改为与</a:t>
            </a: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其相矛盾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的概念。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4415" y="5255895"/>
            <a:ext cx="472122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所有金属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都是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导电的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所有金属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都不是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不导电的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002780" y="2183765"/>
            <a:ext cx="448500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改变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已知性质判断的</a:t>
            </a:r>
            <a:r>
              <a:rPr kumimoji="0" lang="zh-CN" altLang="en-US" sz="24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主项和谓项的位置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而得出一个新判断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542405" y="3558540"/>
            <a:ext cx="544576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charset="-122"/>
              </a:rPr>
              <a:t>①</a:t>
            </a: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charset="-122"/>
              </a:rPr>
              <a:t>主项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C1D8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charset="-122"/>
              </a:rPr>
              <a:t>与</a:t>
            </a: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charset="-122"/>
              </a:rPr>
              <a:t>谓项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C1D8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charset="-122"/>
              </a:rPr>
              <a:t>的位置</a:t>
            </a: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charset="-122"/>
              </a:rPr>
              <a:t>互换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2C1D86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微软雅黑" panose="020B0503020204020204" charset="-122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charset="-122"/>
              </a:rPr>
              <a:t>②不改变联项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2C1D86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微软雅黑" panose="020B0503020204020204" charset="-122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charset="-122"/>
              </a:rPr>
              <a:t>③前提中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charset="-122"/>
              </a:rPr>
              <a:t>不周延的项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charset="-122"/>
              </a:rPr>
              <a:t>换位后也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charset="-122"/>
              </a:rPr>
              <a:t>不能周延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694805" y="5302250"/>
            <a:ext cx="494220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等线" panose="02010600030101010101" charset="-122"/>
              </a:rPr>
              <a:t>所有的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等线" panose="02010600030101010101" charset="-122"/>
              </a:rPr>
              <a:t>马克思主义者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等线" panose="02010600030101010101" charset="-122"/>
              </a:rPr>
              <a:t>都是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等线" panose="02010600030101010101" charset="-122"/>
              </a:rPr>
              <a:t>无神论者。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黑体" panose="02010609060101010101" charset="-122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等线" panose="02010600030101010101" charset="-122"/>
              </a:rPr>
              <a:t>有的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等线" panose="02010600030101010101" charset="-122"/>
              </a:rPr>
              <a:t>无神论者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等线" panose="02010600030101010101" charset="-122"/>
              </a:rPr>
              <a:t>是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等线" panose="02010600030101010101" charset="-122"/>
              </a:rPr>
              <a:t>马克思主义者。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2907665" y="294640"/>
            <a:ext cx="5868670" cy="520065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790" b="1" i="0" u="none" strike="noStrike" kern="1200" cap="none" spc="0" normalizeH="0" baseline="0" noProof="0">
                <a:ln>
                  <a:noFill/>
                </a:ln>
                <a:solidFill>
                  <a:srgbClr val="0019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性质判断主、谓项的周延性理解 </a:t>
            </a:r>
            <a:r>
              <a:rPr kumimoji="0" lang="en-US" altLang="zh-CN" sz="2790" b="1" i="0" u="none" strike="noStrike" kern="1200" cap="none" spc="0" normalizeH="0" baseline="0" noProof="0">
                <a:ln>
                  <a:noFill/>
                </a:ln>
                <a:solidFill>
                  <a:srgbClr val="0019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</a:t>
            </a:r>
            <a:endParaRPr kumimoji="0" lang="zh-CN" altLang="en-US" sz="2790" b="1" i="0" u="none" strike="noStrike" kern="1200" cap="none" spc="0" normalizeH="0" baseline="0" noProof="0">
              <a:ln>
                <a:noFill/>
              </a:ln>
              <a:solidFill>
                <a:srgbClr val="0019FF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 bwMode="auto">
          <a:xfrm>
            <a:off x="459740" y="1035685"/>
            <a:ext cx="11271885" cy="242316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indent="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1pPr>
            <a:lvl2pPr marL="742950" indent="-28575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2pPr>
            <a:lvl3pPr marL="11430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3pPr>
            <a:lvl4pPr marL="16002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4pPr>
            <a:lvl5pPr marL="20574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9pPr>
          </a:lstStyle>
          <a:p>
            <a:pPr marL="0" marR="0" lvl="0" indent="0" algn="just" defTabSz="685800" rtl="0" eaLnBrk="0" fontAlgn="auto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每个性质判断都对其主项和谓项所</a:t>
            </a:r>
            <a:r>
              <a:rPr kumimoji="0" lang="zh-CN" altLang="en-US" sz="2400" b="1" i="0" u="heavy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206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反映对象范围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作了断定。</a:t>
            </a:r>
          </a:p>
          <a:p>
            <a:pPr marL="0" marR="0" lvl="0" indent="0" algn="l" defTabSz="6858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①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一个性质判断如果</a:t>
            </a: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断定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了其主项或谓项所反映的</a:t>
            </a: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全部对象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，那主项或谓项就是</a:t>
            </a: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周延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的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黑体" panose="02010609060101010101" charset="-122"/>
            </a:endParaRPr>
          </a:p>
          <a:p>
            <a:pPr marL="0" marR="0" lvl="0" indent="0" algn="l" defTabSz="6858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②</a:t>
            </a: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945A5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没有断定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其主项或谓项所反映的</a:t>
            </a: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945A5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全部对象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，这个主项或谓项就是</a:t>
            </a: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945A5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不周延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的。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黑体" panose="02010609060101010101" charset="-122"/>
            </a:endParaRPr>
          </a:p>
          <a:p>
            <a:pPr marL="0" marR="0" lvl="0" indent="0" algn="l" defTabSz="6858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③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主项和谓项</a:t>
            </a:r>
            <a:r>
              <a:rPr kumimoji="0" lang="zh-CN" altLang="en-US" sz="2400" b="1" i="0" u="heavy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206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位置的变化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会引起其</a:t>
            </a:r>
            <a:r>
              <a:rPr kumimoji="0" lang="zh-CN" altLang="en-US" sz="2400" b="1" i="0" u="heavy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206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外延断定情况的变化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</p:txBody>
      </p:sp>
      <p:grpSp>
        <p:nvGrpSpPr>
          <p:cNvPr id="6" name="组合 5"/>
          <p:cNvGrpSpPr/>
          <p:nvPr>
            <p:custDataLst>
              <p:tags r:id="rId3"/>
            </p:custDataLst>
          </p:nvPr>
        </p:nvGrpSpPr>
        <p:grpSpPr>
          <a:xfrm>
            <a:off x="1162050" y="3680460"/>
            <a:ext cx="9360535" cy="2914745"/>
            <a:chOff x="1981" y="11461"/>
            <a:chExt cx="25532" cy="8946"/>
          </a:xfrm>
          <a:noFill/>
        </p:grpSpPr>
        <p:grpSp>
          <p:nvGrpSpPr>
            <p:cNvPr id="2" name="组合 1"/>
            <p:cNvGrpSpPr/>
            <p:nvPr>
              <p:custDataLst>
                <p:tags r:id="rId4"/>
              </p:custDataLst>
            </p:nvPr>
          </p:nvGrpSpPr>
          <p:grpSpPr>
            <a:xfrm>
              <a:off x="2478" y="11461"/>
              <a:ext cx="21850" cy="1550"/>
              <a:chOff x="1302" y="5202"/>
              <a:chExt cx="11248" cy="798"/>
            </a:xfrm>
            <a:grpFill/>
          </p:grpSpPr>
          <p:sp>
            <p:nvSpPr>
              <p:cNvPr id="19458" name="矩形 1"/>
              <p:cNvSpPr/>
              <p:nvPr>
                <p:custDataLst>
                  <p:tags r:id="rId13"/>
                </p:custDataLst>
              </p:nvPr>
            </p:nvSpPr>
            <p:spPr>
              <a:xfrm>
                <a:off x="3399" y="5273"/>
                <a:ext cx="9151" cy="727"/>
              </a:xfrm>
              <a:prstGeom prst="rect">
                <a:avLst/>
              </a:prstGeom>
              <a:grp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楷体" panose="02010609060101010101" charset="-122"/>
                    <a:ea typeface="楷体" panose="02010609060101010101" charset="-122"/>
                    <a:cs typeface="+mn-cs"/>
                  </a:rPr>
                  <a:t>所有的青年路学生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楷体" panose="02010609060101010101" charset="-122"/>
                    <a:ea typeface="楷体" panose="02010609060101010101" charset="-122"/>
                    <a:cs typeface="+mn-cs"/>
                  </a:rPr>
                  <a:t>   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楷体" panose="02010609060101010101" charset="-122"/>
                    <a:ea typeface="楷体" panose="02010609060101010101" charset="-122"/>
                    <a:cs typeface="+mn-cs"/>
                  </a:rPr>
                  <a:t>都是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楷体" panose="02010609060101010101" charset="-122"/>
                    <a:ea typeface="楷体" panose="02010609060101010101" charset="-122"/>
                    <a:cs typeface="+mn-cs"/>
                  </a:rPr>
                  <a:t>     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70AD47">
                        <a:lumMod val="50000"/>
                      </a:srgbClr>
                    </a:solidFill>
                    <a:effectLst/>
                    <a:uLnTx/>
                    <a:uFillTx/>
                    <a:latin typeface="楷体" panose="02010609060101010101" charset="-122"/>
                    <a:ea typeface="楷体" panose="02010609060101010101" charset="-122"/>
                    <a:cs typeface="+mn-cs"/>
                  </a:rPr>
                  <a:t>中学生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楷体" panose="02010609060101010101" charset="-122"/>
                    <a:ea typeface="楷体" panose="02010609060101010101" charset="-122"/>
                    <a:cs typeface="+mn-cs"/>
                  </a:rPr>
                  <a:t>。</a:t>
                </a:r>
              </a:p>
            </p:txBody>
          </p:sp>
          <p:sp>
            <p:nvSpPr>
              <p:cNvPr id="19459" name="TextBox 2"/>
              <p:cNvSpPr/>
              <p:nvPr>
                <p:custDataLst>
                  <p:tags r:id="rId14"/>
                </p:custDataLst>
              </p:nvPr>
            </p:nvSpPr>
            <p:spPr>
              <a:xfrm>
                <a:off x="1302" y="5202"/>
                <a:ext cx="1384" cy="727"/>
              </a:xfrm>
              <a:prstGeom prst="rect">
                <a:avLst/>
              </a:prstGeom>
              <a:grp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黑体" panose="02010609060101010101" charset="-122"/>
                    <a:ea typeface="黑体" panose="02010609060101010101" charset="-122"/>
                    <a:cs typeface="+mn-cs"/>
                  </a:rPr>
                  <a:t>例如：</a:t>
                </a:r>
              </a:p>
            </p:txBody>
          </p:sp>
        </p:grpSp>
        <p:sp>
          <p:nvSpPr>
            <p:cNvPr id="19460" name="TextBox 3"/>
            <p:cNvSpPr/>
            <p:nvPr>
              <p:custDataLst>
                <p:tags r:id="rId5"/>
              </p:custDataLst>
            </p:nvPr>
          </p:nvSpPr>
          <p:spPr>
            <a:xfrm>
              <a:off x="6672" y="13264"/>
              <a:ext cx="8859" cy="1413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  <a:sym typeface="Wingdings" panose="05000000000000000000" pitchFamily="2" charset="2"/>
                </a:rPr>
                <a:t>主项反映的是全部对象</a:t>
              </a:r>
            </a:p>
          </p:txBody>
        </p:sp>
        <p:sp>
          <p:nvSpPr>
            <p:cNvPr id="19463" name="TextBox 16"/>
            <p:cNvSpPr/>
            <p:nvPr>
              <p:custDataLst>
                <p:tags r:id="rId6"/>
              </p:custDataLst>
            </p:nvPr>
          </p:nvSpPr>
          <p:spPr>
            <a:xfrm>
              <a:off x="15989" y="13322"/>
              <a:ext cx="8893" cy="1413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  <a:sym typeface="Wingdings" panose="05000000000000000000" pitchFamily="2" charset="2"/>
                </a:rPr>
                <a:t>谓项反映的是部分对象</a:t>
              </a:r>
            </a:p>
          </p:txBody>
        </p:sp>
        <p:sp>
          <p:nvSpPr>
            <p:cNvPr id="19464" name="TextBox 19"/>
            <p:cNvSpPr/>
            <p:nvPr>
              <p:custDataLst>
                <p:tags r:id="rId7"/>
              </p:custDataLst>
            </p:nvPr>
          </p:nvSpPr>
          <p:spPr>
            <a:xfrm>
              <a:off x="9325" y="14928"/>
              <a:ext cx="4968" cy="1413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  <a:sym typeface="Wingdings" panose="05000000000000000000" pitchFamily="2" charset="2"/>
                </a:rPr>
                <a:t>主项周延</a:t>
              </a:r>
            </a:p>
          </p:txBody>
        </p:sp>
        <p:sp>
          <p:nvSpPr>
            <p:cNvPr id="19465" name="TextBox 20"/>
            <p:cNvSpPr/>
            <p:nvPr>
              <p:custDataLst>
                <p:tags r:id="rId8"/>
              </p:custDataLst>
            </p:nvPr>
          </p:nvSpPr>
          <p:spPr>
            <a:xfrm>
              <a:off x="18193" y="15045"/>
              <a:ext cx="5173" cy="1413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  <a:sym typeface="Wingdings" panose="05000000000000000000" pitchFamily="2" charset="2"/>
                </a:rPr>
                <a:t>谓项不周延</a:t>
              </a:r>
            </a:p>
          </p:txBody>
        </p:sp>
        <p:sp>
          <p:nvSpPr>
            <p:cNvPr id="19466" name="矩形 21"/>
            <p:cNvSpPr/>
            <p:nvPr>
              <p:custDataLst>
                <p:tags r:id="rId9"/>
              </p:custDataLst>
            </p:nvPr>
          </p:nvSpPr>
          <p:spPr>
            <a:xfrm>
              <a:off x="6672" y="17219"/>
              <a:ext cx="17533" cy="1413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  <a:sym typeface="Wingdings" panose="05000000000000000000" pitchFamily="2" charset="2"/>
                </a:rPr>
                <a:t>所有的中学生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  <a:sym typeface="Wingdings" panose="05000000000000000000" pitchFamily="2" charset="2"/>
                </a:rPr>
                <a:t>       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  <a:sym typeface="Wingdings" panose="05000000000000000000" pitchFamily="2" charset="2"/>
                </a:rPr>
                <a:t>都是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  <a:sym typeface="Wingdings" panose="05000000000000000000" pitchFamily="2" charset="2"/>
                </a:rPr>
                <a:t>     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  <a:sym typeface="+mn-ea"/>
                </a:rPr>
                <a:t>青年路学生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  <a:sym typeface="Wingdings" panose="05000000000000000000" pitchFamily="2" charset="2"/>
                </a:rPr>
                <a:t>。</a:t>
              </a:r>
            </a:p>
          </p:txBody>
        </p:sp>
        <p:sp>
          <p:nvSpPr>
            <p:cNvPr id="19467" name="TextBox 22"/>
            <p:cNvSpPr/>
            <p:nvPr>
              <p:custDataLst>
                <p:tags r:id="rId10"/>
              </p:custDataLst>
            </p:nvPr>
          </p:nvSpPr>
          <p:spPr>
            <a:xfrm>
              <a:off x="2765" y="18983"/>
              <a:ext cx="11524" cy="1413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  <a:sym typeface="Wingdings" panose="05000000000000000000" pitchFamily="2" charset="2"/>
                </a:rPr>
                <a:t>“中学生”变成主项</a:t>
              </a: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  <a:sym typeface="Wingdings" panose="05000000000000000000" pitchFamily="2" charset="2"/>
                </a:rPr>
                <a:t>外延变大</a:t>
              </a:r>
            </a:p>
          </p:txBody>
        </p:sp>
        <p:sp>
          <p:nvSpPr>
            <p:cNvPr id="19470" name="TextBox 25"/>
            <p:cNvSpPr/>
            <p:nvPr>
              <p:custDataLst>
                <p:tags r:id="rId11"/>
              </p:custDataLst>
            </p:nvPr>
          </p:nvSpPr>
          <p:spPr>
            <a:xfrm>
              <a:off x="14401" y="18994"/>
              <a:ext cx="13112" cy="1413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  <a:sym typeface="Wingdings" panose="05000000000000000000" pitchFamily="2" charset="2"/>
                </a:rPr>
                <a:t>“青年路学生”变成谓项</a:t>
              </a: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  <a:sym typeface="Wingdings" panose="05000000000000000000" pitchFamily="2" charset="2"/>
                </a:rPr>
                <a:t>外延变小</a:t>
              </a:r>
            </a:p>
          </p:txBody>
        </p:sp>
        <p:cxnSp>
          <p:nvCxnSpPr>
            <p:cNvPr id="19471" name="直接连接符 28"/>
            <p:cNvCxnSpPr/>
            <p:nvPr>
              <p:custDataLst>
                <p:tags r:id="rId12"/>
              </p:custDataLst>
            </p:nvPr>
          </p:nvCxnSpPr>
          <p:spPr>
            <a:xfrm>
              <a:off x="1981" y="17066"/>
              <a:ext cx="24655" cy="1"/>
            </a:xfrm>
            <a:prstGeom prst="line">
              <a:avLst/>
            </a:prstGeom>
            <a:grpFill/>
            <a:ln w="47625" cap="flat" cmpd="sng">
              <a:noFill/>
              <a:prstDash val="solid"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2328271" y="318354"/>
            <a:ext cx="7329524" cy="521970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19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换位推理的具体推理方法示例</a:t>
            </a: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702420" y="1230192"/>
          <a:ext cx="10584180" cy="56361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0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9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18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96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879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85825">
                <a:tc grid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zh-CN" sz="2400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endParaRPr lang="en-US" altLang="zh-CN" sz="2400" b="0" dirty="0">
                        <a:latin typeface="微软雅黑" panose="020B0503020204020204" charset="-122"/>
                        <a:ea typeface="微软雅黑" panose="020B0503020204020204" charset="-122"/>
                        <a:cs typeface="Calibri" panose="020F0502020204030204" charset="0"/>
                      </a:endParaRPr>
                    </a:p>
                  </a:txBody>
                  <a:tcPr marL="68352" marR="68352" marT="0" marB="0" anchor="ctr" anchorCtr="1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量项</a:t>
                      </a:r>
                    </a:p>
                  </a:txBody>
                  <a:tcPr marL="91136" marR="91136" marT="45568" marB="45568" anchor="ctr" anchorCtr="1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主项</a:t>
                      </a:r>
                    </a:p>
                  </a:txBody>
                  <a:tcPr marL="91136" marR="91136" marT="45568" marB="45568" anchor="ctr" anchorCtr="1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联项</a:t>
                      </a:r>
                    </a:p>
                  </a:txBody>
                  <a:tcPr marL="91136" marR="91136" marT="45568" marB="45568" anchor="ctr" anchorCtr="1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谓项</a:t>
                      </a:r>
                    </a:p>
                  </a:txBody>
                  <a:tcPr marL="91136" marR="91136" marT="45568" marB="45568" anchor="ctr" anchorCtr="1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850">
                <a:tc grid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lang="zh-CN" altLang="en-US" sz="2400" b="0">
                          <a:highlight>
                            <a:srgbClr val="FFFF00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前提判断：</a:t>
                      </a:r>
                    </a:p>
                  </a:txBody>
                  <a:tcPr marL="68352" marR="68352" marT="0" marB="0" anchor="ctr" anchorCtr="1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0">
                          <a:solidFill>
                            <a:srgbClr val="0945A5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所有</a:t>
                      </a:r>
                    </a:p>
                  </a:txBody>
                  <a:tcPr marL="91136" marR="91136" marT="45568" marB="45568" anchor="ctr" anchorCtr="1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0">
                          <a:solidFill>
                            <a:srgbClr val="0945A5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商品</a:t>
                      </a:r>
                    </a:p>
                  </a:txBody>
                  <a:tcPr marL="91136" marR="91136" marT="45568" marB="45568" anchor="ctr" anchorCtr="1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0">
                          <a:solidFill>
                            <a:srgbClr val="0945A5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都是</a:t>
                      </a:r>
                    </a:p>
                  </a:txBody>
                  <a:tcPr marL="91136" marR="91136" marT="45568" marB="45568" anchor="ctr" anchorCtr="1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0">
                          <a:solidFill>
                            <a:srgbClr val="0945A5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劳动产品</a:t>
                      </a:r>
                    </a:p>
                  </a:txBody>
                  <a:tcPr marL="91136" marR="91136" marT="45568" marB="45568" anchor="ctr" anchorCtr="1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4305">
                <a:tc row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黑体" panose="02010609060101010101" charset="-122"/>
                          <a:sym typeface="+mn-ea"/>
                        </a:rPr>
                        <a:t>具体推理方法</a:t>
                      </a:r>
                    </a:p>
                  </a:txBody>
                  <a:tcPr marL="68352" marR="68352" marT="0" marB="0" anchor="ctr" anchorCtr="1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sz="2400" b="1" dirty="0" err="1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第一步：不改变联项</a:t>
                      </a:r>
                      <a:r>
                        <a:rPr sz="2400" b="1" dirty="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。</a:t>
                      </a:r>
                      <a:endParaRPr sz="2400" b="1" dirty="0">
                        <a:solidFill>
                          <a:srgbClr val="2C1D8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sz="2400" b="1" u="sng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主项</a:t>
                      </a:r>
                      <a:r>
                        <a:rPr sz="2400" b="1" dirty="0" err="1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与</a:t>
                      </a:r>
                      <a:r>
                        <a:rPr sz="2400" b="1" u="sng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谓项</a:t>
                      </a:r>
                      <a:r>
                        <a:rPr sz="2400" b="1" dirty="0" err="1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的位置</a:t>
                      </a:r>
                      <a:r>
                        <a:rPr sz="2400" b="1" u="sng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互换</a:t>
                      </a:r>
                      <a:r>
                        <a:rPr sz="2400" b="1" dirty="0">
                          <a:solidFill>
                            <a:srgbClr val="2C1D8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。</a:t>
                      </a:r>
                    </a:p>
                    <a:p>
                      <a:pPr indent="0">
                        <a:buNone/>
                      </a:pPr>
                      <a:r>
                        <a:rPr lang="en-US" sz="2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2400" b="1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352" marR="68352" marT="0" marB="0" anchor="ctr" anchorCtr="1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.....</a:t>
                      </a:r>
                      <a:endParaRPr lang="zh-CN" altLang="en-US" sz="2400" b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sym typeface="+mn-ea"/>
                      </a:endParaRPr>
                    </a:p>
                  </a:txBody>
                  <a:tcPr marL="91136" marR="91136" marT="45568" marB="45568" anchor="ctr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劳动产品</a:t>
                      </a:r>
                    </a:p>
                  </a:txBody>
                  <a:tcPr marL="91136" marR="91136" marT="45568" marB="45568" anchor="ctr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是</a:t>
                      </a:r>
                    </a:p>
                  </a:txBody>
                  <a:tcPr marL="91136" marR="91136" marT="45568" marB="45568" anchor="ctr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商品</a:t>
                      </a:r>
                    </a:p>
                  </a:txBody>
                  <a:tcPr marL="91136" marR="91136" marT="45568" marB="45568" anchor="ctr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66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40000"/>
                        </a:lnSpc>
                        <a:buNone/>
                      </a:pPr>
                      <a:r>
                        <a:rPr sz="2400" b="1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第二步：前提中</a:t>
                      </a:r>
                      <a:r>
                        <a:rPr sz="2400" b="1" u="sng" dirty="0" err="1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不周延的项</a:t>
                      </a:r>
                      <a:r>
                        <a:rPr sz="2400" b="1" dirty="0" err="1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换位后</a:t>
                      </a:r>
                      <a:r>
                        <a:rPr sz="2400" b="1" u="sng" dirty="0" err="1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不能周延</a:t>
                      </a:r>
                      <a:r>
                        <a:rPr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。</a:t>
                      </a:r>
                    </a:p>
                    <a:p>
                      <a:pPr indent="0">
                        <a:buNone/>
                      </a:pPr>
                      <a:r>
                        <a:rPr lang="en-US" sz="2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2400" b="1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352" marR="68352" marT="0" marB="0" anchor="ctr" anchorCtr="1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有的</a:t>
                      </a:r>
                    </a:p>
                  </a:txBody>
                  <a:tcPr marL="91136" marR="91136" marT="45568" marB="45568" anchor="ctr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0">
                          <a:solidFill>
                            <a:srgbClr val="0945A5"/>
                          </a:solidFill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劳动产品</a:t>
                      </a:r>
                    </a:p>
                  </a:txBody>
                  <a:tcPr marL="91136" marR="91136" marT="45568" marB="45568" anchor="ctr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是</a:t>
                      </a:r>
                    </a:p>
                  </a:txBody>
                  <a:tcPr marL="91136" marR="91136" marT="45568" marB="45568" anchor="ctr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......</a:t>
                      </a:r>
                    </a:p>
                  </a:txBody>
                  <a:tcPr marL="91136" marR="91136" marT="45568" marB="45568" anchor="ctr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6890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0" dirty="0">
                          <a:highlight>
                            <a:srgbClr val="FFFF00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黑体" panose="02010609060101010101" charset="-122"/>
                          <a:sym typeface="+mn-ea"/>
                        </a:rPr>
                        <a:t>结论判断</a:t>
                      </a:r>
                    </a:p>
                  </a:txBody>
                  <a:tcPr marL="68352" marR="68352" marT="0" marB="0" anchor="ctr" anchorCtr="1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有的</a:t>
                      </a:r>
                    </a:p>
                  </a:txBody>
                  <a:tcPr marL="91136" marR="91136" marT="45568" marB="45568" anchor="ctr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劳动产品</a:t>
                      </a:r>
                    </a:p>
                  </a:txBody>
                  <a:tcPr marL="91136" marR="91136" marT="45568" marB="45568" anchor="ctr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是</a:t>
                      </a:r>
                    </a:p>
                  </a:txBody>
                  <a:tcPr marL="91136" marR="91136" marT="45568" marB="45568" anchor="ctr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0" dirty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商品</a:t>
                      </a:r>
                    </a:p>
                  </a:txBody>
                  <a:tcPr marL="91136" marR="91136" marT="45568" marB="45568" anchor="ctr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AutoShape 7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207994" y="-180594"/>
            <a:ext cx="405051" cy="405051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20484" name="AutoShape 9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207994" y="-180594"/>
            <a:ext cx="405051" cy="405051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20487" name="Rectangle 1"/>
          <p:cNvSpPr/>
          <p:nvPr>
            <p:custDataLst>
              <p:tags r:id="rId3"/>
            </p:custDataLst>
          </p:nvPr>
        </p:nvSpPr>
        <p:spPr>
          <a:xfrm>
            <a:off x="819579" y="224412"/>
            <a:ext cx="10993335" cy="58166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pPr marL="0" marR="0" lvl="0" indent="0" algn="l" defTabSz="685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190" b="1" i="0" u="none" strike="noStrike" kern="1200" cap="none" spc="0" normalizeH="0" baseline="0" noProof="0">
                <a:ln>
                  <a:noFill/>
                </a:ln>
                <a:solidFill>
                  <a:srgbClr val="56CA95">
                    <a:lumMod val="50000"/>
                  </a:srgbClr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相关链接</a:t>
            </a:r>
            <a:r>
              <a:rPr kumimoji="0" lang="en-US" altLang="zh-CN" sz="3190" b="1" i="0" u="none" strike="noStrike" kern="1200" cap="none" spc="0" normalizeH="0" baseline="0" noProof="0">
                <a:ln>
                  <a:noFill/>
                </a:ln>
                <a:solidFill>
                  <a:srgbClr val="56CA95">
                    <a:lumMod val="50000"/>
                  </a:srgbClr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 </a:t>
            </a:r>
            <a:r>
              <a:rPr kumimoji="0" lang="zh-CN" altLang="en-US" sz="319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下表是六种性质判断的主项和谓项的周延性情况：</a:t>
            </a:r>
            <a:endParaRPr kumimoji="0" lang="en-US" altLang="zh-CN" sz="319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  <p:graphicFrame>
        <p:nvGraphicFramePr>
          <p:cNvPr id="20488" name="表格 20487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761370" y="1142350"/>
          <a:ext cx="5243830" cy="4004691"/>
        </p:xfrm>
        <a:graphic>
          <a:graphicData uri="http://schemas.openxmlformats.org/drawingml/2006/table">
            <a:tbl>
              <a:tblPr/>
              <a:tblGrid>
                <a:gridCol w="2430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5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8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5775"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3190" b="1">
                          <a:latin typeface="楷体" panose="02010609060101010101" charset="-122"/>
                          <a:ea typeface="楷体" panose="02010609060101010101" charset="-122"/>
                        </a:rPr>
                        <a:t>判断种类</a:t>
                      </a: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3190" b="1">
                          <a:latin typeface="楷体" panose="02010609060101010101" charset="-122"/>
                          <a:ea typeface="楷体" panose="02010609060101010101" charset="-122"/>
                        </a:rPr>
                        <a:t>主项</a:t>
                      </a: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3190" b="1">
                          <a:latin typeface="楷体" panose="02010609060101010101" charset="-122"/>
                          <a:ea typeface="楷体" panose="02010609060101010101" charset="-122"/>
                        </a:rPr>
                        <a:t>谓项</a:t>
                      </a: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9130"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655" b="0">
                          <a:solidFill>
                            <a:schemeClr val="tx1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全称</a:t>
                      </a:r>
                      <a:r>
                        <a:rPr lang="zh-CN" altLang="en-US" sz="2655" b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隶书" panose="02010509060101010101" charset="-122"/>
                          <a:ea typeface="隶书" panose="02010509060101010101" charset="-122"/>
                        </a:rPr>
                        <a:t>肯定</a:t>
                      </a:r>
                      <a:r>
                        <a:rPr lang="zh-CN" altLang="en-US" sz="2655" b="0">
                          <a:solidFill>
                            <a:schemeClr val="tx1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判断</a:t>
                      </a:r>
                      <a:endParaRPr lang="zh-CN" altLang="en-US" sz="2655" b="0">
                        <a:solidFill>
                          <a:srgbClr val="C00000"/>
                        </a:solidFill>
                        <a:latin typeface="隶书" panose="02010509060101010101" charset="-122"/>
                        <a:ea typeface="隶书" panose="02010509060101010101" charset="-122"/>
                      </a:endParaRP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655" b="0">
                          <a:solidFill>
                            <a:srgbClr val="3333FF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周延</a:t>
                      </a: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655" b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隶书" panose="02010509060101010101" charset="-122"/>
                          <a:ea typeface="隶书" panose="02010509060101010101" charset="-122"/>
                        </a:rPr>
                        <a:t>不周延</a:t>
                      </a:r>
                      <a:endParaRPr lang="zh-CN" altLang="en-US" sz="2655" b="0">
                        <a:latin typeface="隶书" panose="02010509060101010101" charset="-122"/>
                        <a:ea typeface="隶书" panose="02010509060101010101" charset="-122"/>
                      </a:endParaRP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055"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655" b="0">
                          <a:solidFill>
                            <a:srgbClr val="C00000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全称否定</a:t>
                      </a:r>
                      <a:r>
                        <a:rPr lang="zh-CN" altLang="en-US" sz="2655" b="0">
                          <a:solidFill>
                            <a:schemeClr val="tx1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判断</a:t>
                      </a:r>
                      <a:endParaRPr lang="zh-CN" altLang="en-US" sz="2655" b="0">
                        <a:solidFill>
                          <a:srgbClr val="C00000"/>
                        </a:solidFill>
                        <a:latin typeface="隶书" panose="02010509060101010101" charset="-122"/>
                        <a:ea typeface="隶书" panose="02010509060101010101" charset="-122"/>
                      </a:endParaRP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655" b="0">
                          <a:solidFill>
                            <a:srgbClr val="3333FF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周延</a:t>
                      </a: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655" b="0">
                          <a:solidFill>
                            <a:srgbClr val="3333FF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周延</a:t>
                      </a: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765"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655" b="0">
                          <a:solidFill>
                            <a:srgbClr val="C00000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特称</a:t>
                      </a:r>
                      <a:r>
                        <a:rPr lang="zh-CN" altLang="en-US" sz="2655" b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隶书" panose="02010509060101010101" charset="-122"/>
                          <a:ea typeface="隶书" panose="02010509060101010101" charset="-122"/>
                        </a:rPr>
                        <a:t>肯定</a:t>
                      </a:r>
                      <a:r>
                        <a:rPr lang="zh-CN" altLang="en-US" sz="2655" b="0">
                          <a:solidFill>
                            <a:schemeClr val="tx1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判断</a:t>
                      </a:r>
                      <a:endParaRPr lang="zh-CN" altLang="en-US" sz="2655" b="0">
                        <a:solidFill>
                          <a:srgbClr val="C00000"/>
                        </a:solidFill>
                        <a:latin typeface="隶书" panose="02010509060101010101" charset="-122"/>
                        <a:ea typeface="隶书" panose="02010509060101010101" charset="-122"/>
                      </a:endParaRP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655" b="0">
                          <a:latin typeface="隶书" panose="02010509060101010101" charset="-122"/>
                          <a:ea typeface="隶书" panose="02010509060101010101" charset="-122"/>
                        </a:rPr>
                        <a:t>不周延</a:t>
                      </a: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655" b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隶书" panose="02010509060101010101" charset="-122"/>
                          <a:ea typeface="隶书" panose="02010509060101010101" charset="-122"/>
                        </a:rPr>
                        <a:t>不周延</a:t>
                      </a:r>
                      <a:endParaRPr lang="zh-CN" altLang="en-US" sz="2655" b="0">
                        <a:latin typeface="隶书" panose="02010509060101010101" charset="-122"/>
                        <a:ea typeface="隶书" panose="02010509060101010101" charset="-122"/>
                      </a:endParaRP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400"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655" b="0">
                          <a:solidFill>
                            <a:srgbClr val="C00000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特称否定</a:t>
                      </a:r>
                      <a:r>
                        <a:rPr lang="zh-CN" altLang="en-US" sz="2655" b="0">
                          <a:solidFill>
                            <a:schemeClr val="tx1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判断</a:t>
                      </a:r>
                      <a:endParaRPr lang="zh-CN" altLang="en-US" sz="2655" b="0">
                        <a:solidFill>
                          <a:srgbClr val="C00000"/>
                        </a:solidFill>
                        <a:latin typeface="隶书" panose="02010509060101010101" charset="-122"/>
                        <a:ea typeface="隶书" panose="02010509060101010101" charset="-122"/>
                      </a:endParaRP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655" b="0">
                          <a:latin typeface="隶书" panose="02010509060101010101" charset="-122"/>
                          <a:ea typeface="隶书" panose="02010509060101010101" charset="-122"/>
                        </a:rPr>
                        <a:t>不周延</a:t>
                      </a: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655" b="0">
                          <a:solidFill>
                            <a:srgbClr val="3333FF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周延</a:t>
                      </a: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9130"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655" b="0">
                          <a:solidFill>
                            <a:srgbClr val="C00000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单称</a:t>
                      </a:r>
                      <a:r>
                        <a:rPr lang="zh-CN" altLang="en-US" sz="2655" b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隶书" panose="02010509060101010101" charset="-122"/>
                          <a:ea typeface="隶书" panose="02010509060101010101" charset="-122"/>
                        </a:rPr>
                        <a:t>肯定</a:t>
                      </a:r>
                      <a:r>
                        <a:rPr lang="zh-CN" altLang="en-US" sz="2655" b="0">
                          <a:solidFill>
                            <a:schemeClr val="tx1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判断</a:t>
                      </a:r>
                      <a:endParaRPr lang="zh-CN" altLang="en-US" sz="2655" b="0">
                        <a:solidFill>
                          <a:srgbClr val="C00000"/>
                        </a:solidFill>
                        <a:latin typeface="隶书" panose="02010509060101010101" charset="-122"/>
                        <a:ea typeface="隶书" panose="02010509060101010101" charset="-122"/>
                      </a:endParaRP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655" b="0">
                          <a:solidFill>
                            <a:srgbClr val="3333FF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周延</a:t>
                      </a: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655" b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隶书" panose="02010509060101010101" charset="-122"/>
                          <a:ea typeface="隶书" panose="02010509060101010101" charset="-122"/>
                        </a:rPr>
                        <a:t>不周延</a:t>
                      </a:r>
                      <a:endParaRPr lang="zh-CN" altLang="en-US" sz="2655" b="0">
                        <a:latin typeface="隶书" panose="02010509060101010101" charset="-122"/>
                        <a:ea typeface="隶书" panose="02010509060101010101" charset="-122"/>
                      </a:endParaRP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055"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655" b="0">
                          <a:solidFill>
                            <a:srgbClr val="C00000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单称否定</a:t>
                      </a:r>
                      <a:r>
                        <a:rPr lang="zh-CN" altLang="en-US" sz="2655" b="0">
                          <a:solidFill>
                            <a:schemeClr val="tx1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判断</a:t>
                      </a:r>
                      <a:endParaRPr lang="zh-CN" altLang="en-US" sz="2655" b="0">
                        <a:solidFill>
                          <a:srgbClr val="C00000"/>
                        </a:solidFill>
                        <a:latin typeface="隶书" panose="02010509060101010101" charset="-122"/>
                        <a:ea typeface="隶书" panose="02010509060101010101" charset="-122"/>
                      </a:endParaRP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655" b="0">
                          <a:solidFill>
                            <a:srgbClr val="3333FF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周延</a:t>
                      </a: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342900" lvl="1" indent="1143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685800" lvl="2" indent="2286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028700" lvl="3" indent="3429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371600" lvl="4" indent="45720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655" b="0">
                          <a:solidFill>
                            <a:srgbClr val="3333FF"/>
                          </a:solidFill>
                          <a:latin typeface="隶书" panose="02010509060101010101" charset="-122"/>
                          <a:ea typeface="隶书" panose="02010509060101010101" charset="-122"/>
                        </a:rPr>
                        <a:t>周延</a:t>
                      </a:r>
                    </a:p>
                  </a:txBody>
                  <a:tcPr marL="91136" marR="91136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0522" name="TextBox 13"/>
          <p:cNvSpPr/>
          <p:nvPr>
            <p:custDataLst>
              <p:tags r:id="rId5"/>
            </p:custDataLst>
          </p:nvPr>
        </p:nvSpPr>
        <p:spPr>
          <a:xfrm>
            <a:off x="6488110" y="1647769"/>
            <a:ext cx="4942520" cy="34724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>
            <a:solidFill>
              <a:srgbClr val="3333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655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《</a:t>
            </a:r>
            <a:r>
              <a:rPr kumimoji="0" lang="zh-CN" altLang="en-US" sz="2655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性质判断周延歌</a:t>
            </a:r>
            <a:r>
              <a:rPr kumimoji="0" lang="en-US" altLang="zh-CN" sz="2655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》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隶书" panose="02010509060101010101" charset="-122"/>
                <a:ea typeface="隶书" panose="02010509060101010101" charset="-122"/>
                <a:cs typeface="+mn-cs"/>
                <a:sym typeface="Wingdings" panose="05000000000000000000" pitchFamily="2" charset="2"/>
              </a:rPr>
              <a:t>周延、不周延，质、量来判断。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隶书" panose="02010509060101010101" charset="-122"/>
              <a:ea typeface="隶书" panose="02010509060101010101" charset="-122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隶书" panose="02010509060101010101" charset="-122"/>
                <a:ea typeface="隶书" panose="02010509060101010101" charset="-122"/>
                <a:cs typeface="+mn-cs"/>
                <a:sym typeface="Wingdings" panose="05000000000000000000" pitchFamily="2" charset="2"/>
              </a:rPr>
              <a:t>主项看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隶书" panose="02010509060101010101" charset="-122"/>
                <a:ea typeface="隶书" panose="02010509060101010101" charset="-122"/>
                <a:cs typeface="+mn-cs"/>
                <a:sym typeface="Wingdings" panose="05000000000000000000" pitchFamily="2" charset="2"/>
              </a:rPr>
              <a:t>量项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隶书" panose="02010509060101010101" charset="-122"/>
                <a:ea typeface="隶书" panose="02010509060101010101" charset="-122"/>
                <a:cs typeface="+mn-cs"/>
                <a:sym typeface="Wingdings" panose="05000000000000000000" pitchFamily="2" charset="2"/>
              </a:rPr>
              <a:t>，全单称周延，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隶书" panose="02010509060101010101" charset="-122"/>
                <a:ea typeface="隶书" panose="02010509060101010101" charset="-122"/>
                <a:cs typeface="+mn-cs"/>
                <a:sym typeface="Wingdings" panose="05000000000000000000" pitchFamily="2" charset="2"/>
              </a:rPr>
              <a:t>特称不周延；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隶书" panose="02010509060101010101" charset="-122"/>
              <a:ea typeface="隶书" panose="02010509060101010101" charset="-122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隶书" panose="02010509060101010101" charset="-122"/>
                <a:ea typeface="隶书" panose="02010509060101010101" charset="-122"/>
                <a:cs typeface="+mn-cs"/>
                <a:sym typeface="Wingdings" panose="05000000000000000000" pitchFamily="2" charset="2"/>
              </a:rPr>
              <a:t>谓项要看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隶书" panose="02010509060101010101" charset="-122"/>
                <a:ea typeface="隶书" panose="02010509060101010101" charset="-122"/>
                <a:cs typeface="+mn-cs"/>
                <a:sym typeface="Wingdings" panose="05000000000000000000" pitchFamily="2" charset="2"/>
              </a:rPr>
              <a:t>联项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隶书" panose="02010509060101010101" charset="-122"/>
                <a:ea typeface="隶书" panose="02010509060101010101" charset="-122"/>
                <a:cs typeface="+mn-cs"/>
                <a:sym typeface="Wingdings" panose="05000000000000000000" pitchFamily="2" charset="2"/>
              </a:rPr>
              <a:t>，肯定不周延，否定周延。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655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5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【注】否定周延，全、单周延</a:t>
            </a: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1225704" y="5537881"/>
            <a:ext cx="9941560" cy="1133475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25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一个判断</a:t>
            </a:r>
            <a:r>
              <a:rPr kumimoji="0" lang="zh-CN" altLang="en-US" sz="225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确定的</a:t>
            </a:r>
            <a:r>
              <a:rPr kumimoji="0" sz="2255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断定</a:t>
            </a:r>
            <a:r>
              <a:rPr kumimoji="0" sz="225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了其主项或谓项的</a:t>
            </a:r>
            <a:r>
              <a:rPr kumimoji="0" sz="2255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全部</a:t>
            </a:r>
            <a:r>
              <a:rPr kumimoji="0" lang="zh-CN" altLang="en-US" sz="2255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外延</a:t>
            </a:r>
            <a:r>
              <a:rPr kumimoji="0" sz="225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，那主项或谓项就是</a:t>
            </a:r>
            <a:r>
              <a:rPr kumimoji="0" sz="2255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周延</a:t>
            </a:r>
            <a:r>
              <a:rPr kumimoji="0" sz="225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的</a:t>
            </a:r>
            <a:r>
              <a:rPr kumimoji="0" lang="zh-CN" altLang="en-US" sz="225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；</a:t>
            </a:r>
            <a:endParaRPr kumimoji="0" sz="2255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25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没有</a:t>
            </a:r>
            <a:r>
              <a:rPr kumimoji="0" sz="2255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断定</a:t>
            </a:r>
            <a:r>
              <a:rPr kumimoji="0" sz="225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其主项或谓项的</a:t>
            </a:r>
            <a:r>
              <a:rPr kumimoji="0" sz="2255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全部</a:t>
            </a:r>
            <a:r>
              <a:rPr kumimoji="0" lang="zh-CN" altLang="en-US" sz="2255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外延</a:t>
            </a:r>
            <a:r>
              <a:rPr kumimoji="0" sz="225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，那主项或谓项就是</a:t>
            </a:r>
            <a:r>
              <a:rPr kumimoji="0" lang="zh-CN" altLang="en-US" sz="225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不</a:t>
            </a:r>
            <a:r>
              <a:rPr kumimoji="0" sz="2255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周延</a:t>
            </a:r>
            <a:r>
              <a:rPr kumimoji="0" sz="225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的</a:t>
            </a:r>
            <a:r>
              <a:rPr kumimoji="0" lang="zh-CN" altLang="en-US" sz="225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2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229235" y="1052195"/>
            <a:ext cx="11382375" cy="267765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3822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指出下列推理采用的推理方法，并作简要说明。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+mn-cs"/>
            </a:endParaRPr>
          </a:p>
          <a:p>
            <a:pPr marL="0" marR="0" lvl="0" indent="3822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①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成功不是有保证的，所以，成功是没有保证的。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3822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______________________________________________________________________</a:t>
            </a:r>
          </a:p>
          <a:p>
            <a:pPr marL="0" marR="0" lvl="0" indent="3822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______________________________________________________________________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+mn-cs"/>
            </a:endParaRPr>
          </a:p>
          <a:p>
            <a:pPr marL="0" marR="0" lvl="0" indent="3822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②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有的妇女是干部，所以，有的干部是妇女。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3822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_____________________________________________________________________   _____________________________________________________________________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615" y="3839210"/>
            <a:ext cx="11873865" cy="274955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marL="0" marR="0" lvl="0" indent="38227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10600030101010101" charset="-122"/>
                <a:ea typeface="黑体" panose="02010609060101010101" charset="-122"/>
                <a:cs typeface="+mn-cs"/>
              </a:rPr>
              <a:t>答案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　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  <a:t>①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换质法。这是个换质推理，把前提判断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成功不是有保证的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的联项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不是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改为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是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，并且把谓项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有保证的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改为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没有保证的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，从而推出一个新判断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成功是没有保证的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。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  <a:t>②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换位法。这是个换位推理。通过直接调换主项与谓项的位置，即把原判断中的主项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妇女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与谓项中的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干部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直接对调位置，构成一个新判断，即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有的干部是妇女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29235" y="276860"/>
            <a:ext cx="18288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对点训练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/>
          <p:nvPr>
            <p:custDataLst>
              <p:tags r:id="rId1"/>
            </p:custDataLst>
          </p:nvPr>
        </p:nvSpPr>
        <p:spPr>
          <a:xfrm>
            <a:off x="116121" y="764427"/>
            <a:ext cx="12151529" cy="286131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19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下列判断主谓项均周延的是</a:t>
            </a:r>
          </a:p>
          <a:p>
            <a:pPr marL="0" marR="0" lvl="0" indent="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．有的农民是科学家	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marR="0" lvl="0" indent="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．有的青年不是党员</a:t>
            </a:r>
          </a:p>
          <a:p>
            <a:pPr marL="0" marR="0" lvl="0" indent="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C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．任何真理都不是教条	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marR="0" lvl="0" indent="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D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．所有团员都是青年</a:t>
            </a:r>
          </a:p>
        </p:txBody>
      </p:sp>
      <p:sp>
        <p:nvSpPr>
          <p:cNvPr id="21508" name="Rectangle 2"/>
          <p:cNvSpPr/>
          <p:nvPr>
            <p:custDataLst>
              <p:tags r:id="rId2"/>
            </p:custDataLst>
          </p:nvPr>
        </p:nvSpPr>
        <p:spPr>
          <a:xfrm>
            <a:off x="499110" y="4750118"/>
            <a:ext cx="11193780" cy="1124585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anchor="ctr" anchorCtr="0">
            <a:spAutoFit/>
          </a:bodyPr>
          <a:lstStyle/>
          <a:p>
            <a:pPr marL="0" marR="0" lvl="0" indent="0" algn="l" defTabSz="685800" rtl="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【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解析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】主谓项均周延的判断有两种：全称否定判断、单称否定判断。在题干中只有C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项符合题意。</a:t>
            </a:r>
          </a:p>
        </p:txBody>
      </p:sp>
      <p:sp>
        <p:nvSpPr>
          <p:cNvPr id="21509" name="矩形 4"/>
          <p:cNvSpPr/>
          <p:nvPr>
            <p:custDataLst>
              <p:tags r:id="rId3"/>
            </p:custDataLst>
          </p:nvPr>
        </p:nvSpPr>
        <p:spPr>
          <a:xfrm>
            <a:off x="4083685" y="1896745"/>
            <a:ext cx="4806950" cy="953135"/>
          </a:xfrm>
          <a:prstGeom prst="rect">
            <a:avLst/>
          </a:prstGeom>
          <a:noFill/>
          <a:ln w="9525" cap="flat" cmpd="sng">
            <a:solidFill>
              <a:srgbClr val="3333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主项看量项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，（排除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A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、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B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）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全、单周延，特称不周延。</a:t>
            </a:r>
          </a:p>
        </p:txBody>
      </p:sp>
      <p:sp>
        <p:nvSpPr>
          <p:cNvPr id="21510" name="矩形 5"/>
          <p:cNvSpPr/>
          <p:nvPr>
            <p:custDataLst>
              <p:tags r:id="rId4"/>
            </p:custDataLst>
          </p:nvPr>
        </p:nvSpPr>
        <p:spPr>
          <a:xfrm>
            <a:off x="4083685" y="3209290"/>
            <a:ext cx="4806950" cy="953135"/>
          </a:xfrm>
          <a:prstGeom prst="rect">
            <a:avLst/>
          </a:prstGeom>
          <a:noFill/>
          <a:ln w="9525" cap="flat" cmpd="sng">
            <a:solidFill>
              <a:srgbClr val="3333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谓项要看质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，（选否定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C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）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Wingdings" panose="05000000000000000000" pitchFamily="2" charset="2"/>
              </a:rPr>
              <a:t>否定周延，肯定不周延。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986645" y="2613025"/>
            <a:ext cx="117538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C</a:t>
            </a: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48285" y="0"/>
            <a:ext cx="18288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对点训练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bldLvl="0" animBg="1"/>
      <p:bldP spid="21510" grpId="0" bldLvl="0" animBg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5340985" y="0"/>
            <a:ext cx="5547360" cy="520065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790" b="1" i="0" u="none" strike="noStrike" kern="1200" cap="none" spc="0" normalizeH="0" baseline="0" noProof="0">
                <a:ln>
                  <a:noFill/>
                </a:ln>
                <a:solidFill>
                  <a:srgbClr val="1525F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（二）三段论推理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08280" y="-38735"/>
            <a:ext cx="5367655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二、简单判断的演绎推理方法</a:t>
            </a:r>
          </a:p>
        </p:txBody>
      </p:sp>
      <p:graphicFrame>
        <p:nvGraphicFramePr>
          <p:cNvPr id="6" name="表格 5"/>
          <p:cNvGraphicFramePr/>
          <p:nvPr>
            <p:custDataLst>
              <p:tags r:id="rId2"/>
            </p:custDataLst>
          </p:nvPr>
        </p:nvGraphicFramePr>
        <p:xfrm>
          <a:off x="194310" y="646430"/>
          <a:ext cx="7552055" cy="6211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9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23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325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1.</a:t>
                      </a:r>
                      <a:r>
                        <a:rPr lang="en-US" altLang="zh-CN" sz="2400" b="1" spc="200">
                          <a:ln w="3175">
                            <a:noFill/>
                            <a:prstDash val="dash"/>
                          </a:ln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黑体" panose="02010609060101010101" charset="-122"/>
                          <a:sym typeface="+mn-ea"/>
                        </a:rPr>
                        <a:t>含义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5155"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2.</a:t>
                      </a:r>
                      <a:r>
                        <a:rPr lang="zh-CN" altLang="en-US" sz="2400" b="1" spc="200">
                          <a:ln w="3175">
                            <a:noFill/>
                            <a:prstDash val="dash"/>
                          </a:ln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黑体" panose="02010609060101010101" charset="-122"/>
                          <a:sym typeface="+mn-ea"/>
                        </a:rPr>
                        <a:t>构成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2400" b="1" spc="180">
                          <a:ln w="3175">
                            <a:noFill/>
                            <a:prstDash val="dash"/>
                          </a:ln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黑体" panose="02010609060101010101" charset="-122"/>
                          <a:sym typeface="+mn-ea"/>
                        </a:rPr>
                        <a:t>①大项、小项和中项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8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b="1" spc="180">
                          <a:ln w="3175">
                            <a:noFill/>
                            <a:prstDash val="dash"/>
                          </a:ln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黑体" panose="02010609060101010101" charset="-122"/>
                          <a:sym typeface="+mn-ea"/>
                        </a:rPr>
                        <a:t>②</a:t>
                      </a:r>
                      <a:r>
                        <a:rPr lang="en-US" altLang="zh-CN" sz="2400" b="1" spc="180">
                          <a:ln w="3175">
                            <a:noFill/>
                            <a:prstDash val="dash"/>
                          </a:ln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黑体" panose="02010609060101010101" charset="-122"/>
                          <a:sym typeface="+mn-ea"/>
                        </a:rPr>
                        <a:t>大前提和小前提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20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b="1" spc="180" dirty="0">
                          <a:ln w="3175">
                            <a:noFill/>
                            <a:prstDash val="dash"/>
                          </a:ln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黑体" panose="02010609060101010101" charset="-122"/>
                          <a:sym typeface="+mn-ea"/>
                        </a:rPr>
                        <a:t>③</a:t>
                      </a:r>
                      <a:r>
                        <a:rPr lang="en-US" altLang="zh-CN" sz="2400" b="1" spc="180" dirty="0" err="1">
                          <a:ln w="3175">
                            <a:noFill/>
                            <a:prstDash val="dash"/>
                          </a:ln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黑体" panose="02010609060101010101" charset="-122"/>
                          <a:sym typeface="+mn-ea"/>
                        </a:rPr>
                        <a:t>大项、小项和中项的关系</a:t>
                      </a:r>
                      <a:endParaRPr lang="en-US" altLang="zh-CN" sz="2400" b="1" spc="180" dirty="0">
                        <a:ln w="3175">
                          <a:noFill/>
                          <a:prstDash val="dash"/>
                        </a:ln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黑体" panose="02010609060101010101" charset="-122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  <a:p>
                      <a:pPr>
                        <a:buNone/>
                      </a:pPr>
                      <a:endParaRPr lang="zh-CN" altLang="en-US" dirty="0"/>
                    </a:p>
                    <a:p>
                      <a:pPr>
                        <a:buNone/>
                      </a:pPr>
                      <a:endParaRPr lang="zh-CN" altLang="en-US" dirty="0"/>
                    </a:p>
                    <a:p>
                      <a:pPr>
                        <a:buNone/>
                      </a:pPr>
                      <a:endParaRPr lang="zh-CN" altLang="en-US" dirty="0"/>
                    </a:p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568450" y="805180"/>
            <a:ext cx="617791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1200" cap="none" spc="180" normalizeH="0" baseline="0" noProof="0" dirty="0" err="1">
                <a:ln w="3175">
                  <a:noFill/>
                  <a:prstDash val="dash"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以</a:t>
            </a:r>
            <a:r>
              <a:rPr kumimoji="0" sz="2400" b="1" i="0" u="sng" strike="noStrike" kern="1200" cap="none" spc="180" normalizeH="0" baseline="0" noProof="0" dirty="0" err="1">
                <a:ln w="3175">
                  <a:noFill/>
                  <a:prstDash val="dash"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两个已知的性质判断为前提</a:t>
            </a:r>
            <a:r>
              <a:rPr kumimoji="0" sz="2400" b="1" i="0" u="none" strike="noStrike" kern="1200" cap="none" spc="180" normalizeH="0" baseline="0" noProof="0" dirty="0" err="1">
                <a:ln w="3175">
                  <a:noFill/>
                  <a:prstDash val="dash"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，借助一个</a:t>
            </a:r>
            <a:r>
              <a:rPr kumimoji="0" sz="2400" b="1" i="0" u="sng" strike="noStrike" kern="1200" cap="none" spc="180" normalizeH="0" baseline="0" noProof="0" dirty="0" err="1">
                <a:ln w="3175">
                  <a:noFill/>
                  <a:prstDash val="dash"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共同的项</a:t>
            </a:r>
            <a:r>
              <a:rPr kumimoji="0" sz="2400" b="1" i="0" u="none" strike="noStrike" kern="1200" cap="none" spc="180" normalizeH="0" baseline="0" noProof="0" dirty="0" err="1">
                <a:ln w="3175">
                  <a:noFill/>
                  <a:prstDash val="dash"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推出一个</a:t>
            </a:r>
            <a:r>
              <a:rPr kumimoji="0" sz="2400" b="1" i="0" u="sng" strike="noStrike" kern="1200" cap="none" spc="180" normalizeH="0" baseline="0" noProof="0" dirty="0" err="1">
                <a:ln w="3175">
                  <a:noFill/>
                  <a:prstDash val="dash"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新的性质判断</a:t>
            </a:r>
            <a:r>
              <a:rPr kumimoji="0" sz="2400" b="1" i="0" u="none" strike="noStrike" kern="1200" cap="none" spc="180" normalizeH="0" baseline="0" noProof="0" dirty="0" err="1">
                <a:ln w="3175">
                  <a:noFill/>
                  <a:prstDash val="dash"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的推理</a:t>
            </a:r>
            <a:r>
              <a:rPr kumimoji="0" sz="2400" b="1" i="0" u="none" strike="noStrike" kern="1200" cap="none" spc="180" normalizeH="0" baseline="0" noProof="0" dirty="0">
                <a:ln w="3175">
                  <a:noFill/>
                  <a:prstDash val="dash"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。</a:t>
            </a:r>
            <a:endParaRPr kumimoji="0" lang="zh-CN" altLang="en-US" sz="2400" b="1" i="0" u="none" strike="noStrike" kern="1200" cap="none" spc="180" normalizeH="0" baseline="0" noProof="0" dirty="0">
              <a:ln w="3175">
                <a:noFill/>
                <a:prstDash val="dash"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74720" y="1738630"/>
            <a:ext cx="420370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2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ea"/>
              <a:buNone/>
              <a:defRPr/>
            </a:pP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大项</a:t>
            </a:r>
            <a:r>
              <a:rPr kumimoji="0" lang="en-US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-</a:t>
            </a: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结论中的</a:t>
            </a: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谓项</a:t>
            </a: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；</a:t>
            </a: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小项</a:t>
            </a:r>
            <a:r>
              <a:rPr kumimoji="0" lang="en-US" sz="2400" b="1" i="0" u="none" strike="noStrike" kern="1200" cap="none" spc="160" normalizeH="0" baseline="0" noProof="0" dirty="0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-</a:t>
            </a:r>
            <a:r>
              <a:rPr kumimoji="0" sz="2400" b="1" i="0" u="none" strike="noStrike" kern="1200" cap="none" spc="160" normalizeH="0" baseline="0" noProof="0" dirty="0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结论中的</a:t>
            </a: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主项</a:t>
            </a: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；</a:t>
            </a: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中项</a:t>
            </a:r>
            <a:r>
              <a:rPr kumimoji="0" lang="en-US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-</a:t>
            </a: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结论中不出现</a:t>
            </a: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而在</a:t>
            </a: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前提中出现两次</a:t>
            </a: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的那个项</a:t>
            </a:r>
            <a:endParaRPr kumimoji="0" lang="zh-CN" altLang="en-US" sz="2400" b="1" i="0" u="none" strike="noStrike" kern="1200" cap="none" spc="160" normalizeH="0" baseline="0" noProof="0" dirty="0">
              <a:ln w="3175">
                <a:noFill/>
                <a:prstDash val="dash"/>
              </a:ln>
              <a:solidFill>
                <a:prstClr val="black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74720" y="3590290"/>
            <a:ext cx="42037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大前提</a:t>
            </a:r>
            <a:r>
              <a:rPr kumimoji="0" lang="en-US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-</a:t>
            </a: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包含大项</a:t>
            </a: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的前提；</a:t>
            </a: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小前提</a:t>
            </a:r>
            <a:r>
              <a:rPr kumimoji="0" lang="en-US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-</a:t>
            </a: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包含小项</a:t>
            </a:r>
            <a:r>
              <a:rPr kumimoji="0" sz="2400" b="1" i="0" u="none" strike="noStrike" kern="1200" cap="none" spc="160" normalizeH="0" baseline="0" noProof="0" dirty="0" err="1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的前提</a:t>
            </a:r>
            <a:r>
              <a:rPr kumimoji="0" sz="2400" b="1" i="0" u="none" strike="noStrike" kern="1200" cap="none" spc="160" normalizeH="0" baseline="0" noProof="0" dirty="0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kumimoji="0" lang="zh-CN" altLang="en-US" sz="2400" b="1" i="0" u="none" strike="noStrike" kern="1200" cap="none" spc="160" normalizeH="0" baseline="0" noProof="0" dirty="0">
              <a:ln w="3175">
                <a:noFill/>
                <a:prstDash val="dash"/>
              </a:ln>
              <a:solidFill>
                <a:prstClr val="black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474720" y="4618355"/>
            <a:ext cx="427164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1200" cap="none" spc="160" normalizeH="0" baseline="0" noProof="0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三段论的大项和小项在前提中并没有直接发生联系，只是分别和中项有一定的关系，通过中项这个媒介，大项和小项才有了一定的联系，构成了三段论的结论。</a:t>
            </a:r>
            <a:endParaRPr kumimoji="0" lang="zh-CN" altLang="en-US" sz="2400" b="1" i="0" u="none" strike="noStrike" kern="1200" cap="none" spc="160" normalizeH="0" baseline="0" noProof="0">
              <a:ln w="3175">
                <a:noFill/>
                <a:prstDash val="dash"/>
              </a:ln>
              <a:solidFill>
                <a:prstClr val="black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j-ea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787640" y="2625491"/>
            <a:ext cx="4210050" cy="33331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0408986"/>
              </p:ext>
            </p:extLst>
          </p:nvPr>
        </p:nvGraphicFramePr>
        <p:xfrm>
          <a:off x="50488" y="45719"/>
          <a:ext cx="11901170" cy="640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6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0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00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8460">
                <a:tc rowSpan="7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3.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24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一般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24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规则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规则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违反规则的错误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错误举例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4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en-US" altLang="zh-CN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4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en-US" altLang="zh-CN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en-US" altLang="zh-CN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en-US" altLang="zh-CN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zh-CN" altLang="en-US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zh-CN" altLang="en-US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en-US" altLang="zh-CN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67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980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en-US" altLang="zh-CN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en-US" altLang="zh-CN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zh-CN" altLang="en-US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765497" y="537016"/>
            <a:ext cx="3105628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-49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</a:t>
            </a:r>
            <a:r>
              <a:rPr kumimoji="0" lang="zh-CN" altLang="en-US" sz="2400" b="1" i="0" u="none" strike="noStrike" kern="1200" cap="none" spc="-49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只能有三个不同的项</a:t>
            </a:r>
            <a:r>
              <a:rPr kumimoji="0" lang="en-US" altLang="zh-CN" sz="2400" b="1" i="0" u="none" strike="noStrike" kern="1200" cap="none" spc="-49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kumimoji="0" lang="zh-CN" altLang="en-US" sz="2400" b="1" i="0" u="none" strike="noStrike" kern="1200" cap="none" spc="-49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且分别要出现二次。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65497" y="1362828"/>
            <a:ext cx="3179290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-49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②</a:t>
            </a:r>
            <a:r>
              <a:rPr kumimoji="0" lang="zh-CN" altLang="en-US" sz="2400" b="1" i="0" u="none" strike="noStrike" kern="1200" cap="none" spc="-49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中项在前提中至少周延一次。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65497" y="2705282"/>
            <a:ext cx="2940652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-49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③</a:t>
            </a:r>
            <a:r>
              <a:rPr kumimoji="0" lang="zh-CN" altLang="en-US" sz="2400" b="1" i="0" u="none" strike="noStrike" kern="1200" cap="none" spc="-49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前提中不周延的项在结论中不得周延。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5497" y="4103341"/>
            <a:ext cx="2916568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-49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④</a:t>
            </a:r>
            <a:r>
              <a:rPr kumimoji="0" lang="zh-CN" altLang="en-US" sz="2400" b="1" i="0" u="none" strike="noStrike" kern="1200" cap="none" spc="-49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两个否定的前提不能必然推出结论。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910007" y="670825"/>
            <a:ext cx="25476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-49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kumimoji="0" lang="zh-CN" altLang="en-US" sz="2400" b="1" i="0" u="none" strike="noStrike" kern="1200" cap="none" spc="-49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四概念错误</a:t>
            </a:r>
            <a:r>
              <a:rPr kumimoji="0" lang="en-US" altLang="zh-CN" sz="2400" b="1" i="0" u="none" strike="noStrike" kern="1200" cap="none" spc="-49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44765" y="1373187"/>
            <a:ext cx="2517778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-49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“中项不周延错误”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829982" y="2762671"/>
            <a:ext cx="2517777" cy="91986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-49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kumimoji="0" lang="zh-CN" altLang="en-US" sz="2400" b="1" i="0" u="none" strike="noStrike" kern="1200" cap="none" spc="-49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大项、小项不当扩大”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65497" y="4884648"/>
            <a:ext cx="3010055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⑤两个前提不能都是特称的。结论为特称，当且仅当，前提中有一个特称。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108799" y="536885"/>
            <a:ext cx="58015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群众是真正的英雄，我是群众，所以，我是真正的英雄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089248" y="1362828"/>
            <a:ext cx="58444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优秀干部都是廉洁的，小丽是廉洁的，所以，小丽是优秀干部。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089248" y="2138069"/>
            <a:ext cx="57896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班干部都要有集体荣誉感，我不是班干部，所以，我用不着有集体荣誉感。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090739" y="2952754"/>
            <a:ext cx="59177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自媒体是思想政治教育的工具，自媒体也是娱乐的工具，所以，娱乐工具都是思想政治教育的工具。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089248" y="4095961"/>
            <a:ext cx="5976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调查报告不是文学作品，这篇文稿不是调查报告，所以，这篇文稿是文学作品。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95713" y="4103341"/>
            <a:ext cx="22910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30780" algn="l"/>
              </a:tabLst>
              <a:defRPr/>
            </a:pPr>
            <a:r>
              <a:rPr kumimoji="0" lang="en-US" altLang="zh-CN" sz="2400" b="1" i="0" u="none" strike="noStrike" kern="1200" cap="none" spc="-49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“</a:t>
            </a:r>
            <a:r>
              <a:rPr kumimoji="0" lang="zh-CN" altLang="zh-CN" sz="2400" b="1" i="0" u="none" strike="noStrike" kern="1200" cap="none" spc="-49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双否前提</a:t>
            </a:r>
            <a:r>
              <a:rPr kumimoji="0" lang="en-US" altLang="zh-CN" sz="2400" b="1" i="0" u="none" strike="noStrike" kern="1200" cap="none" spc="-49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”</a:t>
            </a:r>
            <a:r>
              <a:rPr kumimoji="0" lang="zh-CN" altLang="zh-CN" sz="2400" b="1" i="0" u="none" strike="noStrike" kern="1200" cap="none" spc="-49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的错误</a:t>
            </a:r>
            <a:endParaRPr kumimoji="0" lang="zh-CN" altLang="en-US" sz="2400" b="1" i="0" u="none" strike="noStrike" kern="1200" cap="none" spc="-49" normalizeH="0" baseline="0" noProof="0" dirty="0">
              <a:ln w="3175"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858113" y="5194781"/>
            <a:ext cx="22910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30780" algn="l"/>
              </a:tabLst>
              <a:defRPr/>
            </a:pPr>
            <a:r>
              <a:rPr kumimoji="0" lang="en-US" altLang="zh-CN" sz="2400" b="1" i="0" u="none" strike="noStrike" kern="1200" cap="none" spc="-49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“</a:t>
            </a:r>
            <a:r>
              <a:rPr kumimoji="0" lang="zh-CN" altLang="zh-CN" sz="2400" b="1" i="0" u="none" strike="noStrike" kern="1200" cap="none" spc="-49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双</a:t>
            </a:r>
            <a:r>
              <a:rPr kumimoji="0" lang="zh-CN" altLang="en-US" sz="2400" b="1" i="0" u="none" strike="noStrike" kern="1200" cap="none" spc="-49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特</a:t>
            </a:r>
            <a:r>
              <a:rPr kumimoji="0" lang="zh-CN" altLang="zh-CN" sz="2400" b="1" i="0" u="none" strike="noStrike" kern="1200" cap="none" spc="-49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前提</a:t>
            </a:r>
            <a:r>
              <a:rPr kumimoji="0" lang="en-US" altLang="zh-CN" sz="2400" b="1" i="0" u="none" strike="noStrike" kern="1200" cap="none" spc="-49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”</a:t>
            </a:r>
            <a:r>
              <a:rPr kumimoji="0" lang="zh-CN" altLang="zh-CN" sz="2400" b="1" i="0" u="none" strike="noStrike" kern="1200" cap="none" spc="-49" normalizeH="0" baseline="0" noProof="0" dirty="0">
                <a:ln w="3175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的错误</a:t>
            </a:r>
            <a:endParaRPr kumimoji="0" lang="zh-CN" altLang="en-US" sz="2400" b="1" i="0" u="none" strike="noStrike" kern="1200" cap="none" spc="-49" normalizeH="0" baseline="0" noProof="0" dirty="0">
              <a:ln w="3175"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149194" y="5137400"/>
            <a:ext cx="55284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有的青年是大学生，有的青年是工人，所以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……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  <p:sp>
        <p:nvSpPr>
          <p:cNvPr id="20" name="Title 6"/>
          <p:cNvSpPr txBox="1"/>
          <p:nvPr>
            <p:custDataLst>
              <p:tags r:id="rId2"/>
            </p:custDataLst>
          </p:nvPr>
        </p:nvSpPr>
        <p:spPr>
          <a:xfrm>
            <a:off x="2355142" y="1971414"/>
            <a:ext cx="7114051" cy="20558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  <a:prstDash val="dash"/>
          </a:ln>
        </p:spPr>
        <p:txBody>
          <a:bodyPr wrap="square" lIns="66978" tIns="26791" rIns="66978" bIns="26791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charset="0"/>
              </a:defRPr>
            </a:lvl1pPr>
          </a:lstStyle>
          <a:p>
            <a:pPr marL="0" marR="0" lvl="0" indent="0" algn="l" defTabSz="913765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kumimoji="0" lang="zh-CN" altLang="en-US" sz="3600" b="1" i="0" u="none" strike="noStrike" kern="1200" cap="none" spc="140" normalizeH="0" baseline="0" noProof="1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口诀：</a:t>
            </a:r>
          </a:p>
          <a:p>
            <a:pPr marL="0" marR="0" lvl="0" indent="0" algn="l" defTabSz="913765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kumimoji="0" lang="en-US" altLang="zh-CN" sz="3600" b="1" i="0" u="none" strike="noStrike" kern="1200" cap="none" spc="140" normalizeH="0" baseline="0" noProof="1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中要周延词项三,大项小项不扩展,</a:t>
            </a:r>
          </a:p>
          <a:p>
            <a:pPr marL="0" marR="0" lvl="0" indent="0" algn="l" defTabSz="913765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kumimoji="0" lang="en-US" altLang="zh-CN" sz="3600" b="1" i="0" u="none" strike="noStrike" kern="1200" cap="none" spc="140" normalizeH="0" baseline="0" noProof="1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一特得特否得否,否特成双结论难</a:t>
            </a:r>
            <a:r>
              <a:rPr kumimoji="0" lang="en-US" altLang="zh-CN" sz="3600" b="1" i="0" u="none" strike="noStrike" kern="1200" cap="none" spc="140" normalizeH="0" baseline="0" noProof="1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ea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7" grpId="0"/>
      <p:bldP spid="19" grpId="0"/>
      <p:bldP spid="23" grpId="0"/>
      <p:bldP spid="25" grpId="0"/>
      <p:bldP spid="26" grpId="0"/>
      <p:bldP spid="28" grpId="0"/>
      <p:bldP spid="20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132715" y="644525"/>
            <a:ext cx="11925935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3822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说明下列三段论是否正确，如果不正确，违反什么逻辑规则，犯什么逻辑错误。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+mn-cs"/>
            </a:endParaRPr>
          </a:p>
          <a:p>
            <a:pPr marL="0" marR="0" lvl="0" indent="3822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①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洋奴会说洋话，你主张读洋书，所以，你就是洋奴。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3822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________________________________________________________________________</a:t>
            </a:r>
          </a:p>
          <a:p>
            <a:pPr marL="0" marR="0" lvl="0" indent="3822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②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有的非金属是很珍贵的，钻石是非金属，所以，钻石是很珍贵的。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3822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________________________________________________________________________</a:t>
            </a:r>
          </a:p>
          <a:p>
            <a:pPr marL="0" marR="0" lvl="0" indent="3822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③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贪污行为是违法行为，张某的行为不是贪污行为，所以，张某的行为不是违法行为。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3822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__________________________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_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_____________________________________________</a:t>
            </a:r>
          </a:p>
          <a:p>
            <a:pPr marL="0" marR="0" lvl="0" indent="3822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④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凡海豚都不是鱼，这只水生动物不是海豚，所以，这只水生动物不是鱼。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3822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________________________________________________________________________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70" y="4108450"/>
            <a:ext cx="11914505" cy="2749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38227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10600030101010101" charset="-122"/>
                <a:ea typeface="黑体" panose="02010609060101010101" charset="-122"/>
                <a:cs typeface="+mn-cs"/>
              </a:rPr>
              <a:t>答案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　</a:t>
            </a:r>
          </a:p>
          <a:p>
            <a:pPr marL="0" marR="0" lvl="0" indent="38227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①错误。违反了一个三段论只能有三个不同的项的规则，犯了“四概念”的逻辑错误。</a:t>
            </a:r>
          </a:p>
          <a:p>
            <a:pPr marL="0" marR="0" lvl="0" indent="38227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②错误。违反中项在前提中至少周延一次的规则，犯了“中项不周延”的逻辑错误。</a:t>
            </a:r>
          </a:p>
          <a:p>
            <a:pPr marL="0" marR="0" lvl="0" indent="38227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③错误。违反前提中不周延的项在结论中不得周延的规则，犯了“大项不当扩大”的逻辑错误。</a:t>
            </a:r>
          </a:p>
          <a:p>
            <a:pPr marL="0" marR="0" lvl="0" indent="38227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④错误。违反了两个否定的前提不能必然推出结论的规则，犯了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双否前提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</a:rPr>
              <a:t>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宋体" panose="02010600030101010101" pitchFamily="2" charset="-122"/>
                <a:cs typeface="+mn-cs"/>
              </a:rPr>
              <a:t>的错误。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15265" y="12065"/>
            <a:ext cx="18288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对点训练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219325" y="1710690"/>
            <a:ext cx="744537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核心知识三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复合判断的演绎推理方法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（已经整合到第五课）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11882de-dd23-4f5f-bb1c-e57e8cb76d23}"/>
  <p:tag name="TABLE_ENDDRAG_ORIGIN_RECT" val="910*435"/>
  <p:tag name="TABLE_ENDDRAG_RECT" val="22*89*910*43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feaa883-bebd-4db7-a315-bd80acf1b64c}"/>
  <p:tag name="TABLE_ENDDRAG_ORIGIN_RECT" val="922*500"/>
  <p:tag name="TABLE_ENDDRAG_RECT" val="12*11*922*50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feaa883-bebd-4db7-a315-bd80acf1b64c}"/>
  <p:tag name="TABLE_ENDDRAG_ORIGIN_RECT" val="922*500"/>
  <p:tag name="TABLE_ENDDRAG_RECT" val="12*11*922*50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feaa883-bebd-4db7-a315-bd80acf1b64c}"/>
  <p:tag name="TABLE_ENDDRAG_ORIGIN_RECT" val="922*500"/>
  <p:tag name="TABLE_ENDDRAG_RECT" val="12*11*922*50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feaa883-bebd-4db7-a315-bd80acf1b64c}"/>
  <p:tag name="TABLE_ENDDRAG_ORIGIN_RECT" val="922*500"/>
  <p:tag name="TABLE_ENDDRAG_RECT" val="12*11*922*50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bf4af37b-e049-497d-8c11-c0821424157f}"/>
  <p:tag name="TABLE_ENDDRAG_ORIGIN_RECT" val="907*362"/>
  <p:tag name="TABLE_ENDDRAG_RECT" val="29*66*907*36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0"/>
  <p:tag name="KSO_WM_UNIT_TABLE_BEAUTIFY" val="smartTable{aa5c5b95-57f4-466a-ac7c-a026c95b836b}"/>
  <p:tag name="TABLE_ENDDRAG_ORIGIN_RECT" val="917*214"/>
  <p:tag name="TABLE_ENDDRAG_RECT" val="33*19*917*21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d1138862-485e-4a4d-9e70-1915d5fdf3ea}"/>
  <p:tag name="TABLE_ENDDRAG_ORIGIN_RECT" val="883*152"/>
  <p:tag name="TABLE_ENDDRAG_RECT" val="61*111*883*15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0"/>
  <p:tag name="KSO_WM_UNIT_TABLE_BEAUTIFY" val="smartTable{2433516b-7fa8-45f6-b78c-29a941c13786}"/>
  <p:tag name="TABLE_ENDDRAG_ORIGIN_RECT" val="1754*811"/>
  <p:tag name="TABLE_ENDDRAG_RECT" val="35*112*1754*8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9"/>
  <p:tag name="KSO_WM_UNIT_TABLE_BEAUTIFY" val="smartTable{2c34adc5-4a13-4e87-9a39-bdbac8e1a986}"/>
  <p:tag name="TABLE_ENDDRAG_ORIGIN_RECT" val="1624*735"/>
  <p:tag name="TABLE_ENDDRAG_RECT" val="107*187*1624*73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3"/>
  <p:tag name="KSO_WM_UNIT_TABLE_BEAUTIFY" val="smartTable{4331a671-1ac0-49a6-a819-a8437df4ee51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f07f3dc6-f0ed-42a4-89e3-538d767d5f2f}"/>
  <p:tag name="TABLE_ENDDRAG_ORIGIN_RECT" val="643*517"/>
  <p:tag name="TABLE_ENDDRAG_RECT" val="48*113*643*51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1ca22193-ce76-4720-87d0-0bdb15db6e7c}"/>
  <p:tag name="TABLE_ENDDRAG_ORIGIN_RECT" val="846*119"/>
  <p:tag name="TABLE_ENDDRAG_RECT" val="64*51*846*119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2"/>
  <p:tag name="KSO_WM_ASSEMBLE_CHIP_INDEX" val="29175951118746ab968f40953a81644d"/>
  <p:tag name="KSO_WM_BEAUTIFY_FLAG" val="#wm#"/>
  <p:tag name="KSO_WM_CHIP_FILLAREA_FILL_RULE" val="{&quot;fill_align&quot;:&quot;cm&quot;,&quot;fill_mode&quot;:&quot;full&quot;,&quot;sacle_strategy&quot;:&quot;smart&quot;}"/>
  <p:tag name="KSO_WM_CHIP_GROUPID" val="5e6b05b36848fb12bee65ad8"/>
  <p:tag name="KSO_WM_CHIP_XID" val="5e6b05b36848fb12bee65ada"/>
  <p:tag name="KSO_WM_TAG_VERSION" val="1.0"/>
  <p:tag name="KSO_WM_TEMPLATE_ASSEMBLE_GROUPID" val="606570734054ed1e2fb81563"/>
  <p:tag name="KSO_WM_TEMPLATE_ASSEMBLE_XID" val="606570734054ed1e2fb81563"/>
  <p:tag name="KSO_WM_TEMPLATE_CATEGORY" val="diagram"/>
  <p:tag name="KSO_WM_TEMPLATE_INDEX" val="20217198"/>
  <p:tag name="KSO_WM_UNIT_BLOCK" val="0"/>
  <p:tag name="KSO_WM_UNIT_COMPATIBLE" val="0"/>
  <p:tag name="KSO_WM_UNIT_DEC_AREA_ID" val="40dd845daf6f4f2c97e7655b095db89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7198_1*h_f*1_1"/>
  <p:tag name="KSO_WM_UNIT_INDEX" val="1_1"/>
  <p:tag name="KSO_WM_UNIT_LAYERLEVEL" val="1_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TYPE" val="h_f"/>
  <p:tag name="KSO_WM_UNIT_VALUE" val="10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2422</Words>
  <Application>Microsoft Office PowerPoint</Application>
  <PresentationFormat>宽屏</PresentationFormat>
  <Paragraphs>412</Paragraphs>
  <Slides>24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等线</vt:lpstr>
      <vt:lpstr>等线 Light</vt:lpstr>
      <vt:lpstr>方正粗黑宋简体</vt:lpstr>
      <vt:lpstr>仿宋</vt:lpstr>
      <vt:lpstr>黑体</vt:lpstr>
      <vt:lpstr>楷体</vt:lpstr>
      <vt:lpstr>隶书</vt:lpstr>
      <vt:lpstr>宋体</vt:lpstr>
      <vt:lpstr>微软雅黑</vt:lpstr>
      <vt:lpstr>微软雅黑 Light</vt:lpstr>
      <vt:lpstr>Arial</vt:lpstr>
      <vt:lpstr>Calibri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蒋过儿</dc:creator>
  <cp:lastModifiedBy>过儿 蒋</cp:lastModifiedBy>
  <cp:revision>7</cp:revision>
  <dcterms:created xsi:type="dcterms:W3CDTF">2023-08-09T12:44:00Z</dcterms:created>
  <dcterms:modified xsi:type="dcterms:W3CDTF">2025-01-30T14:13:22Z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2052-12.1.0.19770</vt:lpwstr>
  </property>
</Properties>
</file>