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353" r:id="rId2"/>
    <p:sldId id="1935" r:id="rId3"/>
    <p:sldId id="1881" r:id="rId4"/>
    <p:sldId id="2423" r:id="rId5"/>
    <p:sldId id="1627" r:id="rId6"/>
    <p:sldId id="2825" r:id="rId7"/>
    <p:sldId id="2456" r:id="rId8"/>
    <p:sldId id="2457" r:id="rId9"/>
    <p:sldId id="2826" r:id="rId10"/>
    <p:sldId id="2827" r:id="rId11"/>
    <p:sldId id="2458" r:id="rId12"/>
    <p:sldId id="2828" r:id="rId13"/>
    <p:sldId id="2829" r:id="rId14"/>
    <p:sldId id="2459" r:id="rId15"/>
    <p:sldId id="2461" r:id="rId16"/>
    <p:sldId id="2462" r:id="rId17"/>
    <p:sldId id="2663" r:id="rId18"/>
    <p:sldId id="2749" r:id="rId19"/>
    <p:sldId id="2786" r:id="rId20"/>
    <p:sldId id="1665" r:id="rId21"/>
    <p:sldId id="2830" r:id="rId22"/>
    <p:sldId id="2831" r:id="rId23"/>
    <p:sldId id="2832" r:id="rId24"/>
    <p:sldId id="2443" r:id="rId25"/>
    <p:sldId id="2723" r:id="rId26"/>
    <p:sldId id="2724" r:id="rId27"/>
    <p:sldId id="2833" r:id="rId28"/>
    <p:sldId id="2365" r:id="rId29"/>
  </p:sldIdLst>
  <p:sldSz cx="12190413" cy="6859588"/>
  <p:notesSz cx="6858000" cy="9144000"/>
  <p:custDataLst>
    <p:tags r:id="rId32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318" autoAdjust="0"/>
  </p:normalViewPr>
  <p:slideViewPr>
    <p:cSldViewPr showGuides="1">
      <p:cViewPr>
        <p:scale>
          <a:sx n="100" d="100"/>
          <a:sy n="100" d="100"/>
        </p:scale>
        <p:origin x="876" y="288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40" y="7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矩形 13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8159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1"/>
            <a:ext cx="12190412" cy="6859589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1923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2" name="矩形 11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80719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794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6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6879" y="2709714"/>
            <a:ext cx="11916654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文言文阅读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教材文言文复习</a:t>
            </a:r>
          </a:p>
        </p:txBody>
      </p:sp>
      <p:sp>
        <p:nvSpPr>
          <p:cNvPr id="17" name="副标题 2">
            <a:extLst>
              <a:ext uri="{FF2B5EF4-FFF2-40B4-BE49-F238E27FC236}">
                <a16:creationId xmlns="" xmlns:a16="http://schemas.microsoft.com/office/drawing/2014/main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板块五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2061642"/>
            <a:ext cx="3142878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3475211"/>
            <a:ext cx="12190413" cy="33843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233" y="3493295"/>
            <a:ext cx="12235788" cy="3366293"/>
          </a:xfrm>
          <a:prstGeom prst="rect">
            <a:avLst/>
          </a:prstGeom>
          <a:solidFill>
            <a:srgbClr val="BAD5F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295006" y="1929394"/>
            <a:ext cx="5436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5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《劝学》《师说》</a:t>
            </a:r>
          </a:p>
        </p:txBody>
      </p:sp>
      <p:sp>
        <p:nvSpPr>
          <p:cNvPr id="9" name="矩形 8"/>
          <p:cNvSpPr/>
          <p:nvPr/>
        </p:nvSpPr>
        <p:spPr>
          <a:xfrm>
            <a:off x="478582" y="1929394"/>
            <a:ext cx="2592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/>
              <a:t>学</a:t>
            </a:r>
            <a:r>
              <a:rPr lang="zh-CN" altLang="en-US" sz="5400" dirty="0" smtClean="0"/>
              <a:t>案</a:t>
            </a:r>
            <a:r>
              <a:rPr lang="en-US" altLang="zh-CN" sz="5400" dirty="0" smtClean="0"/>
              <a:t>26</a:t>
            </a:r>
            <a:endParaRPr lang="zh-CN" alt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99429" y="985275"/>
            <a:ext cx="11376523" cy="32184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复习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630" y="2301692"/>
            <a:ext cx="10505063" cy="1690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梳理积累两文中的文言基础知识，重点掌握古今异义词和多义实词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背诵课文，翻译重点句子。</a:t>
            </a:r>
            <a:endParaRPr lang="zh-CN" altLang="zh-CN" sz="10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337814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>
                <a:latin typeface="+mj-ea"/>
                <a:cs typeface="华文黑体" panose="02010600040101010101" pitchFamily="2" charset="-122"/>
              </a:rPr>
              <a:t>活动一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389041"/>
            <a:ext cx="79130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50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基础梳理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2740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通假字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请指出下列句中的通假字，并解释意思。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  </a:t>
            </a:r>
            <a:r>
              <a:rPr lang="en-US" altLang="zh-CN" sz="10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轮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虽有槁暴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则知明而行无过矣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君子生非异也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1026" name="Picture 2" descr="车柔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87" y="1639119"/>
            <a:ext cx="335173" cy="33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车柔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70" y="2273958"/>
            <a:ext cx="335173" cy="33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527131" y="217993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_GBK" panose="03000509000000000000" pitchFamily="65" charset="-122"/>
                <a:cs typeface="宋体" panose="02010600030101010101" pitchFamily="2" charset="-122"/>
              </a:rPr>
              <a:t>煣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2958" y="2168921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用火烘烤木材使之弯曲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70947" y="343451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657872" y="34540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又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006974" y="34540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再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870947" y="47354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657871" y="47354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智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4006973" y="473546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见识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870947" y="598893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生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662857" y="598893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3997449" y="59889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天性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09416"/>
            <a:ext cx="11520000" cy="270841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师者，所以传道受业解惑也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或师焉，或不焉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0472" y="178313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受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657872" y="178313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授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006974" y="178313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传授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80472" y="305280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657871" y="305280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否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017709" y="305280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不向老师学习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51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6827"/>
            <a:ext cx="11520000" cy="669533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古今异义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请写出下列加颜色词语的古义。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义：拿道理说服人，使人听从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金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就砺则利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</a:t>
            </a: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义：黄金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博学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而日参省乎己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义：学问广博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精深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5744" y="191762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鼓励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05744" y="368913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金属制的刀斧等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505744" y="551058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广泛地学习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15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00221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蚓无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爪牙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之利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今义：比喻坏人的党羽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非蛇鳝之穴无可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寄托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今义：托付；把理想、希望、感情等放在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某人身上或某种事物上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必有师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今义：在学术上有一定成就的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39652" y="909514"/>
            <a:ext cx="198002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爪子和牙齿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9652" y="2844777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托身，藏身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9177" y="4778896"/>
            <a:ext cx="162095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求学的人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5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00221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⑦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师者，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传道受业解惑也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圣人之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为圣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今义：表示因果关系的连词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⑧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从而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师之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今义：连词，上文是原因、方法等，下文是结果、目的等；因此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58702" y="1034480"/>
            <a:ext cx="5093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的，凭它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他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58702" y="23160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的原因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505744" y="427472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跟随并且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366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70384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⑨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众人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，其下圣人也亦远矣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今义：大家；许多人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⑩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而大遗，吾未见其明也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今义：对儿童、少年实施初等教育的学校，给儿童、少年以全面的基础教育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宋体" panose="02010600030101010101" pitchFamily="2" charset="-122"/>
                <a:ea typeface="MS Mincho" panose="02020609040205080304" pitchFamily="49" charset="-128"/>
                <a:cs typeface="MS Mincho" panose="02020609040205080304" pitchFamily="49" charset="-128"/>
              </a:rPr>
              <a:t>⑪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贤于弟子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今义：表示事理上或情理上不需要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92962" y="90951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一般人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83437" y="284409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小的方面学习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649760" y="5282952"/>
            <a:ext cx="1261884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不一定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80492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多义实词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请解释下列加颜色词的意思。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木直中绳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轮，其曲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规：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先帝创业未半而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道崩殂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《出师表》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有大石当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流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《石钟山记》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上书谏寡人者，受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《邹忌讽齐王纳谏》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乃引其匕首提秦王，不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《荆轲刺秦王》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击中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情动于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而形于言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《毛诗序》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2050" name="Picture 2" descr="车柔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290" y="2450257"/>
            <a:ext cx="335173" cy="33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987385" y="232765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符合，合乎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031310" y="297336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半，一半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680303" y="360226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中央，内部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200861" y="424093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中等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056491" y="548595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9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56352"/>
            <a:ext cx="11520000" cy="669533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学不可以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剑斩虞常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《苏武传》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大风、挛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宋体" panose="02010600030101010101" pitchFamily="2" charset="-122"/>
              </a:rPr>
              <a:t>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、瘘、疠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《捕蛇者说》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庭中始为篱，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为墙，凡再变矣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《项脊轩志》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今老矣，无能为也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《烛之武退秦师》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圣人无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天行有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，不为尧存，不为桀亡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《荀子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天论》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夫祸患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积于忽微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《五代史伶官传序》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且欲与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马等不可得，安求其能千里也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《马说》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13105" y="74633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停止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943078" y="133192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完毕，完了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787585" y="194620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治愈，消除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473310" y="254653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不久后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431414" y="3151287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语气助词，表示确定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889106" y="433732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固定的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8589198" y="494847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规律，准则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424643" y="555483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常常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8867705" y="6137409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平常，普通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164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549474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闻道有先后，术业有专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譬之如医之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人之疾者然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《兼爱》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臣与将军戮力而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秦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《鸿门宴》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非吾徒也，小子鸣鼓而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之可也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《论语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先进》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指责，驳斥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他山之石，可以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玉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《诗经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小雅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鹤鸣》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琢磨</a:t>
            </a:r>
          </a:p>
        </p:txBody>
      </p:sp>
      <p:sp>
        <p:nvSpPr>
          <p:cNvPr id="3" name="矩形 2"/>
          <p:cNvSpPr/>
          <p:nvPr/>
        </p:nvSpPr>
        <p:spPr>
          <a:xfrm>
            <a:off x="5051281" y="131971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学习，研究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733138" y="196815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治疗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354048" y="262537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进攻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35206" y="4510349"/>
            <a:ext cx="11520000" cy="134624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特别说明：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课文中凡涉及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120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个常用实词的不再梳理，具体可参见《高考必背》。</a:t>
            </a:r>
          </a:p>
        </p:txBody>
      </p:sp>
    </p:spTree>
    <p:extLst>
      <p:ext uri="{BB962C8B-B14F-4D97-AF65-F5344CB8AC3E}">
        <p14:creationId xmlns:p14="http://schemas.microsoft.com/office/powerpoint/2010/main" val="68755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89434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词类活用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掌握下列加颜色词的活用类型，并解释意思。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名词作动词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假舟楫者，非能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水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圣人也亦远矣：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形容词作名词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曲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中规：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遗：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数词作形容词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用心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39022" y="223945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游泳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006974" y="288230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低于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581057" y="417844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弯度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938573" y="4793640"/>
            <a:ext cx="3156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小的方面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大的方面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225824" y="607073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专一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00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225878"/>
            <a:ext cx="11520000" cy="2062079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意动用法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吾从而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孔子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郯子：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学于师：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42495" y="1827034"/>
            <a:ext cx="341632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为师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79812" y="2503215"/>
            <a:ext cx="198002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为耻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5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549474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特殊句式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掌握下列句子的句式类型，并指出标志词。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如是倒装句请调整语序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状语后置句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青，取之于蓝，而青于蓝：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定语后置句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蚓无爪牙之利，筋骨之强：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宾语前置句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句读之不知，惑之不解：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02088" y="2455590"/>
            <a:ext cx="75353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标志词：于。语序为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于蓝取之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于蓝青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80519" y="3736876"/>
            <a:ext cx="7535367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标志词：之。语序为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利爪牙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强筋骨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04531" y="5013970"/>
            <a:ext cx="7535367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标志词：之。语序为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不知句读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不解惑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1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39587"/>
            <a:ext cx="11520000" cy="270841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被动句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不拘于时：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无以至千里：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70961" y="173017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标志词：于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06183" y="2825621"/>
            <a:ext cx="5570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，没有用来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的，无从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9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34676"/>
            <a:ext cx="11520000" cy="391925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文化常识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跬步：古代称跨出一脚为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，跨出两脚为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步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古文：先秦两汉时期的散文，与骈文相对。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六艺：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宋体" panose="02010600030101010101" pitchFamily="2" charset="-122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《师说》中的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六艺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指《诗》《书》《礼》《乐》《易》《春秋》六种经书，其中《乐》久已失传。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宋体" panose="02010600030101010101" pitchFamily="2" charset="-122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指礼、乐、射、御、书、数六种学问和技能。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3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337814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 smtClean="0">
                <a:latin typeface="+mj-ea"/>
                <a:cs typeface="华文黑体" panose="02010600040101010101" pitchFamily="2" charset="-122"/>
              </a:rPr>
              <a:t>活动二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359199"/>
            <a:ext cx="79130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50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重点巩固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2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328796"/>
            <a:ext cx="11520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名句默写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补写出下列句子中的空缺部分。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《荀子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劝学》中，以雕刻为喻，说明只有坚持不懈、持之以恒，才会有所成就的句子是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韩愈在《师说》中批评了当时社会不从师的不良风气。他说士大夫们出于对自己孩子的爱护，可以做到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，但是自己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_____”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，的确让人费解。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没有人是天生懂道理的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，这与韩愈《师说》中的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一致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10153" y="23691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锲而不舍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626377" y="237295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金石可镂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138639" y="363667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择师而教之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0645953" y="364352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耻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67859" y="426569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师焉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443769" y="492329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人非生而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0817" y="556172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之者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02718" y="558077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孰能无惑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1125538"/>
            <a:ext cx="115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小刚的目标远大，但是不愿意从小事做起。他的朋友小峰说，千万别看不起小事，用古人的话来说：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5206" y="2510533"/>
            <a:ext cx="115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答案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故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不积跬步　无以至千里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不积小流　无以成江海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0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477466"/>
            <a:ext cx="11520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语句翻译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把下列句子翻译成现代汉语。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蚓无爪牙之利，筋骨之强，上食埃土，下饮黄泉，用心一也。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5681" y="2356069"/>
            <a:ext cx="1138614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蚯蚓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没有锐利的爪子和牙齿，强健的筋骨，却能向上吃到泥土，向下喝到地下的泉水，这是因为它心思专一。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为标志的定语后置句；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爪牙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，爪子和牙齿；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，方位名词作状语，向上，向下；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黄泉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，地下的泉水；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用心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，因为心思；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，专一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2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890464"/>
            <a:ext cx="115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pc="-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2)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句读之不知，惑之不解，或师焉，或不焉，小学而大遗，吾未见其明也。</a:t>
            </a:r>
            <a:endParaRPr lang="zh-CN" altLang="zh-CN" sz="105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5681" y="1514153"/>
            <a:ext cx="1124213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不明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句读，不能解决疑惑，有的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句读之不知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向老师学习，有的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惑之不解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不向老师学习，小的方面要学习，大的方面却放弃了，我没看出那种人的明智之处。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为标志的宾语前置句；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，有的；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，小的方面，大的方面；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遗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，放弃；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，明智之处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82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179909"/>
            <a:ext cx="11412000" cy="6473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基础双练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阅读下面的文言文，完成文后题目。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韩愈，字退之，昌黎人。愈生三岁而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孤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，养于从父兄。愈自以孤子，幼刻苦学儒，不俟奖励。</a:t>
            </a:r>
            <a:r>
              <a:rPr lang="zh-CN" altLang="zh-CN" sz="2800" u="wavyHeavy" kern="100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洎举进士投文于公卿间故相郑余庆颇为之延誉由是知名于时。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寻登进士第。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愈性弘通，与人交，荣悴不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易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。少时与洛阳人孟郊、东郡人张籍友善。二人名位未振，愈不避寒暑，称荐于公卿间，而籍终成科第，荣于禄仕。后虽通贵，每退公之隙，则相与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谈宴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，论文赋诗，如平昔焉。而观诸权门豪士，如仆隶焉，瞪然不顾。而颇能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诱厉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后进，馆之者十六七，虽晨炊不给，怡然不介意。</a:t>
            </a: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节选自《旧唐书</a:t>
            </a: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韩愈传》，有删改</a:t>
            </a: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4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89206" y="1813320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洎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举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进士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投文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公卿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间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故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相郑余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庆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颇为之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延誉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由是</a:t>
            </a: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知名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于时。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206" y="530424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文中画波浪线的部分有三处需要断句，请将下面相应位置的答案标号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上画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“√”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9206" y="3573810"/>
            <a:ext cx="11412000" cy="2376264"/>
            <a:chOff x="406574" y="1081808"/>
            <a:chExt cx="11412000" cy="2376264"/>
          </a:xfrm>
        </p:grpSpPr>
        <p:grpSp>
          <p:nvGrpSpPr>
            <p:cNvPr id="9" name="组合 8"/>
            <p:cNvGrpSpPr/>
            <p:nvPr/>
          </p:nvGrpSpPr>
          <p:grpSpPr>
            <a:xfrm>
              <a:off x="406574" y="1081808"/>
              <a:ext cx="11412000" cy="2376264"/>
              <a:chOff x="406574" y="1081808"/>
              <a:chExt cx="11412000" cy="2376264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5"/>
                <a:ext cx="11412000" cy="2260527"/>
              </a:xfrm>
              <a:prstGeom prst="roundRect">
                <a:avLst>
                  <a:gd name="adj" fmla="val 272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57019" y="1362928"/>
              <a:ext cx="11076375" cy="194950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举进士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意为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考取进士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，中间不能断开，应在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处断开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于公卿间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作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投文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的后置状语，应在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处断开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意为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因此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，放在下句的开头，应在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G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处断开。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65784" y="1941895"/>
            <a:ext cx="495583" cy="523220"/>
            <a:chOff x="1886563" y="3044625"/>
            <a:chExt cx="495583" cy="523220"/>
          </a:xfrm>
        </p:grpSpPr>
        <p:sp>
          <p:nvSpPr>
            <p:cNvPr id="23" name="矩形 22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A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946183" y="1941895"/>
            <a:ext cx="495583" cy="523220"/>
            <a:chOff x="1886563" y="3044625"/>
            <a:chExt cx="495583" cy="523220"/>
          </a:xfrm>
        </p:grpSpPr>
        <p:sp>
          <p:nvSpPr>
            <p:cNvPr id="26" name="矩形 25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21922" y="1941895"/>
            <a:ext cx="495583" cy="523220"/>
            <a:chOff x="1886563" y="3044625"/>
            <a:chExt cx="495583" cy="523220"/>
          </a:xfrm>
        </p:grpSpPr>
        <p:sp>
          <p:nvSpPr>
            <p:cNvPr id="29" name="矩形 28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C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753993" y="1941895"/>
            <a:ext cx="495583" cy="523220"/>
            <a:chOff x="1886563" y="3044625"/>
            <a:chExt cx="495583" cy="523220"/>
          </a:xfrm>
        </p:grpSpPr>
        <p:sp>
          <p:nvSpPr>
            <p:cNvPr id="32" name="矩形 31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D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00362" y="1941895"/>
            <a:ext cx="495583" cy="523220"/>
            <a:chOff x="1886563" y="3044625"/>
            <a:chExt cx="495583" cy="523220"/>
          </a:xfrm>
        </p:grpSpPr>
        <p:sp>
          <p:nvSpPr>
            <p:cNvPr id="35" name="矩形 34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E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335566" y="1941895"/>
            <a:ext cx="495583" cy="523220"/>
            <a:chOff x="1886563" y="3044625"/>
            <a:chExt cx="495583" cy="523220"/>
          </a:xfrm>
        </p:grpSpPr>
        <p:sp>
          <p:nvSpPr>
            <p:cNvPr id="38" name="矩形 37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F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419832" y="1941895"/>
            <a:ext cx="495583" cy="523220"/>
            <a:chOff x="1886563" y="3044625"/>
            <a:chExt cx="495583" cy="523220"/>
          </a:xfrm>
        </p:grpSpPr>
        <p:sp>
          <p:nvSpPr>
            <p:cNvPr id="41" name="矩形 40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G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6574" y="2584748"/>
            <a:ext cx="495583" cy="523220"/>
            <a:chOff x="1886563" y="3044625"/>
            <a:chExt cx="495583" cy="523220"/>
          </a:xfrm>
        </p:grpSpPr>
        <p:sp>
          <p:nvSpPr>
            <p:cNvPr id="44" name="矩形 43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sp>
        <p:nvSpPr>
          <p:cNvPr id="46" name="TextBox 9"/>
          <p:cNvSpPr txBox="1"/>
          <p:nvPr/>
        </p:nvSpPr>
        <p:spPr>
          <a:xfrm>
            <a:off x="2787399" y="1841232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sp>
        <p:nvSpPr>
          <p:cNvPr id="47" name="TextBox 9"/>
          <p:cNvSpPr txBox="1"/>
          <p:nvPr/>
        </p:nvSpPr>
        <p:spPr>
          <a:xfrm>
            <a:off x="5615533" y="1841232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10271670" y="1862656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209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107901"/>
            <a:ext cx="11412000" cy="4542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下列对文中加颜色的词语及相关内容的解说，不正确的一项是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孤，指年幼丧父的孩子，与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鳏寡孤独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孤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意思不同。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易，指改变，与《齐桓晋文之事》中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何可废也？以羊易之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易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谈宴，指边宴饮边叙谈，与《短歌行》中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契阔谈</a:t>
            </a:r>
            <a:r>
              <a: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谈</a:t>
            </a:r>
            <a:r>
              <a: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诱厉，同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诱励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，意思是劝导勉励，此处指韩愈引导帮助后辈上进。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233983" y="803654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9206" y="4788421"/>
            <a:ext cx="11412000" cy="1800200"/>
            <a:chOff x="406574" y="1081808"/>
            <a:chExt cx="11412000" cy="1800200"/>
          </a:xfrm>
        </p:grpSpPr>
        <p:grpSp>
          <p:nvGrpSpPr>
            <p:cNvPr id="6" name="组合 5"/>
            <p:cNvGrpSpPr/>
            <p:nvPr/>
          </p:nvGrpSpPr>
          <p:grpSpPr>
            <a:xfrm>
              <a:off x="406574" y="1081808"/>
              <a:ext cx="11412000" cy="1800200"/>
              <a:chOff x="406574" y="1081808"/>
              <a:chExt cx="11412000" cy="1800200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406574" y="1197545"/>
                <a:ext cx="11412000" cy="1684463"/>
              </a:xfrm>
              <a:prstGeom prst="roundRect">
                <a:avLst>
                  <a:gd name="adj" fmla="val 272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557019" y="1362928"/>
              <a:ext cx="11076375" cy="130317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项意思相同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以羊易之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易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指替换。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84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A481929-0210-8D43-A5ED-9FF24E4F4ECA}"/>
              </a:ext>
            </a:extLst>
          </p:cNvPr>
          <p:cNvSpPr/>
          <p:nvPr/>
        </p:nvSpPr>
        <p:spPr>
          <a:xfrm>
            <a:off x="389206" y="189434"/>
            <a:ext cx="11412000" cy="55397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/>
            <a:r>
              <a:rPr lang="zh-CN" altLang="zh-CN" sz="2800" kern="100" dirty="0" smtClean="0">
                <a:solidFill>
                  <a:srgbClr val="FFFFFF"/>
                </a:solidFill>
                <a:highlight>
                  <a:srgbClr val="008080"/>
                </a:highlight>
                <a:latin typeface="Calibri" panose="020F0502020204030204" pitchFamily="34" charset="0"/>
                <a:cs typeface="Times New Roman" panose="02020603050405020304" pitchFamily="18" charset="0"/>
              </a:rPr>
              <a:t>参考</a:t>
            </a:r>
            <a:r>
              <a:rPr lang="zh-CN" altLang="zh-CN" sz="2800" kern="100" dirty="0">
                <a:solidFill>
                  <a:srgbClr val="FFFFFF"/>
                </a:solidFill>
                <a:highlight>
                  <a:srgbClr val="008080"/>
                </a:highlight>
                <a:latin typeface="Calibri" panose="020F0502020204030204" pitchFamily="34" charset="0"/>
                <a:cs typeface="Times New Roman" panose="02020603050405020304" pitchFamily="18" charset="0"/>
              </a:rPr>
              <a:t>译文</a:t>
            </a:r>
            <a:endParaRPr lang="zh-CN" altLang="zh-CN" sz="2800" kern="100" dirty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774923"/>
            <a:ext cx="11520000" cy="593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韩愈，字退之，昌黎人。韩愈三岁的时候成了孤儿，被同族的堂兄抚养。韩愈因为自己是孤儿，小时候学习儒家经典很刻苦，不像其他孩子那样还需要奖励来督促。等到考取进士时，</a:t>
            </a:r>
            <a:r>
              <a:rPr lang="en-US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韩愈</a:t>
            </a:r>
            <a:r>
              <a:rPr lang="en-US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在公卿之间投送自己的文章，曾担任过宰相的郑余庆大力为他传布名声，因此他在当时很出名。不久韩愈就考中了进士。</a:t>
            </a:r>
            <a:endParaRPr lang="zh-CN" altLang="zh-CN" sz="25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>
              <a:lnSpc>
                <a:spcPct val="140000"/>
              </a:lnSpc>
            </a:pP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韩愈性情宽宏通达，和他人交往，不论人家升沉，他总不改变态度。他年轻时和洛阳人孟郊、东郡人张籍交好。当时两位还没有名气，也未曾显达，韩愈不辞寒暑，在公卿之间给他俩说好话，推荐他俩，其中张籍终于考中进士，在仕途上很顺利。后来韩愈虽然仕途通达，名声显贵，常常在办完公事有空暇的时候，就跟他们谈话会餐，论文作诗，和过去一样。而遇到有权有势的豪门贵族，就像对待奴仆那样，瞪起眼睛不予理睬。对后进则奖掖鼓励，十有六七吃住在他家里，有时弄得自己早饭也供应不上，却仍然和颜悦色毫不介意。</a:t>
            </a:r>
            <a:endParaRPr lang="zh-CN" altLang="zh-CN" sz="25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10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2369</Words>
  <Application>Microsoft Office PowerPoint</Application>
  <PresentationFormat>自定义</PresentationFormat>
  <Paragraphs>248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DOUYU Font</vt:lpstr>
      <vt:lpstr>KaiTi</vt:lpstr>
      <vt:lpstr>MS Mincho</vt:lpstr>
      <vt:lpstr>zihun159hao-gukesong</vt:lpstr>
      <vt:lpstr>方正中等线_GBK</vt:lpstr>
      <vt:lpstr>方正中等线简体</vt:lpstr>
      <vt:lpstr>仿宋_GB2312</vt:lpstr>
      <vt:lpstr>黑体</vt:lpstr>
      <vt:lpstr>华文黑体</vt:lpstr>
      <vt:lpstr>华文细黑</vt:lpstr>
      <vt:lpstr>楷体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8967</cp:revision>
  <dcterms:created xsi:type="dcterms:W3CDTF">2014-11-27T01:03:00Z</dcterms:created>
  <dcterms:modified xsi:type="dcterms:W3CDTF">2024-03-16T01:43:37Z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