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handoutMasterIdLst>
    <p:handoutMasterId r:id="rId57"/>
  </p:handoutMasterIdLst>
  <p:sldIdLst>
    <p:sldId id="2426" r:id="rId2"/>
    <p:sldId id="1935" r:id="rId3"/>
    <p:sldId id="1881" r:id="rId4"/>
    <p:sldId id="2801" r:id="rId5"/>
    <p:sldId id="2798" r:id="rId6"/>
    <p:sldId id="1944" r:id="rId7"/>
    <p:sldId id="1630" r:id="rId8"/>
    <p:sldId id="2802" r:id="rId9"/>
    <p:sldId id="2803" r:id="rId10"/>
    <p:sldId id="2804" r:id="rId11"/>
    <p:sldId id="2805" r:id="rId12"/>
    <p:sldId id="2806" r:id="rId13"/>
    <p:sldId id="2807" r:id="rId14"/>
    <p:sldId id="2737" r:id="rId15"/>
    <p:sldId id="2808" r:id="rId16"/>
    <p:sldId id="2809" r:id="rId17"/>
    <p:sldId id="2810" r:id="rId18"/>
    <p:sldId id="2811" r:id="rId19"/>
    <p:sldId id="2812" r:id="rId20"/>
    <p:sldId id="2813" r:id="rId21"/>
    <p:sldId id="2836" r:id="rId22"/>
    <p:sldId id="2814" r:id="rId23"/>
    <p:sldId id="2815" r:id="rId24"/>
    <p:sldId id="2816" r:id="rId25"/>
    <p:sldId id="2817" r:id="rId26"/>
    <p:sldId id="2818" r:id="rId27"/>
    <p:sldId id="2819" r:id="rId28"/>
    <p:sldId id="2820" r:id="rId29"/>
    <p:sldId id="2821" r:id="rId30"/>
    <p:sldId id="2822" r:id="rId31"/>
    <p:sldId id="2823" r:id="rId32"/>
    <p:sldId id="2824" r:id="rId33"/>
    <p:sldId id="2825" r:id="rId34"/>
    <p:sldId id="2826" r:id="rId35"/>
    <p:sldId id="2827" r:id="rId36"/>
    <p:sldId id="2828" r:id="rId37"/>
    <p:sldId id="2829" r:id="rId38"/>
    <p:sldId id="2830" r:id="rId39"/>
    <p:sldId id="2832" r:id="rId40"/>
    <p:sldId id="2833" r:id="rId41"/>
    <p:sldId id="2834" r:id="rId42"/>
    <p:sldId id="2835" r:id="rId43"/>
    <p:sldId id="2837" r:id="rId44"/>
    <p:sldId id="2364" r:id="rId45"/>
    <p:sldId id="1665" r:id="rId46"/>
    <p:sldId id="2753" r:id="rId47"/>
    <p:sldId id="2754" r:id="rId48"/>
    <p:sldId id="1666" r:id="rId49"/>
    <p:sldId id="2838" r:id="rId50"/>
    <p:sldId id="2684" r:id="rId51"/>
    <p:sldId id="2686" r:id="rId52"/>
    <p:sldId id="2839" r:id="rId53"/>
    <p:sldId id="2840" r:id="rId54"/>
    <p:sldId id="2365" r:id="rId55"/>
  </p:sldIdLst>
  <p:sldSz cx="12190413" cy="6859588"/>
  <p:notesSz cx="6858000" cy="9144000"/>
  <p:custDataLst>
    <p:tags r:id="rId58"/>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757"/>
    <a:srgbClr val="466886"/>
    <a:srgbClr val="353636"/>
    <a:srgbClr val="AD6B15"/>
    <a:srgbClr val="7C6922"/>
    <a:srgbClr val="20253C"/>
    <a:srgbClr val="8E6C00"/>
    <a:srgbClr val="BC8F00"/>
    <a:srgbClr val="E2AC00"/>
    <a:srgbClr val="0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54" autoAdjust="0"/>
    <p:restoredTop sz="96318" autoAdjust="0"/>
  </p:normalViewPr>
  <p:slideViewPr>
    <p:cSldViewPr showGuides="1">
      <p:cViewPr varScale="1">
        <p:scale>
          <a:sx n="109" d="100"/>
          <a:sy n="109" d="100"/>
        </p:scale>
        <p:origin x="714" y="84"/>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2024/3/16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2024/3/16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grpSp>
        <p:nvGrpSpPr>
          <p:cNvPr id="8" name="组合 7"/>
          <p:cNvGrpSpPr/>
          <p:nvPr userDrawn="1"/>
        </p:nvGrpSpPr>
        <p:grpSpPr>
          <a:xfrm>
            <a:off x="546043" y="0"/>
            <a:ext cx="914401" cy="621482"/>
            <a:chOff x="640911" y="3594847"/>
            <a:chExt cx="914401" cy="621482"/>
          </a:xfrm>
        </p:grpSpPr>
        <p:sp>
          <p:nvSpPr>
            <p:cNvPr id="9" name="矩形 8"/>
            <p:cNvSpPr/>
            <p:nvPr/>
          </p:nvSpPr>
          <p:spPr>
            <a:xfrm>
              <a:off x="640911" y="3594847"/>
              <a:ext cx="914401" cy="621482"/>
            </a:xfrm>
            <a:prstGeom prst="rect">
              <a:avLst/>
            </a:prstGeom>
            <a:solidFill>
              <a:schemeClr val="accent4">
                <a:lumMod val="60000"/>
                <a:lumOff val="40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文本框 9"/>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2_空白">
    <p:spTree>
      <p:nvGrpSpPr>
        <p:cNvPr id="1" name=""/>
        <p:cNvGrpSpPr/>
        <p:nvPr/>
      </p:nvGrpSpPr>
      <p:grpSpPr>
        <a:xfrm>
          <a:off x="0" y="0"/>
          <a:ext cx="0" cy="0"/>
          <a:chOff x="0" y="0"/>
          <a:chExt cx="0" cy="0"/>
        </a:xfrm>
      </p:grpSpPr>
      <p:grpSp>
        <p:nvGrpSpPr>
          <p:cNvPr id="5" name="组合 4"/>
          <p:cNvGrpSpPr/>
          <p:nvPr userDrawn="1"/>
        </p:nvGrpSpPr>
        <p:grpSpPr>
          <a:xfrm>
            <a:off x="546043" y="0"/>
            <a:ext cx="914401" cy="621482"/>
            <a:chOff x="640911" y="3594847"/>
            <a:chExt cx="914401" cy="621482"/>
          </a:xfrm>
        </p:grpSpPr>
        <p:sp>
          <p:nvSpPr>
            <p:cNvPr id="6" name="矩形 5"/>
            <p:cNvSpPr/>
            <p:nvPr/>
          </p:nvSpPr>
          <p:spPr>
            <a:xfrm>
              <a:off x="640911" y="3594847"/>
              <a:ext cx="914401" cy="621482"/>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7" name="文本框 6"/>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7_空白">
    <p:spTree>
      <p:nvGrpSpPr>
        <p:cNvPr id="1" name=""/>
        <p:cNvGrpSpPr/>
        <p:nvPr/>
      </p:nvGrpSpPr>
      <p:grpSpPr>
        <a:xfrm>
          <a:off x="0" y="0"/>
          <a:ext cx="0" cy="0"/>
          <a:chOff x="0" y="0"/>
          <a:chExt cx="0" cy="0"/>
        </a:xfrm>
      </p:grpSpPr>
      <p:sp>
        <p:nvSpPr>
          <p:cNvPr id="2" name="矩形 1"/>
          <p:cNvSpPr/>
          <p:nvPr userDrawn="1"/>
        </p:nvSpPr>
        <p:spPr>
          <a:xfrm>
            <a:off x="0" y="5059588"/>
            <a:ext cx="12190413" cy="180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grpSp>
        <p:nvGrpSpPr>
          <p:cNvPr id="3" name="组合 2"/>
          <p:cNvGrpSpPr/>
          <p:nvPr userDrawn="1"/>
        </p:nvGrpSpPr>
        <p:grpSpPr>
          <a:xfrm>
            <a:off x="550590" y="5059588"/>
            <a:ext cx="914401" cy="414999"/>
            <a:chOff x="645458" y="3594847"/>
            <a:chExt cx="914401" cy="414999"/>
          </a:xfrm>
        </p:grpSpPr>
        <p:sp>
          <p:nvSpPr>
            <p:cNvPr id="4" name="矩形 3"/>
            <p:cNvSpPr/>
            <p:nvPr/>
          </p:nvSpPr>
          <p:spPr>
            <a:xfrm>
              <a:off x="645458" y="3594847"/>
              <a:ext cx="914401" cy="414999"/>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5" name="文本框 4"/>
            <p:cNvSpPr txBox="1"/>
            <p:nvPr/>
          </p:nvSpPr>
          <p:spPr>
            <a:xfrm>
              <a:off x="808095" y="3667060"/>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7724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3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1588"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13"/>
          <p:cNvPicPr>
            <a:picLocks noChangeAspect="1"/>
          </p:cNvPicPr>
          <p:nvPr userDrawn="1"/>
        </p:nvPicPr>
        <p:blipFill>
          <a:blip r:embed="rId13">
            <a:alphaModFix amt="50000"/>
            <a:duotone>
              <a:schemeClr val="bg2">
                <a:shade val="45000"/>
                <a:satMod val="135000"/>
              </a:schemeClr>
              <a:prstClr val="white"/>
            </a:duotone>
          </a:blip>
          <a:stretch>
            <a:fillRect/>
          </a:stretch>
        </p:blipFill>
        <p:spPr>
          <a:xfrm>
            <a:off x="-1" y="1241"/>
            <a:ext cx="12190413" cy="685710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9" r:id="rId8"/>
    <p:sldLayoutId id="2147483660" r:id="rId9"/>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9453"/>
          <a:stretch/>
        </p:blipFill>
        <p:spPr>
          <a:xfrm>
            <a:off x="365" y="0"/>
            <a:ext cx="12189683" cy="6858000"/>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25348" r="9453" b="25462"/>
          <a:stretch/>
        </p:blipFill>
        <p:spPr>
          <a:xfrm>
            <a:off x="365" y="1738313"/>
            <a:ext cx="12189683" cy="3373437"/>
          </a:xfrm>
          <a:prstGeom prst="rect">
            <a:avLst/>
          </a:prstGeom>
        </p:spPr>
      </p:pic>
      <p:pic>
        <p:nvPicPr>
          <p:cNvPr id="8" name="图片 7"/>
          <p:cNvPicPr>
            <a:picLocks noChangeAspect="1"/>
          </p:cNvPicPr>
          <p:nvPr/>
        </p:nvPicPr>
        <p:blipFill>
          <a:blip r:embed="rId3"/>
          <a:stretch>
            <a:fillRect/>
          </a:stretch>
        </p:blipFill>
        <p:spPr>
          <a:xfrm>
            <a:off x="263352" y="173643"/>
            <a:ext cx="2694666" cy="457240"/>
          </a:xfrm>
          <a:prstGeom prst="rect">
            <a:avLst/>
          </a:prstGeom>
        </p:spPr>
      </p:pic>
      <p:sp>
        <p:nvSpPr>
          <p:cNvPr id="12" name="矩形 11"/>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副标题 2">
            <a:extLst>
              <a:ext uri="{FF2B5EF4-FFF2-40B4-BE49-F238E27FC236}">
                <a16:creationId xmlns="" xmlns:a16="http://schemas.microsoft.com/office/drawing/2014/main" id="{52C4449A-F464-4D7F-BEC9-4DBC80644CF4}"/>
              </a:ext>
            </a:extLst>
          </p:cNvPr>
          <p:cNvSpPr txBox="1">
            <a:spLocks/>
          </p:cNvSpPr>
          <p:nvPr/>
        </p:nvSpPr>
        <p:spPr>
          <a:xfrm>
            <a:off x="5208862" y="1575147"/>
            <a:ext cx="1772689" cy="460576"/>
          </a:xfrm>
          <a:prstGeom prst="roundRect">
            <a:avLst>
              <a:gd name="adj" fmla="val 50000"/>
            </a:avLst>
          </a:prstGeom>
          <a:solidFill>
            <a:srgbClr val="8EB4E3"/>
          </a:solidFill>
          <a:ln>
            <a:solidFill>
              <a:srgbClr val="8EB4E3"/>
            </a:solidFill>
          </a:ln>
          <a:effectLst>
            <a:outerShdw blurRad="50800" dist="38100" dir="2700000" algn="tl" rotWithShape="0">
              <a:prstClr val="black">
                <a:alpha val="40000"/>
              </a:prstClr>
            </a:outerShdw>
          </a:effectLst>
        </p:spPr>
        <p:txBody>
          <a:bodyPr anchor="ctr">
            <a:noAutofit/>
          </a:bodyPr>
          <a:lstStyle>
            <a:defPPr>
              <a:defRPr lang="zh-CN"/>
            </a:defPPr>
            <a:lvl1pPr indent="0" algn="ctr">
              <a:lnSpc>
                <a:spcPct val="90000"/>
              </a:lnSpc>
              <a:spcBef>
                <a:spcPts val="1000"/>
              </a:spcBef>
              <a:buFont typeface="Arial" panose="020B0604020202020204" pitchFamily="34" charset="0"/>
              <a:buNone/>
              <a:defRPr sz="2800">
                <a:solidFill>
                  <a:schemeClr val="bg1"/>
                </a:solidFill>
                <a:latin typeface="KaiTi" panose="02010609060101010101" pitchFamily="49" charset="-122"/>
                <a:ea typeface="KaiTi" panose="02010609060101010101" pitchFamily="49"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smtClean="0"/>
              <a:t>板块五</a:t>
            </a:r>
            <a:endParaRPr lang="zh-CN" altLang="en-US" dirty="0"/>
          </a:p>
        </p:txBody>
      </p:sp>
      <p:sp>
        <p:nvSpPr>
          <p:cNvPr id="13" name="矩形 12"/>
          <p:cNvSpPr/>
          <p:nvPr/>
        </p:nvSpPr>
        <p:spPr>
          <a:xfrm>
            <a:off x="947305" y="2709714"/>
            <a:ext cx="10295803" cy="1309269"/>
          </a:xfrm>
          <a:prstGeom prst="rect">
            <a:avLst/>
          </a:prstGeom>
        </p:spPr>
        <p:txBody>
          <a:bodyPr wrap="square">
            <a:spAutoFit/>
          </a:bodyPr>
          <a:lstStyle/>
          <a:p>
            <a:pPr algn="ctr">
              <a:lnSpc>
                <a:spcPct val="120000"/>
              </a:lnSpc>
            </a:pP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文言文阅读</a:t>
            </a:r>
            <a:r>
              <a:rPr lang="en-US" altLang="zh-CN"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a:t>
            </a: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考点突破</a:t>
            </a:r>
          </a:p>
        </p:txBody>
      </p:sp>
    </p:spTree>
    <p:extLst>
      <p:ext uri="{BB962C8B-B14F-4D97-AF65-F5344CB8AC3E}">
        <p14:creationId xmlns:p14="http://schemas.microsoft.com/office/powerpoint/2010/main" val="303313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flipH="1">
            <a:off x="0" y="3475211"/>
            <a:ext cx="12190413" cy="3384377"/>
          </a:xfrm>
          <a:prstGeom prst="rect">
            <a:avLst/>
          </a:prstGeom>
        </p:spPr>
      </p:pic>
      <p:sp>
        <p:nvSpPr>
          <p:cNvPr id="19" name="矩形 18"/>
          <p:cNvSpPr/>
          <p:nvPr/>
        </p:nvSpPr>
        <p:spPr>
          <a:xfrm>
            <a:off x="29233" y="3493295"/>
            <a:ext cx="12235788" cy="3366293"/>
          </a:xfrm>
          <a:prstGeom prst="rect">
            <a:avLst/>
          </a:prstGeom>
          <a:solidFill>
            <a:srgbClr val="BAD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0" y="3141762"/>
            <a:ext cx="2383073" cy="4766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59276" y="1929394"/>
            <a:ext cx="7271861" cy="923330"/>
          </a:xfrm>
          <a:prstGeom prst="rect">
            <a:avLst/>
          </a:prstGeom>
          <a:noFill/>
        </p:spPr>
        <p:txBody>
          <a:bodyPr wrap="square" rtlCol="0">
            <a:spAutoFit/>
          </a:bodyPr>
          <a:lstStyle/>
          <a:p>
            <a:pPr algn="ctr"/>
            <a:r>
              <a:rPr lang="zh-CN" altLang="zh-CN" sz="5400" b="1" dirty="0">
                <a:solidFill>
                  <a:prstClr val="black">
                    <a:lumMod val="75000"/>
                    <a:lumOff val="25000"/>
                  </a:prstClr>
                </a:solidFill>
                <a:latin typeface="微软雅黑" panose="020B0503020204020204" charset="-122"/>
              </a:rPr>
              <a:t>识记文化常识</a:t>
            </a:r>
          </a:p>
        </p:txBody>
      </p:sp>
      <p:sp>
        <p:nvSpPr>
          <p:cNvPr id="12" name="矩形 11"/>
          <p:cNvSpPr/>
          <p:nvPr/>
        </p:nvSpPr>
        <p:spPr>
          <a:xfrm>
            <a:off x="478582" y="3161537"/>
            <a:ext cx="1171444" cy="430887"/>
          </a:xfrm>
          <a:prstGeom prst="rect">
            <a:avLst/>
          </a:prstGeom>
        </p:spPr>
        <p:txBody>
          <a:bodyPr wrap="square">
            <a:spAutoFit/>
          </a:bodyPr>
          <a:lstStyle/>
          <a:p>
            <a:pPr algn="dist"/>
            <a:r>
              <a:rPr lang="zh-CN" altLang="zh-CN" sz="2200" dirty="0"/>
              <a:t>微案</a:t>
            </a:r>
            <a:r>
              <a:rPr lang="en-US" altLang="zh-CN" sz="2200" dirty="0"/>
              <a:t>1</a:t>
            </a:r>
            <a:endParaRPr lang="zh-CN" altLang="en-US" sz="2200" dirty="0"/>
          </a:p>
        </p:txBody>
      </p:sp>
      <p:sp>
        <p:nvSpPr>
          <p:cNvPr id="26" name="矩形 25"/>
          <p:cNvSpPr/>
          <p:nvPr/>
        </p:nvSpPr>
        <p:spPr>
          <a:xfrm>
            <a:off x="2350791" y="3141762"/>
            <a:ext cx="9839622" cy="504056"/>
          </a:xfrm>
          <a:prstGeom prst="rect">
            <a:avLst/>
          </a:prstGeom>
          <a:solidFill>
            <a:srgbClr val="0070C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标题 2"/>
          <p:cNvSpPr txBox="1"/>
          <p:nvPr/>
        </p:nvSpPr>
        <p:spPr>
          <a:xfrm>
            <a:off x="3130996" y="3141762"/>
            <a:ext cx="5844530" cy="432048"/>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分类识记，辅以语境</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5"/>
            <a:ext cx="11376523" cy="2856512"/>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复习</a:t>
            </a:r>
            <a:r>
              <a:rPr lang="zh-CN" altLang="en-US" b="1" dirty="0">
                <a:solidFill>
                  <a:schemeClr val="bg1"/>
                </a:solidFill>
                <a:cs typeface="+mn-ea"/>
                <a:sym typeface="+mn-lt"/>
              </a:rPr>
              <a:t>任务</a:t>
            </a:r>
            <a:endParaRPr lang="en-US" altLang="zh-CN" sz="800" b="1" dirty="0">
              <a:solidFill>
                <a:schemeClr val="bg1"/>
              </a:solidFill>
              <a:cs typeface="+mn-ea"/>
              <a:sym typeface="+mn-lt"/>
            </a:endParaRPr>
          </a:p>
        </p:txBody>
      </p:sp>
      <p:sp>
        <p:nvSpPr>
          <p:cNvPr id="11" name="矩形 10"/>
          <p:cNvSpPr/>
          <p:nvPr/>
        </p:nvSpPr>
        <p:spPr>
          <a:xfrm>
            <a:off x="910630" y="2301692"/>
            <a:ext cx="10505063" cy="1136786"/>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积累并掌握常见的文化常识</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了解高考文化常识题设误手法，熟练使用答题方法。</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65"/>
          </a:xfrm>
          <a:prstGeom prst="rect">
            <a:avLst/>
          </a:prstGeom>
          <a:noFill/>
          <a:effectLst/>
        </p:spPr>
        <p:txBody>
          <a:bodyPr wrap="square" rtlCol="0">
            <a:spAutoFit/>
          </a:bodyPr>
          <a:lstStyle/>
          <a:p>
            <a:pPr algn="ctr" defTabSz="914400">
              <a:defRPr/>
            </a:pPr>
            <a:r>
              <a:rPr lang="zh-CN" altLang="zh-CN" b="1" dirty="0">
                <a:solidFill>
                  <a:schemeClr val="bg1"/>
                </a:solidFill>
                <a:cs typeface="+mn-ea"/>
              </a:rPr>
              <a:t>考情微观</a:t>
            </a:r>
            <a:endParaRPr lang="en-US" altLang="zh-CN" b="1" dirty="0">
              <a:solidFill>
                <a:schemeClr val="bg1"/>
              </a:solidFill>
              <a:cs typeface="+mn-ea"/>
              <a:sym typeface="+mn-lt"/>
            </a:endParaRPr>
          </a:p>
        </p:txBody>
      </p:sp>
      <p:graphicFrame>
        <p:nvGraphicFramePr>
          <p:cNvPr id="3" name="表格 2"/>
          <p:cNvGraphicFramePr>
            <a:graphicFrameLocks noGrp="1"/>
          </p:cNvGraphicFramePr>
          <p:nvPr>
            <p:extLst>
              <p:ext uri="{D42A27DB-BD31-4B8C-83A1-F6EECF244321}">
                <p14:modId xmlns:p14="http://schemas.microsoft.com/office/powerpoint/2010/main" val="3886684476"/>
              </p:ext>
            </p:extLst>
          </p:nvPr>
        </p:nvGraphicFramePr>
        <p:xfrm>
          <a:off x="622599" y="2049829"/>
          <a:ext cx="10945216" cy="4594387"/>
        </p:xfrm>
        <a:graphic>
          <a:graphicData uri="http://schemas.openxmlformats.org/drawingml/2006/table">
            <a:tbl>
              <a:tblPr/>
              <a:tblGrid>
                <a:gridCol w="576063"/>
                <a:gridCol w="1368152"/>
                <a:gridCol w="2376264"/>
                <a:gridCol w="2088232"/>
                <a:gridCol w="4536505"/>
              </a:tblGrid>
              <a:tr h="181372">
                <a:tc>
                  <a:txBody>
                    <a:bodyPr/>
                    <a:lstStyle/>
                    <a:p>
                      <a:pPr algn="ctr">
                        <a:lnSpc>
                          <a:spcPct val="130000"/>
                        </a:lnSpc>
                        <a:spcAft>
                          <a:spcPts val="0"/>
                        </a:spcAft>
                      </a:pPr>
                      <a:r>
                        <a:rPr lang="zh-CN" sz="1600" kern="100" baseline="0" dirty="0">
                          <a:effectLst/>
                          <a:latin typeface="Times New Roman" panose="02020603050405020304" pitchFamily="18" charset="0"/>
                          <a:ea typeface="黑体" panose="02010609060101010101" pitchFamily="49" charset="-122"/>
                          <a:cs typeface="Times New Roman" panose="02020603050405020304" pitchFamily="18" charset="0"/>
                        </a:rPr>
                        <a:t>年份</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卷别</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考查内容</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提问方式</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命题特点</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372">
                <a:tc>
                  <a:txBody>
                    <a:bodyPr/>
                    <a:lstStyle/>
                    <a:p>
                      <a:pPr algn="ctr">
                        <a:lnSpc>
                          <a:spcPct val="130000"/>
                        </a:lnSpc>
                        <a:spcAft>
                          <a:spcPts val="0"/>
                        </a:spcAft>
                      </a:pPr>
                      <a:r>
                        <a:rPr lang="en-US" sz="16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2023</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金、刁斗</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下列对文</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材料</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中加点的词语及相关内容的解说，不正确的一项是</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marL="72000" algn="l">
                        <a:lnSpc>
                          <a:spcPct val="130000"/>
                        </a:lnSpc>
                        <a:spcAft>
                          <a:spcPts val="0"/>
                        </a:spcAft>
                      </a:pP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考查范围极其广泛，重点集中在官职、称谓、礼法、科举等方面。</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以熟悉的古代文化常识为主，兼顾生僻的文化常识。但生僻只是表面上的，实则暗含了</a:t>
                      </a:r>
                      <a:r>
                        <a:rPr 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诸多</a:t>
                      </a:r>
                      <a:r>
                        <a:rPr lang="en-US" alt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  </a:t>
                      </a:r>
                      <a:r>
                        <a:rPr lang="en-US" sz="16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熟悉</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因素，有的与教材密切相关，有的与选文内容密切相关。</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设误点细小，多放在对象误用、范围扩大、职责混淆、时间颠倒等方面。</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自</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2022</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年开始，不再单独考查古代文化常识；</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2023</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年全国新高考两套试卷中，只有两个选项与文化常识有关，这预示着文化常识开始逐渐退席。而古今异义、成语、文言句式和教材中词语已进入考查范围。</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4802">
                <a:tc rowSpan="2">
                  <a:txBody>
                    <a:bodyPr/>
                    <a:lstStyle/>
                    <a:p>
                      <a:pPr marL="0" marR="0" indent="0" algn="ctr" defTabSz="1219200" rtl="0" eaLnBrk="1" fontAlgn="auto" latinLnBrk="0" hangingPunct="1">
                        <a:lnSpc>
                          <a:spcPct val="130000"/>
                        </a:lnSpc>
                        <a:spcBef>
                          <a:spcPts val="0"/>
                        </a:spcBef>
                        <a:spcAft>
                          <a:spcPts val="0"/>
                        </a:spcAft>
                        <a:buClrTx/>
                        <a:buSzTx/>
                        <a:buFontTx/>
                        <a:buNone/>
                        <a:tabLst/>
                        <a:defRPr/>
                      </a:pPr>
                      <a:r>
                        <a:rPr lang="en-US" altLang="zh-CN" sz="16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2022</a:t>
                      </a:r>
                      <a:endParaRPr lang="zh-CN" altLang="zh-CN" sz="1600" kern="100" baseline="0" dirty="0" smtClean="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寡人、百乘、国门</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r h="634802">
                <a:tc vMerge="1">
                  <a:txBody>
                    <a:bodyPr/>
                    <a:lstStyle/>
                    <a:p>
                      <a:endParaRPr lang="zh-CN" altLang="en-US"/>
                    </a:p>
                  </a:txBody>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衔枚、车驾</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r h="680145">
                <a:tc rowSpan="2">
                  <a:txBody>
                    <a:bodyPr/>
                    <a:lstStyle/>
                    <a:p>
                      <a:pPr algn="ctr">
                        <a:lnSpc>
                          <a:spcPct val="130000"/>
                        </a:lnSpc>
                        <a:spcAft>
                          <a:spcPts val="0"/>
                        </a:spcAft>
                      </a:pP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2021</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pP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甲子、宗室、海内、庶务</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下列对文中加点词语的相关内容的解说，不正确的一项是</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680145">
                <a:tc vMerge="1">
                  <a:txBody>
                    <a:bodyPr/>
                    <a:lstStyle/>
                    <a:p>
                      <a:endParaRPr lang="zh-CN" altLang="en-US"/>
                    </a:p>
                  </a:txBody>
                  <a:tcPr/>
                </a:tc>
                <a:tc>
                  <a:txBody>
                    <a:bodyPr/>
                    <a:lstStyle/>
                    <a:p>
                      <a:pPr algn="ctr">
                        <a:lnSpc>
                          <a:spcPct val="130000"/>
                        </a:lnSpc>
                        <a:spcAft>
                          <a:spcPts val="0"/>
                        </a:spcAft>
                      </a:pP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京口、遗民、部曲、传檄</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r h="680145">
                <a:tc rowSpan="2">
                  <a:txBody>
                    <a:bodyPr/>
                    <a:lstStyle/>
                    <a:p>
                      <a:pPr algn="ctr">
                        <a:lnSpc>
                          <a:spcPct val="130000"/>
                        </a:lnSpc>
                        <a:spcAft>
                          <a:spcPts val="0"/>
                        </a:spcAft>
                      </a:pPr>
                      <a:r>
                        <a:rPr lang="en-US" sz="1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2020</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辇下、东宫、殿下、追比</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r h="680145">
                <a:tc vMerge="1">
                  <a:txBody>
                    <a:bodyPr/>
                    <a:lstStyle/>
                    <a:p>
                      <a:endParaRPr lang="zh-CN" altLang="en-US"/>
                    </a:p>
                  </a:txBody>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乡试、宦官、晏驾、执政</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51821" marR="51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1647432232"/>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6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rPr>
              <a:t>知识图要</a:t>
            </a:r>
            <a:endParaRPr lang="en-US" altLang="zh-CN" b="1" dirty="0">
              <a:solidFill>
                <a:schemeClr val="bg1"/>
              </a:solidFill>
              <a:cs typeface="+mn-ea"/>
              <a:sym typeface="+mn-lt"/>
            </a:endParaRPr>
          </a:p>
        </p:txBody>
      </p:sp>
      <p:pic>
        <p:nvPicPr>
          <p:cNvPr id="2050" name="Picture 2" descr="XY3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4667" y="2085289"/>
            <a:ext cx="10481079" cy="444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034125"/>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287191"/>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a:latin typeface="+mj-ea"/>
                <a:cs typeface="华文黑体" panose="02010600040101010101" pitchFamily="2" charset="-122"/>
              </a:rPr>
              <a:t>活动一</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359199"/>
            <a:ext cx="7913064" cy="861774"/>
          </a:xfrm>
          <a:prstGeom prst="rect">
            <a:avLst/>
          </a:prstGeom>
        </p:spPr>
        <p:txBody>
          <a:bodyPr wrap="square">
            <a:spAutoFit/>
          </a:bodyPr>
          <a:lstStyle/>
          <a:p>
            <a:pPr>
              <a:spcBef>
                <a:spcPts val="1300"/>
              </a:spcBef>
              <a:spcAft>
                <a:spcPts val="1300"/>
              </a:spcAft>
            </a:pPr>
            <a:r>
              <a:rPr lang="zh-CN" altLang="zh-CN" sz="5000" b="1" kern="100" dirty="0">
                <a:latin typeface="Times New Roman" panose="02020603050405020304" pitchFamily="18" charset="0"/>
                <a:cs typeface="华文黑体" panose="02010600040101010101" pitchFamily="2" charset="-122"/>
              </a:rPr>
              <a:t>掌握高考考查重点</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21482"/>
            <a:ext cx="11520000" cy="526297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古代文化常识题重在考查识记能力，但由于该考点所考查的词语大多是从文言文材料中引发来的，故兼考理解能力和推断能力。对于这一考点的复习，我们首先应分析高考所涉及的考点，明确备考方向。近几年，高考考查的重点是官职、称谓、礼法、科举等方面的文化常识</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官职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自</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2015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年全国卷开始考查文化常识起，官职类的知识点一直是历年高考考查的重点内容。官职包括官署类与官制类，既有中央官职，又有地方官职，重点是中央官职</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55102"/>
            <a:ext cx="11520000" cy="2603470"/>
          </a:xfrm>
          <a:prstGeom prst="rect">
            <a:avLst/>
          </a:prstGeom>
        </p:spPr>
        <p:txBody>
          <a:bodyPr wrap="square">
            <a:spAutoFit/>
          </a:bodyPr>
          <a:lstStyle/>
          <a:p>
            <a:pPr indent="711200"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下面是历年高考考过的官职常识，请判断正误，如错误，请说明理由。</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第一组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大理丞，大理丞是大理寺的重要官员，大理寺是我国古代掌管刑狱的官署。</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058572"/>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690323"/>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司农是官名，又称为大司农，主要掌管农桑、仓储、租税等相关事务。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500417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1978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3786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当轴，指做官处在重要的位置；当轴者则指身居显赫职位的当权官员。</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856374"/>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488125"/>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太守是郡一级的最高行政长官，主要掌管民政、司法、军事、科举等事务。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3801972"/>
            <a:ext cx="11520000" cy="193033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cs typeface="Times New Roman" panose="02020603050405020304" pitchFamily="18" charset="0"/>
              </a:rPr>
              <a:t>太守</a:t>
            </a:r>
            <a:r>
              <a:rPr lang="zh-CN" altLang="zh-CN" sz="2800" kern="100" dirty="0">
                <a:latin typeface="Times New Roman" panose="02020603050405020304" pitchFamily="18" charset="0"/>
                <a:cs typeface="Times New Roman" panose="02020603050405020304" pitchFamily="18" charset="0"/>
              </a:rPr>
              <a:t>不掌管军事、科举事务，其职责有：治民、进贤、决讼、检奸、任免。职责范围扩大。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624568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42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执政指掌管国家政事，又指执掌国家大权的重臣，还可作为高级官员的通称。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435934"/>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067685"/>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令尹，春秋战国时期楚国设置的最高官位，辅佐楚国国君，执掌全国的军政大权。</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78493"/>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01642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古代朝廷中分职设官，各有专司，所以可用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来指称朝廷中的各级官员。</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5327228"/>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有司</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指主管某部门的官吏。职责范围不清。</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73096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blinds(horizontal)">
                                      <p:cBhvr>
                                        <p:cTn id="2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90975"/>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首相指宰相中居于首位的人，与当今某些国家内阁或政府首脑的含义并不相同。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909483"/>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54123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9.</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教坊司是管理宫廷音乐的官署，专管雅乐以外的音乐、歌舞的教习等演出事务。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852042"/>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04794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78422"/>
            <a:ext cx="11520000" cy="1957139"/>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第二组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吏部是古代六部之一，掌管文官任免、考核、升降、调动等，长官为吏部尚书。</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435477"/>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067228"/>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礼部为六部之一，掌管礼仪、祭祀、土地、户籍等职事，部长官称为礼部尚书。</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378036"/>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土地、户籍</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属于户部的职责，不属于礼部的职责。职责范围扩大。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12239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8870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兵部是古代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六部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之一，掌管全国武官选用和兵籍、军械、军令等事宜。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555898"/>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92317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9943"/>
            <a:ext cx="11520000" cy="2677656"/>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称谓</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中国自古以来就是礼仪之邦，传统社会是一个礼法社会，非常讲究称谓，称谓也反映了被称者的身份和地位。其中，与皇帝、皇家有关的称谓是重点。</a:t>
            </a:r>
            <a:endParaRPr lang="zh-CN" altLang="zh-CN" sz="2800" kern="100" dirty="0">
              <a:effectLst/>
              <a:latin typeface="方正中等线简体" panose="03000509000000000000" pitchFamily="65" charset="-122"/>
              <a:ea typeface="方正中等线简体" panose="03000509000000000000" pitchFamily="65" charset="-122"/>
              <a:cs typeface="Courier New" panose="02070309020205020404" pitchFamily="49" charset="0"/>
            </a:endParaRPr>
          </a:p>
        </p:txBody>
      </p:sp>
    </p:spTree>
    <p:extLst>
      <p:ext uri="{BB962C8B-B14F-4D97-AF65-F5344CB8AC3E}">
        <p14:creationId xmlns:p14="http://schemas.microsoft.com/office/powerpoint/2010/main" val="1928677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44346"/>
            <a:ext cx="11520000" cy="2603470"/>
          </a:xfrm>
          <a:prstGeom prst="rect">
            <a:avLst/>
          </a:prstGeom>
        </p:spPr>
        <p:txBody>
          <a:bodyPr wrap="square">
            <a:spAutoFit/>
          </a:bodyPr>
          <a:lstStyle/>
          <a:p>
            <a:pPr indent="711200"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下面是历年高考考过的称谓常识，请判断正误，如错误，请说明理由。</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第一组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寡人意为寡德之人，在文中是魏王自称，春秋战国时期君主常如此谦称自己。</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061611"/>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69336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车驾，文中以帝王所乘车马代指帝王，与古诗文中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丝竹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代指音乐用法相同。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500417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36803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96243"/>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以字行，是指在古代社会生活中，某人的字得以通行使用，他的名反而不常用。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125507"/>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757258"/>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古代男子有名有字，名是出生后不久父亲起的，字是二十岁举行冠礼后才起的。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068066"/>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60404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61752"/>
            <a:ext cx="11520000" cy="1957139"/>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第二组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遗民，指改朝换代后仍然忠于前朝的人，也泛指沦陷区的人民，文中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遂使戎狄乘隙，毒流中土。今遗民既遭残贼</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指后者。</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629563"/>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26131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宗室，是古代社会中对与君主同一宗族血亲的称谓，历代皇族例称为宗室。</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572122"/>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278524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7901"/>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庙社，庙指宗庙，社指社稷，庙社在古代常用来借指国家朝廷。</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437165"/>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06891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禁中，又称禁内，指皇室宗族所居之处，因所居宫室严禁随便进出得名。</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79724"/>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禁中</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指皇帝、皇后、太子等居住的地方。范围扩大。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687659"/>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辇下，又称为辇毂下，意思是在皇帝的车驾之下，常常用作京都的代称。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6016923"/>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52997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linds(horizontal)">
                                      <p:cBhvr>
                                        <p:cTn id="2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42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东宫是古代皇家宫殿的称呼，由于是太子所居之宫，用来借指太子。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44669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078441"/>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殿下是古代对太子、诸王、丞相的敬称，礼尊意味次于敬称皇帝的陛下。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89249"/>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殿下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是对太子、诸王等的敬称，不包括丞相。</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67813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御名指皇帝名讳，古代与皇帝有关的事物前常加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字，如御玺指皇帝印信。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6007398"/>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16486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linds(horizontal)">
                                      <p:cBhvr>
                                        <p:cTn id="2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98293"/>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9.</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近侍是指接近并随侍帝王左右的人，他们不仅职位很高，对帝王的影响也很大。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027557"/>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cs typeface="Times New Roman" panose="02020603050405020304" pitchFamily="18" charset="0"/>
              </a:rPr>
              <a:t>对</a:t>
            </a:r>
            <a:r>
              <a:rPr lang="zh-CN" altLang="zh-CN" sz="2800" kern="100" dirty="0">
                <a:latin typeface="Times New Roman" panose="02020603050405020304" pitchFamily="18" charset="0"/>
                <a:cs typeface="Times New Roman" panose="02020603050405020304" pitchFamily="18" charset="0"/>
              </a:rPr>
              <a:t>近侍职权的判断有误，他们</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职位</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不高，</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影响</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也不大。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309631"/>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中宫是皇后所居之宫，后来又可以借指皇后，这与东宫又可借指太子是同样道理。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64413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225082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206" y="96054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太子指封建时代君主儿子中被确定继承君位的人，有时也可指其他儿子。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2289804"/>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太子</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专用于储君，不可用来指君主的其他儿子。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33631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linds(horizont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9943"/>
            <a:ext cx="11520000" cy="1961819"/>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三</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礼法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我国自古以来就是礼仪之邦。礼法类文化常识一直是高考的考查重点，它包括礼仪礼制和政治礼法，后者是考查重点。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90137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44346"/>
            <a:ext cx="11520000" cy="2603470"/>
          </a:xfrm>
          <a:prstGeom prst="rect">
            <a:avLst/>
          </a:prstGeom>
        </p:spPr>
        <p:txBody>
          <a:bodyPr wrap="square">
            <a:spAutoFit/>
          </a:bodyPr>
          <a:lstStyle/>
          <a:p>
            <a:pPr indent="711200"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下面是历年高考考过的礼法常识，请判断正误，如错误，请说明理由。</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第一组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血食，指受享祭品，古代祭祀时宰杀牛、羊等做祭品，取血以祭，称为血食。</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061611"/>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69336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减膳，古代帝王遇到天灾等让自己感到内疚的情况时，常食素或减少肴馔。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500417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71332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3345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礼乐指礼制和音乐，古代帝王常常用兴礼乐作为手段，以维护社会秩序的稳定。</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662714"/>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294465"/>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顿首，即以头叩地而拜，是古代交际礼仪；又常常用于书信、表奏中作为敬辞。</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605273"/>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29191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母忧是指母亲的丧事，古代官员遭逢父母去世时，按照规定需要离职居家守丧。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5631297"/>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891908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34033"/>
            <a:ext cx="11520000" cy="1957139"/>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第二组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庶务，指国家的各种政务，后来专指朝堂之上跟军国大事相关的各种急务。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401844"/>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cs typeface="Times New Roman" panose="02020603050405020304" pitchFamily="18" charset="0"/>
              </a:rPr>
              <a:t>庶务</a:t>
            </a:r>
            <a:r>
              <a:rPr lang="zh-CN" altLang="zh-CN" sz="2800" kern="100" dirty="0">
                <a:latin typeface="Times New Roman" panose="02020603050405020304" pitchFamily="18" charset="0"/>
                <a:cs typeface="Times New Roman" panose="02020603050405020304" pitchFamily="18" charset="0"/>
              </a:rPr>
              <a:t>，既指国家的各种政务，也指这些政务的经办人员。</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76537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传檄，檄指檄文，是古代官府用以征召、晓谕声讨的文书，传檄即传布檄文。</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5076178"/>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39344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1928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晏驾是帝王死去的委婉说法，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义为晚，晏驾指帝王车驾未能按时发出。</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648548"/>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280299"/>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居摄是指古代帝王因年幼不能亲政，大臣代居其位来处理政务的一种制度。</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591107"/>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25097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变法是指对国家的法令制度作出重大变革，商鞅变法为秦国富强奠定了基础。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5580234"/>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56002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7038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诏令作为古代的文体名称，是以皇帝的名义所发布的各种命令、文告的总称。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499648"/>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131399"/>
            <a:ext cx="11520000" cy="1310808"/>
          </a:xfrm>
          <a:prstGeom prst="rect">
            <a:avLst/>
          </a:prstGeom>
        </p:spPr>
        <p:txBody>
          <a:bodyPr wrap="square">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7.</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smtClean="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践阼</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原指踏上古代庙堂前台阶，又表示用武力打败敌对势力，登上国君宝座。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442207"/>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用武力打败敌对势力</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属无中生有。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764487"/>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建储义为确定储君，也即确定皇位的继承人，我国古代通常采用嫡长子继承制。</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6093751"/>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112439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linds(horizontal)">
                                      <p:cBhvr>
                                        <p:cTn id="2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3647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9.</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嗣位指继承君位，我国封建王朝通常实行长子继承制，君位由最年长的儿子继承。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475265"/>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cs typeface="Times New Roman" panose="02020603050405020304" pitchFamily="18" charset="0"/>
              </a:rPr>
              <a:t>君</a:t>
            </a:r>
            <a:r>
              <a:rPr lang="zh-CN" altLang="zh-CN" sz="2800" kern="100" dirty="0">
                <a:latin typeface="Times New Roman" panose="02020603050405020304" pitchFamily="18" charset="0"/>
                <a:cs typeface="Times New Roman" panose="02020603050405020304" pitchFamily="18" charset="0"/>
              </a:rPr>
              <a:t>位应由</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嫡长子</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继承。对象有误。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72675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庙号是皇帝死后，在太庙立室奉祀时特起的名号，如高祖、太宗、钦宗。</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061255"/>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721118"/>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谥号是古代帝王、大臣等死后，据其生平事迹评定的称号，如武帝、哀帝、炀帝。</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6050382"/>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96334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linds(horizontal)">
                                      <p:cBhvr>
                                        <p:cTn id="2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9943"/>
            <a:ext cx="11520000" cy="2603470"/>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四</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科举</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有关科举类的文化常识繁而杂。首先，应精准掌握教材上的相关常识；其次，理清科举类文化常识的大致脉络，并将之科学分类；最后，分类识记，并适当联系现实，重点识记与乡试、会试、殿试相关的内容。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10318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18592"/>
            <a:ext cx="11520000" cy="1957139"/>
          </a:xfrm>
          <a:prstGeom prst="rect">
            <a:avLst/>
          </a:prstGeom>
        </p:spPr>
        <p:txBody>
          <a:bodyPr wrap="square">
            <a:spAutoFit/>
          </a:bodyPr>
          <a:lstStyle/>
          <a:p>
            <a:pPr indent="711200"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下面是历年高考考过的科举常识，请判断正误，如错误，请说明理由。</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殿试是中国古代科举制度中最高一级的考试，在殿廷举行，由丞相主持。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296163"/>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cs typeface="Times New Roman" panose="02020603050405020304" pitchFamily="18" charset="0"/>
              </a:rPr>
              <a:t>殿试</a:t>
            </a:r>
            <a:r>
              <a:rPr lang="zh-CN" altLang="zh-CN" sz="2800" kern="100" dirty="0">
                <a:latin typeface="Times New Roman" panose="02020603050405020304" pitchFamily="18" charset="0"/>
                <a:cs typeface="Times New Roman" panose="02020603050405020304" pitchFamily="18" charset="0"/>
              </a:rPr>
              <a:t>由皇帝主持。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57819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乡试是中国古代科举考试之一，由各地州、府主持，考生来自全国各地。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932162"/>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cs typeface="Times New Roman" panose="02020603050405020304" pitchFamily="18" charset="0"/>
              </a:rPr>
              <a:t>考生来</a:t>
            </a:r>
            <a:r>
              <a:rPr lang="zh-CN" altLang="zh-CN" sz="2800" kern="100" dirty="0">
                <a:latin typeface="Times New Roman" panose="02020603050405020304" pitchFamily="18" charset="0"/>
                <a:cs typeface="Times New Roman" panose="02020603050405020304" pitchFamily="18" charset="0"/>
              </a:rPr>
              <a:t>自各地州、府。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251249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blinds(horizontal)">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3345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茂才，即秀才，东汉时为避光武帝刘秀名讳，改称茂才，后世有时也沿用此名。</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662714"/>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294465"/>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状元是我国古代科举制度中一种称号，指在最高级别的殿试中获得第一名的人。</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605273"/>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29191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登进士第，又可称为进士及第，指科举时代经考试合格后录取成为进士。</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5631297"/>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81176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9943"/>
            <a:ext cx="11520000" cy="2603470"/>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五</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刑罚</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高考对刑罚常识的关注，是与我国依法治国的政策一致的。对此，考生既要整体把握我国古代各种常见的刑罚名称，也要熟悉每种刑罚适用的对象及程度，注意类似刑罚的差别。</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87237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39949"/>
            <a:ext cx="11520000" cy="1957139"/>
          </a:xfrm>
          <a:prstGeom prst="rect">
            <a:avLst/>
          </a:prstGeom>
        </p:spPr>
        <p:txBody>
          <a:bodyPr wrap="square">
            <a:spAutoFit/>
          </a:bodyPr>
          <a:lstStyle/>
          <a:p>
            <a:pPr indent="711200"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下面是历年高考考过的刑罚常识，请判断正误，如错误，请说明理由。</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抵极刑，抵刑即处刑，抵极刑指犯人受到死刑外加上尸体示众的极端刑罚。</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546095"/>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尸体示众</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属无中生有。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856703"/>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追比指旧时地方官吏严逼限期办事，逾期以杖责等表示警惩，继续追逼。</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5210669"/>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769791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5418"/>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黥是古代的一种刑罚，在犯人脸上刺上记号或文字并涂上墨，在刑罚之中较轻。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374682"/>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006433"/>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，本义树根，根与根间紧密相连，因而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株连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又指一人有罪而牵连他人。</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17241"/>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00388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收考，指先行将嫌犯拘捕关进监狱，然后再作考察，进行犯罪事实的取证工作。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5343265"/>
            <a:ext cx="11520000" cy="1384995"/>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spc="-100" dirty="0" smtClean="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收考</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指拘捕拷问。</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收</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，拘捕犯人；</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考</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，假借为</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拷</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，拷问。</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22799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blinds(horizontal)">
                                      <p:cBhvr>
                                        <p:cTn id="2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9943"/>
            <a:ext cx="11520000" cy="2603470"/>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六</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文史常识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文史常识涉及的范围更广，既有文化、文学层面的，又有历史方面的。不过，高考考查的文史常识是高中毕业生应知应会的。这一点从下面高考所考过的相关文史常识中就可以看出。</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989289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39949"/>
            <a:ext cx="11520000" cy="1957139"/>
          </a:xfrm>
          <a:prstGeom prst="rect">
            <a:avLst/>
          </a:prstGeom>
        </p:spPr>
        <p:txBody>
          <a:bodyPr wrap="square">
            <a:spAutoFit/>
          </a:bodyPr>
          <a:lstStyle/>
          <a:p>
            <a:pPr indent="711200"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下面是历年高考考过的文史常识，请判断正误，如错误，请说明理由。</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四六之制，即骈文，因在发展中逐渐成为相对整齐的四六句式而有此称。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527045"/>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21815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周公是周文王之子，周武王之弟，曾辅佐周武王讨伐商纣王最终夺取天下。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572122"/>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635871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8044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诸子百家是先秦至汉初学术派别的总称，其中又以道、法、农三家影响最深远。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009710"/>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cs typeface="Times New Roman" panose="02020603050405020304" pitchFamily="18" charset="0"/>
              </a:rPr>
              <a:t>诸子百家</a:t>
            </a:r>
            <a:r>
              <a:rPr lang="zh-CN" altLang="zh-CN" sz="2800" kern="100" dirty="0">
                <a:latin typeface="Times New Roman" panose="02020603050405020304" pitchFamily="18" charset="0"/>
                <a:cs typeface="Times New Roman" panose="02020603050405020304" pitchFamily="18" charset="0"/>
              </a:rPr>
              <a:t>中，影响较大的主要是儒家、墨家、道家和法家。</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33332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缪公即秦穆公，春秋时秦国国君，在位期间任用贤臣，使国力趋强，称霸西戎。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64413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61807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289211"/>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《三坟》《五典》传为我国古代典籍，后又以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坟籍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坟典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为古代典籍通称。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4618475"/>
            <a:ext cx="11520000" cy="66447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矩形 8"/>
          <p:cNvSpPr/>
          <p:nvPr/>
        </p:nvSpPr>
        <p:spPr>
          <a:xfrm>
            <a:off x="335206" y="611957"/>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三晋，春秋末韩、赵、燕三家分晋，战国时的韩、赵、燕三国，史上又称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0" name="矩形 9"/>
          <p:cNvSpPr/>
          <p:nvPr/>
        </p:nvSpPr>
        <p:spPr>
          <a:xfrm>
            <a:off x="335206" y="1951340"/>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a:t>
            </a:r>
            <a:r>
              <a:rPr lang="zh-CN" altLang="zh-CN" sz="2800" kern="100" dirty="0">
                <a:latin typeface="Times New Roman" panose="02020603050405020304" pitchFamily="18" charset="0"/>
                <a:cs typeface="Times New Roman" panose="02020603050405020304" pitchFamily="18" charset="0"/>
              </a:rPr>
              <a:t>　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三晋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指韩、赵、魏三国。</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092676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linds(horizont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blinds(horizontal)">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3993"/>
            <a:ext cx="11520000" cy="3896131"/>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七</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军事、地理、历法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下面是历年高考所涉及的古代军事、地理、历法方面的文化常识，请判断正误，如错误，请说明理由。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第一组：军事</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衔枚指在口中横衔着枚。枚的形状像筷子，是古代行军时用以禁止喧哗的器具。</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97673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4667841"/>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辎重，文中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斩偏将，获其辎重</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指行军时随军运载的军械、粮草、被服等军用物资。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6021807"/>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319876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46173"/>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衅鼓，指古代战争时杀人或杀牲取血涂在鼓上以举行祭祀仪式。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075437"/>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707188"/>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部曲，原指古代豪门大族和将领招募的私人军，文中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逖将其部曲百余家渡江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是指部队的编制单位。</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017996"/>
            <a:ext cx="11520000" cy="193033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文中是指部队的编制单位</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错。从原文</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逖将其部曲百余家渡江</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来看，这里的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部曲</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是指祖逖的私家军队。</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28566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86621"/>
            <a:ext cx="11520000" cy="1957139"/>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第二组：地理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海内，即国内，古人认为我国疆土四面环绕着大海，故称国境之内为海内。</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557555"/>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189306"/>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京口，古城名，在今江苏省镇江市，是古代长江下游军事重镇，为兵家所重。</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500114"/>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60075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20397"/>
            <a:ext cx="11520000" cy="1957139"/>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第三组：历法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闰月，农历逢闰年加一个月，闰某月指加在某月之前的那个月。</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391331"/>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错误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闰某月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指加在某月之后的那个月。</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69336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甲子，甲为天干首位，子为地支首位，干支相配以纪年月日，文中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唐高祖武德九年秋八月甲子</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是纪日。</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500417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91097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206" y="134156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上元是我国传统节日，即农历正月十五日元宵节，是春节后第一个重要节日。</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35206" y="2652370"/>
            <a:ext cx="115200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正确。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123022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6" name="图片 15"/>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15766"/>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smtClean="0">
                <a:latin typeface="+mj-ea"/>
                <a:cs typeface="华文黑体" panose="02010600040101010101" pitchFamily="2" charset="-122"/>
              </a:rPr>
              <a:t>活动二</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427141"/>
            <a:ext cx="7553024" cy="677108"/>
          </a:xfrm>
          <a:prstGeom prst="rect">
            <a:avLst/>
          </a:prstGeom>
        </p:spPr>
        <p:txBody>
          <a:bodyPr wrap="square">
            <a:spAutoFit/>
          </a:bodyPr>
          <a:lstStyle/>
          <a:p>
            <a:pPr>
              <a:spcBef>
                <a:spcPts val="1300"/>
              </a:spcBef>
              <a:spcAft>
                <a:spcPts val="1300"/>
              </a:spcAft>
            </a:pPr>
            <a:r>
              <a:rPr lang="zh-CN" altLang="zh-CN" sz="3800" b="1" kern="100" dirty="0">
                <a:latin typeface="Times New Roman" panose="02020603050405020304" pitchFamily="18" charset="0"/>
                <a:cs typeface="华文黑体" panose="02010600040101010101" pitchFamily="2" charset="-122"/>
              </a:rPr>
              <a:t>掌握文化常识题的答题原则和方法</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7690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15524"/>
            <a:ext cx="11520000" cy="4542462"/>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近两年高考有关文化常识的考查点随文设置，涉及面广，规律性不强。答题时应遵循以下原则和方法：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三结合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原则</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结合文本。要锁定该专有名词出现的区域，尽量从语义相关处推断。</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结合教材。遇到专有名词时，要尽量关联教材，链接教材语境。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结合生活。当遇到陌生的专有名词时，可联想生活常识、共识性话语作答。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70384"/>
            <a:ext cx="11520000" cy="6481454"/>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五方法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调动积累直接判</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该方法主要是依据平时各种知识的积累直接判定选项的正误。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联系生活常识和历史知识。如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陛下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，我们就可以联系古装电视剧中臣民对皇帝敬称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陛下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等。再如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吏部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，可以依据初中历史所学的中国古代的六部</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吏部、户部、礼部、兵部、刑部、工部</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等相关知识直接判断。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联想教材所学知识。初高中语文教材课下注释及附录文章中的专有词语、古今异义、文学知识等很多都属于古代文化常识，做题时可结合它们来进行判断。</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09325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943"/>
            <a:ext cx="11520000" cy="6664581"/>
          </a:xfrm>
          <a:prstGeom prst="rect">
            <a:avLst/>
          </a:prstGeom>
        </p:spPr>
        <p:txBody>
          <a:bodyPr wrap="square">
            <a:spAutoFit/>
          </a:bodyPr>
          <a:lstStyle/>
          <a:p>
            <a:pPr indent="713740" algn="just">
              <a:lnSpc>
                <a:spcPct val="14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剖析词语巧推断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试题中的文化常识词语可通过对构成词语的语素及其结构方式的分析，或联系相关成语，剖析语素内涵，解读词义，借此推断题目的正误。如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黜陟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指官吏降免或升迁。联系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罢黜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应指降职或罢免；结合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陟罚臧否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应指升职。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4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结合语境深推断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揣摩文言文中文化常识词语的含义，需要结合具体语境，从文中搜索相关信息加以推断。如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Ⅱ</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卷第</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题</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项对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部曲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的解释：文中是指部队的编制单位。而原文是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祖</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逖将其部曲百余家渡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是带领，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百余家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指其军队共有一百多户人家。显然，选项解释不合乎语境。</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23041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943"/>
            <a:ext cx="11520000" cy="6664581"/>
          </a:xfrm>
          <a:prstGeom prst="rect">
            <a:avLst/>
          </a:prstGeom>
        </p:spPr>
        <p:txBody>
          <a:bodyPr wrap="square">
            <a:spAutoFit/>
          </a:bodyPr>
          <a:lstStyle/>
          <a:p>
            <a:pPr indent="713740" algn="just">
              <a:lnSpc>
                <a:spcPct val="14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借助逻辑帮判断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通过分析选项的语言表述，发现其中存在的逻辑问题，从而判断选项的正误。如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年全国卷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Ⅲ</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项中解说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太守是郡一级的最高行政长官，主要掌管民政、司法、军事、科举等事务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行政长官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管理治民、进贤、决讼、检奸，还可以自行任免所属掾史，而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军事、科举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类的事务不由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行政长官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掌管。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4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遇生判对灵活断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高考考查的大多是常见的古代文化常识，一般不会把冷僻的专有名词作为错项设置。所以，如果出现较生疏的古代文化常识，一般认为此项表述正确。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以上五种技法既可以单独使用，也可以综合使用。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10613"/>
            <a:ext cx="11520000" cy="5262979"/>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加</a:t>
            </a:r>
            <a:r>
              <a:rPr lang="zh-CN" altLang="en-US"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颜色</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贞观元年，太宗曰：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古者断狱，必讯于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三槐</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、九棘之官，今三公、九卿即其职也。自今以后，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大辟</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罪皆令</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中书</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、门下四品已上及尚书九卿议之。如此，庶免冤滥。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由是至四年，断死刑，天下二十九人，几致刑措。贞观五年，张蕴古为大理丞。相州人李好德素有风疾，言涉妖妄，诏令鞫其狱。蕴古言：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好德癫病有征，法不当坐。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太宗许将宽宥。蕴古密报其旨，仍引与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博戏</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。持书侍御史权万纪劾奏之。太宗大怒，令斩于东市</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节选自《贞观政要</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刑法》</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51483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89434"/>
            <a:ext cx="11520000" cy="5188793"/>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三槐，相传周朝宫廷外种有三棵槐树，三公朝天子时，面向三槐而立</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后</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以之喻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大辟，古代五刑之一，一种砍头的刑罚，商、周、春秋、战国等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时期</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死刑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的通称。</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中书，三省之一，古时中央政权执行部门。中书、门下、尚书三省</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分</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别</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负责审议、决策和执行。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博戏，古代汉族民间的一种赌输赢、角胜负的游戏。实质上也是一</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种</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赌博色彩的游戏。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90550" y="2779455"/>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grpSp>
        <p:nvGrpSpPr>
          <p:cNvPr id="4" name="组合 3"/>
          <p:cNvGrpSpPr/>
          <p:nvPr/>
        </p:nvGrpSpPr>
        <p:grpSpPr>
          <a:xfrm>
            <a:off x="389206" y="5522243"/>
            <a:ext cx="11412000" cy="1080120"/>
            <a:chOff x="406574" y="1081808"/>
            <a:chExt cx="11412000" cy="1080120"/>
          </a:xfrm>
        </p:grpSpPr>
        <p:grpSp>
          <p:nvGrpSpPr>
            <p:cNvPr id="5" name="组合 4"/>
            <p:cNvGrpSpPr/>
            <p:nvPr/>
          </p:nvGrpSpPr>
          <p:grpSpPr>
            <a:xfrm>
              <a:off x="406574" y="1081808"/>
              <a:ext cx="11412000" cy="1080120"/>
              <a:chOff x="406574" y="1081808"/>
              <a:chExt cx="11412000" cy="1080120"/>
            </a:xfrm>
          </p:grpSpPr>
          <p:sp>
            <p:nvSpPr>
              <p:cNvPr id="7" name="圆角矩形 6"/>
              <p:cNvSpPr/>
              <p:nvPr/>
            </p:nvSpPr>
            <p:spPr>
              <a:xfrm>
                <a:off x="406574" y="1197546"/>
                <a:ext cx="11412000" cy="96438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74387" y="1297832"/>
              <a:ext cx="11076375" cy="637675"/>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中书、门下、尚书三省应该分别负责决策、审议和执行。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491100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矩形 9"/>
          <p:cNvSpPr/>
          <p:nvPr/>
        </p:nvSpPr>
        <p:spPr>
          <a:xfrm>
            <a:off x="335206" y="705951"/>
            <a:ext cx="11520000" cy="6034537"/>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贞观元年，太宗说：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古时候审案，一定要询问三槐、九棘这些官员，当今的三公、九卿就相当于这样的职务。从今以后，遇有死刑，都要让中书、门下两省四品以上官员以及尚书、九卿等共同议决。这样，才能避免冤案和滥用刑罚。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由于实行了这样的措施，到贞观四年，全国被判处死刑的人只有二十九个，刑法几乎快要搁置不用。贞观五年，张蕴古任大理寺丞。相州人李好德向来有疯病，讲了些荒谬狂妄的话，唐太宗下令审讯这件案子。张蕴古上奏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李好德患疯病是有证据的，按照法律不应判罪。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太宗答应对他予以从宽处理。张蕴古私下把太宗的旨意告诉李好德，且还找来李好德跟他一起博戏。持书侍御史权万纪弹劾张蕴古。太宗大怒，下令把张蕴古在东市斩首。</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21509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079110" y="-1998570"/>
            <a:ext cx="6032194"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693490"/>
            <a:ext cx="10270048" cy="5822300"/>
          </a:xfrm>
          <a:prstGeom prst="rect">
            <a:avLst/>
          </a:prstGeom>
        </p:spPr>
        <p:txBody>
          <a:bodyPr wrap="square">
            <a:spAutoFit/>
          </a:bodyPr>
          <a:lstStyle/>
          <a:p>
            <a:pPr algn="ctr">
              <a:lnSpc>
                <a:spcPct val="140000"/>
              </a:lnSpc>
              <a:spcAft>
                <a:spcPts val="0"/>
              </a:spcAft>
            </a:pPr>
            <a:r>
              <a:rPr lang="zh-CN" altLang="zh-CN" sz="2700" b="1" kern="100" dirty="0">
                <a:latin typeface="Times New Roman" panose="02020603050405020304" pitchFamily="18" charset="0"/>
                <a:ea typeface="方正中等线简体" panose="03000509000000000000" pitchFamily="65" charset="-122"/>
                <a:cs typeface="Times New Roman" panose="02020603050405020304" pitchFamily="18" charset="0"/>
              </a:rPr>
              <a:t>了解高考文化常识题设误手法</a:t>
            </a:r>
            <a:endParaRPr lang="zh-CN" altLang="zh-CN" sz="27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1</a:t>
            </a:r>
            <a:r>
              <a:rPr lang="en-US" altLang="zh-CN" sz="27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张冠李戴：</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年全国</a:t>
            </a:r>
            <a:r>
              <a:rPr lang="en-US" altLang="zh-CN" sz="2700" kern="100" dirty="0">
                <a:latin typeface="宋体" panose="02010600030101010101" pitchFamily="2" charset="-122"/>
                <a:ea typeface="楷体_GB2312" panose="02010609030101010101" pitchFamily="49" charset="-122"/>
                <a:cs typeface="Times New Roman" panose="02020603050405020304" pitchFamily="18" charset="0"/>
              </a:rPr>
              <a:t>Ⅰ</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卷第</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11</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B</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项，殿试本由皇帝亲自主持，却被说成</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由丞相主持</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7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扩大范围：</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年新高考</a:t>
            </a:r>
            <a:r>
              <a:rPr lang="en-US" altLang="zh-CN" sz="2700" kern="100" dirty="0">
                <a:latin typeface="宋体" panose="02010600030101010101" pitchFamily="2" charset="-122"/>
                <a:ea typeface="楷体_GB2312" panose="02010609030101010101" pitchFamily="49" charset="-122"/>
                <a:cs typeface="Times New Roman" panose="02020603050405020304" pitchFamily="18" charset="0"/>
              </a:rPr>
              <a:t>Ⅱ</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卷第</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11</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A</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项，乡试考生本是来自各地州、府，却被说成</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来自全国各地</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7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不明职责：</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年全国</a:t>
            </a:r>
            <a:r>
              <a:rPr lang="en-US" altLang="zh-CN" sz="2700" kern="100" dirty="0">
                <a:latin typeface="宋体" panose="02010600030101010101" pitchFamily="2" charset="-122"/>
                <a:ea typeface="楷体_GB2312" panose="02010609030101010101" pitchFamily="49" charset="-122"/>
                <a:cs typeface="Times New Roman" panose="02020603050405020304" pitchFamily="18" charset="0"/>
              </a:rPr>
              <a:t>Ⅲ</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卷第</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11</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A</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项，太守的职责本来是掌管地方行政事务，却把</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军事</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科举</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强加进去。</a:t>
            </a:r>
            <a:endParaRPr lang="zh-CN" altLang="zh-CN" sz="27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4.</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跳脱背景：</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2015</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年全国</a:t>
            </a:r>
            <a:r>
              <a:rPr lang="en-US" altLang="zh-CN" sz="2700" kern="100" dirty="0">
                <a:latin typeface="宋体" panose="02010600030101010101" pitchFamily="2" charset="-122"/>
                <a:ea typeface="楷体_GB2312" panose="02010609030101010101" pitchFamily="49" charset="-122"/>
                <a:cs typeface="Times New Roman" panose="02020603050405020304" pitchFamily="18" charset="0"/>
              </a:rPr>
              <a:t>Ⅱ</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卷第</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C</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项，解说</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嗣位</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，本来是由嫡长子继承君位，却说成</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由最年长的儿子继承</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，忽略了嫡庶之别</a:t>
            </a:r>
            <a:r>
              <a:rPr lang="zh-CN" altLang="zh-CN" sz="27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7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687714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4483267" y="-3402727"/>
            <a:ext cx="3223880"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824146"/>
            <a:ext cx="10270048" cy="2677656"/>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无中生有：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年全国乙卷第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项，解说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抵极刑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，抵极刑只是指对犯人处以死刑，没有外加将尸体示众的做法。</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前后调位：</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年全国甲卷第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闰某月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指加在某月之后的那个月，而不是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加在某月之前的那个月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37349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9453"/>
          <a:stretch/>
        </p:blipFill>
        <p:spPr>
          <a:xfrm>
            <a:off x="365" y="0"/>
            <a:ext cx="12189683" cy="6858000"/>
          </a:xfrm>
          <a:prstGeom prst="rect">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t="25348" r="9453" b="25462"/>
          <a:stretch/>
        </p:blipFill>
        <p:spPr>
          <a:xfrm>
            <a:off x="365" y="1738313"/>
            <a:ext cx="12189683" cy="3373437"/>
          </a:xfrm>
          <a:prstGeom prst="rect">
            <a:avLst/>
          </a:prstGeom>
        </p:spPr>
      </p:pic>
      <p:pic>
        <p:nvPicPr>
          <p:cNvPr id="12" name="图片 11"/>
          <p:cNvPicPr>
            <a:picLocks noChangeAspect="1"/>
          </p:cNvPicPr>
          <p:nvPr/>
        </p:nvPicPr>
        <p:blipFill>
          <a:blip r:embed="rId3"/>
          <a:stretch>
            <a:fillRect/>
          </a:stretch>
        </p:blipFill>
        <p:spPr>
          <a:xfrm>
            <a:off x="263352" y="173643"/>
            <a:ext cx="2694666" cy="457240"/>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4006974" y="2711102"/>
            <a:ext cx="3934206" cy="718692"/>
          </a:xfrm>
          <a:custGeom>
            <a:avLst/>
            <a:gdLst/>
            <a:ahLst/>
            <a:cxnLst/>
            <a:rect l="l" t="t" r="r" b="b"/>
            <a:pathLst>
              <a:path w="3934206" h="718692">
                <a:moveTo>
                  <a:pt x="2298192" y="585978"/>
                </a:moveTo>
                <a:lnTo>
                  <a:pt x="2289048" y="639318"/>
                </a:lnTo>
                <a:cubicBezTo>
                  <a:pt x="2288032" y="646430"/>
                  <a:pt x="2284730" y="652526"/>
                  <a:pt x="2279142" y="657606"/>
                </a:cubicBezTo>
                <a:cubicBezTo>
                  <a:pt x="2274062" y="662178"/>
                  <a:pt x="2268220" y="664972"/>
                  <a:pt x="2261616" y="665988"/>
                </a:cubicBezTo>
                <a:lnTo>
                  <a:pt x="1983486" y="688848"/>
                </a:lnTo>
                <a:lnTo>
                  <a:pt x="1991106" y="643128"/>
                </a:lnTo>
                <a:cubicBezTo>
                  <a:pt x="1992630" y="633984"/>
                  <a:pt x="1996694" y="626110"/>
                  <a:pt x="2003298" y="619506"/>
                </a:cubicBezTo>
                <a:cubicBezTo>
                  <a:pt x="2009394" y="613918"/>
                  <a:pt x="2016760" y="610616"/>
                  <a:pt x="2025396" y="609600"/>
                </a:cubicBezTo>
                <a:close/>
                <a:moveTo>
                  <a:pt x="3620262" y="463296"/>
                </a:moveTo>
                <a:lnTo>
                  <a:pt x="3771138" y="463296"/>
                </a:lnTo>
                <a:lnTo>
                  <a:pt x="3843528" y="718566"/>
                </a:lnTo>
                <a:lnTo>
                  <a:pt x="3810762" y="718566"/>
                </a:lnTo>
                <a:cubicBezTo>
                  <a:pt x="3741166" y="718566"/>
                  <a:pt x="3690874" y="679196"/>
                  <a:pt x="3659886" y="600456"/>
                </a:cubicBezTo>
                <a:close/>
                <a:moveTo>
                  <a:pt x="3112770" y="463296"/>
                </a:moveTo>
                <a:lnTo>
                  <a:pt x="3263646" y="463296"/>
                </a:lnTo>
                <a:lnTo>
                  <a:pt x="3179064" y="614934"/>
                </a:lnTo>
                <a:cubicBezTo>
                  <a:pt x="3135376" y="684022"/>
                  <a:pt x="3077972" y="718566"/>
                  <a:pt x="3006852" y="718566"/>
                </a:cubicBezTo>
                <a:lnTo>
                  <a:pt x="2971800" y="718566"/>
                </a:lnTo>
                <a:close/>
                <a:moveTo>
                  <a:pt x="2391918" y="344424"/>
                </a:moveTo>
                <a:lnTo>
                  <a:pt x="2542794" y="344424"/>
                </a:lnTo>
                <a:lnTo>
                  <a:pt x="2504694" y="625602"/>
                </a:lnTo>
                <a:cubicBezTo>
                  <a:pt x="2503170" y="632714"/>
                  <a:pt x="2504440" y="638810"/>
                  <a:pt x="2508504" y="643890"/>
                </a:cubicBezTo>
                <a:cubicBezTo>
                  <a:pt x="2512060" y="648970"/>
                  <a:pt x="2517394" y="651510"/>
                  <a:pt x="2524506" y="651510"/>
                </a:cubicBezTo>
                <a:lnTo>
                  <a:pt x="2669286" y="651510"/>
                </a:lnTo>
                <a:cubicBezTo>
                  <a:pt x="2675890" y="651510"/>
                  <a:pt x="2682494" y="648970"/>
                  <a:pt x="2689098" y="643890"/>
                </a:cubicBezTo>
                <a:cubicBezTo>
                  <a:pt x="2694686" y="638810"/>
                  <a:pt x="2698242" y="632714"/>
                  <a:pt x="2699766" y="625602"/>
                </a:cubicBezTo>
                <a:lnTo>
                  <a:pt x="2728722" y="410718"/>
                </a:lnTo>
                <a:lnTo>
                  <a:pt x="2550414" y="410718"/>
                </a:lnTo>
                <a:lnTo>
                  <a:pt x="2559558" y="344424"/>
                </a:lnTo>
                <a:lnTo>
                  <a:pt x="2882646" y="344424"/>
                </a:lnTo>
                <a:lnTo>
                  <a:pt x="2843022" y="636270"/>
                </a:lnTo>
                <a:cubicBezTo>
                  <a:pt x="2839974" y="658622"/>
                  <a:pt x="2829814" y="677926"/>
                  <a:pt x="2812542" y="694182"/>
                </a:cubicBezTo>
                <a:cubicBezTo>
                  <a:pt x="2795778" y="709930"/>
                  <a:pt x="2776728" y="717804"/>
                  <a:pt x="2755392" y="717804"/>
                </a:cubicBezTo>
                <a:lnTo>
                  <a:pt x="2420112" y="717804"/>
                </a:lnTo>
                <a:cubicBezTo>
                  <a:pt x="2398776" y="717804"/>
                  <a:pt x="2381504" y="709930"/>
                  <a:pt x="2368296" y="694182"/>
                </a:cubicBezTo>
                <a:cubicBezTo>
                  <a:pt x="2355088" y="677926"/>
                  <a:pt x="2349754" y="658622"/>
                  <a:pt x="2352294" y="636270"/>
                </a:cubicBezTo>
                <a:close/>
                <a:moveTo>
                  <a:pt x="1687068" y="198120"/>
                </a:moveTo>
                <a:lnTo>
                  <a:pt x="1676400" y="275082"/>
                </a:lnTo>
                <a:lnTo>
                  <a:pt x="1739646" y="275082"/>
                </a:lnTo>
                <a:cubicBezTo>
                  <a:pt x="1744218" y="275082"/>
                  <a:pt x="1748790" y="273304"/>
                  <a:pt x="1753362" y="269748"/>
                </a:cubicBezTo>
                <a:cubicBezTo>
                  <a:pt x="1757426" y="265684"/>
                  <a:pt x="1759712" y="261112"/>
                  <a:pt x="1760220" y="256032"/>
                </a:cubicBezTo>
                <a:lnTo>
                  <a:pt x="1768602" y="198120"/>
                </a:lnTo>
                <a:close/>
                <a:moveTo>
                  <a:pt x="1447800" y="198120"/>
                </a:moveTo>
                <a:lnTo>
                  <a:pt x="1439418" y="256032"/>
                </a:lnTo>
                <a:cubicBezTo>
                  <a:pt x="1438910" y="261112"/>
                  <a:pt x="1440180" y="265684"/>
                  <a:pt x="1443228" y="269748"/>
                </a:cubicBezTo>
                <a:cubicBezTo>
                  <a:pt x="1446784" y="273304"/>
                  <a:pt x="1450848" y="275082"/>
                  <a:pt x="1455420" y="275082"/>
                </a:cubicBezTo>
                <a:lnTo>
                  <a:pt x="1519428" y="275082"/>
                </a:lnTo>
                <a:lnTo>
                  <a:pt x="1530096" y="198120"/>
                </a:lnTo>
                <a:close/>
                <a:moveTo>
                  <a:pt x="3553968" y="185928"/>
                </a:moveTo>
                <a:lnTo>
                  <a:pt x="3529584" y="368046"/>
                </a:lnTo>
                <a:lnTo>
                  <a:pt x="3679698" y="368046"/>
                </a:lnTo>
                <a:cubicBezTo>
                  <a:pt x="3689350" y="368046"/>
                  <a:pt x="3698240" y="364490"/>
                  <a:pt x="3706368" y="357378"/>
                </a:cubicBezTo>
                <a:cubicBezTo>
                  <a:pt x="3713988" y="350266"/>
                  <a:pt x="3718560" y="341630"/>
                  <a:pt x="3720084" y="331470"/>
                </a:cubicBezTo>
                <a:lnTo>
                  <a:pt x="3739134" y="185928"/>
                </a:lnTo>
                <a:close/>
                <a:moveTo>
                  <a:pt x="679704" y="176784"/>
                </a:moveTo>
                <a:lnTo>
                  <a:pt x="813816" y="176784"/>
                </a:lnTo>
                <a:cubicBezTo>
                  <a:pt x="818388" y="176784"/>
                  <a:pt x="822325" y="178308"/>
                  <a:pt x="825627" y="181356"/>
                </a:cubicBezTo>
                <a:cubicBezTo>
                  <a:pt x="828929" y="184404"/>
                  <a:pt x="830834" y="188468"/>
                  <a:pt x="831342" y="193548"/>
                </a:cubicBezTo>
                <a:lnTo>
                  <a:pt x="876300" y="718566"/>
                </a:lnTo>
                <a:lnTo>
                  <a:pt x="851916" y="718566"/>
                </a:lnTo>
                <a:cubicBezTo>
                  <a:pt x="815340" y="718566"/>
                  <a:pt x="784479" y="706628"/>
                  <a:pt x="759333" y="682752"/>
                </a:cubicBezTo>
                <a:cubicBezTo>
                  <a:pt x="734187" y="658876"/>
                  <a:pt x="719836" y="627888"/>
                  <a:pt x="716280" y="589788"/>
                </a:cubicBezTo>
                <a:close/>
                <a:moveTo>
                  <a:pt x="230886" y="176784"/>
                </a:moveTo>
                <a:lnTo>
                  <a:pt x="340614" y="176784"/>
                </a:lnTo>
                <a:lnTo>
                  <a:pt x="197358" y="579882"/>
                </a:lnTo>
                <a:cubicBezTo>
                  <a:pt x="183134" y="621030"/>
                  <a:pt x="158877" y="654431"/>
                  <a:pt x="124587" y="680085"/>
                </a:cubicBezTo>
                <a:cubicBezTo>
                  <a:pt x="90297" y="705739"/>
                  <a:pt x="53594" y="718566"/>
                  <a:pt x="14478" y="718566"/>
                </a:cubicBezTo>
                <a:lnTo>
                  <a:pt x="0" y="718566"/>
                </a:lnTo>
                <a:lnTo>
                  <a:pt x="178308" y="206502"/>
                </a:lnTo>
                <a:cubicBezTo>
                  <a:pt x="182372" y="194818"/>
                  <a:pt x="189230" y="186944"/>
                  <a:pt x="198882" y="182880"/>
                </a:cubicBezTo>
                <a:cubicBezTo>
                  <a:pt x="208534" y="178816"/>
                  <a:pt x="219202" y="176784"/>
                  <a:pt x="230886" y="176784"/>
                </a:cubicBezTo>
                <a:close/>
                <a:moveTo>
                  <a:pt x="1010412" y="137160"/>
                </a:moveTo>
                <a:lnTo>
                  <a:pt x="1219200" y="137160"/>
                </a:lnTo>
                <a:lnTo>
                  <a:pt x="1149858" y="642366"/>
                </a:lnTo>
                <a:cubicBezTo>
                  <a:pt x="1149350" y="645922"/>
                  <a:pt x="1150366" y="648716"/>
                  <a:pt x="1152906" y="650748"/>
                </a:cubicBezTo>
                <a:cubicBezTo>
                  <a:pt x="1154938" y="652780"/>
                  <a:pt x="1157986" y="653542"/>
                  <a:pt x="1162050" y="653034"/>
                </a:cubicBezTo>
                <a:lnTo>
                  <a:pt x="1197102" y="649224"/>
                </a:lnTo>
                <a:lnTo>
                  <a:pt x="1188720" y="709422"/>
                </a:lnTo>
                <a:lnTo>
                  <a:pt x="1047750" y="718566"/>
                </a:lnTo>
                <a:cubicBezTo>
                  <a:pt x="1029462" y="719582"/>
                  <a:pt x="1014984" y="714502"/>
                  <a:pt x="1004316" y="703326"/>
                </a:cubicBezTo>
                <a:cubicBezTo>
                  <a:pt x="993140" y="691642"/>
                  <a:pt x="988822" y="676910"/>
                  <a:pt x="991362" y="659130"/>
                </a:cubicBezTo>
                <a:lnTo>
                  <a:pt x="1056132" y="193548"/>
                </a:lnTo>
                <a:lnTo>
                  <a:pt x="1040892" y="193548"/>
                </a:lnTo>
                <a:cubicBezTo>
                  <a:pt x="1030732" y="193548"/>
                  <a:pt x="1022477" y="189738"/>
                  <a:pt x="1016127" y="182118"/>
                </a:cubicBezTo>
                <a:cubicBezTo>
                  <a:pt x="1009777" y="174498"/>
                  <a:pt x="1007110" y="165354"/>
                  <a:pt x="1008126" y="154686"/>
                </a:cubicBezTo>
                <a:close/>
                <a:moveTo>
                  <a:pt x="1706118" y="60960"/>
                </a:moveTo>
                <a:lnTo>
                  <a:pt x="1695450" y="137160"/>
                </a:lnTo>
                <a:lnTo>
                  <a:pt x="1776984" y="137160"/>
                </a:lnTo>
                <a:lnTo>
                  <a:pt x="1787652" y="60960"/>
                </a:lnTo>
                <a:close/>
                <a:moveTo>
                  <a:pt x="2626614" y="1524"/>
                </a:moveTo>
                <a:lnTo>
                  <a:pt x="2753106" y="1524"/>
                </a:lnTo>
                <a:lnTo>
                  <a:pt x="2748534" y="31242"/>
                </a:lnTo>
                <a:lnTo>
                  <a:pt x="2938272" y="31242"/>
                </a:lnTo>
                <a:lnTo>
                  <a:pt x="2931414" y="85344"/>
                </a:lnTo>
                <a:cubicBezTo>
                  <a:pt x="2930398" y="91440"/>
                  <a:pt x="2927604" y="96647"/>
                  <a:pt x="2923032" y="100965"/>
                </a:cubicBezTo>
                <a:cubicBezTo>
                  <a:pt x="2918460" y="105283"/>
                  <a:pt x="2913380" y="107442"/>
                  <a:pt x="2907792" y="107442"/>
                </a:cubicBezTo>
                <a:lnTo>
                  <a:pt x="2739390" y="107442"/>
                </a:lnTo>
                <a:lnTo>
                  <a:pt x="2723388" y="230124"/>
                </a:lnTo>
                <a:lnTo>
                  <a:pt x="2901696" y="230124"/>
                </a:lnTo>
                <a:lnTo>
                  <a:pt x="2891790" y="296418"/>
                </a:lnTo>
                <a:cubicBezTo>
                  <a:pt x="2891282" y="300482"/>
                  <a:pt x="2889631" y="303911"/>
                  <a:pt x="2886837" y="306705"/>
                </a:cubicBezTo>
                <a:cubicBezTo>
                  <a:pt x="2884043" y="309499"/>
                  <a:pt x="2880614" y="310896"/>
                  <a:pt x="2876550" y="310896"/>
                </a:cubicBezTo>
                <a:lnTo>
                  <a:pt x="2388870" y="310896"/>
                </a:lnTo>
                <a:lnTo>
                  <a:pt x="2396490" y="257556"/>
                </a:lnTo>
                <a:cubicBezTo>
                  <a:pt x="2397506" y="249936"/>
                  <a:pt x="2400808" y="243459"/>
                  <a:pt x="2406396" y="238125"/>
                </a:cubicBezTo>
                <a:cubicBezTo>
                  <a:pt x="2411984" y="232791"/>
                  <a:pt x="2418334" y="230124"/>
                  <a:pt x="2425446" y="230124"/>
                </a:cubicBezTo>
                <a:lnTo>
                  <a:pt x="2577846" y="230124"/>
                </a:lnTo>
                <a:lnTo>
                  <a:pt x="2593848" y="107442"/>
                </a:lnTo>
                <a:lnTo>
                  <a:pt x="2410206" y="107442"/>
                </a:lnTo>
                <a:lnTo>
                  <a:pt x="2417826" y="51816"/>
                </a:lnTo>
                <a:cubicBezTo>
                  <a:pt x="2418334" y="45720"/>
                  <a:pt x="2420620" y="40767"/>
                  <a:pt x="2424684" y="36957"/>
                </a:cubicBezTo>
                <a:cubicBezTo>
                  <a:pt x="2428748" y="33147"/>
                  <a:pt x="2433320" y="31242"/>
                  <a:pt x="2438400" y="31242"/>
                </a:cubicBezTo>
                <a:lnTo>
                  <a:pt x="2603754" y="31242"/>
                </a:lnTo>
                <a:lnTo>
                  <a:pt x="2605278" y="22098"/>
                </a:lnTo>
                <a:cubicBezTo>
                  <a:pt x="2606294" y="16002"/>
                  <a:pt x="2608834" y="11049"/>
                  <a:pt x="2612898" y="7239"/>
                </a:cubicBezTo>
                <a:cubicBezTo>
                  <a:pt x="2616962" y="3429"/>
                  <a:pt x="2621534" y="1524"/>
                  <a:pt x="2626614" y="1524"/>
                </a:cubicBezTo>
                <a:close/>
                <a:moveTo>
                  <a:pt x="2192274" y="1524"/>
                </a:moveTo>
                <a:lnTo>
                  <a:pt x="2280666" y="1524"/>
                </a:lnTo>
                <a:lnTo>
                  <a:pt x="2161032" y="208788"/>
                </a:lnTo>
                <a:cubicBezTo>
                  <a:pt x="2155444" y="218948"/>
                  <a:pt x="2157476" y="224028"/>
                  <a:pt x="2167128" y="224028"/>
                </a:cubicBezTo>
                <a:lnTo>
                  <a:pt x="2194560" y="224028"/>
                </a:lnTo>
                <a:lnTo>
                  <a:pt x="2257044" y="118110"/>
                </a:lnTo>
                <a:cubicBezTo>
                  <a:pt x="2263648" y="108458"/>
                  <a:pt x="2271268" y="103632"/>
                  <a:pt x="2279904" y="103632"/>
                </a:cubicBezTo>
                <a:lnTo>
                  <a:pt x="2383536" y="103632"/>
                </a:lnTo>
                <a:lnTo>
                  <a:pt x="2189226" y="418338"/>
                </a:lnTo>
                <a:cubicBezTo>
                  <a:pt x="2189226" y="418846"/>
                  <a:pt x="2189226" y="419100"/>
                  <a:pt x="2189226" y="419100"/>
                </a:cubicBezTo>
                <a:cubicBezTo>
                  <a:pt x="2188718" y="419100"/>
                  <a:pt x="2188464" y="419100"/>
                  <a:pt x="2188464" y="419100"/>
                </a:cubicBezTo>
                <a:cubicBezTo>
                  <a:pt x="2188464" y="419100"/>
                  <a:pt x="2188464" y="419354"/>
                  <a:pt x="2188464" y="419862"/>
                </a:cubicBezTo>
                <a:cubicBezTo>
                  <a:pt x="2186432" y="422910"/>
                  <a:pt x="2185416" y="425704"/>
                  <a:pt x="2185416" y="428244"/>
                </a:cubicBezTo>
                <a:cubicBezTo>
                  <a:pt x="2185416" y="430784"/>
                  <a:pt x="2187956" y="431800"/>
                  <a:pt x="2193036" y="431292"/>
                </a:cubicBezTo>
                <a:lnTo>
                  <a:pt x="2308098" y="419862"/>
                </a:lnTo>
                <a:cubicBezTo>
                  <a:pt x="2313686" y="419862"/>
                  <a:pt x="2318004" y="421386"/>
                  <a:pt x="2321052" y="424434"/>
                </a:cubicBezTo>
                <a:cubicBezTo>
                  <a:pt x="2324100" y="428498"/>
                  <a:pt x="2325116" y="433578"/>
                  <a:pt x="2324100" y="439674"/>
                </a:cubicBezTo>
                <a:lnTo>
                  <a:pt x="2307336" y="505968"/>
                </a:lnTo>
                <a:lnTo>
                  <a:pt x="2030730" y="534924"/>
                </a:lnTo>
                <a:cubicBezTo>
                  <a:pt x="2022602" y="535432"/>
                  <a:pt x="2016506" y="532130"/>
                  <a:pt x="2012442" y="525018"/>
                </a:cubicBezTo>
                <a:cubicBezTo>
                  <a:pt x="2008886" y="517906"/>
                  <a:pt x="2008886" y="510286"/>
                  <a:pt x="2012442" y="502158"/>
                </a:cubicBezTo>
                <a:lnTo>
                  <a:pt x="2161794" y="278130"/>
                </a:lnTo>
                <a:lnTo>
                  <a:pt x="2042160" y="278130"/>
                </a:lnTo>
                <a:cubicBezTo>
                  <a:pt x="2033524" y="278130"/>
                  <a:pt x="2027428" y="274828"/>
                  <a:pt x="2023872" y="268224"/>
                </a:cubicBezTo>
                <a:cubicBezTo>
                  <a:pt x="2020316" y="262128"/>
                  <a:pt x="2020824" y="255016"/>
                  <a:pt x="2025396" y="246888"/>
                </a:cubicBezTo>
                <a:lnTo>
                  <a:pt x="2159508" y="16764"/>
                </a:lnTo>
                <a:cubicBezTo>
                  <a:pt x="2164588" y="6604"/>
                  <a:pt x="2175510" y="1524"/>
                  <a:pt x="2192274" y="1524"/>
                </a:cubicBezTo>
                <a:close/>
                <a:moveTo>
                  <a:pt x="493776" y="762"/>
                </a:moveTo>
                <a:lnTo>
                  <a:pt x="608838" y="762"/>
                </a:lnTo>
                <a:lnTo>
                  <a:pt x="598932" y="70866"/>
                </a:lnTo>
                <a:lnTo>
                  <a:pt x="962406" y="70866"/>
                </a:lnTo>
                <a:lnTo>
                  <a:pt x="956310" y="112776"/>
                </a:lnTo>
                <a:cubicBezTo>
                  <a:pt x="954786" y="122428"/>
                  <a:pt x="950468" y="130556"/>
                  <a:pt x="943356" y="137160"/>
                </a:cubicBezTo>
                <a:cubicBezTo>
                  <a:pt x="936244" y="143764"/>
                  <a:pt x="928116" y="147066"/>
                  <a:pt x="918972" y="147066"/>
                </a:cubicBezTo>
                <a:lnTo>
                  <a:pt x="589026" y="147066"/>
                </a:lnTo>
                <a:lnTo>
                  <a:pt x="536448" y="544830"/>
                </a:lnTo>
                <a:lnTo>
                  <a:pt x="678942" y="544830"/>
                </a:lnTo>
                <a:lnTo>
                  <a:pt x="674370" y="576072"/>
                </a:lnTo>
                <a:cubicBezTo>
                  <a:pt x="672846" y="586232"/>
                  <a:pt x="668274" y="594868"/>
                  <a:pt x="660654" y="601980"/>
                </a:cubicBezTo>
                <a:cubicBezTo>
                  <a:pt x="653034" y="609092"/>
                  <a:pt x="644398" y="612648"/>
                  <a:pt x="634746" y="612648"/>
                </a:cubicBezTo>
                <a:lnTo>
                  <a:pt x="527304" y="612648"/>
                </a:lnTo>
                <a:lnTo>
                  <a:pt x="516636" y="697230"/>
                </a:lnTo>
                <a:cubicBezTo>
                  <a:pt x="515620" y="703326"/>
                  <a:pt x="512826" y="708406"/>
                  <a:pt x="508254" y="712470"/>
                </a:cubicBezTo>
                <a:cubicBezTo>
                  <a:pt x="503682" y="716534"/>
                  <a:pt x="498602" y="718566"/>
                  <a:pt x="493014" y="718566"/>
                </a:cubicBezTo>
                <a:lnTo>
                  <a:pt x="363474" y="718566"/>
                </a:lnTo>
                <a:lnTo>
                  <a:pt x="376428" y="612648"/>
                </a:lnTo>
                <a:lnTo>
                  <a:pt x="233172" y="612648"/>
                </a:lnTo>
                <a:lnTo>
                  <a:pt x="239268" y="575310"/>
                </a:lnTo>
                <a:cubicBezTo>
                  <a:pt x="240792" y="566674"/>
                  <a:pt x="244602" y="559435"/>
                  <a:pt x="250698" y="553593"/>
                </a:cubicBezTo>
                <a:cubicBezTo>
                  <a:pt x="256794" y="547751"/>
                  <a:pt x="263906" y="544830"/>
                  <a:pt x="272034" y="544830"/>
                </a:cubicBezTo>
                <a:lnTo>
                  <a:pt x="386334" y="544830"/>
                </a:lnTo>
                <a:lnTo>
                  <a:pt x="438912" y="147066"/>
                </a:lnTo>
                <a:lnTo>
                  <a:pt x="76200" y="147066"/>
                </a:lnTo>
                <a:lnTo>
                  <a:pt x="81534" y="107442"/>
                </a:lnTo>
                <a:cubicBezTo>
                  <a:pt x="83058" y="97282"/>
                  <a:pt x="87503" y="88646"/>
                  <a:pt x="94869" y="81534"/>
                </a:cubicBezTo>
                <a:cubicBezTo>
                  <a:pt x="102235" y="74422"/>
                  <a:pt x="110744" y="70866"/>
                  <a:pt x="120396" y="70866"/>
                </a:cubicBezTo>
                <a:lnTo>
                  <a:pt x="448818" y="70866"/>
                </a:lnTo>
                <a:lnTo>
                  <a:pt x="453390" y="38100"/>
                </a:lnTo>
                <a:cubicBezTo>
                  <a:pt x="454914" y="27432"/>
                  <a:pt x="459613" y="18542"/>
                  <a:pt x="467487" y="11430"/>
                </a:cubicBezTo>
                <a:cubicBezTo>
                  <a:pt x="475361" y="4318"/>
                  <a:pt x="484124" y="762"/>
                  <a:pt x="493776" y="762"/>
                </a:cubicBezTo>
                <a:close/>
                <a:moveTo>
                  <a:pt x="3453384" y="0"/>
                </a:moveTo>
                <a:lnTo>
                  <a:pt x="3579114" y="0"/>
                </a:lnTo>
                <a:lnTo>
                  <a:pt x="3573780" y="39624"/>
                </a:lnTo>
                <a:lnTo>
                  <a:pt x="3934206" y="39624"/>
                </a:lnTo>
                <a:lnTo>
                  <a:pt x="3929634" y="73914"/>
                </a:lnTo>
                <a:cubicBezTo>
                  <a:pt x="3928618" y="81534"/>
                  <a:pt x="3925443" y="87757"/>
                  <a:pt x="3920109" y="92583"/>
                </a:cubicBezTo>
                <a:cubicBezTo>
                  <a:pt x="3914775" y="97409"/>
                  <a:pt x="3908552" y="99822"/>
                  <a:pt x="3901440" y="99822"/>
                </a:cubicBezTo>
                <a:lnTo>
                  <a:pt x="3565398" y="99822"/>
                </a:lnTo>
                <a:lnTo>
                  <a:pt x="3562350" y="125730"/>
                </a:lnTo>
                <a:lnTo>
                  <a:pt x="3897630" y="125730"/>
                </a:lnTo>
                <a:lnTo>
                  <a:pt x="3868674" y="345186"/>
                </a:lnTo>
                <a:cubicBezTo>
                  <a:pt x="3865626" y="368046"/>
                  <a:pt x="3855212" y="387604"/>
                  <a:pt x="3837432" y="403860"/>
                </a:cubicBezTo>
                <a:cubicBezTo>
                  <a:pt x="3819144" y="420624"/>
                  <a:pt x="3799078" y="429006"/>
                  <a:pt x="3777234" y="429006"/>
                </a:cubicBezTo>
                <a:lnTo>
                  <a:pt x="3521964" y="429006"/>
                </a:lnTo>
                <a:lnTo>
                  <a:pt x="3483102" y="718566"/>
                </a:lnTo>
                <a:lnTo>
                  <a:pt x="3332226" y="718566"/>
                </a:lnTo>
                <a:lnTo>
                  <a:pt x="3371088" y="429006"/>
                </a:lnTo>
                <a:lnTo>
                  <a:pt x="3115056" y="429006"/>
                </a:lnTo>
                <a:cubicBezTo>
                  <a:pt x="3093212" y="429006"/>
                  <a:pt x="3075686" y="420624"/>
                  <a:pt x="3062478" y="403860"/>
                </a:cubicBezTo>
                <a:cubicBezTo>
                  <a:pt x="3048762" y="387604"/>
                  <a:pt x="3043428" y="368046"/>
                  <a:pt x="3046476" y="345186"/>
                </a:cubicBezTo>
                <a:lnTo>
                  <a:pt x="3076194" y="125730"/>
                </a:lnTo>
                <a:lnTo>
                  <a:pt x="3226308" y="125730"/>
                </a:lnTo>
                <a:lnTo>
                  <a:pt x="3218688" y="185928"/>
                </a:lnTo>
                <a:lnTo>
                  <a:pt x="3207258" y="268224"/>
                </a:lnTo>
                <a:lnTo>
                  <a:pt x="3198876" y="331470"/>
                </a:lnTo>
                <a:cubicBezTo>
                  <a:pt x="3197352" y="341630"/>
                  <a:pt x="3199638" y="350266"/>
                  <a:pt x="3205734" y="357378"/>
                </a:cubicBezTo>
                <a:cubicBezTo>
                  <a:pt x="3211322" y="364490"/>
                  <a:pt x="3219196" y="368046"/>
                  <a:pt x="3229356" y="368046"/>
                </a:cubicBezTo>
                <a:lnTo>
                  <a:pt x="3379470" y="368046"/>
                </a:lnTo>
                <a:lnTo>
                  <a:pt x="3403092" y="185928"/>
                </a:lnTo>
                <a:lnTo>
                  <a:pt x="3243072" y="185928"/>
                </a:lnTo>
                <a:lnTo>
                  <a:pt x="3250692" y="125730"/>
                </a:lnTo>
                <a:lnTo>
                  <a:pt x="3411474" y="125730"/>
                </a:lnTo>
                <a:lnTo>
                  <a:pt x="3415284" y="99822"/>
                </a:lnTo>
                <a:lnTo>
                  <a:pt x="3054858" y="99822"/>
                </a:lnTo>
                <a:lnTo>
                  <a:pt x="3059430" y="64770"/>
                </a:lnTo>
                <a:cubicBezTo>
                  <a:pt x="3060446" y="57658"/>
                  <a:pt x="3063621" y="51689"/>
                  <a:pt x="3068955" y="46863"/>
                </a:cubicBezTo>
                <a:cubicBezTo>
                  <a:pt x="3074289" y="42037"/>
                  <a:pt x="3080512" y="39624"/>
                  <a:pt x="3087624" y="39624"/>
                </a:cubicBezTo>
                <a:lnTo>
                  <a:pt x="3422904" y="39624"/>
                </a:lnTo>
                <a:lnTo>
                  <a:pt x="3425190" y="25908"/>
                </a:lnTo>
                <a:cubicBezTo>
                  <a:pt x="3426206" y="18288"/>
                  <a:pt x="3429381" y="12065"/>
                  <a:pt x="3434715" y="7239"/>
                </a:cubicBezTo>
                <a:cubicBezTo>
                  <a:pt x="3440049" y="2413"/>
                  <a:pt x="3446272" y="0"/>
                  <a:pt x="3453384" y="0"/>
                </a:cubicBezTo>
                <a:close/>
                <a:moveTo>
                  <a:pt x="1318260" y="0"/>
                </a:moveTo>
                <a:lnTo>
                  <a:pt x="1475232" y="0"/>
                </a:lnTo>
                <a:lnTo>
                  <a:pt x="1466850" y="60960"/>
                </a:lnTo>
                <a:lnTo>
                  <a:pt x="1463802" y="82296"/>
                </a:lnTo>
                <a:lnTo>
                  <a:pt x="1456182" y="137160"/>
                </a:lnTo>
                <a:lnTo>
                  <a:pt x="1538478" y="137160"/>
                </a:lnTo>
                <a:lnTo>
                  <a:pt x="1549146" y="60960"/>
                </a:lnTo>
                <a:lnTo>
                  <a:pt x="1487424" y="60960"/>
                </a:lnTo>
                <a:lnTo>
                  <a:pt x="1495806" y="0"/>
                </a:lnTo>
                <a:lnTo>
                  <a:pt x="1953006" y="0"/>
                </a:lnTo>
                <a:lnTo>
                  <a:pt x="1916430" y="261366"/>
                </a:lnTo>
                <a:cubicBezTo>
                  <a:pt x="1913890" y="281686"/>
                  <a:pt x="1904238" y="299212"/>
                  <a:pt x="1887474" y="313944"/>
                </a:cubicBezTo>
                <a:cubicBezTo>
                  <a:pt x="1871218" y="328676"/>
                  <a:pt x="1852930" y="336042"/>
                  <a:pt x="1832610" y="336042"/>
                </a:cubicBezTo>
                <a:lnTo>
                  <a:pt x="1668018" y="336042"/>
                </a:lnTo>
                <a:lnTo>
                  <a:pt x="1663446" y="367284"/>
                </a:lnTo>
                <a:lnTo>
                  <a:pt x="1901952" y="367284"/>
                </a:lnTo>
                <a:lnTo>
                  <a:pt x="1897380" y="400050"/>
                </a:lnTo>
                <a:cubicBezTo>
                  <a:pt x="1896364" y="408178"/>
                  <a:pt x="1892808" y="414909"/>
                  <a:pt x="1886712" y="420243"/>
                </a:cubicBezTo>
                <a:cubicBezTo>
                  <a:pt x="1880616" y="425577"/>
                  <a:pt x="1873504" y="428244"/>
                  <a:pt x="1865376" y="428244"/>
                </a:cubicBezTo>
                <a:lnTo>
                  <a:pt x="1837182" y="428244"/>
                </a:lnTo>
                <a:lnTo>
                  <a:pt x="1854708" y="718566"/>
                </a:lnTo>
                <a:lnTo>
                  <a:pt x="1795272" y="718566"/>
                </a:lnTo>
                <a:cubicBezTo>
                  <a:pt x="1769364" y="718566"/>
                  <a:pt x="1747139" y="709676"/>
                  <a:pt x="1728597" y="691896"/>
                </a:cubicBezTo>
                <a:cubicBezTo>
                  <a:pt x="1710055" y="674116"/>
                  <a:pt x="1699768" y="651764"/>
                  <a:pt x="1697736" y="624840"/>
                </a:cubicBezTo>
                <a:lnTo>
                  <a:pt x="1686306" y="428244"/>
                </a:lnTo>
                <a:lnTo>
                  <a:pt x="1655064" y="428244"/>
                </a:lnTo>
                <a:lnTo>
                  <a:pt x="1615440" y="718566"/>
                </a:lnTo>
                <a:lnTo>
                  <a:pt x="1458468" y="718566"/>
                </a:lnTo>
                <a:lnTo>
                  <a:pt x="1498092" y="428244"/>
                </a:lnTo>
                <a:lnTo>
                  <a:pt x="1466850" y="428244"/>
                </a:lnTo>
                <a:lnTo>
                  <a:pt x="1396746" y="637794"/>
                </a:lnTo>
                <a:cubicBezTo>
                  <a:pt x="1372870" y="691642"/>
                  <a:pt x="1335786" y="718566"/>
                  <a:pt x="1285494" y="718566"/>
                </a:cubicBezTo>
                <a:lnTo>
                  <a:pt x="1217676" y="718566"/>
                </a:lnTo>
                <a:lnTo>
                  <a:pt x="1315212" y="428244"/>
                </a:lnTo>
                <a:lnTo>
                  <a:pt x="1258824" y="428244"/>
                </a:lnTo>
                <a:lnTo>
                  <a:pt x="1263396" y="395478"/>
                </a:lnTo>
                <a:cubicBezTo>
                  <a:pt x="1264920" y="387350"/>
                  <a:pt x="1268603" y="380619"/>
                  <a:pt x="1274445" y="375285"/>
                </a:cubicBezTo>
                <a:cubicBezTo>
                  <a:pt x="1280287" y="369951"/>
                  <a:pt x="1287272" y="367284"/>
                  <a:pt x="1295400" y="367284"/>
                </a:cubicBezTo>
                <a:lnTo>
                  <a:pt x="1506474" y="367284"/>
                </a:lnTo>
                <a:lnTo>
                  <a:pt x="1511046" y="336042"/>
                </a:lnTo>
                <a:lnTo>
                  <a:pt x="1345692" y="336042"/>
                </a:lnTo>
                <a:cubicBezTo>
                  <a:pt x="1325372" y="336042"/>
                  <a:pt x="1308862" y="328676"/>
                  <a:pt x="1296162" y="313944"/>
                </a:cubicBezTo>
                <a:cubicBezTo>
                  <a:pt x="1283970" y="299212"/>
                  <a:pt x="1279144" y="281686"/>
                  <a:pt x="1281684" y="261366"/>
                </a:cubicBezTo>
                <a:close/>
                <a:moveTo>
                  <a:pt x="1075182" y="0"/>
                </a:moveTo>
                <a:lnTo>
                  <a:pt x="1164336" y="0"/>
                </a:lnTo>
                <a:cubicBezTo>
                  <a:pt x="1182116" y="0"/>
                  <a:pt x="1197356" y="6223"/>
                  <a:pt x="1210056" y="18669"/>
                </a:cubicBezTo>
                <a:cubicBezTo>
                  <a:pt x="1222756" y="31115"/>
                  <a:pt x="1229614" y="46482"/>
                  <a:pt x="1230630" y="64770"/>
                </a:cubicBezTo>
                <a:lnTo>
                  <a:pt x="1232154" y="105918"/>
                </a:lnTo>
                <a:lnTo>
                  <a:pt x="1078992" y="1059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kumimoji="1" lang="zh-CN" altLang="en-US" sz="6000" dirty="0">
              <a:solidFill>
                <a:schemeClr val="bg1"/>
              </a:solidFill>
              <a:latin typeface="DOUYU Font" pitchFamily="2" charset="-122"/>
              <a:ea typeface="DOUYU Font" pitchFamily="2" charset="-122"/>
            </a:endParaRPr>
          </a:p>
        </p:txBody>
      </p:sp>
      <p:sp>
        <p:nvSpPr>
          <p:cNvPr id="11" name="文本框 10"/>
          <p:cNvSpPr txBox="1"/>
          <p:nvPr/>
        </p:nvSpPr>
        <p:spPr>
          <a:xfrm>
            <a:off x="3741829" y="3667189"/>
            <a:ext cx="5976664" cy="369332"/>
          </a:xfrm>
          <a:prstGeom prst="rect">
            <a:avLst/>
          </a:prstGeom>
          <a:noFill/>
        </p:spPr>
        <p:txBody>
          <a:bodyPr wrap="square" rtlCol="0">
            <a:spAutoFit/>
          </a:bodyPr>
          <a:lstStyle/>
          <a:p>
            <a:r>
              <a:rPr lang="zh-CN" altLang="en-US" sz="1800" b="1" dirty="0">
                <a:solidFill>
                  <a:schemeClr val="bg1"/>
                </a:solidFill>
                <a:latin typeface="微软雅黑" panose="020B0503020204020204" charset="-122"/>
              </a:rPr>
              <a:t>更多精彩内容请登录</a:t>
            </a:r>
            <a:r>
              <a:rPr lang="zh-CN" altLang="en-US" sz="1800" b="1" dirty="0">
                <a:solidFill>
                  <a:schemeClr val="bg1"/>
                </a:solidFill>
                <a:latin typeface="Times New Roman" panose="02020603050405020304" pitchFamily="18" charset="0"/>
                <a:cs typeface="Times New Roman" panose="02020603050405020304" pitchFamily="18" charset="0"/>
              </a:rPr>
              <a:t>：</a:t>
            </a:r>
            <a:r>
              <a:rPr lang="en-US" altLang="zh-CN" sz="1800" b="1" dirty="0">
                <a:solidFill>
                  <a:schemeClr val="bg1"/>
                </a:solidFill>
                <a:latin typeface="Times New Roman" panose="02020603050405020304" pitchFamily="18" charset="0"/>
                <a:cs typeface="Times New Roman" panose="02020603050405020304" pitchFamily="18" charset="0"/>
              </a:rPr>
              <a:t>www.xinjiaoyu.com</a:t>
            </a:r>
            <a:endParaRPr lang="zh-CN" altLang="en-US" sz="1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1356</TotalTime>
  <Words>4393</Words>
  <Application>Microsoft Office PowerPoint</Application>
  <PresentationFormat>自定义</PresentationFormat>
  <Paragraphs>274</Paragraphs>
  <Slides>54</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54</vt:i4>
      </vt:variant>
    </vt:vector>
  </HeadingPairs>
  <TitlesOfParts>
    <vt:vector size="71" baseType="lpstr">
      <vt:lpstr>DOUYU Font</vt:lpstr>
      <vt:lpstr>KaiTi</vt:lpstr>
      <vt:lpstr>zihun159hao-gukesong</vt:lpstr>
      <vt:lpstr>方正中等线简体</vt:lpstr>
      <vt:lpstr>仿宋_GB2312</vt:lpstr>
      <vt:lpstr>黑体</vt:lpstr>
      <vt:lpstr>华文黑体</vt:lpstr>
      <vt:lpstr>华文细黑</vt:lpstr>
      <vt:lpstr>楷体</vt:lpstr>
      <vt:lpstr>楷体_GB2312</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9292</cp:revision>
  <dcterms:created xsi:type="dcterms:W3CDTF">2014-11-27T01:03:00Z</dcterms:created>
  <dcterms:modified xsi:type="dcterms:W3CDTF">2024-03-16T06:57:12Z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