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1"/>
  </p:notesMasterIdLst>
  <p:handoutMasterIdLst>
    <p:handoutMasterId r:id="rId112"/>
  </p:handoutMasterIdLst>
  <p:sldIdLst>
    <p:sldId id="2426" r:id="rId2"/>
    <p:sldId id="1935" r:id="rId3"/>
    <p:sldId id="1881" r:id="rId4"/>
    <p:sldId id="2630" r:id="rId5"/>
    <p:sldId id="2798" r:id="rId6"/>
    <p:sldId id="1944" r:id="rId7"/>
    <p:sldId id="1630" r:id="rId8"/>
    <p:sldId id="2737" r:id="rId9"/>
    <p:sldId id="2674" r:id="rId10"/>
    <p:sldId id="2738" r:id="rId11"/>
    <p:sldId id="2739" r:id="rId12"/>
    <p:sldId id="2740" r:id="rId13"/>
    <p:sldId id="2677" r:id="rId14"/>
    <p:sldId id="2741" r:id="rId15"/>
    <p:sldId id="2742" r:id="rId16"/>
    <p:sldId id="2678" r:id="rId17"/>
    <p:sldId id="2743" r:id="rId18"/>
    <p:sldId id="2744" r:id="rId19"/>
    <p:sldId id="2679" r:id="rId20"/>
    <p:sldId id="2745" r:id="rId21"/>
    <p:sldId id="2746" r:id="rId22"/>
    <p:sldId id="2747" r:id="rId23"/>
    <p:sldId id="2682" r:id="rId24"/>
    <p:sldId id="2748" r:id="rId25"/>
    <p:sldId id="2749" r:id="rId26"/>
    <p:sldId id="1519" r:id="rId27"/>
    <p:sldId id="2750" r:id="rId28"/>
    <p:sldId id="2751" r:id="rId29"/>
    <p:sldId id="2752" r:id="rId30"/>
    <p:sldId id="2683" r:id="rId31"/>
    <p:sldId id="2364" r:id="rId32"/>
    <p:sldId id="1665" r:id="rId33"/>
    <p:sldId id="2753" r:id="rId34"/>
    <p:sldId id="2754" r:id="rId35"/>
    <p:sldId id="1666" r:id="rId36"/>
    <p:sldId id="2684" r:id="rId37"/>
    <p:sldId id="1537" r:id="rId38"/>
    <p:sldId id="2686" r:id="rId39"/>
    <p:sldId id="2687" r:id="rId40"/>
    <p:sldId id="2755" r:id="rId41"/>
    <p:sldId id="2756" r:id="rId42"/>
    <p:sldId id="2758" r:id="rId43"/>
    <p:sldId id="2759" r:id="rId44"/>
    <p:sldId id="2757" r:id="rId45"/>
    <p:sldId id="2760" r:id="rId46"/>
    <p:sldId id="2761" r:id="rId47"/>
    <p:sldId id="2688" r:id="rId48"/>
    <p:sldId id="2689" r:id="rId49"/>
    <p:sldId id="2762" r:id="rId50"/>
    <p:sldId id="2763" r:id="rId51"/>
    <p:sldId id="2764" r:id="rId52"/>
    <p:sldId id="2765" r:id="rId53"/>
    <p:sldId id="2766" r:id="rId54"/>
    <p:sldId id="2767" r:id="rId55"/>
    <p:sldId id="2704" r:id="rId56"/>
    <p:sldId id="2705" r:id="rId57"/>
    <p:sldId id="2717" r:id="rId58"/>
    <p:sldId id="2706" r:id="rId59"/>
    <p:sldId id="2768" r:id="rId60"/>
    <p:sldId id="2769" r:id="rId61"/>
    <p:sldId id="2719" r:id="rId62"/>
    <p:sldId id="2707" r:id="rId63"/>
    <p:sldId id="2770" r:id="rId64"/>
    <p:sldId id="2771" r:id="rId65"/>
    <p:sldId id="2772" r:id="rId66"/>
    <p:sldId id="2773" r:id="rId67"/>
    <p:sldId id="2774" r:id="rId68"/>
    <p:sldId id="2708" r:id="rId69"/>
    <p:sldId id="2775" r:id="rId70"/>
    <p:sldId id="2776" r:id="rId71"/>
    <p:sldId id="2721" r:id="rId72"/>
    <p:sldId id="2709" r:id="rId73"/>
    <p:sldId id="2722" r:id="rId74"/>
    <p:sldId id="2777" r:id="rId75"/>
    <p:sldId id="2778" r:id="rId76"/>
    <p:sldId id="2710" r:id="rId77"/>
    <p:sldId id="2779" r:id="rId78"/>
    <p:sldId id="2723" r:id="rId79"/>
    <p:sldId id="2724" r:id="rId80"/>
    <p:sldId id="2711" r:id="rId81"/>
    <p:sldId id="2726" r:id="rId82"/>
    <p:sldId id="2727" r:id="rId83"/>
    <p:sldId id="2712" r:id="rId84"/>
    <p:sldId id="2729" r:id="rId85"/>
    <p:sldId id="2780" r:id="rId86"/>
    <p:sldId id="2714" r:id="rId87"/>
    <p:sldId id="2781" r:id="rId88"/>
    <p:sldId id="2715" r:id="rId89"/>
    <p:sldId id="2782" r:id="rId90"/>
    <p:sldId id="2783" r:id="rId91"/>
    <p:sldId id="2716" r:id="rId92"/>
    <p:sldId id="2784" r:id="rId93"/>
    <p:sldId id="2785" r:id="rId94"/>
    <p:sldId id="2786" r:id="rId95"/>
    <p:sldId id="2787" r:id="rId96"/>
    <p:sldId id="2713" r:id="rId97"/>
    <p:sldId id="2732" r:id="rId98"/>
    <p:sldId id="2736" r:id="rId99"/>
    <p:sldId id="2788" r:id="rId100"/>
    <p:sldId id="2789" r:id="rId101"/>
    <p:sldId id="2791" r:id="rId102"/>
    <p:sldId id="2790" r:id="rId103"/>
    <p:sldId id="2792" r:id="rId104"/>
    <p:sldId id="2793" r:id="rId105"/>
    <p:sldId id="2794" r:id="rId106"/>
    <p:sldId id="2795" r:id="rId107"/>
    <p:sldId id="2796" r:id="rId108"/>
    <p:sldId id="2797" r:id="rId109"/>
    <p:sldId id="2365" r:id="rId110"/>
  </p:sldIdLst>
  <p:sldSz cx="12190413" cy="6859588"/>
  <p:notesSz cx="6858000" cy="9144000"/>
  <p:custDataLst>
    <p:tags r:id="rId113"/>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D4757"/>
    <a:srgbClr val="466886"/>
    <a:srgbClr val="353636"/>
    <a:srgbClr val="AD6B15"/>
    <a:srgbClr val="7C6922"/>
    <a:srgbClr val="20253C"/>
    <a:srgbClr val="8E6C00"/>
    <a:srgbClr val="BC8F00"/>
    <a:srgbClr val="E2A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54" autoAdjust="0"/>
    <p:restoredTop sz="96318" autoAdjust="0"/>
  </p:normalViewPr>
  <p:slideViewPr>
    <p:cSldViewPr showGuides="1">
      <p:cViewPr>
        <p:scale>
          <a:sx n="100" d="100"/>
          <a:sy n="100" d="100"/>
        </p:scale>
        <p:origin x="1074" y="288"/>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2024/3/16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2024/3/16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grpSp>
        <p:nvGrpSpPr>
          <p:cNvPr id="8" name="组合 7"/>
          <p:cNvGrpSpPr/>
          <p:nvPr userDrawn="1"/>
        </p:nvGrpSpPr>
        <p:grpSpPr>
          <a:xfrm>
            <a:off x="546043" y="0"/>
            <a:ext cx="914401" cy="621482"/>
            <a:chOff x="640911" y="3594847"/>
            <a:chExt cx="914401" cy="621482"/>
          </a:xfrm>
        </p:grpSpPr>
        <p:sp>
          <p:nvSpPr>
            <p:cNvPr id="9" name="矩形 8"/>
            <p:cNvSpPr/>
            <p:nvPr/>
          </p:nvSpPr>
          <p:spPr>
            <a:xfrm>
              <a:off x="640911" y="3594847"/>
              <a:ext cx="914401" cy="621482"/>
            </a:xfrm>
            <a:prstGeom prst="rect">
              <a:avLst/>
            </a:prstGeom>
            <a:solidFill>
              <a:schemeClr val="accent4">
                <a:lumMod val="60000"/>
                <a:lumOff val="40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10" name="文本框 9"/>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42_空白">
    <p:spTree>
      <p:nvGrpSpPr>
        <p:cNvPr id="1" name=""/>
        <p:cNvGrpSpPr/>
        <p:nvPr/>
      </p:nvGrpSpPr>
      <p:grpSpPr>
        <a:xfrm>
          <a:off x="0" y="0"/>
          <a:ext cx="0" cy="0"/>
          <a:chOff x="0" y="0"/>
          <a:chExt cx="0" cy="0"/>
        </a:xfrm>
      </p:grpSpPr>
      <p:grpSp>
        <p:nvGrpSpPr>
          <p:cNvPr id="5" name="组合 4"/>
          <p:cNvGrpSpPr/>
          <p:nvPr userDrawn="1"/>
        </p:nvGrpSpPr>
        <p:grpSpPr>
          <a:xfrm>
            <a:off x="546043" y="0"/>
            <a:ext cx="914401" cy="621482"/>
            <a:chOff x="640911" y="3594847"/>
            <a:chExt cx="914401" cy="621482"/>
          </a:xfrm>
        </p:grpSpPr>
        <p:sp>
          <p:nvSpPr>
            <p:cNvPr id="6" name="矩形 5"/>
            <p:cNvSpPr/>
            <p:nvPr/>
          </p:nvSpPr>
          <p:spPr>
            <a:xfrm>
              <a:off x="640911" y="3594847"/>
              <a:ext cx="914401" cy="621482"/>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7" name="文本框 6"/>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7_空白">
    <p:spTree>
      <p:nvGrpSpPr>
        <p:cNvPr id="1" name=""/>
        <p:cNvGrpSpPr/>
        <p:nvPr/>
      </p:nvGrpSpPr>
      <p:grpSpPr>
        <a:xfrm>
          <a:off x="0" y="0"/>
          <a:ext cx="0" cy="0"/>
          <a:chOff x="0" y="0"/>
          <a:chExt cx="0" cy="0"/>
        </a:xfrm>
      </p:grpSpPr>
      <p:sp>
        <p:nvSpPr>
          <p:cNvPr id="2" name="矩形 1"/>
          <p:cNvSpPr/>
          <p:nvPr userDrawn="1"/>
        </p:nvSpPr>
        <p:spPr>
          <a:xfrm>
            <a:off x="0" y="5059588"/>
            <a:ext cx="12190413" cy="180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grpSp>
        <p:nvGrpSpPr>
          <p:cNvPr id="3" name="组合 2"/>
          <p:cNvGrpSpPr/>
          <p:nvPr userDrawn="1"/>
        </p:nvGrpSpPr>
        <p:grpSpPr>
          <a:xfrm>
            <a:off x="550590" y="5059588"/>
            <a:ext cx="914401" cy="414999"/>
            <a:chOff x="645458" y="3594847"/>
            <a:chExt cx="914401" cy="414999"/>
          </a:xfrm>
        </p:grpSpPr>
        <p:sp>
          <p:nvSpPr>
            <p:cNvPr id="4" name="矩形 3"/>
            <p:cNvSpPr/>
            <p:nvPr/>
          </p:nvSpPr>
          <p:spPr>
            <a:xfrm>
              <a:off x="645458" y="3594847"/>
              <a:ext cx="914401" cy="414999"/>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5" name="文本框 4"/>
            <p:cNvSpPr txBox="1"/>
            <p:nvPr/>
          </p:nvSpPr>
          <p:spPr>
            <a:xfrm>
              <a:off x="808095" y="3667060"/>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277249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3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矩形 3"/>
          <p:cNvSpPr/>
          <p:nvPr userDrawn="1"/>
        </p:nvSpPr>
        <p:spPr>
          <a:xfrm>
            <a:off x="-1588" y="0"/>
            <a:ext cx="12192000" cy="68580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图片13"/>
          <p:cNvPicPr>
            <a:picLocks noChangeAspect="1"/>
          </p:cNvPicPr>
          <p:nvPr userDrawn="1"/>
        </p:nvPicPr>
        <p:blipFill>
          <a:blip r:embed="rId13">
            <a:alphaModFix amt="50000"/>
            <a:duotone>
              <a:schemeClr val="bg2">
                <a:shade val="45000"/>
                <a:satMod val="135000"/>
              </a:schemeClr>
              <a:prstClr val="white"/>
            </a:duotone>
          </a:blip>
          <a:stretch>
            <a:fillRect/>
          </a:stretch>
        </p:blipFill>
        <p:spPr>
          <a:xfrm>
            <a:off x="-1" y="1241"/>
            <a:ext cx="12190413" cy="685710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9" r:id="rId8"/>
    <p:sldLayoutId id="2147483660" r:id="rId9"/>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57.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58.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59.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60.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61.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62.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63.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64.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65.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66.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67.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68.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69.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70.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71.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72.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73.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74.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75.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76.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77.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78.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79.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80.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81.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82.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83.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84.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85.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86.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87.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88.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89.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90.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91.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92.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93.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94.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95.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96.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97.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98.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99.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100.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101.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102.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103.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104.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105.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106.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107.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108.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96.xml"/><Relationship Id="rId3" Type="http://schemas.openxmlformats.org/officeDocument/2006/relationships/slide" Target="slide58.xml"/><Relationship Id="rId7" Type="http://schemas.openxmlformats.org/officeDocument/2006/relationships/slide" Target="slide76.xml"/><Relationship Id="rId12" Type="http://schemas.openxmlformats.org/officeDocument/2006/relationships/slide" Target="slide91.xml"/><Relationship Id="rId2" Type="http://schemas.openxmlformats.org/officeDocument/2006/relationships/slide" Target="slide56.xml"/><Relationship Id="rId16" Type="http://schemas.openxmlformats.org/officeDocument/2006/relationships/slide" Target="slide102.xml"/><Relationship Id="rId1" Type="http://schemas.openxmlformats.org/officeDocument/2006/relationships/slideLayout" Target="../slideLayouts/slideLayout1.xml"/><Relationship Id="rId6" Type="http://schemas.openxmlformats.org/officeDocument/2006/relationships/slide" Target="slide72.xml"/><Relationship Id="rId11" Type="http://schemas.openxmlformats.org/officeDocument/2006/relationships/slide" Target="slide88.xml"/><Relationship Id="rId5" Type="http://schemas.openxmlformats.org/officeDocument/2006/relationships/slide" Target="slide68.xml"/><Relationship Id="rId15" Type="http://schemas.openxmlformats.org/officeDocument/2006/relationships/slide" Target="slide100.xml"/><Relationship Id="rId10" Type="http://schemas.openxmlformats.org/officeDocument/2006/relationships/slide" Target="slide86.xml"/><Relationship Id="rId4" Type="http://schemas.openxmlformats.org/officeDocument/2006/relationships/slide" Target="slide62.xml"/><Relationship Id="rId9" Type="http://schemas.openxmlformats.org/officeDocument/2006/relationships/slide" Target="slide83.xml"/><Relationship Id="rId14" Type="http://schemas.openxmlformats.org/officeDocument/2006/relationships/slide" Target="slide98.xml"/></Relationships>
</file>

<file path=ppt/slides/_rels/slide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r="9453"/>
          <a:stretch/>
        </p:blipFill>
        <p:spPr>
          <a:xfrm>
            <a:off x="365" y="0"/>
            <a:ext cx="12189683" cy="6858000"/>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t="25348" r="9453" b="25462"/>
          <a:stretch/>
        </p:blipFill>
        <p:spPr>
          <a:xfrm>
            <a:off x="365" y="1738313"/>
            <a:ext cx="12189683" cy="3373437"/>
          </a:xfrm>
          <a:prstGeom prst="rect">
            <a:avLst/>
          </a:prstGeom>
        </p:spPr>
      </p:pic>
      <p:pic>
        <p:nvPicPr>
          <p:cNvPr id="8" name="图片 7"/>
          <p:cNvPicPr>
            <a:picLocks noChangeAspect="1"/>
          </p:cNvPicPr>
          <p:nvPr/>
        </p:nvPicPr>
        <p:blipFill>
          <a:blip r:embed="rId3"/>
          <a:stretch>
            <a:fillRect/>
          </a:stretch>
        </p:blipFill>
        <p:spPr>
          <a:xfrm>
            <a:off x="263352" y="173643"/>
            <a:ext cx="2694666" cy="457240"/>
          </a:xfrm>
          <a:prstGeom prst="rect">
            <a:avLst/>
          </a:prstGeom>
        </p:spPr>
      </p:pic>
      <p:sp>
        <p:nvSpPr>
          <p:cNvPr id="12" name="矩形 11"/>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副标题 2">
            <a:extLst>
              <a:ext uri="{FF2B5EF4-FFF2-40B4-BE49-F238E27FC236}">
                <a16:creationId xmlns="" xmlns:a16="http://schemas.microsoft.com/office/drawing/2014/main" id="{52C4449A-F464-4D7F-BEC9-4DBC80644CF4}"/>
              </a:ext>
            </a:extLst>
          </p:cNvPr>
          <p:cNvSpPr txBox="1">
            <a:spLocks/>
          </p:cNvSpPr>
          <p:nvPr/>
        </p:nvSpPr>
        <p:spPr>
          <a:xfrm>
            <a:off x="5208862" y="1575147"/>
            <a:ext cx="1772689" cy="460576"/>
          </a:xfrm>
          <a:prstGeom prst="roundRect">
            <a:avLst>
              <a:gd name="adj" fmla="val 50000"/>
            </a:avLst>
          </a:prstGeom>
          <a:solidFill>
            <a:srgbClr val="8EB4E3"/>
          </a:solidFill>
          <a:ln>
            <a:solidFill>
              <a:srgbClr val="8EB4E3"/>
            </a:solidFill>
          </a:ln>
          <a:effectLst>
            <a:outerShdw blurRad="50800" dist="38100" dir="2700000" algn="tl" rotWithShape="0">
              <a:prstClr val="black">
                <a:alpha val="40000"/>
              </a:prstClr>
            </a:outerShdw>
          </a:effectLst>
        </p:spPr>
        <p:txBody>
          <a:bodyPr anchor="ctr">
            <a:noAutofit/>
          </a:bodyPr>
          <a:lstStyle>
            <a:defPPr>
              <a:defRPr lang="zh-CN"/>
            </a:defPPr>
            <a:lvl1pPr indent="0" algn="ctr">
              <a:lnSpc>
                <a:spcPct val="90000"/>
              </a:lnSpc>
              <a:spcBef>
                <a:spcPts val="1000"/>
              </a:spcBef>
              <a:buFont typeface="Arial" panose="020B0604020202020204" pitchFamily="34" charset="0"/>
              <a:buNone/>
              <a:defRPr sz="2800">
                <a:solidFill>
                  <a:schemeClr val="bg1"/>
                </a:solidFill>
                <a:latin typeface="KaiTi" panose="02010609060101010101" pitchFamily="49" charset="-122"/>
                <a:ea typeface="KaiTi" panose="02010609060101010101" pitchFamily="49"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smtClean="0"/>
              <a:t>板块五</a:t>
            </a:r>
            <a:endParaRPr lang="zh-CN" altLang="en-US" dirty="0"/>
          </a:p>
        </p:txBody>
      </p:sp>
      <p:sp>
        <p:nvSpPr>
          <p:cNvPr id="13" name="矩形 12"/>
          <p:cNvSpPr/>
          <p:nvPr/>
        </p:nvSpPr>
        <p:spPr>
          <a:xfrm>
            <a:off x="947305" y="2709714"/>
            <a:ext cx="10295803" cy="1309269"/>
          </a:xfrm>
          <a:prstGeom prst="rect">
            <a:avLst/>
          </a:prstGeom>
        </p:spPr>
        <p:txBody>
          <a:bodyPr wrap="square">
            <a:spAutoFit/>
          </a:bodyPr>
          <a:lstStyle/>
          <a:p>
            <a:pPr algn="ctr">
              <a:lnSpc>
                <a:spcPct val="120000"/>
              </a:lnSpc>
            </a:pPr>
            <a:r>
              <a:rPr lang="zh-CN" altLang="en-US"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文言文阅读</a:t>
            </a:r>
            <a:r>
              <a:rPr lang="en-US" altLang="zh-CN"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a:t>
            </a:r>
            <a:r>
              <a:rPr lang="zh-CN" altLang="en-US"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考点突破</a:t>
            </a:r>
          </a:p>
        </p:txBody>
      </p:sp>
    </p:spTree>
    <p:extLst>
      <p:ext uri="{BB962C8B-B14F-4D97-AF65-F5344CB8AC3E}">
        <p14:creationId xmlns:p14="http://schemas.microsoft.com/office/powerpoint/2010/main" val="303313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stretch>
            <a:fillRect/>
          </a:stretch>
        </p:blipFill>
        <p:spPr>
          <a:xfrm flipH="1">
            <a:off x="0" y="3475211"/>
            <a:ext cx="12190413" cy="3384377"/>
          </a:xfrm>
          <a:prstGeom prst="rect">
            <a:avLst/>
          </a:prstGeom>
        </p:spPr>
      </p:pic>
      <p:sp>
        <p:nvSpPr>
          <p:cNvPr id="19" name="矩形 18"/>
          <p:cNvSpPr/>
          <p:nvPr/>
        </p:nvSpPr>
        <p:spPr>
          <a:xfrm>
            <a:off x="29233" y="3493295"/>
            <a:ext cx="12235788" cy="3366293"/>
          </a:xfrm>
          <a:prstGeom prst="rect">
            <a:avLst/>
          </a:prstGeom>
          <a:solidFill>
            <a:srgbClr val="BAD5F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0" y="3141762"/>
            <a:ext cx="2383073" cy="4766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459276" y="1929394"/>
            <a:ext cx="7271861" cy="923330"/>
          </a:xfrm>
          <a:prstGeom prst="rect">
            <a:avLst/>
          </a:prstGeom>
          <a:noFill/>
        </p:spPr>
        <p:txBody>
          <a:bodyPr wrap="square" rtlCol="0">
            <a:spAutoFit/>
          </a:bodyPr>
          <a:lstStyle/>
          <a:p>
            <a:pPr algn="ctr"/>
            <a:r>
              <a:rPr lang="zh-CN" altLang="zh-CN" sz="5400" b="1" dirty="0">
                <a:solidFill>
                  <a:prstClr val="black">
                    <a:lumMod val="75000"/>
                    <a:lumOff val="25000"/>
                  </a:prstClr>
                </a:solidFill>
                <a:latin typeface="微软雅黑" panose="020B0503020204020204" charset="-122"/>
              </a:rPr>
              <a:t>理解文言实词</a:t>
            </a:r>
            <a:r>
              <a:rPr lang="en-US" altLang="zh-CN" sz="5400" b="1" dirty="0" smtClean="0">
                <a:solidFill>
                  <a:prstClr val="black">
                    <a:lumMod val="75000"/>
                    <a:lumOff val="25000"/>
                  </a:prstClr>
                </a:solidFill>
                <a:latin typeface="Times New Roman" panose="02020603050405020304" pitchFamily="18" charset="0"/>
              </a:rPr>
              <a:t>(</a:t>
            </a:r>
            <a:r>
              <a:rPr lang="zh-CN" altLang="zh-CN" sz="5400" b="1" dirty="0">
                <a:solidFill>
                  <a:prstClr val="black">
                    <a:lumMod val="75000"/>
                    <a:lumOff val="25000"/>
                  </a:prstClr>
                </a:solidFill>
                <a:latin typeface="Times New Roman" panose="02020603050405020304" pitchFamily="18" charset="0"/>
              </a:rPr>
              <a:t>二</a:t>
            </a:r>
            <a:r>
              <a:rPr lang="en-US" altLang="zh-CN" sz="5400" b="1" dirty="0" smtClean="0">
                <a:solidFill>
                  <a:prstClr val="black">
                    <a:lumMod val="75000"/>
                    <a:lumOff val="25000"/>
                  </a:prstClr>
                </a:solidFill>
                <a:latin typeface="Times New Roman" panose="02020603050405020304" pitchFamily="18" charset="0"/>
              </a:rPr>
              <a:t>)</a:t>
            </a:r>
            <a:endParaRPr lang="zh-CN" altLang="zh-CN" sz="5400" b="1" dirty="0">
              <a:solidFill>
                <a:prstClr val="black">
                  <a:lumMod val="75000"/>
                  <a:lumOff val="25000"/>
                </a:prstClr>
              </a:solidFill>
              <a:latin typeface="Times New Roman" panose="02020603050405020304" pitchFamily="18" charset="0"/>
            </a:endParaRPr>
          </a:p>
        </p:txBody>
      </p:sp>
      <p:sp>
        <p:nvSpPr>
          <p:cNvPr id="12" name="矩形 11"/>
          <p:cNvSpPr/>
          <p:nvPr/>
        </p:nvSpPr>
        <p:spPr>
          <a:xfrm>
            <a:off x="478582" y="3161537"/>
            <a:ext cx="1171444" cy="430831"/>
          </a:xfrm>
          <a:prstGeom prst="rect">
            <a:avLst/>
          </a:prstGeom>
        </p:spPr>
        <p:txBody>
          <a:bodyPr wrap="square">
            <a:spAutoFit/>
          </a:bodyPr>
          <a:lstStyle/>
          <a:p>
            <a:pPr algn="dist"/>
            <a:r>
              <a:rPr lang="zh-CN" altLang="en-US" sz="2200" dirty="0"/>
              <a:t>学</a:t>
            </a:r>
            <a:r>
              <a:rPr lang="zh-CN" altLang="en-US" sz="2200" dirty="0" smtClean="0"/>
              <a:t>案</a:t>
            </a:r>
            <a:r>
              <a:rPr lang="en-US" altLang="zh-CN" sz="2200" dirty="0" smtClean="0"/>
              <a:t>4</a:t>
            </a:r>
            <a:r>
              <a:rPr lang="en-US" altLang="zh-CN" sz="2200" dirty="0"/>
              <a:t>8</a:t>
            </a:r>
            <a:endParaRPr lang="zh-CN" altLang="en-US" sz="2200" dirty="0"/>
          </a:p>
        </p:txBody>
      </p:sp>
      <p:sp>
        <p:nvSpPr>
          <p:cNvPr id="26" name="矩形 25"/>
          <p:cNvSpPr/>
          <p:nvPr/>
        </p:nvSpPr>
        <p:spPr>
          <a:xfrm>
            <a:off x="2350791" y="3141762"/>
            <a:ext cx="9839622" cy="504056"/>
          </a:xfrm>
          <a:prstGeom prst="rect">
            <a:avLst/>
          </a:prstGeom>
          <a:solidFill>
            <a:srgbClr val="0070C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标题 2"/>
          <p:cNvSpPr txBox="1"/>
          <p:nvPr/>
        </p:nvSpPr>
        <p:spPr>
          <a:xfrm>
            <a:off x="3130996" y="3141762"/>
            <a:ext cx="5844530" cy="432048"/>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en-US"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善于推断，代入比较</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0" name="矩形 9"/>
          <p:cNvSpPr/>
          <p:nvPr/>
        </p:nvSpPr>
        <p:spPr>
          <a:xfrm>
            <a:off x="399429" y="985275"/>
            <a:ext cx="11376523" cy="2856512"/>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复习</a:t>
            </a:r>
            <a:r>
              <a:rPr lang="zh-CN" altLang="en-US" b="1" dirty="0">
                <a:solidFill>
                  <a:schemeClr val="bg1"/>
                </a:solidFill>
                <a:cs typeface="+mn-ea"/>
                <a:sym typeface="+mn-lt"/>
              </a:rPr>
              <a:t>任务</a:t>
            </a:r>
            <a:endParaRPr lang="en-US" altLang="zh-CN" sz="800" b="1" dirty="0">
              <a:solidFill>
                <a:schemeClr val="bg1"/>
              </a:solidFill>
              <a:cs typeface="+mn-ea"/>
              <a:sym typeface="+mn-lt"/>
            </a:endParaRPr>
          </a:p>
        </p:txBody>
      </p:sp>
      <p:sp>
        <p:nvSpPr>
          <p:cNvPr id="11" name="矩形 10"/>
          <p:cNvSpPr/>
          <p:nvPr/>
        </p:nvSpPr>
        <p:spPr>
          <a:xfrm>
            <a:off x="910630" y="2301692"/>
            <a:ext cx="10505063" cy="1136786"/>
          </a:xfrm>
          <a:prstGeom prst="rect">
            <a:avLst/>
          </a:prstGeom>
          <a:solidFill>
            <a:schemeClr val="bg1">
              <a:lumMod val="95000"/>
            </a:schemeClr>
          </a:solidFill>
          <a:ln>
            <a:solidFill>
              <a:schemeClr val="bg1"/>
            </a:solidFill>
          </a:ln>
        </p:spPr>
        <p:txBody>
          <a:bodyPr wrap="square">
            <a:spAutoFit/>
          </a:bodyPr>
          <a:lstStyle/>
          <a:p>
            <a:pPr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掌握推断文言实词含义的方法</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kern="100" dirty="0" smtClean="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掌握两类实词题型的答题方法。</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5" name="矩形 14"/>
          <p:cNvSpPr/>
          <p:nvPr/>
        </p:nvSpPr>
        <p:spPr>
          <a:xfrm>
            <a:off x="399429" y="985274"/>
            <a:ext cx="11376523" cy="2228496"/>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flipH="1">
            <a:off x="386622" y="1255026"/>
            <a:ext cx="1448837" cy="461665"/>
          </a:xfrm>
          <a:prstGeom prst="rect">
            <a:avLst/>
          </a:prstGeom>
          <a:noFill/>
          <a:effectLst/>
        </p:spPr>
        <p:txBody>
          <a:bodyPr wrap="square" rtlCol="0">
            <a:spAutoFit/>
          </a:bodyPr>
          <a:lstStyle/>
          <a:p>
            <a:pPr algn="ctr" defTabSz="914400">
              <a:defRPr/>
            </a:pPr>
            <a:r>
              <a:rPr lang="zh-CN" altLang="zh-CN" b="1" dirty="0">
                <a:solidFill>
                  <a:schemeClr val="bg1"/>
                </a:solidFill>
                <a:cs typeface="+mn-ea"/>
              </a:rPr>
              <a:t>考情微观</a:t>
            </a:r>
            <a:endParaRPr lang="en-US" altLang="zh-CN" b="1" dirty="0">
              <a:solidFill>
                <a:schemeClr val="bg1"/>
              </a:solidFill>
              <a:cs typeface="+mn-ea"/>
              <a:sym typeface="+mn-lt"/>
            </a:endParaRPr>
          </a:p>
        </p:txBody>
      </p:sp>
      <p:sp>
        <p:nvSpPr>
          <p:cNvPr id="19" name="矩形 18"/>
          <p:cNvSpPr/>
          <p:nvPr/>
        </p:nvSpPr>
        <p:spPr>
          <a:xfrm>
            <a:off x="684629" y="2011114"/>
            <a:ext cx="10821152" cy="646331"/>
          </a:xfrm>
          <a:prstGeom prst="rect">
            <a:avLst/>
          </a:prstGeom>
          <a:solidFill>
            <a:schemeClr val="bg1">
              <a:lumMod val="95000"/>
            </a:schemeClr>
          </a:solidFill>
          <a:ln>
            <a:solidFill>
              <a:schemeClr val="bg1"/>
            </a:solidFill>
          </a:ln>
        </p:spPr>
        <p:txBody>
          <a:bodyPr wrap="square">
            <a:spAutoFit/>
          </a:bodyPr>
          <a:lstStyle/>
          <a:p>
            <a:pPr algn="just">
              <a:lnSpc>
                <a:spcPct val="150000"/>
              </a:lnSpc>
              <a:spcAft>
                <a:spcPts val="0"/>
              </a:spcAft>
            </a:pPr>
            <a:r>
              <a:rPr lang="zh-CN" altLang="zh-CN" b="1" kern="100" dirty="0">
                <a:latin typeface="Times New Roman" panose="02020603050405020304" pitchFamily="18" charset="0"/>
                <a:ea typeface="方正中等线简体" panose="03000509000000000000" pitchFamily="65" charset="-122"/>
                <a:cs typeface="Times New Roman" panose="02020603050405020304" pitchFamily="18" charset="0"/>
              </a:rPr>
              <a:t>见学案</a:t>
            </a:r>
            <a:r>
              <a:rPr lang="en-US" altLang="zh-CN" b="1" kern="100" dirty="0" smtClean="0">
                <a:latin typeface="Times New Roman" panose="02020603050405020304" pitchFamily="18" charset="0"/>
                <a:ea typeface="方正中等线简体" panose="03000509000000000000" pitchFamily="65" charset="-122"/>
              </a:rPr>
              <a:t>47</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04029674"/>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399429" y="985274"/>
            <a:ext cx="11376523" cy="5874314"/>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6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rPr>
              <a:t>知识图要</a:t>
            </a:r>
            <a:endParaRPr lang="en-US" altLang="zh-CN" b="1" dirty="0">
              <a:solidFill>
                <a:schemeClr val="bg1"/>
              </a:solidFill>
              <a:cs typeface="+mn-ea"/>
              <a:sym typeface="+mn-lt"/>
            </a:endParaRPr>
          </a:p>
        </p:txBody>
      </p:sp>
      <p:pic>
        <p:nvPicPr>
          <p:cNvPr id="1026" name="Picture 2" descr="X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4056" y="2501248"/>
            <a:ext cx="10422300" cy="323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679749"/>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5" name="图片 14"/>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552720" y="2340149"/>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a:latin typeface="+mj-ea"/>
                <a:cs typeface="华文黑体" panose="02010600040101010101" pitchFamily="2" charset="-122"/>
              </a:rPr>
              <a:t>活动一</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8" name="矩形 7"/>
          <p:cNvSpPr/>
          <p:nvPr/>
        </p:nvSpPr>
        <p:spPr>
          <a:xfrm>
            <a:off x="4158806" y="2444329"/>
            <a:ext cx="7913064" cy="769441"/>
          </a:xfrm>
          <a:prstGeom prst="rect">
            <a:avLst/>
          </a:prstGeom>
        </p:spPr>
        <p:txBody>
          <a:bodyPr wrap="square">
            <a:spAutoFit/>
          </a:bodyPr>
          <a:lstStyle/>
          <a:p>
            <a:pPr>
              <a:spcBef>
                <a:spcPts val="1300"/>
              </a:spcBef>
              <a:spcAft>
                <a:spcPts val="1300"/>
              </a:spcAft>
            </a:pPr>
            <a:r>
              <a:rPr lang="zh-CN" altLang="zh-CN" sz="4400" b="1" kern="100" dirty="0">
                <a:latin typeface="Times New Roman" panose="02020603050405020304" pitchFamily="18" charset="0"/>
                <a:cs typeface="华文黑体" panose="02010600040101010101" pitchFamily="2" charset="-122"/>
              </a:rPr>
              <a:t>掌握推断文言实词含义的方法</a:t>
            </a:r>
          </a:p>
        </p:txBody>
      </p:sp>
      <p:sp>
        <p:nvSpPr>
          <p:cNvPr id="11" name="矩形 10"/>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824583"/>
            <a:ext cx="11520000" cy="1957139"/>
          </a:xfrm>
          <a:prstGeom prst="rect">
            <a:avLst/>
          </a:prstGeom>
        </p:spPr>
        <p:txBody>
          <a:bodyPr wrap="square">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一</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语境推义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语境推义是最直接最有效的办法，就是根据一个多义词在句子中的上下文来确定该词在这一特定语境中的含义。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62587"/>
            <a:ext cx="11520000" cy="1961819"/>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利用语境推义法推断下列句子中加颜色词的意思。</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马文升</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班列</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中最为耆硕，帝亦推心任之，诸大臣莫敢</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望</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《明史</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马文升传》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a:t>
            </a:r>
          </a:p>
        </p:txBody>
      </p:sp>
      <p:sp>
        <p:nvSpPr>
          <p:cNvPr id="3" name="矩形 2"/>
          <p:cNvSpPr/>
          <p:nvPr/>
        </p:nvSpPr>
        <p:spPr>
          <a:xfrm>
            <a:off x="3152662" y="1824532"/>
            <a:ext cx="2438488" cy="669158"/>
          </a:xfrm>
          <a:prstGeom prst="rect">
            <a:avLst/>
          </a:prstGeom>
        </p:spPr>
        <p:txBody>
          <a:bodyPr wrap="none">
            <a:spAutoFit/>
          </a:bodyPr>
          <a:lstStyle/>
          <a:p>
            <a:pPr algn="ctr" defTabSz="1219200">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朝官</a:t>
            </a:r>
            <a:r>
              <a:rPr lang="en-US"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望其项背</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grpSp>
        <p:nvGrpSpPr>
          <p:cNvPr id="6" name="组合 5"/>
          <p:cNvGrpSpPr/>
          <p:nvPr/>
        </p:nvGrpSpPr>
        <p:grpSpPr>
          <a:xfrm>
            <a:off x="389206" y="2877658"/>
            <a:ext cx="11412000" cy="3072416"/>
            <a:chOff x="406574" y="1081808"/>
            <a:chExt cx="11412000" cy="3072416"/>
          </a:xfrm>
        </p:grpSpPr>
        <p:grpSp>
          <p:nvGrpSpPr>
            <p:cNvPr id="7" name="组合 6"/>
            <p:cNvGrpSpPr/>
            <p:nvPr/>
          </p:nvGrpSpPr>
          <p:grpSpPr>
            <a:xfrm>
              <a:off x="406574" y="1081808"/>
              <a:ext cx="11412000" cy="3072416"/>
              <a:chOff x="406574" y="1081808"/>
              <a:chExt cx="11412000" cy="3072416"/>
            </a:xfrm>
          </p:grpSpPr>
          <p:sp>
            <p:nvSpPr>
              <p:cNvPr id="9" name="圆角矩形 8"/>
              <p:cNvSpPr/>
              <p:nvPr/>
            </p:nvSpPr>
            <p:spPr>
              <a:xfrm>
                <a:off x="406574" y="1197546"/>
                <a:ext cx="11412000" cy="295667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8" name="矩形 7"/>
            <p:cNvSpPr/>
            <p:nvPr/>
          </p:nvSpPr>
          <p:spPr>
            <a:xfrm>
              <a:off x="574387" y="1345912"/>
              <a:ext cx="11076375" cy="2576667"/>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班列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原指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朝班的行列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，又可指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朝廷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朝官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，这里根据上下文可译为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朝官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作为动词，有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期望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等义，联系前文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帝亦推心任之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，诸大臣是难以望其项背的，因此在这里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望其项背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928677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77466"/>
            <a:ext cx="11520000" cy="2595839"/>
          </a:xfrm>
          <a:prstGeom prst="rect">
            <a:avLst/>
          </a:prstGeom>
        </p:spPr>
        <p:txBody>
          <a:bodyPr wrap="square">
            <a:spAutoFit/>
          </a:bodyPr>
          <a:lstStyle/>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崔杼与庆封谋杀齐庄公。庄公死，更立景公，崔杼相之。庆封又欲杀崔杼而代之相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庆封相景公，景公苦之。庆封出猎，景公与陈无宇、公孙灶、公孙虿</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诛</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封。封以其属斗，不胜，走如鲁</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《吕氏春秋</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慎行》</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469057" y="2334175"/>
            <a:ext cx="902811" cy="669158"/>
          </a:xfrm>
          <a:prstGeom prst="rect">
            <a:avLst/>
          </a:prstGeom>
        </p:spPr>
        <p:txBody>
          <a:bodyPr wrap="none">
            <a:spAutoFit/>
          </a:bodyPr>
          <a:lstStyle/>
          <a:p>
            <a:pPr algn="ctr" defTabSz="1219200">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讨伐</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grpSp>
        <p:nvGrpSpPr>
          <p:cNvPr id="19" name="组合 18"/>
          <p:cNvGrpSpPr/>
          <p:nvPr/>
        </p:nvGrpSpPr>
        <p:grpSpPr>
          <a:xfrm>
            <a:off x="389206" y="3381714"/>
            <a:ext cx="11412000" cy="2424344"/>
            <a:chOff x="406574" y="1081808"/>
            <a:chExt cx="11412000" cy="2424344"/>
          </a:xfrm>
        </p:grpSpPr>
        <p:grpSp>
          <p:nvGrpSpPr>
            <p:cNvPr id="20" name="组合 19"/>
            <p:cNvGrpSpPr/>
            <p:nvPr/>
          </p:nvGrpSpPr>
          <p:grpSpPr>
            <a:xfrm>
              <a:off x="406574" y="1081808"/>
              <a:ext cx="11412000" cy="2424344"/>
              <a:chOff x="406574" y="1081808"/>
              <a:chExt cx="11412000" cy="2424344"/>
            </a:xfrm>
          </p:grpSpPr>
          <p:sp>
            <p:nvSpPr>
              <p:cNvPr id="22" name="圆角矩形 21"/>
              <p:cNvSpPr/>
              <p:nvPr/>
            </p:nvSpPr>
            <p:spPr>
              <a:xfrm>
                <a:off x="406574" y="1197546"/>
                <a:ext cx="11412000" cy="230860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1" name="矩形 20"/>
            <p:cNvSpPr/>
            <p:nvPr/>
          </p:nvSpPr>
          <p:spPr>
            <a:xfrm>
              <a:off x="574387" y="1412749"/>
              <a:ext cx="11076375" cy="1930337"/>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义，单看它在这个句中很恰当，但结合大语境，尤其是结合下文看，解释为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讲不通，因为庆封逃到鲁国了，因此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在这里应解释为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讨伐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41808426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771883"/>
            <a:ext cx="11520000" cy="2441887"/>
          </a:xfrm>
          <a:prstGeom prst="rect">
            <a:avLst/>
          </a:prstGeom>
        </p:spPr>
        <p:txBody>
          <a:bodyPr wrap="square">
            <a:spAutoFit/>
          </a:bodyPr>
          <a:lstStyle/>
          <a:p>
            <a:pPr algn="just">
              <a:lnSpc>
                <a:spcPct val="14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前守滕宗谅大兴学校，费钱数十万。宗谅去，通判、僚吏皆疑以为欺，不肯书历。宿</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指传主胡宿</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诮</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君辈佐滕侯久矣，苟有过，盍不早正？乃阴拱以观，俟其去而非之，岂昔人分谤之意乎？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《宋史</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胡宿传》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8" name="矩形 17"/>
          <p:cNvSpPr/>
          <p:nvPr/>
        </p:nvSpPr>
        <p:spPr>
          <a:xfrm>
            <a:off x="1644953" y="2486962"/>
            <a:ext cx="902811" cy="669158"/>
          </a:xfrm>
          <a:prstGeom prst="rect">
            <a:avLst/>
          </a:prstGeom>
        </p:spPr>
        <p:txBody>
          <a:bodyPr wrap="none">
            <a:spAutoFit/>
          </a:bodyPr>
          <a:lstStyle/>
          <a:p>
            <a:pPr algn="ctr" defTabSz="1219200">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责备</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1863144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89206" y="621482"/>
            <a:ext cx="11412000" cy="4896544"/>
            <a:chOff x="406574" y="1081808"/>
            <a:chExt cx="11412000" cy="4896544"/>
          </a:xfrm>
        </p:grpSpPr>
        <p:grpSp>
          <p:nvGrpSpPr>
            <p:cNvPr id="7" name="组合 6"/>
            <p:cNvGrpSpPr/>
            <p:nvPr/>
          </p:nvGrpSpPr>
          <p:grpSpPr>
            <a:xfrm>
              <a:off x="406574" y="1081808"/>
              <a:ext cx="11412000" cy="4896544"/>
              <a:chOff x="406574" y="1081808"/>
              <a:chExt cx="11412000" cy="4896544"/>
            </a:xfrm>
          </p:grpSpPr>
          <p:sp>
            <p:nvSpPr>
              <p:cNvPr id="9" name="圆角矩形 8"/>
              <p:cNvSpPr/>
              <p:nvPr/>
            </p:nvSpPr>
            <p:spPr>
              <a:xfrm>
                <a:off x="406574" y="1197546"/>
                <a:ext cx="11412000" cy="478080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8" name="矩形 7"/>
            <p:cNvSpPr/>
            <p:nvPr/>
          </p:nvSpPr>
          <p:spPr>
            <a:xfrm>
              <a:off x="574387" y="1297832"/>
              <a:ext cx="11076375" cy="4515660"/>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解释为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讥诮，讽刺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，仿佛顺理成章。之所以给人这种感觉，一是因为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的常用义为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讥诮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；二是因为将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讥诮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义代入句中，说通判、僚吏处事不当，使得胡宿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讥诮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他们，似乎也未尝不可。但全面联系语境，特别是准确把握下文胡宿所说的一番话，就可以判定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解释为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讥诮，讽刺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是否正确了。揣摩胡宿话语的意思，是直接指出通判、僚吏的错误，这不是在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讥诮，讽刺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，而是在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责备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。因此，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在这里应解释为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责备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7698041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693490"/>
            <a:ext cx="10270048" cy="5808321"/>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理解实词含义要坚持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词不离句，句不离段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语境原则。需要强调的是，语境有小大之分。最小的语境即词语所在的句子，稍大的语境就是词语所在句子的上下句，最大的语境即词语所在句子的所有相关文句。有时候，对词语的解释符合小语境，甚至符合上下句构成的语境，但不一定符合完整的大语境。这种符合局部语境，但与整体语境不符的情况极具迷惑性。所以，结合语境来辨析词语解释时，绝不能只将解释代入句中，看其在本句中是否恰当，也不能只满足于推敲其是否符合上下句的意思，必须找到所有相关语句，在完整语境中进行揣摩。</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方法点拨</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233531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30421"/>
            <a:ext cx="11520000" cy="5447645"/>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二</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句法推义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对称推义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充分利用句子中加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的字来推断加颜色字的意思或用法。</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闾阎</a:t>
            </a:r>
            <a:r>
              <a:rPr lang="zh-CN" altLang="zh-CN" sz="2800" kern="100" spc="-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扑</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地，钟鸣鼎食之家；舸舰弥津，青雀黄龙之轴</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《滕王阁序》</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spc="-100" dirty="0" smtClean="0">
                <a:latin typeface="Times New Roman" panose="02020603050405020304" pitchFamily="18" charset="0"/>
                <a:ea typeface="方正中等线简体" panose="03000509000000000000" pitchFamily="65" charset="-122"/>
                <a:cs typeface="Times New Roman" panose="02020603050405020304" pitchFamily="18" charset="0"/>
              </a:rPr>
              <a:t>__</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endParaRPr lang="en-US" altLang="zh-CN" sz="800" kern="100" dirty="0" smtClean="0">
              <a:latin typeface="Times New Roman" panose="02020603050405020304" pitchFamily="18" charset="0"/>
              <a:ea typeface="方正中等线简体" panose="03000509000000000000" pitchFamily="65" charset="-122"/>
              <a:cs typeface="Courier New" panose="02070309020205020404" pitchFamily="49" charset="0"/>
            </a:endParaRP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则思慎始而</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敬</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终</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谏太宗十思疏》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endParaRPr lang="en-US" altLang="zh-CN" sz="800" kern="100" dirty="0" smtClean="0">
              <a:latin typeface="Times New Roman" panose="02020603050405020304" pitchFamily="18" charset="0"/>
              <a:ea typeface="方正中等线简体" panose="03000509000000000000" pitchFamily="65" charset="-122"/>
              <a:cs typeface="Courier New" panose="02070309020205020404" pitchFamily="49" charset="0"/>
            </a:endParaRP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忠不必用兮，贤不必</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以</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《九章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涉江》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endParaRPr lang="en-US" altLang="zh-CN" sz="1000" kern="100" dirty="0" smtClean="0">
              <a:latin typeface="Times New Roman" panose="02020603050405020304" pitchFamily="18" charset="0"/>
              <a:ea typeface="方正中等线简体" panose="03000509000000000000" pitchFamily="65" charset="-122"/>
              <a:cs typeface="Courier New" panose="02070309020205020404" pitchFamily="49" charset="0"/>
            </a:endParaRP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人众车</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舆</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，万物殷富</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《史记</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南越列传》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endParaRPr lang="en-US" altLang="zh-CN" sz="1000" kern="100" dirty="0" smtClean="0">
              <a:latin typeface="Times New Roman" panose="02020603050405020304" pitchFamily="18" charset="0"/>
              <a:ea typeface="方正中等线简体" panose="03000509000000000000" pitchFamily="65" charset="-122"/>
              <a:cs typeface="Courier New" panose="02070309020205020404" pitchFamily="49" charset="0"/>
            </a:endParaRPr>
          </a:p>
        </p:txBody>
      </p:sp>
      <p:sp>
        <p:nvSpPr>
          <p:cNvPr id="3" name="等腰三角形 2"/>
          <p:cNvSpPr/>
          <p:nvPr/>
        </p:nvSpPr>
        <p:spPr>
          <a:xfrm>
            <a:off x="5650210" y="2992392"/>
            <a:ext cx="267072" cy="246341"/>
          </a:xfrm>
          <a:prstGeom prst="triangl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a:off x="1598712" y="3856488"/>
            <a:ext cx="267072" cy="246341"/>
          </a:xfrm>
          <a:prstGeom prst="triangl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930177" y="4678893"/>
            <a:ext cx="267072" cy="246341"/>
          </a:xfrm>
          <a:prstGeom prst="triangl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1227237" y="5542989"/>
            <a:ext cx="267072" cy="246341"/>
          </a:xfrm>
          <a:prstGeom prst="triangl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1177615" y="2361567"/>
            <a:ext cx="543740" cy="669158"/>
          </a:xfrm>
          <a:prstGeom prst="rect">
            <a:avLst/>
          </a:prstGeom>
        </p:spPr>
        <p:txBody>
          <a:bodyPr wrap="none">
            <a:spAutoFit/>
          </a:bodyPr>
          <a:lstStyle/>
          <a:p>
            <a:pPr algn="ctr" defTabSz="1219200">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满</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8" name="矩形 7"/>
          <p:cNvSpPr/>
          <p:nvPr/>
        </p:nvSpPr>
        <p:spPr>
          <a:xfrm>
            <a:off x="6743278" y="3151287"/>
            <a:ext cx="902811" cy="669158"/>
          </a:xfrm>
          <a:prstGeom prst="rect">
            <a:avLst/>
          </a:prstGeom>
        </p:spPr>
        <p:txBody>
          <a:bodyPr wrap="none">
            <a:spAutoFit/>
          </a:bodyPr>
          <a:lstStyle/>
          <a:p>
            <a:pPr algn="ctr" defTabSz="1219200">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慎重</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9" name="矩形 8"/>
          <p:cNvSpPr/>
          <p:nvPr/>
        </p:nvSpPr>
        <p:spPr>
          <a:xfrm>
            <a:off x="7204208" y="3968645"/>
            <a:ext cx="902811" cy="669158"/>
          </a:xfrm>
          <a:prstGeom prst="rect">
            <a:avLst/>
          </a:prstGeom>
        </p:spPr>
        <p:txBody>
          <a:bodyPr wrap="none">
            <a:spAutoFit/>
          </a:bodyPr>
          <a:lstStyle/>
          <a:p>
            <a:pPr algn="ctr" defTabSz="1219200">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任用</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0" name="矩形 9"/>
          <p:cNvSpPr/>
          <p:nvPr/>
        </p:nvSpPr>
        <p:spPr>
          <a:xfrm>
            <a:off x="7554416" y="4797946"/>
            <a:ext cx="902811" cy="669158"/>
          </a:xfrm>
          <a:prstGeom prst="rect">
            <a:avLst/>
          </a:prstGeom>
        </p:spPr>
        <p:txBody>
          <a:bodyPr wrap="none">
            <a:spAutoFit/>
          </a:bodyPr>
          <a:lstStyle/>
          <a:p>
            <a:pPr algn="ctr" defTabSz="1219200">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众多</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1353798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432620"/>
            <a:ext cx="11520000" cy="1615827"/>
          </a:xfrm>
          <a:prstGeom prst="rect">
            <a:avLst/>
          </a:prstGeom>
        </p:spPr>
        <p:txBody>
          <a:bodyPr wrap="square">
            <a:spAutoFit/>
          </a:bodyPr>
          <a:lstStyle/>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父未尝笞，母未尝非，闾里未尝</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让</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《论衡</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自纪篇》</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endParaRPr lang="en-US" altLang="zh-CN" sz="1000" kern="100" dirty="0" smtClean="0">
              <a:latin typeface="Times New Roman" panose="02020603050405020304" pitchFamily="18" charset="0"/>
              <a:ea typeface="方正中等线简体" panose="03000509000000000000" pitchFamily="65" charset="-122"/>
              <a:cs typeface="Courier New" panose="02070309020205020404" pitchFamily="49" charset="0"/>
            </a:endParaRP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又况天地之无</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倪</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，阴阳之无穷</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《非国语》</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等腰三角形 2"/>
          <p:cNvSpPr/>
          <p:nvPr/>
        </p:nvSpPr>
        <p:spPr>
          <a:xfrm>
            <a:off x="3728467" y="2098312"/>
            <a:ext cx="267072" cy="246341"/>
          </a:xfrm>
          <a:prstGeom prst="triangl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a:off x="5149577" y="2967429"/>
            <a:ext cx="267072" cy="246341"/>
          </a:xfrm>
          <a:prstGeom prst="triangl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450392" y="1404424"/>
            <a:ext cx="902811" cy="669158"/>
          </a:xfrm>
          <a:prstGeom prst="rect">
            <a:avLst/>
          </a:prstGeom>
        </p:spPr>
        <p:txBody>
          <a:bodyPr wrap="none">
            <a:spAutoFit/>
          </a:bodyPr>
          <a:lstStyle/>
          <a:p>
            <a:pPr algn="ctr" defTabSz="1219200">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责备</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6" name="矩形 5"/>
          <p:cNvSpPr/>
          <p:nvPr/>
        </p:nvSpPr>
        <p:spPr>
          <a:xfrm>
            <a:off x="7911638" y="2277666"/>
            <a:ext cx="902811" cy="669158"/>
          </a:xfrm>
          <a:prstGeom prst="rect">
            <a:avLst/>
          </a:prstGeom>
        </p:spPr>
        <p:txBody>
          <a:bodyPr wrap="none">
            <a:spAutoFit/>
          </a:bodyPr>
          <a:lstStyle/>
          <a:p>
            <a:pPr algn="ctr" defTabSz="1219200">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边际</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3830710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925135"/>
            <a:ext cx="10270048" cy="2576667"/>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文言文中，排比句、对偶句、并列词句对举的语言现象很多。在对举句中，位置对称的词语一般词性相同，词义相近、相反或相对，因此，通过对已知词语的词性、词义的分析，就可以推知未知词语的词性、词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方法点拨</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2444722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256788"/>
            <a:ext cx="11520000" cy="5909310"/>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语法推义</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利用语法推义法推断下列句子中加颜色字的意思</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1000" kern="100" dirty="0" smtClean="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徇</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镇江、丹阳、丹徒、金坛，皆克之</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明史</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花云传》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太祖将取滁州，率数骑前行，云</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指传主花云</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从。猝遇贼数千，云</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翼</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太祖，拔剑跃马冲阵而进</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《明史</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花云传》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诸山越</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指偏远地方</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宾</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，有寇难之县，辄用盖</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指传主黄盖</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为守长</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《吴书</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黄盖传》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天下之势，譬犹病者，陛下既得良医矣，信任不疑，非徒</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愈</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病，而又</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寿</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民</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《宋史</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蔡襄传》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9800907" y="1529011"/>
            <a:ext cx="902811" cy="669158"/>
          </a:xfrm>
          <a:prstGeom prst="rect">
            <a:avLst/>
          </a:prstGeom>
        </p:spPr>
        <p:txBody>
          <a:bodyPr wrap="none">
            <a:spAutoFit/>
          </a:bodyPr>
          <a:lstStyle/>
          <a:p>
            <a:pPr algn="ctr" defTabSz="1219200">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掠取</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4" name="矩形 3"/>
          <p:cNvSpPr/>
          <p:nvPr/>
        </p:nvSpPr>
        <p:spPr>
          <a:xfrm>
            <a:off x="7184851" y="2789211"/>
            <a:ext cx="902811" cy="669158"/>
          </a:xfrm>
          <a:prstGeom prst="rect">
            <a:avLst/>
          </a:prstGeom>
        </p:spPr>
        <p:txBody>
          <a:bodyPr wrap="none">
            <a:spAutoFit/>
          </a:bodyPr>
          <a:lstStyle/>
          <a:p>
            <a:pPr algn="ctr" defTabSz="1219200">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保护</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7" name="矩形 6"/>
          <p:cNvSpPr/>
          <p:nvPr/>
        </p:nvSpPr>
        <p:spPr>
          <a:xfrm>
            <a:off x="3755136" y="4075830"/>
            <a:ext cx="1980030" cy="669158"/>
          </a:xfrm>
          <a:prstGeom prst="rect">
            <a:avLst/>
          </a:prstGeom>
        </p:spPr>
        <p:txBody>
          <a:bodyPr wrap="none">
            <a:spAutoFit/>
          </a:bodyPr>
          <a:lstStyle/>
          <a:p>
            <a:pPr algn="ctr" defTabSz="1219200">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归顺，服从</a:t>
            </a:r>
            <a:endPar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9" name="矩形 8"/>
          <p:cNvSpPr/>
          <p:nvPr/>
        </p:nvSpPr>
        <p:spPr>
          <a:xfrm>
            <a:off x="4380423" y="5455543"/>
            <a:ext cx="5570756"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愈，使</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痊愈；寿，使</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长寿</a:t>
            </a:r>
            <a:endParaRPr lang="zh-CN" altLang="en-US" dirty="0">
              <a:solidFill>
                <a:srgbClr val="C00000"/>
              </a:solidFill>
            </a:endParaRPr>
          </a:p>
        </p:txBody>
      </p:sp>
    </p:spTree>
    <p:extLst>
      <p:ext uri="{BB962C8B-B14F-4D97-AF65-F5344CB8AC3E}">
        <p14:creationId xmlns:p14="http://schemas.microsoft.com/office/powerpoint/2010/main" val="3613030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925135"/>
            <a:ext cx="10270048" cy="5181162"/>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句子的结构是固定的，组合是有规律的，词在句中所处的语法位置为我们推断词义提供了依据。如主语、宾语常由名词、代词充当，谓语大多由动词、形容词充当，状语大多由副词充当等。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划分句子成分法</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义著于四海</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信义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作主语，可判断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是名词，作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信用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烟涛微茫</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难求</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状语，确实</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楚王贪而</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张仪</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谓语，相信</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方法点拨</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861067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0182" y="925135"/>
            <a:ext cx="10270048" cy="3869329"/>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看搭配</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辍耕</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之</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垄上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后接表地点的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垄上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，很明显，</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在这里只能译成动词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才能与之搭配。</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自放驴，取</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樵</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炊爨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前面有动词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，后面有动词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炊爨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，联系上下文，不难推断出它处于宾语的位置，是名词，应该是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木柴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的意思。</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方法点拨</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1997832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5206" y="405458"/>
            <a:ext cx="11520000" cy="5909310"/>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三</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语汇推义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邻字推义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利用邻字推义法推断下列句子中加颜色字的意思。</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百姓怨</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望</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而海内叛矣</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《过秦论》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过蒙拔</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擢</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，宠命优渥</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《陈情表》</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况</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修</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短随化，终期于尽</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《兰亭集序》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虽蒙宽</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宥</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，犹执谦退</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《后汉书</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王梁传》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议</a:t>
            </a:r>
            <a:r>
              <a:rPr lang="zh-CN" altLang="zh-CN" sz="2800" kern="100" spc="-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治</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乱之本根，求祖宗之故事</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《润州谢上表》</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spc="-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____________________</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消</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息</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盈虚，终则有始</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《庄子</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秋水》</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6455246" y="2278132"/>
            <a:ext cx="3416320" cy="738664"/>
          </a:xfrm>
          <a:prstGeom prst="rect">
            <a:avLst/>
          </a:prstGeom>
        </p:spPr>
        <p:txBody>
          <a:bodyPr wrap="non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怨</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同义，怨恨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6455246" y="2935263"/>
            <a:ext cx="3416320" cy="738664"/>
          </a:xfrm>
          <a:prstGeom prst="rect">
            <a:avLst/>
          </a:prstGeom>
        </p:spPr>
        <p:txBody>
          <a:bodyPr wrap="non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拔</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同义，提拔</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0" name="矩形 9"/>
          <p:cNvSpPr/>
          <p:nvPr/>
        </p:nvSpPr>
        <p:spPr>
          <a:xfrm>
            <a:off x="7031310" y="3561190"/>
            <a:ext cx="3057247" cy="738664"/>
          </a:xfrm>
          <a:prstGeom prst="rect">
            <a:avLst/>
          </a:prstGeom>
        </p:spPr>
        <p:txBody>
          <a:bodyPr wrap="non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短</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反义，长</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2" name="矩形 11"/>
          <p:cNvSpPr/>
          <p:nvPr/>
        </p:nvSpPr>
        <p:spPr>
          <a:xfrm>
            <a:off x="7647438" y="4231407"/>
            <a:ext cx="3416320" cy="738664"/>
          </a:xfrm>
          <a:prstGeom prst="rect">
            <a:avLst/>
          </a:prstGeom>
        </p:spPr>
        <p:txBody>
          <a:bodyPr wrap="non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宽</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同义，宽恕</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4" name="矩形 13"/>
          <p:cNvSpPr/>
          <p:nvPr/>
        </p:nvSpPr>
        <p:spPr>
          <a:xfrm>
            <a:off x="8194902" y="4870194"/>
            <a:ext cx="3300904" cy="664477"/>
          </a:xfrm>
          <a:prstGeom prst="rect">
            <a:avLst/>
          </a:prstGeom>
        </p:spPr>
        <p:txBody>
          <a:bodyPr wrap="none">
            <a:spAutoFit/>
          </a:bodyPr>
          <a:lstStyle/>
          <a:p>
            <a:pPr algn="just">
              <a:lnSpc>
                <a:spcPct val="150000"/>
              </a:lnSpc>
              <a:spcAft>
                <a:spcPts val="0"/>
              </a:spcAft>
            </a:pPr>
            <a:r>
              <a:rPr lang="zh-CN" altLang="zh-CN"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spc="-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乱</a:t>
            </a:r>
            <a:r>
              <a:rPr lang="en-US" altLang="zh-CN" sz="2800" kern="100" spc="-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反义，安定</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6" name="矩形 15"/>
          <p:cNvSpPr/>
          <p:nvPr/>
        </p:nvSpPr>
        <p:spPr>
          <a:xfrm>
            <a:off x="6999366" y="5500686"/>
            <a:ext cx="3416320" cy="738664"/>
          </a:xfrm>
          <a:prstGeom prst="rect">
            <a:avLst/>
          </a:prstGeom>
        </p:spPr>
        <p:txBody>
          <a:bodyPr wrap="non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消</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反义，生长</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9348657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0" grpId="0"/>
      <p:bldP spid="12" grpId="0"/>
      <p:bldP spid="14"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5206" y="973823"/>
            <a:ext cx="11520000" cy="332398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(7)</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今主上幼</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冲</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，贼臣虎据，华夏震</a:t>
            </a:r>
            <a:r>
              <a:rPr lang="zh-CN" altLang="zh-CN" sz="2800" kern="100" dirty="0">
                <a:latin typeface="方正中等线_GBK" panose="03000509000000000000" pitchFamily="65" charset="-122"/>
                <a:ea typeface="方正中等线_GBK" panose="03000509000000000000" pitchFamily="65" charset="-122"/>
                <a:cs typeface="宋体" panose="02010600030101010101" pitchFamily="2" charset="-122"/>
              </a:rPr>
              <a:t>慄</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，雄才奋用之秋也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《三国志</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常林传》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(8)</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益</a:t>
            </a:r>
            <a:r>
              <a:rPr lang="zh-CN" altLang="zh-CN" sz="2800" kern="100" dirty="0" smtClean="0">
                <a:solidFill>
                  <a:srgbClr val="0000FF"/>
                </a:solidFill>
                <a:latin typeface="方正中等线_GBK" panose="03000509000000000000" pitchFamily="65" charset="-122"/>
                <a:ea typeface="方正中等线_GBK" panose="03000509000000000000" pitchFamily="65" charset="-122"/>
                <a:cs typeface="宋体" panose="02010600030101010101" pitchFamily="2" charset="-122"/>
              </a:rPr>
              <a:t>跅</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err="1" smtClean="0">
                <a:latin typeface="Times New Roman" panose="02020603050405020304" pitchFamily="18" charset="0"/>
                <a:ea typeface="方正中等线简体" panose="03000509000000000000" pitchFamily="65" charset="-122"/>
                <a:cs typeface="Courier New" panose="02070309020205020404" pitchFamily="49" charset="0"/>
              </a:rPr>
              <a:t>tuò</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弛，不问生产，遂大困，寻死富阳</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《周维城传》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(9)</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至乃尚书郎乘马，则</a:t>
            </a:r>
            <a:r>
              <a:rPr lang="zh-CN" altLang="zh-CN" sz="2800" kern="100" spc="-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纠</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劾之</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《颜氏家训》</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spc="-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_________________________</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1670774" y="1567111"/>
            <a:ext cx="3416320" cy="738664"/>
          </a:xfrm>
          <a:prstGeom prst="rect">
            <a:avLst/>
          </a:prstGeom>
        </p:spPr>
        <p:txBody>
          <a:bodyPr wrap="non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幼</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同义，年幼</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10271670" y="2215183"/>
            <a:ext cx="1620957" cy="664477"/>
          </a:xfrm>
          <a:prstGeom prst="rect">
            <a:avLst/>
          </a:prstGeom>
        </p:spPr>
        <p:txBody>
          <a:bodyPr wrap="non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弛</a:t>
            </a: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0" name="矩形 9"/>
          <p:cNvSpPr/>
          <p:nvPr/>
        </p:nvSpPr>
        <p:spPr>
          <a:xfrm>
            <a:off x="380286" y="2860610"/>
            <a:ext cx="1980029" cy="738664"/>
          </a:xfrm>
          <a:prstGeom prst="rect">
            <a:avLst/>
          </a:prstGeom>
        </p:spPr>
        <p:txBody>
          <a:bodyPr wrap="none">
            <a:spAutoFit/>
          </a:bodyPr>
          <a:lstStyle/>
          <a:p>
            <a:pPr lvl="0" algn="just">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同义，放纵</a:t>
            </a:r>
            <a:endParaRPr lang="zh-CN" altLang="zh-CN" sz="105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
        <p:nvSpPr>
          <p:cNvPr id="12" name="矩形 11"/>
          <p:cNvSpPr/>
          <p:nvPr/>
        </p:nvSpPr>
        <p:spPr>
          <a:xfrm>
            <a:off x="7453713" y="3511327"/>
            <a:ext cx="4339650" cy="664477"/>
          </a:xfrm>
          <a:prstGeom prst="rect">
            <a:avLst/>
          </a:prstGeom>
        </p:spPr>
        <p:txBody>
          <a:bodyPr wrap="none">
            <a:spAutoFit/>
          </a:bodyPr>
          <a:lstStyle/>
          <a:p>
            <a:pPr algn="just">
              <a:lnSpc>
                <a:spcPct val="150000"/>
              </a:lnSpc>
              <a:spcAft>
                <a:spcPts val="0"/>
              </a:spcAft>
            </a:pPr>
            <a:r>
              <a:rPr lang="zh-CN" altLang="zh-CN"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spc="-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劾</a:t>
            </a:r>
            <a:r>
              <a:rPr lang="en-US" altLang="zh-CN" sz="2800" kern="100" spc="-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同义，检举、告发</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035200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linds(horizontal)">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0"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89206" y="722065"/>
            <a:ext cx="11412000" cy="6053709"/>
          </a:xfrm>
          <a:prstGeom prst="rect">
            <a:avLst/>
          </a:prstGeom>
        </p:spPr>
        <p:txBody>
          <a:bodyPr wrap="square">
            <a:spAutoFit/>
          </a:bodyPr>
          <a:lstStyle/>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在文言文中，两个词连用往往有两种情况。一种是邻字连用表达同一个意思，这时可以借助其中一个实词的意义来推断另一个较为生疏的实词的意义。如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前代圣君，博思咨诹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《后汉书</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章帝纪》</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同义，意为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咨询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。另一种是邻字连用表达相反或相对的意思，这时可以借助其中一个实词的意义来推断另一个实词的意义。如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陟罚臧否，不宜异同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《出师表》</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反义，意为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提拔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反义，意为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。邻字推义法在翻译中运用较广。如</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卷文言文阅读中，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乖谬已多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为邻字，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字不易理解，那么可由熟悉的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推知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意为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错误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，该句译为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犯的错误已经很多了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 </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方法点拨</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9265617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4375254" y="-3294715"/>
            <a:ext cx="3439905"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548000" cy="492443"/>
            <a:chOff x="452067" y="34604"/>
            <a:chExt cx="1724388" cy="492443"/>
          </a:xfrm>
        </p:grpSpPr>
        <p:grpSp>
          <p:nvGrpSpPr>
            <p:cNvPr id="4" name="组合 3"/>
            <p:cNvGrpSpPr/>
            <p:nvPr/>
          </p:nvGrpSpPr>
          <p:grpSpPr>
            <a:xfrm>
              <a:off x="452067" y="53201"/>
              <a:ext cx="1724388" cy="438774"/>
              <a:chOff x="629185" y="2951027"/>
              <a:chExt cx="5840381" cy="1486099"/>
            </a:xfrm>
          </p:grpSpPr>
          <p:sp>
            <p:nvSpPr>
              <p:cNvPr id="6" name="圆角矩形 5"/>
              <p:cNvSpPr/>
              <p:nvPr/>
            </p:nvSpPr>
            <p:spPr>
              <a:xfrm>
                <a:off x="629185" y="2951027"/>
                <a:ext cx="5840381"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325316" cy="492443"/>
            </a:xfrm>
            <a:prstGeom prst="rect">
              <a:avLst/>
            </a:prstGeom>
          </p:spPr>
          <p:txBody>
            <a:bodyPr wrap="none">
              <a:spAutoFit/>
            </a:bodyPr>
            <a:lstStyle/>
            <a:p>
              <a:pPr>
                <a:defRPr/>
              </a:pPr>
              <a:r>
                <a:rPr lang="zh-CN" altLang="en-US" sz="2600" b="1" dirty="0" smtClean="0">
                  <a:solidFill>
                    <a:schemeClr val="bg1"/>
                  </a:solidFill>
                </a:rPr>
                <a:t>微积累</a:t>
              </a:r>
              <a:endParaRPr lang="zh-CN" altLang="zh-CN" sz="2600" b="1" dirty="0">
                <a:solidFill>
                  <a:schemeClr val="bg1"/>
                </a:solidFill>
              </a:endParaRPr>
            </a:p>
          </p:txBody>
        </p:sp>
      </p:grpSp>
      <p:sp>
        <p:nvSpPr>
          <p:cNvPr id="8" name="矩形 7"/>
          <p:cNvSpPr/>
          <p:nvPr/>
        </p:nvSpPr>
        <p:spPr>
          <a:xfrm>
            <a:off x="960182" y="977971"/>
            <a:ext cx="10270048" cy="2677656"/>
          </a:xfrm>
          <a:prstGeom prst="rect">
            <a:avLst/>
          </a:prstGeom>
        </p:spPr>
        <p:txBody>
          <a:bodyPr wrap="square">
            <a:spAutoFit/>
          </a:bodyPr>
          <a:lstStyle/>
          <a:p>
            <a:pPr algn="ctr">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同义复词</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同义组合</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侪</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err="1">
                <a:latin typeface="Times New Roman" panose="02020603050405020304" pitchFamily="18" charset="0"/>
                <a:ea typeface="楷体_GB2312" panose="02010609030101010101" pitchFamily="49" charset="-122"/>
                <a:cs typeface="Courier New" panose="02070309020205020404" pitchFamily="49" charset="0"/>
              </a:rPr>
              <a:t>ch</a:t>
            </a:r>
            <a:r>
              <a:rPr lang="en-US" altLang="zh-CN" sz="2800" kern="100" dirty="0" err="1">
                <a:latin typeface="宋体" panose="02010600030101010101" pitchFamily="2" charset="-122"/>
                <a:ea typeface="楷体_GB2312" panose="02010609030101010101" pitchFamily="49" charset="-122"/>
                <a:cs typeface="Courier New" panose="02070309020205020404" pitchFamily="49" charset="0"/>
              </a:rPr>
              <a:t>á</a:t>
            </a:r>
            <a:r>
              <a:rPr lang="en-US" altLang="zh-CN" sz="2800" kern="100" dirty="0" err="1">
                <a:latin typeface="Times New Roman" panose="02020603050405020304" pitchFamily="18" charset="0"/>
                <a:ea typeface="楷体_GB2312" panose="02010609030101010101" pitchFamily="49" charset="-122"/>
                <a:cs typeface="Courier New" panose="02070309020205020404" pitchFamily="49" charset="0"/>
              </a:rPr>
              <a:t>i</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辈：同辈　</a:t>
            </a:r>
            <a:r>
              <a:rPr lang="zh-CN" altLang="zh-CN" sz="2800" kern="100" dirty="0">
                <a:latin typeface="宋体" panose="02010600030101010101" pitchFamily="2" charset="-122"/>
                <a:ea typeface="Times New Roman" panose="02020603050405020304" pitchFamily="18" charset="0"/>
                <a:cs typeface="Courier New" panose="02070309020205020404" pitchFamily="49" charset="0"/>
              </a:rPr>
              <a:t>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　　</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褫</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err="1">
                <a:latin typeface="Times New Roman" panose="02020603050405020304" pitchFamily="18" charset="0"/>
                <a:ea typeface="楷体_GB2312" panose="02010609030101010101" pitchFamily="49" charset="-122"/>
                <a:cs typeface="Courier New" panose="02070309020205020404" pitchFamily="49" charset="0"/>
              </a:rPr>
              <a:t>chǐ</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夺：剥夺</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err="1">
                <a:latin typeface="Times New Roman" panose="02020603050405020304" pitchFamily="18" charset="0"/>
                <a:ea typeface="楷体_GB2312" panose="02010609030101010101" pitchFamily="49" charset="-122"/>
                <a:cs typeface="Courier New" panose="02070309020205020404" pitchFamily="49" charset="0"/>
              </a:rPr>
              <a:t>ju</a:t>
            </a:r>
            <a:r>
              <a:rPr lang="en-US" altLang="zh-CN" sz="2800" kern="100" dirty="0" err="1">
                <a:latin typeface="宋体" panose="02010600030101010101" pitchFamily="2" charset="-122"/>
                <a:ea typeface="楷体_GB2312" panose="02010609030101010101" pitchFamily="49" charset="-122"/>
                <a:cs typeface="Courier New" panose="02070309020205020404" pitchFamily="49" charset="0"/>
              </a:rPr>
              <a:t>ā</a:t>
            </a:r>
            <a:r>
              <a:rPr lang="en-US" altLang="zh-CN" sz="2800" kern="100" dirty="0" err="1">
                <a:latin typeface="Times New Roman" panose="02020603050405020304" pitchFamily="18" charset="0"/>
                <a:ea typeface="楷体_GB2312" panose="02010609030101010101" pitchFamily="49" charset="-122"/>
                <a:cs typeface="Courier New" panose="02070309020205020404" pitchFamily="49" charset="0"/>
              </a:rPr>
              <a:t>n</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免：免除</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畋</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err="1">
                <a:latin typeface="Times New Roman" panose="02020603050405020304" pitchFamily="18" charset="0"/>
                <a:ea typeface="楷体_GB2312" panose="02010609030101010101" pitchFamily="49" charset="-122"/>
                <a:cs typeface="Courier New" panose="02070309020205020404" pitchFamily="49" charset="0"/>
              </a:rPr>
              <a:t>ti</a:t>
            </a:r>
            <a:r>
              <a:rPr lang="en-US" altLang="zh-CN" sz="2800" kern="100" dirty="0" err="1">
                <a:latin typeface="宋体" panose="02010600030101010101" pitchFamily="2" charset="-122"/>
                <a:ea typeface="楷体_GB2312" panose="02010609030101010101" pitchFamily="49" charset="-122"/>
                <a:cs typeface="Courier New" panose="02070309020205020404" pitchFamily="49" charset="0"/>
              </a:rPr>
              <a:t>á</a:t>
            </a:r>
            <a:r>
              <a:rPr lang="en-US" altLang="zh-CN" sz="2800" kern="100" dirty="0" err="1">
                <a:latin typeface="Times New Roman" panose="02020603050405020304" pitchFamily="18" charset="0"/>
                <a:ea typeface="楷体_GB2312" panose="02010609030101010101" pitchFamily="49" charset="-122"/>
                <a:cs typeface="Courier New" panose="02070309020205020404" pitchFamily="49" charset="0"/>
              </a:rPr>
              <a:t>n</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猎：打猎</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央浼</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err="1">
                <a:latin typeface="Times New Roman" panose="02020603050405020304" pitchFamily="18" charset="0"/>
                <a:ea typeface="楷体_GB2312" panose="02010609030101010101" pitchFamily="49" charset="-122"/>
                <a:cs typeface="Courier New" panose="02070309020205020404" pitchFamily="49" charset="0"/>
              </a:rPr>
              <a:t>měi</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：央求，请求</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3138790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5206" y="549474"/>
            <a:ext cx="11520000" cy="4616648"/>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成语推义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借助成语推断下列句子中加颜色字的意思。</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匪来贸丝，来</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即</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我谋</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《诗经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氓》</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赵奢之</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伦</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制其兵</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《过秦论》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腥臊并御，芳不得</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薄</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兮</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《九章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涉江》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每</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责</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一头，辄倾数家之产</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《促织》</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_________________________</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6474296" y="1802185"/>
            <a:ext cx="5570756" cy="738664"/>
          </a:xfrm>
          <a:prstGeom prst="rect">
            <a:avLst/>
          </a:prstGeom>
        </p:spPr>
        <p:txBody>
          <a:bodyPr wrap="non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接近、到。联系成语</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若即若离</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5715649" y="2421682"/>
            <a:ext cx="4493538" cy="738664"/>
          </a:xfrm>
          <a:prstGeom prst="rect">
            <a:avLst/>
          </a:prstGeom>
        </p:spPr>
        <p:txBody>
          <a:bodyPr wrap="non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类。联系成语</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不伦不类</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7194376" y="3081983"/>
            <a:ext cx="4493538" cy="664477"/>
          </a:xfrm>
          <a:prstGeom prst="rect">
            <a:avLst/>
          </a:prstGeom>
        </p:spPr>
        <p:txBody>
          <a:bodyPr wrap="non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迫近、接近。联系成语</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日</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0" name="矩形 9"/>
          <p:cNvSpPr/>
          <p:nvPr/>
        </p:nvSpPr>
        <p:spPr>
          <a:xfrm>
            <a:off x="406574" y="3736935"/>
            <a:ext cx="1620957" cy="738664"/>
          </a:xfrm>
          <a:prstGeom prst="rect">
            <a:avLst/>
          </a:prstGeom>
        </p:spPr>
        <p:txBody>
          <a:bodyPr wrap="none">
            <a:spAutoFit/>
          </a:bodyPr>
          <a:lstStyle/>
          <a:p>
            <a:pPr lvl="0" algn="just">
              <a:lnSpc>
                <a:spcPct val="150000"/>
              </a:lnSpc>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薄西山</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
        <p:nvSpPr>
          <p:cNvPr id="12" name="矩形 11"/>
          <p:cNvSpPr/>
          <p:nvPr/>
        </p:nvSpPr>
        <p:spPr>
          <a:xfrm>
            <a:off x="6724228" y="4348825"/>
            <a:ext cx="4685898" cy="664477"/>
          </a:xfrm>
          <a:prstGeom prst="rect">
            <a:avLst/>
          </a:prstGeom>
        </p:spPr>
        <p:txBody>
          <a:bodyPr wrap="none">
            <a:spAutoFit/>
          </a:bodyPr>
          <a:lstStyle/>
          <a:p>
            <a:pPr algn="just">
              <a:lnSpc>
                <a:spcPct val="150000"/>
              </a:lnSpc>
              <a:spcAft>
                <a:spcPts val="0"/>
              </a:spcAft>
            </a:pPr>
            <a:r>
              <a:rPr lang="zh-CN" altLang="zh-CN"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要求。联系成语</a:t>
            </a:r>
            <a:r>
              <a:rPr lang="en-US" altLang="zh-CN" sz="2800" kern="100" spc="-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求全责备</a:t>
            </a:r>
            <a:r>
              <a:rPr lang="en-US" altLang="zh-CN" sz="2800" kern="100" spc="-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159681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linds(horizontal)">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8" grpId="0"/>
      <p:bldP spid="10"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89206" y="854868"/>
            <a:ext cx="11412000" cy="3222998"/>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成语是人们长期以来使用的、简洁精辟的固定短语。成语，被深深地打上了古汉语的烙印，是古汉语留给现代汉语的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活化石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。一些成语的含义并未因为时间的流逝而改变，这就为我们推断文言实词含义提供了方便，我们可以根据已掌握的成语的意义和用法来推求文言实词的含义。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方法点拨</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40595745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3007102" y="-1926562"/>
            <a:ext cx="6176210"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548000" cy="492443"/>
            <a:chOff x="452067" y="34604"/>
            <a:chExt cx="1724388" cy="492443"/>
          </a:xfrm>
        </p:grpSpPr>
        <p:grpSp>
          <p:nvGrpSpPr>
            <p:cNvPr id="4" name="组合 3"/>
            <p:cNvGrpSpPr/>
            <p:nvPr/>
          </p:nvGrpSpPr>
          <p:grpSpPr>
            <a:xfrm>
              <a:off x="452067" y="53201"/>
              <a:ext cx="1724388" cy="438774"/>
              <a:chOff x="629185" y="2951027"/>
              <a:chExt cx="5840381" cy="1486099"/>
            </a:xfrm>
          </p:grpSpPr>
          <p:sp>
            <p:nvSpPr>
              <p:cNvPr id="6" name="圆角矩形 5"/>
              <p:cNvSpPr/>
              <p:nvPr/>
            </p:nvSpPr>
            <p:spPr>
              <a:xfrm>
                <a:off x="629185" y="2951027"/>
                <a:ext cx="5840381"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325316" cy="492443"/>
            </a:xfrm>
            <a:prstGeom prst="rect">
              <a:avLst/>
            </a:prstGeom>
          </p:spPr>
          <p:txBody>
            <a:bodyPr wrap="none">
              <a:spAutoFit/>
            </a:bodyPr>
            <a:lstStyle/>
            <a:p>
              <a:pPr>
                <a:defRPr/>
              </a:pPr>
              <a:r>
                <a:rPr lang="zh-CN" altLang="en-US" sz="2600" b="1" dirty="0" smtClean="0">
                  <a:solidFill>
                    <a:schemeClr val="bg1"/>
                  </a:solidFill>
                </a:rPr>
                <a:t>微积累</a:t>
              </a:r>
              <a:endParaRPr lang="zh-CN" altLang="zh-CN" sz="2600" b="1" dirty="0">
                <a:solidFill>
                  <a:schemeClr val="bg1"/>
                </a:solidFill>
              </a:endParaRPr>
            </a:p>
          </p:txBody>
        </p:sp>
      </p:grpSp>
      <p:sp>
        <p:nvSpPr>
          <p:cNvPr id="8" name="矩形 7"/>
          <p:cNvSpPr/>
          <p:nvPr/>
        </p:nvSpPr>
        <p:spPr>
          <a:xfrm>
            <a:off x="960182" y="765498"/>
            <a:ext cx="10270048" cy="5827493"/>
          </a:xfrm>
          <a:prstGeom prst="rect">
            <a:avLst/>
          </a:prstGeom>
        </p:spPr>
        <p:txBody>
          <a:bodyPr wrap="square">
            <a:spAutoFit/>
          </a:bodyPr>
          <a:lstStyle/>
          <a:p>
            <a:pPr algn="ctr">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实词推断常常联想到的成语</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干</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名采誉</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求取</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形影相</a:t>
            </a:r>
            <a:r>
              <a:rPr lang="zh-CN" altLang="zh-CN" sz="2800" kern="100" dirty="0" smtClean="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吊</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慰问</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严惩不</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贷</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宽恕</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smtClean="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亟</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来</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问讯</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屡次</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既往不</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咎</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责备</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细大不</a:t>
            </a:r>
            <a:r>
              <a:rPr lang="zh-CN" altLang="zh-CN" sz="2800" kern="100" dirty="0" smtClean="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捐</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抛弃</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披</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荆斩棘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拨开</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不</a:t>
            </a:r>
            <a:r>
              <a:rPr lang="zh-CN" altLang="zh-CN" sz="2800" kern="100" dirty="0" smtClean="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期</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而遇</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约定</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速</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之客</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邀请</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毁家</a:t>
            </a:r>
            <a:r>
              <a:rPr lang="zh-CN" altLang="zh-CN" sz="2800" kern="100" dirty="0" smtClean="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纾</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难</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解救</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冠盖相</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属</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连接</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屡试不</a:t>
            </a:r>
            <a:r>
              <a:rPr lang="zh-CN" altLang="zh-CN" sz="2800" kern="100" dirty="0" smtClean="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爽</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差错</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赞</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一词</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佐助</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垂帘</a:t>
            </a:r>
            <a:r>
              <a:rPr lang="zh-CN" altLang="zh-CN" sz="2800" kern="100" dirty="0" smtClean="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听</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政</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管理</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求全</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备</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要求</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口诛笔</a:t>
            </a:r>
            <a:r>
              <a:rPr lang="zh-CN" altLang="zh-CN" sz="2800" kern="100" dirty="0" smtClean="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伐</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讨伐</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6943090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820282"/>
            <a:ext cx="11520000" cy="3896131"/>
          </a:xfrm>
          <a:prstGeom prst="rect">
            <a:avLst/>
          </a:prstGeom>
        </p:spPr>
        <p:txBody>
          <a:bodyPr>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四</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音形推义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利用音形推义法推断下列句子中加颜色字的意思。</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引壶觞以自酌，</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眄</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庭柯以怡颜</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《归去来兮辞并序》</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农人告余以春及，将有事于西</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畴</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《归去来兮辞并序》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生而</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眇</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者不识日</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《眇者识日》</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平民虽平价不能</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籴</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《徐九思传》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__________</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9" name="矩形 18"/>
          <p:cNvSpPr/>
          <p:nvPr/>
        </p:nvSpPr>
        <p:spPr>
          <a:xfrm>
            <a:off x="9305408" y="2245127"/>
            <a:ext cx="54373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看</a:t>
            </a:r>
            <a:endParaRPr lang="zh-CN" altLang="en-US" dirty="0"/>
          </a:p>
        </p:txBody>
      </p:sp>
      <p:sp>
        <p:nvSpPr>
          <p:cNvPr id="21" name="矩形 20"/>
          <p:cNvSpPr/>
          <p:nvPr/>
        </p:nvSpPr>
        <p:spPr>
          <a:xfrm>
            <a:off x="9656891" y="2877999"/>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田地</a:t>
            </a:r>
            <a:endParaRPr lang="zh-CN" altLang="en-US" dirty="0"/>
          </a:p>
        </p:txBody>
      </p:sp>
      <p:sp>
        <p:nvSpPr>
          <p:cNvPr id="23" name="矩形 22"/>
          <p:cNvSpPr/>
          <p:nvPr/>
        </p:nvSpPr>
        <p:spPr>
          <a:xfrm>
            <a:off x="6138024" y="3357786"/>
            <a:ext cx="902811" cy="738664"/>
          </a:xfrm>
          <a:prstGeom prst="rect">
            <a:avLst/>
          </a:prstGeom>
        </p:spPr>
        <p:txBody>
          <a:bodyPr wrap="non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眼盲</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矩形 24"/>
          <p:cNvSpPr/>
          <p:nvPr/>
        </p:nvSpPr>
        <p:spPr>
          <a:xfrm>
            <a:off x="6480948" y="3987274"/>
            <a:ext cx="1620957" cy="738664"/>
          </a:xfrm>
          <a:prstGeom prst="rect">
            <a:avLst/>
          </a:prstGeom>
        </p:spPr>
        <p:txBody>
          <a:bodyPr wrap="non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买进粮食</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linds(horizontal)">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linds(horizontal)">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3"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89206" y="854868"/>
            <a:ext cx="11412000" cy="5493812"/>
          </a:xfrm>
          <a:prstGeom prst="rect">
            <a:avLst/>
          </a:prstGeom>
        </p:spPr>
        <p:txBody>
          <a:bodyPr wrap="square">
            <a:spAutoFit/>
          </a:bodyPr>
          <a:lstStyle/>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汉字是一种表意性质的文字，从字形可以推知字义。虽历经演变，但汉字表意的功能并没有丧失，汉字本身即为理解词义的已知条件之一。因此，分析汉字的字形结构</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主要是象形字、会意字和形声字</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可以帮助我们探求字的意义。如</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年全国</a:t>
            </a:r>
            <a:r>
              <a:rPr lang="en-US" altLang="zh-CN" sz="2600" kern="100" dirty="0">
                <a:latin typeface="宋体" panose="02010600030101010101" pitchFamily="2" charset="-122"/>
                <a:ea typeface="楷体_GB2312" panose="02010609030101010101" pitchFamily="49" charset="-122"/>
                <a:cs typeface="Times New Roman" panose="02020603050405020304" pitchFamily="18" charset="0"/>
              </a:rPr>
              <a:t>Ⅰ</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卷译句</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又减价粜常平米，多</a:t>
            </a: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作</a:t>
            </a:r>
            <a:r>
              <a:rPr lang="zh-CN" altLang="en-US" sz="2600" kern="100" dirty="0" smtClean="0">
                <a:latin typeface="Times New Roman" panose="02020603050405020304" pitchFamily="18" charset="0"/>
                <a:ea typeface="楷体_GB2312" panose="02010609030101010101" pitchFamily="49" charset="-122"/>
                <a:cs typeface="Times New Roman" panose="02020603050405020304" pitchFamily="18" charset="0"/>
              </a:rPr>
              <a:t>　 </a:t>
            </a: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粥</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药剂，遣使挟医分坊治病，活者甚众</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，其中</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粜</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是个疑难词语，我们可以根据其形旁</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米</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推测它可能与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卖出粮食</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有关，再结合后文，就可以翻译为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出售</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字音推义法也叫通假推义法，针对文言字词，有时还可以从语音上着眼，选择文意翻得通的同音字进行替换。参见学案</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47</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活动一</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6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一</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通假字</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部分。</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51697"/>
            <a:ext cx="1966169" cy="479877"/>
            <a:chOff x="0" y="251697"/>
            <a:chExt cx="1966169" cy="479877"/>
          </a:xfrm>
        </p:grpSpPr>
        <p:sp>
          <p:nvSpPr>
            <p:cNvPr id="10" name="矩形 9"/>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方法点拨</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pic>
        <p:nvPicPr>
          <p:cNvPr id="2050" name="Picture 2" descr="亶K"/>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37012" y="2834768"/>
            <a:ext cx="405559" cy="328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7693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3007102" y="-1926562"/>
            <a:ext cx="6176210"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548000" cy="492443"/>
            <a:chOff x="452067" y="34604"/>
            <a:chExt cx="1724388" cy="492443"/>
          </a:xfrm>
        </p:grpSpPr>
        <p:grpSp>
          <p:nvGrpSpPr>
            <p:cNvPr id="4" name="组合 3"/>
            <p:cNvGrpSpPr/>
            <p:nvPr/>
          </p:nvGrpSpPr>
          <p:grpSpPr>
            <a:xfrm>
              <a:off x="452067" y="53201"/>
              <a:ext cx="1724388" cy="438774"/>
              <a:chOff x="629185" y="2951027"/>
              <a:chExt cx="5840381" cy="1486099"/>
            </a:xfrm>
          </p:grpSpPr>
          <p:sp>
            <p:nvSpPr>
              <p:cNvPr id="6" name="圆角矩形 5"/>
              <p:cNvSpPr/>
              <p:nvPr/>
            </p:nvSpPr>
            <p:spPr>
              <a:xfrm>
                <a:off x="629185" y="2951027"/>
                <a:ext cx="5840381"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325316" cy="492443"/>
            </a:xfrm>
            <a:prstGeom prst="rect">
              <a:avLst/>
            </a:prstGeom>
          </p:spPr>
          <p:txBody>
            <a:bodyPr wrap="none">
              <a:spAutoFit/>
            </a:bodyPr>
            <a:lstStyle/>
            <a:p>
              <a:pPr>
                <a:defRPr/>
              </a:pPr>
              <a:r>
                <a:rPr lang="zh-CN" altLang="en-US" sz="2600" b="1" dirty="0" smtClean="0">
                  <a:solidFill>
                    <a:schemeClr val="bg1"/>
                  </a:solidFill>
                </a:rPr>
                <a:t>微积累</a:t>
              </a:r>
              <a:endParaRPr lang="zh-CN" altLang="zh-CN" sz="2600" b="1" dirty="0">
                <a:solidFill>
                  <a:schemeClr val="bg1"/>
                </a:solidFill>
              </a:endParaRPr>
            </a:p>
          </p:txBody>
        </p:sp>
      </p:grpSp>
      <p:sp>
        <p:nvSpPr>
          <p:cNvPr id="8" name="矩形 7"/>
          <p:cNvSpPr/>
          <p:nvPr/>
        </p:nvSpPr>
        <p:spPr>
          <a:xfrm>
            <a:off x="960182" y="621482"/>
            <a:ext cx="10270048" cy="5909310"/>
          </a:xfrm>
          <a:prstGeom prst="rect">
            <a:avLst/>
          </a:prstGeom>
        </p:spPr>
        <p:txBody>
          <a:bodyPr wrap="square">
            <a:spAutoFit/>
          </a:bodyPr>
          <a:lstStyle/>
          <a:p>
            <a:pPr algn="ctr">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常见形旁的词义指向</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钅</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金</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、木、氵</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水</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kern="100" dirty="0">
                <a:latin typeface="宋体" panose="02010600030101010101" pitchFamily="2" charset="-122"/>
                <a:ea typeface="Times New Roman" panose="02020603050405020304" pitchFamily="18" charset="0"/>
                <a:cs typeface="Courier New" panose="02070309020205020404" pitchFamily="49" charset="0"/>
              </a:rPr>
              <a:t> </a:t>
            </a:r>
            <a:r>
              <a:rPr lang="en-US" altLang="zh-CN" sz="2800" kern="100" dirty="0">
                <a:latin typeface="宋体" panose="02010600030101010101" pitchFamily="2" charset="-122"/>
                <a:ea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火</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、土：与五行有关。</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刂</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刀</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、弓、矛、戈、斤</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斧</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、殳：与兵器有关。</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马、牛、羊、犭、鸟、虫、隹：与动物有关。</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讠</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言</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、辶、忄</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心</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、彳</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行</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：与行为有关。</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纟：与丝麻有关。　　</a:t>
            </a:r>
            <a:r>
              <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贝</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：与金钱有关。</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尸：与身体有关。</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女：与妇人有关。</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冖：与笼罩有关。</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系：与捆绑有关。</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求：与毛皮有关。</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旨：与美味有关</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pic>
        <p:nvPicPr>
          <p:cNvPr id="3074" name="Picture 2" descr="火K"/>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62114" y="1467492"/>
            <a:ext cx="225469" cy="39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1052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4447263" y="-3366723"/>
            <a:ext cx="3295888"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548000" cy="492443"/>
            <a:chOff x="452067" y="34604"/>
            <a:chExt cx="1724388" cy="492443"/>
          </a:xfrm>
        </p:grpSpPr>
        <p:grpSp>
          <p:nvGrpSpPr>
            <p:cNvPr id="4" name="组合 3"/>
            <p:cNvGrpSpPr/>
            <p:nvPr/>
          </p:nvGrpSpPr>
          <p:grpSpPr>
            <a:xfrm>
              <a:off x="452067" y="53201"/>
              <a:ext cx="1724388" cy="438774"/>
              <a:chOff x="629185" y="2951027"/>
              <a:chExt cx="5840381" cy="1486099"/>
            </a:xfrm>
          </p:grpSpPr>
          <p:sp>
            <p:nvSpPr>
              <p:cNvPr id="6" name="圆角矩形 5"/>
              <p:cNvSpPr/>
              <p:nvPr/>
            </p:nvSpPr>
            <p:spPr>
              <a:xfrm>
                <a:off x="629185" y="2951027"/>
                <a:ext cx="5840381"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325316" cy="492443"/>
            </a:xfrm>
            <a:prstGeom prst="rect">
              <a:avLst/>
            </a:prstGeom>
          </p:spPr>
          <p:txBody>
            <a:bodyPr wrap="none">
              <a:spAutoFit/>
            </a:bodyPr>
            <a:lstStyle/>
            <a:p>
              <a:pPr>
                <a:defRPr/>
              </a:pPr>
              <a:r>
                <a:rPr lang="zh-CN" altLang="en-US" sz="2600" b="1" dirty="0" smtClean="0">
                  <a:solidFill>
                    <a:schemeClr val="bg1"/>
                  </a:solidFill>
                </a:rPr>
                <a:t>微积累</a:t>
              </a:r>
              <a:endParaRPr lang="zh-CN" altLang="zh-CN" sz="2600" b="1" dirty="0">
                <a:solidFill>
                  <a:schemeClr val="bg1"/>
                </a:solidFill>
              </a:endParaRPr>
            </a:p>
          </p:txBody>
        </p:sp>
      </p:grpSp>
      <p:sp>
        <p:nvSpPr>
          <p:cNvPr id="8" name="矩形 7"/>
          <p:cNvSpPr/>
          <p:nvPr/>
        </p:nvSpPr>
        <p:spPr>
          <a:xfrm>
            <a:off x="960182" y="833955"/>
            <a:ext cx="10270048" cy="2595839"/>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页：与首有关。</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目：与眼有关。</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皿：与器具有关。</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宀、户：与房舍有关。</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攴：与敲击有关。</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辛：与刑具有关。</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歹：与死亡有关。</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片：与文书、文件有关。</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5852952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10874"/>
            <a:ext cx="11520000" cy="1310808"/>
          </a:xfrm>
          <a:prstGeom prst="rect">
            <a:avLst/>
          </a:prstGeom>
        </p:spPr>
        <p:txBody>
          <a:bodyPr>
            <a:spAutoFit/>
          </a:bodyPr>
          <a:lstStyle/>
          <a:p>
            <a:pPr indent="711200" algn="just">
              <a:lnSpc>
                <a:spcPct val="150000"/>
              </a:lnSpc>
              <a:spcAft>
                <a:spcPts val="0"/>
              </a:spcAft>
            </a:pPr>
            <a:r>
              <a:rPr lang="zh-CN" altLang="zh-CN" sz="2800" kern="100" dirty="0">
                <a:latin typeface="宋体" panose="02010600030101010101" pitchFamily="2" charset="-122"/>
                <a:ea typeface="方正中等线简体" panose="03000509000000000000" pitchFamily="65" charset="-122"/>
                <a:cs typeface="Courier New" panose="02070309020205020404" pitchFamily="49" charset="0"/>
              </a:rPr>
              <a:t>做题时要按照</a:t>
            </a:r>
            <a:r>
              <a:rPr lang="en-US" altLang="zh-CN" sz="2800" kern="100" dirty="0">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latin typeface="宋体" panose="02010600030101010101" pitchFamily="2" charset="-122"/>
                <a:ea typeface="方正中等线简体" panose="03000509000000000000" pitchFamily="65" charset="-122"/>
                <a:cs typeface="Courier New" panose="02070309020205020404" pitchFamily="49" charset="0"/>
              </a:rPr>
              <a:t>语境推义</a:t>
            </a:r>
            <a:r>
              <a:rPr lang="en-US" altLang="zh-CN" sz="2800" kern="100" dirty="0">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latin typeface="宋体" panose="02010600030101010101" pitchFamily="2" charset="-122"/>
                <a:ea typeface="方正中等线简体" panose="03000509000000000000" pitchFamily="65" charset="-122"/>
                <a:cs typeface="Courier New" panose="02070309020205020404" pitchFamily="49" charset="0"/>
              </a:rPr>
              <a:t>句法推义</a:t>
            </a:r>
            <a:r>
              <a:rPr lang="en-US" altLang="zh-CN" sz="2800" kern="100" dirty="0">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latin typeface="宋体" panose="02010600030101010101" pitchFamily="2" charset="-122"/>
                <a:ea typeface="方正中等线简体" panose="03000509000000000000" pitchFamily="65" charset="-122"/>
                <a:cs typeface="Courier New" panose="02070309020205020404" pitchFamily="49" charset="0"/>
              </a:rPr>
              <a:t>语汇推义</a:t>
            </a:r>
            <a:r>
              <a:rPr lang="en-US" altLang="zh-CN" sz="2800" kern="100" dirty="0">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latin typeface="宋体" panose="02010600030101010101" pitchFamily="2" charset="-122"/>
                <a:ea typeface="方正中等线简体" panose="03000509000000000000" pitchFamily="65" charset="-122"/>
                <a:cs typeface="Courier New" panose="02070309020205020404" pitchFamily="49" charset="0"/>
              </a:rPr>
              <a:t>音形推义</a:t>
            </a:r>
            <a:r>
              <a:rPr lang="en-US" altLang="zh-CN" sz="2800" kern="100" dirty="0">
                <a:latin typeface="宋体" panose="02010600030101010101" pitchFamily="2" charset="-122"/>
                <a:ea typeface="方正中等线简体" panose="03000509000000000000" pitchFamily="65" charset="-122"/>
                <a:cs typeface="Courier New" panose="02070309020205020404" pitchFamily="49" charset="0"/>
              </a:rPr>
              <a:t>”</a:t>
            </a:r>
            <a:r>
              <a:rPr lang="zh-CN" altLang="zh-CN" sz="2800" kern="100" dirty="0">
                <a:latin typeface="宋体" panose="02010600030101010101" pitchFamily="2" charset="-122"/>
                <a:ea typeface="方正中等线简体" panose="03000509000000000000" pitchFamily="65" charset="-122"/>
                <a:cs typeface="Courier New" panose="02070309020205020404" pitchFamily="49" charset="0"/>
              </a:rPr>
              <a:t>的顺序来进行，注意综合运用。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074070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6" name="图片 15"/>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552720" y="2315766"/>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smtClean="0">
                <a:latin typeface="+mj-ea"/>
                <a:cs typeface="华文黑体" panose="02010600040101010101" pitchFamily="2" charset="-122"/>
              </a:rPr>
              <a:t>活动二</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8" name="矩形 7"/>
          <p:cNvSpPr/>
          <p:nvPr/>
        </p:nvSpPr>
        <p:spPr>
          <a:xfrm>
            <a:off x="4158806" y="2408091"/>
            <a:ext cx="7553024" cy="769441"/>
          </a:xfrm>
          <a:prstGeom prst="rect">
            <a:avLst/>
          </a:prstGeom>
        </p:spPr>
        <p:txBody>
          <a:bodyPr wrap="square">
            <a:spAutoFit/>
          </a:bodyPr>
          <a:lstStyle/>
          <a:p>
            <a:pPr>
              <a:spcBef>
                <a:spcPts val="1300"/>
              </a:spcBef>
              <a:spcAft>
                <a:spcPts val="1300"/>
              </a:spcAft>
            </a:pPr>
            <a:r>
              <a:rPr lang="zh-CN" altLang="zh-CN" sz="4400" b="1" kern="100" dirty="0">
                <a:latin typeface="Times New Roman" panose="02020603050405020304" pitchFamily="18" charset="0"/>
                <a:cs typeface="华文黑体" panose="02010600040101010101" pitchFamily="2" charset="-122"/>
              </a:rPr>
              <a:t>掌握两类实词题型的答题方法</a:t>
            </a:r>
          </a:p>
        </p:txBody>
      </p:sp>
      <p:sp>
        <p:nvSpPr>
          <p:cNvPr id="11" name="矩形 10"/>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17690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399063"/>
            <a:ext cx="11520000" cy="5262979"/>
          </a:xfrm>
          <a:prstGeom prst="rect">
            <a:avLst/>
          </a:prstGeom>
        </p:spPr>
        <p:txBody>
          <a:bodyPr wrap="square">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一</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比较词义异同题</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这种题型是指</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2022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2023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两年新高考卷所采用的实词考查题，即把考试材料中的一个实词与教材内的同一个实词进行词义异同比较，进而形成正确判断。</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这种题型重视与教材的联系，考点设置直接关联教材内容，突出了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以考促学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的理念，加大了教考衔接的力度。答题的主要方法是以熟推生法：把教材内实词的词义代入所给例句中去，再把该例句代入上下文中，看是否合适。因此，在备考时要注意以下两点：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829807"/>
            <a:ext cx="11520000" cy="3896131"/>
          </a:xfrm>
          <a:prstGeom prst="rect">
            <a:avLst/>
          </a:prstGeom>
        </p:spPr>
        <p:txBody>
          <a:bodyPr wrap="square">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回归教材，有的放矢</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对教材中的每一个篇章，都要做到字字落实，句句落实，用心体会，举一反三。尤其是对多义词、古今异义词、通假字、特殊句式等，要列出详尽实用的知识清单，确保重点突破，不留盲区。熟练掌握了课本知识，在备考或应试中无论遇到什么样的考题，都能够通过知识迁移和合理联想，游刃有余，轻松解答</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09325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829807"/>
            <a:ext cx="11520000" cy="3896131"/>
          </a:xfrm>
          <a:prstGeom prst="rect">
            <a:avLst/>
          </a:prstGeom>
        </p:spPr>
        <p:txBody>
          <a:bodyPr wrap="square">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深入语境，善于迁移</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将课内掌握、积累的知识和方法，灵活、巧妙地运用到练习和考试中去。特别是对实词含义的理解，要善于运用知识迁移，在明了词语不同义项的基础上，结合具体的语境</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句内语境、上下文语境</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，进行精准理解和判断，做到字不离句，句不离段，段不离篇。将课内积累和课外运用有机联系起来，既巩固了知识，又提高了能力。</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023041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399063"/>
            <a:ext cx="11520000" cy="5262979"/>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阅读下面的文言文，完成文后题目。</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周尧卿，字子余。执母丧，倚庐三年，</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席薪枕块</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，虽疾病不饮酒食肉。</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居官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所至称治，民有去思。尝知汀州宁化县，提点刑狱杨</a:t>
            </a:r>
            <a:r>
              <a:rPr lang="zh-CN" altLang="zh-CN" sz="2800" kern="100" dirty="0">
                <a:latin typeface="宋体" panose="02010600030101010101" pitchFamily="2" charset="-122"/>
                <a:ea typeface="宋体" panose="02010600030101010101" pitchFamily="2" charset="-122"/>
                <a:cs typeface="宋体" panose="02010600030101010101" pitchFamily="2" charset="-122"/>
              </a:rPr>
              <a:t>纮</a:t>
            </a:r>
            <a:r>
              <a:rPr lang="zh-CN" altLang="zh-CN" sz="2800" kern="100" dirty="0">
                <a:latin typeface="宋体" panose="02010600030101010101" pitchFamily="2" charset="-122"/>
                <a:ea typeface="楷体_GB2312" panose="02010609030101010101" pitchFamily="49" charset="-122"/>
                <a:cs typeface="楷体_GB2312" panose="02010609030101010101" pitchFamily="49" charset="-122"/>
              </a:rPr>
              <a:t>入境，微伺刺史善否。有被刑而耘苗者，</a:t>
            </a:r>
            <a:r>
              <a:rPr lang="zh-CN" altLang="zh-CN" sz="2800" kern="100" dirty="0">
                <a:latin typeface="宋体" panose="02010600030101010101" pitchFamily="2" charset="-122"/>
                <a:ea typeface="宋体" panose="02010600030101010101" pitchFamily="2" charset="-122"/>
                <a:cs typeface="宋体" panose="02010600030101010101" pitchFamily="2" charset="-122"/>
              </a:rPr>
              <a:t>纮</a:t>
            </a:r>
            <a:r>
              <a:rPr lang="zh-CN" altLang="zh-CN" sz="2800" kern="100" dirty="0">
                <a:latin typeface="宋体" panose="02010600030101010101" pitchFamily="2" charset="-122"/>
                <a:ea typeface="楷体_GB2312" panose="02010609030101010101" pitchFamily="49" charset="-122"/>
                <a:cs typeface="楷体_GB2312" panose="02010609030101010101" pitchFamily="49" charset="-122"/>
              </a:rPr>
              <a:t>就询其故。对曰</a:t>
            </a:r>
            <a:r>
              <a:rPr lang="zh-CN" altLang="zh-CN" sz="2800" kern="100" dirty="0" smtClean="0">
                <a:latin typeface="宋体" panose="02010600030101010101" pitchFamily="2" charset="-122"/>
                <a:ea typeface="楷体_GB2312" panose="02010609030101010101" pitchFamily="49" charset="-122"/>
                <a:cs typeface="楷体_GB2312" panose="02010609030101010101" pitchFamily="49" charset="-122"/>
              </a:rPr>
              <a:t>：</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贫以利故，为人直其枉，令不可欺，而我欺之，我又</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何怨</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其学《诗》，以孔子所谓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《诗》三百，一言以</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蔽</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之，曰思无邪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，孟子所谓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说《诗》者，以意</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逆</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志，是谓得之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，考经指归，而见毛、郑之得失</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indent="711200" algn="r">
              <a:lnSpc>
                <a:spcPct val="150000"/>
              </a:lnSpc>
              <a:spcAft>
                <a:spcPts val="0"/>
              </a:spcAft>
            </a:pP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节选自《隆平集</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儒学行义》</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261442"/>
            <a:ext cx="11520000" cy="5835124"/>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席薪枕块，文中指居丧时睡在柴草上，枕在土块上，以表示悲伤哀</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苦</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之</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意。</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何怨，怨恨什么，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多歧路，今安在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安在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表示在哪里，</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两者</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结构</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蔽，有涵盖、概括之义，文中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一言以蔽之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意思是用一句话来</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概括</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《诗经》</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逆，意为揣度、预料，与《送东阳马生序》中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寓逆旅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意</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义</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相同。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181025" y="4742721"/>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34911009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89206" y="405458"/>
            <a:ext cx="11412000" cy="5616624"/>
            <a:chOff x="406574" y="1081808"/>
            <a:chExt cx="11412000" cy="5616624"/>
          </a:xfrm>
        </p:grpSpPr>
        <p:grpSp>
          <p:nvGrpSpPr>
            <p:cNvPr id="13" name="组合 12"/>
            <p:cNvGrpSpPr/>
            <p:nvPr/>
          </p:nvGrpSpPr>
          <p:grpSpPr>
            <a:xfrm>
              <a:off x="406574" y="1081808"/>
              <a:ext cx="11412000" cy="5616624"/>
              <a:chOff x="406574" y="1081808"/>
              <a:chExt cx="11412000" cy="5616624"/>
            </a:xfrm>
          </p:grpSpPr>
          <p:sp>
            <p:nvSpPr>
              <p:cNvPr id="18" name="圆角矩形 17"/>
              <p:cNvSpPr/>
              <p:nvPr/>
            </p:nvSpPr>
            <p:spPr>
              <a:xfrm>
                <a:off x="406574" y="1197546"/>
                <a:ext cx="11412000" cy="550088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5" name="矩形 14"/>
            <p:cNvSpPr/>
            <p:nvPr/>
          </p:nvSpPr>
          <p:spPr>
            <a:xfrm>
              <a:off x="574387" y="1297832"/>
              <a:ext cx="11076375" cy="5181162"/>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项要求理解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的意义。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，《汉语大词典》列有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预测；揣度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义项。文章中的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以意逆志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引自《孟子》。《孟子</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万章上》：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故说《诗》者不以文害辞，不以辞害志；以意逆志，是为得之。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杨伯峻《孟子译注》：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逆，揣测之意。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因此，选项说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逆，意为揣度、预料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是正确的。《送东阳马生序》中的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寓逆旅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，九年级下册的注释是：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寄居在旅店。逆旅，旅店。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《汉语大词典》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逆旅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的释义是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客舍；旅馆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。很明显，</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以意逆志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寓逆旅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中的两个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字意义不同，而</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项表述为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意义相同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，是错误的。</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 xmlns:a16="http://schemas.microsoft.com/office/drawing/2014/main"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0" name="矩形 9"/>
          <p:cNvSpPr/>
          <p:nvPr/>
        </p:nvSpPr>
        <p:spPr>
          <a:xfrm>
            <a:off x="335206" y="705951"/>
            <a:ext cx="11520000" cy="5604163"/>
          </a:xfrm>
          <a:prstGeom prst="rect">
            <a:avLst/>
          </a:prstGeom>
        </p:spPr>
        <p:txBody>
          <a:bodyPr wrap="square">
            <a:spAutoFit/>
          </a:bodyPr>
          <a:lstStyle/>
          <a:p>
            <a:pPr indent="711200" algn="just">
              <a:lnSpc>
                <a:spcPct val="150000"/>
              </a:lnSpc>
              <a:spcAft>
                <a:spcPts val="0"/>
              </a:spcAft>
            </a:pP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周尧卿，字子余。操持完母亲的丧事，居庐守丧三年，睡在柴草上，枕在土块上，即使生病也不喝酒吃肉。他所赴任的地方都说治理得好，百姓有前去</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投奔</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的想法。曾经做汀州宁化县知县，提点刑狱杨</a:t>
            </a:r>
            <a:r>
              <a:rPr lang="zh-CN" altLang="zh-CN" sz="2700" kern="100" dirty="0">
                <a:latin typeface="宋体" panose="02010600030101010101" pitchFamily="2" charset="-122"/>
                <a:ea typeface="宋体" panose="02010600030101010101" pitchFamily="2" charset="-122"/>
                <a:cs typeface="宋体" panose="02010600030101010101" pitchFamily="2" charset="-122"/>
              </a:rPr>
              <a:t>纮</a:t>
            </a:r>
            <a:r>
              <a:rPr lang="zh-CN" altLang="zh-CN" sz="2700" kern="100" dirty="0">
                <a:latin typeface="宋体" panose="02010600030101010101" pitchFamily="2" charset="-122"/>
                <a:ea typeface="楷体_GB2312" panose="02010609030101010101" pitchFamily="49" charset="-122"/>
                <a:cs typeface="楷体_GB2312" panose="02010609030101010101" pitchFamily="49" charset="-122"/>
              </a:rPr>
              <a:t>进入县境，暗中窥伺刺史是否仁厚。</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看到</a:t>
            </a:r>
            <a:r>
              <a:rPr lang="en-US" altLang="zh-CN" sz="27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有人戴着刑具给庄稼锄草，杨</a:t>
            </a:r>
            <a:r>
              <a:rPr lang="zh-CN" altLang="zh-CN" sz="2700" kern="100" dirty="0">
                <a:latin typeface="宋体" panose="02010600030101010101" pitchFamily="2" charset="-122"/>
                <a:ea typeface="宋体" panose="02010600030101010101" pitchFamily="2" charset="-122"/>
                <a:cs typeface="宋体" panose="02010600030101010101" pitchFamily="2" charset="-122"/>
              </a:rPr>
              <a:t>纮</a:t>
            </a:r>
            <a:r>
              <a:rPr lang="zh-CN" altLang="zh-CN" sz="2700" kern="100" dirty="0">
                <a:latin typeface="宋体" panose="02010600030101010101" pitchFamily="2" charset="-122"/>
                <a:ea typeface="楷体_GB2312" panose="02010609030101010101" pitchFamily="49" charset="-122"/>
                <a:cs typeface="楷体_GB2312" panose="02010609030101010101" pitchFamily="49" charset="-122"/>
              </a:rPr>
              <a:t>走过去询问他原因。那人回答说：</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我因为家贫贪利，给别人作假证，县令是不能欺骗的，可我欺骗了他，我又能怨恨什么呢？</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他学习《诗经》，按照孔子所说的</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《诗经》三百篇，用一句话来概括，就是思想没有邪念</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，孟子所说的</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解说《诗经》的人，要用自己的心思来揣测作者的心志，这才叫有所收获</a:t>
            </a:r>
            <a:r>
              <a:rPr lang="en-US" altLang="zh-CN" sz="27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700" kern="100" dirty="0">
                <a:latin typeface="Times New Roman" panose="02020603050405020304" pitchFamily="18" charset="0"/>
                <a:ea typeface="楷体_GB2312" panose="02010609030101010101" pitchFamily="49" charset="-122"/>
                <a:cs typeface="Times New Roman" panose="02020603050405020304" pitchFamily="18" charset="0"/>
              </a:rPr>
              <a:t>，来推求《诗经》的主旨，从而发现了毛氏、郑玄的得失。</a:t>
            </a:r>
            <a:endParaRPr lang="zh-CN" altLang="zh-CN" sz="27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21509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405458"/>
            <a:ext cx="11520000" cy="5839075"/>
          </a:xfrm>
          <a:prstGeom prst="rect">
            <a:avLst/>
          </a:prstGeom>
        </p:spPr>
        <p:txBody>
          <a:bodyPr wrap="square" lIns="121898" tIns="60948" rIns="121898" bIns="60948">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阅读下面的文言文，完成文后题目。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齐助楚攻秦，取曲沃。其后秦欲</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伐</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齐，齐、楚之交善，惠王</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之，谓张仪曰：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吾欲伐齐，齐、楚方欢，子为寡人虑之，奈何？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张仪曰：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王其为臣约车并</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币</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，臣请试之。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张仪南见楚王，曰：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今齐王之罪其于</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敝</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邑之王甚厚，敝邑欲伐之，而大国与之欢。大王</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苟</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能闭关绝齐，臣请使秦王献商於之地，方六百里。若此，则是北弱齐，西德于秦，而私商於之地以为利也，则此一计而三利俱至。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楚王大</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说</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，宣言之于朝廷曰：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a:t>
            </a:r>
            <a:r>
              <a:rPr lang="zh-CN" altLang="zh-CN" sz="2800" kern="100" dirty="0">
                <a:latin typeface="宋体" panose="02010600030101010101" pitchFamily="2" charset="-122"/>
                <a:ea typeface="宋体" panose="02010600030101010101" pitchFamily="2" charset="-122"/>
                <a:cs typeface="宋体" panose="02010600030101010101" pitchFamily="2" charset="-122"/>
              </a:rPr>
              <a:t>穀</a:t>
            </a:r>
            <a:r>
              <a:rPr lang="zh-CN" altLang="zh-CN" sz="2800" kern="100" dirty="0">
                <a:latin typeface="宋体" panose="02010600030101010101" pitchFamily="2" charset="-122"/>
                <a:ea typeface="楷体_GB2312" panose="02010609030101010101" pitchFamily="49" charset="-122"/>
                <a:cs typeface="楷体_GB2312" panose="02010609030101010101" pitchFamily="49" charset="-122"/>
              </a:rPr>
              <a:t>得商於之田，方六百里。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群臣闻见者</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毕</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贺，陈轸后见，独不贺。楚王曰：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a:t>
            </a:r>
            <a:r>
              <a:rPr lang="zh-CN" altLang="zh-CN" sz="2800" kern="100" dirty="0">
                <a:latin typeface="宋体" panose="02010600030101010101" pitchFamily="2" charset="-122"/>
                <a:ea typeface="宋体" panose="02010600030101010101" pitchFamily="2" charset="-122"/>
                <a:cs typeface="宋体" panose="02010600030101010101" pitchFamily="2" charset="-122"/>
              </a:rPr>
              <a:t>穀</a:t>
            </a:r>
            <a:r>
              <a:rPr lang="zh-CN" altLang="zh-CN" sz="2800" kern="100" dirty="0">
                <a:latin typeface="宋体" panose="02010600030101010101" pitchFamily="2" charset="-122"/>
                <a:ea typeface="楷体_GB2312" panose="02010609030101010101" pitchFamily="49" charset="-122"/>
                <a:cs typeface="楷体_GB2312" panose="02010609030101010101" pitchFamily="49" charset="-122"/>
              </a:rPr>
              <a:t>不烦一兵，不伤一人，而得商於之地六百里</a:t>
            </a:r>
            <a:r>
              <a:rPr lang="zh-CN" altLang="zh-CN" sz="2800" kern="100" dirty="0" smtClean="0">
                <a:latin typeface="宋体" panose="02010600030101010101" pitchFamily="2" charset="-122"/>
                <a:ea typeface="楷体_GB2312" panose="02010609030101010101" pitchFamily="49" charset="-122"/>
                <a:cs typeface="楷体_GB2312" panose="02010609030101010101" pitchFamily="49" charset="-122"/>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2335832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98376"/>
            <a:ext cx="11520000" cy="6648975"/>
          </a:xfrm>
          <a:prstGeom prst="rect">
            <a:avLst/>
          </a:prstGeom>
        </p:spPr>
        <p:txBody>
          <a:bodyPr wrap="square" lIns="121898" tIns="60948" rIns="121898" bIns="60948">
            <a:spAutoFit/>
          </a:bodyPr>
          <a:lstStyle/>
          <a:p>
            <a:pPr algn="just">
              <a:lnSpc>
                <a:spcPct val="150000"/>
              </a:lnSpc>
              <a:spcAft>
                <a:spcPts val="0"/>
              </a:spcAft>
            </a:pPr>
            <a:r>
              <a:rPr lang="zh-CN" altLang="zh-CN" sz="2600" kern="100" dirty="0">
                <a:latin typeface="宋体" panose="02010600030101010101" pitchFamily="2" charset="-122"/>
                <a:ea typeface="楷体_GB2312" panose="02010609030101010101" pitchFamily="49" charset="-122"/>
                <a:cs typeface="楷体_GB2312" panose="02010609030101010101" pitchFamily="49" charset="-122"/>
              </a:rPr>
              <a:t>寡人自以为智矣，诸士大夫皆贺，子独不贺，何也？</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陈轸对曰：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臣见商於之地不可得，而</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患</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必至也。</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王曰：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何也？</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对曰：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夫秦所以重王者，以王有齐也。今地未可得而齐先</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绝</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，是楚孤也，秦又何重孤国？且先绝齐，后</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责</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地，必受欺于张仪。是西生秦患，北绝齐交，则两国</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兵</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必至矣。</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楚王不听，曰：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吾事</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善</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矣！子</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其</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弭口无言，以待吾事。</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楚王使人绝齐。张仪反，秦使人使齐，齐、秦之交阴合。楚因使一将军受地于秦。张仪知楚绝齐也，乃出见使者曰：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从某至某，广</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从</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六里。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使者反报楚王，楚王大怒，欲兴师伐秦。陈轸曰：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伐秦，非计也。王不如因而赂之一名都，</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与</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之伐齐，是我</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亡</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于秦而取偿于齐也。</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楚王不听，遂举兵伐秦。秦与齐合，楚兵大败于杜陵。故楚之</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土壤</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士民非削弱，仅以救亡者，计失于陈轸，过听于张仪</a:t>
            </a: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algn="r">
              <a:lnSpc>
                <a:spcPct val="150000"/>
              </a:lnSpc>
              <a:spcAft>
                <a:spcPts val="0"/>
              </a:spcAft>
            </a:pPr>
            <a:r>
              <a:rPr lang="en-US" altLang="zh-CN" sz="26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600" kern="100" dirty="0">
                <a:latin typeface="Times New Roman" panose="02020603050405020304" pitchFamily="18" charset="0"/>
                <a:ea typeface="宋体" panose="02010600030101010101" pitchFamily="2" charset="-122"/>
                <a:cs typeface="Times New Roman" panose="02020603050405020304" pitchFamily="18" charset="0"/>
              </a:rPr>
              <a:t>节选自《战国策</a:t>
            </a:r>
            <a:r>
              <a:rPr lang="en-US" altLang="zh-CN" sz="26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600" kern="100" dirty="0">
                <a:latin typeface="Times New Roman" panose="02020603050405020304" pitchFamily="18" charset="0"/>
                <a:ea typeface="宋体" panose="02010600030101010101" pitchFamily="2" charset="-122"/>
                <a:cs typeface="Times New Roman" panose="02020603050405020304" pitchFamily="18" charset="0"/>
              </a:rPr>
              <a:t>秦策二》</a:t>
            </a:r>
            <a:r>
              <a:rPr lang="en-US" altLang="zh-CN" sz="26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753947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7426"/>
            <a:ext cx="11520000" cy="3896131"/>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币，指礼物，与我国法定货币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人民币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含义不同。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惠王患之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指担忧，与文中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而患必至也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患</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algn="just">
              <a:lnSpc>
                <a:spcPct val="150000"/>
              </a:lnSpc>
              <a:spcAft>
                <a:spcPts val="0"/>
              </a:spcAft>
            </a:pPr>
            <a:r>
              <a:rPr lang="zh-CN" altLang="en-US" sz="2800" kern="100" dirty="0">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含义</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苟，指如果，与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苟以天下之大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《六国论》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含义相同。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毕，指都，与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六王毕，四海一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《阿房宫赋》</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含义不同。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181025" y="1413570"/>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grpSp>
        <p:nvGrpSpPr>
          <p:cNvPr id="4" name="组合 3"/>
          <p:cNvGrpSpPr/>
          <p:nvPr/>
        </p:nvGrpSpPr>
        <p:grpSpPr>
          <a:xfrm>
            <a:off x="389206" y="4202832"/>
            <a:ext cx="11412000" cy="2304256"/>
            <a:chOff x="406574" y="1081808"/>
            <a:chExt cx="11412000" cy="2304256"/>
          </a:xfrm>
        </p:grpSpPr>
        <p:grpSp>
          <p:nvGrpSpPr>
            <p:cNvPr id="5" name="组合 4"/>
            <p:cNvGrpSpPr/>
            <p:nvPr/>
          </p:nvGrpSpPr>
          <p:grpSpPr>
            <a:xfrm>
              <a:off x="406574" y="1081808"/>
              <a:ext cx="11412000" cy="2304256"/>
              <a:chOff x="406574" y="1081808"/>
              <a:chExt cx="11412000" cy="2304256"/>
            </a:xfrm>
          </p:grpSpPr>
          <p:sp>
            <p:nvSpPr>
              <p:cNvPr id="7" name="圆角矩形 6"/>
              <p:cNvSpPr/>
              <p:nvPr/>
            </p:nvSpPr>
            <p:spPr>
              <a:xfrm>
                <a:off x="406574" y="1197546"/>
                <a:ext cx="11412000" cy="218851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574387" y="1297832"/>
              <a:ext cx="11076375" cy="1949508"/>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项二者含义不同，担忧</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祸患</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项礼物</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钱币</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项都</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完结。</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3688078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17426"/>
            <a:ext cx="11520000" cy="3693319"/>
          </a:xfrm>
          <a:prstGeom prst="rect">
            <a:avLst/>
          </a:prstGeom>
        </p:spPr>
        <p:txBody>
          <a:bodyPr wrap="square">
            <a:spAutoFit/>
          </a:bodyPr>
          <a:lstStyle/>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spc="-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600" kern="100" spc="-100" dirty="0">
                <a:latin typeface="Times New Roman" panose="02020603050405020304" pitchFamily="18" charset="0"/>
                <a:ea typeface="方正中等线简体" panose="03000509000000000000" pitchFamily="65" charset="-122"/>
                <a:cs typeface="Times New Roman" panose="02020603050405020304" pitchFamily="18" charset="0"/>
              </a:rPr>
              <a:t>敝，指谦辞，与</a:t>
            </a:r>
            <a:r>
              <a:rPr lang="en-US" altLang="zh-CN" sz="26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spc="-100" dirty="0">
                <a:latin typeface="Times New Roman" panose="02020603050405020304" pitchFamily="18" charset="0"/>
                <a:ea typeface="方正中等线简体" panose="03000509000000000000" pitchFamily="65" charset="-122"/>
                <a:cs typeface="Times New Roman" panose="02020603050405020304" pitchFamily="18" charset="0"/>
              </a:rPr>
              <a:t>因人之力而敝之</a:t>
            </a:r>
            <a:r>
              <a:rPr lang="en-US" altLang="zh-CN" sz="26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6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spc="-100" dirty="0">
                <a:latin typeface="Times New Roman" panose="02020603050405020304" pitchFamily="18" charset="0"/>
                <a:ea typeface="方正中等线简体" panose="03000509000000000000" pitchFamily="65" charset="-122"/>
                <a:cs typeface="Times New Roman" panose="02020603050405020304" pitchFamily="18" charset="0"/>
              </a:rPr>
              <a:t>《烛之武退秦师》</a:t>
            </a:r>
            <a:r>
              <a:rPr lang="en-US" altLang="zh-CN" sz="26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spc="-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6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spc="-100" dirty="0">
                <a:latin typeface="Times New Roman" panose="02020603050405020304" pitchFamily="18" charset="0"/>
                <a:ea typeface="方正中等线简体" panose="03000509000000000000" pitchFamily="65" charset="-122"/>
                <a:cs typeface="Times New Roman" panose="02020603050405020304" pitchFamily="18" charset="0"/>
              </a:rPr>
              <a:t>敝</a:t>
            </a:r>
            <a:r>
              <a:rPr lang="en-US" altLang="zh-CN" sz="26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spc="-100" dirty="0">
                <a:latin typeface="Times New Roman" panose="02020603050405020304" pitchFamily="18" charset="0"/>
                <a:ea typeface="方正中等线简体" panose="03000509000000000000" pitchFamily="65" charset="-122"/>
                <a:cs typeface="Times New Roman" panose="02020603050405020304" pitchFamily="18" charset="0"/>
              </a:rPr>
              <a:t>含义相同。</a:t>
            </a:r>
            <a:endParaRPr lang="zh-CN" altLang="zh-CN" sz="260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伐，指攻打，与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平伐其功</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《屈原列传》</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伐</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含义不同。</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故楚之土壤士民非削弱</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土壤</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指国土，与现代汉语中的</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土壤</a:t>
            </a:r>
            <a:r>
              <a:rPr lang="en-US" altLang="zh-CN" sz="26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algn="just">
              <a:lnSpc>
                <a:spcPct val="150000"/>
              </a:lnSpc>
              <a:spcAft>
                <a:spcPts val="0"/>
              </a:spcAft>
            </a:pPr>
            <a:r>
              <a:rPr lang="zh-CN" altLang="en-US" sz="2600" kern="100" dirty="0">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含义</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不同。</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从，同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纵</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约从离衡</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《过秦论》</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含义不同。</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181025" y="746448"/>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grpSp>
        <p:nvGrpSpPr>
          <p:cNvPr id="4" name="组合 3"/>
          <p:cNvGrpSpPr/>
          <p:nvPr/>
        </p:nvGrpSpPr>
        <p:grpSpPr>
          <a:xfrm>
            <a:off x="389206" y="3933850"/>
            <a:ext cx="11412000" cy="2808312"/>
            <a:chOff x="406574" y="1081808"/>
            <a:chExt cx="11412000" cy="2808312"/>
          </a:xfrm>
        </p:grpSpPr>
        <p:grpSp>
          <p:nvGrpSpPr>
            <p:cNvPr id="5" name="组合 4"/>
            <p:cNvGrpSpPr/>
            <p:nvPr/>
          </p:nvGrpSpPr>
          <p:grpSpPr>
            <a:xfrm>
              <a:off x="406574" y="1081808"/>
              <a:ext cx="11412000" cy="2808312"/>
              <a:chOff x="406574" y="1081808"/>
              <a:chExt cx="11412000" cy="2808312"/>
            </a:xfrm>
          </p:grpSpPr>
          <p:sp>
            <p:nvSpPr>
              <p:cNvPr id="7" name="圆角矩形 6"/>
              <p:cNvSpPr/>
              <p:nvPr/>
            </p:nvSpPr>
            <p:spPr>
              <a:xfrm>
                <a:off x="406574" y="1197546"/>
                <a:ext cx="11412000" cy="269257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574387" y="1327588"/>
              <a:ext cx="11076375" cy="2399183"/>
            </a:xfrm>
            <a:prstGeom prst="rect">
              <a:avLst/>
            </a:prstGeom>
            <a:noFill/>
            <a:ln>
              <a:noFill/>
            </a:ln>
          </p:spPr>
          <p:txBody>
            <a:bodyPr>
              <a:spAutoFit/>
            </a:bodyPr>
            <a:lstStyle/>
            <a:p>
              <a:pPr algn="just">
                <a:lnSpc>
                  <a:spcPct val="150000"/>
                </a:lnSpc>
                <a:spcAft>
                  <a:spcPts val="0"/>
                </a:spcAft>
              </a:pPr>
              <a:r>
                <a:rPr lang="en-US" altLang="zh-CN" sz="26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项二者含义不同，谦辞</a:t>
              </a:r>
              <a:r>
                <a:rPr lang="en-US" altLang="zh-CN" sz="26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损害</a:t>
              </a:r>
              <a:r>
                <a:rPr lang="zh-CN"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600" kern="100" dirty="0" smtClean="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项攻打</a:t>
              </a:r>
              <a:r>
                <a:rPr lang="en-US" altLang="zh-CN" sz="26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自夸、炫耀</a:t>
              </a:r>
              <a:r>
                <a:rPr lang="zh-CN"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6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项同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纵</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，南北方向</a:t>
              </a:r>
              <a:r>
                <a:rPr lang="en-US" altLang="zh-CN" sz="26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纵</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，指合纵，战国时六国联合对抗秦国的同盟。</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8394811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43079"/>
            <a:ext cx="11520000" cy="5262979"/>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楚王大说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秦伯说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《烛之武退秦师》</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含义</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相同</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责，指要求，与成语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求全责备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字含义相同。</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今地未可得而齐先绝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而绝江河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《荀子</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劝学》</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字含义相同。</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则两国兵必至矣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非兵不利，战不善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《六国论》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字含义不同。</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190550" y="3129970"/>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2882314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89206" y="1197546"/>
            <a:ext cx="11412000" cy="2304256"/>
            <a:chOff x="406574" y="1081808"/>
            <a:chExt cx="11412000" cy="2304256"/>
          </a:xfrm>
        </p:grpSpPr>
        <p:grpSp>
          <p:nvGrpSpPr>
            <p:cNvPr id="13" name="组合 12"/>
            <p:cNvGrpSpPr/>
            <p:nvPr/>
          </p:nvGrpSpPr>
          <p:grpSpPr>
            <a:xfrm>
              <a:off x="406574" y="1081808"/>
              <a:ext cx="11412000" cy="2304256"/>
              <a:chOff x="406574" y="1081808"/>
              <a:chExt cx="11412000" cy="2304256"/>
            </a:xfrm>
          </p:grpSpPr>
          <p:sp>
            <p:nvSpPr>
              <p:cNvPr id="18" name="圆角矩形 17"/>
              <p:cNvSpPr/>
              <p:nvPr/>
            </p:nvSpPr>
            <p:spPr>
              <a:xfrm>
                <a:off x="406574" y="1197546"/>
                <a:ext cx="11412000" cy="218851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5" name="矩形 14"/>
            <p:cNvSpPr/>
            <p:nvPr/>
          </p:nvSpPr>
          <p:spPr>
            <a:xfrm>
              <a:off x="574387" y="1297832"/>
              <a:ext cx="11076375" cy="2031325"/>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项二者含义不同，断绝</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横渡</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项均同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，高兴</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项军队</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兵器。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7802267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333450"/>
            <a:ext cx="11520000" cy="5835124"/>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是我亡于秦而取偿于齐也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山东豪俊遂并起而亡秦族矣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《过</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秦论》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吾事善矣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素善留侯张良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《鸿门宴》</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含义</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不同</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子其弭口无言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尔其无忘乃父之志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《五代史伶官传序》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句</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中</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字含义不同。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与之伐齐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与嬴而不助五国也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《六国论》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字</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含义</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190550" y="1038608"/>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39855590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89206" y="981522"/>
            <a:ext cx="11412000" cy="3024336"/>
            <a:chOff x="406574" y="1081808"/>
            <a:chExt cx="11412000" cy="3024336"/>
          </a:xfrm>
        </p:grpSpPr>
        <p:grpSp>
          <p:nvGrpSpPr>
            <p:cNvPr id="13" name="组合 12"/>
            <p:cNvGrpSpPr/>
            <p:nvPr/>
          </p:nvGrpSpPr>
          <p:grpSpPr>
            <a:xfrm>
              <a:off x="406574" y="1081808"/>
              <a:ext cx="11412000" cy="3024336"/>
              <a:chOff x="406574" y="1081808"/>
              <a:chExt cx="11412000" cy="3024336"/>
            </a:xfrm>
          </p:grpSpPr>
          <p:sp>
            <p:nvSpPr>
              <p:cNvPr id="18" name="圆角矩形 17"/>
              <p:cNvSpPr/>
              <p:nvPr/>
            </p:nvSpPr>
            <p:spPr>
              <a:xfrm>
                <a:off x="406574" y="1197546"/>
                <a:ext cx="11412000" cy="290859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5" name="矩形 14"/>
            <p:cNvSpPr/>
            <p:nvPr/>
          </p:nvSpPr>
          <p:spPr>
            <a:xfrm>
              <a:off x="574387" y="1297832"/>
              <a:ext cx="11076375" cy="2677656"/>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项二者含义不同，丢失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灭亡</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项好、完美</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友善、交好</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项还是</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副词，表示祈使语气，一定、千万</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项和</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亲附、亲近。</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2767434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 xmlns:a16="http://schemas.microsoft.com/office/drawing/2014/main"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0" name="矩形 9"/>
          <p:cNvSpPr/>
          <p:nvPr/>
        </p:nvSpPr>
        <p:spPr>
          <a:xfrm>
            <a:off x="335206" y="705951"/>
            <a:ext cx="11520000" cy="5808321"/>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齐国帮助楚国进攻秦国，攻下了</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秦地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曲沃。后来秦想要进攻齐国，由于齐、楚友好，秦惠王为此忧虑，对张仪说：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我想要发兵攻齐，无奈齐、楚两国关系正密切，请你为我考虑一下，怎么办呢？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张仪说：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请大王为我准备车马和金钱，让我试试看。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于是张仪去南方楚国见到楚怀王，说：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现在对于秦王来说齐王的罪恶是最严重的，秦国准备征讨齐国，然而楚国跟齐国交好。如果大王能关起国门跟齐断绝邦交，让我劝说秦王献上商於的土地，方圆六百里。如果这样，楚国就在北面削弱了齐国的势力，又在西面对秦国施有恩惠，且获得了商於六百里土地，这就是一举三得的上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楚怀王非常高兴，在朝堂上宣布说</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195218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17426"/>
            <a:ext cx="11520000" cy="6485406"/>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我已经得到商於六百里土地。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听见这话的群臣都向怀王道贺，陈轸最后晋见，唯独他不向怀王道贺。怀王说：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我不派遣一个士兵，不伤亡一名将士，就得到商於六百里土地，我自认为这是非常明智的，朝中百官都向我道贺，只有你一个人不道贺，这是为什么？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陈轸回答说：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我认为大王不但得不到商於六百里土地，反而一定会招来祸患。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怀王问：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为什么？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陈轸回答说：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秦王之所以重视大王，是因为有齐国这样一个强大的盟邦。如今还没有得到秦国的割地却先和齐国断绝邦交，是让楚国陷于孤立状态啊，秦国又怎会重视一个孤立无援的国家呢？何况楚国如果先跟齐国断交，然后再向秦要求割让土地，那么必然遭到张仪欺骗。结果是西面惹出秦国的祸患，北面切断了齐国的后援</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2388534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17426"/>
            <a:ext cx="11520000" cy="6631086"/>
          </a:xfrm>
          <a:prstGeom prst="rect">
            <a:avLst/>
          </a:prstGeom>
        </p:spPr>
        <p:txBody>
          <a:bodyPr wrap="square" lIns="121898" tIns="60948" rIns="121898" bIns="60948">
            <a:spAutoFit/>
          </a:bodyPr>
          <a:lstStyle/>
          <a:p>
            <a:pPr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这样秦、齐两国的兵都一定会进攻楚国。</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楚王不听从，说：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我的计划已经妥当了，你就闭口不要多说，就等待看我</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得到割地</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吧。</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怀王派使者跟齐国断绝邦交。张仪回到秦国之后，秦王就派使者前往齐国，秦、齐的盟约暗中缔结成功。楚国于是派遣一名将军去秦国接收土地。张仪在证实楚、齐确实断交以后，才出来接见楚国的</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索土</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使臣说：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从这里到那里，纵横总共是六里土地。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楚国使臣回国报告楚怀王，怀王大怒，准备发兵去攻打秦国。陈轸说：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攻打秦国，不是一个好办法。大王不如趁此机会将一个大都市送给秦国，跟秦连兵伐齐，这样可以把损失在秦国手里的土地再从齐国补偿回来。</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楚怀王没有采纳，于是发兵</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北去</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攻打秦国。秦、齐两国合兵，楚军在杜陵惨败。可见，楚国的土地并非不大，人民也并非软弱，之所以会几乎亡国，是由于怀王没有采纳陈轸的忠告，而过于听信张仪。</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307407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17426"/>
            <a:ext cx="11520000" cy="6512208"/>
          </a:xfrm>
          <a:prstGeom prst="rect">
            <a:avLst/>
          </a:prstGeom>
        </p:spPr>
        <p:txBody>
          <a:bodyPr wrap="square" lIns="121898" tIns="60948" rIns="121898" bIns="60948">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二</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实词释义题</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这种题型是指过去考查实词所用的传统题型，即从四个释义选项中选出解释不正确或正确的一项。答这种题，要注意两点：</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了解设误手法</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不辨词义：主要是针对一词多义现象，命题者常用甲义项代替乙义项的方式来设置错误选项。</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忽略活用：命题者有意忽略某一词的活用现象，用活用现象前的词义解释它，设置答题陷阱。</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以今释古：命题者常用以今义释古义的方式来考查考生对实词的掌握情况，这种设误角度多针对古今异义词</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857489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17426"/>
            <a:ext cx="11520000" cy="6586394"/>
          </a:xfrm>
          <a:prstGeom prst="rect">
            <a:avLst/>
          </a:prstGeom>
        </p:spPr>
        <p:txBody>
          <a:bodyPr wrap="square" lIns="121898" tIns="60948" rIns="121898" bIns="60948">
            <a:spAutoFit/>
          </a:bodyPr>
          <a:lstStyle/>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不看语法：命题者会通过故意忽略词间搭配，造成词性错误的方式来命题。</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不明单双：命题者常把两个连用的单音节词当成现代汉语中的一个双音节词来解释，设置错误选项</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两次代入法</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理解文言实词时，要让词回原句，句回原文。首先把所给释义放回原句中，再把整个句子翻译一下，一般情况下，句意通顺，说明该释义是正确的，反之就是错误的。如果把词放回原句还不能断定释义正误，就要把整个句子放到原文中，结合上下句，根据语境来判断。这样，基本就能做出正确的选择了</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681152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235844"/>
            <a:ext cx="11520000" cy="5858246"/>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北京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阅读下面的文言文，完成文后题目。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汉</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武帝始临天下，尊贤用士，辟地</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广</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境数千里。自见功大威行，遂</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从</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嗜欲。用度不足，乃行一切之变，使犯法者赎罪，入谷者补吏。是以天下奢侈，官乱民贫，盗贼并起，亡命者众。郡国恐其诛，则择便巧史书、习于计簿、能欺上府者，以为右职；奸宄不胜，则取勇猛能</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操切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百姓者、以苛暴威服下者，使居大位。故亡义而有财者显于世，欺谩而善书者尊于朝，悖逆而勇猛者贵于官。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呜呼，今日之变，有甚于此！自</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明</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神宗以来，</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黩</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货之风日甚一日。国维不张，而人心大坏，数十年于此矣。</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取材于顾炎武《日知录》</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5109013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67892"/>
            <a:ext cx="11520000" cy="3354740"/>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下列对句中加颜色词语的解释，不正确的一项是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辟地</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广</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境数千</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里</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广</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：宽广</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遂</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从</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嗜欲</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  	</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从</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：放纵</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则取勇猛能</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操切</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百姓者</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  	</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操切：胁迫</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黩</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货之风日甚一日</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  	</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黩</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：贪求</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209600" y="1392253"/>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grpSp>
        <p:nvGrpSpPr>
          <p:cNvPr id="4" name="组合 3"/>
          <p:cNvGrpSpPr/>
          <p:nvPr/>
        </p:nvGrpSpPr>
        <p:grpSpPr>
          <a:xfrm>
            <a:off x="389206" y="4221882"/>
            <a:ext cx="11412000" cy="1224136"/>
            <a:chOff x="406574" y="1081808"/>
            <a:chExt cx="11412000" cy="1224136"/>
          </a:xfrm>
        </p:grpSpPr>
        <p:grpSp>
          <p:nvGrpSpPr>
            <p:cNvPr id="5" name="组合 4"/>
            <p:cNvGrpSpPr/>
            <p:nvPr/>
          </p:nvGrpSpPr>
          <p:grpSpPr>
            <a:xfrm>
              <a:off x="406574" y="1081808"/>
              <a:ext cx="11412000" cy="1224136"/>
              <a:chOff x="406574" y="1081808"/>
              <a:chExt cx="11412000" cy="1224136"/>
            </a:xfrm>
          </p:grpSpPr>
          <p:sp>
            <p:nvSpPr>
              <p:cNvPr id="7" name="圆角矩形 6"/>
              <p:cNvSpPr/>
              <p:nvPr/>
            </p:nvSpPr>
            <p:spPr>
              <a:xfrm>
                <a:off x="406574" y="1197546"/>
                <a:ext cx="11412000" cy="110839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574387" y="1356163"/>
              <a:ext cx="11076375" cy="637675"/>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广：使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广，开拓。</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7877522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 xmlns:a16="http://schemas.microsoft.com/office/drawing/2014/main"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0" name="矩形 9"/>
          <p:cNvSpPr/>
          <p:nvPr/>
        </p:nvSpPr>
        <p:spPr>
          <a:xfrm>
            <a:off x="335206" y="705951"/>
            <a:ext cx="11520000" cy="6000169"/>
          </a:xfrm>
          <a:prstGeom prst="rect">
            <a:avLst/>
          </a:prstGeom>
        </p:spPr>
        <p:txBody>
          <a:bodyPr wrap="square">
            <a:spAutoFit/>
          </a:bodyPr>
          <a:lstStyle/>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汉武帝即位之初，尊重贤才，任用士人，开拓疆域数千里。他认为自己功绩盛大，威望很高，于是开始奢侈纵欲。费用不足，就变更各种旧有规制，使犯法者可以用钱物来赎罪，交纳一定的谷物就可以补为官吏。因此，天下奢侈之风盛行，吏治混乱，百姓贫困，盗贼蜂起，亡命之徒众多。各郡国害怕祸殃及身，就选择精通掌故、长于为文、熟悉赋税簿籍、善于巧言蒙骗上级官府的人为高官；奸邪之事层出不穷，便举用凶狠而能控制百姓、能以苛刻暴虐手段胁迫人屈服的人，让他们身居要职。因此无义而有财者显赫于世间，欺诈而善书者尊贵于朝廷，逆乱狂妄而凶狠无畏者位居高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唉！当今的社会形势比汉武帝时期还要严峻。从明神宗皇帝以来，社会上贪财好利的风气越来越严重。国家纲纪制度形同虚设，社会风气彻底变坏，到现在已经有数十年了。</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731457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5" name="矩形 14"/>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7" name="标题 2"/>
          <p:cNvSpPr txBox="1"/>
          <p:nvPr/>
        </p:nvSpPr>
        <p:spPr>
          <a:xfrm>
            <a:off x="1159667" y="2405846"/>
            <a:ext cx="987107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1300"/>
              </a:spcBef>
              <a:spcAft>
                <a:spcPts val="1300"/>
              </a:spcAft>
            </a:pPr>
            <a:r>
              <a:rPr lang="zh-CN" altLang="zh-CN" b="1" kern="100" spc="600" dirty="0">
                <a:latin typeface="+mj-ea"/>
                <a:cs typeface="华文黑体" panose="02010600040101010101" pitchFamily="2" charset="-122"/>
              </a:rPr>
              <a:t>对点练</a:t>
            </a:r>
            <a:r>
              <a:rPr lang="zh-CN" altLang="zh-CN" b="1" kern="100" spc="600" dirty="0" smtClean="0">
                <a:latin typeface="+mj-ea"/>
                <a:cs typeface="华文黑体" panose="02010600040101010101" pitchFamily="2" charset="-122"/>
              </a:rPr>
              <a:t>案</a:t>
            </a:r>
            <a:r>
              <a:rPr lang="en-US" altLang="zh-CN" b="1" kern="100" spc="600" dirty="0" smtClean="0">
                <a:latin typeface="+mj-ea"/>
                <a:cs typeface="华文黑体" panose="02010600040101010101" pitchFamily="2" charset="-122"/>
              </a:rPr>
              <a:t>20</a:t>
            </a:r>
            <a:endParaRPr lang="zh-CN" altLang="zh-CN" b="1" kern="100" spc="600" dirty="0">
              <a:latin typeface="+mj-ea"/>
              <a:cs typeface="华文黑体" panose="02010600040101010101" pitchFamily="2" charset="-122"/>
            </a:endParaRPr>
          </a:p>
        </p:txBody>
      </p:sp>
      <p:sp>
        <p:nvSpPr>
          <p:cNvPr id="18" name="矩形 17"/>
          <p:cNvSpPr/>
          <p:nvPr/>
        </p:nvSpPr>
        <p:spPr>
          <a:xfrm>
            <a:off x="979252"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65208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69330"/>
            <a:ext cx="11518500" cy="4616648"/>
          </a:xfrm>
          <a:prstGeom prst="rect">
            <a:avLst/>
          </a:prstGeom>
        </p:spPr>
        <p:txBody>
          <a:bodyPr wrap="square">
            <a:spAutoFit/>
          </a:bodyPr>
          <a:lstStyle/>
          <a:p>
            <a:pPr algn="just">
              <a:lnSpc>
                <a:spcPct val="150000"/>
              </a:lnSpc>
              <a:spcAft>
                <a:spcPts val="0"/>
              </a:spcAft>
            </a:pPr>
            <a:r>
              <a:rPr lang="zh-CN" altLang="zh-CN" sz="2800" b="1" kern="100" dirty="0">
                <a:latin typeface="Times New Roman" panose="02020603050405020304" pitchFamily="18" charset="0"/>
                <a:ea typeface="微软雅黑" panose="020B0503020204020204" pitchFamily="34" charset="-122"/>
                <a:cs typeface="Times New Roman" panose="02020603050405020304" pitchFamily="18" charset="0"/>
              </a:rPr>
              <a:t>一、名句默写</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补写出下列句子中的空缺部分。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《离骚》中，屈原对投机取巧、违背规矩的世风痛心疾首，对自己怀才不遇的处境叹息不已，但他依然表示</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体现</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出自己信念之坚定。</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《谏太宗十思疏》中，魏征直接指出古代有很多帝王都不能做到善始善终这一普遍现象的句子是</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4" name="矩形 3"/>
          <p:cNvSpPr/>
          <p:nvPr/>
        </p:nvSpPr>
        <p:spPr>
          <a:xfrm>
            <a:off x="6891204" y="2504604"/>
            <a:ext cx="2698175"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宁溘死以流亡兮</a:t>
            </a:r>
            <a:endParaRPr lang="zh-CN" altLang="en-US" dirty="0"/>
          </a:p>
        </p:txBody>
      </p:sp>
      <p:sp>
        <p:nvSpPr>
          <p:cNvPr id="17" name="矩形 16"/>
          <p:cNvSpPr/>
          <p:nvPr/>
        </p:nvSpPr>
        <p:spPr>
          <a:xfrm>
            <a:off x="10002688" y="2513038"/>
            <a:ext cx="1620957"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余不忍</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为</a:t>
            </a:r>
            <a:endParaRPr lang="zh-CN" altLang="en-US" dirty="0"/>
          </a:p>
        </p:txBody>
      </p:sp>
      <p:sp>
        <p:nvSpPr>
          <p:cNvPr id="6" name="矩形 5"/>
          <p:cNvSpPr/>
          <p:nvPr/>
        </p:nvSpPr>
        <p:spPr>
          <a:xfrm>
            <a:off x="5024611" y="4429656"/>
            <a:ext cx="2339102"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有善始者实繁</a:t>
            </a:r>
            <a:endParaRPr lang="zh-CN" altLang="en-US" dirty="0"/>
          </a:p>
        </p:txBody>
      </p:sp>
      <p:sp>
        <p:nvSpPr>
          <p:cNvPr id="9" name="矩形 8"/>
          <p:cNvSpPr/>
          <p:nvPr/>
        </p:nvSpPr>
        <p:spPr>
          <a:xfrm>
            <a:off x="7697494" y="4420245"/>
            <a:ext cx="2339102" cy="523220"/>
          </a:xfrm>
          <a:prstGeom prst="rect">
            <a:avLst/>
          </a:prstGeom>
        </p:spPr>
        <p:txBody>
          <a:bodyPr wrap="none">
            <a:spAutoFit/>
          </a:bodyPr>
          <a:lstStyle/>
          <a:p>
            <a:pPr lvl="0"/>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能克终者盖寡</a:t>
            </a:r>
            <a:endParaRPr lang="zh-CN" altLang="en-US" dirty="0">
              <a:solidFill>
                <a:prstClr val="black"/>
              </a:solidFill>
            </a:endParaRPr>
          </a:p>
        </p:txBody>
      </p:sp>
      <p:sp>
        <p:nvSpPr>
          <p:cNvPr id="5" name="矩形 4"/>
          <p:cNvSpPr/>
          <p:nvPr/>
        </p:nvSpPr>
        <p:spPr>
          <a:xfrm>
            <a:off x="416099" y="3152850"/>
            <a:ext cx="1261884" cy="523220"/>
          </a:xfrm>
          <a:prstGeom prst="rect">
            <a:avLst/>
          </a:prstGeom>
        </p:spPr>
        <p:txBody>
          <a:bodyPr wrap="none">
            <a:spAutoFit/>
          </a:bodyPr>
          <a:lstStyle/>
          <a:p>
            <a:pPr lvl="0"/>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此态也</a:t>
            </a:r>
            <a:endParaRPr lang="zh-CN" altLang="en-US" dirty="0">
              <a:solidFill>
                <a:prstClr val="black"/>
              </a:solidFill>
            </a:endParaRPr>
          </a:p>
        </p:txBody>
      </p:sp>
      <p:sp>
        <p:nvSpPr>
          <p:cNvPr id="22" name="圆角矩形 21">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78160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P spid="6" grpId="0"/>
      <p:bldP spid="9" grpId="0"/>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981522"/>
            <a:ext cx="11518500" cy="1384995"/>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管弦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本是中国传统乐器中的管乐和弦乐的统称，古代诗文中常以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管弦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代指音乐，例如</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矩形 14"/>
          <p:cNvSpPr/>
          <p:nvPr/>
        </p:nvSpPr>
        <p:spPr>
          <a:xfrm>
            <a:off x="335956" y="2421682"/>
            <a:ext cx="11518500" cy="657872"/>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主人下马客在船　举酒欲饮无管弦</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管弦呕哑　多于市人之言语</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6" name="圆角矩形 15">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11415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333450"/>
            <a:ext cx="11518500" cy="5262979"/>
          </a:xfrm>
          <a:prstGeom prst="rect">
            <a:avLst/>
          </a:prstGeom>
        </p:spPr>
        <p:txBody>
          <a:bodyPr wrap="square">
            <a:spAutoFit/>
          </a:bodyPr>
          <a:lstStyle/>
          <a:p>
            <a:pPr algn="just">
              <a:lnSpc>
                <a:spcPct val="150000"/>
              </a:lnSpc>
              <a:spcAft>
                <a:spcPts val="0"/>
              </a:spcAft>
            </a:pPr>
            <a:r>
              <a:rPr lang="zh-CN" altLang="zh-CN" sz="2800" b="1" kern="100" dirty="0">
                <a:latin typeface="Times New Roman" panose="02020603050405020304" pitchFamily="18" charset="0"/>
                <a:ea typeface="微软雅黑" panose="020B0503020204020204" pitchFamily="34" charset="-122"/>
                <a:cs typeface="Times New Roman" panose="02020603050405020304" pitchFamily="18" charset="0"/>
              </a:rPr>
              <a:t>二、专项训练</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综合运用各种推断实词的方法，推断下面文段中加颜色字的意思。</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张廷</a:t>
            </a:r>
            <a:r>
              <a:rPr lang="zh-CN" altLang="zh-CN" sz="2800" kern="100" dirty="0">
                <a:latin typeface="宋体" panose="02010600030101010101" pitchFamily="2" charset="-122"/>
                <a:ea typeface="楷体" panose="02010609060101010101" pitchFamily="49" charset="-122"/>
                <a:cs typeface="宋体" panose="02010600030101010101" pitchFamily="2" charset="-122"/>
              </a:rPr>
              <a:t>珪</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，河南济源人。第进士，补白水尉。累迁监察御史，按劾平直。武后</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税</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天下浮屠钱，</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营</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佛祠于白司马坂，廷</a:t>
            </a:r>
            <a:r>
              <a:rPr lang="zh-CN" altLang="zh-CN" sz="2800" kern="100" dirty="0">
                <a:latin typeface="宋体" panose="02010600030101010101" pitchFamily="2" charset="-122"/>
                <a:ea typeface="楷体" panose="02010609060101010101" pitchFamily="49" charset="-122"/>
                <a:cs typeface="宋体" panose="02010600030101010101" pitchFamily="2" charset="-122"/>
              </a:rPr>
              <a:t>珪</a:t>
            </a:r>
            <a:r>
              <a:rPr lang="zh-CN" altLang="zh-CN" sz="2800" kern="100" dirty="0">
                <a:latin typeface="方正中等线简体" panose="03000509000000000000" pitchFamily="65" charset="-122"/>
                <a:ea typeface="楷体_GB2312" panose="02010609030101010101" pitchFamily="49" charset="-122"/>
                <a:cs typeface="方正中等线简体" panose="03000509000000000000" pitchFamily="65" charset="-122"/>
              </a:rPr>
              <a:t>谏</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，后</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善</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之。召见长生殿，赏慰良厚，因是罢役。神龙初，诏白司马坂复营佛祠。廷</a:t>
            </a:r>
            <a:r>
              <a:rPr lang="zh-CN" altLang="zh-CN" sz="2800" kern="100" dirty="0">
                <a:latin typeface="宋体" panose="02010600030101010101" pitchFamily="2" charset="-122"/>
                <a:ea typeface="楷体" panose="02010609060101010101" pitchFamily="49" charset="-122"/>
                <a:cs typeface="宋体" panose="02010600030101010101" pitchFamily="2" charset="-122"/>
              </a:rPr>
              <a:t>珪</a:t>
            </a:r>
            <a:r>
              <a:rPr lang="zh-CN" altLang="zh-CN" sz="2800" kern="100" dirty="0">
                <a:latin typeface="方正中等线简体" panose="03000509000000000000" pitchFamily="65" charset="-122"/>
                <a:ea typeface="楷体_GB2312" panose="02010609030101010101" pitchFamily="49" charset="-122"/>
                <a:cs typeface="方正中等线简体" panose="03000509000000000000" pitchFamily="65" charset="-122"/>
              </a:rPr>
              <a:t>方奉诏抵河北</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，道出其所，见营筑劳亟，怀不能已。上书切争，且言：</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今土木复兴，不</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称</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前诏。愿罢之，以</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纾</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穷乏。</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帝不省</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indent="711200" algn="r">
              <a:lnSpc>
                <a:spcPct val="150000"/>
              </a:lnSpc>
              <a:spcAft>
                <a:spcPts val="0"/>
              </a:spcAft>
            </a:pP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节选自《新唐书</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张廷</a:t>
            </a:r>
            <a:r>
              <a:rPr lang="zh-CN" altLang="zh-CN" sz="2800" kern="100" dirty="0">
                <a:latin typeface="宋体" panose="02010600030101010101" pitchFamily="2" charset="-122"/>
                <a:ea typeface="宋体" panose="02010600030101010101" pitchFamily="2" charset="-122"/>
                <a:cs typeface="宋体" panose="02010600030101010101" pitchFamily="2" charset="-122"/>
              </a:rPr>
              <a:t>珪</a:t>
            </a:r>
            <a:r>
              <a:rPr lang="zh-CN" altLang="zh-CN" sz="2800" kern="100" dirty="0">
                <a:latin typeface="仿宋_GB2312" panose="02010609030101010101" pitchFamily="49" charset="-122"/>
                <a:ea typeface="宋体" panose="02010600030101010101" pitchFamily="2" charset="-122"/>
                <a:cs typeface="仿宋_GB2312" panose="02010609030101010101" pitchFamily="49" charset="-122"/>
              </a:rPr>
              <a:t>传》</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2</a:t>
            </a:r>
            <a:endParaRPr kumimoji="1" lang="zh-CN" altLang="en-US" sz="1600" kern="0" dirty="0">
              <a:solidFill>
                <a:schemeClr val="bg1"/>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3656459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46001"/>
            <a:ext cx="11518500" cy="590931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武后</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税</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天下浮屠钱：</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营</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佛祠于白司马坂：</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后</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善</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之：</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称</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前诏：</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p>
          <a:p>
            <a:pPr algn="just">
              <a:lnSpc>
                <a:spcPct val="150000"/>
              </a:lnSpc>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endParaRPr>
          </a:p>
        </p:txBody>
      </p:sp>
      <p:sp>
        <p:nvSpPr>
          <p:cNvPr id="27" name="矩形 26"/>
          <p:cNvSpPr/>
          <p:nvPr/>
        </p:nvSpPr>
        <p:spPr>
          <a:xfrm>
            <a:off x="352896" y="3955107"/>
            <a:ext cx="11286926" cy="203132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称</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可运用语境推义法，结合上文张廷</a:t>
            </a:r>
            <a:r>
              <a:rPr lang="zh-CN" altLang="zh-CN" sz="2800" kern="100" dirty="0">
                <a:solidFill>
                  <a:srgbClr val="C00000"/>
                </a:solidFill>
                <a:latin typeface="方正中等线_GBK" panose="03000509000000000000" pitchFamily="65" charset="-122"/>
                <a:ea typeface="方正中等线_GBK" panose="03000509000000000000" pitchFamily="65" charset="-122"/>
                <a:cs typeface="宋体" panose="02010600030101010101" pitchFamily="2" charset="-122"/>
              </a:rPr>
              <a:t>珪</a:t>
            </a:r>
            <a:r>
              <a:rPr lang="zh-CN" altLang="zh-CN" sz="2800" kern="100" dirty="0">
                <a:solidFill>
                  <a:srgbClr val="C00000"/>
                </a:solidFill>
                <a:latin typeface="宋体" panose="02010600030101010101" pitchFamily="2" charset="-122"/>
                <a:ea typeface="方正中等线简体" panose="03000509000000000000" pitchFamily="65" charset="-122"/>
                <a:cs typeface="方正中等线简体" panose="03000509000000000000" pitchFamily="65" charset="-122"/>
              </a:rPr>
              <a:t>劝谏后</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因是罢役</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，这次又要重建，明显和以前的诏令不符合，所以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称</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应是</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符合，相符</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和</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相符</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2</a:t>
            </a:r>
            <a:endParaRPr kumimoji="1" lang="zh-CN" altLang="en-US" sz="1600" kern="0" dirty="0">
              <a:solidFill>
                <a:schemeClr val="bg1"/>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4" name="矩形 3"/>
          <p:cNvSpPr/>
          <p:nvPr/>
        </p:nvSpPr>
        <p:spPr>
          <a:xfrm>
            <a:off x="352896" y="117426"/>
            <a:ext cx="11286926" cy="138499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税</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可运用语法推义法，</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税</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处于谓语动词位置，应该是名词作动词，征收。</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矩形 24"/>
          <p:cNvSpPr/>
          <p:nvPr/>
        </p:nvSpPr>
        <p:spPr>
          <a:xfrm>
            <a:off x="352896" y="1414849"/>
            <a:ext cx="11286926" cy="138499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可运用语法推义法，</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处于动词位置，应译为动词</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营建</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6" name="矩形 25"/>
          <p:cNvSpPr/>
          <p:nvPr/>
        </p:nvSpPr>
        <p:spPr>
          <a:xfrm>
            <a:off x="352896" y="2692871"/>
            <a:ext cx="11286926" cy="138499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善</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可运用语境推义法和语法推义法，前句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廷</a:t>
            </a:r>
            <a:r>
              <a:rPr lang="zh-CN" altLang="zh-CN" sz="2800" kern="100" dirty="0" smtClean="0">
                <a:solidFill>
                  <a:srgbClr val="C00000"/>
                </a:solidFill>
                <a:latin typeface="宋体" panose="02010600030101010101" pitchFamily="2" charset="-122"/>
                <a:ea typeface="宋体" panose="02010600030101010101" pitchFamily="2" charset="-122"/>
                <a:cs typeface="宋体" panose="02010600030101010101" pitchFamily="2" charset="-122"/>
              </a:rPr>
              <a:t>珪</a:t>
            </a:r>
            <a:r>
              <a:rPr lang="zh-CN" altLang="zh-CN" sz="2800" kern="100" dirty="0" smtClean="0">
                <a:solidFill>
                  <a:srgbClr val="C00000"/>
                </a:solidFill>
                <a:latin typeface="宋体" panose="02010600030101010101" pitchFamily="2" charset="-122"/>
                <a:ea typeface="方正中等线简体" panose="03000509000000000000" pitchFamily="65" charset="-122"/>
                <a:cs typeface="方正中等线简体" panose="03000509000000000000" pitchFamily="65" charset="-122"/>
              </a:rPr>
              <a:t>谏</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，后句是结果，</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善</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应该是形容词的意动用法，认为</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说得好。</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8" name="圆角矩形 27">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35377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linds(horizontal)">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p:bldP spid="25" grpId="0"/>
      <p:bldP spid="2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52896" y="1440160"/>
            <a:ext cx="11286926" cy="138499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纾</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可运用成语推义法，联系成语</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毁家纾难</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纾</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是</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解除</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的意思。</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 name="矩形 1"/>
          <p:cNvSpPr/>
          <p:nvPr/>
        </p:nvSpPr>
        <p:spPr>
          <a:xfrm>
            <a:off x="335956" y="1468735"/>
            <a:ext cx="11518500" cy="1384995"/>
          </a:xfrm>
          <a:prstGeom prst="rect">
            <a:avLst/>
          </a:prstGeom>
        </p:spPr>
        <p:txBody>
          <a:bodyPr wrap="square">
            <a:spAutoFit/>
          </a:bodyPr>
          <a:lstStyle/>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纾</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穷乏：</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2</a:t>
            </a:r>
            <a:endParaRPr kumimoji="1" lang="zh-CN" altLang="en-US" sz="1600" kern="0" dirty="0">
              <a:solidFill>
                <a:schemeClr val="bg1"/>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118098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矩形 24">
            <a:extLst>
              <a:ext uri="{FF2B5EF4-FFF2-40B4-BE49-F238E27FC236}">
                <a16:creationId xmlns="" xmlns:a16="http://schemas.microsoft.com/office/drawing/2014/main"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6" name="矩形 25"/>
          <p:cNvSpPr/>
          <p:nvPr/>
        </p:nvSpPr>
        <p:spPr>
          <a:xfrm>
            <a:off x="335206" y="837506"/>
            <a:ext cx="11520000" cy="4515660"/>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张廷</a:t>
            </a:r>
            <a:r>
              <a:rPr lang="zh-CN" altLang="zh-CN" sz="2800" kern="100" dirty="0">
                <a:latin typeface="宋体" panose="02010600030101010101" pitchFamily="2" charset="-122"/>
                <a:ea typeface="楷体" panose="02010609060101010101" pitchFamily="49" charset="-122"/>
                <a:cs typeface="宋体" panose="02010600030101010101" pitchFamily="2" charset="-122"/>
              </a:rPr>
              <a:t>珪</a:t>
            </a:r>
            <a:r>
              <a:rPr lang="zh-CN" altLang="zh-CN" sz="2800" kern="100" dirty="0">
                <a:latin typeface="宋体" panose="02010600030101010101" pitchFamily="2" charset="-122"/>
                <a:ea typeface="楷体_GB2312" panose="02010609030101010101" pitchFamily="49" charset="-122"/>
                <a:cs typeface="楷体_GB2312" panose="02010609030101010101" pitchFamily="49" charset="-122"/>
              </a:rPr>
              <a:t>，河南济源人。考中进士科，补任白水尉。几经升官后任监察御史，按察纠举公正。武后征收天下僧人的钱，在白司马坂营建佛寺，张廷</a:t>
            </a:r>
            <a:r>
              <a:rPr lang="zh-CN" altLang="zh-CN" sz="2800" kern="100" dirty="0">
                <a:latin typeface="宋体" panose="02010600030101010101" pitchFamily="2" charset="-122"/>
                <a:ea typeface="楷体" panose="02010609060101010101" pitchFamily="49" charset="-122"/>
                <a:cs typeface="宋体" panose="02010600030101010101" pitchFamily="2" charset="-122"/>
              </a:rPr>
              <a:t>珪</a:t>
            </a:r>
            <a:r>
              <a:rPr lang="zh-CN" altLang="zh-CN" sz="2800" kern="100" dirty="0">
                <a:latin typeface="宋体" panose="02010600030101010101" pitchFamily="2" charset="-122"/>
                <a:ea typeface="楷体_GB2312" panose="02010609030101010101" pitchFamily="49" charset="-122"/>
                <a:cs typeface="楷体_GB2312" panose="02010609030101010101" pitchFamily="49" charset="-122"/>
              </a:rPr>
              <a:t>上书劝谏，武后认为他说得好。在长生殿召见他，赏赐慰勉很丰厚，建佛寺之事也就因此停止。神龙初年，诏令在白司马坂再次营建佛寺。张廷</a:t>
            </a:r>
            <a:r>
              <a:rPr lang="zh-CN" altLang="zh-CN" sz="2800" kern="100" dirty="0">
                <a:latin typeface="宋体" panose="02010600030101010101" pitchFamily="2" charset="-122"/>
                <a:ea typeface="楷体" panose="02010609060101010101" pitchFamily="49" charset="-122"/>
                <a:cs typeface="宋体" panose="02010600030101010101" pitchFamily="2" charset="-122"/>
              </a:rPr>
              <a:t>珪</a:t>
            </a:r>
            <a:r>
              <a:rPr lang="zh-CN" altLang="zh-CN" sz="2800" kern="100" dirty="0">
                <a:latin typeface="宋体" panose="02010600030101010101" pitchFamily="2" charset="-122"/>
                <a:ea typeface="楷体_GB2312" panose="02010609030101010101" pitchFamily="49" charset="-122"/>
                <a:cs typeface="楷体_GB2312" panose="02010609030101010101" pitchFamily="49" charset="-122"/>
              </a:rPr>
              <a:t>正好奉诏令到达河北，路经那里，见百姓营造劳役十分辛苦，心中不能平静。上书恳切谏诤，并且说：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如今又兴起土木，和前诏不相符。希望能停止这些做法，以解除百姓的穷困。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皇帝不理会。</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7" name="圆角矩形 26">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63918089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5418"/>
            <a:ext cx="11518500" cy="6124754"/>
          </a:xfrm>
          <a:prstGeom prst="rect">
            <a:avLst/>
          </a:prstGeom>
        </p:spPr>
        <p:txBody>
          <a:bodyPr wrap="square">
            <a:spAutoFit/>
          </a:bodyPr>
          <a:lstStyle/>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综合运用各种推断实词的方法，推断下面文段中加颜色字的意思。</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汉明帝永平三年春二月甲子，立贵人马氏为皇后。后既正位宫闱，愈自谦肃，好读书，常</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大练，裙不加</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缘</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。朔望诸姬朝请，望见后袍衣疏粗，以为</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绮</a:t>
            </a:r>
            <a:r>
              <a:rPr lang="zh-CN" altLang="zh-CN" sz="2800" kern="100" dirty="0">
                <a:solidFill>
                  <a:srgbClr val="0000FF"/>
                </a:solidFill>
                <a:latin typeface="宋体" panose="02010600030101010101" pitchFamily="2" charset="-122"/>
                <a:ea typeface="楷体" panose="02010609060101010101" pitchFamily="49" charset="-122"/>
                <a:cs typeface="宋体" panose="02010600030101010101" pitchFamily="2" charset="-122"/>
              </a:rPr>
              <a:t>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，就视，乃笑。后曰：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此</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缯</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特宜染色，故用之耳。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四年夏四月，有司连据旧典，请封诸舅。帝以天下丰</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稔</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，方</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垂</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无事，癸卯，遂封卫尉廖为顺阳侯，车骑将军防为颍阳侯，执金吾光为许侯。太后闻之，曰：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30" dirty="0">
                <a:latin typeface="Times New Roman" panose="02020603050405020304" pitchFamily="18" charset="0"/>
                <a:ea typeface="楷体_GB2312" panose="02010609030101010101" pitchFamily="49" charset="-122"/>
                <a:cs typeface="Times New Roman" panose="02020603050405020304" pitchFamily="18" charset="0"/>
              </a:rPr>
              <a:t>吾少壮时，但慕竹帛，志不顾命。今虽已老，犹戒之在得，故日夜惕</a:t>
            </a:r>
            <a:r>
              <a:rPr lang="zh-CN" altLang="zh-CN" sz="2800" kern="100" spc="-3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厉</a:t>
            </a:r>
            <a:r>
              <a:rPr lang="zh-CN" altLang="zh-CN" sz="2800" kern="100" spc="-30" dirty="0">
                <a:latin typeface="Times New Roman" panose="02020603050405020304" pitchFamily="18" charset="0"/>
                <a:ea typeface="楷体_GB2312" panose="02010609030101010101" pitchFamily="49" charset="-122"/>
                <a:cs typeface="Times New Roman" panose="02020603050405020304" pitchFamily="18" charset="0"/>
              </a:rPr>
              <a:t>，思自降损，冀乘此道，不负先帝。所以化导兄弟，共同斯志，欲令瞑目之日，无所复恨，何意老志复</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不从哉，万年之日长</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恨</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矣！</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indent="711200" algn="r">
              <a:lnSpc>
                <a:spcPct val="140000"/>
              </a:lnSpc>
              <a:spcAft>
                <a:spcPts val="0"/>
              </a:spcAft>
            </a:pP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节选自《通鉴纪事本末</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马后抑外家》</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8" name="圆角矩形 37">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9" name="圆角矩形 38">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40996613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685354"/>
            <a:ext cx="11518500" cy="461664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常</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衣</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大练：</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endParaRP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裙不加</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缘</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endParaRP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以为</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绮</a:t>
            </a:r>
            <a:r>
              <a:rPr lang="zh-CN" altLang="zh-CN" sz="2800" kern="100" dirty="0">
                <a:solidFill>
                  <a:srgbClr val="0000FF"/>
                </a:solidFill>
                <a:latin typeface="方正中等线_GBK" panose="03000509000000000000" pitchFamily="65" charset="-122"/>
                <a:ea typeface="方正中等线_GBK" panose="03000509000000000000" pitchFamily="65" charset="-122"/>
                <a:cs typeface="宋体" panose="02010600030101010101" pitchFamily="2" charset="-122"/>
              </a:rPr>
              <a:t>縠</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endParaRPr>
          </a:p>
          <a:p>
            <a:pPr algn="just">
              <a:lnSpc>
                <a:spcPct val="150000"/>
              </a:lnSpc>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矩形 24"/>
          <p:cNvSpPr/>
          <p:nvPr/>
        </p:nvSpPr>
        <p:spPr>
          <a:xfrm>
            <a:off x="352896" y="660048"/>
            <a:ext cx="11286926" cy="138499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衣</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可运用语法推义法，</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衣</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作谓语，在此处是名词作动词，穿。</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6" name="矩形 25"/>
          <p:cNvSpPr/>
          <p:nvPr/>
        </p:nvSpPr>
        <p:spPr>
          <a:xfrm>
            <a:off x="352896" y="1950709"/>
            <a:ext cx="11286926" cy="138499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缘</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可运用字形推义法，由</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纟</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缘</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的意思为</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衣服的边饰</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，即</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包住衣服边的狭长布帛</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7" name="矩形 26"/>
          <p:cNvSpPr/>
          <p:nvPr/>
        </p:nvSpPr>
        <p:spPr>
          <a:xfrm>
            <a:off x="352896" y="3200519"/>
            <a:ext cx="11286926" cy="203132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绮</a:t>
            </a:r>
            <a:r>
              <a:rPr lang="zh-CN" altLang="zh-CN" sz="2800" kern="100" dirty="0">
                <a:solidFill>
                  <a:srgbClr val="C00000"/>
                </a:solidFill>
                <a:latin typeface="方正中等线_GBK" panose="03000509000000000000" pitchFamily="65" charset="-122"/>
                <a:ea typeface="方正中等线_GBK" panose="03000509000000000000" pitchFamily="65" charset="-122"/>
                <a:cs typeface="宋体" panose="02010600030101010101" pitchFamily="2" charset="-122"/>
              </a:rPr>
              <a:t>縠</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可先运用字形推义法，由</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绮</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字偏旁</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纟</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及</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方正中等线_GBK" panose="03000509000000000000" pitchFamily="65" charset="-122"/>
                <a:ea typeface="方正中等线_GBK" panose="03000509000000000000" pitchFamily="65" charset="-122"/>
                <a:cs typeface="宋体" panose="02010600030101010101" pitchFamily="2" charset="-122"/>
              </a:rPr>
              <a:t>縠</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字结构要素</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系</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推知，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绮</a:t>
            </a:r>
            <a:r>
              <a:rPr lang="zh-CN" altLang="zh-CN" sz="2800" kern="100" dirty="0">
                <a:solidFill>
                  <a:srgbClr val="C00000"/>
                </a:solidFill>
                <a:latin typeface="方正中等线_GBK" panose="03000509000000000000" pitchFamily="65" charset="-122"/>
                <a:ea typeface="方正中等线_GBK" panose="03000509000000000000" pitchFamily="65" charset="-122"/>
                <a:cs typeface="宋体" panose="02010600030101010101" pitchFamily="2" charset="-122"/>
              </a:rPr>
              <a:t>縠</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应指带有精细花纹的绉纱；再运用邻字推义法，可以推知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方正中等线_GBK" panose="03000509000000000000" pitchFamily="65" charset="-122"/>
                <a:ea typeface="方正中等线_GBK" panose="03000509000000000000" pitchFamily="65" charset="-122"/>
                <a:cs typeface="宋体" panose="02010600030101010101" pitchFamily="2" charset="-122"/>
              </a:rPr>
              <a:t>縠</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义同</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绮</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，意思是细纱或丝织品。</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8" name="圆角矩形 27">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928831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linds(horizontal)">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399063"/>
            <a:ext cx="11518500" cy="5262979"/>
          </a:xfrm>
          <a:prstGeom prst="rect">
            <a:avLst/>
          </a:prstGeom>
        </p:spPr>
        <p:txBody>
          <a:bodyPr wrap="square">
            <a:spAutoFit/>
          </a:bodyPr>
          <a:lstStyle/>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此</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缯</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特宜染色：</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endParaRPr>
          </a:p>
          <a:p>
            <a:pPr algn="just">
              <a:lnSpc>
                <a:spcPct val="150000"/>
              </a:lnSpc>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帝以天下丰</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稔</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endParaRPr>
          </a:p>
          <a:p>
            <a:pPr algn="just">
              <a:lnSpc>
                <a:spcPct val="150000"/>
              </a:lnSpc>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方</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垂</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无事：</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矩形 24"/>
          <p:cNvSpPr/>
          <p:nvPr/>
        </p:nvSpPr>
        <p:spPr>
          <a:xfrm>
            <a:off x="352896" y="345182"/>
            <a:ext cx="11286926" cy="203132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缯</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可先运用字形推义法，由偏旁</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纟</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缯</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与纺织品有关；再运用语境推义法，由前文</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以为绮</a:t>
            </a:r>
            <a:r>
              <a:rPr lang="zh-CN" altLang="zh-CN" sz="2800" kern="100" dirty="0">
                <a:solidFill>
                  <a:srgbClr val="C00000"/>
                </a:solidFill>
                <a:latin typeface="方正中等线_GBK" panose="03000509000000000000" pitchFamily="65" charset="-122"/>
                <a:ea typeface="方正中等线_GBK" panose="03000509000000000000" pitchFamily="65" charset="-122"/>
                <a:cs typeface="宋体" panose="02010600030101010101" pitchFamily="2" charset="-122"/>
              </a:rPr>
              <a:t>縠</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和句中</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染色</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缯</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是</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衣料</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的意思。</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6" name="矩形 25"/>
          <p:cNvSpPr/>
          <p:nvPr/>
        </p:nvSpPr>
        <p:spPr>
          <a:xfrm>
            <a:off x="352896" y="2277666"/>
            <a:ext cx="11286926" cy="203132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稔</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可先运用字形推义法，由偏旁</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禾</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稔</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庄稼</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有关；再运用邻字推义法，可知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稔</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义同</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丰</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，指</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庄稼成熟</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7" name="矩形 26"/>
          <p:cNvSpPr/>
          <p:nvPr/>
        </p:nvSpPr>
        <p:spPr>
          <a:xfrm>
            <a:off x="352896" y="4235356"/>
            <a:ext cx="11286926" cy="138499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垂</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可运用字音推义法，</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垂</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在此处为通假字，同</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陲</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，意为</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边陲，边境</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8" name="圆角矩形 27">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07760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linds(horizontal)">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399063"/>
            <a:ext cx="11518500" cy="5262979"/>
          </a:xfrm>
          <a:prstGeom prst="rect">
            <a:avLst/>
          </a:prstGeom>
        </p:spPr>
        <p:txBody>
          <a:bodyPr wrap="square">
            <a:spAutoFit/>
          </a:bodyPr>
          <a:lstStyle/>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7)</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故日夜惕</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厉</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endParaRPr>
          </a:p>
          <a:p>
            <a:pPr algn="just">
              <a:lnSpc>
                <a:spcPct val="150000"/>
              </a:lnSpc>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8)</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万年之日长</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恨</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矣：</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p>
          <a:p>
            <a:pPr algn="just">
              <a:lnSpc>
                <a:spcPct val="150000"/>
              </a:lnSpc>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p>
          <a:p>
            <a:pPr algn="just">
              <a:lnSpc>
                <a:spcPct val="150000"/>
              </a:lnSpc>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矩形 24"/>
          <p:cNvSpPr/>
          <p:nvPr/>
        </p:nvSpPr>
        <p:spPr>
          <a:xfrm>
            <a:off x="352896" y="345182"/>
            <a:ext cx="11286926" cy="203132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厉</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可先运用邻字推义法，</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厉</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应与</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惕</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同义；再运用语境推义法，由前句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犹戒之在得</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可推知</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厉</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是</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警惕</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的意思。</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7" name="矩形 26"/>
          <p:cNvSpPr/>
          <p:nvPr/>
        </p:nvSpPr>
        <p:spPr>
          <a:xfrm>
            <a:off x="352896" y="2277666"/>
            <a:ext cx="11286926" cy="3323987"/>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恨</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可运用语境推义法，前句是</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何意老志复不从哉</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，意为</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没想到我这一愿望却难以遂从</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，故根据语境，这里的</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恨</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不应是</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仇恨</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愤恨</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记恨</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等义，而是</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遗憾</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义。还可运用联想推义法，联系课文《五代史伶官传序》中的</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此三者，吾遗恨也</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加以印证。</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8" name="圆角矩形 27">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86141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linds(horizontal)">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矩形 25">
            <a:extLst>
              <a:ext uri="{FF2B5EF4-FFF2-40B4-BE49-F238E27FC236}">
                <a16:creationId xmlns="" xmlns:a16="http://schemas.microsoft.com/office/drawing/2014/main"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8" name="矩形 27"/>
          <p:cNvSpPr/>
          <p:nvPr/>
        </p:nvSpPr>
        <p:spPr>
          <a:xfrm>
            <a:off x="335206" y="837506"/>
            <a:ext cx="11520000" cy="5181162"/>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汉明帝永平三年春天二月甲子这一天，明帝立贵人马氏为皇后。马皇后正式做了皇后之后，更加谦谨恭敬，她喜欢读书，经常穿粗帛制的裙子，裙子不加边饰。每月初一、十五，各位嫔妃朝见，看见皇后穿的袍子织法稀疏、粗糙，以为是带精细花纹的绉纱，走近后看了才知道是粗帛所制，于是相视而笑。马皇后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这种丝绸衣料最适合染色，因此才用它。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章帝建初四年夏四月，有关部门接连根据旧典，请求封章帝诸位舅父侯爵爵位。章帝因天下丰收，边疆无战争，在癸卯</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十九日</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，封卫尉马廖为顺阳侯，车骑将军马防为颍阳侯，执金吾马光为许侯</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p:txBody>
      </p:sp>
      <p:sp>
        <p:nvSpPr>
          <p:cNvPr id="29" name="圆角矩形 28">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74919315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矩形 27"/>
          <p:cNvSpPr/>
          <p:nvPr/>
        </p:nvSpPr>
        <p:spPr>
          <a:xfrm>
            <a:off x="335206" y="837506"/>
            <a:ext cx="11520000" cy="3222998"/>
          </a:xfrm>
          <a:prstGeom prst="rect">
            <a:avLst/>
          </a:prstGeom>
        </p:spPr>
        <p:txBody>
          <a:bodyPr wrap="square">
            <a:spAutoFit/>
          </a:bodyPr>
          <a:lstStyle/>
          <a:p>
            <a:pPr lvl="0" algn="just">
              <a:lnSpc>
                <a:spcPct val="150000"/>
              </a:lnSpc>
            </a:pPr>
            <a:r>
              <a:rPr lang="zh-CN" altLang="zh-CN" sz="2800" kern="100" dirty="0">
                <a:solidFill>
                  <a:prstClr val="black"/>
                </a:solidFill>
                <a:latin typeface="Times New Roman" panose="02020603050405020304" pitchFamily="18" charset="0"/>
                <a:ea typeface="楷体_GB2312" panose="02010609030101010101" pitchFamily="49" charset="-122"/>
                <a:cs typeface="Times New Roman" panose="02020603050405020304" pitchFamily="18" charset="0"/>
              </a:rPr>
              <a:t>太后听闻此事，说：</a:t>
            </a:r>
            <a:r>
              <a:rPr lang="en-US" altLang="zh-CN" sz="2800"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prstClr val="black"/>
                </a:solidFill>
                <a:latin typeface="Times New Roman" panose="02020603050405020304" pitchFamily="18" charset="0"/>
                <a:ea typeface="楷体_GB2312" panose="02010609030101010101" pitchFamily="49" charset="-122"/>
                <a:cs typeface="Times New Roman" panose="02020603050405020304" pitchFamily="18" charset="0"/>
              </a:rPr>
              <a:t>我年轻的时候，只羡慕古人能够在史册上留名，不顾惜性命。现在虽已年老，还警惕自己不要贪得无厌，因此日夜警惕，并自我贬损，是希望能够坚持此道，不辜负先帝。因此，我劝导兄弟们，共同坚守此志，想在我死去之日，没有遗憾，没想到我这一愿望却难以遂从，让我在九泉之下长怀遗憾！</a:t>
            </a:r>
            <a:r>
              <a:rPr lang="en-US" altLang="zh-CN" sz="2800"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27317186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327055"/>
            <a:ext cx="11518500" cy="5262979"/>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鲁哀公问于孔子曰：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吾闻古者有夔一足，其果信有一足乎？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孔子对曰：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不也，夔非一足也。夔者忿戾</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恶</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心，人多不说喜也。虽然，其所以得免于人害者，以其信也。人皆曰：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独此一，足矣。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夔非一足也，一而足也。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哀公曰：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而是，固足矣。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一曰：哀公问于孔子曰：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吾闻夔一足，</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夔，人也，何故一足？彼其无他异，而独</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通</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于声。尧曰：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夔一而足矣。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使为乐正。故君子曰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夔有一足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，非一足也。</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节选自《韩非子</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说二》</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12320625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613346"/>
            <a:ext cx="11518500" cy="461664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恶，指令人厌恶，与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想谗邪则思正身以黜恶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《谏太宗十思疏》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中</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字含义不同。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审，指真实、确实，与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审容膝之易安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《归去来兮辞并序》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字含义不同。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信，指真实，与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一人飞升，仙及鸡犬。信夫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《促织》</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信</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algn="just">
              <a:lnSpc>
                <a:spcPct val="150000"/>
              </a:lnSpc>
              <a:spcAft>
                <a:spcPts val="0"/>
              </a:spcAft>
            </a:pPr>
            <a:r>
              <a:rPr lang="zh-CN" altLang="en-US" sz="2800" kern="100" dirty="0">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含义相同。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通，指精通，与</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六艺经传皆通习之</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《师说》</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通</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字含义不同。</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TextBox 19"/>
          <p:cNvSpPr txBox="1"/>
          <p:nvPr/>
        </p:nvSpPr>
        <p:spPr>
          <a:xfrm>
            <a:off x="190550" y="621482"/>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
        <p:nvSpPr>
          <p:cNvPr id="26" name="圆角矩形 25">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67485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26" name="组合 25"/>
          <p:cNvGrpSpPr/>
          <p:nvPr/>
        </p:nvGrpSpPr>
        <p:grpSpPr>
          <a:xfrm>
            <a:off x="389206" y="1125538"/>
            <a:ext cx="11412000" cy="2376264"/>
            <a:chOff x="406574" y="1081808"/>
            <a:chExt cx="11412000" cy="2376264"/>
          </a:xfrm>
        </p:grpSpPr>
        <p:grpSp>
          <p:nvGrpSpPr>
            <p:cNvPr id="27" name="组合 26"/>
            <p:cNvGrpSpPr/>
            <p:nvPr/>
          </p:nvGrpSpPr>
          <p:grpSpPr>
            <a:xfrm>
              <a:off x="406574" y="1081808"/>
              <a:ext cx="11412000" cy="2376264"/>
              <a:chOff x="406574" y="1081808"/>
              <a:chExt cx="11412000" cy="2376264"/>
            </a:xfrm>
          </p:grpSpPr>
          <p:sp>
            <p:nvSpPr>
              <p:cNvPr id="29" name="圆角矩形 28"/>
              <p:cNvSpPr/>
              <p:nvPr/>
            </p:nvSpPr>
            <p:spPr>
              <a:xfrm>
                <a:off x="406574" y="1197546"/>
                <a:ext cx="11412000" cy="226052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8" name="矩形 27"/>
            <p:cNvSpPr/>
            <p:nvPr/>
          </p:nvSpPr>
          <p:spPr>
            <a:xfrm>
              <a:off x="574387" y="1360315"/>
              <a:ext cx="11076375" cy="2031325"/>
            </a:xfrm>
            <a:prstGeom prst="rect">
              <a:avLst/>
            </a:prstGeom>
            <a:noFill/>
            <a:ln>
              <a:noFill/>
            </a:ln>
          </p:spPr>
          <p:txBody>
            <a:bodyPr>
              <a:spAutoFit/>
            </a:bodyPr>
            <a:lstStyle/>
            <a:p>
              <a:pPr algn="just">
                <a:lnSpc>
                  <a:spcPct val="150000"/>
                </a:lnSpc>
                <a:spcAft>
                  <a:spcPts val="0"/>
                </a:spcAft>
              </a:pPr>
              <a:r>
                <a:rPr lang="en-US" altLang="zh-CN" sz="2800" kern="100" spc="-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指令人厌恶</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错，形容词，凶狠、凶猛</a:t>
              </a:r>
              <a:r>
                <a:rPr lang="en-US" altLang="zh-CN" sz="2800" kern="100" spc="-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形容词作名词，奸恶小人</a:t>
              </a:r>
              <a:r>
                <a:rPr lang="zh-CN" altLang="zh-CN" sz="2800" kern="100" spc="-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spc="-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审容膝之易安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指深知</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六艺经传皆通习之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指全面。</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31" name="圆角矩形 30">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2" name="圆角矩形 31">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3" name="圆角矩形 32">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422486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矩形 24">
            <a:extLst>
              <a:ext uri="{FF2B5EF4-FFF2-40B4-BE49-F238E27FC236}">
                <a16:creationId xmlns="" xmlns:a16="http://schemas.microsoft.com/office/drawing/2014/main"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6" name="矩形 25"/>
          <p:cNvSpPr/>
          <p:nvPr/>
        </p:nvSpPr>
        <p:spPr>
          <a:xfrm>
            <a:off x="335206" y="712540"/>
            <a:ext cx="11520000" cy="5400004"/>
          </a:xfrm>
          <a:prstGeom prst="rect">
            <a:avLst/>
          </a:prstGeom>
        </p:spPr>
        <p:txBody>
          <a:bodyPr wrap="square">
            <a:spAutoFit/>
          </a:bodyPr>
          <a:lstStyle/>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鲁哀公问孔子说：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我听说古代有个叫夔的</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乐官</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只有一只脚，他果真只有一只脚吗？</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孔子回答：</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不是的，夔并不是只有一只脚。夔这个人残暴狠心，人们多半不喜欢他。虽然如此，他之所以能够避免被别人伤害，是因为他守信用。人们都说：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只要有这一点，也就足够了。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所以夔并不是只有一只脚，而是说他只要有这一个优点就足够了。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鲁哀公说：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确实是这样的话，自然足够了。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另一种说法，鲁哀公向孔子询问：</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我听说夔仅一足，可信吗？</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孔子说：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夔是人，怎么会仅有一只脚呢？他和别人没有什么差别，唯独能精通音律。尧说：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这种人有一个就足够了。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于是派他做主管音乐的官。所以君子说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夔有一个就足够了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，并不是只有一只脚。</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7" name="圆角矩形 26">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27691397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79139"/>
            <a:ext cx="11518500" cy="4534831"/>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从诲既袭位，谓僚佐曰：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唐近而吴远，舍近臣远，非计也。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乃</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楚王殷以谢罪于唐，帝许之。四年秋七月甲申，以从诲为荆南节度使兼侍中。高从诲性明达，亲礼贤士，委任梁震，以兄事之。梁震曰：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先王待我如</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布衣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交，以嗣王</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属</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我。今嗣王能自立，不坠其业，吾老矣，不复事人矣。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遂</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固请退居。从诲不能留，乃为之筑室于土洲，从诲时过其家，四时赐与甚厚。</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节选自《通鉴纪事本末</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高氏据荆南》</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5</a:t>
            </a:r>
            <a:endParaRPr kumimoji="1" lang="zh-CN" altLang="en-US" sz="1600" kern="0" dirty="0">
              <a:solidFill>
                <a:schemeClr val="bg1"/>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8909749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327055"/>
            <a:ext cx="11518500" cy="5262979"/>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乃因楚王殷以谢罪于唐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因击沛公于坐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《鸿门宴》</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字意思不同。</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布衣，古代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指麻葛之类的织物，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指丝织品。后也以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布</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称没做官的平民。</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以嗣王属我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屈平属草稿未定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《屈原列传》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属</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algn="just">
              <a:lnSpc>
                <a:spcPct val="150000"/>
              </a:lnSpc>
              <a:spcAft>
                <a:spcPts val="0"/>
              </a:spcAft>
            </a:pPr>
            <a:r>
              <a:rPr lang="zh-CN" altLang="en-US" sz="2800" kern="100" dirty="0">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意思相同。</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遂固请退居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遂而鸡豚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《种树郭橐驼传》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字</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意思</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不同。</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5</a:t>
            </a:r>
            <a:endParaRPr kumimoji="1" lang="zh-CN" altLang="en-US" sz="1600" kern="0" dirty="0">
              <a:solidFill>
                <a:schemeClr val="bg1"/>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TextBox 19"/>
          <p:cNvSpPr txBox="1"/>
          <p:nvPr/>
        </p:nvSpPr>
        <p:spPr>
          <a:xfrm>
            <a:off x="190550" y="2917076"/>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
        <p:nvSpPr>
          <p:cNvPr id="31" name="圆角矩形 30">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2" name="圆角矩形 31">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3" name="圆角矩形 32">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76717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5</a:t>
            </a:r>
            <a:endParaRPr kumimoji="1" lang="zh-CN" altLang="en-US" sz="1600" kern="0" dirty="0">
              <a:solidFill>
                <a:schemeClr val="bg1"/>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31" name="组合 30"/>
          <p:cNvGrpSpPr/>
          <p:nvPr/>
        </p:nvGrpSpPr>
        <p:grpSpPr>
          <a:xfrm>
            <a:off x="389206" y="1125538"/>
            <a:ext cx="11412000" cy="2376264"/>
            <a:chOff x="406574" y="1081808"/>
            <a:chExt cx="11412000" cy="2376264"/>
          </a:xfrm>
        </p:grpSpPr>
        <p:grpSp>
          <p:nvGrpSpPr>
            <p:cNvPr id="32" name="组合 31"/>
            <p:cNvGrpSpPr/>
            <p:nvPr/>
          </p:nvGrpSpPr>
          <p:grpSpPr>
            <a:xfrm>
              <a:off x="406574" y="1081808"/>
              <a:ext cx="11412000" cy="2376264"/>
              <a:chOff x="406574" y="1081808"/>
              <a:chExt cx="11412000" cy="2376264"/>
            </a:xfrm>
          </p:grpSpPr>
          <p:sp>
            <p:nvSpPr>
              <p:cNvPr id="34" name="圆角矩形 33"/>
              <p:cNvSpPr/>
              <p:nvPr/>
            </p:nvSpPr>
            <p:spPr>
              <a:xfrm>
                <a:off x="406574" y="1197546"/>
                <a:ext cx="11412000" cy="226052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33" name="矩形 32"/>
            <p:cNvSpPr/>
            <p:nvPr/>
          </p:nvSpPr>
          <p:spPr>
            <a:xfrm>
              <a:off x="574387" y="1360315"/>
              <a:ext cx="11076375" cy="2031325"/>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项二者意思不同，托付</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撰写</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项通过</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趁机</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项于是</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成、养好。</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36" name="圆角矩形 35">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7" name="圆角矩形 36">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8" name="圆角矩形 37">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834407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5</a:t>
            </a:r>
            <a:endParaRPr kumimoji="1" lang="zh-CN" altLang="en-US" sz="1600" kern="0" dirty="0">
              <a:solidFill>
                <a:schemeClr val="bg1"/>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矩形 24">
            <a:extLst>
              <a:ext uri="{FF2B5EF4-FFF2-40B4-BE49-F238E27FC236}">
                <a16:creationId xmlns="" xmlns:a16="http://schemas.microsoft.com/office/drawing/2014/main"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6" name="矩形 25"/>
          <p:cNvSpPr/>
          <p:nvPr/>
        </p:nvSpPr>
        <p:spPr>
          <a:xfrm>
            <a:off x="335206" y="693490"/>
            <a:ext cx="11520000" cy="5431295"/>
          </a:xfrm>
          <a:prstGeom prst="rect">
            <a:avLst/>
          </a:prstGeom>
        </p:spPr>
        <p:txBody>
          <a:bodyPr wrap="square">
            <a:spAutoFit/>
          </a:bodyPr>
          <a:lstStyle/>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高从诲继位后，对僚佐们说：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后唐离我们近而吴国离我们远，舍弃近的国家而臣服于远的国家，这不是好计策。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于是通过楚王马殷向后唐谢罪，后唐明宗答应了他的请求。天成四年秋季七月甲申日，后唐朝廷任命高从诲为荆南节度使兼侍中。高从诲性情通达，礼贤下士，重用梁震，把他当作兄长来对待。梁震说：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先王待我如同贫贱之交，他将您托付给我。现在您已经能够自立，没有荒废先王遗业，我已年老，不能再侍奉人了。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于是坚决请求告老还乡。高从诲没能留住他，于是为他在土洲修建府舍，高从诲时常到梁震家里去探望，一年四季的赏赐极为丰厚。</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7" name="圆角矩形 26">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402840422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05458"/>
            <a:ext cx="11518500" cy="5262979"/>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贞观初，</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唐</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太宗</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从容</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谓侍臣曰：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周武平纣之乱，以有天下；秦皇因周之衰，遂吞六国。其得天下不殊，祚运长短若此之</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相悬</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尚书右仆射萧</a:t>
            </a:r>
            <a:r>
              <a:rPr lang="zh-CN" altLang="zh-CN" sz="2800" kern="100" dirty="0">
                <a:latin typeface="楷体" panose="02010609060101010101" pitchFamily="49" charset="-122"/>
                <a:ea typeface="楷体" panose="02010609060101010101" pitchFamily="49" charset="-122"/>
                <a:cs typeface="宋体" panose="02010600030101010101" pitchFamily="2" charset="-122"/>
              </a:rPr>
              <a:t>瑀</a:t>
            </a:r>
            <a:r>
              <a:rPr lang="zh-CN" altLang="zh-CN" sz="2800" kern="100" dirty="0">
                <a:latin typeface="宋体" panose="02010600030101010101" pitchFamily="2" charset="-122"/>
                <a:ea typeface="楷体_GB2312" panose="02010609030101010101" pitchFamily="49" charset="-122"/>
                <a:cs typeface="楷体_GB2312" panose="02010609030101010101" pitchFamily="49" charset="-122"/>
              </a:rPr>
              <a:t>进曰：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纣为无道，天下苦之，故八百诸侯不</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期</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而会。周室微，六国无罪，秦氏专任</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智力</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，蚕食诸侯。平定虽同，人情则异。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太宗曰：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不然，周既克殷，务弘仁义；秦既得志，专行诈力。非但取之有异，抑亦守之不同。祚之修短，意在兹乎！</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indent="711200" algn="r">
              <a:lnSpc>
                <a:spcPct val="150000"/>
              </a:lnSpc>
              <a:spcAft>
                <a:spcPts val="0"/>
              </a:spcAft>
            </a:pP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节选自《贞观政要</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辩兴亡》</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6</a:t>
            </a:r>
            <a:endParaRPr kumimoji="1" lang="zh-CN" altLang="en-US" sz="1600" kern="0" dirty="0">
              <a:solidFill>
                <a:schemeClr val="bg1"/>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48846874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05458"/>
            <a:ext cx="11518500" cy="5262979"/>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从容，即随口，与《屈原列传》中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然皆祖屈原之从容辞令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从</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意思不同。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相悬，指彼此差距大，其中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与成语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悬而未决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意思</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相同</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期，指约定，与《归去来兮辞并序》中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帝乡不可期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意思</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不同</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智力，指智谋和力量，与《六国论》中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可谓智力孤危</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智力</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algn="just">
              <a:lnSpc>
                <a:spcPct val="150000"/>
              </a:lnSpc>
              <a:spcAft>
                <a:spcPts val="0"/>
              </a:spcAft>
            </a:pPr>
            <a:r>
              <a:rPr lang="zh-CN" altLang="en-US" sz="2800" kern="100" dirty="0">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意思</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相同。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6</a:t>
            </a:r>
            <a:endParaRPr kumimoji="1" lang="zh-CN" altLang="en-US" sz="1600" kern="0" dirty="0">
              <a:solidFill>
                <a:schemeClr val="bg1"/>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TextBox 19"/>
          <p:cNvSpPr txBox="1"/>
          <p:nvPr/>
        </p:nvSpPr>
        <p:spPr>
          <a:xfrm>
            <a:off x="171500" y="1701602"/>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
        <p:nvSpPr>
          <p:cNvPr id="26" name="圆角矩形 25">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406883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6</a:t>
            </a:r>
            <a:endParaRPr kumimoji="1" lang="zh-CN" altLang="en-US" sz="1600" kern="0" dirty="0">
              <a:solidFill>
                <a:schemeClr val="bg1"/>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26" name="组合 25"/>
          <p:cNvGrpSpPr/>
          <p:nvPr/>
        </p:nvGrpSpPr>
        <p:grpSpPr>
          <a:xfrm>
            <a:off x="389206" y="1125538"/>
            <a:ext cx="11412000" cy="2448272"/>
            <a:chOff x="406574" y="1081808"/>
            <a:chExt cx="11412000" cy="2448272"/>
          </a:xfrm>
        </p:grpSpPr>
        <p:grpSp>
          <p:nvGrpSpPr>
            <p:cNvPr id="27" name="组合 26"/>
            <p:cNvGrpSpPr/>
            <p:nvPr/>
          </p:nvGrpSpPr>
          <p:grpSpPr>
            <a:xfrm>
              <a:off x="406574" y="1081808"/>
              <a:ext cx="11412000" cy="2448272"/>
              <a:chOff x="406574" y="1081808"/>
              <a:chExt cx="11412000" cy="2448272"/>
            </a:xfrm>
          </p:grpSpPr>
          <p:sp>
            <p:nvSpPr>
              <p:cNvPr id="29" name="圆角矩形 28"/>
              <p:cNvSpPr/>
              <p:nvPr/>
            </p:nvSpPr>
            <p:spPr>
              <a:xfrm>
                <a:off x="406574" y="1197546"/>
                <a:ext cx="11412000" cy="233253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8" name="矩形 27"/>
            <p:cNvSpPr/>
            <p:nvPr/>
          </p:nvSpPr>
          <p:spPr>
            <a:xfrm>
              <a:off x="574387" y="1364669"/>
              <a:ext cx="11076375" cy="2031325"/>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然皆祖屈原之从容辞令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从容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指委婉得体</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项二者意思不同，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悬而未决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意为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无着落，没结果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帝乡不可期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意为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期求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2" name="圆角矩形 31">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90504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矩形 24">
            <a:extLst>
              <a:ext uri="{FF2B5EF4-FFF2-40B4-BE49-F238E27FC236}">
                <a16:creationId xmlns="" xmlns:a16="http://schemas.microsoft.com/office/drawing/2014/main"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1" name="矩形 30"/>
          <p:cNvSpPr/>
          <p:nvPr/>
        </p:nvSpPr>
        <p:spPr>
          <a:xfrm>
            <a:off x="335206" y="712540"/>
            <a:ext cx="11520000" cy="5400004"/>
          </a:xfrm>
          <a:prstGeom prst="rect">
            <a:avLst/>
          </a:prstGeom>
        </p:spPr>
        <p:txBody>
          <a:bodyPr wrap="square">
            <a:spAutoFit/>
          </a:bodyPr>
          <a:lstStyle/>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贞观初年，唐太宗随口问身边的大臣说：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周武王平定了商纣王的乱局，才取得了天下；秦始皇趁着周王室衰微，就吞并了六国。他们取得天下没有什么不同，为什么国运长短却如此悬殊呢？</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尚书右仆射萧</a:t>
            </a:r>
            <a:r>
              <a:rPr lang="zh-CN" altLang="zh-CN" sz="2600" kern="100" dirty="0">
                <a:latin typeface="宋体" panose="02010600030101010101" pitchFamily="2" charset="-122"/>
                <a:ea typeface="宋体" panose="02010600030101010101" pitchFamily="2" charset="-122"/>
                <a:cs typeface="宋体" panose="02010600030101010101" pitchFamily="2" charset="-122"/>
              </a:rPr>
              <a:t>瑀</a:t>
            </a:r>
            <a:r>
              <a:rPr lang="zh-CN" altLang="zh-CN" sz="2600" kern="100" dirty="0">
                <a:latin typeface="宋体" panose="02010600030101010101" pitchFamily="2" charset="-122"/>
                <a:ea typeface="楷体_GB2312" panose="02010609030101010101" pitchFamily="49" charset="-122"/>
                <a:cs typeface="楷体_GB2312" panose="02010609030101010101" pitchFamily="49" charset="-122"/>
              </a:rPr>
              <a:t>进言说：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商纣王暴虐无道，天下的人都痛恨他，所以八百诸侯不约而同地来与周武王会师，讨伐纣王。虽然周王室衰微，但是六国没有罪过，秦始皇是全靠智谋和武力，像蚕吃桑叶一样逐渐吞并诸侯的。虽然同是平定天下，人们对待他们的态度却不一样。</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太宗说：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这样的说法不对，周灭殷以后，努力推行仁义；秦国达到目的以后，却一味地施行欺诈和暴力。它们不仅在取得天下的方式上有差别，而且守护天下的方式也不相同。国运之所以有长有短，道理大概就在这里吧！</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6" name="圆角矩形 25">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41909198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541338"/>
            <a:ext cx="11518500" cy="4616648"/>
          </a:xfrm>
          <a:prstGeom prst="rect">
            <a:avLst/>
          </a:prstGeom>
        </p:spPr>
        <p:txBody>
          <a:bodyPr wrap="square">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阅读下面的文段，完成后面题目。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建安四年，扬州贼帅郑宝欲略居民以赴江表，以淮南刘晔，高族名人，欲</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劫之</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使唱此谋，晔</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患之</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。会曹操</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遗使</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诣州，有所</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案问</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，晔</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要</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与归家。宝来候使者，晔留与宴饮，手刃杀之，斩其首以令宝军，其众数千人皆服，推晔为主。晔以其众</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与</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庐江太守刘勋，勋怪其故。晔曰：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宝无法制，其众素以钞略为利。仆</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宿</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无资，而整齐之，必怀怨难久，故以</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相</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与耳！</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节选自《资治通鉴</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汉纪》</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7</a:t>
            </a:r>
            <a:endParaRPr kumimoji="1" lang="zh-CN" altLang="en-US" sz="1600" kern="0" dirty="0">
              <a:solidFill>
                <a:schemeClr val="bg1"/>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13322662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7</a:t>
            </a:r>
            <a:endParaRPr kumimoji="1" lang="zh-CN" altLang="en-US" sz="1600" kern="0" dirty="0">
              <a:solidFill>
                <a:schemeClr val="bg1"/>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矩形 24"/>
          <p:cNvSpPr/>
          <p:nvPr/>
        </p:nvSpPr>
        <p:spPr>
          <a:xfrm>
            <a:off x="335956" y="256788"/>
            <a:ext cx="11518500" cy="590931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7.</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劫之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指胁迫刘晔，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与《红楼梦》第一回中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又不知过了</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几</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世</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几劫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字含义不同。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患之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指对此忧虑，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与《六国论》中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诸侯之所大患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遗使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指派遣使者，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与《苏武传》中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置币遗单于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遗</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algn="just">
              <a:lnSpc>
                <a:spcPct val="150000"/>
              </a:lnSpc>
              <a:spcAft>
                <a:spcPts val="0"/>
              </a:spcAft>
            </a:pPr>
            <a:r>
              <a:rPr lang="zh-CN" altLang="en-US" sz="2800" kern="100" dirty="0">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含义相同。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案问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指查办审问，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与《促织》中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成妻纳钱案上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案</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algn="just">
              <a:lnSpc>
                <a:spcPct val="150000"/>
              </a:lnSpc>
              <a:spcAft>
                <a:spcPts val="0"/>
              </a:spcAft>
            </a:pPr>
            <a:r>
              <a:rPr lang="zh-CN" altLang="en-US" sz="2800" kern="100" dirty="0">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含义不同。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6" name="TextBox 19"/>
          <p:cNvSpPr txBox="1"/>
          <p:nvPr/>
        </p:nvSpPr>
        <p:spPr>
          <a:xfrm>
            <a:off x="190550" y="3446577"/>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
        <p:nvSpPr>
          <p:cNvPr id="27" name="圆角矩形 26">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742448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7</a:t>
            </a:r>
            <a:endParaRPr kumimoji="1" lang="zh-CN" altLang="en-US" sz="1600" kern="0" dirty="0">
              <a:solidFill>
                <a:schemeClr val="bg1"/>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27" name="组合 26"/>
          <p:cNvGrpSpPr/>
          <p:nvPr/>
        </p:nvGrpSpPr>
        <p:grpSpPr>
          <a:xfrm>
            <a:off x="389206" y="1413570"/>
            <a:ext cx="11412000" cy="2376264"/>
            <a:chOff x="406574" y="1081808"/>
            <a:chExt cx="11412000" cy="2376264"/>
          </a:xfrm>
        </p:grpSpPr>
        <p:grpSp>
          <p:nvGrpSpPr>
            <p:cNvPr id="28" name="组合 27"/>
            <p:cNvGrpSpPr/>
            <p:nvPr/>
          </p:nvGrpSpPr>
          <p:grpSpPr>
            <a:xfrm>
              <a:off x="406574" y="1081808"/>
              <a:ext cx="11412000" cy="2376264"/>
              <a:chOff x="406574" y="1081808"/>
              <a:chExt cx="11412000" cy="2376264"/>
            </a:xfrm>
          </p:grpSpPr>
          <p:sp>
            <p:nvSpPr>
              <p:cNvPr id="30" name="圆角矩形 29"/>
              <p:cNvSpPr/>
              <p:nvPr/>
            </p:nvSpPr>
            <p:spPr>
              <a:xfrm>
                <a:off x="406574" y="1197546"/>
                <a:ext cx="11412000" cy="226052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9" name="矩形 28"/>
            <p:cNvSpPr/>
            <p:nvPr/>
          </p:nvSpPr>
          <p:spPr>
            <a:xfrm>
              <a:off x="574387" y="1341265"/>
              <a:ext cx="11076375" cy="1949508"/>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又不知过了几世几劫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是梵语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劫波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的省称</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项二者含义不同，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置币遗单于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指赠送</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成妻纳钱案上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指桌子。</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2" name="圆角矩形 31">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011853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89434"/>
            <a:ext cx="11518500" cy="590931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8.</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晔要与归家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便要还家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《桃花源记》</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含义</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相同</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晔以其众与庐江太守刘勋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则与一生彘肩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《鸿门宴》</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中</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仆宿无资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谢公宿处今尚在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《梦游天姥吟留别》</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字含义不同。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故以相与耳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会不相从许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《孔雀东南飞并序》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相</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algn="just">
              <a:lnSpc>
                <a:spcPct val="150000"/>
              </a:lnSpc>
              <a:spcAft>
                <a:spcPts val="0"/>
              </a:spcAft>
            </a:pPr>
            <a:r>
              <a:rPr lang="zh-CN" altLang="en-US" sz="2800" kern="100" dirty="0">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含义不同。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8</a:t>
            </a:r>
            <a:endParaRPr kumimoji="1" lang="zh-CN" altLang="en-US" sz="1600" kern="0" dirty="0">
              <a:solidFill>
                <a:schemeClr val="bg1"/>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TextBox 19"/>
          <p:cNvSpPr txBox="1"/>
          <p:nvPr/>
        </p:nvSpPr>
        <p:spPr>
          <a:xfrm>
            <a:off x="181025" y="4714146"/>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
        <p:nvSpPr>
          <p:cNvPr id="26" name="圆角矩形 25">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209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8</a:t>
            </a:r>
            <a:endParaRPr kumimoji="1" lang="zh-CN" altLang="en-US" sz="1600" kern="0" dirty="0">
              <a:solidFill>
                <a:schemeClr val="bg1"/>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25" name="组合 24"/>
          <p:cNvGrpSpPr/>
          <p:nvPr/>
        </p:nvGrpSpPr>
        <p:grpSpPr>
          <a:xfrm>
            <a:off x="389206" y="981522"/>
            <a:ext cx="11412000" cy="3096344"/>
            <a:chOff x="406574" y="1081808"/>
            <a:chExt cx="11412000" cy="3096344"/>
          </a:xfrm>
        </p:grpSpPr>
        <p:grpSp>
          <p:nvGrpSpPr>
            <p:cNvPr id="26" name="组合 25"/>
            <p:cNvGrpSpPr/>
            <p:nvPr/>
          </p:nvGrpSpPr>
          <p:grpSpPr>
            <a:xfrm>
              <a:off x="406574" y="1081808"/>
              <a:ext cx="11412000" cy="3096344"/>
              <a:chOff x="406574" y="1081808"/>
              <a:chExt cx="11412000" cy="3096344"/>
            </a:xfrm>
          </p:grpSpPr>
          <p:sp>
            <p:nvSpPr>
              <p:cNvPr id="28" name="圆角矩形 27"/>
              <p:cNvSpPr/>
              <p:nvPr/>
            </p:nvSpPr>
            <p:spPr>
              <a:xfrm>
                <a:off x="406574" y="1197546"/>
                <a:ext cx="11412000" cy="298060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7" name="矩形 26"/>
            <p:cNvSpPr/>
            <p:nvPr/>
          </p:nvSpPr>
          <p:spPr>
            <a:xfrm>
              <a:off x="574387" y="1419247"/>
              <a:ext cx="11076375" cy="2595839"/>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项二者含义相同，均表示动作偏指一方，可译为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项均为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约请、邀请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项均为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项平素、一向</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住宿。</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30" name="圆角矩形 29">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2" name="圆角矩形 31">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88717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8</a:t>
            </a:r>
            <a:endParaRPr kumimoji="1" lang="zh-CN" altLang="en-US" sz="1600" kern="0" dirty="0">
              <a:solidFill>
                <a:schemeClr val="bg1"/>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矩形 29">
            <a:extLst>
              <a:ext uri="{FF2B5EF4-FFF2-40B4-BE49-F238E27FC236}">
                <a16:creationId xmlns="" xmlns:a16="http://schemas.microsoft.com/office/drawing/2014/main"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1" name="矩形 30"/>
          <p:cNvSpPr/>
          <p:nvPr/>
        </p:nvSpPr>
        <p:spPr>
          <a:xfrm>
            <a:off x="335206" y="722065"/>
            <a:ext cx="11520000" cy="5431295"/>
          </a:xfrm>
          <a:prstGeom prst="rect">
            <a:avLst/>
          </a:prstGeom>
        </p:spPr>
        <p:txBody>
          <a:bodyPr wrap="square">
            <a:spAutoFit/>
          </a:bodyPr>
          <a:lstStyle/>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建安四年，扬州地区叛匪首领郑宝打算裹胁百姓到长江以南，因为淮南人刘晔出身皇族，本人名望又高，他准备胁迫刘晔，以刘晔的名义来发动此事，刘晔对此很忧虑。正好曹操派遣使者到扬州查办审问一件事情，刘晔就邀请使者同自己一道回家。郑宝前来拜见使者，刘晔留他参加宴会，亲手用刀杀死郑宝，砍下他的头颅来命令郑宝的部下，郑宝几千个部下都被镇服，推举刘晔做首领。刘晔把郑宝的部下交给庐江郡太守刘勋，刘勋对他这样做的原因感到奇怪。刘晔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郑宝军中没有纪律，部众向来靠抢掠百姓取利。我一向没有资才，而又要对他们进行整编，必然会引起怨恨，局面难以持久，所以把这些人交给你管理！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2" name="圆角矩形 31">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3" name="圆角矩形 32">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4" name="圆角矩形 33">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48564311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12772"/>
            <a:ext cx="11518500" cy="5909310"/>
          </a:xfrm>
          <a:prstGeom prst="rect">
            <a:avLst/>
          </a:prstGeom>
        </p:spPr>
        <p:txBody>
          <a:bodyPr wrap="square">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阅读下面的文段，完成后面题目。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安磐，字公石。弘治十八年进士。嘉靖元年，主事霍韬言，科道官</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亵服</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受诏，大不敬。磐偕同官论韬先以议礼得罪名教，恐言官发其奸，故摭拾细事，意在倾排。帝置不问。锦衣千户张仪以附中官张锐</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黜</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革，御史杨百之忽为</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讼</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冤，言：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仪当宸濠逆谋时，首倡大义，劝锐却其</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馈遗</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。今锐以是免死，仪功不录，无以示报。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磐疏言：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百之奸邪，</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阳</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为仪游说，而阴与锐</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交关</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，为锐再起地。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百之情得，乃诬磐因请属不行，挟私行谤。吏部尚书乔宇等议黜百之，刑部谓情状未明，宜俱</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逮</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治。帝两</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宥</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之，夺百之俸三月，磐一月</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节选自《明史</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安磐传》</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9</a:t>
            </a:r>
            <a:endParaRPr kumimoji="1" lang="zh-CN" altLang="en-US" sz="1600" kern="0" dirty="0">
              <a:solidFill>
                <a:schemeClr val="bg1"/>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圆角矩形 30">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2" name="圆角矩形 31">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3" name="圆角矩形 32">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57764982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rgbClr val="0070C0"/>
          </a:solidFill>
          <a:ln w="12700" cap="flat" cmpd="sng" algn="ctr">
            <a:solidFill>
              <a:srgbClr val="0070C0"/>
            </a:solidFill>
            <a:prstDash val="solid"/>
            <a:miter lim="800000"/>
          </a:ln>
          <a:effectLst/>
        </p:spPr>
        <p:txBody>
          <a:bodyPr rtlCol="0" anchor="ctr"/>
          <a:lstStyle/>
          <a:p>
            <a:r>
              <a:rPr kumimoji="1" lang="en-US" altLang="zh-CN" sz="1600" kern="0" dirty="0">
                <a:solidFill>
                  <a:schemeClr val="bg1"/>
                </a:solidFill>
                <a:latin typeface="Arial" panose="020B0604020202020204"/>
                <a:ea typeface="微软雅黑" panose="020B0503020204020204" charset="-122"/>
              </a:rPr>
              <a:t>9</a:t>
            </a:r>
            <a:endParaRPr kumimoji="1" lang="zh-CN" altLang="en-US" sz="1600" kern="0" dirty="0">
              <a:solidFill>
                <a:schemeClr val="bg1"/>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矩形 24"/>
          <p:cNvSpPr/>
          <p:nvPr/>
        </p:nvSpPr>
        <p:spPr>
          <a:xfrm>
            <a:off x="335956" y="511374"/>
            <a:ext cx="11518500" cy="332398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9.</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对下列句子中加颜色词语的解释，不正确的一项是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张仪以附中官张锐</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黜</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革</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黜</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：罢免</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御史杨百之忽为</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讼</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冤</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  	</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讼：申诉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而阴与锐</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交关</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  	</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交关</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：串通勾结</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帝两</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宥</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之</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  	</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宥</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：责罚</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26" name="组合 25"/>
          <p:cNvGrpSpPr/>
          <p:nvPr/>
        </p:nvGrpSpPr>
        <p:grpSpPr>
          <a:xfrm>
            <a:off x="389206" y="4077866"/>
            <a:ext cx="11412000" cy="1008112"/>
            <a:chOff x="406574" y="1081808"/>
            <a:chExt cx="11412000" cy="1008112"/>
          </a:xfrm>
        </p:grpSpPr>
        <p:grpSp>
          <p:nvGrpSpPr>
            <p:cNvPr id="27" name="组合 26"/>
            <p:cNvGrpSpPr/>
            <p:nvPr/>
          </p:nvGrpSpPr>
          <p:grpSpPr>
            <a:xfrm>
              <a:off x="406574" y="1081808"/>
              <a:ext cx="11412000" cy="1008112"/>
              <a:chOff x="406574" y="1081808"/>
              <a:chExt cx="11412000" cy="1008112"/>
            </a:xfrm>
          </p:grpSpPr>
          <p:sp>
            <p:nvSpPr>
              <p:cNvPr id="29" name="圆角矩形 28"/>
              <p:cNvSpPr/>
              <p:nvPr/>
            </p:nvSpPr>
            <p:spPr>
              <a:xfrm>
                <a:off x="406574" y="1197546"/>
                <a:ext cx="11412000" cy="89237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8" name="矩形 27"/>
            <p:cNvSpPr/>
            <p:nvPr/>
          </p:nvSpPr>
          <p:spPr>
            <a:xfrm>
              <a:off x="574387" y="1297832"/>
              <a:ext cx="11076375" cy="637675"/>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宥：宽恕。</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31" name="TextBox 9"/>
          <p:cNvSpPr txBox="1"/>
          <p:nvPr/>
        </p:nvSpPr>
        <p:spPr>
          <a:xfrm>
            <a:off x="179019" y="3132237"/>
            <a:ext cx="756000" cy="756000"/>
          </a:xfrm>
          <a:prstGeom prst="rect">
            <a:avLst/>
          </a:prstGeom>
          <a:noFill/>
        </p:spPr>
        <p:txBody>
          <a:bodyPr wrap="square" rtlCol="0">
            <a:spAutoFit/>
          </a:bodyPr>
          <a:lstStyle/>
          <a:p>
            <a:r>
              <a:rPr lang="zh-CN" altLang="en-US" sz="4500" b="1" dirty="0">
                <a:solidFill>
                  <a:srgbClr val="C00000"/>
                </a:solidFill>
                <a:latin typeface="华文细黑" pitchFamily="2" charset="-122"/>
                <a:ea typeface="华文细黑" pitchFamily="2" charset="-122"/>
              </a:rPr>
              <a:t>√</a:t>
            </a:r>
          </a:p>
        </p:txBody>
      </p:sp>
      <p:sp>
        <p:nvSpPr>
          <p:cNvPr id="32" name="圆角矩形 31">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3" name="圆角矩形 32">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4" name="圆角矩形 33">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87470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77466"/>
            <a:ext cx="11518500" cy="2031325"/>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10.</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下列句子中，加颜色词语的用法与其他三项不同的一项是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科道官</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亵服</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受</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诏</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B</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劝锐却其</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馈遗</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阳</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为仪</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游说</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D</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宜俱</a:t>
            </a:r>
            <a:r>
              <a:rPr lang="zh-CN" altLang="zh-CN" sz="2800" kern="100" dirty="0">
                <a:solidFill>
                  <a:srgbClr val="0000FF"/>
                </a:solidFill>
                <a:latin typeface="Times New Roman" panose="02020603050405020304" pitchFamily="18" charset="0"/>
                <a:ea typeface="方正中等线简体" panose="03000509000000000000" pitchFamily="65" charset="-122"/>
                <a:cs typeface="Times New Roman" panose="02020603050405020304" pitchFamily="18" charset="0"/>
              </a:rPr>
              <a:t>逮</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治</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10</a:t>
            </a:r>
            <a:endParaRPr kumimoji="1" lang="zh-CN" altLang="en-US" sz="1600" kern="0" dirty="0">
              <a:solidFill>
                <a:schemeClr val="bg1"/>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25" name="组合 24"/>
          <p:cNvGrpSpPr/>
          <p:nvPr/>
        </p:nvGrpSpPr>
        <p:grpSpPr>
          <a:xfrm>
            <a:off x="389206" y="2637706"/>
            <a:ext cx="11412000" cy="3024336"/>
            <a:chOff x="406574" y="1081808"/>
            <a:chExt cx="11412000" cy="3024336"/>
          </a:xfrm>
        </p:grpSpPr>
        <p:grpSp>
          <p:nvGrpSpPr>
            <p:cNvPr id="26" name="组合 25"/>
            <p:cNvGrpSpPr/>
            <p:nvPr/>
          </p:nvGrpSpPr>
          <p:grpSpPr>
            <a:xfrm>
              <a:off x="406574" y="1081808"/>
              <a:ext cx="11412000" cy="3024336"/>
              <a:chOff x="406574" y="1081808"/>
              <a:chExt cx="11412000" cy="3024336"/>
            </a:xfrm>
          </p:grpSpPr>
          <p:sp>
            <p:nvSpPr>
              <p:cNvPr id="28" name="圆角矩形 27"/>
              <p:cNvSpPr/>
              <p:nvPr/>
            </p:nvSpPr>
            <p:spPr>
              <a:xfrm>
                <a:off x="406574" y="1197546"/>
                <a:ext cx="11412000" cy="290859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7" name="矩形 26"/>
            <p:cNvSpPr/>
            <p:nvPr/>
          </p:nvSpPr>
          <p:spPr>
            <a:xfrm>
              <a:off x="574387" y="1297832"/>
              <a:ext cx="11076375" cy="2677656"/>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项一般实词，无活用现象</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项名词作动词</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项动词作名词</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项名词作状语。</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30" name="TextBox 9"/>
          <p:cNvSpPr txBox="1"/>
          <p:nvPr/>
        </p:nvSpPr>
        <p:spPr>
          <a:xfrm>
            <a:off x="3846049" y="1752791"/>
            <a:ext cx="756000" cy="756000"/>
          </a:xfrm>
          <a:prstGeom prst="rect">
            <a:avLst/>
          </a:prstGeom>
          <a:noFill/>
        </p:spPr>
        <p:txBody>
          <a:bodyPr wrap="square" rtlCol="0">
            <a:spAutoFit/>
          </a:bodyPr>
          <a:lstStyle/>
          <a:p>
            <a:r>
              <a:rPr lang="zh-CN" altLang="en-US" sz="4500" b="1" dirty="0">
                <a:solidFill>
                  <a:srgbClr val="C00000"/>
                </a:solidFill>
                <a:latin typeface="华文细黑" pitchFamily="2" charset="-122"/>
                <a:ea typeface="华文细黑" pitchFamily="2" charset="-122"/>
              </a:rPr>
              <a:t>√</a:t>
            </a:r>
          </a:p>
        </p:txBody>
      </p:sp>
      <p:sp>
        <p:nvSpPr>
          <p:cNvPr id="31" name="圆角矩形 30">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2" name="圆角矩形 31">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3" name="圆角矩形 32">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642806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10</a:t>
            </a:r>
            <a:endParaRPr kumimoji="1" lang="zh-CN" altLang="en-US" sz="1600" kern="0" dirty="0">
              <a:solidFill>
                <a:schemeClr val="bg1"/>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矩形 30">
            <a:extLst>
              <a:ext uri="{FF2B5EF4-FFF2-40B4-BE49-F238E27FC236}">
                <a16:creationId xmlns="" xmlns:a16="http://schemas.microsoft.com/office/drawing/2014/main"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2" name="矩形 31"/>
          <p:cNvSpPr/>
          <p:nvPr/>
        </p:nvSpPr>
        <p:spPr>
          <a:xfrm>
            <a:off x="335206" y="901378"/>
            <a:ext cx="11520000" cy="4616648"/>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安磐，字公石。弘治十八年考中进士。嘉靖元年，主事霍韬进言，科道官穿着便服接受诏书，是对皇上的大不敬。安磐与同僚们认为霍韬之前因为议论礼仪而冒犯了礼教，担心谏官揭发他干的坏事，所以拾取一些小事，意图排挤</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科道官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。皇上搁置没有过问。锦衣千户张仪因为依附宦官张锐而被免除职务，御史杨百之忽然替他申冤，说：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张仪在朱宸濠谋反的时候，首先倡导大义，劝张锐拒绝朱宸濠的礼物。现在张锐因此免死，张仪的功劳不被记录，无法显示出恩报。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安磐上书说</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3" name="圆角矩形 32">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4" name="圆角矩形 33">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5" name="圆角矩形 34">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87139315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10</a:t>
            </a:r>
            <a:endParaRPr kumimoji="1" lang="zh-CN" altLang="en-US" sz="1600" kern="0" dirty="0">
              <a:solidFill>
                <a:schemeClr val="bg1"/>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2" name="矩形 31"/>
          <p:cNvSpPr/>
          <p:nvPr/>
        </p:nvSpPr>
        <p:spPr>
          <a:xfrm>
            <a:off x="335206" y="901378"/>
            <a:ext cx="11520000" cy="3222998"/>
          </a:xfrm>
          <a:prstGeom prst="rect">
            <a:avLst/>
          </a:prstGeom>
        </p:spPr>
        <p:txBody>
          <a:bodyPr wrap="square">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杨百之狡猾，表面上替张仪游说，却暗中与张锐串通勾结，为张锐东山再起做铺垫。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杨百之获悉，就诬蔑安磐因为请求托付没被应允，挟私愤施行诽谤。吏部尚书乔宇等人建议罢免杨百之，刑部认为情况不明，应该都抓起来治罪。皇帝宽恕了他们俩，罚杨百之三个月俸禄，罚安磐一个月俸禄。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54076016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261442"/>
            <a:ext cx="11518500" cy="5808321"/>
          </a:xfrm>
          <a:prstGeom prst="rect">
            <a:avLst/>
          </a:prstGeom>
        </p:spPr>
        <p:txBody>
          <a:bodyPr wrap="square">
            <a:spAutoFit/>
          </a:bodyPr>
          <a:lstStyle/>
          <a:p>
            <a:pPr algn="just">
              <a:lnSpc>
                <a:spcPct val="150000"/>
              </a:lnSpc>
              <a:spcAft>
                <a:spcPts val="0"/>
              </a:spcAft>
            </a:pPr>
            <a:r>
              <a:rPr lang="zh-CN" altLang="zh-CN" sz="2800" b="1" kern="100" dirty="0">
                <a:latin typeface="Times New Roman" panose="02020603050405020304" pitchFamily="18" charset="0"/>
                <a:ea typeface="微软雅黑" panose="020B0503020204020204" pitchFamily="34" charset="-122"/>
                <a:cs typeface="Times New Roman" panose="02020603050405020304" pitchFamily="18" charset="0"/>
              </a:rPr>
              <a:t>三、综合训练</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阅读下面的文言文，完成文后题目。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材料一</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晋</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文公出亡，</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晋</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献公使寺人披</a:t>
            </a:r>
            <a:r>
              <a:rPr lang="en-US" altLang="zh-CN" sz="2800" kern="100" baseline="300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攻之蒲城，披斩其祛</a:t>
            </a:r>
            <a:r>
              <a:rPr lang="en-US" altLang="zh-CN" sz="2800" kern="100" baseline="300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，文公奔翟。</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晋</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惠公即位，又使攻之惠窦，不得也。及文公反国，披求见。</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文</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公曰：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蒲城之役，君令一宿，而汝即至；惠窦之难，君令三宿，而汝一宿，何其速也！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披对曰：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君令不二。除君之恶，惟恐不堪。蒲人、翟人，余</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何有</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焉？</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今公即位，其无蒲、翟乎？且桓公置射钩而相管仲。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君乃见之。</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11</a:t>
            </a:r>
            <a:endParaRPr kumimoji="1" lang="zh-CN" altLang="en-US" sz="1600" kern="0" dirty="0">
              <a:solidFill>
                <a:schemeClr val="bg1"/>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58989469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08872"/>
            <a:ext cx="11518500" cy="5262979"/>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或曰：齐、晋绝祀，不亦宜乎？桓公能用管仲之功而忘射钩之怨，文公能听寺人之言而弃斩祛之罪，桓公、文公能容二子者也。后世之君，明不及二公；后世之臣，贤不如二子。以不忠之臣事不明之君，君不知，则有燕操、子罕、田常之贼；知之，则以管仲、寺人自解。君必不诛而自以为有桓、文之德，是臣仇而明不能烛，</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多假之资自以为贤而不戒则虽无后嗣不亦可乎？</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且寺人</a:t>
            </a:r>
            <a:r>
              <a:rPr lang="zh-CN" altLang="zh-CN" sz="2800" kern="100" spc="-30" dirty="0">
                <a:latin typeface="Times New Roman" panose="02020603050405020304" pitchFamily="18" charset="0"/>
                <a:ea typeface="楷体_GB2312" panose="02010609030101010101" pitchFamily="49" charset="-122"/>
                <a:cs typeface="Times New Roman" panose="02020603050405020304" pitchFamily="18" charset="0"/>
              </a:rPr>
              <a:t>之言也，</a:t>
            </a:r>
            <a:r>
              <a:rPr lang="zh-CN" altLang="zh-CN" sz="2800" kern="100" spc="-3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直</a:t>
            </a:r>
            <a:r>
              <a:rPr lang="zh-CN" altLang="zh-CN" sz="2800" kern="100" spc="-30" dirty="0">
                <a:latin typeface="Times New Roman" panose="02020603050405020304" pitchFamily="18" charset="0"/>
                <a:ea typeface="楷体_GB2312" panose="02010609030101010101" pitchFamily="49" charset="-122"/>
                <a:cs typeface="Times New Roman" panose="02020603050405020304" pitchFamily="18" charset="0"/>
              </a:rPr>
              <a:t>饰君令而不贰者，则是贞于君也。死君后生，臣不愧，而后为贞。</a:t>
            </a:r>
            <a:r>
              <a:rPr lang="zh-CN" altLang="zh-CN" sz="2800" u="sng" kern="100" spc="-30" dirty="0">
                <a:latin typeface="Times New Roman" panose="02020603050405020304" pitchFamily="18" charset="0"/>
                <a:ea typeface="楷体_GB2312" panose="02010609030101010101" pitchFamily="49" charset="-122"/>
                <a:cs typeface="Times New Roman" panose="02020603050405020304" pitchFamily="18" charset="0"/>
              </a:rPr>
              <a:t>今惠公朝卒而暮事</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文公，寺人之不贰何如</a:t>
            </a:r>
            <a:r>
              <a:rPr lang="zh-CN" altLang="zh-CN" sz="2800" u="sng"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u="sng"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indent="711200" algn="r">
              <a:lnSpc>
                <a:spcPct val="150000"/>
              </a:lnSpc>
              <a:spcAft>
                <a:spcPts val="0"/>
              </a:spcAft>
            </a:pP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节选自《韩非子</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难三》</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11</a:t>
            </a:r>
            <a:endParaRPr kumimoji="1" lang="zh-CN" altLang="en-US" sz="1600" kern="0" dirty="0">
              <a:solidFill>
                <a:schemeClr val="bg1"/>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02911418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541338"/>
            <a:ext cx="11518500" cy="4616648"/>
          </a:xfrm>
          <a:prstGeom prst="rect">
            <a:avLst/>
          </a:prstGeom>
        </p:spPr>
        <p:txBody>
          <a:bodyPr wrap="square">
            <a:spAutoFit/>
          </a:bodyPr>
          <a:lstStyle/>
          <a:p>
            <a:pPr indent="713740"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材料二</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冯立，武德中为</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东宫</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率，甚被隐太子亲遇。太子之死也，左右多逃散，立叹曰：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岂有生受其恩，而死逃其难！</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于是率兵犯玄武门，苦战，杀屯营将军敬君弘。谓其徒曰：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微以报太子矣。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遂解兵遁于野。俄而来请罪，太宗</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数</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汝昨者出兵来战，大杀伤吾兵，将何以逃死？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立饮泣而对曰：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立出身事主，期之效命，当战之日，无所顾惮。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a:t>
            </a:r>
            <a:r>
              <a:rPr lang="zh-CN" altLang="zh-CN" sz="2800" kern="100" dirty="0">
                <a:latin typeface="宋体" panose="02010600030101010101" pitchFamily="2" charset="-122"/>
                <a:ea typeface="宋体" panose="02010600030101010101" pitchFamily="2" charset="-122"/>
                <a:cs typeface="宋体" panose="02010600030101010101" pitchFamily="2" charset="-122"/>
              </a:rPr>
              <a:t>歔</a:t>
            </a:r>
            <a:r>
              <a:rPr lang="zh-CN" altLang="zh-CN" sz="2800" kern="100" dirty="0">
                <a:latin typeface="宋体" panose="02010600030101010101" pitchFamily="2" charset="-122"/>
                <a:ea typeface="楷体_GB2312" panose="02010609030101010101" pitchFamily="49" charset="-122"/>
                <a:cs typeface="楷体_GB2312" panose="02010609030101010101" pitchFamily="49" charset="-122"/>
              </a:rPr>
              <a:t>欷悲不自胜，太宗慰勉之，授左屯卫中郎将。立谓所亲曰</a:t>
            </a:r>
            <a:r>
              <a:rPr lang="zh-CN" altLang="zh-CN" sz="2800" kern="100" dirty="0" smtClean="0">
                <a:latin typeface="宋体" panose="02010600030101010101" pitchFamily="2" charset="-122"/>
                <a:ea typeface="楷体_GB2312" panose="02010609030101010101" pitchFamily="49" charset="-122"/>
                <a:cs typeface="楷体_GB2312" panose="02010609030101010101" pitchFamily="49" charset="-122"/>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11</a:t>
            </a:r>
            <a:endParaRPr kumimoji="1" lang="zh-CN" altLang="en-US" sz="1600" kern="0" dirty="0">
              <a:solidFill>
                <a:schemeClr val="bg1"/>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67491934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05458"/>
            <a:ext cx="11518500" cy="4616648"/>
          </a:xfrm>
          <a:prstGeom prst="rect">
            <a:avLst/>
          </a:prstGeom>
        </p:spPr>
        <p:txBody>
          <a:bodyPr wrap="square">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逢莫大之恩幸而获免，终当以死奉答。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未几，突厥至便桥，率数百骑与虏战于咸阳，杀获甚众，所向皆披靡。太宗闻而嘉叹之。时有齐王元吉府左车骑谢叔方率府兵与立合军拒战，及杀敬君弘、中郎将吕衡，王师不振，秦府护军尉迟敬德乃持元吉首以示之，叔方下马号泣，拜辞而遁。明日出首，太宗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义士也。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命释之</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algn="r">
              <a:lnSpc>
                <a:spcPct val="150000"/>
              </a:lnSpc>
              <a:spcAft>
                <a:spcPts val="0"/>
              </a:spcAft>
            </a:pP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节选自《贞观政要</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忠义》</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注</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　</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寺人：宫廷内的近侍。披：人名。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祛：袖口，文中指衣袖。</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11</a:t>
            </a:r>
            <a:endParaRPr kumimoji="1" lang="zh-CN" altLang="en-US" sz="1600" kern="0" dirty="0">
              <a:solidFill>
                <a:schemeClr val="bg1"/>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77827048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5418"/>
            <a:ext cx="115185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材料一中画波浪线的部分有三处需要断句，请将下面相应位置的答案标号</a:t>
            </a:r>
            <a:r>
              <a:rPr lang="zh-CN" altLang="zh-CN" sz="2800" kern="100" dirty="0">
                <a:latin typeface="宋体" panose="02010600030101010101" pitchFamily="2" charset="-122"/>
                <a:ea typeface="方正中等线简体" panose="03000509000000000000" pitchFamily="65" charset="-122"/>
                <a:cs typeface="Times New Roman" panose="02020603050405020304" pitchFamily="18" charset="0"/>
              </a:rPr>
              <a:t>上画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11</a:t>
            </a:r>
            <a:endParaRPr kumimoji="1" lang="zh-CN" altLang="en-US" sz="1600" kern="0" dirty="0">
              <a:solidFill>
                <a:schemeClr val="bg1"/>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矩形 24"/>
          <p:cNvSpPr/>
          <p:nvPr/>
        </p:nvSpPr>
        <p:spPr>
          <a:xfrm>
            <a:off x="389206" y="1453280"/>
            <a:ext cx="11412000" cy="738664"/>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多假</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之</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资</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自</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以为贤</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而</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戒</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则</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虽</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无</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后嗣</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不亦</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　</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可</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乎？</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26" name="组合 25"/>
          <p:cNvGrpSpPr/>
          <p:nvPr/>
        </p:nvGrpSpPr>
        <p:grpSpPr>
          <a:xfrm>
            <a:off x="2208954" y="1581855"/>
            <a:ext cx="495583" cy="523220"/>
            <a:chOff x="1886563" y="3044625"/>
            <a:chExt cx="495583" cy="523220"/>
          </a:xfrm>
        </p:grpSpPr>
        <p:sp>
          <p:nvSpPr>
            <p:cNvPr id="27" name="矩形 26"/>
            <p:cNvSpPr/>
            <p:nvPr/>
          </p:nvSpPr>
          <p:spPr>
            <a:xfrm>
              <a:off x="1928770" y="3122712"/>
              <a:ext cx="350011" cy="39604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9"/>
            <p:cNvSpPr txBox="1"/>
            <p:nvPr/>
          </p:nvSpPr>
          <p:spPr>
            <a:xfrm>
              <a:off x="1886563" y="3044625"/>
              <a:ext cx="495583" cy="523220"/>
            </a:xfrm>
            <a:prstGeom prst="rect">
              <a:avLst/>
            </a:prstGeom>
            <a:noFill/>
          </p:spPr>
          <p:txBody>
            <a:bodyPr wrap="square" rtlCol="0">
              <a:spAutoFit/>
            </a:bodyPr>
            <a:lstStyle/>
            <a:p>
              <a:r>
                <a:rPr lang="en-US" altLang="zh-CN" sz="2800" kern="100" dirty="0">
                  <a:latin typeface="Times New Roman" panose="02020603050405020304" pitchFamily="18" charset="0"/>
                  <a:ea typeface="楷体_GB2312" panose="02010609030101010101" pitchFamily="49" charset="-122"/>
                </a:rPr>
                <a:t>A</a:t>
              </a:r>
              <a:endParaRPr lang="zh-CN" altLang="en-US" sz="2800" b="1" dirty="0">
                <a:solidFill>
                  <a:srgbClr val="C00000"/>
                </a:solidFill>
                <a:latin typeface="华文细黑" pitchFamily="2" charset="-122"/>
                <a:ea typeface="华文细黑" pitchFamily="2" charset="-122"/>
              </a:endParaRPr>
            </a:p>
          </p:txBody>
        </p:sp>
      </p:grpSp>
      <p:grpSp>
        <p:nvGrpSpPr>
          <p:cNvPr id="29" name="组合 28"/>
          <p:cNvGrpSpPr/>
          <p:nvPr/>
        </p:nvGrpSpPr>
        <p:grpSpPr>
          <a:xfrm>
            <a:off x="2951147" y="1581855"/>
            <a:ext cx="495583" cy="523220"/>
            <a:chOff x="1886563" y="3044625"/>
            <a:chExt cx="495583" cy="523220"/>
          </a:xfrm>
        </p:grpSpPr>
        <p:sp>
          <p:nvSpPr>
            <p:cNvPr id="30" name="矩形 29"/>
            <p:cNvSpPr/>
            <p:nvPr/>
          </p:nvSpPr>
          <p:spPr>
            <a:xfrm>
              <a:off x="1928770" y="3122712"/>
              <a:ext cx="350011" cy="39604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9"/>
            <p:cNvSpPr txBox="1"/>
            <p:nvPr/>
          </p:nvSpPr>
          <p:spPr>
            <a:xfrm>
              <a:off x="1886563" y="3044625"/>
              <a:ext cx="495583" cy="523220"/>
            </a:xfrm>
            <a:prstGeom prst="rect">
              <a:avLst/>
            </a:prstGeom>
            <a:noFill/>
          </p:spPr>
          <p:txBody>
            <a:bodyPr wrap="square" rtlCol="0">
              <a:spAutoFit/>
            </a:bodyPr>
            <a:lstStyle/>
            <a:p>
              <a:r>
                <a:rPr lang="en-US" altLang="zh-CN" sz="2800" kern="100" dirty="0">
                  <a:latin typeface="Times New Roman" panose="02020603050405020304" pitchFamily="18" charset="0"/>
                  <a:ea typeface="楷体_GB2312" panose="02010609030101010101" pitchFamily="49" charset="-122"/>
                </a:rPr>
                <a:t>B</a:t>
              </a:r>
              <a:endParaRPr lang="zh-CN" altLang="en-US" sz="2800" b="1" dirty="0">
                <a:solidFill>
                  <a:srgbClr val="C00000"/>
                </a:solidFill>
                <a:latin typeface="华文细黑" pitchFamily="2" charset="-122"/>
                <a:ea typeface="华文细黑" pitchFamily="2" charset="-122"/>
              </a:endParaRPr>
            </a:p>
          </p:txBody>
        </p:sp>
      </p:grpSp>
      <p:grpSp>
        <p:nvGrpSpPr>
          <p:cNvPr id="32" name="组合 31"/>
          <p:cNvGrpSpPr/>
          <p:nvPr/>
        </p:nvGrpSpPr>
        <p:grpSpPr>
          <a:xfrm>
            <a:off x="3625962" y="1581855"/>
            <a:ext cx="495583" cy="523220"/>
            <a:chOff x="1886563" y="3044625"/>
            <a:chExt cx="495583" cy="523220"/>
          </a:xfrm>
        </p:grpSpPr>
        <p:sp>
          <p:nvSpPr>
            <p:cNvPr id="33" name="矩形 32"/>
            <p:cNvSpPr/>
            <p:nvPr/>
          </p:nvSpPr>
          <p:spPr>
            <a:xfrm>
              <a:off x="1928770" y="3122712"/>
              <a:ext cx="350011" cy="39604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9"/>
            <p:cNvSpPr txBox="1"/>
            <p:nvPr/>
          </p:nvSpPr>
          <p:spPr>
            <a:xfrm>
              <a:off x="1886563" y="3044625"/>
              <a:ext cx="495583" cy="523220"/>
            </a:xfrm>
            <a:prstGeom prst="rect">
              <a:avLst/>
            </a:prstGeom>
            <a:noFill/>
          </p:spPr>
          <p:txBody>
            <a:bodyPr wrap="square" rtlCol="0">
              <a:spAutoFit/>
            </a:bodyPr>
            <a:lstStyle/>
            <a:p>
              <a:r>
                <a:rPr lang="en-US" altLang="zh-CN" sz="2800" kern="100" dirty="0">
                  <a:latin typeface="Times New Roman" panose="02020603050405020304" pitchFamily="18" charset="0"/>
                  <a:ea typeface="楷体_GB2312" panose="02010609030101010101" pitchFamily="49" charset="-122"/>
                </a:rPr>
                <a:t>C</a:t>
              </a:r>
              <a:endParaRPr lang="zh-CN" altLang="en-US" sz="2800" b="1" dirty="0">
                <a:solidFill>
                  <a:srgbClr val="C00000"/>
                </a:solidFill>
                <a:latin typeface="华文细黑" pitchFamily="2" charset="-122"/>
                <a:ea typeface="华文细黑" pitchFamily="2" charset="-122"/>
              </a:endParaRPr>
            </a:p>
          </p:txBody>
        </p:sp>
      </p:grpSp>
      <p:grpSp>
        <p:nvGrpSpPr>
          <p:cNvPr id="35" name="组合 34"/>
          <p:cNvGrpSpPr/>
          <p:nvPr/>
        </p:nvGrpSpPr>
        <p:grpSpPr>
          <a:xfrm>
            <a:off x="5052963" y="1581855"/>
            <a:ext cx="495583" cy="523220"/>
            <a:chOff x="1886563" y="3044625"/>
            <a:chExt cx="495583" cy="523220"/>
          </a:xfrm>
        </p:grpSpPr>
        <p:sp>
          <p:nvSpPr>
            <p:cNvPr id="36" name="矩形 35"/>
            <p:cNvSpPr/>
            <p:nvPr/>
          </p:nvSpPr>
          <p:spPr>
            <a:xfrm>
              <a:off x="1928770" y="3122712"/>
              <a:ext cx="350011" cy="39604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9"/>
            <p:cNvSpPr txBox="1"/>
            <p:nvPr/>
          </p:nvSpPr>
          <p:spPr>
            <a:xfrm>
              <a:off x="1886563" y="3044625"/>
              <a:ext cx="495583" cy="523220"/>
            </a:xfrm>
            <a:prstGeom prst="rect">
              <a:avLst/>
            </a:prstGeom>
            <a:noFill/>
          </p:spPr>
          <p:txBody>
            <a:bodyPr wrap="square" rtlCol="0">
              <a:spAutoFit/>
            </a:bodyPr>
            <a:lstStyle/>
            <a:p>
              <a:r>
                <a:rPr lang="en-US" altLang="zh-CN" sz="2800" kern="100" dirty="0">
                  <a:latin typeface="Times New Roman" panose="02020603050405020304" pitchFamily="18" charset="0"/>
                  <a:ea typeface="楷体_GB2312" panose="02010609030101010101" pitchFamily="49" charset="-122"/>
                </a:rPr>
                <a:t>D</a:t>
              </a:r>
              <a:endParaRPr lang="zh-CN" altLang="en-US" sz="2800" b="1" dirty="0">
                <a:solidFill>
                  <a:srgbClr val="C00000"/>
                </a:solidFill>
                <a:latin typeface="华文细黑" pitchFamily="2" charset="-122"/>
                <a:ea typeface="华文细黑" pitchFamily="2" charset="-122"/>
              </a:endParaRPr>
            </a:p>
          </p:txBody>
        </p:sp>
      </p:grpSp>
      <p:grpSp>
        <p:nvGrpSpPr>
          <p:cNvPr id="38" name="组合 37"/>
          <p:cNvGrpSpPr/>
          <p:nvPr/>
        </p:nvGrpSpPr>
        <p:grpSpPr>
          <a:xfrm>
            <a:off x="6498679" y="1581855"/>
            <a:ext cx="495583" cy="523220"/>
            <a:chOff x="1886563" y="3044625"/>
            <a:chExt cx="495583" cy="523220"/>
          </a:xfrm>
        </p:grpSpPr>
        <p:sp>
          <p:nvSpPr>
            <p:cNvPr id="39" name="矩形 38"/>
            <p:cNvSpPr/>
            <p:nvPr/>
          </p:nvSpPr>
          <p:spPr>
            <a:xfrm>
              <a:off x="1928770" y="3122712"/>
              <a:ext cx="350011" cy="39604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9"/>
            <p:cNvSpPr txBox="1"/>
            <p:nvPr/>
          </p:nvSpPr>
          <p:spPr>
            <a:xfrm>
              <a:off x="1886563" y="3044625"/>
              <a:ext cx="495583" cy="523220"/>
            </a:xfrm>
            <a:prstGeom prst="rect">
              <a:avLst/>
            </a:prstGeom>
            <a:noFill/>
          </p:spPr>
          <p:txBody>
            <a:bodyPr wrap="square" rtlCol="0">
              <a:spAutoFit/>
            </a:bodyPr>
            <a:lstStyle/>
            <a:p>
              <a:r>
                <a:rPr lang="en-US" altLang="zh-CN" sz="2800" kern="100" dirty="0">
                  <a:latin typeface="Times New Roman" panose="02020603050405020304" pitchFamily="18" charset="0"/>
                  <a:ea typeface="楷体_GB2312" panose="02010609030101010101" pitchFamily="49" charset="-122"/>
                </a:rPr>
                <a:t>E</a:t>
              </a:r>
              <a:endParaRPr lang="zh-CN" altLang="en-US" sz="2800" b="1" dirty="0">
                <a:solidFill>
                  <a:srgbClr val="C00000"/>
                </a:solidFill>
                <a:latin typeface="华文细黑" pitchFamily="2" charset="-122"/>
                <a:ea typeface="华文细黑" pitchFamily="2" charset="-122"/>
              </a:endParaRPr>
            </a:p>
          </p:txBody>
        </p:sp>
      </p:grpSp>
      <p:grpSp>
        <p:nvGrpSpPr>
          <p:cNvPr id="41" name="组合 40"/>
          <p:cNvGrpSpPr/>
          <p:nvPr/>
        </p:nvGrpSpPr>
        <p:grpSpPr>
          <a:xfrm>
            <a:off x="7933883" y="1581855"/>
            <a:ext cx="495583" cy="523220"/>
            <a:chOff x="1886563" y="3044625"/>
            <a:chExt cx="495583" cy="523220"/>
          </a:xfrm>
        </p:grpSpPr>
        <p:sp>
          <p:nvSpPr>
            <p:cNvPr id="42" name="矩形 41"/>
            <p:cNvSpPr/>
            <p:nvPr/>
          </p:nvSpPr>
          <p:spPr>
            <a:xfrm>
              <a:off x="1928770" y="3122712"/>
              <a:ext cx="350011" cy="39604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9"/>
            <p:cNvSpPr txBox="1"/>
            <p:nvPr/>
          </p:nvSpPr>
          <p:spPr>
            <a:xfrm>
              <a:off x="1886563" y="3044625"/>
              <a:ext cx="495583" cy="523220"/>
            </a:xfrm>
            <a:prstGeom prst="rect">
              <a:avLst/>
            </a:prstGeom>
            <a:noFill/>
          </p:spPr>
          <p:txBody>
            <a:bodyPr wrap="square" rtlCol="0">
              <a:spAutoFit/>
            </a:bodyPr>
            <a:lstStyle/>
            <a:p>
              <a:r>
                <a:rPr lang="en-US" altLang="zh-CN" sz="2800" kern="100" dirty="0">
                  <a:latin typeface="Times New Roman" panose="02020603050405020304" pitchFamily="18" charset="0"/>
                  <a:ea typeface="楷体_GB2312" panose="02010609030101010101" pitchFamily="49" charset="-122"/>
                </a:rPr>
                <a:t>F</a:t>
              </a:r>
              <a:endParaRPr lang="zh-CN" altLang="en-US" sz="2800" b="1" dirty="0">
                <a:solidFill>
                  <a:srgbClr val="C00000"/>
                </a:solidFill>
                <a:latin typeface="华文细黑" pitchFamily="2" charset="-122"/>
                <a:ea typeface="华文细黑" pitchFamily="2" charset="-122"/>
              </a:endParaRPr>
            </a:p>
          </p:txBody>
        </p:sp>
      </p:grpSp>
      <p:grpSp>
        <p:nvGrpSpPr>
          <p:cNvPr id="44" name="组合 43"/>
          <p:cNvGrpSpPr/>
          <p:nvPr/>
        </p:nvGrpSpPr>
        <p:grpSpPr>
          <a:xfrm>
            <a:off x="9018149" y="1581855"/>
            <a:ext cx="495583" cy="523220"/>
            <a:chOff x="1886563" y="3044625"/>
            <a:chExt cx="495583" cy="523220"/>
          </a:xfrm>
        </p:grpSpPr>
        <p:sp>
          <p:nvSpPr>
            <p:cNvPr id="45" name="矩形 44"/>
            <p:cNvSpPr/>
            <p:nvPr/>
          </p:nvSpPr>
          <p:spPr>
            <a:xfrm>
              <a:off x="1928770" y="3122712"/>
              <a:ext cx="350011" cy="39604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9"/>
            <p:cNvSpPr txBox="1"/>
            <p:nvPr/>
          </p:nvSpPr>
          <p:spPr>
            <a:xfrm>
              <a:off x="1886563" y="3044625"/>
              <a:ext cx="495583" cy="523220"/>
            </a:xfrm>
            <a:prstGeom prst="rect">
              <a:avLst/>
            </a:prstGeom>
            <a:noFill/>
          </p:spPr>
          <p:txBody>
            <a:bodyPr wrap="square" rtlCol="0">
              <a:spAutoFit/>
            </a:bodyPr>
            <a:lstStyle/>
            <a:p>
              <a:r>
                <a:rPr lang="en-US" altLang="zh-CN" sz="2800" kern="100" dirty="0">
                  <a:latin typeface="Times New Roman" panose="02020603050405020304" pitchFamily="18" charset="0"/>
                  <a:ea typeface="楷体_GB2312" panose="02010609030101010101" pitchFamily="49" charset="-122"/>
                </a:rPr>
                <a:t>G</a:t>
              </a:r>
              <a:endParaRPr lang="zh-CN" altLang="en-US" sz="2800" b="1" dirty="0">
                <a:solidFill>
                  <a:srgbClr val="C00000"/>
                </a:solidFill>
                <a:latin typeface="华文细黑" pitchFamily="2" charset="-122"/>
                <a:ea typeface="华文细黑" pitchFamily="2" charset="-122"/>
              </a:endParaRPr>
            </a:p>
          </p:txBody>
        </p:sp>
      </p:grpSp>
      <p:grpSp>
        <p:nvGrpSpPr>
          <p:cNvPr id="47" name="组合 46"/>
          <p:cNvGrpSpPr/>
          <p:nvPr/>
        </p:nvGrpSpPr>
        <p:grpSpPr>
          <a:xfrm>
            <a:off x="10011161" y="1581855"/>
            <a:ext cx="495583" cy="523220"/>
            <a:chOff x="1886563" y="3044625"/>
            <a:chExt cx="495583" cy="523220"/>
          </a:xfrm>
        </p:grpSpPr>
        <p:sp>
          <p:nvSpPr>
            <p:cNvPr id="48" name="矩形 47"/>
            <p:cNvSpPr/>
            <p:nvPr/>
          </p:nvSpPr>
          <p:spPr>
            <a:xfrm>
              <a:off x="1928770" y="3122712"/>
              <a:ext cx="350011" cy="39604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9"/>
            <p:cNvSpPr txBox="1"/>
            <p:nvPr/>
          </p:nvSpPr>
          <p:spPr>
            <a:xfrm>
              <a:off x="1886563" y="3044625"/>
              <a:ext cx="495583" cy="523220"/>
            </a:xfrm>
            <a:prstGeom prst="rect">
              <a:avLst/>
            </a:prstGeom>
            <a:noFill/>
          </p:spPr>
          <p:txBody>
            <a:bodyPr wrap="square" rtlCol="0">
              <a:spAutoFit/>
            </a:bodyPr>
            <a:lstStyle/>
            <a:p>
              <a:r>
                <a:rPr lang="en-US" altLang="zh-CN" sz="2800" kern="100" dirty="0">
                  <a:latin typeface="Times New Roman" panose="02020603050405020304" pitchFamily="18" charset="0"/>
                  <a:ea typeface="楷体_GB2312" panose="02010609030101010101" pitchFamily="49" charset="-122"/>
                </a:rPr>
                <a:t>H</a:t>
              </a:r>
              <a:endParaRPr lang="zh-CN" altLang="en-US" sz="2800" b="1" dirty="0">
                <a:solidFill>
                  <a:srgbClr val="C00000"/>
                </a:solidFill>
                <a:latin typeface="华文细黑" pitchFamily="2" charset="-122"/>
                <a:ea typeface="华文细黑" pitchFamily="2" charset="-122"/>
              </a:endParaRPr>
            </a:p>
          </p:txBody>
        </p:sp>
      </p:grpSp>
      <p:sp>
        <p:nvSpPr>
          <p:cNvPr id="50" name="TextBox 9"/>
          <p:cNvSpPr txBox="1"/>
          <p:nvPr/>
        </p:nvSpPr>
        <p:spPr>
          <a:xfrm>
            <a:off x="2792363" y="1481192"/>
            <a:ext cx="756000" cy="756000"/>
          </a:xfrm>
          <a:prstGeom prst="rect">
            <a:avLst/>
          </a:prstGeom>
          <a:noFill/>
        </p:spPr>
        <p:txBody>
          <a:bodyPr wrap="square" rtlCol="0">
            <a:spAutoFit/>
          </a:bodyPr>
          <a:lstStyle/>
          <a:p>
            <a:r>
              <a:rPr lang="zh-CN" altLang="en-US" sz="4500" b="1" dirty="0">
                <a:solidFill>
                  <a:srgbClr val="C00000"/>
                </a:solidFill>
                <a:latin typeface="华文细黑" pitchFamily="2" charset="-122"/>
                <a:ea typeface="华文细黑" pitchFamily="2" charset="-122"/>
              </a:rPr>
              <a:t>√</a:t>
            </a:r>
          </a:p>
        </p:txBody>
      </p:sp>
      <p:sp>
        <p:nvSpPr>
          <p:cNvPr id="51" name="TextBox 9"/>
          <p:cNvSpPr txBox="1"/>
          <p:nvPr/>
        </p:nvSpPr>
        <p:spPr>
          <a:xfrm>
            <a:off x="6337793" y="1481192"/>
            <a:ext cx="756000" cy="756000"/>
          </a:xfrm>
          <a:prstGeom prst="rect">
            <a:avLst/>
          </a:prstGeom>
          <a:noFill/>
        </p:spPr>
        <p:txBody>
          <a:bodyPr wrap="square" rtlCol="0">
            <a:spAutoFit/>
          </a:bodyPr>
          <a:lstStyle/>
          <a:p>
            <a:r>
              <a:rPr lang="zh-CN" altLang="en-US" sz="4500" b="1" dirty="0">
                <a:solidFill>
                  <a:srgbClr val="C00000"/>
                </a:solidFill>
                <a:latin typeface="华文细黑" pitchFamily="2" charset="-122"/>
                <a:ea typeface="华文细黑" pitchFamily="2" charset="-122"/>
              </a:rPr>
              <a:t>√</a:t>
            </a:r>
          </a:p>
        </p:txBody>
      </p:sp>
      <p:sp>
        <p:nvSpPr>
          <p:cNvPr id="52" name="TextBox 9"/>
          <p:cNvSpPr txBox="1"/>
          <p:nvPr/>
        </p:nvSpPr>
        <p:spPr>
          <a:xfrm>
            <a:off x="8869987" y="1502616"/>
            <a:ext cx="756000" cy="756000"/>
          </a:xfrm>
          <a:prstGeom prst="rect">
            <a:avLst/>
          </a:prstGeom>
          <a:noFill/>
        </p:spPr>
        <p:txBody>
          <a:bodyPr wrap="square" rtlCol="0">
            <a:spAutoFit/>
          </a:bodyPr>
          <a:lstStyle/>
          <a:p>
            <a:r>
              <a:rPr lang="zh-CN" altLang="en-US" sz="4500" b="1" dirty="0">
                <a:solidFill>
                  <a:srgbClr val="C00000"/>
                </a:solidFill>
                <a:latin typeface="华文细黑" pitchFamily="2" charset="-122"/>
                <a:ea typeface="华文细黑" pitchFamily="2" charset="-122"/>
              </a:rPr>
              <a:t>√</a:t>
            </a:r>
          </a:p>
        </p:txBody>
      </p:sp>
      <p:grpSp>
        <p:nvGrpSpPr>
          <p:cNvPr id="53" name="组合 52"/>
          <p:cNvGrpSpPr/>
          <p:nvPr/>
        </p:nvGrpSpPr>
        <p:grpSpPr>
          <a:xfrm>
            <a:off x="389206" y="2349674"/>
            <a:ext cx="11412000" cy="3744416"/>
            <a:chOff x="406574" y="1081808"/>
            <a:chExt cx="11412000" cy="3744416"/>
          </a:xfrm>
        </p:grpSpPr>
        <p:grpSp>
          <p:nvGrpSpPr>
            <p:cNvPr id="54" name="组合 53"/>
            <p:cNvGrpSpPr/>
            <p:nvPr/>
          </p:nvGrpSpPr>
          <p:grpSpPr>
            <a:xfrm>
              <a:off x="406574" y="1081808"/>
              <a:ext cx="11412000" cy="3744416"/>
              <a:chOff x="406574" y="1081808"/>
              <a:chExt cx="11412000" cy="3744416"/>
            </a:xfrm>
          </p:grpSpPr>
          <p:sp>
            <p:nvSpPr>
              <p:cNvPr id="56" name="圆角矩形 55"/>
              <p:cNvSpPr/>
              <p:nvPr/>
            </p:nvSpPr>
            <p:spPr>
              <a:xfrm>
                <a:off x="406574" y="1197546"/>
                <a:ext cx="11412000" cy="362867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55" name="矩形 54"/>
            <p:cNvSpPr/>
            <p:nvPr/>
          </p:nvSpPr>
          <p:spPr>
            <a:xfrm>
              <a:off x="574387" y="1364669"/>
              <a:ext cx="11076375" cy="3242170"/>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多假之资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为谓语，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之资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为双宾语，动宾结构，省略主语，句意完整，应单独成句，故在</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处断开</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自以为贤而不戒</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，主语相同，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连接前后两句，中间不应断开，应在</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E</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处断开</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不亦可乎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固定句式，单独成句，故在</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G</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处断开。</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58" name="圆角矩形 57">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9" name="圆角矩形 58">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0" name="圆角矩形 59">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218576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linds(horizontal)">
                                      <p:cBhvr>
                                        <p:cTn id="7" dur="500"/>
                                        <p:tgtEl>
                                          <p:spTgt spid="5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blinds(horizontal)">
                                      <p:cBhvr>
                                        <p:cTn id="10" dur="500"/>
                                        <p:tgtEl>
                                          <p:spTgt spid="52"/>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blinds(horizontal)">
                                      <p:cBhvr>
                                        <p:cTn id="13" dur="500"/>
                                        <p:tgtEl>
                                          <p:spTgt spid="51"/>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blinds(horizontal)">
                                      <p:cBhvr>
                                        <p:cTn id="1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399063"/>
            <a:ext cx="11518500" cy="5262979"/>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12</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下列对材料中加颜色的词语及相关内容的解说，不正确的一项是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何有，指有什么，与《曹刿论战》中</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又何间焉</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何间</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结构相同。</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直，指只是、仅仅是，与《荀子</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劝学》中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木直中绳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意</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思</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东宫，封建时代太子居住的地方，因位于皇宫东部而得名。亦用来</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代</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指</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太子。</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太宗数之曰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范增数目项王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《鸿门宴》</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意</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思</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12</a:t>
            </a:r>
            <a:endParaRPr kumimoji="1" lang="zh-CN" altLang="en-US" sz="1600" kern="0" dirty="0">
              <a:solidFill>
                <a:schemeClr val="bg1"/>
              </a:solidFill>
              <a:latin typeface="Arial" panose="020B0604020202020204"/>
              <a:ea typeface="微软雅黑" panose="020B0503020204020204" charset="-122"/>
            </a:endParaRPr>
          </a:p>
        </p:txBody>
      </p:sp>
      <p:sp>
        <p:nvSpPr>
          <p:cNvPr id="26" name="TextBox 9"/>
          <p:cNvSpPr txBox="1"/>
          <p:nvPr/>
        </p:nvSpPr>
        <p:spPr>
          <a:xfrm>
            <a:off x="190550" y="1106488"/>
            <a:ext cx="756000" cy="756000"/>
          </a:xfrm>
          <a:prstGeom prst="rect">
            <a:avLst/>
          </a:prstGeom>
          <a:noFill/>
        </p:spPr>
        <p:txBody>
          <a:bodyPr wrap="square" rtlCol="0">
            <a:spAutoFit/>
          </a:bodyPr>
          <a:lstStyle/>
          <a:p>
            <a:r>
              <a:rPr lang="zh-CN" altLang="en-US" sz="4500" b="1" dirty="0">
                <a:solidFill>
                  <a:srgbClr val="C00000"/>
                </a:solidFill>
                <a:latin typeface="华文细黑" pitchFamily="2" charset="-122"/>
                <a:ea typeface="华文细黑" pitchFamily="2" charset="-122"/>
              </a:rPr>
              <a:t>√</a:t>
            </a:r>
          </a:p>
        </p:txBody>
      </p:sp>
      <p:sp>
        <p:nvSpPr>
          <p:cNvPr id="27" name="圆角矩形 26">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220030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12</a:t>
            </a:r>
            <a:endParaRPr kumimoji="1" lang="zh-CN" altLang="en-US" sz="1600" kern="0" dirty="0">
              <a:solidFill>
                <a:schemeClr val="bg1"/>
              </a:solidFill>
              <a:latin typeface="Arial" panose="020B0604020202020204"/>
              <a:ea typeface="微软雅黑" panose="020B0503020204020204" charset="-122"/>
            </a:endParaRPr>
          </a:p>
        </p:txBody>
      </p:sp>
      <p:grpSp>
        <p:nvGrpSpPr>
          <p:cNvPr id="26" name="组合 25"/>
          <p:cNvGrpSpPr/>
          <p:nvPr/>
        </p:nvGrpSpPr>
        <p:grpSpPr>
          <a:xfrm>
            <a:off x="389206" y="1053530"/>
            <a:ext cx="11412000" cy="2960516"/>
            <a:chOff x="406574" y="1081808"/>
            <a:chExt cx="11412000" cy="2960516"/>
          </a:xfrm>
        </p:grpSpPr>
        <p:grpSp>
          <p:nvGrpSpPr>
            <p:cNvPr id="27" name="组合 26"/>
            <p:cNvGrpSpPr/>
            <p:nvPr/>
          </p:nvGrpSpPr>
          <p:grpSpPr>
            <a:xfrm>
              <a:off x="406574" y="1081808"/>
              <a:ext cx="11412000" cy="2960516"/>
              <a:chOff x="406574" y="1081808"/>
              <a:chExt cx="11412000" cy="2960516"/>
            </a:xfrm>
          </p:grpSpPr>
          <p:sp>
            <p:nvSpPr>
              <p:cNvPr id="29" name="圆角矩形 28"/>
              <p:cNvSpPr/>
              <p:nvPr/>
            </p:nvSpPr>
            <p:spPr>
              <a:xfrm>
                <a:off x="406574" y="1197545"/>
                <a:ext cx="11412000" cy="2844779"/>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8" name="矩形 27"/>
            <p:cNvSpPr/>
            <p:nvPr/>
          </p:nvSpPr>
          <p:spPr>
            <a:xfrm>
              <a:off x="574387" y="1297832"/>
              <a:ext cx="11076375" cy="2677656"/>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项二者结构不同，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何有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为宾语前置，即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有何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何间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是副词，何必，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何间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意为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何必参与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木直中绳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相对，意为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不弯曲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项数落</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屡次、多次。</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31" name="圆角矩形 30">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2" name="圆角矩形 31">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3" name="圆角矩形 32">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675568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矩形 30"/>
          <p:cNvSpPr/>
          <p:nvPr/>
        </p:nvSpPr>
        <p:spPr>
          <a:xfrm>
            <a:off x="335206" y="184780"/>
            <a:ext cx="11520000" cy="590931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下列对材料有关内容的概述，不正确的一项是</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献公派寺人披到蒲城攻打文公，文公差点被寺人披杀害；后来惠公</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登</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上</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君位后，又派寺人披去惠窦攻打文公，但是也没有抓获文公。</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文公返回晋国后，寺人披来求见；文公先是拒绝召见寺人披，但</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考虑</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到</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自己下达的命令不能随意更改，文公还是召见了寺人披。</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冯立为了感谢唐太宗的不杀之恩，在与突厥的战斗中英勇奋战，</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杀死</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了</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许多突厥兵，所到之处无人能敌，受到了唐太宗的赞扬。</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谢叔方担任齐王李元吉府上左车骑，在玄武门战斗中率府兵与冯立</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一</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同</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作战，直到看到李元吉被杀后，谢叔方才离开军队逃走了。</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TextBox 9"/>
          <p:cNvSpPr txBox="1"/>
          <p:nvPr/>
        </p:nvSpPr>
        <p:spPr>
          <a:xfrm>
            <a:off x="171500" y="2150688"/>
            <a:ext cx="756000" cy="756000"/>
          </a:xfrm>
          <a:prstGeom prst="rect">
            <a:avLst/>
          </a:prstGeom>
          <a:noFill/>
        </p:spPr>
        <p:txBody>
          <a:bodyPr wrap="square" rtlCol="0">
            <a:spAutoFit/>
          </a:bodyPr>
          <a:lstStyle/>
          <a:p>
            <a:r>
              <a:rPr lang="zh-CN" altLang="en-US" sz="4500" b="1" dirty="0">
                <a:solidFill>
                  <a:srgbClr val="C00000"/>
                </a:solidFill>
                <a:latin typeface="华文细黑" pitchFamily="2" charset="-122"/>
                <a:ea typeface="华文细黑" pitchFamily="2" charset="-122"/>
              </a:rPr>
              <a:t>√</a:t>
            </a:r>
          </a:p>
        </p:txBody>
      </p:sp>
      <p:sp>
        <p:nvSpPr>
          <p:cNvPr id="26" name="圆角矩形 25">
            <a:hlinkClick r:id="rId14" action="ppaction://hlinksldjump"/>
          </p:cNvPr>
          <p:cNvSpPr/>
          <p:nvPr/>
        </p:nvSpPr>
        <p:spPr>
          <a:xfrm>
            <a:off x="7333947"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13</a:t>
            </a:r>
            <a:endParaRPr kumimoji="1" lang="zh-CN" altLang="en-US" sz="1600" kern="0" dirty="0">
              <a:solidFill>
                <a:schemeClr val="bg1"/>
              </a:solidFill>
              <a:latin typeface="Arial" panose="020B0604020202020204"/>
              <a:ea typeface="微软雅黑" panose="020B0503020204020204" charset="-122"/>
            </a:endParaRPr>
          </a:p>
        </p:txBody>
      </p:sp>
      <p:sp>
        <p:nvSpPr>
          <p:cNvPr id="27" name="圆角矩形 26">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28978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26" name="组合 25"/>
          <p:cNvGrpSpPr/>
          <p:nvPr/>
        </p:nvGrpSpPr>
        <p:grpSpPr>
          <a:xfrm>
            <a:off x="389206" y="1053530"/>
            <a:ext cx="11412000" cy="1800200"/>
            <a:chOff x="406574" y="1081808"/>
            <a:chExt cx="11412000" cy="1800200"/>
          </a:xfrm>
        </p:grpSpPr>
        <p:grpSp>
          <p:nvGrpSpPr>
            <p:cNvPr id="27" name="组合 26"/>
            <p:cNvGrpSpPr/>
            <p:nvPr/>
          </p:nvGrpSpPr>
          <p:grpSpPr>
            <a:xfrm>
              <a:off x="406574" y="1081808"/>
              <a:ext cx="11412000" cy="1800200"/>
              <a:chOff x="406574" y="1081808"/>
              <a:chExt cx="11412000" cy="1800200"/>
            </a:xfrm>
          </p:grpSpPr>
          <p:sp>
            <p:nvSpPr>
              <p:cNvPr id="29" name="圆角矩形 28"/>
              <p:cNvSpPr/>
              <p:nvPr/>
            </p:nvSpPr>
            <p:spPr>
              <a:xfrm>
                <a:off x="406574" y="1197545"/>
                <a:ext cx="11412000" cy="1684463"/>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8" name="矩形 27"/>
            <p:cNvSpPr/>
            <p:nvPr/>
          </p:nvSpPr>
          <p:spPr>
            <a:xfrm>
              <a:off x="574387" y="1381978"/>
              <a:ext cx="11076375" cy="1284006"/>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但考虑到自己下达的命令不能随意更改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说法有误。应是晋文公接受了寺人披的辩解，然后接见了他。</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32" name="圆角矩形 31">
            <a:hlinkClick r:id="rId14" action="ppaction://hlinksldjump"/>
          </p:cNvPr>
          <p:cNvSpPr/>
          <p:nvPr/>
        </p:nvSpPr>
        <p:spPr>
          <a:xfrm>
            <a:off x="7333947"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13</a:t>
            </a:r>
            <a:endParaRPr kumimoji="1" lang="zh-CN" altLang="en-US" sz="1600" kern="0" dirty="0">
              <a:solidFill>
                <a:schemeClr val="bg1"/>
              </a:solidFill>
              <a:latin typeface="Arial" panose="020B0604020202020204"/>
              <a:ea typeface="微软雅黑" panose="020B0503020204020204" charset="-122"/>
            </a:endParaRPr>
          </a:p>
        </p:txBody>
      </p:sp>
      <p:sp>
        <p:nvSpPr>
          <p:cNvPr id="33" name="圆角矩形 32">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4" name="圆角矩形 33">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403598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矩形 30"/>
          <p:cNvSpPr/>
          <p:nvPr/>
        </p:nvSpPr>
        <p:spPr>
          <a:xfrm>
            <a:off x="335206" y="544820"/>
            <a:ext cx="11520000" cy="2677656"/>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把材料中画横线的句子翻译成现代汉语。</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今公即位，其无蒲、翟乎？且桓公置射钩而相管仲。</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译文：</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pSp>
        <p:nvGrpSpPr>
          <p:cNvPr id="26" name="组合 25"/>
          <p:cNvGrpSpPr/>
          <p:nvPr/>
        </p:nvGrpSpPr>
        <p:grpSpPr>
          <a:xfrm>
            <a:off x="389206" y="3429794"/>
            <a:ext cx="11412000" cy="1224136"/>
            <a:chOff x="406574" y="1081808"/>
            <a:chExt cx="11412000" cy="1224136"/>
          </a:xfrm>
        </p:grpSpPr>
        <p:grpSp>
          <p:nvGrpSpPr>
            <p:cNvPr id="27" name="组合 26"/>
            <p:cNvGrpSpPr/>
            <p:nvPr/>
          </p:nvGrpSpPr>
          <p:grpSpPr>
            <a:xfrm>
              <a:off x="406574" y="1081808"/>
              <a:ext cx="11412000" cy="1224136"/>
              <a:chOff x="406574" y="1081808"/>
              <a:chExt cx="11412000" cy="1224136"/>
            </a:xfrm>
          </p:grpSpPr>
          <p:sp>
            <p:nvSpPr>
              <p:cNvPr id="29" name="圆角矩形 28"/>
              <p:cNvSpPr/>
              <p:nvPr/>
            </p:nvSpPr>
            <p:spPr>
              <a:xfrm>
                <a:off x="406574" y="1197545"/>
                <a:ext cx="11412000" cy="1108399"/>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8" name="矩形 27"/>
            <p:cNvSpPr/>
            <p:nvPr/>
          </p:nvSpPr>
          <p:spPr>
            <a:xfrm>
              <a:off x="574387" y="1381978"/>
              <a:ext cx="11076375" cy="637675"/>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，难道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，丢弃；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，任命做相国。</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3" name="矩形 2"/>
          <p:cNvSpPr/>
          <p:nvPr/>
        </p:nvSpPr>
        <p:spPr>
          <a:xfrm>
            <a:off x="367717" y="1802185"/>
            <a:ext cx="11265677" cy="138499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现在</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您登上了君位，难道就没有像蒲人、翟人那样的敌人了吗？况且齐桓公也丢弃管仲射中自己带钩的深仇而任命他当自己的相国。</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2" name="圆角矩形 31">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3" name="圆角矩形 32">
            <a:hlinkClick r:id="rId15" action="ppaction://hlinksldjump"/>
          </p:cNvPr>
          <p:cNvSpPr/>
          <p:nvPr/>
        </p:nvSpPr>
        <p:spPr>
          <a:xfrm>
            <a:off x="7792639"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14</a:t>
            </a:r>
            <a:endParaRPr kumimoji="1" lang="zh-CN" altLang="en-US" sz="1600" kern="0" dirty="0">
              <a:solidFill>
                <a:schemeClr val="bg1"/>
              </a:solidFill>
              <a:latin typeface="Arial" panose="020B0604020202020204"/>
              <a:ea typeface="微软雅黑" panose="020B0503020204020204" charset="-122"/>
            </a:endParaRPr>
          </a:p>
        </p:txBody>
      </p:sp>
      <p:sp>
        <p:nvSpPr>
          <p:cNvPr id="34" name="圆角矩形 33">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1052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矩形 30"/>
          <p:cNvSpPr/>
          <p:nvPr/>
        </p:nvSpPr>
        <p:spPr>
          <a:xfrm>
            <a:off x="335206" y="868967"/>
            <a:ext cx="11520000" cy="1949508"/>
          </a:xfrm>
          <a:prstGeom prst="rect">
            <a:avLst/>
          </a:prstGeom>
        </p:spPr>
        <p:txBody>
          <a:bodyPr wrap="square">
            <a:spAutoFit/>
          </a:bodyPr>
          <a:lstStyle/>
          <a:p>
            <a:pPr lvl="0" algn="just">
              <a:lnSpc>
                <a:spcPct val="150000"/>
              </a:lnSpc>
            </a:pPr>
            <a:r>
              <a:rPr lang="en-US" altLang="zh-CN" sz="2800" kern="100" dirty="0">
                <a:solidFill>
                  <a:prstClr val="black"/>
                </a:solidFill>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今惠公朝卒而暮事文公，寺人之不贰何如？</a:t>
            </a:r>
            <a:endParaRPr lang="zh-CN" altLang="zh-CN" sz="105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a:p>
            <a:pPr lvl="0" algn="just">
              <a:lnSpc>
                <a:spcPct val="150000"/>
              </a:lnSpc>
            </a:pPr>
            <a:r>
              <a:rPr lang="zh-CN" altLang="zh-CN" sz="2800"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译文：</a:t>
            </a:r>
            <a:r>
              <a:rPr lang="en-US" altLang="zh-CN" sz="2800" kern="100" dirty="0">
                <a:solidFill>
                  <a:prstClr val="black"/>
                </a:solidFill>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a:t>
            </a:r>
          </a:p>
          <a:p>
            <a:pPr lvl="0" algn="just">
              <a:lnSpc>
                <a:spcPct val="150000"/>
              </a:lnSpc>
            </a:pPr>
            <a:r>
              <a:rPr lang="en-US" altLang="zh-CN" sz="2800" kern="100" dirty="0">
                <a:solidFill>
                  <a:prstClr val="black"/>
                </a:solidFill>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zh-CN" altLang="zh-CN" sz="105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grpSp>
        <p:nvGrpSpPr>
          <p:cNvPr id="26" name="组合 25"/>
          <p:cNvGrpSpPr/>
          <p:nvPr/>
        </p:nvGrpSpPr>
        <p:grpSpPr>
          <a:xfrm>
            <a:off x="389206" y="3213770"/>
            <a:ext cx="11412000" cy="1224136"/>
            <a:chOff x="406574" y="1081808"/>
            <a:chExt cx="11412000" cy="1224136"/>
          </a:xfrm>
        </p:grpSpPr>
        <p:grpSp>
          <p:nvGrpSpPr>
            <p:cNvPr id="27" name="组合 26"/>
            <p:cNvGrpSpPr/>
            <p:nvPr/>
          </p:nvGrpSpPr>
          <p:grpSpPr>
            <a:xfrm>
              <a:off x="406574" y="1081808"/>
              <a:ext cx="11412000" cy="1224136"/>
              <a:chOff x="406574" y="1081808"/>
              <a:chExt cx="11412000" cy="1224136"/>
            </a:xfrm>
          </p:grpSpPr>
          <p:sp>
            <p:nvSpPr>
              <p:cNvPr id="29" name="圆角矩形 28"/>
              <p:cNvSpPr/>
              <p:nvPr/>
            </p:nvSpPr>
            <p:spPr>
              <a:xfrm>
                <a:off x="406574" y="1197545"/>
                <a:ext cx="11412000" cy="1108399"/>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8" name="矩形 27"/>
            <p:cNvSpPr/>
            <p:nvPr/>
          </p:nvSpPr>
          <p:spPr>
            <a:xfrm>
              <a:off x="574387" y="1381978"/>
              <a:ext cx="11076375" cy="637675"/>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卒</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，死去；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，侍奉；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，没有二心。</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3" name="矩形 2"/>
          <p:cNvSpPr/>
          <p:nvPr/>
        </p:nvSpPr>
        <p:spPr>
          <a:xfrm>
            <a:off x="367717" y="1468735"/>
            <a:ext cx="11265677" cy="138499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现在</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惠公早上死去而他晚上就去侍奉文公，寺人披的没有二心究竟是什么样的呢？</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2" name="圆角矩形 31">
            <a:hlinkClick r:id="rId15" action="ppaction://hlinksldjump"/>
          </p:cNvPr>
          <p:cNvSpPr/>
          <p:nvPr/>
        </p:nvSpPr>
        <p:spPr>
          <a:xfrm>
            <a:off x="7792639"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14</a:t>
            </a:r>
            <a:endParaRPr kumimoji="1" lang="zh-CN" altLang="en-US" sz="1600" kern="0" dirty="0">
              <a:solidFill>
                <a:schemeClr val="bg1"/>
              </a:solidFill>
              <a:latin typeface="Arial" panose="020B0604020202020204"/>
              <a:ea typeface="微软雅黑" panose="020B0503020204020204" charset="-122"/>
            </a:endParaRPr>
          </a:p>
        </p:txBody>
      </p:sp>
      <p:sp>
        <p:nvSpPr>
          <p:cNvPr id="33" name="圆角矩形 32">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46005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矩形 30"/>
          <p:cNvSpPr/>
          <p:nvPr/>
        </p:nvSpPr>
        <p:spPr>
          <a:xfrm>
            <a:off x="335206" y="746180"/>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为什么材料二把冯立的行为视作忠义？请结合材料一中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死君后生，臣不愧，而后为贞</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的含意对此加以说明。</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矩形 24"/>
          <p:cNvSpPr/>
          <p:nvPr/>
        </p:nvSpPr>
        <p:spPr>
          <a:xfrm>
            <a:off x="335206" y="2118986"/>
            <a:ext cx="11520000" cy="131080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冯立在隐太子死后率兵进攻玄武门，与秦王李世民的军队苦战，杀死屯营将军敬君弘，无愧于隐太子，因此说冯立是忠义的。</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6" name="圆角矩形 25">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6" action="ppaction://hlinksldjump"/>
          </p:cNvPr>
          <p:cNvSpPr/>
          <p:nvPr/>
        </p:nvSpPr>
        <p:spPr>
          <a:xfrm>
            <a:off x="8240291"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15</a:t>
            </a:r>
            <a:endParaRPr kumimoji="1" lang="zh-CN" altLang="en-US" sz="1600" kern="0" dirty="0">
              <a:solidFill>
                <a:schemeClr val="bg1"/>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602855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blinds(horizontal)">
                                      <p:cBhvr>
                                        <p:cTn id="7"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26" name="组合 25"/>
          <p:cNvGrpSpPr/>
          <p:nvPr/>
        </p:nvGrpSpPr>
        <p:grpSpPr>
          <a:xfrm>
            <a:off x="389206" y="693490"/>
            <a:ext cx="11412000" cy="4248472"/>
            <a:chOff x="406574" y="1081808"/>
            <a:chExt cx="11412000" cy="4248472"/>
          </a:xfrm>
        </p:grpSpPr>
        <p:grpSp>
          <p:nvGrpSpPr>
            <p:cNvPr id="27" name="组合 26"/>
            <p:cNvGrpSpPr/>
            <p:nvPr/>
          </p:nvGrpSpPr>
          <p:grpSpPr>
            <a:xfrm>
              <a:off x="406574" y="1081808"/>
              <a:ext cx="11412000" cy="4248472"/>
              <a:chOff x="406574" y="1081808"/>
              <a:chExt cx="11412000" cy="4248472"/>
            </a:xfrm>
          </p:grpSpPr>
          <p:sp>
            <p:nvSpPr>
              <p:cNvPr id="29" name="圆角矩形 28"/>
              <p:cNvSpPr/>
              <p:nvPr/>
            </p:nvSpPr>
            <p:spPr>
              <a:xfrm>
                <a:off x="406574" y="1197545"/>
                <a:ext cx="11412000" cy="4132735"/>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8" name="矩形 27"/>
            <p:cNvSpPr/>
            <p:nvPr/>
          </p:nvSpPr>
          <p:spPr>
            <a:xfrm>
              <a:off x="574387" y="1297832"/>
              <a:ext cx="11076375" cy="3869329"/>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死君后生，臣不愧，而后为贞</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意思是，君主死而复生，活着的臣子在他面前不感到惭愧，然后才能算是忠贞。结合材料二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太子之死也，左右多逃散，立叹曰：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岂有生受其恩，而死逃其难！</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于是率兵犯玄武门，苦战，杀屯营将军敬君弘。谓其徒曰：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微以报太子矣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可知，冯立在隐太子死后率兵进攻玄武门，与秦王李世民的军队苦战，杀死屯营将军敬君弘，无愧于隐太子，因此说冯立是忠义的。</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32" name="圆角矩形 31">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3" name="圆角矩形 32">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4" name="圆角矩形 33">
            <a:hlinkClick r:id="rId16" action="ppaction://hlinksldjump"/>
          </p:cNvPr>
          <p:cNvSpPr/>
          <p:nvPr/>
        </p:nvSpPr>
        <p:spPr>
          <a:xfrm>
            <a:off x="8240291" y="6382800"/>
            <a:ext cx="342118" cy="301083"/>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kumimoji="1" lang="en-US" altLang="zh-CN" sz="1600" kern="0" dirty="0">
                <a:solidFill>
                  <a:schemeClr val="bg1"/>
                </a:solidFill>
                <a:latin typeface="Arial" panose="020B0604020202020204"/>
                <a:ea typeface="微软雅黑" panose="020B0503020204020204" charset="-122"/>
              </a:rPr>
              <a:t>15</a:t>
            </a:r>
            <a:endParaRPr kumimoji="1" lang="zh-CN" altLang="en-US" sz="1600" kern="0" dirty="0">
              <a:solidFill>
                <a:schemeClr val="bg1"/>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81195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矩形 24">
            <a:extLst>
              <a:ext uri="{FF2B5EF4-FFF2-40B4-BE49-F238E27FC236}">
                <a16:creationId xmlns="" xmlns:a16="http://schemas.microsoft.com/office/drawing/2014/main"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1" name="矩形 30"/>
          <p:cNvSpPr/>
          <p:nvPr/>
        </p:nvSpPr>
        <p:spPr>
          <a:xfrm>
            <a:off x="335206" y="671477"/>
            <a:ext cx="11520000" cy="5610062"/>
          </a:xfrm>
          <a:prstGeom prst="rect">
            <a:avLst/>
          </a:prstGeom>
        </p:spPr>
        <p:txBody>
          <a:bodyPr wrap="square">
            <a:spAutoFit/>
          </a:bodyPr>
          <a:lstStyle/>
          <a:p>
            <a:pPr indent="711200" algn="just">
              <a:lnSpc>
                <a:spcPct val="14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材料一</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晋文公外逃，晋献公派寺人披到蒲城攻打他，寺人披斩断了文公的衣袖，文公逃到翟。晋惠公登上君位后，又派寺人披去惠窦攻打文公，没有抓获文公。等到文公后来返回晋国，寺人披来求见。文公传话说：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蒲城之战，献公命令你一夜赶到，你却马上就赶到；惠窦之战，惠公命令你三夜赶到，你却一夜就赶到了，怎么这样快呀！</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寺人披回答说：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对于君主的命令，不能三心二意。除掉君主憎恨的人，我只怕不能胜任。您当时是君主憎恨的蒲人、翟人，与我有什么关系？现在您登上了君位，难道就没有像蒲人、翟人那样的敌人了吗？况且齐桓公也丢弃管仲射中自己带钩的深仇而任命他当自己的相国。</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于是文公就接见了他。</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2" name="圆角矩形 31">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3" name="圆角矩形 32">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4" name="圆角矩形 33">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416489962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矩形 30"/>
          <p:cNvSpPr/>
          <p:nvPr/>
        </p:nvSpPr>
        <p:spPr>
          <a:xfrm>
            <a:off x="335206" y="208484"/>
            <a:ext cx="11520000" cy="5827493"/>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有人说：齐国、晋国的宗庙断绝祭祀，不也是应该的吗？齐桓公能利用管仲的功劳而忘记他射中自己带钩的怨仇，晋文公能听从寺人披的话而不追究他斩断自己袖子的罪行，这表明桓公、文公能够宽容这两个人。他们后代的君主，明智比不上桓公和文公；而后代的臣子，贤能比不上管仲和寺人披。拿不忠诚的臣子来侍奉不明智的君主，君主如果不察觉，就会遭到燕将公孙操、子罕、田常这一类人的残杀；君主如果察觉了，奸臣们就会用管仲、寺人披的例子来为自己开脱。君主如果不惩处他们而自以为有桓公、文公的德行，这是以仇人为臣而自己的明智又不能洞察他们的阴谋，还较多地提供给他们活动的条件</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p:txBody>
      </p:sp>
      <p:sp>
        <p:nvSpPr>
          <p:cNvPr id="26" name="圆角矩形 25">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6034261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矩形 30"/>
          <p:cNvSpPr/>
          <p:nvPr/>
        </p:nvSpPr>
        <p:spPr>
          <a:xfrm>
            <a:off x="335206" y="854868"/>
            <a:ext cx="11520000" cy="3222998"/>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自以为他们是有德才的人而不加以戒备，那么即使丧失政权而没有了后代继承人，不也是应该的吗？况且寺人披的话，只是花言巧语地说执行君主的命令而没有二心的，那就是忠于君主。君主死而复生，活着的臣子在他面前不感到惭愧，然后才能算是忠贞。现在惠公早上死去而他晚上就去侍奉文公，寺人披的没有二心究竟是什么样的呢？</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29243143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矩形 30"/>
          <p:cNvSpPr/>
          <p:nvPr/>
        </p:nvSpPr>
        <p:spPr>
          <a:xfrm>
            <a:off x="335206" y="405458"/>
            <a:ext cx="11520000" cy="5161991"/>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材料二</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冯立，唐朝武德年间东宫统帅，深受太子李建成的厚待。太子死后，他以前的随从有很多都逃走了，冯立感叹道：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哪有在太子活着的时候受他的恩惠，太子死了各自逃走避难的道理！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于是率兵在玄武门与秦王李世民的军队苦战，杀死屯营将军敬君弘。然后对他的手下随从说：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只有以这些微不足道的事来报答太子了。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然后解散军队躲藏起来。不久，冯立面见太宗李世民请罪，太宗数落他说：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你昨天带兵来和我的军队战斗，使我的军队受到严重的损失，你如何能够逃过这项死罪？</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80005269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a:hlinkClick r:id="rId2" action="ppaction://hlinksldjump"/>
          </p:cNvPr>
          <p:cNvSpPr/>
          <p:nvPr/>
        </p:nvSpPr>
        <p:spPr>
          <a:xfrm>
            <a:off x="228012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3" action="ppaction://hlinksldjump"/>
          </p:cNvPr>
          <p:cNvSpPr/>
          <p:nvPr/>
        </p:nvSpPr>
        <p:spPr>
          <a:xfrm>
            <a:off x="269084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4" action="ppaction://hlinksldjump"/>
          </p:cNvPr>
          <p:cNvSpPr/>
          <p:nvPr/>
        </p:nvSpPr>
        <p:spPr>
          <a:xfrm>
            <a:off x="310156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5" action="ppaction://hlinksldjump"/>
          </p:cNvPr>
          <p:cNvSpPr/>
          <p:nvPr/>
        </p:nvSpPr>
        <p:spPr>
          <a:xfrm>
            <a:off x="3512286"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6" action="ppaction://hlinksldjump"/>
          </p:cNvPr>
          <p:cNvSpPr/>
          <p:nvPr/>
        </p:nvSpPr>
        <p:spPr>
          <a:xfrm>
            <a:off x="392300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7" action="ppaction://hlinksldjump"/>
          </p:cNvPr>
          <p:cNvSpPr/>
          <p:nvPr/>
        </p:nvSpPr>
        <p:spPr>
          <a:xfrm>
            <a:off x="4333725"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4744444"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9" action="ppaction://hlinksldjump"/>
          </p:cNvPr>
          <p:cNvSpPr/>
          <p:nvPr/>
        </p:nvSpPr>
        <p:spPr>
          <a:xfrm>
            <a:off x="5155907"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5567370" y="6383210"/>
            <a:ext cx="301044" cy="30104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9</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11" action="ppaction://hlinksldjump"/>
          </p:cNvPr>
          <p:cNvSpPr/>
          <p:nvPr/>
        </p:nvSpPr>
        <p:spPr>
          <a:xfrm>
            <a:off x="597738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10</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12" action="ppaction://hlinksldjump"/>
          </p:cNvPr>
          <p:cNvSpPr/>
          <p:nvPr/>
        </p:nvSpPr>
        <p:spPr>
          <a:xfrm>
            <a:off x="6428466"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13" action="ppaction://hlinksldjump"/>
          </p:cNvPr>
          <p:cNvSpPr/>
          <p:nvPr/>
        </p:nvSpPr>
        <p:spPr>
          <a:xfrm>
            <a:off x="6875255"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1" name="矩形 30"/>
          <p:cNvSpPr/>
          <p:nvPr/>
        </p:nvSpPr>
        <p:spPr>
          <a:xfrm>
            <a:off x="335206" y="59553"/>
            <a:ext cx="11520000" cy="6034537"/>
          </a:xfrm>
          <a:prstGeom prst="rect">
            <a:avLst/>
          </a:prstGeom>
        </p:spPr>
        <p:txBody>
          <a:bodyPr wrap="square">
            <a:spAutoFit/>
          </a:bodyPr>
          <a:lstStyle/>
          <a:p>
            <a:pPr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冯立哭着回答说：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我冯立生来侍奉太子，希望能够为他卖命，所以当时战斗的时候，我没有顾忌太多。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说完悲痛不已，太宗好言安慰他，并封他为左屯卫中郎将。冯立对他的亲信说：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遇到这样大的罪过却免于一死，我一定要以死报答圣上。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没过多久，突厥攻打便桥，</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冯立</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率几百名骑兵与突厥兵大战于咸阳，杀死了许多突厥兵，所到之处无人能敌。太宗听说后大加赞叹。当时，齐王李元吉府上左车骑谢叔方率府兵与冯立一同作战，等敬君弘、中郎将吕衡被杀，士气低沉，秦王府护军军尉尉迟敬德杀死李元吉并拿着李元吉的人头让谢叔方看，谢叔方下马大哭，离开了军队逃走。第二天便自首了，太宗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谢叔方真是个义士。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命令左右释放谢叔方。</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14" action="ppaction://hlinksldjump"/>
          </p:cNvPr>
          <p:cNvSpPr/>
          <p:nvPr/>
        </p:nvSpPr>
        <p:spPr>
          <a:xfrm>
            <a:off x="7333947"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6" name="圆角矩形 25">
            <a:hlinkClick r:id="rId15" action="ppaction://hlinksldjump"/>
          </p:cNvPr>
          <p:cNvSpPr/>
          <p:nvPr/>
        </p:nvSpPr>
        <p:spPr>
          <a:xfrm>
            <a:off x="7792639"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16" action="ppaction://hlinksldjump"/>
          </p:cNvPr>
          <p:cNvSpPr/>
          <p:nvPr/>
        </p:nvSpPr>
        <p:spPr>
          <a:xfrm>
            <a:off x="8240291" y="6382800"/>
            <a:ext cx="342118" cy="301083"/>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15</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18554609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r="9453"/>
          <a:stretch/>
        </p:blipFill>
        <p:spPr>
          <a:xfrm>
            <a:off x="365" y="0"/>
            <a:ext cx="12189683" cy="6858000"/>
          </a:xfrm>
          <a:prstGeom prst="rect">
            <a:avLst/>
          </a:prstGeom>
        </p:spPr>
      </p:pic>
      <p:pic>
        <p:nvPicPr>
          <p:cNvPr id="13" name="图片 12"/>
          <p:cNvPicPr>
            <a:picLocks noChangeAspect="1"/>
          </p:cNvPicPr>
          <p:nvPr/>
        </p:nvPicPr>
        <p:blipFill rotWithShape="1">
          <a:blip r:embed="rId2" cstate="print">
            <a:extLst>
              <a:ext uri="{28A0092B-C50C-407E-A947-70E740481C1C}">
                <a14:useLocalDpi xmlns:a14="http://schemas.microsoft.com/office/drawing/2010/main" val="0"/>
              </a:ext>
            </a:extLst>
          </a:blip>
          <a:srcRect t="25348" r="9453" b="25462"/>
          <a:stretch/>
        </p:blipFill>
        <p:spPr>
          <a:xfrm>
            <a:off x="365" y="1738313"/>
            <a:ext cx="12189683" cy="3373437"/>
          </a:xfrm>
          <a:prstGeom prst="rect">
            <a:avLst/>
          </a:prstGeom>
        </p:spPr>
      </p:pic>
      <p:pic>
        <p:nvPicPr>
          <p:cNvPr id="12" name="图片 11"/>
          <p:cNvPicPr>
            <a:picLocks noChangeAspect="1"/>
          </p:cNvPicPr>
          <p:nvPr/>
        </p:nvPicPr>
        <p:blipFill>
          <a:blip r:embed="rId3"/>
          <a:stretch>
            <a:fillRect/>
          </a:stretch>
        </p:blipFill>
        <p:spPr>
          <a:xfrm>
            <a:off x="263352" y="173643"/>
            <a:ext cx="2694666" cy="457240"/>
          </a:xfrm>
          <a:prstGeom prst="rect">
            <a:avLst/>
          </a:prstGeom>
        </p:spPr>
      </p:pic>
      <p:sp>
        <p:nvSpPr>
          <p:cNvPr id="8" name="矩形 7"/>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4006974" y="2711102"/>
            <a:ext cx="3934206" cy="718692"/>
          </a:xfrm>
          <a:custGeom>
            <a:avLst/>
            <a:gdLst/>
            <a:ahLst/>
            <a:cxnLst/>
            <a:rect l="l" t="t" r="r" b="b"/>
            <a:pathLst>
              <a:path w="3934206" h="718692">
                <a:moveTo>
                  <a:pt x="2298192" y="585978"/>
                </a:moveTo>
                <a:lnTo>
                  <a:pt x="2289048" y="639318"/>
                </a:lnTo>
                <a:cubicBezTo>
                  <a:pt x="2288032" y="646430"/>
                  <a:pt x="2284730" y="652526"/>
                  <a:pt x="2279142" y="657606"/>
                </a:cubicBezTo>
                <a:cubicBezTo>
                  <a:pt x="2274062" y="662178"/>
                  <a:pt x="2268220" y="664972"/>
                  <a:pt x="2261616" y="665988"/>
                </a:cubicBezTo>
                <a:lnTo>
                  <a:pt x="1983486" y="688848"/>
                </a:lnTo>
                <a:lnTo>
                  <a:pt x="1991106" y="643128"/>
                </a:lnTo>
                <a:cubicBezTo>
                  <a:pt x="1992630" y="633984"/>
                  <a:pt x="1996694" y="626110"/>
                  <a:pt x="2003298" y="619506"/>
                </a:cubicBezTo>
                <a:cubicBezTo>
                  <a:pt x="2009394" y="613918"/>
                  <a:pt x="2016760" y="610616"/>
                  <a:pt x="2025396" y="609600"/>
                </a:cubicBezTo>
                <a:close/>
                <a:moveTo>
                  <a:pt x="3620262" y="463296"/>
                </a:moveTo>
                <a:lnTo>
                  <a:pt x="3771138" y="463296"/>
                </a:lnTo>
                <a:lnTo>
                  <a:pt x="3843528" y="718566"/>
                </a:lnTo>
                <a:lnTo>
                  <a:pt x="3810762" y="718566"/>
                </a:lnTo>
                <a:cubicBezTo>
                  <a:pt x="3741166" y="718566"/>
                  <a:pt x="3690874" y="679196"/>
                  <a:pt x="3659886" y="600456"/>
                </a:cubicBezTo>
                <a:close/>
                <a:moveTo>
                  <a:pt x="3112770" y="463296"/>
                </a:moveTo>
                <a:lnTo>
                  <a:pt x="3263646" y="463296"/>
                </a:lnTo>
                <a:lnTo>
                  <a:pt x="3179064" y="614934"/>
                </a:lnTo>
                <a:cubicBezTo>
                  <a:pt x="3135376" y="684022"/>
                  <a:pt x="3077972" y="718566"/>
                  <a:pt x="3006852" y="718566"/>
                </a:cubicBezTo>
                <a:lnTo>
                  <a:pt x="2971800" y="718566"/>
                </a:lnTo>
                <a:close/>
                <a:moveTo>
                  <a:pt x="2391918" y="344424"/>
                </a:moveTo>
                <a:lnTo>
                  <a:pt x="2542794" y="344424"/>
                </a:lnTo>
                <a:lnTo>
                  <a:pt x="2504694" y="625602"/>
                </a:lnTo>
                <a:cubicBezTo>
                  <a:pt x="2503170" y="632714"/>
                  <a:pt x="2504440" y="638810"/>
                  <a:pt x="2508504" y="643890"/>
                </a:cubicBezTo>
                <a:cubicBezTo>
                  <a:pt x="2512060" y="648970"/>
                  <a:pt x="2517394" y="651510"/>
                  <a:pt x="2524506" y="651510"/>
                </a:cubicBezTo>
                <a:lnTo>
                  <a:pt x="2669286" y="651510"/>
                </a:lnTo>
                <a:cubicBezTo>
                  <a:pt x="2675890" y="651510"/>
                  <a:pt x="2682494" y="648970"/>
                  <a:pt x="2689098" y="643890"/>
                </a:cubicBezTo>
                <a:cubicBezTo>
                  <a:pt x="2694686" y="638810"/>
                  <a:pt x="2698242" y="632714"/>
                  <a:pt x="2699766" y="625602"/>
                </a:cubicBezTo>
                <a:lnTo>
                  <a:pt x="2728722" y="410718"/>
                </a:lnTo>
                <a:lnTo>
                  <a:pt x="2550414" y="410718"/>
                </a:lnTo>
                <a:lnTo>
                  <a:pt x="2559558" y="344424"/>
                </a:lnTo>
                <a:lnTo>
                  <a:pt x="2882646" y="344424"/>
                </a:lnTo>
                <a:lnTo>
                  <a:pt x="2843022" y="636270"/>
                </a:lnTo>
                <a:cubicBezTo>
                  <a:pt x="2839974" y="658622"/>
                  <a:pt x="2829814" y="677926"/>
                  <a:pt x="2812542" y="694182"/>
                </a:cubicBezTo>
                <a:cubicBezTo>
                  <a:pt x="2795778" y="709930"/>
                  <a:pt x="2776728" y="717804"/>
                  <a:pt x="2755392" y="717804"/>
                </a:cubicBezTo>
                <a:lnTo>
                  <a:pt x="2420112" y="717804"/>
                </a:lnTo>
                <a:cubicBezTo>
                  <a:pt x="2398776" y="717804"/>
                  <a:pt x="2381504" y="709930"/>
                  <a:pt x="2368296" y="694182"/>
                </a:cubicBezTo>
                <a:cubicBezTo>
                  <a:pt x="2355088" y="677926"/>
                  <a:pt x="2349754" y="658622"/>
                  <a:pt x="2352294" y="636270"/>
                </a:cubicBezTo>
                <a:close/>
                <a:moveTo>
                  <a:pt x="1687068" y="198120"/>
                </a:moveTo>
                <a:lnTo>
                  <a:pt x="1676400" y="275082"/>
                </a:lnTo>
                <a:lnTo>
                  <a:pt x="1739646" y="275082"/>
                </a:lnTo>
                <a:cubicBezTo>
                  <a:pt x="1744218" y="275082"/>
                  <a:pt x="1748790" y="273304"/>
                  <a:pt x="1753362" y="269748"/>
                </a:cubicBezTo>
                <a:cubicBezTo>
                  <a:pt x="1757426" y="265684"/>
                  <a:pt x="1759712" y="261112"/>
                  <a:pt x="1760220" y="256032"/>
                </a:cubicBezTo>
                <a:lnTo>
                  <a:pt x="1768602" y="198120"/>
                </a:lnTo>
                <a:close/>
                <a:moveTo>
                  <a:pt x="1447800" y="198120"/>
                </a:moveTo>
                <a:lnTo>
                  <a:pt x="1439418" y="256032"/>
                </a:lnTo>
                <a:cubicBezTo>
                  <a:pt x="1438910" y="261112"/>
                  <a:pt x="1440180" y="265684"/>
                  <a:pt x="1443228" y="269748"/>
                </a:cubicBezTo>
                <a:cubicBezTo>
                  <a:pt x="1446784" y="273304"/>
                  <a:pt x="1450848" y="275082"/>
                  <a:pt x="1455420" y="275082"/>
                </a:cubicBezTo>
                <a:lnTo>
                  <a:pt x="1519428" y="275082"/>
                </a:lnTo>
                <a:lnTo>
                  <a:pt x="1530096" y="198120"/>
                </a:lnTo>
                <a:close/>
                <a:moveTo>
                  <a:pt x="3553968" y="185928"/>
                </a:moveTo>
                <a:lnTo>
                  <a:pt x="3529584" y="368046"/>
                </a:lnTo>
                <a:lnTo>
                  <a:pt x="3679698" y="368046"/>
                </a:lnTo>
                <a:cubicBezTo>
                  <a:pt x="3689350" y="368046"/>
                  <a:pt x="3698240" y="364490"/>
                  <a:pt x="3706368" y="357378"/>
                </a:cubicBezTo>
                <a:cubicBezTo>
                  <a:pt x="3713988" y="350266"/>
                  <a:pt x="3718560" y="341630"/>
                  <a:pt x="3720084" y="331470"/>
                </a:cubicBezTo>
                <a:lnTo>
                  <a:pt x="3739134" y="185928"/>
                </a:lnTo>
                <a:close/>
                <a:moveTo>
                  <a:pt x="679704" y="176784"/>
                </a:moveTo>
                <a:lnTo>
                  <a:pt x="813816" y="176784"/>
                </a:lnTo>
                <a:cubicBezTo>
                  <a:pt x="818388" y="176784"/>
                  <a:pt x="822325" y="178308"/>
                  <a:pt x="825627" y="181356"/>
                </a:cubicBezTo>
                <a:cubicBezTo>
                  <a:pt x="828929" y="184404"/>
                  <a:pt x="830834" y="188468"/>
                  <a:pt x="831342" y="193548"/>
                </a:cubicBezTo>
                <a:lnTo>
                  <a:pt x="876300" y="718566"/>
                </a:lnTo>
                <a:lnTo>
                  <a:pt x="851916" y="718566"/>
                </a:lnTo>
                <a:cubicBezTo>
                  <a:pt x="815340" y="718566"/>
                  <a:pt x="784479" y="706628"/>
                  <a:pt x="759333" y="682752"/>
                </a:cubicBezTo>
                <a:cubicBezTo>
                  <a:pt x="734187" y="658876"/>
                  <a:pt x="719836" y="627888"/>
                  <a:pt x="716280" y="589788"/>
                </a:cubicBezTo>
                <a:close/>
                <a:moveTo>
                  <a:pt x="230886" y="176784"/>
                </a:moveTo>
                <a:lnTo>
                  <a:pt x="340614" y="176784"/>
                </a:lnTo>
                <a:lnTo>
                  <a:pt x="197358" y="579882"/>
                </a:lnTo>
                <a:cubicBezTo>
                  <a:pt x="183134" y="621030"/>
                  <a:pt x="158877" y="654431"/>
                  <a:pt x="124587" y="680085"/>
                </a:cubicBezTo>
                <a:cubicBezTo>
                  <a:pt x="90297" y="705739"/>
                  <a:pt x="53594" y="718566"/>
                  <a:pt x="14478" y="718566"/>
                </a:cubicBezTo>
                <a:lnTo>
                  <a:pt x="0" y="718566"/>
                </a:lnTo>
                <a:lnTo>
                  <a:pt x="178308" y="206502"/>
                </a:lnTo>
                <a:cubicBezTo>
                  <a:pt x="182372" y="194818"/>
                  <a:pt x="189230" y="186944"/>
                  <a:pt x="198882" y="182880"/>
                </a:cubicBezTo>
                <a:cubicBezTo>
                  <a:pt x="208534" y="178816"/>
                  <a:pt x="219202" y="176784"/>
                  <a:pt x="230886" y="176784"/>
                </a:cubicBezTo>
                <a:close/>
                <a:moveTo>
                  <a:pt x="1010412" y="137160"/>
                </a:moveTo>
                <a:lnTo>
                  <a:pt x="1219200" y="137160"/>
                </a:lnTo>
                <a:lnTo>
                  <a:pt x="1149858" y="642366"/>
                </a:lnTo>
                <a:cubicBezTo>
                  <a:pt x="1149350" y="645922"/>
                  <a:pt x="1150366" y="648716"/>
                  <a:pt x="1152906" y="650748"/>
                </a:cubicBezTo>
                <a:cubicBezTo>
                  <a:pt x="1154938" y="652780"/>
                  <a:pt x="1157986" y="653542"/>
                  <a:pt x="1162050" y="653034"/>
                </a:cubicBezTo>
                <a:lnTo>
                  <a:pt x="1197102" y="649224"/>
                </a:lnTo>
                <a:lnTo>
                  <a:pt x="1188720" y="709422"/>
                </a:lnTo>
                <a:lnTo>
                  <a:pt x="1047750" y="718566"/>
                </a:lnTo>
                <a:cubicBezTo>
                  <a:pt x="1029462" y="719582"/>
                  <a:pt x="1014984" y="714502"/>
                  <a:pt x="1004316" y="703326"/>
                </a:cubicBezTo>
                <a:cubicBezTo>
                  <a:pt x="993140" y="691642"/>
                  <a:pt x="988822" y="676910"/>
                  <a:pt x="991362" y="659130"/>
                </a:cubicBezTo>
                <a:lnTo>
                  <a:pt x="1056132" y="193548"/>
                </a:lnTo>
                <a:lnTo>
                  <a:pt x="1040892" y="193548"/>
                </a:lnTo>
                <a:cubicBezTo>
                  <a:pt x="1030732" y="193548"/>
                  <a:pt x="1022477" y="189738"/>
                  <a:pt x="1016127" y="182118"/>
                </a:cubicBezTo>
                <a:cubicBezTo>
                  <a:pt x="1009777" y="174498"/>
                  <a:pt x="1007110" y="165354"/>
                  <a:pt x="1008126" y="154686"/>
                </a:cubicBezTo>
                <a:close/>
                <a:moveTo>
                  <a:pt x="1706118" y="60960"/>
                </a:moveTo>
                <a:lnTo>
                  <a:pt x="1695450" y="137160"/>
                </a:lnTo>
                <a:lnTo>
                  <a:pt x="1776984" y="137160"/>
                </a:lnTo>
                <a:lnTo>
                  <a:pt x="1787652" y="60960"/>
                </a:lnTo>
                <a:close/>
                <a:moveTo>
                  <a:pt x="2626614" y="1524"/>
                </a:moveTo>
                <a:lnTo>
                  <a:pt x="2753106" y="1524"/>
                </a:lnTo>
                <a:lnTo>
                  <a:pt x="2748534" y="31242"/>
                </a:lnTo>
                <a:lnTo>
                  <a:pt x="2938272" y="31242"/>
                </a:lnTo>
                <a:lnTo>
                  <a:pt x="2931414" y="85344"/>
                </a:lnTo>
                <a:cubicBezTo>
                  <a:pt x="2930398" y="91440"/>
                  <a:pt x="2927604" y="96647"/>
                  <a:pt x="2923032" y="100965"/>
                </a:cubicBezTo>
                <a:cubicBezTo>
                  <a:pt x="2918460" y="105283"/>
                  <a:pt x="2913380" y="107442"/>
                  <a:pt x="2907792" y="107442"/>
                </a:cubicBezTo>
                <a:lnTo>
                  <a:pt x="2739390" y="107442"/>
                </a:lnTo>
                <a:lnTo>
                  <a:pt x="2723388" y="230124"/>
                </a:lnTo>
                <a:lnTo>
                  <a:pt x="2901696" y="230124"/>
                </a:lnTo>
                <a:lnTo>
                  <a:pt x="2891790" y="296418"/>
                </a:lnTo>
                <a:cubicBezTo>
                  <a:pt x="2891282" y="300482"/>
                  <a:pt x="2889631" y="303911"/>
                  <a:pt x="2886837" y="306705"/>
                </a:cubicBezTo>
                <a:cubicBezTo>
                  <a:pt x="2884043" y="309499"/>
                  <a:pt x="2880614" y="310896"/>
                  <a:pt x="2876550" y="310896"/>
                </a:cubicBezTo>
                <a:lnTo>
                  <a:pt x="2388870" y="310896"/>
                </a:lnTo>
                <a:lnTo>
                  <a:pt x="2396490" y="257556"/>
                </a:lnTo>
                <a:cubicBezTo>
                  <a:pt x="2397506" y="249936"/>
                  <a:pt x="2400808" y="243459"/>
                  <a:pt x="2406396" y="238125"/>
                </a:cubicBezTo>
                <a:cubicBezTo>
                  <a:pt x="2411984" y="232791"/>
                  <a:pt x="2418334" y="230124"/>
                  <a:pt x="2425446" y="230124"/>
                </a:cubicBezTo>
                <a:lnTo>
                  <a:pt x="2577846" y="230124"/>
                </a:lnTo>
                <a:lnTo>
                  <a:pt x="2593848" y="107442"/>
                </a:lnTo>
                <a:lnTo>
                  <a:pt x="2410206" y="107442"/>
                </a:lnTo>
                <a:lnTo>
                  <a:pt x="2417826" y="51816"/>
                </a:lnTo>
                <a:cubicBezTo>
                  <a:pt x="2418334" y="45720"/>
                  <a:pt x="2420620" y="40767"/>
                  <a:pt x="2424684" y="36957"/>
                </a:cubicBezTo>
                <a:cubicBezTo>
                  <a:pt x="2428748" y="33147"/>
                  <a:pt x="2433320" y="31242"/>
                  <a:pt x="2438400" y="31242"/>
                </a:cubicBezTo>
                <a:lnTo>
                  <a:pt x="2603754" y="31242"/>
                </a:lnTo>
                <a:lnTo>
                  <a:pt x="2605278" y="22098"/>
                </a:lnTo>
                <a:cubicBezTo>
                  <a:pt x="2606294" y="16002"/>
                  <a:pt x="2608834" y="11049"/>
                  <a:pt x="2612898" y="7239"/>
                </a:cubicBezTo>
                <a:cubicBezTo>
                  <a:pt x="2616962" y="3429"/>
                  <a:pt x="2621534" y="1524"/>
                  <a:pt x="2626614" y="1524"/>
                </a:cubicBezTo>
                <a:close/>
                <a:moveTo>
                  <a:pt x="2192274" y="1524"/>
                </a:moveTo>
                <a:lnTo>
                  <a:pt x="2280666" y="1524"/>
                </a:lnTo>
                <a:lnTo>
                  <a:pt x="2161032" y="208788"/>
                </a:lnTo>
                <a:cubicBezTo>
                  <a:pt x="2155444" y="218948"/>
                  <a:pt x="2157476" y="224028"/>
                  <a:pt x="2167128" y="224028"/>
                </a:cubicBezTo>
                <a:lnTo>
                  <a:pt x="2194560" y="224028"/>
                </a:lnTo>
                <a:lnTo>
                  <a:pt x="2257044" y="118110"/>
                </a:lnTo>
                <a:cubicBezTo>
                  <a:pt x="2263648" y="108458"/>
                  <a:pt x="2271268" y="103632"/>
                  <a:pt x="2279904" y="103632"/>
                </a:cubicBezTo>
                <a:lnTo>
                  <a:pt x="2383536" y="103632"/>
                </a:lnTo>
                <a:lnTo>
                  <a:pt x="2189226" y="418338"/>
                </a:lnTo>
                <a:cubicBezTo>
                  <a:pt x="2189226" y="418846"/>
                  <a:pt x="2189226" y="419100"/>
                  <a:pt x="2189226" y="419100"/>
                </a:cubicBezTo>
                <a:cubicBezTo>
                  <a:pt x="2188718" y="419100"/>
                  <a:pt x="2188464" y="419100"/>
                  <a:pt x="2188464" y="419100"/>
                </a:cubicBezTo>
                <a:cubicBezTo>
                  <a:pt x="2188464" y="419100"/>
                  <a:pt x="2188464" y="419354"/>
                  <a:pt x="2188464" y="419862"/>
                </a:cubicBezTo>
                <a:cubicBezTo>
                  <a:pt x="2186432" y="422910"/>
                  <a:pt x="2185416" y="425704"/>
                  <a:pt x="2185416" y="428244"/>
                </a:cubicBezTo>
                <a:cubicBezTo>
                  <a:pt x="2185416" y="430784"/>
                  <a:pt x="2187956" y="431800"/>
                  <a:pt x="2193036" y="431292"/>
                </a:cubicBezTo>
                <a:lnTo>
                  <a:pt x="2308098" y="419862"/>
                </a:lnTo>
                <a:cubicBezTo>
                  <a:pt x="2313686" y="419862"/>
                  <a:pt x="2318004" y="421386"/>
                  <a:pt x="2321052" y="424434"/>
                </a:cubicBezTo>
                <a:cubicBezTo>
                  <a:pt x="2324100" y="428498"/>
                  <a:pt x="2325116" y="433578"/>
                  <a:pt x="2324100" y="439674"/>
                </a:cubicBezTo>
                <a:lnTo>
                  <a:pt x="2307336" y="505968"/>
                </a:lnTo>
                <a:lnTo>
                  <a:pt x="2030730" y="534924"/>
                </a:lnTo>
                <a:cubicBezTo>
                  <a:pt x="2022602" y="535432"/>
                  <a:pt x="2016506" y="532130"/>
                  <a:pt x="2012442" y="525018"/>
                </a:cubicBezTo>
                <a:cubicBezTo>
                  <a:pt x="2008886" y="517906"/>
                  <a:pt x="2008886" y="510286"/>
                  <a:pt x="2012442" y="502158"/>
                </a:cubicBezTo>
                <a:lnTo>
                  <a:pt x="2161794" y="278130"/>
                </a:lnTo>
                <a:lnTo>
                  <a:pt x="2042160" y="278130"/>
                </a:lnTo>
                <a:cubicBezTo>
                  <a:pt x="2033524" y="278130"/>
                  <a:pt x="2027428" y="274828"/>
                  <a:pt x="2023872" y="268224"/>
                </a:cubicBezTo>
                <a:cubicBezTo>
                  <a:pt x="2020316" y="262128"/>
                  <a:pt x="2020824" y="255016"/>
                  <a:pt x="2025396" y="246888"/>
                </a:cubicBezTo>
                <a:lnTo>
                  <a:pt x="2159508" y="16764"/>
                </a:lnTo>
                <a:cubicBezTo>
                  <a:pt x="2164588" y="6604"/>
                  <a:pt x="2175510" y="1524"/>
                  <a:pt x="2192274" y="1524"/>
                </a:cubicBezTo>
                <a:close/>
                <a:moveTo>
                  <a:pt x="493776" y="762"/>
                </a:moveTo>
                <a:lnTo>
                  <a:pt x="608838" y="762"/>
                </a:lnTo>
                <a:lnTo>
                  <a:pt x="598932" y="70866"/>
                </a:lnTo>
                <a:lnTo>
                  <a:pt x="962406" y="70866"/>
                </a:lnTo>
                <a:lnTo>
                  <a:pt x="956310" y="112776"/>
                </a:lnTo>
                <a:cubicBezTo>
                  <a:pt x="954786" y="122428"/>
                  <a:pt x="950468" y="130556"/>
                  <a:pt x="943356" y="137160"/>
                </a:cubicBezTo>
                <a:cubicBezTo>
                  <a:pt x="936244" y="143764"/>
                  <a:pt x="928116" y="147066"/>
                  <a:pt x="918972" y="147066"/>
                </a:cubicBezTo>
                <a:lnTo>
                  <a:pt x="589026" y="147066"/>
                </a:lnTo>
                <a:lnTo>
                  <a:pt x="536448" y="544830"/>
                </a:lnTo>
                <a:lnTo>
                  <a:pt x="678942" y="544830"/>
                </a:lnTo>
                <a:lnTo>
                  <a:pt x="674370" y="576072"/>
                </a:lnTo>
                <a:cubicBezTo>
                  <a:pt x="672846" y="586232"/>
                  <a:pt x="668274" y="594868"/>
                  <a:pt x="660654" y="601980"/>
                </a:cubicBezTo>
                <a:cubicBezTo>
                  <a:pt x="653034" y="609092"/>
                  <a:pt x="644398" y="612648"/>
                  <a:pt x="634746" y="612648"/>
                </a:cubicBezTo>
                <a:lnTo>
                  <a:pt x="527304" y="612648"/>
                </a:lnTo>
                <a:lnTo>
                  <a:pt x="516636" y="697230"/>
                </a:lnTo>
                <a:cubicBezTo>
                  <a:pt x="515620" y="703326"/>
                  <a:pt x="512826" y="708406"/>
                  <a:pt x="508254" y="712470"/>
                </a:cubicBezTo>
                <a:cubicBezTo>
                  <a:pt x="503682" y="716534"/>
                  <a:pt x="498602" y="718566"/>
                  <a:pt x="493014" y="718566"/>
                </a:cubicBezTo>
                <a:lnTo>
                  <a:pt x="363474" y="718566"/>
                </a:lnTo>
                <a:lnTo>
                  <a:pt x="376428" y="612648"/>
                </a:lnTo>
                <a:lnTo>
                  <a:pt x="233172" y="612648"/>
                </a:lnTo>
                <a:lnTo>
                  <a:pt x="239268" y="575310"/>
                </a:lnTo>
                <a:cubicBezTo>
                  <a:pt x="240792" y="566674"/>
                  <a:pt x="244602" y="559435"/>
                  <a:pt x="250698" y="553593"/>
                </a:cubicBezTo>
                <a:cubicBezTo>
                  <a:pt x="256794" y="547751"/>
                  <a:pt x="263906" y="544830"/>
                  <a:pt x="272034" y="544830"/>
                </a:cubicBezTo>
                <a:lnTo>
                  <a:pt x="386334" y="544830"/>
                </a:lnTo>
                <a:lnTo>
                  <a:pt x="438912" y="147066"/>
                </a:lnTo>
                <a:lnTo>
                  <a:pt x="76200" y="147066"/>
                </a:lnTo>
                <a:lnTo>
                  <a:pt x="81534" y="107442"/>
                </a:lnTo>
                <a:cubicBezTo>
                  <a:pt x="83058" y="97282"/>
                  <a:pt x="87503" y="88646"/>
                  <a:pt x="94869" y="81534"/>
                </a:cubicBezTo>
                <a:cubicBezTo>
                  <a:pt x="102235" y="74422"/>
                  <a:pt x="110744" y="70866"/>
                  <a:pt x="120396" y="70866"/>
                </a:cubicBezTo>
                <a:lnTo>
                  <a:pt x="448818" y="70866"/>
                </a:lnTo>
                <a:lnTo>
                  <a:pt x="453390" y="38100"/>
                </a:lnTo>
                <a:cubicBezTo>
                  <a:pt x="454914" y="27432"/>
                  <a:pt x="459613" y="18542"/>
                  <a:pt x="467487" y="11430"/>
                </a:cubicBezTo>
                <a:cubicBezTo>
                  <a:pt x="475361" y="4318"/>
                  <a:pt x="484124" y="762"/>
                  <a:pt x="493776" y="762"/>
                </a:cubicBezTo>
                <a:close/>
                <a:moveTo>
                  <a:pt x="3453384" y="0"/>
                </a:moveTo>
                <a:lnTo>
                  <a:pt x="3579114" y="0"/>
                </a:lnTo>
                <a:lnTo>
                  <a:pt x="3573780" y="39624"/>
                </a:lnTo>
                <a:lnTo>
                  <a:pt x="3934206" y="39624"/>
                </a:lnTo>
                <a:lnTo>
                  <a:pt x="3929634" y="73914"/>
                </a:lnTo>
                <a:cubicBezTo>
                  <a:pt x="3928618" y="81534"/>
                  <a:pt x="3925443" y="87757"/>
                  <a:pt x="3920109" y="92583"/>
                </a:cubicBezTo>
                <a:cubicBezTo>
                  <a:pt x="3914775" y="97409"/>
                  <a:pt x="3908552" y="99822"/>
                  <a:pt x="3901440" y="99822"/>
                </a:cubicBezTo>
                <a:lnTo>
                  <a:pt x="3565398" y="99822"/>
                </a:lnTo>
                <a:lnTo>
                  <a:pt x="3562350" y="125730"/>
                </a:lnTo>
                <a:lnTo>
                  <a:pt x="3897630" y="125730"/>
                </a:lnTo>
                <a:lnTo>
                  <a:pt x="3868674" y="345186"/>
                </a:lnTo>
                <a:cubicBezTo>
                  <a:pt x="3865626" y="368046"/>
                  <a:pt x="3855212" y="387604"/>
                  <a:pt x="3837432" y="403860"/>
                </a:cubicBezTo>
                <a:cubicBezTo>
                  <a:pt x="3819144" y="420624"/>
                  <a:pt x="3799078" y="429006"/>
                  <a:pt x="3777234" y="429006"/>
                </a:cubicBezTo>
                <a:lnTo>
                  <a:pt x="3521964" y="429006"/>
                </a:lnTo>
                <a:lnTo>
                  <a:pt x="3483102" y="718566"/>
                </a:lnTo>
                <a:lnTo>
                  <a:pt x="3332226" y="718566"/>
                </a:lnTo>
                <a:lnTo>
                  <a:pt x="3371088" y="429006"/>
                </a:lnTo>
                <a:lnTo>
                  <a:pt x="3115056" y="429006"/>
                </a:lnTo>
                <a:cubicBezTo>
                  <a:pt x="3093212" y="429006"/>
                  <a:pt x="3075686" y="420624"/>
                  <a:pt x="3062478" y="403860"/>
                </a:cubicBezTo>
                <a:cubicBezTo>
                  <a:pt x="3048762" y="387604"/>
                  <a:pt x="3043428" y="368046"/>
                  <a:pt x="3046476" y="345186"/>
                </a:cubicBezTo>
                <a:lnTo>
                  <a:pt x="3076194" y="125730"/>
                </a:lnTo>
                <a:lnTo>
                  <a:pt x="3226308" y="125730"/>
                </a:lnTo>
                <a:lnTo>
                  <a:pt x="3218688" y="185928"/>
                </a:lnTo>
                <a:lnTo>
                  <a:pt x="3207258" y="268224"/>
                </a:lnTo>
                <a:lnTo>
                  <a:pt x="3198876" y="331470"/>
                </a:lnTo>
                <a:cubicBezTo>
                  <a:pt x="3197352" y="341630"/>
                  <a:pt x="3199638" y="350266"/>
                  <a:pt x="3205734" y="357378"/>
                </a:cubicBezTo>
                <a:cubicBezTo>
                  <a:pt x="3211322" y="364490"/>
                  <a:pt x="3219196" y="368046"/>
                  <a:pt x="3229356" y="368046"/>
                </a:cubicBezTo>
                <a:lnTo>
                  <a:pt x="3379470" y="368046"/>
                </a:lnTo>
                <a:lnTo>
                  <a:pt x="3403092" y="185928"/>
                </a:lnTo>
                <a:lnTo>
                  <a:pt x="3243072" y="185928"/>
                </a:lnTo>
                <a:lnTo>
                  <a:pt x="3250692" y="125730"/>
                </a:lnTo>
                <a:lnTo>
                  <a:pt x="3411474" y="125730"/>
                </a:lnTo>
                <a:lnTo>
                  <a:pt x="3415284" y="99822"/>
                </a:lnTo>
                <a:lnTo>
                  <a:pt x="3054858" y="99822"/>
                </a:lnTo>
                <a:lnTo>
                  <a:pt x="3059430" y="64770"/>
                </a:lnTo>
                <a:cubicBezTo>
                  <a:pt x="3060446" y="57658"/>
                  <a:pt x="3063621" y="51689"/>
                  <a:pt x="3068955" y="46863"/>
                </a:cubicBezTo>
                <a:cubicBezTo>
                  <a:pt x="3074289" y="42037"/>
                  <a:pt x="3080512" y="39624"/>
                  <a:pt x="3087624" y="39624"/>
                </a:cubicBezTo>
                <a:lnTo>
                  <a:pt x="3422904" y="39624"/>
                </a:lnTo>
                <a:lnTo>
                  <a:pt x="3425190" y="25908"/>
                </a:lnTo>
                <a:cubicBezTo>
                  <a:pt x="3426206" y="18288"/>
                  <a:pt x="3429381" y="12065"/>
                  <a:pt x="3434715" y="7239"/>
                </a:cubicBezTo>
                <a:cubicBezTo>
                  <a:pt x="3440049" y="2413"/>
                  <a:pt x="3446272" y="0"/>
                  <a:pt x="3453384" y="0"/>
                </a:cubicBezTo>
                <a:close/>
                <a:moveTo>
                  <a:pt x="1318260" y="0"/>
                </a:moveTo>
                <a:lnTo>
                  <a:pt x="1475232" y="0"/>
                </a:lnTo>
                <a:lnTo>
                  <a:pt x="1466850" y="60960"/>
                </a:lnTo>
                <a:lnTo>
                  <a:pt x="1463802" y="82296"/>
                </a:lnTo>
                <a:lnTo>
                  <a:pt x="1456182" y="137160"/>
                </a:lnTo>
                <a:lnTo>
                  <a:pt x="1538478" y="137160"/>
                </a:lnTo>
                <a:lnTo>
                  <a:pt x="1549146" y="60960"/>
                </a:lnTo>
                <a:lnTo>
                  <a:pt x="1487424" y="60960"/>
                </a:lnTo>
                <a:lnTo>
                  <a:pt x="1495806" y="0"/>
                </a:lnTo>
                <a:lnTo>
                  <a:pt x="1953006" y="0"/>
                </a:lnTo>
                <a:lnTo>
                  <a:pt x="1916430" y="261366"/>
                </a:lnTo>
                <a:cubicBezTo>
                  <a:pt x="1913890" y="281686"/>
                  <a:pt x="1904238" y="299212"/>
                  <a:pt x="1887474" y="313944"/>
                </a:cubicBezTo>
                <a:cubicBezTo>
                  <a:pt x="1871218" y="328676"/>
                  <a:pt x="1852930" y="336042"/>
                  <a:pt x="1832610" y="336042"/>
                </a:cubicBezTo>
                <a:lnTo>
                  <a:pt x="1668018" y="336042"/>
                </a:lnTo>
                <a:lnTo>
                  <a:pt x="1663446" y="367284"/>
                </a:lnTo>
                <a:lnTo>
                  <a:pt x="1901952" y="367284"/>
                </a:lnTo>
                <a:lnTo>
                  <a:pt x="1897380" y="400050"/>
                </a:lnTo>
                <a:cubicBezTo>
                  <a:pt x="1896364" y="408178"/>
                  <a:pt x="1892808" y="414909"/>
                  <a:pt x="1886712" y="420243"/>
                </a:cubicBezTo>
                <a:cubicBezTo>
                  <a:pt x="1880616" y="425577"/>
                  <a:pt x="1873504" y="428244"/>
                  <a:pt x="1865376" y="428244"/>
                </a:cubicBezTo>
                <a:lnTo>
                  <a:pt x="1837182" y="428244"/>
                </a:lnTo>
                <a:lnTo>
                  <a:pt x="1854708" y="718566"/>
                </a:lnTo>
                <a:lnTo>
                  <a:pt x="1795272" y="718566"/>
                </a:lnTo>
                <a:cubicBezTo>
                  <a:pt x="1769364" y="718566"/>
                  <a:pt x="1747139" y="709676"/>
                  <a:pt x="1728597" y="691896"/>
                </a:cubicBezTo>
                <a:cubicBezTo>
                  <a:pt x="1710055" y="674116"/>
                  <a:pt x="1699768" y="651764"/>
                  <a:pt x="1697736" y="624840"/>
                </a:cubicBezTo>
                <a:lnTo>
                  <a:pt x="1686306" y="428244"/>
                </a:lnTo>
                <a:lnTo>
                  <a:pt x="1655064" y="428244"/>
                </a:lnTo>
                <a:lnTo>
                  <a:pt x="1615440" y="718566"/>
                </a:lnTo>
                <a:lnTo>
                  <a:pt x="1458468" y="718566"/>
                </a:lnTo>
                <a:lnTo>
                  <a:pt x="1498092" y="428244"/>
                </a:lnTo>
                <a:lnTo>
                  <a:pt x="1466850" y="428244"/>
                </a:lnTo>
                <a:lnTo>
                  <a:pt x="1396746" y="637794"/>
                </a:lnTo>
                <a:cubicBezTo>
                  <a:pt x="1372870" y="691642"/>
                  <a:pt x="1335786" y="718566"/>
                  <a:pt x="1285494" y="718566"/>
                </a:cubicBezTo>
                <a:lnTo>
                  <a:pt x="1217676" y="718566"/>
                </a:lnTo>
                <a:lnTo>
                  <a:pt x="1315212" y="428244"/>
                </a:lnTo>
                <a:lnTo>
                  <a:pt x="1258824" y="428244"/>
                </a:lnTo>
                <a:lnTo>
                  <a:pt x="1263396" y="395478"/>
                </a:lnTo>
                <a:cubicBezTo>
                  <a:pt x="1264920" y="387350"/>
                  <a:pt x="1268603" y="380619"/>
                  <a:pt x="1274445" y="375285"/>
                </a:cubicBezTo>
                <a:cubicBezTo>
                  <a:pt x="1280287" y="369951"/>
                  <a:pt x="1287272" y="367284"/>
                  <a:pt x="1295400" y="367284"/>
                </a:cubicBezTo>
                <a:lnTo>
                  <a:pt x="1506474" y="367284"/>
                </a:lnTo>
                <a:lnTo>
                  <a:pt x="1511046" y="336042"/>
                </a:lnTo>
                <a:lnTo>
                  <a:pt x="1345692" y="336042"/>
                </a:lnTo>
                <a:cubicBezTo>
                  <a:pt x="1325372" y="336042"/>
                  <a:pt x="1308862" y="328676"/>
                  <a:pt x="1296162" y="313944"/>
                </a:cubicBezTo>
                <a:cubicBezTo>
                  <a:pt x="1283970" y="299212"/>
                  <a:pt x="1279144" y="281686"/>
                  <a:pt x="1281684" y="261366"/>
                </a:cubicBezTo>
                <a:close/>
                <a:moveTo>
                  <a:pt x="1075182" y="0"/>
                </a:moveTo>
                <a:lnTo>
                  <a:pt x="1164336" y="0"/>
                </a:lnTo>
                <a:cubicBezTo>
                  <a:pt x="1182116" y="0"/>
                  <a:pt x="1197356" y="6223"/>
                  <a:pt x="1210056" y="18669"/>
                </a:cubicBezTo>
                <a:cubicBezTo>
                  <a:pt x="1222756" y="31115"/>
                  <a:pt x="1229614" y="46482"/>
                  <a:pt x="1230630" y="64770"/>
                </a:cubicBezTo>
                <a:lnTo>
                  <a:pt x="1232154" y="105918"/>
                </a:lnTo>
                <a:lnTo>
                  <a:pt x="1078992" y="105918"/>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kumimoji="1" lang="zh-CN" altLang="en-US" sz="6000" dirty="0">
              <a:solidFill>
                <a:schemeClr val="bg1"/>
              </a:solidFill>
              <a:latin typeface="DOUYU Font" pitchFamily="2" charset="-122"/>
              <a:ea typeface="DOUYU Font" pitchFamily="2" charset="-122"/>
            </a:endParaRPr>
          </a:p>
        </p:txBody>
      </p:sp>
      <p:sp>
        <p:nvSpPr>
          <p:cNvPr id="11" name="文本框 10"/>
          <p:cNvSpPr txBox="1"/>
          <p:nvPr/>
        </p:nvSpPr>
        <p:spPr>
          <a:xfrm>
            <a:off x="3741829" y="3667189"/>
            <a:ext cx="5976664" cy="369332"/>
          </a:xfrm>
          <a:prstGeom prst="rect">
            <a:avLst/>
          </a:prstGeom>
          <a:noFill/>
        </p:spPr>
        <p:txBody>
          <a:bodyPr wrap="square" rtlCol="0">
            <a:spAutoFit/>
          </a:bodyPr>
          <a:lstStyle/>
          <a:p>
            <a:r>
              <a:rPr lang="zh-CN" altLang="en-US" sz="1800" b="1" dirty="0">
                <a:solidFill>
                  <a:schemeClr val="bg1"/>
                </a:solidFill>
                <a:latin typeface="微软雅黑" panose="020B0503020204020204" charset="-122"/>
              </a:rPr>
              <a:t>更多精彩内容请登录</a:t>
            </a:r>
            <a:r>
              <a:rPr lang="zh-CN" altLang="en-US" sz="1800" b="1" dirty="0">
                <a:solidFill>
                  <a:schemeClr val="bg1"/>
                </a:solidFill>
                <a:latin typeface="Times New Roman" panose="02020603050405020304" pitchFamily="18" charset="0"/>
                <a:cs typeface="Times New Roman" panose="02020603050405020304" pitchFamily="18" charset="0"/>
              </a:rPr>
              <a:t>：</a:t>
            </a:r>
            <a:r>
              <a:rPr lang="en-US" altLang="zh-CN" sz="1800" b="1" dirty="0">
                <a:solidFill>
                  <a:schemeClr val="bg1"/>
                </a:solidFill>
                <a:latin typeface="Times New Roman" panose="02020603050405020304" pitchFamily="18" charset="0"/>
                <a:cs typeface="Times New Roman" panose="02020603050405020304" pitchFamily="18" charset="0"/>
              </a:rPr>
              <a:t>www.xinjiaoyu.com</a:t>
            </a:r>
            <a:endParaRPr lang="zh-CN" altLang="en-US" sz="1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3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1260</TotalTime>
  <Words>13118</Words>
  <Application>Microsoft Office PowerPoint</Application>
  <PresentationFormat>自定义</PresentationFormat>
  <Paragraphs>1296</Paragraphs>
  <Slides>109</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109</vt:i4>
      </vt:variant>
    </vt:vector>
  </HeadingPairs>
  <TitlesOfParts>
    <vt:vector size="127" baseType="lpstr">
      <vt:lpstr>DOUYU Font</vt:lpstr>
      <vt:lpstr>KaiTi</vt:lpstr>
      <vt:lpstr>zihun159hao-gukesong</vt:lpstr>
      <vt:lpstr>方正中等线_GBK</vt:lpstr>
      <vt:lpstr>方正中等线简体</vt:lpstr>
      <vt:lpstr>仿宋_GB2312</vt:lpstr>
      <vt:lpstr>黑体</vt:lpstr>
      <vt:lpstr>华文黑体</vt:lpstr>
      <vt:lpstr>华文细黑</vt:lpstr>
      <vt:lpstr>楷体</vt:lpstr>
      <vt:lpstr>楷体_GB2312</vt:lpstr>
      <vt:lpstr>宋体</vt:lpstr>
      <vt:lpstr>微软雅黑</vt:lpstr>
      <vt:lpstr>Arial</vt:lpstr>
      <vt:lpstr>Calibri</vt:lpstr>
      <vt:lpstr>Courier New</vt:lpstr>
      <vt:lpstr>Times New Roman</vt:lpstr>
      <vt:lpstr>8_Office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9183</cp:revision>
  <dcterms:created xsi:type="dcterms:W3CDTF">2014-11-27T01:03:00Z</dcterms:created>
  <dcterms:modified xsi:type="dcterms:W3CDTF">2024-03-16T06:49:09Z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