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7" r:id="rId3"/>
    <p:sldId id="257" r:id="rId4"/>
    <p:sldId id="259" r:id="rId5"/>
    <p:sldId id="258" r:id="rId6"/>
    <p:sldId id="265" r:id="rId7"/>
    <p:sldId id="260" r:id="rId8"/>
    <p:sldId id="261" r:id="rId9"/>
    <p:sldId id="263" r:id="rId10"/>
    <p:sldId id="264" r:id="rId11"/>
    <p:sldId id="271" r:id="rId12"/>
    <p:sldId id="270" r:id="rId13"/>
    <p:sldId id="266" r:id="rId14"/>
    <p:sldId id="269" r:id="rId15"/>
    <p:sldId id="278" r:id="rId16"/>
    <p:sldId id="316" r:id="rId17"/>
    <p:sldId id="273" r:id="rId18"/>
    <p:sldId id="274" r:id="rId19"/>
    <p:sldId id="276" r:id="rId20"/>
    <p:sldId id="277" r:id="rId21"/>
    <p:sldId id="284" r:id="rId22"/>
    <p:sldId id="275" r:id="rId23"/>
    <p:sldId id="285" r:id="rId24"/>
    <p:sldId id="286" r:id="rId25"/>
    <p:sldId id="281" r:id="rId26"/>
    <p:sldId id="279" r:id="rId27"/>
    <p:sldId id="280" r:id="rId28"/>
  </p:sldIdLst>
  <p:sldSz cx="9144000" cy="6858000" type="screen4x3"/>
  <p:notesSz cx="6858000" cy="9144000"/>
  <p:custDataLst>
    <p:tags r:id="rId32"/>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33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90" d="100"/>
          <a:sy n="90" d="100"/>
        </p:scale>
        <p:origin x="-1002" y="-96"/>
      </p:cViewPr>
      <p:guideLst>
        <p:guide orient="horz" pos="2160"/>
        <p:guide pos="2880"/>
      </p:guideLst>
    </p:cSldViewPr>
  </p:slid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dirty="0">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yinyin.jpg"/>
          <p:cNvPicPr>
            <a:picLocks noGrp="1" noChangeAspect="1"/>
          </p:cNvPicPr>
          <p:nvPr>
            <p:ph idx="1"/>
          </p:nvPr>
        </p:nvPicPr>
        <p:blipFill>
          <a:blip r:embed="rId1"/>
          <a:srcRect/>
          <a:stretch>
            <a:fillRect/>
          </a:stretch>
        </p:blipFill>
        <p:spPr>
          <a:xfrm>
            <a:off x="0" y="0"/>
            <a:ext cx="5143500" cy="3714750"/>
          </a:xfrm>
          <a:ln/>
        </p:spPr>
      </p:pic>
      <p:sp>
        <p:nvSpPr>
          <p:cNvPr id="41989" name="TextBox 5"/>
          <p:cNvSpPr txBox="1"/>
          <p:nvPr/>
        </p:nvSpPr>
        <p:spPr>
          <a:xfrm>
            <a:off x="0" y="4643438"/>
            <a:ext cx="5108575" cy="731837"/>
          </a:xfrm>
          <a:prstGeom prst="rect">
            <a:avLst/>
          </a:prstGeom>
          <a:noFill/>
          <a:ln w="9525">
            <a:noFill/>
          </a:ln>
        </p:spPr>
        <p:txBody>
          <a:bodyPr>
            <a:spAutoFit/>
          </a:bodyPr>
          <a:p>
            <a:endParaRPr lang="en-US" altLang="zh-CN" sz="2400">
              <a:latin typeface="Arial" panose="020B0604020202020204" pitchFamily="34" charset="0"/>
            </a:endParaRPr>
          </a:p>
          <a:p>
            <a:endParaRPr lang="en-US" altLang="zh-CN" dirty="0">
              <a:latin typeface="Arial" panose="020B0604020202020204" pitchFamily="34" charset="0"/>
            </a:endParaRPr>
          </a:p>
        </p:txBody>
      </p:sp>
      <p:pic>
        <p:nvPicPr>
          <p:cNvPr id="41990" name="图片 41989" descr="u=1845765007,1931497615&amp;fm=90&amp;gp=0"/>
          <p:cNvPicPr>
            <a:picLocks noChangeAspect="1"/>
          </p:cNvPicPr>
          <p:nvPr/>
        </p:nvPicPr>
        <p:blipFill>
          <a:blip r:embed="rId2"/>
          <a:stretch>
            <a:fillRect/>
          </a:stretch>
        </p:blipFill>
        <p:spPr>
          <a:xfrm>
            <a:off x="4572000" y="762000"/>
            <a:ext cx="4495800" cy="5638800"/>
          </a:xfrm>
          <a:prstGeom prst="rect">
            <a:avLst/>
          </a:prstGeom>
          <a:noFill/>
          <a:ln w="9525">
            <a:noFill/>
          </a:ln>
        </p:spPr>
      </p:pic>
      <p:pic>
        <p:nvPicPr>
          <p:cNvPr id="41991" name="Rectangle 2"/>
          <p:cNvPicPr/>
          <p:nvPr/>
        </p:nvPicPr>
        <p:blipFill>
          <a:blip r:embed="rId3"/>
          <a:stretch>
            <a:fillRect/>
          </a:stretch>
        </p:blipFill>
        <p:spPr>
          <a:xfrm>
            <a:off x="684213" y="2708275"/>
            <a:ext cx="7954962" cy="2682875"/>
          </a:xfrm>
          <a:prstGeom prst="rect">
            <a:avLst/>
          </a:prstGeom>
          <a:noFill/>
          <a:ln w="9525">
            <a:noFill/>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nodePh="1">
                                  <p:stCondLst>
                                    <p:cond delay="0"/>
                                  </p:stCondLst>
                                  <p:endCondLst>
                                    <p:cond evt="begin" delay="0">
                                      <p:tn val="17"/>
                                    </p:cond>
                                  </p:endCondLst>
                                  <p:childTnLst>
                                    <p:set>
                                      <p:cBhvr>
                                        <p:cTn id="18" dur="1" fill="hold">
                                          <p:stCondLst>
                                            <p:cond delay="0"/>
                                          </p:stCondLst>
                                        </p:cTn>
                                        <p:tgtEl>
                                          <p:spTgt spid="41989"/>
                                        </p:tgtEl>
                                        <p:attrNameLst>
                                          <p:attrName>style.visibility</p:attrName>
                                        </p:attrNameLst>
                                      </p:cBhvr>
                                      <p:to>
                                        <p:strVal val="visible"/>
                                      </p:to>
                                    </p:set>
                                    <p:anim calcmode="lin" valueType="num">
                                      <p:cBhvr additive="base">
                                        <p:cTn id="19" dur="500" fill="hold"/>
                                        <p:tgtEl>
                                          <p:spTgt spid="41989"/>
                                        </p:tgtEl>
                                        <p:attrNameLst>
                                          <p:attrName>ppt_x</p:attrName>
                                        </p:attrNameLst>
                                      </p:cBhvr>
                                      <p:tavLst>
                                        <p:tav tm="0">
                                          <p:val>
                                            <p:strVal val="#ppt_x"/>
                                          </p:val>
                                        </p:tav>
                                        <p:tav tm="100000">
                                          <p:val>
                                            <p:strVal val="#ppt_x"/>
                                          </p:val>
                                        </p:tav>
                                      </p:tavLst>
                                    </p:anim>
                                    <p:anim calcmode="lin" valueType="num">
                                      <p:cBhvr additive="base">
                                        <p:cTn id="20" dur="500" fill="hold"/>
                                        <p:tgtEl>
                                          <p:spTgt spid="4198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990"/>
                                        </p:tgtEl>
                                        <p:attrNameLst>
                                          <p:attrName>style.visibility</p:attrName>
                                        </p:attrNameLst>
                                      </p:cBhvr>
                                      <p:to>
                                        <p:strVal val="visible"/>
                                      </p:to>
                                    </p:set>
                                    <p:anim calcmode="lin" valueType="num">
                                      <p:cBhvr additive="base">
                                        <p:cTn id="25" dur="500" fill="hold"/>
                                        <p:tgtEl>
                                          <p:spTgt spid="41990"/>
                                        </p:tgtEl>
                                        <p:attrNameLst>
                                          <p:attrName>ppt_x</p:attrName>
                                        </p:attrNameLst>
                                      </p:cBhvr>
                                      <p:tavLst>
                                        <p:tav tm="0">
                                          <p:val>
                                            <p:strVal val="#ppt_x"/>
                                          </p:val>
                                        </p:tav>
                                        <p:tav tm="100000">
                                          <p:val>
                                            <p:strVal val="#ppt_x"/>
                                          </p:val>
                                        </p:tav>
                                      </p:tavLst>
                                    </p:anim>
                                    <p:anim calcmode="lin" valueType="num">
                                      <p:cBhvr additive="base">
                                        <p:cTn id="26" dur="500" fill="hold"/>
                                        <p:tgtEl>
                                          <p:spTgt spid="4199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991"/>
                                        </p:tgtEl>
                                        <p:attrNameLst>
                                          <p:attrName>style.visibility</p:attrName>
                                        </p:attrNameLst>
                                      </p:cBhvr>
                                      <p:to>
                                        <p:strVal val="visible"/>
                                      </p:to>
                                    </p:set>
                                    <p:anim calcmode="lin" valueType="num">
                                      <p:cBhvr additive="base">
                                        <p:cTn id="31" dur="500" fill="hold"/>
                                        <p:tgtEl>
                                          <p:spTgt spid="41991"/>
                                        </p:tgtEl>
                                        <p:attrNameLst>
                                          <p:attrName>ppt_x</p:attrName>
                                        </p:attrNameLst>
                                      </p:cBhvr>
                                      <p:tavLst>
                                        <p:tav tm="0">
                                          <p:val>
                                            <p:strVal val="#ppt_x"/>
                                          </p:val>
                                        </p:tav>
                                        <p:tav tm="100000">
                                          <p:val>
                                            <p:strVal val="#ppt_x"/>
                                          </p:val>
                                        </p:tav>
                                      </p:tavLst>
                                    </p:anim>
                                    <p:anim calcmode="lin" valueType="num">
                                      <p:cBhvr additive="base">
                                        <p:cTn id="32" dur="500" fill="hold"/>
                                        <p:tgtEl>
                                          <p:spTgt spid="419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7" name="文本占位符 6146"/>
          <p:cNvSpPr>
            <a:spLocks noGrp="1"/>
          </p:cNvSpPr>
          <p:nvPr>
            <p:ph type="body" idx="1"/>
          </p:nvPr>
        </p:nvSpPr>
        <p:spPr>
          <a:xfrm>
            <a:off x="0" y="0"/>
            <a:ext cx="9144000" cy="6858000"/>
          </a:xfrm>
          <a:ln/>
        </p:spPr>
        <p:txBody>
          <a:bodyPr/>
          <a:p>
            <a:endParaRPr dirty="0"/>
          </a:p>
        </p:txBody>
      </p:sp>
      <p:pic>
        <p:nvPicPr>
          <p:cNvPr id="6149" name="图片 6148" descr="u=3270386901,2608860442&amp;fm=15&amp;gp=0"/>
          <p:cNvPicPr>
            <a:picLocks noChangeAspect="1"/>
          </p:cNvPicPr>
          <p:nvPr/>
        </p:nvPicPr>
        <p:blipFill>
          <a:blip r:embed="rId1"/>
          <a:stretch>
            <a:fillRect/>
          </a:stretch>
        </p:blipFill>
        <p:spPr>
          <a:xfrm>
            <a:off x="0" y="0"/>
            <a:ext cx="4191000" cy="4267200"/>
          </a:xfrm>
          <a:prstGeom prst="rect">
            <a:avLst/>
          </a:prstGeom>
          <a:noFill/>
          <a:ln w="9525">
            <a:noFill/>
          </a:ln>
        </p:spPr>
      </p:pic>
      <p:sp>
        <p:nvSpPr>
          <p:cNvPr id="6150" name="文本框 6149"/>
          <p:cNvSpPr txBox="1"/>
          <p:nvPr/>
        </p:nvSpPr>
        <p:spPr>
          <a:xfrm>
            <a:off x="0" y="4267200"/>
            <a:ext cx="5410200" cy="953135"/>
          </a:xfrm>
          <a:prstGeom prst="rect">
            <a:avLst/>
          </a:prstGeom>
          <a:noFill/>
          <a:ln w="9525">
            <a:noFill/>
          </a:ln>
        </p:spPr>
        <p:txBody>
          <a:bodyPr>
            <a:spAutoFit/>
          </a:bodyPr>
          <a:p>
            <a:r>
              <a:rPr lang="en-US" altLang="zh-CN" sz="2800">
                <a:latin typeface="Arial" panose="020B0604020202020204" pitchFamily="34" charset="0"/>
              </a:rPr>
              <a:t>A </a:t>
            </a:r>
            <a:r>
              <a:rPr lang="en-US" altLang="zh-CN" sz="2800">
                <a:solidFill>
                  <a:srgbClr val="FF3300"/>
                </a:solidFill>
                <a:latin typeface="Arial" panose="020B0604020202020204" pitchFamily="34" charset="0"/>
              </a:rPr>
              <a:t>pipe</a:t>
            </a:r>
            <a:r>
              <a:rPr lang="en-US" altLang="zh-CN" sz="2800">
                <a:latin typeface="Arial" panose="020B0604020202020204" pitchFamily="34" charset="0"/>
              </a:rPr>
              <a:t>(</a:t>
            </a:r>
            <a:r>
              <a:rPr lang="zh-CN" altLang="en-US" sz="2800" dirty="0">
                <a:latin typeface="Arial" panose="020B0604020202020204" pitchFamily="34" charset="0"/>
              </a:rPr>
              <a:t>管乐器</a:t>
            </a:r>
            <a:r>
              <a:rPr lang="en-US" altLang="zh-CN" sz="2800">
                <a:latin typeface="Arial" panose="020B0604020202020204" pitchFamily="34" charset="0"/>
              </a:rPr>
              <a:t>) musician is playing the </a:t>
            </a:r>
            <a:r>
              <a:rPr lang="en-US" altLang="zh-CN" sz="2800">
                <a:solidFill>
                  <a:srgbClr val="FF3300"/>
                </a:solidFill>
                <a:latin typeface="Arial" panose="020B0604020202020204" pitchFamily="34" charset="0"/>
              </a:rPr>
              <a:t>bagpipe</a:t>
            </a:r>
            <a:r>
              <a:rPr lang="zh-CN" altLang="en-US" sz="2800" dirty="0">
                <a:latin typeface="Arial" panose="020B0604020202020204" pitchFamily="34" charset="0"/>
              </a:rPr>
              <a:t>风笛</a:t>
            </a:r>
            <a:r>
              <a:rPr lang="en-US" altLang="zh-CN" sz="2800" dirty="0">
                <a:latin typeface="Arial" panose="020B0604020202020204" pitchFamily="34" charset="0"/>
              </a:rPr>
              <a:t>.</a:t>
            </a:r>
            <a:endParaRPr lang="en-US" altLang="zh-CN" sz="2800" dirty="0">
              <a:latin typeface="Arial" panose="020B0604020202020204" pitchFamily="34" charset="0"/>
            </a:endParaRPr>
          </a:p>
        </p:txBody>
      </p:sp>
      <p:pic>
        <p:nvPicPr>
          <p:cNvPr id="6152" name="图片 6151" descr="u=294709843,575967099&amp;fm=23&amp;gp=0"/>
          <p:cNvPicPr>
            <a:picLocks noChangeAspect="1"/>
          </p:cNvPicPr>
          <p:nvPr/>
        </p:nvPicPr>
        <p:blipFill>
          <a:blip r:embed="rId2"/>
          <a:stretch>
            <a:fillRect/>
          </a:stretch>
        </p:blipFill>
        <p:spPr>
          <a:xfrm>
            <a:off x="4648200" y="0"/>
            <a:ext cx="4495800" cy="4267200"/>
          </a:xfrm>
          <a:prstGeom prst="rect">
            <a:avLst/>
          </a:prstGeom>
          <a:noFill/>
          <a:ln w="9525">
            <a:noFill/>
          </a:ln>
        </p:spPr>
      </p:pic>
      <p:sp>
        <p:nvSpPr>
          <p:cNvPr id="6153" name="文本框 6152"/>
          <p:cNvSpPr txBox="1"/>
          <p:nvPr/>
        </p:nvSpPr>
        <p:spPr>
          <a:xfrm>
            <a:off x="4648200" y="5181600"/>
            <a:ext cx="4838700" cy="1739900"/>
          </a:xfrm>
          <a:prstGeom prst="rect">
            <a:avLst/>
          </a:prstGeom>
          <a:noFill/>
          <a:ln w="9525">
            <a:noFill/>
          </a:ln>
        </p:spPr>
        <p:txBody>
          <a:bodyPr wrap="none" anchor="t" anchorCtr="0">
            <a:spAutoFit/>
          </a:bodyPr>
          <a:p>
            <a:r>
              <a:rPr lang="en-US" altLang="zh-CN" sz="3600">
                <a:latin typeface="Arial" panose="020B0604020202020204" pitchFamily="34" charset="0"/>
              </a:rPr>
              <a:t>A </a:t>
            </a:r>
            <a:r>
              <a:rPr lang="en-US" altLang="zh-CN" sz="3600">
                <a:solidFill>
                  <a:srgbClr val="FF3300"/>
                </a:solidFill>
                <a:latin typeface="Arial" panose="020B0604020202020204" pitchFamily="34" charset="0"/>
              </a:rPr>
              <a:t>barrel organ</a:t>
            </a:r>
            <a:r>
              <a:rPr lang="en-US" altLang="zh-CN" sz="2800">
                <a:latin typeface="Arial" panose="020B0604020202020204" pitchFamily="34" charset="0"/>
              </a:rPr>
              <a:t>(</a:t>
            </a:r>
            <a:r>
              <a:rPr lang="zh-CN" altLang="en-US" sz="2800" dirty="0">
                <a:latin typeface="Arial" panose="020B0604020202020204" pitchFamily="34" charset="0"/>
              </a:rPr>
              <a:t>手摇风琴</a:t>
            </a:r>
            <a:r>
              <a:rPr lang="en-US" altLang="zh-CN" sz="2800">
                <a:latin typeface="Arial" panose="020B0604020202020204" pitchFamily="34" charset="0"/>
              </a:rPr>
              <a:t>);</a:t>
            </a:r>
            <a:endParaRPr lang="en-US" altLang="zh-CN" sz="2800">
              <a:latin typeface="Arial" panose="020B0604020202020204" pitchFamily="34" charset="0"/>
            </a:endParaRPr>
          </a:p>
          <a:p>
            <a:r>
              <a:rPr lang="en-US" altLang="zh-CN" sz="3600">
                <a:latin typeface="Arial" panose="020B0604020202020204" pitchFamily="34" charset="0"/>
              </a:rPr>
              <a:t>musician is turning</a:t>
            </a:r>
            <a:endParaRPr lang="en-US" altLang="zh-CN" sz="3600">
              <a:latin typeface="Arial" panose="020B0604020202020204" pitchFamily="34" charset="0"/>
            </a:endParaRPr>
          </a:p>
          <a:p>
            <a:r>
              <a:rPr lang="en-US" altLang="zh-CN" sz="3600">
                <a:latin typeface="Arial" panose="020B0604020202020204" pitchFamily="34" charset="0"/>
              </a:rPr>
              <a:t> the </a:t>
            </a:r>
            <a:r>
              <a:rPr lang="en-US" altLang="zh-CN" sz="3600">
                <a:solidFill>
                  <a:srgbClr val="FF3300"/>
                </a:solidFill>
                <a:latin typeface="Arial" panose="020B0604020202020204" pitchFamily="34" charset="0"/>
              </a:rPr>
              <a:t>handle.</a:t>
            </a:r>
            <a:endParaRPr lang="en-US" altLang="zh-CN" sz="3600">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blinds(horizontal)">
                                      <p:cBhvr>
                                        <p:cTn id="7" dur="500"/>
                                        <p:tgtEl>
                                          <p:spTgt spid="61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53"/>
                                        </p:tgtEl>
                                        <p:attrNameLst>
                                          <p:attrName>style.visibility</p:attrName>
                                        </p:attrNameLst>
                                      </p:cBhvr>
                                      <p:to>
                                        <p:strVal val="visible"/>
                                      </p:to>
                                    </p:set>
                                    <p:animEffect transition="in" filter="blinds(horizontal)">
                                      <p:cBhvr>
                                        <p:cTn id="12" dur="500"/>
                                        <p:tgtEl>
                                          <p:spTgt spid="6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p:bldP spid="61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7" name="文本占位符 8196"/>
          <p:cNvSpPr>
            <a:spLocks noGrp="1"/>
          </p:cNvSpPr>
          <p:nvPr>
            <p:ph type="body" idx="1"/>
          </p:nvPr>
        </p:nvSpPr>
        <p:spPr>
          <a:xfrm>
            <a:off x="685800" y="5105400"/>
            <a:ext cx="8229600" cy="4525963"/>
          </a:xfrm>
          <a:ln/>
        </p:spPr>
        <p:txBody>
          <a:bodyPr vert="horz" wrap="square" lIns="91440" tIns="45720" rIns="91440" bIns="45720" anchor="t" anchorCtr="0"/>
          <a:p>
            <a:pPr>
              <a:buNone/>
            </a:pPr>
            <a:r>
              <a:rPr lang="en-US" altLang="zh-CN" dirty="0"/>
              <a:t> </a:t>
            </a:r>
            <a:r>
              <a:rPr lang="en-US" altLang="zh-CN">
                <a:solidFill>
                  <a:srgbClr val="FF3300"/>
                </a:solidFill>
              </a:rPr>
              <a:t>A gang of people</a:t>
            </a:r>
            <a:r>
              <a:rPr lang="en-US" altLang="zh-CN"/>
              <a:t> are standing in a </a:t>
            </a:r>
            <a:endParaRPr lang="en-US" altLang="zh-CN"/>
          </a:p>
          <a:p>
            <a:pPr>
              <a:buNone/>
            </a:pPr>
            <a:r>
              <a:rPr lang="en-US" altLang="zh-CN">
                <a:solidFill>
                  <a:srgbClr val="FF3300"/>
                </a:solidFill>
              </a:rPr>
              <a:t>semi-circle</a:t>
            </a:r>
            <a:r>
              <a:rPr lang="en-US" altLang="zh-CN"/>
              <a:t> around the boy, watching</a:t>
            </a:r>
            <a:endParaRPr lang="en-US" altLang="zh-CN"/>
          </a:p>
          <a:p>
            <a:pPr>
              <a:buNone/>
            </a:pPr>
            <a:r>
              <a:rPr lang="en-US" altLang="zh-CN"/>
              <a:t>attentively.</a:t>
            </a:r>
            <a:endParaRPr lang="en-US" altLang="zh-CN"/>
          </a:p>
        </p:txBody>
      </p:sp>
      <p:pic>
        <p:nvPicPr>
          <p:cNvPr id="8199" name="图片 8198" descr="u=835880446,965983870&amp;fm=23&amp;gp=0"/>
          <p:cNvPicPr>
            <a:picLocks noChangeAspect="1"/>
          </p:cNvPicPr>
          <p:nvPr/>
        </p:nvPicPr>
        <p:blipFill>
          <a:blip r:embed="rId1"/>
          <a:stretch>
            <a:fillRect/>
          </a:stretch>
        </p:blipFill>
        <p:spPr>
          <a:xfrm>
            <a:off x="152400" y="381000"/>
            <a:ext cx="8991600" cy="46482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7">
                                            <p:txEl>
                                              <p:charRg st="0" end="37"/>
                                            </p:txEl>
                                          </p:spTgt>
                                        </p:tgtEl>
                                        <p:attrNameLst>
                                          <p:attrName>style.visibility</p:attrName>
                                        </p:attrNameLst>
                                      </p:cBhvr>
                                      <p:to>
                                        <p:strVal val="visible"/>
                                      </p:to>
                                    </p:set>
                                    <p:animEffect transition="in" filter="blinds(horizontal)">
                                      <p:cBhvr>
                                        <p:cTn id="7" dur="500"/>
                                        <p:tgtEl>
                                          <p:spTgt spid="8197">
                                            <p:txEl>
                                              <p:charRg st="0" end="3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7">
                                            <p:txEl>
                                              <p:charRg st="37" end="74"/>
                                            </p:txEl>
                                          </p:spTgt>
                                        </p:tgtEl>
                                        <p:attrNameLst>
                                          <p:attrName>style.visibility</p:attrName>
                                        </p:attrNameLst>
                                      </p:cBhvr>
                                      <p:to>
                                        <p:strVal val="visible"/>
                                      </p:to>
                                    </p:set>
                                    <p:animEffect transition="in" filter="blinds(horizontal)">
                                      <p:cBhvr>
                                        <p:cTn id="12" dur="500"/>
                                        <p:tgtEl>
                                          <p:spTgt spid="8197">
                                            <p:txEl>
                                              <p:charRg st="37" end="7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7">
                                            <p:txEl>
                                              <p:charRg st="74" end="87"/>
                                            </p:txEl>
                                          </p:spTgt>
                                        </p:tgtEl>
                                        <p:attrNameLst>
                                          <p:attrName>style.visibility</p:attrName>
                                        </p:attrNameLst>
                                      </p:cBhvr>
                                      <p:to>
                                        <p:strVal val="visible"/>
                                      </p:to>
                                    </p:set>
                                    <p:animEffect transition="in" filter="blinds(horizontal)">
                                      <p:cBhvr>
                                        <p:cTn id="17" dur="500"/>
                                        <p:tgtEl>
                                          <p:spTgt spid="8197">
                                            <p:txEl>
                                              <p:charRg st="74" end="8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1" name="文本占位符 7170"/>
          <p:cNvSpPr>
            <a:spLocks noGrp="1"/>
          </p:cNvSpPr>
          <p:nvPr>
            <p:ph type="body" idx="1"/>
          </p:nvPr>
        </p:nvSpPr>
        <p:spPr>
          <a:xfrm>
            <a:off x="0" y="5105400"/>
            <a:ext cx="8229600" cy="4525963"/>
          </a:xfrm>
          <a:ln/>
        </p:spPr>
        <p:txBody>
          <a:bodyPr/>
          <a:p>
            <a:r>
              <a:rPr lang="en-US" altLang="zh-CN"/>
              <a:t>A young man is playing the classical guitar music in the </a:t>
            </a:r>
            <a:r>
              <a:rPr lang="en-US" altLang="zh-CN">
                <a:solidFill>
                  <a:srgbClr val="FF3300"/>
                </a:solidFill>
              </a:rPr>
              <a:t>tunnel</a:t>
            </a:r>
            <a:r>
              <a:rPr lang="en-US" altLang="zh-CN"/>
              <a:t>.</a:t>
            </a:r>
            <a:endParaRPr lang="en-US" altLang="zh-CN"/>
          </a:p>
          <a:p>
            <a:r>
              <a:rPr lang="en-US" altLang="zh-CN"/>
              <a:t>The music </a:t>
            </a:r>
            <a:r>
              <a:rPr lang="en-US" altLang="zh-CN">
                <a:solidFill>
                  <a:srgbClr val="FF3300"/>
                </a:solidFill>
              </a:rPr>
              <a:t>echo</a:t>
            </a:r>
            <a:r>
              <a:rPr lang="en-US" altLang="zh-CN"/>
              <a:t>es along the tunnel.</a:t>
            </a:r>
            <a:endParaRPr lang="en-US" altLang="zh-CN"/>
          </a:p>
        </p:txBody>
      </p:sp>
      <p:pic>
        <p:nvPicPr>
          <p:cNvPr id="7173" name="图片 7172" descr="u=4152118473,1746873028&amp;fm=23&amp;gp=0"/>
          <p:cNvPicPr>
            <a:picLocks noChangeAspect="1"/>
          </p:cNvPicPr>
          <p:nvPr/>
        </p:nvPicPr>
        <p:blipFill>
          <a:blip r:embed="rId1"/>
          <a:stretch>
            <a:fillRect/>
          </a:stretch>
        </p:blipFill>
        <p:spPr>
          <a:xfrm>
            <a:off x="0" y="0"/>
            <a:ext cx="9067800" cy="4953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1">
                                            <p:txEl>
                                              <p:charRg st="0" end="65"/>
                                            </p:txEl>
                                          </p:spTgt>
                                        </p:tgtEl>
                                        <p:attrNameLst>
                                          <p:attrName>style.visibility</p:attrName>
                                        </p:attrNameLst>
                                      </p:cBhvr>
                                      <p:to>
                                        <p:strVal val="visible"/>
                                      </p:to>
                                    </p:set>
                                    <p:animEffect transition="in" filter="blinds(horizontal)">
                                      <p:cBhvr>
                                        <p:cTn id="7" dur="500"/>
                                        <p:tgtEl>
                                          <p:spTgt spid="7171">
                                            <p:txEl>
                                              <p:charRg st="0" end="6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charRg st="65" end="100"/>
                                            </p:txEl>
                                          </p:spTgt>
                                        </p:tgtEl>
                                        <p:attrNameLst>
                                          <p:attrName>style.visibility</p:attrName>
                                        </p:attrNameLst>
                                      </p:cBhvr>
                                      <p:to>
                                        <p:strVal val="visible"/>
                                      </p:to>
                                    </p:set>
                                    <p:animEffect transition="in" filter="blinds(horizontal)">
                                      <p:cBhvr>
                                        <p:cTn id="12" dur="500"/>
                                        <p:tgtEl>
                                          <p:spTgt spid="7171">
                                            <p:txEl>
                                              <p:charRg st="65" end="10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9" name="文本占位符 14338"/>
          <p:cNvSpPr>
            <a:spLocks noGrp="1"/>
          </p:cNvSpPr>
          <p:nvPr>
            <p:ph type="body" idx="1"/>
          </p:nvPr>
        </p:nvSpPr>
        <p:spPr>
          <a:xfrm>
            <a:off x="0" y="76200"/>
            <a:ext cx="9067800" cy="6781800"/>
          </a:xfrm>
          <a:ln/>
        </p:spPr>
        <p:txBody>
          <a:bodyPr/>
          <a:p>
            <a:pPr>
              <a:buNone/>
            </a:pPr>
            <a:r>
              <a:rPr lang="en-US" altLang="zh-CN" dirty="0"/>
              <a:t>  </a:t>
            </a:r>
            <a:r>
              <a:rPr lang="en-US" altLang="zh-CN"/>
              <a:t>When you see street musicians, how will you react?</a:t>
            </a:r>
            <a:endParaRPr lang="en-US" altLang="zh-CN"/>
          </a:p>
          <a:p>
            <a:pPr>
              <a:buNone/>
            </a:pPr>
            <a:endParaRPr lang="en-US" altLang="zh-CN"/>
          </a:p>
          <a:p>
            <a:pPr>
              <a:buNone/>
            </a:pPr>
            <a:r>
              <a:rPr lang="en-US" altLang="zh-CN"/>
              <a:t>---</a:t>
            </a:r>
            <a:r>
              <a:rPr lang="en-US" altLang="zh-CN">
                <a:solidFill>
                  <a:srgbClr val="FF3300"/>
                </a:solidFill>
              </a:rPr>
              <a:t> tap</a:t>
            </a:r>
            <a:r>
              <a:rPr lang="en-US" altLang="zh-CN"/>
              <a:t> feet and sing along or even </a:t>
            </a:r>
            <a:r>
              <a:rPr lang="en-US" altLang="zh-CN">
                <a:solidFill>
                  <a:srgbClr val="FF3300"/>
                </a:solidFill>
              </a:rPr>
              <a:t>dance to the music</a:t>
            </a:r>
            <a:endParaRPr lang="en-US" altLang="zh-CN">
              <a:solidFill>
                <a:srgbClr val="FF3300"/>
              </a:solidFill>
            </a:endParaRPr>
          </a:p>
          <a:p>
            <a:pPr>
              <a:buNone/>
            </a:pPr>
            <a:r>
              <a:rPr lang="en-US" altLang="zh-CN"/>
              <a:t>---</a:t>
            </a:r>
            <a:r>
              <a:rPr lang="en-US" altLang="zh-CN">
                <a:solidFill>
                  <a:srgbClr val="FF3300"/>
                </a:solidFill>
              </a:rPr>
              <a:t>ignore</a:t>
            </a:r>
            <a:r>
              <a:rPr lang="en-US" altLang="zh-CN"/>
              <a:t> and walk past with my head down</a:t>
            </a:r>
            <a:endParaRPr lang="en-US" altLang="zh-CN"/>
          </a:p>
          <a:p>
            <a:pPr>
              <a:buNone/>
            </a:pPr>
            <a:r>
              <a:rPr lang="en-US" altLang="zh-CN"/>
              <a:t>---willingly throw in a few coins for the brief </a:t>
            </a:r>
            <a:r>
              <a:rPr lang="en-US" altLang="zh-CN">
                <a:solidFill>
                  <a:srgbClr val="FF3300"/>
                </a:solidFill>
              </a:rPr>
              <a:t>interval</a:t>
            </a:r>
            <a:r>
              <a:rPr lang="en-US" altLang="zh-CN"/>
              <a:t> of music as we go shopping</a:t>
            </a:r>
            <a:endParaRPr lang="en-US" altLang="zh-CN"/>
          </a:p>
          <a:p>
            <a:pPr>
              <a:buNone/>
            </a:pPr>
            <a:endParaRPr lang="en-US" altLang="zh-CN"/>
          </a:p>
          <a:p>
            <a:pPr>
              <a:buNone/>
            </a:pPr>
            <a:r>
              <a:rPr lang="en-US" altLang="zh-CN"/>
              <a:t>---feel spirits lifted on the way to work in the morning and feel </a:t>
            </a:r>
            <a:r>
              <a:rPr lang="en-US" altLang="zh-CN">
                <a:solidFill>
                  <a:srgbClr val="FF3300"/>
                </a:solidFill>
              </a:rPr>
              <a:t>refreshed </a:t>
            </a:r>
            <a:r>
              <a:rPr lang="en-US" altLang="zh-CN"/>
              <a:t>after a day’s hard work.</a:t>
            </a:r>
            <a:endParaRPr lang="en-US" altLang="zh-CN"/>
          </a:p>
          <a:p>
            <a:pPr>
              <a:buNone/>
            </a:pPr>
            <a:endParaRPr lang="en-US" altLang="zh-CN" dirty="0"/>
          </a:p>
        </p:txBody>
      </p:sp>
      <p:sp>
        <p:nvSpPr>
          <p:cNvPr id="14340" name="文本框 14339"/>
          <p:cNvSpPr txBox="1"/>
          <p:nvPr/>
        </p:nvSpPr>
        <p:spPr>
          <a:xfrm>
            <a:off x="838200" y="1371600"/>
            <a:ext cx="2743200" cy="519113"/>
          </a:xfrm>
          <a:prstGeom prst="rect">
            <a:avLst/>
          </a:prstGeom>
          <a:noFill/>
          <a:ln w="9525">
            <a:noFill/>
          </a:ln>
        </p:spPr>
        <p:txBody>
          <a:bodyPr>
            <a:spAutoFit/>
          </a:bodyPr>
          <a:p>
            <a:pPr>
              <a:spcBef>
                <a:spcPct val="50000"/>
              </a:spcBef>
            </a:pPr>
            <a:r>
              <a:rPr lang="zh-CN" altLang="en-US" sz="2800" b="1" dirty="0">
                <a:solidFill>
                  <a:srgbClr val="008000"/>
                </a:solidFill>
                <a:latin typeface="Arial" panose="020B0604020202020204" pitchFamily="34" charset="0"/>
              </a:rPr>
              <a:t>轻拍，轻敲</a:t>
            </a:r>
            <a:endParaRPr lang="zh-CN" altLang="en-US" sz="2800" b="1" dirty="0">
              <a:solidFill>
                <a:srgbClr val="008000"/>
              </a:solidFill>
              <a:latin typeface="Arial" panose="020B0604020202020204" pitchFamily="34" charset="0"/>
            </a:endParaRPr>
          </a:p>
        </p:txBody>
      </p:sp>
      <p:sp>
        <p:nvSpPr>
          <p:cNvPr id="14341" name="文本框 14340"/>
          <p:cNvSpPr txBox="1"/>
          <p:nvPr/>
        </p:nvSpPr>
        <p:spPr>
          <a:xfrm>
            <a:off x="1752600" y="2438400"/>
            <a:ext cx="3352800" cy="519113"/>
          </a:xfrm>
          <a:prstGeom prst="rect">
            <a:avLst/>
          </a:prstGeom>
          <a:noFill/>
          <a:ln w="9525">
            <a:noFill/>
          </a:ln>
        </p:spPr>
        <p:txBody>
          <a:bodyPr>
            <a:spAutoFit/>
          </a:bodyPr>
          <a:p>
            <a:pPr>
              <a:spcBef>
                <a:spcPct val="50000"/>
              </a:spcBef>
            </a:pPr>
            <a:r>
              <a:rPr lang="zh-CN" altLang="en-US" sz="2800" b="1" dirty="0">
                <a:solidFill>
                  <a:srgbClr val="008000"/>
                </a:solidFill>
                <a:latin typeface="Arial" panose="020B0604020202020204" pitchFamily="34" charset="0"/>
              </a:rPr>
              <a:t>忽视，不理睬</a:t>
            </a:r>
            <a:endParaRPr lang="zh-CN" altLang="en-US" sz="2800" b="1" dirty="0">
              <a:solidFill>
                <a:srgbClr val="008000"/>
              </a:solidFill>
              <a:latin typeface="Arial" panose="020B0604020202020204" pitchFamily="34" charset="0"/>
            </a:endParaRPr>
          </a:p>
        </p:txBody>
      </p:sp>
      <p:sp>
        <p:nvSpPr>
          <p:cNvPr id="14342" name="文本框 14341"/>
          <p:cNvSpPr txBox="1"/>
          <p:nvPr/>
        </p:nvSpPr>
        <p:spPr>
          <a:xfrm>
            <a:off x="1447800" y="4343400"/>
            <a:ext cx="4572000" cy="519113"/>
          </a:xfrm>
          <a:prstGeom prst="rect">
            <a:avLst/>
          </a:prstGeom>
          <a:noFill/>
          <a:ln w="9525">
            <a:noFill/>
          </a:ln>
        </p:spPr>
        <p:txBody>
          <a:bodyPr>
            <a:spAutoFit/>
          </a:bodyPr>
          <a:p>
            <a:pPr>
              <a:spcBef>
                <a:spcPct val="50000"/>
              </a:spcBef>
            </a:pPr>
            <a:r>
              <a:rPr lang="zh-CN" altLang="en-US" sz="2800" b="1" dirty="0">
                <a:solidFill>
                  <a:srgbClr val="008000"/>
                </a:solidFill>
                <a:latin typeface="Arial" panose="020B0604020202020204" pitchFamily="34" charset="0"/>
              </a:rPr>
              <a:t>间隔，间距，幕间休息</a:t>
            </a:r>
            <a:endParaRPr lang="zh-CN" altLang="en-US" sz="2800" b="1" dirty="0">
              <a:solidFill>
                <a:srgbClr val="008000"/>
              </a:solidFill>
              <a:latin typeface="Arial" panose="020B0604020202020204" pitchFamily="34" charset="0"/>
            </a:endParaRPr>
          </a:p>
        </p:txBody>
      </p:sp>
      <p:sp>
        <p:nvSpPr>
          <p:cNvPr id="14343" name="文本框 14342"/>
          <p:cNvSpPr txBox="1"/>
          <p:nvPr/>
        </p:nvSpPr>
        <p:spPr>
          <a:xfrm>
            <a:off x="3048000" y="6096000"/>
            <a:ext cx="3352800" cy="519113"/>
          </a:xfrm>
          <a:prstGeom prst="rect">
            <a:avLst/>
          </a:prstGeom>
          <a:noFill/>
          <a:ln w="9525">
            <a:noFill/>
          </a:ln>
        </p:spPr>
        <p:txBody>
          <a:bodyPr>
            <a:spAutoFit/>
          </a:bodyPr>
          <a:p>
            <a:pPr>
              <a:spcBef>
                <a:spcPct val="50000"/>
              </a:spcBef>
            </a:pPr>
            <a:r>
              <a:rPr lang="zh-CN" altLang="en-US" sz="2800" b="1" dirty="0">
                <a:solidFill>
                  <a:srgbClr val="008000"/>
                </a:solidFill>
                <a:latin typeface="Arial" panose="020B0604020202020204" pitchFamily="34" charset="0"/>
              </a:rPr>
              <a:t>重新提起精神</a:t>
            </a:r>
            <a:endParaRPr lang="zh-CN" altLang="en-US" sz="2800" b="1" dirty="0">
              <a:solidFill>
                <a:srgbClr val="008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9">
                                            <p:txEl>
                                              <p:charRg st="54" end="109"/>
                                            </p:txEl>
                                          </p:spTgt>
                                        </p:tgtEl>
                                        <p:attrNameLst>
                                          <p:attrName>style.visibility</p:attrName>
                                        </p:attrNameLst>
                                      </p:cBhvr>
                                      <p:to>
                                        <p:strVal val="visible"/>
                                      </p:to>
                                    </p:set>
                                    <p:animEffect transition="in" filter="blinds(horizontal)">
                                      <p:cBhvr>
                                        <p:cTn id="7" dur="500"/>
                                        <p:tgtEl>
                                          <p:spTgt spid="14339">
                                            <p:txEl>
                                              <p:charRg st="54" end="10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339">
                                            <p:txEl>
                                              <p:charRg st="109" end="151"/>
                                            </p:txEl>
                                          </p:spTgt>
                                        </p:tgtEl>
                                        <p:attrNameLst>
                                          <p:attrName>style.visibility</p:attrName>
                                        </p:attrNameLst>
                                      </p:cBhvr>
                                      <p:to>
                                        <p:strVal val="visible"/>
                                      </p:to>
                                    </p:set>
                                    <p:animEffect transition="in" filter="blinds(horizontal)">
                                      <p:cBhvr>
                                        <p:cTn id="12" dur="500"/>
                                        <p:tgtEl>
                                          <p:spTgt spid="14339">
                                            <p:txEl>
                                              <p:charRg st="109" end="15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339">
                                            <p:txEl>
                                              <p:charRg st="151" end="235"/>
                                            </p:txEl>
                                          </p:spTgt>
                                        </p:tgtEl>
                                        <p:attrNameLst>
                                          <p:attrName>style.visibility</p:attrName>
                                        </p:attrNameLst>
                                      </p:cBhvr>
                                      <p:to>
                                        <p:strVal val="visible"/>
                                      </p:to>
                                    </p:set>
                                    <p:animEffect transition="in" filter="blinds(horizontal)">
                                      <p:cBhvr>
                                        <p:cTn id="17" dur="500"/>
                                        <p:tgtEl>
                                          <p:spTgt spid="14339">
                                            <p:txEl>
                                              <p:charRg st="151" end="23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339">
                                            <p:txEl>
                                              <p:charRg st="236" end="337"/>
                                            </p:txEl>
                                          </p:spTgt>
                                        </p:tgtEl>
                                        <p:attrNameLst>
                                          <p:attrName>style.visibility</p:attrName>
                                        </p:attrNameLst>
                                      </p:cBhvr>
                                      <p:to>
                                        <p:strVal val="visible"/>
                                      </p:to>
                                    </p:set>
                                    <p:animEffect transition="in" filter="blinds(horizontal)">
                                      <p:cBhvr>
                                        <p:cTn id="22" dur="500"/>
                                        <p:tgtEl>
                                          <p:spTgt spid="14339">
                                            <p:txEl>
                                              <p:charRg st="236" end="33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4340">
                                            <p:txEl>
                                              <p:charRg st="0" end="6"/>
                                            </p:txEl>
                                          </p:spTgt>
                                        </p:tgtEl>
                                        <p:attrNameLst>
                                          <p:attrName>style.visibility</p:attrName>
                                        </p:attrNameLst>
                                      </p:cBhvr>
                                      <p:to>
                                        <p:strVal val="visible"/>
                                      </p:to>
                                    </p:set>
                                    <p:animEffect transition="in" filter="blinds(horizontal)">
                                      <p:cBhvr>
                                        <p:cTn id="27" dur="500"/>
                                        <p:tgtEl>
                                          <p:spTgt spid="14340">
                                            <p:txEl>
                                              <p:charRg st="0"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4341">
                                            <p:txEl>
                                              <p:charRg st="0" end="7"/>
                                            </p:txEl>
                                          </p:spTgt>
                                        </p:tgtEl>
                                        <p:attrNameLst>
                                          <p:attrName>style.visibility</p:attrName>
                                        </p:attrNameLst>
                                      </p:cBhvr>
                                      <p:to>
                                        <p:strVal val="visible"/>
                                      </p:to>
                                    </p:set>
                                    <p:animEffect transition="in" filter="blinds(horizontal)">
                                      <p:cBhvr>
                                        <p:cTn id="32" dur="500"/>
                                        <p:tgtEl>
                                          <p:spTgt spid="14341">
                                            <p:txEl>
                                              <p:charRg st="0"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4342">
                                            <p:txEl>
                                              <p:charRg st="0" end="11"/>
                                            </p:txEl>
                                          </p:spTgt>
                                        </p:tgtEl>
                                        <p:attrNameLst>
                                          <p:attrName>style.visibility</p:attrName>
                                        </p:attrNameLst>
                                      </p:cBhvr>
                                      <p:to>
                                        <p:strVal val="visible"/>
                                      </p:to>
                                    </p:set>
                                    <p:animEffect transition="in" filter="blinds(horizontal)">
                                      <p:cBhvr>
                                        <p:cTn id="37" dur="500"/>
                                        <p:tgtEl>
                                          <p:spTgt spid="14342">
                                            <p:txEl>
                                              <p:charRg st="0"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4343">
                                            <p:txEl>
                                              <p:charRg st="0" end="7"/>
                                            </p:txEl>
                                          </p:spTgt>
                                        </p:tgtEl>
                                        <p:attrNameLst>
                                          <p:attrName>style.visibility</p:attrName>
                                        </p:attrNameLst>
                                      </p:cBhvr>
                                      <p:to>
                                        <p:strVal val="visible"/>
                                      </p:to>
                                    </p:set>
                                    <p:animEffect transition="in" filter="blinds(horizontal)">
                                      <p:cBhvr>
                                        <p:cTn id="42" dur="500"/>
                                        <p:tgtEl>
                                          <p:spTgt spid="14343">
                                            <p:txEl>
                                              <p:charRg st="0"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9" name="文本占位符 9218"/>
          <p:cNvSpPr>
            <a:spLocks noGrp="1"/>
          </p:cNvSpPr>
          <p:nvPr>
            <p:ph type="body" idx="1"/>
          </p:nvPr>
        </p:nvSpPr>
        <p:spPr>
          <a:xfrm>
            <a:off x="381000" y="4953000"/>
            <a:ext cx="8229600" cy="4525963"/>
          </a:xfrm>
          <a:ln/>
        </p:spPr>
        <p:txBody>
          <a:bodyPr/>
          <a:p>
            <a:r>
              <a:rPr lang="en-US" altLang="zh-CN"/>
              <a:t>a </a:t>
            </a:r>
            <a:r>
              <a:rPr lang="en-US" altLang="zh-CN">
                <a:solidFill>
                  <a:srgbClr val="FF3300"/>
                </a:solidFill>
              </a:rPr>
              <a:t>quartet</a:t>
            </a:r>
            <a:r>
              <a:rPr lang="en-US" altLang="zh-CN"/>
              <a:t> of musicians</a:t>
            </a:r>
            <a:endParaRPr lang="en-US" altLang="zh-CN"/>
          </a:p>
        </p:txBody>
      </p:sp>
      <p:pic>
        <p:nvPicPr>
          <p:cNvPr id="9223" name="图片 9222" descr="u=2306795643,1339813873&amp;fm=23&amp;gp=0"/>
          <p:cNvPicPr>
            <a:picLocks noChangeAspect="1"/>
          </p:cNvPicPr>
          <p:nvPr/>
        </p:nvPicPr>
        <p:blipFill>
          <a:blip r:embed="rId1"/>
          <a:stretch>
            <a:fillRect/>
          </a:stretch>
        </p:blipFill>
        <p:spPr>
          <a:xfrm>
            <a:off x="0" y="0"/>
            <a:ext cx="9144000" cy="47244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9">
                                            <p:txEl>
                                              <p:charRg st="0" end="23"/>
                                            </p:txEl>
                                          </p:spTgt>
                                        </p:tgtEl>
                                        <p:attrNameLst>
                                          <p:attrName>style.visibility</p:attrName>
                                        </p:attrNameLst>
                                      </p:cBhvr>
                                      <p:to>
                                        <p:strVal val="visible"/>
                                      </p:to>
                                    </p:set>
                                    <p:animEffect transition="in" filter="blinds(horizontal)">
                                      <p:cBhvr>
                                        <p:cTn id="7" dur="500"/>
                                        <p:tgtEl>
                                          <p:spTgt spid="9219">
                                            <p:txEl>
                                              <p:charRg st="0" end="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3" name="文本占位符 10242"/>
          <p:cNvSpPr>
            <a:spLocks noGrp="1"/>
          </p:cNvSpPr>
          <p:nvPr>
            <p:ph type="body" idx="1"/>
          </p:nvPr>
        </p:nvSpPr>
        <p:spPr>
          <a:xfrm>
            <a:off x="914400" y="5638800"/>
            <a:ext cx="8229600" cy="4525963"/>
          </a:xfrm>
          <a:ln/>
        </p:spPr>
        <p:txBody>
          <a:bodyPr/>
          <a:p>
            <a:pPr>
              <a:buNone/>
            </a:pPr>
            <a:r>
              <a:rPr lang="en-US" altLang="zh-CN">
                <a:solidFill>
                  <a:srgbClr val="FF3300"/>
                </a:solidFill>
              </a:rPr>
              <a:t>a magnificent cathedral</a:t>
            </a:r>
            <a:endParaRPr lang="en-US" altLang="zh-CN">
              <a:solidFill>
                <a:srgbClr val="FF3300"/>
              </a:solidFill>
            </a:endParaRPr>
          </a:p>
        </p:txBody>
      </p:sp>
      <p:pic>
        <p:nvPicPr>
          <p:cNvPr id="10247" name="图片 10246" descr="u=1124811017,2462873368&amp;fm=23&amp;gp=0"/>
          <p:cNvPicPr>
            <a:picLocks noChangeAspect="1"/>
          </p:cNvPicPr>
          <p:nvPr/>
        </p:nvPicPr>
        <p:blipFill>
          <a:blip r:embed="rId1"/>
          <a:stretch>
            <a:fillRect/>
          </a:stretch>
        </p:blipFill>
        <p:spPr>
          <a:xfrm>
            <a:off x="1371600" y="304800"/>
            <a:ext cx="5715000" cy="51816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3">
                                            <p:txEl>
                                              <p:charRg st="0" end="24"/>
                                            </p:txEl>
                                          </p:spTgt>
                                        </p:tgtEl>
                                        <p:attrNameLst>
                                          <p:attrName>style.visibility</p:attrName>
                                        </p:attrNameLst>
                                      </p:cBhvr>
                                      <p:to>
                                        <p:strVal val="visible"/>
                                      </p:to>
                                    </p:set>
                                    <p:animEffect transition="in" filter="blinds(horizontal)">
                                      <p:cBhvr>
                                        <p:cTn id="7" dur="500"/>
                                        <p:tgtEl>
                                          <p:spTgt spid="10243">
                                            <p:txEl>
                                              <p:charRg st="0" end="2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文本占位符 12290"/>
          <p:cNvSpPr>
            <a:spLocks noGrp="1"/>
          </p:cNvSpPr>
          <p:nvPr>
            <p:ph type="body" idx="1"/>
          </p:nvPr>
        </p:nvSpPr>
        <p:spPr>
          <a:xfrm>
            <a:off x="0" y="4594225"/>
            <a:ext cx="5181600" cy="4525963"/>
          </a:xfrm>
          <a:ln/>
        </p:spPr>
        <p:txBody>
          <a:bodyPr/>
          <a:p>
            <a:pPr>
              <a:buNone/>
            </a:pPr>
            <a:r>
              <a:rPr lang="en-US" altLang="zh-CN" dirty="0"/>
              <a:t>   </a:t>
            </a:r>
            <a:r>
              <a:rPr lang="en-US" altLang="zh-CN"/>
              <a:t>Many</a:t>
            </a:r>
            <a:r>
              <a:rPr lang="en-US" altLang="zh-CN">
                <a:solidFill>
                  <a:srgbClr val="FF3300"/>
                </a:solidFill>
              </a:rPr>
              <a:t> pedestrian</a:t>
            </a:r>
            <a:r>
              <a:rPr lang="en-US" altLang="zh-CN"/>
              <a:t>s are crossing the street, </a:t>
            </a:r>
            <a:r>
              <a:rPr lang="en-US" altLang="zh-CN">
                <a:solidFill>
                  <a:srgbClr val="FF3300"/>
                </a:solidFill>
              </a:rPr>
              <a:t>ignoring</a:t>
            </a:r>
            <a:r>
              <a:rPr lang="en-US" altLang="zh-CN"/>
              <a:t> the traffic lights.</a:t>
            </a:r>
            <a:endParaRPr lang="en-US" altLang="zh-CN"/>
          </a:p>
        </p:txBody>
      </p:sp>
      <p:pic>
        <p:nvPicPr>
          <p:cNvPr id="12293" name="图片 12292" descr="u=2928874313,2708896884&amp;fm=11&amp;gp=0"/>
          <p:cNvPicPr>
            <a:picLocks noChangeAspect="1"/>
          </p:cNvPicPr>
          <p:nvPr/>
        </p:nvPicPr>
        <p:blipFill>
          <a:blip r:embed="rId1"/>
          <a:stretch>
            <a:fillRect/>
          </a:stretch>
        </p:blipFill>
        <p:spPr>
          <a:xfrm>
            <a:off x="0" y="0"/>
            <a:ext cx="4953000" cy="4552950"/>
          </a:xfrm>
          <a:prstGeom prst="rect">
            <a:avLst/>
          </a:prstGeom>
          <a:noFill/>
          <a:ln w="9525">
            <a:noFill/>
          </a:ln>
        </p:spPr>
      </p:pic>
      <p:pic>
        <p:nvPicPr>
          <p:cNvPr id="12295" name="图片 12294" descr="u=735922667,991770702&amp;fm=23&amp;gp=0"/>
          <p:cNvPicPr>
            <a:picLocks noChangeAspect="1"/>
          </p:cNvPicPr>
          <p:nvPr/>
        </p:nvPicPr>
        <p:blipFill>
          <a:blip r:embed="rId2"/>
          <a:stretch>
            <a:fillRect/>
          </a:stretch>
        </p:blipFill>
        <p:spPr>
          <a:xfrm>
            <a:off x="5105400" y="0"/>
            <a:ext cx="3886200" cy="4476750"/>
          </a:xfrm>
          <a:prstGeom prst="rect">
            <a:avLst/>
          </a:prstGeom>
          <a:noFill/>
          <a:ln w="9525">
            <a:noFill/>
          </a:ln>
        </p:spPr>
      </p:pic>
      <p:sp>
        <p:nvSpPr>
          <p:cNvPr id="12296" name="文本框 12295"/>
          <p:cNvSpPr txBox="1"/>
          <p:nvPr/>
        </p:nvSpPr>
        <p:spPr>
          <a:xfrm>
            <a:off x="5470525" y="4614863"/>
            <a:ext cx="2571750" cy="641350"/>
          </a:xfrm>
          <a:prstGeom prst="rect">
            <a:avLst/>
          </a:prstGeom>
          <a:noFill/>
          <a:ln w="9525">
            <a:noFill/>
          </a:ln>
        </p:spPr>
        <p:txBody>
          <a:bodyPr wrap="none" anchor="t" anchorCtr="0">
            <a:spAutoFit/>
          </a:bodyPr>
          <a:p>
            <a:r>
              <a:rPr lang="en-US" altLang="zh-CN" sz="3600">
                <a:latin typeface="Arial" panose="020B0604020202020204" pitchFamily="34" charset="0"/>
              </a:rPr>
              <a:t>a </a:t>
            </a:r>
            <a:r>
              <a:rPr lang="en-US" altLang="zh-CN" sz="3600">
                <a:solidFill>
                  <a:srgbClr val="FF3300"/>
                </a:solidFill>
                <a:latin typeface="Arial" panose="020B0604020202020204" pitchFamily="34" charset="0"/>
              </a:rPr>
              <a:t>pavement</a:t>
            </a:r>
            <a:endParaRPr lang="en-US" altLang="zh-CN" sz="3600">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1">
                                            <p:txEl>
                                              <p:charRg st="0" end="74"/>
                                            </p:txEl>
                                          </p:spTgt>
                                        </p:tgtEl>
                                        <p:attrNameLst>
                                          <p:attrName>style.visibility</p:attrName>
                                        </p:attrNameLst>
                                      </p:cBhvr>
                                      <p:to>
                                        <p:strVal val="visible"/>
                                      </p:to>
                                    </p:set>
                                    <p:animEffect transition="in" filter="blinds(horizontal)">
                                      <p:cBhvr>
                                        <p:cTn id="7" dur="500"/>
                                        <p:tgtEl>
                                          <p:spTgt spid="12291">
                                            <p:txEl>
                                              <p:charRg st="0" end="7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6">
                                            <p:txEl>
                                              <p:charRg st="0" end="11"/>
                                            </p:txEl>
                                          </p:spTgt>
                                        </p:tgtEl>
                                        <p:attrNameLst>
                                          <p:attrName>style.visibility</p:attrName>
                                        </p:attrNameLst>
                                      </p:cBhvr>
                                      <p:to>
                                        <p:strVal val="visible"/>
                                      </p:to>
                                    </p:set>
                                    <p:animEffect transition="in" filter="blinds(horizontal)">
                                      <p:cBhvr>
                                        <p:cTn id="12" dur="500"/>
                                        <p:tgtEl>
                                          <p:spTgt spid="12296">
                                            <p:txEl>
                                              <p:charRg st="0"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5" name="文本占位符 13314"/>
          <p:cNvSpPr>
            <a:spLocks noGrp="1"/>
          </p:cNvSpPr>
          <p:nvPr>
            <p:ph type="body" idx="1"/>
          </p:nvPr>
        </p:nvSpPr>
        <p:spPr>
          <a:xfrm>
            <a:off x="228600" y="2133600"/>
            <a:ext cx="3048000" cy="914400"/>
          </a:xfrm>
          <a:ln/>
        </p:spPr>
        <p:txBody>
          <a:bodyPr/>
          <a:p>
            <a:r>
              <a:rPr lang="en-US" altLang="zh-CN">
                <a:solidFill>
                  <a:srgbClr val="FF3300"/>
                </a:solidFill>
              </a:rPr>
              <a:t>popcorn                          </a:t>
            </a:r>
            <a:endParaRPr lang="en-US" altLang="zh-CN">
              <a:solidFill>
                <a:srgbClr val="FF3300"/>
              </a:solidFill>
            </a:endParaRPr>
          </a:p>
        </p:txBody>
      </p:sp>
      <p:pic>
        <p:nvPicPr>
          <p:cNvPr id="13317" name="图片 13316" descr="u=566333556,1523472920&amp;fm=23&amp;gp=0"/>
          <p:cNvPicPr>
            <a:picLocks noChangeAspect="1"/>
          </p:cNvPicPr>
          <p:nvPr/>
        </p:nvPicPr>
        <p:blipFill>
          <a:blip r:embed="rId1"/>
          <a:stretch>
            <a:fillRect/>
          </a:stretch>
        </p:blipFill>
        <p:spPr>
          <a:xfrm>
            <a:off x="76200" y="-228600"/>
            <a:ext cx="3176588" cy="2286000"/>
          </a:xfrm>
          <a:prstGeom prst="rect">
            <a:avLst/>
          </a:prstGeom>
          <a:noFill/>
          <a:ln w="9525">
            <a:noFill/>
          </a:ln>
        </p:spPr>
      </p:pic>
      <p:pic>
        <p:nvPicPr>
          <p:cNvPr id="13319" name="图片 13318" descr="u=1810903013,2786690366&amp;fm=23&amp;gp=0"/>
          <p:cNvPicPr>
            <a:picLocks noChangeAspect="1"/>
          </p:cNvPicPr>
          <p:nvPr/>
        </p:nvPicPr>
        <p:blipFill>
          <a:blip r:embed="rId2"/>
          <a:stretch>
            <a:fillRect/>
          </a:stretch>
        </p:blipFill>
        <p:spPr>
          <a:xfrm>
            <a:off x="5410200" y="0"/>
            <a:ext cx="3733800" cy="3163888"/>
          </a:xfrm>
          <a:prstGeom prst="rect">
            <a:avLst/>
          </a:prstGeom>
          <a:noFill/>
          <a:ln w="9525">
            <a:noFill/>
          </a:ln>
        </p:spPr>
      </p:pic>
      <p:sp>
        <p:nvSpPr>
          <p:cNvPr id="13320" name="文本框 13319"/>
          <p:cNvSpPr txBox="1"/>
          <p:nvPr/>
        </p:nvSpPr>
        <p:spPr>
          <a:xfrm>
            <a:off x="5943600" y="3352800"/>
            <a:ext cx="2214563" cy="1066800"/>
          </a:xfrm>
          <a:prstGeom prst="rect">
            <a:avLst/>
          </a:prstGeom>
          <a:noFill/>
          <a:ln w="9525">
            <a:noFill/>
          </a:ln>
        </p:spPr>
        <p:txBody>
          <a:bodyPr wrap="none" anchor="t" anchorCtr="0">
            <a:spAutoFit/>
          </a:bodyPr>
          <a:p>
            <a:r>
              <a:rPr lang="en-US" altLang="zh-CN" sz="3200">
                <a:solidFill>
                  <a:srgbClr val="FF3300"/>
                </a:solidFill>
                <a:latin typeface="Arial" panose="020B0604020202020204" pitchFamily="34" charset="0"/>
              </a:rPr>
              <a:t>colorful lids</a:t>
            </a:r>
            <a:endParaRPr lang="en-US" altLang="zh-CN" sz="3200">
              <a:solidFill>
                <a:srgbClr val="FF3300"/>
              </a:solidFill>
              <a:latin typeface="Arial" panose="020B0604020202020204" pitchFamily="34" charset="0"/>
            </a:endParaRPr>
          </a:p>
          <a:p>
            <a:endParaRPr lang="en-US" altLang="zh-CN" sz="3200" dirty="0">
              <a:solidFill>
                <a:srgbClr val="FF3300"/>
              </a:solidFill>
              <a:latin typeface="Arial" panose="020B0604020202020204" pitchFamily="34" charset="0"/>
            </a:endParaRPr>
          </a:p>
        </p:txBody>
      </p:sp>
      <p:pic>
        <p:nvPicPr>
          <p:cNvPr id="13322" name="图片 13321" descr="u=4162706806,3500047511&amp;fm=23&amp;gp=0"/>
          <p:cNvPicPr>
            <a:picLocks noChangeAspect="1"/>
          </p:cNvPicPr>
          <p:nvPr/>
        </p:nvPicPr>
        <p:blipFill>
          <a:blip r:embed="rId3"/>
          <a:stretch>
            <a:fillRect/>
          </a:stretch>
        </p:blipFill>
        <p:spPr>
          <a:xfrm>
            <a:off x="2514600" y="2971800"/>
            <a:ext cx="3162300" cy="3714750"/>
          </a:xfrm>
          <a:prstGeom prst="rect">
            <a:avLst/>
          </a:prstGeom>
          <a:noFill/>
          <a:ln w="9525">
            <a:noFill/>
          </a:ln>
        </p:spPr>
      </p:pic>
      <p:sp>
        <p:nvSpPr>
          <p:cNvPr id="13323" name="文本框 13322"/>
          <p:cNvSpPr txBox="1"/>
          <p:nvPr/>
        </p:nvSpPr>
        <p:spPr>
          <a:xfrm>
            <a:off x="914400" y="4267200"/>
            <a:ext cx="1401763" cy="579438"/>
          </a:xfrm>
          <a:prstGeom prst="rect">
            <a:avLst/>
          </a:prstGeom>
          <a:noFill/>
          <a:ln w="9525">
            <a:noFill/>
          </a:ln>
        </p:spPr>
        <p:txBody>
          <a:bodyPr wrap="none" anchor="t" anchorCtr="0">
            <a:spAutoFit/>
          </a:bodyPr>
          <a:p>
            <a:r>
              <a:rPr lang="en-US" altLang="zh-CN" sz="3200">
                <a:solidFill>
                  <a:srgbClr val="FF3300"/>
                </a:solidFill>
                <a:latin typeface="Arial" panose="020B0604020202020204" pitchFamily="34" charset="0"/>
              </a:rPr>
              <a:t>saucer</a:t>
            </a:r>
            <a:endParaRPr lang="en-US" altLang="zh-CN" sz="3200">
              <a:solidFill>
                <a:srgbClr val="FF3300"/>
              </a:solidFill>
              <a:latin typeface="Arial" panose="020B0604020202020204" pitchFamily="34" charset="0"/>
            </a:endParaRPr>
          </a:p>
        </p:txBody>
      </p:sp>
      <p:sp>
        <p:nvSpPr>
          <p:cNvPr id="13324" name="文本框 13323"/>
          <p:cNvSpPr txBox="1"/>
          <p:nvPr/>
        </p:nvSpPr>
        <p:spPr>
          <a:xfrm>
            <a:off x="6248400" y="4572000"/>
            <a:ext cx="2719388" cy="1373188"/>
          </a:xfrm>
          <a:prstGeom prst="rect">
            <a:avLst/>
          </a:prstGeom>
          <a:noFill/>
          <a:ln w="9525">
            <a:noFill/>
          </a:ln>
        </p:spPr>
        <p:txBody>
          <a:bodyPr wrap="none" anchor="t" anchorCtr="0">
            <a:spAutoFit/>
          </a:bodyPr>
          <a:p>
            <a:r>
              <a:rPr lang="en-US" altLang="zh-CN" sz="2800">
                <a:solidFill>
                  <a:srgbClr val="FF3300"/>
                </a:solidFill>
                <a:latin typeface="Arial" panose="020B0604020202020204" pitchFamily="34" charset="0"/>
              </a:rPr>
              <a:t>When you cook</a:t>
            </a:r>
            <a:endParaRPr lang="en-US" altLang="zh-CN" sz="2800">
              <a:solidFill>
                <a:srgbClr val="FF3300"/>
              </a:solidFill>
              <a:latin typeface="Arial" panose="020B0604020202020204" pitchFamily="34" charset="0"/>
            </a:endParaRPr>
          </a:p>
          <a:p>
            <a:r>
              <a:rPr lang="en-US" altLang="zh-CN" sz="2800">
                <a:solidFill>
                  <a:srgbClr val="FF3300"/>
                </a:solidFill>
                <a:latin typeface="Arial" panose="020B0604020202020204" pitchFamily="34" charset="0"/>
              </a:rPr>
              <a:t>rice, do you put </a:t>
            </a:r>
            <a:endParaRPr lang="en-US" altLang="zh-CN" sz="2800">
              <a:solidFill>
                <a:srgbClr val="FF3300"/>
              </a:solidFill>
              <a:latin typeface="Arial" panose="020B0604020202020204" pitchFamily="34" charset="0"/>
            </a:endParaRPr>
          </a:p>
          <a:p>
            <a:r>
              <a:rPr lang="en-US" altLang="zh-CN" sz="2800">
                <a:solidFill>
                  <a:srgbClr val="FF3300"/>
                </a:solidFill>
                <a:latin typeface="Arial" panose="020B0604020202020204" pitchFamily="34" charset="0"/>
              </a:rPr>
              <a:t>a lid on the pot?</a:t>
            </a:r>
            <a:endParaRPr lang="en-US" altLang="zh-CN" sz="2800">
              <a:solidFill>
                <a:srgbClr val="FF3300"/>
              </a:solidFill>
              <a:latin typeface="Arial" panose="020B0604020202020204" pitchFamily="34" charset="0"/>
            </a:endParaRPr>
          </a:p>
        </p:txBody>
      </p:sp>
      <p:sp>
        <p:nvSpPr>
          <p:cNvPr id="13325" name="文本框 13324"/>
          <p:cNvSpPr txBox="1"/>
          <p:nvPr/>
        </p:nvSpPr>
        <p:spPr>
          <a:xfrm>
            <a:off x="228600" y="4876800"/>
            <a:ext cx="4421188" cy="946150"/>
          </a:xfrm>
          <a:prstGeom prst="rect">
            <a:avLst/>
          </a:prstGeom>
          <a:noFill/>
          <a:ln w="9525">
            <a:noFill/>
          </a:ln>
        </p:spPr>
        <p:txBody>
          <a:bodyPr wrap="none" anchor="t" anchorCtr="0">
            <a:spAutoFit/>
          </a:bodyPr>
          <a:p>
            <a:r>
              <a:rPr lang="en-US" altLang="zh-CN" sz="2800">
                <a:solidFill>
                  <a:srgbClr val="FF3300"/>
                </a:solidFill>
                <a:latin typeface="Arial" panose="020B0604020202020204" pitchFamily="34" charset="0"/>
              </a:rPr>
              <a:t>Street performers hold the </a:t>
            </a:r>
            <a:endParaRPr lang="en-US" altLang="zh-CN" sz="2800">
              <a:solidFill>
                <a:srgbClr val="FF3300"/>
              </a:solidFill>
              <a:latin typeface="Arial" panose="020B0604020202020204" pitchFamily="34" charset="0"/>
            </a:endParaRPr>
          </a:p>
          <a:p>
            <a:r>
              <a:rPr lang="en-US" altLang="zh-CN" sz="2800">
                <a:solidFill>
                  <a:srgbClr val="FF3300"/>
                </a:solidFill>
                <a:latin typeface="Arial" panose="020B0604020202020204" pitchFamily="34" charset="0"/>
              </a:rPr>
              <a:t>saucer and ask for money</a:t>
            </a:r>
            <a:r>
              <a:rPr lang="en-US" altLang="zh-CN" sz="2800">
                <a:latin typeface="Arial" panose="020B0604020202020204" pitchFamily="34" charset="0"/>
              </a:rPr>
              <a:t>.</a:t>
            </a:r>
            <a:endParaRPr lang="en-US" altLang="zh-CN" sz="2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7"/>
                                        </p:tgtEl>
                                        <p:attrNameLst>
                                          <p:attrName>style.visibility</p:attrName>
                                        </p:attrNameLst>
                                      </p:cBhvr>
                                      <p:to>
                                        <p:strVal val="visible"/>
                                      </p:to>
                                    </p:set>
                                    <p:animEffect transition="in" filter="blinds(horizontal)">
                                      <p:cBhvr>
                                        <p:cTn id="7" dur="500"/>
                                        <p:tgtEl>
                                          <p:spTgt spid="133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5">
                                            <p:txEl>
                                              <p:charRg st="0" end="34"/>
                                            </p:txEl>
                                          </p:spTgt>
                                        </p:tgtEl>
                                        <p:attrNameLst>
                                          <p:attrName>style.visibility</p:attrName>
                                        </p:attrNameLst>
                                      </p:cBhvr>
                                      <p:to>
                                        <p:strVal val="visible"/>
                                      </p:to>
                                    </p:set>
                                    <p:animEffect transition="in" filter="blinds(horizontal)">
                                      <p:cBhvr>
                                        <p:cTn id="12" dur="500"/>
                                        <p:tgtEl>
                                          <p:spTgt spid="13315">
                                            <p:txEl>
                                              <p:charRg st="0" end="3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319"/>
                                        </p:tgtEl>
                                        <p:attrNameLst>
                                          <p:attrName>style.visibility</p:attrName>
                                        </p:attrNameLst>
                                      </p:cBhvr>
                                      <p:to>
                                        <p:strVal val="visible"/>
                                      </p:to>
                                    </p:set>
                                    <p:animEffect transition="in" filter="blinds(horizontal)">
                                      <p:cBhvr>
                                        <p:cTn id="17" dur="500"/>
                                        <p:tgtEl>
                                          <p:spTgt spid="133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20">
                                            <p:txEl>
                                              <p:charRg st="0" end="14"/>
                                            </p:txEl>
                                          </p:spTgt>
                                        </p:tgtEl>
                                        <p:attrNameLst>
                                          <p:attrName>style.visibility</p:attrName>
                                        </p:attrNameLst>
                                      </p:cBhvr>
                                      <p:to>
                                        <p:strVal val="visible"/>
                                      </p:to>
                                    </p:set>
                                    <p:animEffect transition="in" filter="blinds(horizontal)">
                                      <p:cBhvr>
                                        <p:cTn id="22" dur="500"/>
                                        <p:tgtEl>
                                          <p:spTgt spid="13320">
                                            <p:txEl>
                                              <p:charRg st="0" end="1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24"/>
                                        </p:tgtEl>
                                        <p:attrNameLst>
                                          <p:attrName>style.visibility</p:attrName>
                                        </p:attrNameLst>
                                      </p:cBhvr>
                                      <p:to>
                                        <p:strVal val="visible"/>
                                      </p:to>
                                    </p:set>
                                    <p:animEffect transition="in" filter="blinds(horizontal)">
                                      <p:cBhvr>
                                        <p:cTn id="27" dur="500"/>
                                        <p:tgtEl>
                                          <p:spTgt spid="1332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322"/>
                                        </p:tgtEl>
                                        <p:attrNameLst>
                                          <p:attrName>style.visibility</p:attrName>
                                        </p:attrNameLst>
                                      </p:cBhvr>
                                      <p:to>
                                        <p:strVal val="visible"/>
                                      </p:to>
                                    </p:set>
                                    <p:animEffect transition="in" filter="blinds(horizontal)">
                                      <p:cBhvr>
                                        <p:cTn id="32" dur="500"/>
                                        <p:tgtEl>
                                          <p:spTgt spid="133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323">
                                            <p:txEl>
                                              <p:charRg st="0" end="7"/>
                                            </p:txEl>
                                          </p:spTgt>
                                        </p:tgtEl>
                                        <p:attrNameLst>
                                          <p:attrName>style.visibility</p:attrName>
                                        </p:attrNameLst>
                                      </p:cBhvr>
                                      <p:to>
                                        <p:strVal val="visible"/>
                                      </p:to>
                                    </p:set>
                                    <p:animEffect transition="in" filter="blinds(horizontal)">
                                      <p:cBhvr>
                                        <p:cTn id="37" dur="500"/>
                                        <p:tgtEl>
                                          <p:spTgt spid="13323">
                                            <p:txEl>
                                              <p:charRg st="0"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325"/>
                                        </p:tgtEl>
                                        <p:attrNameLst>
                                          <p:attrName>style.visibility</p:attrName>
                                        </p:attrNameLst>
                                      </p:cBhvr>
                                      <p:to>
                                        <p:strVal val="visible"/>
                                      </p:to>
                                    </p:set>
                                    <p:animEffect transition="in" filter="blinds(horizontal)">
                                      <p:cBhvr>
                                        <p:cTn id="42" dur="500"/>
                                        <p:tgtEl>
                                          <p:spTgt spid="13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13320" grpId="0" build="allAtOnce"/>
      <p:bldP spid="13324" grpId="0"/>
      <p:bldP spid="133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9" name="文本占位符 24578"/>
          <p:cNvSpPr>
            <a:spLocks noGrp="1"/>
          </p:cNvSpPr>
          <p:nvPr>
            <p:ph type="body" idx="1"/>
          </p:nvPr>
        </p:nvSpPr>
        <p:spPr>
          <a:ln/>
        </p:spPr>
        <p:txBody>
          <a:bodyPr/>
          <a:p>
            <a:r>
              <a:rPr lang="en-US" altLang="zh-CN"/>
              <a:t>a socket</a:t>
            </a:r>
            <a:endParaRPr lang="en-US" altLang="zh-CN"/>
          </a:p>
        </p:txBody>
      </p:sp>
      <p:pic>
        <p:nvPicPr>
          <p:cNvPr id="24581" name="图片 24580" descr="u=577053389,2250743856&amp;fm=23&amp;gp=0"/>
          <p:cNvPicPr>
            <a:picLocks noChangeAspect="1"/>
          </p:cNvPicPr>
          <p:nvPr/>
        </p:nvPicPr>
        <p:blipFill>
          <a:blip r:embed="rId1"/>
          <a:stretch>
            <a:fillRect/>
          </a:stretch>
        </p:blipFill>
        <p:spPr>
          <a:xfrm>
            <a:off x="155575" y="46038"/>
            <a:ext cx="4416425" cy="3992562"/>
          </a:xfrm>
          <a:prstGeom prst="rect">
            <a:avLst/>
          </a:prstGeom>
          <a:noFill/>
          <a:ln w="9525">
            <a:noFill/>
          </a:ln>
        </p:spPr>
      </p:pic>
      <p:sp>
        <p:nvSpPr>
          <p:cNvPr id="24582" name="文本框 24581"/>
          <p:cNvSpPr txBox="1"/>
          <p:nvPr/>
        </p:nvSpPr>
        <p:spPr>
          <a:xfrm>
            <a:off x="822325" y="4816475"/>
            <a:ext cx="1695450" cy="579438"/>
          </a:xfrm>
          <a:prstGeom prst="rect">
            <a:avLst/>
          </a:prstGeom>
          <a:noFill/>
          <a:ln w="9525">
            <a:noFill/>
          </a:ln>
        </p:spPr>
        <p:txBody>
          <a:bodyPr wrap="none" anchor="t" anchorCtr="0">
            <a:spAutoFit/>
          </a:bodyPr>
          <a:p>
            <a:r>
              <a:rPr lang="en-US" altLang="zh-CN" sz="3200">
                <a:solidFill>
                  <a:srgbClr val="FF3300"/>
                </a:solidFill>
                <a:latin typeface="Arial" panose="020B0604020202020204" pitchFamily="34" charset="0"/>
              </a:rPr>
              <a:t>a socket</a:t>
            </a:r>
            <a:endParaRPr lang="en-US" altLang="zh-CN" sz="3200">
              <a:solidFill>
                <a:srgbClr val="FF3300"/>
              </a:solidFill>
              <a:latin typeface="Arial" panose="020B0604020202020204" pitchFamily="34" charset="0"/>
            </a:endParaRPr>
          </a:p>
        </p:txBody>
      </p:sp>
      <p:pic>
        <p:nvPicPr>
          <p:cNvPr id="24584" name="图片 24583" descr="u=2416573289,859684262&amp;fm=21&amp;gp=0"/>
          <p:cNvPicPr>
            <a:picLocks noChangeAspect="1"/>
          </p:cNvPicPr>
          <p:nvPr/>
        </p:nvPicPr>
        <p:blipFill>
          <a:blip r:embed="rId2"/>
          <a:stretch>
            <a:fillRect/>
          </a:stretch>
        </p:blipFill>
        <p:spPr>
          <a:xfrm>
            <a:off x="4572000" y="0"/>
            <a:ext cx="4419600" cy="4114800"/>
          </a:xfrm>
          <a:prstGeom prst="rect">
            <a:avLst/>
          </a:prstGeom>
          <a:noFill/>
          <a:ln w="9525">
            <a:noFill/>
          </a:ln>
        </p:spPr>
      </p:pic>
      <p:sp>
        <p:nvSpPr>
          <p:cNvPr id="24585" name="文本框 24584"/>
          <p:cNvSpPr txBox="1"/>
          <p:nvPr/>
        </p:nvSpPr>
        <p:spPr>
          <a:xfrm>
            <a:off x="5638800" y="4572000"/>
            <a:ext cx="2717800" cy="946150"/>
          </a:xfrm>
          <a:prstGeom prst="rect">
            <a:avLst/>
          </a:prstGeom>
          <a:noFill/>
          <a:ln w="9525">
            <a:noFill/>
          </a:ln>
        </p:spPr>
        <p:txBody>
          <a:bodyPr wrap="none" anchor="t" anchorCtr="0">
            <a:spAutoFit/>
          </a:bodyPr>
          <a:p>
            <a:r>
              <a:rPr lang="en-US" altLang="zh-CN" sz="2800">
                <a:solidFill>
                  <a:srgbClr val="FF3300"/>
                </a:solidFill>
                <a:latin typeface="Arial" panose="020B0604020202020204" pitchFamily="34" charset="0"/>
              </a:rPr>
              <a:t>plug into the </a:t>
            </a:r>
            <a:endParaRPr lang="en-US" altLang="zh-CN" sz="2800">
              <a:solidFill>
                <a:srgbClr val="FF3300"/>
              </a:solidFill>
              <a:latin typeface="Arial" panose="020B0604020202020204" pitchFamily="34" charset="0"/>
            </a:endParaRPr>
          </a:p>
          <a:p>
            <a:r>
              <a:rPr lang="en-US" altLang="zh-CN" sz="2800">
                <a:solidFill>
                  <a:srgbClr val="FF3300"/>
                </a:solidFill>
                <a:latin typeface="Arial" panose="020B0604020202020204" pitchFamily="34" charset="0"/>
              </a:rPr>
              <a:t>electrical socket</a:t>
            </a:r>
            <a:endParaRPr lang="en-US" altLang="zh-CN" sz="2800">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82">
                                            <p:txEl>
                                              <p:charRg st="0" end="9"/>
                                            </p:txEl>
                                          </p:spTgt>
                                        </p:tgtEl>
                                        <p:attrNameLst>
                                          <p:attrName>style.visibility</p:attrName>
                                        </p:attrNameLst>
                                      </p:cBhvr>
                                      <p:to>
                                        <p:strVal val="visible"/>
                                      </p:to>
                                    </p:set>
                                    <p:animEffect transition="in" filter="blinds(horizontal)">
                                      <p:cBhvr>
                                        <p:cTn id="7" dur="500"/>
                                        <p:tgtEl>
                                          <p:spTgt spid="24582">
                                            <p:txEl>
                                              <p:charRg st="0"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585"/>
                                        </p:tgtEl>
                                        <p:attrNameLst>
                                          <p:attrName>style.visibility</p:attrName>
                                        </p:attrNameLst>
                                      </p:cBhvr>
                                      <p:to>
                                        <p:strVal val="visible"/>
                                      </p:to>
                                    </p:set>
                                    <p:animEffect transition="in" filter="blinds(horizontal)">
                                      <p:cBhvr>
                                        <p:cTn id="12" dur="500"/>
                                        <p:tgtEl>
                                          <p:spTgt spid="24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5" name="文本占位符 23554"/>
          <p:cNvSpPr>
            <a:spLocks noGrp="1"/>
          </p:cNvSpPr>
          <p:nvPr>
            <p:ph type="body" idx="1"/>
          </p:nvPr>
        </p:nvSpPr>
        <p:spPr>
          <a:ln/>
        </p:spPr>
        <p:txBody>
          <a:bodyPr/>
          <a:p>
            <a:r>
              <a:rPr lang="en-US" altLang="zh-CN"/>
              <a:t>Read the text and choose the best summary( Act. 2 On P</a:t>
            </a:r>
            <a:r>
              <a:rPr lang="en-US" altLang="zh-CN" baseline="-25000"/>
              <a:t>48</a:t>
            </a:r>
            <a:r>
              <a:rPr lang="en-US" altLang="zh-CN"/>
              <a:t>)</a:t>
            </a:r>
            <a:endParaRPr lang="en-US" altLang="zh-CN"/>
          </a:p>
        </p:txBody>
      </p:sp>
      <p:sp>
        <p:nvSpPr>
          <p:cNvPr id="23556" name="文本框 23555"/>
          <p:cNvSpPr txBox="1"/>
          <p:nvPr/>
        </p:nvSpPr>
        <p:spPr>
          <a:xfrm>
            <a:off x="1066800" y="2971800"/>
            <a:ext cx="3581400" cy="641350"/>
          </a:xfrm>
          <a:prstGeom prst="rect">
            <a:avLst/>
          </a:prstGeom>
          <a:noFill/>
          <a:ln w="9525">
            <a:noFill/>
          </a:ln>
        </p:spPr>
        <p:txBody>
          <a:bodyPr>
            <a:spAutoFit/>
          </a:bodyPr>
          <a:p>
            <a:pPr>
              <a:spcBef>
                <a:spcPct val="50000"/>
              </a:spcBef>
            </a:pPr>
            <a:r>
              <a:rPr lang="en-US" altLang="zh-CN" sz="3600" b="1">
                <a:solidFill>
                  <a:srgbClr val="FF3300"/>
                </a:solidFill>
                <a:latin typeface="Arial" panose="020B0604020202020204" pitchFamily="34" charset="0"/>
              </a:rPr>
              <a:t>4</a:t>
            </a:r>
            <a:endParaRPr lang="en-US" altLang="zh-CN" sz="3600" b="1">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linds(horizontal)">
                                      <p:cBhvr>
                                        <p:cTn id="7"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3" name="文本占位符 15362"/>
          <p:cNvSpPr>
            <a:spLocks noGrp="1"/>
          </p:cNvSpPr>
          <p:nvPr>
            <p:ph type="body" idx="1"/>
          </p:nvPr>
        </p:nvSpPr>
        <p:spPr>
          <a:xfrm>
            <a:off x="0" y="0"/>
            <a:ext cx="9144000" cy="6858000"/>
          </a:xfrm>
          <a:ln/>
        </p:spPr>
        <p:txBody>
          <a:bodyPr/>
          <a:p>
            <a:pPr>
              <a:buNone/>
            </a:pPr>
            <a:r>
              <a:rPr lang="en-US" altLang="zh-CN"/>
              <a:t>Scan for the main idea of each paragraph:</a:t>
            </a:r>
            <a:endParaRPr lang="en-US" altLang="zh-CN"/>
          </a:p>
          <a:p>
            <a:pPr>
              <a:buNone/>
            </a:pPr>
            <a:r>
              <a:rPr lang="en-US" altLang="zh-CN"/>
              <a:t>Para 1:</a:t>
            </a:r>
            <a:endParaRPr lang="en-US" altLang="zh-CN"/>
          </a:p>
          <a:p>
            <a:pPr>
              <a:buNone/>
            </a:pPr>
            <a:r>
              <a:rPr lang="en-US" altLang="zh-CN"/>
              <a:t>             </a:t>
            </a:r>
            <a:r>
              <a:rPr lang="en-US" altLang="zh-CN">
                <a:solidFill>
                  <a:schemeClr val="accent2"/>
                </a:solidFill>
              </a:rPr>
              <a:t>The street music in Barcelona.</a:t>
            </a:r>
            <a:endParaRPr lang="en-US" altLang="zh-CN">
              <a:solidFill>
                <a:schemeClr val="accent2"/>
              </a:solidFill>
            </a:endParaRPr>
          </a:p>
          <a:p>
            <a:pPr>
              <a:buNone/>
            </a:pPr>
            <a:r>
              <a:rPr lang="en-US" altLang="zh-CN"/>
              <a:t>Para. 2:</a:t>
            </a:r>
            <a:endParaRPr lang="en-US" altLang="zh-CN"/>
          </a:p>
          <a:p>
            <a:pPr>
              <a:buNone/>
            </a:pPr>
            <a:r>
              <a:rPr lang="en-US" altLang="zh-CN"/>
              <a:t>             </a:t>
            </a:r>
            <a:r>
              <a:rPr lang="en-US" altLang="zh-CN">
                <a:solidFill>
                  <a:schemeClr val="accent2"/>
                </a:solidFill>
              </a:rPr>
              <a:t>The street music in Paris.</a:t>
            </a:r>
            <a:endParaRPr lang="en-US" altLang="zh-CN">
              <a:solidFill>
                <a:schemeClr val="accent2"/>
              </a:solidFill>
            </a:endParaRPr>
          </a:p>
          <a:p>
            <a:pPr>
              <a:buNone/>
            </a:pPr>
            <a:r>
              <a:rPr lang="en-US" altLang="zh-CN"/>
              <a:t>Para. 3:</a:t>
            </a:r>
            <a:endParaRPr lang="en-US" altLang="zh-CN"/>
          </a:p>
          <a:p>
            <a:pPr>
              <a:buNone/>
            </a:pPr>
            <a:r>
              <a:rPr lang="en-US" altLang="zh-CN"/>
              <a:t>             </a:t>
            </a:r>
            <a:r>
              <a:rPr lang="en-US" altLang="zh-CN">
                <a:solidFill>
                  <a:schemeClr val="accent2"/>
                </a:solidFill>
              </a:rPr>
              <a:t>The street music around the world.</a:t>
            </a:r>
            <a:endParaRPr lang="en-US" altLang="zh-CN">
              <a:solidFill>
                <a:schemeClr val="accent2"/>
              </a:solidFill>
            </a:endParaRPr>
          </a:p>
          <a:p>
            <a:pPr>
              <a:buNone/>
            </a:pPr>
            <a:r>
              <a:rPr lang="en-US" altLang="zh-CN"/>
              <a:t>Para. 4:</a:t>
            </a:r>
            <a:endParaRPr lang="en-US" altLang="zh-CN"/>
          </a:p>
          <a:p>
            <a:pPr>
              <a:buNone/>
            </a:pPr>
            <a:r>
              <a:rPr lang="en-US" altLang="zh-CN"/>
              <a:t>             </a:t>
            </a:r>
            <a:r>
              <a:rPr lang="en-US" altLang="zh-CN">
                <a:solidFill>
                  <a:schemeClr val="accent2"/>
                </a:solidFill>
              </a:rPr>
              <a:t>The importance of street music.</a:t>
            </a:r>
            <a:endParaRPr lang="en-US" altLang="zh-CN">
              <a:solidFill>
                <a:schemeClr val="accent2"/>
              </a:solidFill>
            </a:endParaRPr>
          </a:p>
          <a:p>
            <a:pPr>
              <a:buNone/>
            </a:pPr>
            <a:endParaRPr lang="en-US"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3">
                                            <p:txEl>
                                              <p:charRg st="50" end="94"/>
                                            </p:txEl>
                                          </p:spTgt>
                                        </p:tgtEl>
                                        <p:attrNameLst>
                                          <p:attrName>style.visibility</p:attrName>
                                        </p:attrNameLst>
                                      </p:cBhvr>
                                      <p:to>
                                        <p:strVal val="visible"/>
                                      </p:to>
                                    </p:set>
                                    <p:animEffect transition="in" filter="blinds(horizontal)">
                                      <p:cBhvr>
                                        <p:cTn id="7" dur="500"/>
                                        <p:tgtEl>
                                          <p:spTgt spid="15363">
                                            <p:txEl>
                                              <p:charRg st="50" end="9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363">
                                            <p:txEl>
                                              <p:charRg st="103" end="143"/>
                                            </p:txEl>
                                          </p:spTgt>
                                        </p:tgtEl>
                                        <p:attrNameLst>
                                          <p:attrName>style.visibility</p:attrName>
                                        </p:attrNameLst>
                                      </p:cBhvr>
                                      <p:to>
                                        <p:strVal val="visible"/>
                                      </p:to>
                                    </p:set>
                                    <p:animEffect transition="in" filter="blinds(horizontal)">
                                      <p:cBhvr>
                                        <p:cTn id="12" dur="500"/>
                                        <p:tgtEl>
                                          <p:spTgt spid="15363">
                                            <p:txEl>
                                              <p:charRg st="103" end="14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363">
                                            <p:txEl>
                                              <p:charRg st="152" end="200"/>
                                            </p:txEl>
                                          </p:spTgt>
                                        </p:tgtEl>
                                        <p:attrNameLst>
                                          <p:attrName>style.visibility</p:attrName>
                                        </p:attrNameLst>
                                      </p:cBhvr>
                                      <p:to>
                                        <p:strVal val="visible"/>
                                      </p:to>
                                    </p:set>
                                    <p:animEffect transition="in" filter="blinds(horizontal)">
                                      <p:cBhvr>
                                        <p:cTn id="17" dur="500"/>
                                        <p:tgtEl>
                                          <p:spTgt spid="15363">
                                            <p:txEl>
                                              <p:charRg st="152" end="20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363">
                                            <p:txEl>
                                              <p:charRg st="209" end="254"/>
                                            </p:txEl>
                                          </p:spTgt>
                                        </p:tgtEl>
                                        <p:attrNameLst>
                                          <p:attrName>style.visibility</p:attrName>
                                        </p:attrNameLst>
                                      </p:cBhvr>
                                      <p:to>
                                        <p:strVal val="visible"/>
                                      </p:to>
                                    </p:set>
                                    <p:animEffect transition="in" filter="blinds(horizontal)">
                                      <p:cBhvr>
                                        <p:cTn id="22" dur="500"/>
                                        <p:tgtEl>
                                          <p:spTgt spid="15363">
                                            <p:txEl>
                                              <p:charRg st="209" end="25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1" name="文本占位符 22530"/>
          <p:cNvSpPr>
            <a:spLocks noGrp="1"/>
          </p:cNvSpPr>
          <p:nvPr>
            <p:ph type="body" idx="1"/>
          </p:nvPr>
        </p:nvSpPr>
        <p:spPr>
          <a:xfrm>
            <a:off x="0" y="0"/>
            <a:ext cx="9144000" cy="6858000"/>
          </a:xfrm>
          <a:ln/>
        </p:spPr>
        <p:txBody>
          <a:bodyPr/>
          <a:p>
            <a:r>
              <a:rPr lang="en-US" altLang="zh-CN"/>
              <a:t>According to the text, what  are the meanings of the street music?</a:t>
            </a:r>
            <a:endParaRPr lang="en-US" altLang="zh-CN"/>
          </a:p>
          <a:p>
            <a:endParaRPr lang="en-US" altLang="zh-CN"/>
          </a:p>
          <a:p>
            <a:r>
              <a:rPr lang="en-US" altLang="zh-CN">
                <a:solidFill>
                  <a:srgbClr val="FF3399"/>
                </a:solidFill>
              </a:rPr>
              <a:t>It keeps alive a culture which has almost disappeared in our lives.</a:t>
            </a:r>
            <a:endParaRPr lang="en-US" altLang="zh-CN">
              <a:solidFill>
                <a:srgbClr val="FF3399"/>
              </a:solidFill>
            </a:endParaRPr>
          </a:p>
          <a:p>
            <a:r>
              <a:rPr lang="en-US" altLang="zh-CN">
                <a:solidFill>
                  <a:srgbClr val="FF3399"/>
                </a:solidFill>
              </a:rPr>
              <a:t>It gives life to everyone who listens.</a:t>
            </a:r>
            <a:endParaRPr lang="en-US" altLang="zh-CN">
              <a:solidFill>
                <a:srgbClr val="FF3399"/>
              </a:solidFill>
            </a:endParaRPr>
          </a:p>
          <a:p>
            <a:r>
              <a:rPr lang="en-US" altLang="zh-CN">
                <a:solidFill>
                  <a:srgbClr val="FF3399"/>
                </a:solidFill>
              </a:rPr>
              <a:t>It offers relief from the cares of the day.</a:t>
            </a:r>
            <a:endParaRPr lang="en-US" altLang="zh-CN">
              <a:solidFill>
                <a:srgbClr val="FF3399"/>
              </a:solidFill>
            </a:endParaRPr>
          </a:p>
          <a:p>
            <a:pPr>
              <a:buNone/>
            </a:pPr>
            <a:endParaRPr lang="en-US" altLang="zh-CN">
              <a:solidFill>
                <a:srgbClr val="FF3399"/>
              </a:solidFill>
            </a:endParaRPr>
          </a:p>
          <a:p>
            <a:pPr>
              <a:buNone/>
            </a:pPr>
            <a:endParaRPr lang="en-US"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1">
                                            <p:txEl>
                                              <p:charRg st="68" end="136"/>
                                            </p:txEl>
                                          </p:spTgt>
                                        </p:tgtEl>
                                        <p:attrNameLst>
                                          <p:attrName>style.visibility</p:attrName>
                                        </p:attrNameLst>
                                      </p:cBhvr>
                                      <p:to>
                                        <p:strVal val="visible"/>
                                      </p:to>
                                    </p:set>
                                    <p:animEffect transition="in" filter="blinds(horizontal)">
                                      <p:cBhvr>
                                        <p:cTn id="7" dur="500"/>
                                        <p:tgtEl>
                                          <p:spTgt spid="22531">
                                            <p:txEl>
                                              <p:charRg st="68" end="13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31">
                                            <p:txEl>
                                              <p:charRg st="136" end="175"/>
                                            </p:txEl>
                                          </p:spTgt>
                                        </p:tgtEl>
                                        <p:attrNameLst>
                                          <p:attrName>style.visibility</p:attrName>
                                        </p:attrNameLst>
                                      </p:cBhvr>
                                      <p:to>
                                        <p:strVal val="visible"/>
                                      </p:to>
                                    </p:set>
                                    <p:animEffect transition="in" filter="blinds(horizontal)">
                                      <p:cBhvr>
                                        <p:cTn id="12" dur="500"/>
                                        <p:tgtEl>
                                          <p:spTgt spid="22531">
                                            <p:txEl>
                                              <p:charRg st="136" end="17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531">
                                            <p:txEl>
                                              <p:charRg st="175" end="219"/>
                                            </p:txEl>
                                          </p:spTgt>
                                        </p:tgtEl>
                                        <p:attrNameLst>
                                          <p:attrName>style.visibility</p:attrName>
                                        </p:attrNameLst>
                                      </p:cBhvr>
                                      <p:to>
                                        <p:strVal val="visible"/>
                                      </p:to>
                                    </p:set>
                                    <p:animEffect transition="in" filter="blinds(horizontal)">
                                      <p:cBhvr>
                                        <p:cTn id="17" dur="500"/>
                                        <p:tgtEl>
                                          <p:spTgt spid="22531">
                                            <p:txEl>
                                              <p:charRg st="175" end="2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1" name="文本占位符 32770"/>
          <p:cNvSpPr>
            <a:spLocks noGrp="1"/>
          </p:cNvSpPr>
          <p:nvPr>
            <p:ph type="body" idx="1"/>
          </p:nvPr>
        </p:nvSpPr>
        <p:spPr>
          <a:xfrm>
            <a:off x="76200" y="228600"/>
            <a:ext cx="8686800" cy="1905000"/>
          </a:xfrm>
          <a:ln/>
        </p:spPr>
        <p:txBody>
          <a:bodyPr/>
          <a:p>
            <a:pPr>
              <a:buNone/>
            </a:pPr>
            <a:r>
              <a:rPr lang="en-US" altLang="zh-CN"/>
              <a:t>What is the </a:t>
            </a:r>
            <a:r>
              <a:rPr lang="en-US" altLang="zh-CN">
                <a:solidFill>
                  <a:srgbClr val="FF3300"/>
                </a:solidFill>
              </a:rPr>
              <a:t>context</a:t>
            </a:r>
            <a:r>
              <a:rPr lang="en-US" altLang="zh-CN"/>
              <a:t>(</a:t>
            </a:r>
            <a:r>
              <a:rPr lang="zh-CN" altLang="en-US" dirty="0"/>
              <a:t>环境</a:t>
            </a:r>
            <a:r>
              <a:rPr lang="en-US" altLang="zh-CN"/>
              <a:t>) for street music?</a:t>
            </a:r>
            <a:endParaRPr lang="en-US" altLang="zh-CN"/>
          </a:p>
          <a:p>
            <a:pPr>
              <a:buNone/>
            </a:pPr>
            <a:r>
              <a:rPr lang="en-US" altLang="zh-CN"/>
              <a:t>/In what circumstances can people enjoy street music?</a:t>
            </a:r>
            <a:endParaRPr lang="en-US" altLang="zh-CN"/>
          </a:p>
          <a:p>
            <a:pPr>
              <a:buNone/>
            </a:pPr>
            <a:endParaRPr lang="en-US" altLang="zh-CN"/>
          </a:p>
          <a:p>
            <a:pPr>
              <a:buNone/>
            </a:pPr>
            <a:endParaRPr lang="en-US" altLang="zh-CN">
              <a:solidFill>
                <a:srgbClr val="FF3399"/>
              </a:solidFill>
            </a:endParaRPr>
          </a:p>
        </p:txBody>
      </p:sp>
      <p:sp>
        <p:nvSpPr>
          <p:cNvPr id="32772" name="文本框 32771"/>
          <p:cNvSpPr txBox="1"/>
          <p:nvPr/>
        </p:nvSpPr>
        <p:spPr>
          <a:xfrm>
            <a:off x="304800" y="2895600"/>
            <a:ext cx="7848600" cy="1190625"/>
          </a:xfrm>
          <a:prstGeom prst="rect">
            <a:avLst/>
          </a:prstGeom>
          <a:noFill/>
          <a:ln w="9525">
            <a:noFill/>
          </a:ln>
        </p:spPr>
        <p:txBody>
          <a:bodyPr>
            <a:spAutoFit/>
          </a:bodyPr>
          <a:p>
            <a:pPr>
              <a:spcBef>
                <a:spcPct val="50000"/>
              </a:spcBef>
            </a:pPr>
            <a:r>
              <a:rPr lang="en-US" altLang="zh-CN" sz="3600" b="1">
                <a:solidFill>
                  <a:srgbClr val="FF3399"/>
                </a:solidFill>
                <a:latin typeface="Arial" panose="020B0604020202020204" pitchFamily="34" charset="0"/>
              </a:rPr>
              <a:t>Street music must be in people’s ordinary life.</a:t>
            </a:r>
            <a:endParaRPr lang="en-US" altLang="zh-CN" sz="3600" b="1" dirty="0">
              <a:solidFill>
                <a:srgbClr val="FF339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blinds(horizontal)">
                                      <p:cBhvr>
                                        <p:cTn id="7" dur="500"/>
                                        <p:tgtEl>
                                          <p:spTgt spid="3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35841"/>
          <p:cNvSpPr>
            <a:spLocks noGrp="1"/>
          </p:cNvSpPr>
          <p:nvPr>
            <p:ph type="title"/>
          </p:nvPr>
        </p:nvSpPr>
        <p:spPr>
          <a:xfrm>
            <a:off x="0" y="609600"/>
            <a:ext cx="250825" cy="1143000"/>
          </a:xfrm>
        </p:spPr>
        <p:txBody>
          <a:bodyPr anchor="ctr" anchorCtr="0"/>
          <a:p>
            <a:endParaRPr lang="zh-CN" altLang="en-US" dirty="0"/>
          </a:p>
        </p:txBody>
      </p:sp>
      <p:sp>
        <p:nvSpPr>
          <p:cNvPr id="35843" name="文本占位符 35842"/>
          <p:cNvSpPr>
            <a:spLocks noGrp="1"/>
          </p:cNvSpPr>
          <p:nvPr>
            <p:ph type="body" idx="1"/>
          </p:nvPr>
        </p:nvSpPr>
        <p:spPr>
          <a:xfrm>
            <a:off x="0" y="0"/>
            <a:ext cx="9144000" cy="6858000"/>
          </a:xfrm>
        </p:spPr>
        <p:txBody>
          <a:bodyPr/>
          <a:p>
            <a:pPr>
              <a:lnSpc>
                <a:spcPct val="90000"/>
              </a:lnSpc>
              <a:buNone/>
            </a:pPr>
            <a:r>
              <a:rPr lang="en-US" altLang="zh-CN" sz="2400" b="1"/>
              <a:t>1.</a:t>
            </a:r>
            <a:r>
              <a:rPr lang="zh-CN" altLang="en-US" sz="2400" b="1" dirty="0"/>
              <a:t>挤过去</a:t>
            </a:r>
            <a:endParaRPr lang="zh-CN" altLang="en-US" sz="2400" b="1" dirty="0"/>
          </a:p>
          <a:p>
            <a:pPr>
              <a:lnSpc>
                <a:spcPct val="90000"/>
              </a:lnSpc>
              <a:buNone/>
            </a:pPr>
            <a:r>
              <a:rPr lang="en-US" altLang="zh-CN" sz="2400" b="1"/>
              <a:t>2.</a:t>
            </a:r>
            <a:r>
              <a:rPr lang="zh-CN" altLang="en-US" sz="2400" b="1" dirty="0"/>
              <a:t>悄悄走开</a:t>
            </a:r>
            <a:endParaRPr lang="zh-CN" altLang="en-US" sz="2400" b="1" dirty="0"/>
          </a:p>
          <a:p>
            <a:pPr>
              <a:lnSpc>
                <a:spcPct val="90000"/>
              </a:lnSpc>
              <a:buNone/>
            </a:pPr>
            <a:r>
              <a:rPr lang="en-US" altLang="zh-CN" sz="2400" b="1"/>
              <a:t>3.</a:t>
            </a:r>
            <a:r>
              <a:rPr lang="zh-CN" altLang="en-US" sz="2400" b="1" dirty="0"/>
              <a:t>因为</a:t>
            </a:r>
            <a:r>
              <a:rPr lang="en-US" altLang="zh-CN" sz="2400" b="1">
                <a:latin typeface="Times New Roman" panose="02020603050405020304" pitchFamily="18" charset="0"/>
              </a:rPr>
              <a:t>…</a:t>
            </a:r>
            <a:r>
              <a:rPr lang="zh-CN" altLang="en-US" sz="2400" b="1" dirty="0"/>
              <a:t>感激</a:t>
            </a:r>
            <a:endParaRPr lang="zh-CN" altLang="en-US" sz="2400" b="1" dirty="0"/>
          </a:p>
          <a:p>
            <a:pPr>
              <a:lnSpc>
                <a:spcPct val="90000"/>
              </a:lnSpc>
              <a:buNone/>
            </a:pPr>
            <a:r>
              <a:rPr lang="en-US" altLang="zh-CN" sz="2400" b="1"/>
              <a:t>4.</a:t>
            </a:r>
            <a:r>
              <a:rPr lang="zh-CN" altLang="en-US" sz="2400" b="1" dirty="0"/>
              <a:t>占地方</a:t>
            </a:r>
            <a:endParaRPr lang="zh-CN" altLang="en-US" sz="2400" b="1" dirty="0"/>
          </a:p>
          <a:p>
            <a:pPr>
              <a:lnSpc>
                <a:spcPct val="90000"/>
              </a:lnSpc>
              <a:buNone/>
            </a:pPr>
            <a:r>
              <a:rPr lang="en-US" altLang="zh-CN" sz="2400" b="1"/>
              <a:t>5.</a:t>
            </a:r>
            <a:r>
              <a:rPr lang="zh-CN" altLang="en-US" sz="2400" b="1" dirty="0"/>
              <a:t>空出地方</a:t>
            </a:r>
            <a:endParaRPr lang="zh-CN" altLang="en-US" sz="2400" b="1" dirty="0"/>
          </a:p>
          <a:p>
            <a:pPr>
              <a:lnSpc>
                <a:spcPct val="90000"/>
              </a:lnSpc>
              <a:buNone/>
            </a:pPr>
            <a:r>
              <a:rPr lang="en-US" altLang="zh-CN" sz="2400" b="1"/>
              <a:t>6.</a:t>
            </a:r>
            <a:r>
              <a:rPr lang="zh-CN" altLang="en-US" sz="2400" b="1" dirty="0"/>
              <a:t>随</a:t>
            </a:r>
            <a:r>
              <a:rPr lang="en-US" altLang="zh-CN" sz="2400" b="1">
                <a:latin typeface="Times New Roman" panose="02020603050405020304" pitchFamily="18" charset="0"/>
              </a:rPr>
              <a:t>……</a:t>
            </a:r>
            <a:r>
              <a:rPr lang="zh-CN" altLang="en-US" sz="2400" b="1" dirty="0"/>
              <a:t>某人唱</a:t>
            </a:r>
            <a:endParaRPr lang="zh-CN" altLang="en-US" sz="2400" b="1" dirty="0"/>
          </a:p>
          <a:p>
            <a:pPr>
              <a:lnSpc>
                <a:spcPct val="90000"/>
              </a:lnSpc>
              <a:buNone/>
            </a:pPr>
            <a:r>
              <a:rPr lang="en-US" altLang="zh-CN" sz="2400" b="1"/>
              <a:t>7.</a:t>
            </a:r>
            <a:r>
              <a:rPr lang="zh-CN" altLang="en-US" sz="2400" b="1" dirty="0"/>
              <a:t>低着头</a:t>
            </a:r>
            <a:endParaRPr lang="zh-CN" altLang="en-US" sz="2400" b="1" dirty="0"/>
          </a:p>
          <a:p>
            <a:pPr>
              <a:lnSpc>
                <a:spcPct val="90000"/>
              </a:lnSpc>
              <a:buNone/>
            </a:pPr>
            <a:r>
              <a:rPr lang="en-US" altLang="zh-CN" sz="2400" b="1"/>
              <a:t>8.</a:t>
            </a:r>
            <a:r>
              <a:rPr lang="zh-CN" altLang="en-US" sz="2400" b="1" dirty="0"/>
              <a:t>一帮一帮的</a:t>
            </a:r>
            <a:endParaRPr lang="zh-CN" altLang="en-US" sz="2400" b="1" dirty="0"/>
          </a:p>
          <a:p>
            <a:pPr>
              <a:lnSpc>
                <a:spcPct val="90000"/>
              </a:lnSpc>
              <a:buNone/>
            </a:pPr>
            <a:r>
              <a:rPr lang="en-US" altLang="zh-CN" sz="2400" b="1"/>
              <a:t>9.</a:t>
            </a:r>
            <a:r>
              <a:rPr lang="zh-CN" altLang="en-US" sz="2400" b="1" dirty="0"/>
              <a:t>擦汗</a:t>
            </a:r>
            <a:endParaRPr lang="zh-CN" altLang="en-US" sz="2400" b="1" dirty="0"/>
          </a:p>
          <a:p>
            <a:pPr>
              <a:lnSpc>
                <a:spcPct val="90000"/>
              </a:lnSpc>
              <a:buNone/>
            </a:pPr>
            <a:r>
              <a:rPr lang="en-US" altLang="zh-CN" sz="2400" b="1"/>
              <a:t>10.</a:t>
            </a:r>
            <a:r>
              <a:rPr lang="zh-CN" altLang="en-US" sz="2400" b="1" dirty="0"/>
              <a:t>把</a:t>
            </a:r>
            <a:r>
              <a:rPr lang="en-US" altLang="zh-CN" sz="2400" b="1">
                <a:latin typeface="Times New Roman" panose="02020603050405020304" pitchFamily="18" charset="0"/>
              </a:rPr>
              <a:t>…</a:t>
            </a:r>
            <a:r>
              <a:rPr lang="zh-CN" altLang="en-US" sz="2400" b="1" dirty="0"/>
              <a:t>插</a:t>
            </a:r>
            <a:r>
              <a:rPr lang="en-US" altLang="zh-CN" sz="2400" b="1"/>
              <a:t>/</a:t>
            </a:r>
            <a:r>
              <a:rPr lang="zh-CN" altLang="en-US" sz="2400" b="1" dirty="0"/>
              <a:t>进入</a:t>
            </a:r>
            <a:endParaRPr lang="zh-CN" altLang="en-US" sz="2400" b="1" dirty="0"/>
          </a:p>
          <a:p>
            <a:pPr>
              <a:lnSpc>
                <a:spcPct val="90000"/>
              </a:lnSpc>
              <a:buNone/>
            </a:pPr>
            <a:r>
              <a:rPr lang="en-US" altLang="zh-CN" sz="2400" b="1"/>
              <a:t>11.</a:t>
            </a:r>
            <a:r>
              <a:rPr lang="zh-CN" altLang="en-US" sz="2400" b="1" dirty="0"/>
              <a:t>突然</a:t>
            </a:r>
            <a:endParaRPr lang="zh-CN" altLang="en-US" sz="2400" b="1" dirty="0"/>
          </a:p>
          <a:p>
            <a:pPr>
              <a:lnSpc>
                <a:spcPct val="90000"/>
              </a:lnSpc>
              <a:buNone/>
            </a:pPr>
            <a:r>
              <a:rPr lang="en-US" altLang="zh-CN" sz="2400" b="1"/>
              <a:t>12.</a:t>
            </a:r>
            <a:r>
              <a:rPr lang="zh-CN" altLang="en-US" sz="2400" b="1" dirty="0"/>
              <a:t>随着音乐跳舞</a:t>
            </a:r>
            <a:endParaRPr lang="zh-CN" altLang="en-US" sz="2400" b="1" dirty="0"/>
          </a:p>
          <a:p>
            <a:pPr>
              <a:lnSpc>
                <a:spcPct val="90000"/>
              </a:lnSpc>
              <a:buNone/>
            </a:pPr>
            <a:r>
              <a:rPr lang="en-US" altLang="zh-CN" sz="2400" b="1"/>
              <a:t>13.</a:t>
            </a:r>
            <a:r>
              <a:rPr lang="zh-CN" altLang="en-US" sz="2400" b="1" dirty="0"/>
              <a:t>提起精神</a:t>
            </a:r>
            <a:endParaRPr lang="zh-CN" altLang="en-US" sz="2400" b="1" dirty="0"/>
          </a:p>
          <a:p>
            <a:pPr>
              <a:lnSpc>
                <a:spcPct val="90000"/>
              </a:lnSpc>
              <a:buNone/>
            </a:pPr>
            <a:r>
              <a:rPr lang="en-US" altLang="zh-CN" sz="2400" b="1"/>
              <a:t>14.</a:t>
            </a:r>
            <a:r>
              <a:rPr lang="zh-CN" altLang="en-US" sz="2400" b="1" dirty="0"/>
              <a:t>使</a:t>
            </a:r>
            <a:r>
              <a:rPr lang="en-US" altLang="zh-CN" sz="2400" b="1">
                <a:latin typeface="Times New Roman" panose="02020603050405020304" pitchFamily="18" charset="0"/>
              </a:rPr>
              <a:t>…</a:t>
            </a:r>
            <a:r>
              <a:rPr lang="zh-CN" altLang="en-US" sz="2400" b="1" dirty="0"/>
              <a:t>保存生机</a:t>
            </a:r>
            <a:endParaRPr lang="zh-CN" altLang="en-US" sz="2400" b="1" dirty="0"/>
          </a:p>
          <a:p>
            <a:pPr>
              <a:lnSpc>
                <a:spcPct val="90000"/>
              </a:lnSpc>
              <a:buNone/>
            </a:pPr>
            <a:r>
              <a:rPr lang="en-US" altLang="zh-CN" sz="2400" b="1"/>
              <a:t>15.</a:t>
            </a:r>
            <a:r>
              <a:rPr lang="zh-CN" altLang="en-US" sz="2400" b="1" dirty="0"/>
              <a:t>赋予生命</a:t>
            </a:r>
            <a:endParaRPr lang="zh-CN" altLang="en-US" sz="2400" b="1" dirty="0"/>
          </a:p>
          <a:p>
            <a:pPr>
              <a:lnSpc>
                <a:spcPct val="90000"/>
              </a:lnSpc>
              <a:buNone/>
            </a:pPr>
            <a:r>
              <a:rPr lang="en-US" altLang="zh-CN" sz="2400" b="1"/>
              <a:t>16.</a:t>
            </a:r>
            <a:r>
              <a:rPr lang="zh-CN" altLang="en-US" sz="2400" b="1" dirty="0"/>
              <a:t>减轻生活的烦恼</a:t>
            </a:r>
            <a:endParaRPr lang="zh-CN" altLang="en-US" sz="2400" b="1" dirty="0"/>
          </a:p>
        </p:txBody>
      </p:sp>
      <p:sp>
        <p:nvSpPr>
          <p:cNvPr id="35844" name="矩形 35843"/>
          <p:cNvSpPr/>
          <p:nvPr/>
        </p:nvSpPr>
        <p:spPr>
          <a:xfrm>
            <a:off x="3995738" y="188913"/>
            <a:ext cx="5148262" cy="5859462"/>
          </a:xfrm>
          <a:prstGeom prst="rect">
            <a:avLst/>
          </a:prstGeom>
          <a:noFill/>
          <a:ln w="9525">
            <a:noFill/>
          </a:ln>
        </p:spPr>
        <p:txBody>
          <a:bodyPr wrap="none" anchor="ctr" anchorCtr="0"/>
          <a:p>
            <a:endParaRPr lang="en-US" altLang="zh-CN" sz="2800" b="1">
              <a:latin typeface="Times New Roman" panose="02020603050405020304" pitchFamily="18" charset="0"/>
            </a:endParaRPr>
          </a:p>
          <a:p>
            <a:r>
              <a:rPr lang="en-US" altLang="zh-CN" sz="2800" b="1">
                <a:latin typeface="Times New Roman" panose="02020603050405020304" pitchFamily="18" charset="0"/>
              </a:rPr>
              <a:t>1. push one’s way through</a:t>
            </a:r>
            <a:endParaRPr lang="en-US" altLang="zh-CN" sz="2800" b="1">
              <a:latin typeface="Times New Roman" panose="02020603050405020304" pitchFamily="18" charset="0"/>
            </a:endParaRPr>
          </a:p>
          <a:p>
            <a:r>
              <a:rPr lang="en-US" altLang="zh-CN" sz="2800" b="1">
                <a:latin typeface="Times New Roman" panose="02020603050405020304" pitchFamily="18" charset="0"/>
              </a:rPr>
              <a:t>2. slide away</a:t>
            </a:r>
            <a:endParaRPr lang="en-US" altLang="zh-CN" sz="2800" b="1">
              <a:latin typeface="Times New Roman" panose="02020603050405020304" pitchFamily="18" charset="0"/>
            </a:endParaRPr>
          </a:p>
          <a:p>
            <a:r>
              <a:rPr lang="en-US" altLang="zh-CN" sz="2800" b="1">
                <a:latin typeface="Times New Roman" panose="02020603050405020304" pitchFamily="18" charset="0"/>
              </a:rPr>
              <a:t>3. be grateful for</a:t>
            </a:r>
            <a:endParaRPr lang="en-US" altLang="zh-CN" sz="2800" b="1">
              <a:latin typeface="Times New Roman" panose="02020603050405020304" pitchFamily="18" charset="0"/>
            </a:endParaRPr>
          </a:p>
          <a:p>
            <a:r>
              <a:rPr lang="en-US" altLang="zh-CN" sz="2800" b="1">
                <a:latin typeface="Times New Roman" panose="02020603050405020304" pitchFamily="18" charset="0"/>
              </a:rPr>
              <a:t>4. take a place</a:t>
            </a:r>
            <a:endParaRPr lang="en-US" altLang="zh-CN" sz="2800" b="1">
              <a:latin typeface="Times New Roman" panose="02020603050405020304" pitchFamily="18" charset="0"/>
            </a:endParaRPr>
          </a:p>
          <a:p>
            <a:r>
              <a:rPr lang="en-US" altLang="zh-CN" sz="2800" b="1">
                <a:latin typeface="Times New Roman" panose="02020603050405020304" pitchFamily="18" charset="0"/>
              </a:rPr>
              <a:t>5. make…vacant</a:t>
            </a:r>
            <a:endParaRPr lang="en-US" altLang="zh-CN" sz="2800" b="1">
              <a:latin typeface="Times New Roman" panose="02020603050405020304" pitchFamily="18" charset="0"/>
            </a:endParaRPr>
          </a:p>
          <a:p>
            <a:r>
              <a:rPr lang="en-US" altLang="zh-CN" sz="2800" b="1">
                <a:latin typeface="Times New Roman" panose="02020603050405020304" pitchFamily="18" charset="0"/>
              </a:rPr>
              <a:t>6. sing along with</a:t>
            </a:r>
            <a:endParaRPr lang="en-US" altLang="zh-CN" sz="2800" b="1">
              <a:latin typeface="Times New Roman" panose="02020603050405020304" pitchFamily="18" charset="0"/>
            </a:endParaRPr>
          </a:p>
          <a:p>
            <a:r>
              <a:rPr lang="en-US" altLang="zh-CN" sz="2800" b="1">
                <a:latin typeface="Times New Roman" panose="02020603050405020304" pitchFamily="18" charset="0"/>
              </a:rPr>
              <a:t>7. with their heads down</a:t>
            </a:r>
            <a:endParaRPr lang="en-US" altLang="zh-CN" sz="2800" b="1">
              <a:latin typeface="Times New Roman" panose="02020603050405020304" pitchFamily="18" charset="0"/>
            </a:endParaRPr>
          </a:p>
          <a:p>
            <a:r>
              <a:rPr lang="en-US" altLang="zh-CN" sz="2800" b="1">
                <a:latin typeface="Times New Roman" panose="02020603050405020304" pitchFamily="18" charset="0"/>
              </a:rPr>
              <a:t>8. gangs of </a:t>
            </a:r>
            <a:endParaRPr lang="en-US" altLang="zh-CN" sz="2800" b="1">
              <a:latin typeface="Times New Roman" panose="02020603050405020304" pitchFamily="18" charset="0"/>
            </a:endParaRPr>
          </a:p>
          <a:p>
            <a:r>
              <a:rPr lang="en-US" altLang="zh-CN" sz="2800" b="1">
                <a:latin typeface="Times New Roman" panose="02020603050405020304" pitchFamily="18" charset="0"/>
              </a:rPr>
              <a:t>9. mop one’s head </a:t>
            </a:r>
            <a:endParaRPr lang="en-US" altLang="zh-CN" sz="2800" b="1">
              <a:latin typeface="Times New Roman" panose="02020603050405020304" pitchFamily="18" charset="0"/>
            </a:endParaRPr>
          </a:p>
          <a:p>
            <a:r>
              <a:rPr lang="en-US" altLang="zh-CN" sz="2800" b="1">
                <a:latin typeface="Times New Roman" panose="02020603050405020304" pitchFamily="18" charset="0"/>
              </a:rPr>
              <a:t>10. plug…into…</a:t>
            </a:r>
            <a:endParaRPr lang="en-US" altLang="zh-CN" sz="2800" b="1">
              <a:latin typeface="Times New Roman" panose="02020603050405020304" pitchFamily="18" charset="0"/>
            </a:endParaRPr>
          </a:p>
          <a:p>
            <a:r>
              <a:rPr lang="en-US" altLang="zh-CN" sz="2800" b="1">
                <a:latin typeface="Times New Roman" panose="02020603050405020304" pitchFamily="18" charset="0"/>
              </a:rPr>
              <a:t>11. all of a sudden</a:t>
            </a:r>
            <a:endParaRPr lang="en-US" altLang="zh-CN" sz="2800" b="1">
              <a:latin typeface="Times New Roman" panose="02020603050405020304" pitchFamily="18" charset="0"/>
            </a:endParaRPr>
          </a:p>
          <a:p>
            <a:r>
              <a:rPr lang="en-US" altLang="zh-CN" sz="2800" b="1">
                <a:latin typeface="Times New Roman" panose="02020603050405020304" pitchFamily="18" charset="0"/>
              </a:rPr>
              <a:t>12. dance to the music</a:t>
            </a:r>
            <a:endParaRPr lang="en-US" altLang="zh-CN" sz="2800" b="1">
              <a:latin typeface="Times New Roman" panose="02020603050405020304" pitchFamily="18" charset="0"/>
            </a:endParaRPr>
          </a:p>
          <a:p>
            <a:r>
              <a:rPr lang="en-US" altLang="zh-CN" sz="2800" b="1">
                <a:latin typeface="Times New Roman" panose="02020603050405020304" pitchFamily="18" charset="0"/>
              </a:rPr>
              <a:t>13. lift the spirits</a:t>
            </a:r>
            <a:endParaRPr lang="en-US" altLang="zh-CN" sz="2800" b="1">
              <a:latin typeface="Times New Roman" panose="02020603050405020304" pitchFamily="18" charset="0"/>
            </a:endParaRPr>
          </a:p>
          <a:p>
            <a:r>
              <a:rPr lang="en-US" altLang="zh-CN" sz="2800" b="1">
                <a:latin typeface="Times New Roman" panose="02020603050405020304" pitchFamily="18" charset="0"/>
              </a:rPr>
              <a:t>14. keep… alive</a:t>
            </a:r>
            <a:endParaRPr lang="en-US" altLang="zh-CN" sz="2800" b="1">
              <a:latin typeface="Times New Roman" panose="02020603050405020304" pitchFamily="18" charset="0"/>
            </a:endParaRPr>
          </a:p>
          <a:p>
            <a:r>
              <a:rPr lang="en-US" altLang="zh-CN" b="1">
                <a:latin typeface="Times New Roman" panose="02020603050405020304" pitchFamily="18" charset="0"/>
              </a:rPr>
              <a:t>15. give life to</a:t>
            </a:r>
            <a:endParaRPr lang="en-US" altLang="zh-CN" b="1">
              <a:latin typeface="Times New Roman" panose="02020603050405020304" pitchFamily="18" charset="0"/>
            </a:endParaRPr>
          </a:p>
          <a:p>
            <a:r>
              <a:rPr lang="en-US" altLang="zh-CN" b="1">
                <a:latin typeface="Times New Roman" panose="02020603050405020304" pitchFamily="18" charset="0"/>
              </a:rPr>
              <a:t>16. offer relief from the cares</a:t>
            </a:r>
            <a:r>
              <a:rPr lang="en-US" altLang="zh-CN" sz="3600">
                <a:latin typeface="Times New Roman" panose="02020603050405020304" pitchFamily="18" charset="0"/>
              </a:rPr>
              <a:t> </a:t>
            </a:r>
            <a:endParaRPr lang="en-US" altLang="zh-CN" sz="360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blinds(horizontal)">
                                      <p:cBhvr>
                                        <p:cTn id="7"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文本占位符 26626"/>
          <p:cNvSpPr>
            <a:spLocks noGrp="1"/>
          </p:cNvSpPr>
          <p:nvPr>
            <p:ph type="body" idx="1"/>
          </p:nvPr>
        </p:nvSpPr>
        <p:spPr>
          <a:xfrm>
            <a:off x="0" y="0"/>
            <a:ext cx="9144000" cy="6858000"/>
          </a:xfrm>
          <a:ln/>
        </p:spPr>
        <p:txBody>
          <a:bodyPr/>
          <a:p>
            <a:pPr marL="609600" indent="-609600">
              <a:buNone/>
            </a:pPr>
            <a:r>
              <a:rPr lang="en-US" altLang="zh-CN"/>
              <a:t>Translate the following sentences:</a:t>
            </a:r>
            <a:endParaRPr lang="en-US" altLang="zh-CN"/>
          </a:p>
          <a:p>
            <a:pPr marL="609600" indent="-609600">
              <a:buFontTx/>
              <a:buAutoNum type="arabicPeriod"/>
            </a:pPr>
            <a:r>
              <a:rPr lang="en-US" altLang="zh-CN">
                <a:latin typeface="Arial" panose="020B0604020202020204" pitchFamily="34" charset="0"/>
              </a:rPr>
              <a:t>…</a:t>
            </a:r>
            <a:r>
              <a:rPr lang="en-US" altLang="zh-CN"/>
              <a:t>but the crowd shrinks as some people </a:t>
            </a:r>
            <a:r>
              <a:rPr lang="en-US" altLang="zh-CN">
                <a:solidFill>
                  <a:srgbClr val="FF3300"/>
                </a:solidFill>
              </a:rPr>
              <a:t>slide away.</a:t>
            </a:r>
            <a:endParaRPr lang="en-US" altLang="zh-CN">
              <a:solidFill>
                <a:srgbClr val="FF3300"/>
              </a:solidFill>
            </a:endParaRPr>
          </a:p>
          <a:p>
            <a:pPr marL="609600" indent="-609600">
              <a:buFontTx/>
              <a:buNone/>
            </a:pPr>
            <a:r>
              <a:rPr lang="en-US" altLang="zh-CN"/>
              <a:t>   </a:t>
            </a:r>
            <a:endParaRPr lang="en-US" altLang="zh-CN"/>
          </a:p>
          <a:p>
            <a:pPr marL="609600" indent="-609600">
              <a:buFontTx/>
              <a:buNone/>
            </a:pPr>
            <a:r>
              <a:rPr lang="en-US" altLang="zh-CN">
                <a:solidFill>
                  <a:schemeClr val="hlink"/>
                </a:solidFill>
              </a:rPr>
              <a:t>     </a:t>
            </a:r>
            <a:r>
              <a:rPr lang="zh-CN" altLang="en-US" dirty="0">
                <a:solidFill>
                  <a:schemeClr val="hlink"/>
                </a:solidFill>
              </a:rPr>
              <a:t>随着一些人悄悄走开，人群一下子就缩小了。</a:t>
            </a:r>
            <a:endParaRPr lang="zh-CN" altLang="en-US" dirty="0">
              <a:solidFill>
                <a:schemeClr val="hlink"/>
              </a:solidFill>
            </a:endParaRPr>
          </a:p>
          <a:p>
            <a:pPr marL="609600" indent="-609600">
              <a:buFontTx/>
              <a:buNone/>
            </a:pPr>
            <a:r>
              <a:rPr lang="zh-CN" altLang="en-US" dirty="0"/>
              <a:t> </a:t>
            </a:r>
            <a:endParaRPr lang="zh-CN" altLang="en-US" dirty="0"/>
          </a:p>
          <a:p>
            <a:pPr marL="609600" indent="-609600">
              <a:buFontTx/>
              <a:buNone/>
            </a:pPr>
            <a:r>
              <a:rPr lang="zh-CN" altLang="en-US" dirty="0">
                <a:solidFill>
                  <a:srgbClr val="FF3399"/>
                </a:solidFill>
              </a:rPr>
              <a:t>   </a:t>
            </a:r>
            <a:r>
              <a:rPr lang="en-US" altLang="zh-CN">
                <a:solidFill>
                  <a:srgbClr val="FF3399"/>
                </a:solidFill>
              </a:rPr>
              <a:t>A shy man </a:t>
            </a:r>
            <a:r>
              <a:rPr lang="en-US" altLang="zh-CN" u="sng">
                <a:solidFill>
                  <a:srgbClr val="FF3399"/>
                </a:solidFill>
              </a:rPr>
              <a:t>shrinks from</a:t>
            </a:r>
            <a:r>
              <a:rPr lang="en-US" altLang="zh-CN">
                <a:solidFill>
                  <a:srgbClr val="FF3399"/>
                </a:solidFill>
              </a:rPr>
              <a:t> meeting strangers.</a:t>
            </a:r>
            <a:endParaRPr lang="en-US" altLang="zh-CN">
              <a:solidFill>
                <a:srgbClr val="FF3399"/>
              </a:solidFill>
            </a:endParaRPr>
          </a:p>
          <a:p>
            <a:pPr marL="609600" indent="-609600">
              <a:buFontTx/>
              <a:buNone/>
            </a:pPr>
            <a:r>
              <a:rPr lang="en-US" altLang="zh-CN">
                <a:solidFill>
                  <a:srgbClr val="FF3399"/>
                </a:solidFill>
              </a:rPr>
              <a:t>   Faced with difficult tasks, he has never shrunk back.</a:t>
            </a:r>
            <a:endParaRPr lang="en-US" altLang="zh-CN">
              <a:solidFill>
                <a:srgbClr val="FF3399"/>
              </a:solidFill>
            </a:endParaRPr>
          </a:p>
          <a:p>
            <a:pPr marL="609600" indent="-609600">
              <a:buFontTx/>
              <a:buNone/>
            </a:pPr>
            <a:endParaRPr lang="en-US" altLang="zh-CN">
              <a:solidFill>
                <a:srgbClr val="FF3399"/>
              </a:solidFill>
            </a:endParaRPr>
          </a:p>
          <a:p>
            <a:pPr marL="609600" indent="-609600">
              <a:buFontTx/>
              <a:buNone/>
            </a:pPr>
            <a:r>
              <a:rPr lang="en-US" altLang="zh-CN">
                <a:solidFill>
                  <a:srgbClr val="FF3399"/>
                </a:solidFill>
              </a:rPr>
              <a:t>    shrink---shrunk/shrank---shrunk</a:t>
            </a:r>
            <a:endParaRPr lang="en-US" altLang="zh-CN">
              <a:solidFill>
                <a:srgbClr val="FF3399"/>
              </a:solidFill>
            </a:endParaRPr>
          </a:p>
        </p:txBody>
      </p:sp>
      <p:sp>
        <p:nvSpPr>
          <p:cNvPr id="26628" name="文本框 26627"/>
          <p:cNvSpPr txBox="1"/>
          <p:nvPr/>
        </p:nvSpPr>
        <p:spPr>
          <a:xfrm>
            <a:off x="5105400" y="4572000"/>
            <a:ext cx="2216150" cy="579438"/>
          </a:xfrm>
          <a:prstGeom prst="rect">
            <a:avLst/>
          </a:prstGeom>
          <a:noFill/>
          <a:ln w="9525">
            <a:noFill/>
          </a:ln>
        </p:spPr>
        <p:txBody>
          <a:bodyPr wrap="none" anchor="t" anchorCtr="0">
            <a:spAutoFit/>
          </a:bodyPr>
          <a:p>
            <a:r>
              <a:rPr lang="zh-CN" altLang="en-US" sz="3200" dirty="0">
                <a:solidFill>
                  <a:schemeClr val="hlink"/>
                </a:solidFill>
                <a:latin typeface="Arial" panose="020B0604020202020204" pitchFamily="34" charset="0"/>
              </a:rPr>
              <a:t>退缩，回避</a:t>
            </a:r>
            <a:endParaRPr lang="zh-CN" altLang="en-US" sz="3200" dirty="0">
              <a:solidFill>
                <a:schemeClr val="hlink"/>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charRg st="89" end="115"/>
                                            </p:txEl>
                                          </p:spTgt>
                                        </p:tgtEl>
                                        <p:attrNameLst>
                                          <p:attrName>style.visibility</p:attrName>
                                        </p:attrNameLst>
                                      </p:cBhvr>
                                      <p:to>
                                        <p:strVal val="visible"/>
                                      </p:to>
                                    </p:set>
                                    <p:animEffect transition="in" filter="blinds(horizontal)">
                                      <p:cBhvr>
                                        <p:cTn id="7" dur="500"/>
                                        <p:tgtEl>
                                          <p:spTgt spid="26627">
                                            <p:txEl>
                                              <p:charRg st="89" end="11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627">
                                            <p:txEl>
                                              <p:charRg st="117" end="162"/>
                                            </p:txEl>
                                          </p:spTgt>
                                        </p:tgtEl>
                                        <p:attrNameLst>
                                          <p:attrName>style.visibility</p:attrName>
                                        </p:attrNameLst>
                                      </p:cBhvr>
                                      <p:to>
                                        <p:strVal val="visible"/>
                                      </p:to>
                                    </p:set>
                                    <p:animEffect transition="in" filter="blinds(horizontal)">
                                      <p:cBhvr>
                                        <p:cTn id="12" dur="500"/>
                                        <p:tgtEl>
                                          <p:spTgt spid="26627">
                                            <p:txEl>
                                              <p:charRg st="117" end="16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627">
                                            <p:txEl>
                                              <p:charRg st="162" end="219"/>
                                            </p:txEl>
                                          </p:spTgt>
                                        </p:tgtEl>
                                        <p:attrNameLst>
                                          <p:attrName>style.visibility</p:attrName>
                                        </p:attrNameLst>
                                      </p:cBhvr>
                                      <p:to>
                                        <p:strVal val="visible"/>
                                      </p:to>
                                    </p:set>
                                    <p:animEffect transition="in" filter="blinds(horizontal)">
                                      <p:cBhvr>
                                        <p:cTn id="17" dur="500"/>
                                        <p:tgtEl>
                                          <p:spTgt spid="26627">
                                            <p:txEl>
                                              <p:charRg st="162" end="21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6628">
                                            <p:txEl>
                                              <p:charRg st="0" end="6"/>
                                            </p:txEl>
                                          </p:spTgt>
                                        </p:tgtEl>
                                        <p:attrNameLst>
                                          <p:attrName>style.visibility</p:attrName>
                                        </p:attrNameLst>
                                      </p:cBhvr>
                                      <p:to>
                                        <p:strVal val="visible"/>
                                      </p:to>
                                    </p:set>
                                    <p:animEffect transition="in" filter="blinds(horizontal)">
                                      <p:cBhvr>
                                        <p:cTn id="22" dur="500"/>
                                        <p:tgtEl>
                                          <p:spTgt spid="26628">
                                            <p:txEl>
                                              <p:charRg st="0"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6627">
                                            <p:txEl>
                                              <p:charRg st="220" end="256"/>
                                            </p:txEl>
                                          </p:spTgt>
                                        </p:tgtEl>
                                        <p:attrNameLst>
                                          <p:attrName>style.visibility</p:attrName>
                                        </p:attrNameLst>
                                      </p:cBhvr>
                                      <p:to>
                                        <p:strVal val="visible"/>
                                      </p:to>
                                    </p:set>
                                    <p:animEffect transition="in" filter="blinds(horizontal)">
                                      <p:cBhvr>
                                        <p:cTn id="27" dur="500"/>
                                        <p:tgtEl>
                                          <p:spTgt spid="26627">
                                            <p:txEl>
                                              <p:charRg st="220" end="25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1" name="文本占位符 27650"/>
          <p:cNvSpPr>
            <a:spLocks noGrp="1"/>
          </p:cNvSpPr>
          <p:nvPr>
            <p:ph type="body" idx="1"/>
          </p:nvPr>
        </p:nvSpPr>
        <p:spPr>
          <a:xfrm>
            <a:off x="76200" y="76200"/>
            <a:ext cx="8610600" cy="6049963"/>
          </a:xfrm>
          <a:ln/>
        </p:spPr>
        <p:txBody>
          <a:bodyPr/>
          <a:p>
            <a:pPr>
              <a:buNone/>
            </a:pPr>
            <a:r>
              <a:rPr lang="en-US" altLang="zh-CN"/>
              <a:t>2. Below the window of my apartment in Paris, a music man takes a place made</a:t>
            </a:r>
            <a:r>
              <a:rPr lang="en-US" altLang="zh-CN">
                <a:solidFill>
                  <a:srgbClr val="FF3399"/>
                </a:solidFill>
              </a:rPr>
              <a:t> vacant</a:t>
            </a:r>
            <a:r>
              <a:rPr lang="en-US" altLang="zh-CN"/>
              <a:t> by an earlier musician.</a:t>
            </a:r>
            <a:endParaRPr lang="en-US" altLang="zh-CN"/>
          </a:p>
          <a:p>
            <a:pPr>
              <a:buNone/>
            </a:pPr>
            <a:r>
              <a:rPr lang="en-US" altLang="zh-CN"/>
              <a:t>    </a:t>
            </a:r>
            <a:endParaRPr lang="en-US" altLang="zh-CN"/>
          </a:p>
          <a:p>
            <a:pPr>
              <a:buNone/>
            </a:pPr>
            <a:r>
              <a:rPr lang="en-US" altLang="zh-CN"/>
              <a:t>   </a:t>
            </a:r>
            <a:r>
              <a:rPr lang="zh-CN" altLang="en-US" dirty="0"/>
              <a:t>在我巴黎的公寓窗户下面，一位音乐人占据了早先另一位音乐家空出来的地方。</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1">
                                            <p:txEl>
                                              <p:charRg st="113" end="152"/>
                                            </p:txEl>
                                          </p:spTgt>
                                        </p:tgtEl>
                                        <p:attrNameLst>
                                          <p:attrName>style.visibility</p:attrName>
                                        </p:attrNameLst>
                                      </p:cBhvr>
                                      <p:to>
                                        <p:strVal val="visible"/>
                                      </p:to>
                                    </p:set>
                                    <p:animEffect transition="in" filter="blinds(horizontal)">
                                      <p:cBhvr>
                                        <p:cTn id="7" dur="500"/>
                                        <p:tgtEl>
                                          <p:spTgt spid="27651">
                                            <p:txEl>
                                              <p:charRg st="113" end="15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9" name="文本占位符 29698"/>
          <p:cNvSpPr>
            <a:spLocks noGrp="1"/>
          </p:cNvSpPr>
          <p:nvPr>
            <p:ph type="body" idx="1"/>
          </p:nvPr>
        </p:nvSpPr>
        <p:spPr>
          <a:xfrm>
            <a:off x="0" y="152400"/>
            <a:ext cx="8839200" cy="6400800"/>
          </a:xfrm>
          <a:ln/>
        </p:spPr>
        <p:txBody>
          <a:bodyPr/>
          <a:p>
            <a:pPr>
              <a:buNone/>
            </a:pPr>
            <a:r>
              <a:rPr lang="en-US" altLang="zh-CN"/>
              <a:t>3. In the London Underground a student plays classical guitar music, which </a:t>
            </a:r>
            <a:r>
              <a:rPr lang="en-US" altLang="zh-CN">
                <a:solidFill>
                  <a:srgbClr val="FF3399"/>
                </a:solidFill>
              </a:rPr>
              <a:t>echo</a:t>
            </a:r>
            <a:r>
              <a:rPr lang="en-US" altLang="zh-CN"/>
              <a:t>es along the tunnels. It </a:t>
            </a:r>
            <a:r>
              <a:rPr lang="en-US" altLang="zh-CN">
                <a:solidFill>
                  <a:srgbClr val="FF3399"/>
                </a:solidFill>
              </a:rPr>
              <a:t>lifts the spirit</a:t>
            </a:r>
            <a:r>
              <a:rPr lang="en-US" altLang="zh-CN"/>
              <a:t> of the passengers, who hurry </a:t>
            </a:r>
            <a:r>
              <a:rPr lang="en-US" altLang="zh-CN">
                <a:solidFill>
                  <a:srgbClr val="FF3399"/>
                </a:solidFill>
              </a:rPr>
              <a:t>past</a:t>
            </a:r>
            <a:r>
              <a:rPr lang="en-US" altLang="zh-CN"/>
              <a:t> on their way to work.</a:t>
            </a:r>
            <a:endParaRPr lang="en-US" altLang="zh-CN"/>
          </a:p>
          <a:p>
            <a:pPr>
              <a:buNone/>
            </a:pPr>
            <a:endParaRPr lang="en-US" altLang="zh-CN"/>
          </a:p>
          <a:p>
            <a:pPr>
              <a:buNone/>
            </a:pPr>
            <a:r>
              <a:rPr lang="en-US" altLang="zh-CN">
                <a:solidFill>
                  <a:schemeClr val="hlink"/>
                </a:solidFill>
              </a:rPr>
              <a:t>   </a:t>
            </a:r>
            <a:r>
              <a:rPr lang="zh-CN" altLang="en-US" dirty="0">
                <a:solidFill>
                  <a:schemeClr val="hlink"/>
                </a:solidFill>
              </a:rPr>
              <a:t>在伦敦的地铁里，一个学生演奏古典的吉他音乐，音乐在地铁的隧道里回响。它提起了那些匆匆忙忙赶着去上班的过路人的精神。</a:t>
            </a:r>
            <a:endParaRPr lang="zh-CN" altLang="en-US" dirty="0">
              <a:solidFill>
                <a:schemeClr va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699">
                                            <p:txEl>
                                              <p:charRg st="178" end="239"/>
                                            </p:txEl>
                                          </p:spTgt>
                                        </p:tgtEl>
                                        <p:attrNameLst>
                                          <p:attrName>style.visibility</p:attrName>
                                        </p:attrNameLst>
                                      </p:cBhvr>
                                      <p:to>
                                        <p:strVal val="visible"/>
                                      </p:to>
                                    </p:set>
                                    <p:animEffect transition="in" filter="blinds(horizontal)">
                                      <p:cBhvr>
                                        <p:cTn id="7" dur="500"/>
                                        <p:tgtEl>
                                          <p:spTgt spid="29699">
                                            <p:txEl>
                                              <p:charRg st="178" end="23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7" name="文本占位符 31746"/>
          <p:cNvSpPr>
            <a:spLocks noGrp="1"/>
          </p:cNvSpPr>
          <p:nvPr>
            <p:ph type="body" idx="1"/>
          </p:nvPr>
        </p:nvSpPr>
        <p:spPr>
          <a:xfrm>
            <a:off x="0" y="152400"/>
            <a:ext cx="9144000" cy="6705600"/>
          </a:xfrm>
          <a:ln/>
        </p:spPr>
        <p:txBody>
          <a:bodyPr/>
          <a:p>
            <a:pPr>
              <a:buNone/>
            </a:pPr>
            <a:r>
              <a:rPr lang="en-US" altLang="zh-CN"/>
              <a:t>4. In a street in Vienna or Prague or Milan a group of pipe musicians from the far Andes </a:t>
            </a:r>
            <a:r>
              <a:rPr lang="en-US" altLang="zh-CN">
                <a:solidFill>
                  <a:srgbClr val="FF3399"/>
                </a:solidFill>
              </a:rPr>
              <a:t>fill the air with</a:t>
            </a:r>
            <a:r>
              <a:rPr lang="en-US" altLang="zh-CN"/>
              <a:t> the sounds of South America.</a:t>
            </a:r>
            <a:endParaRPr lang="en-US" altLang="zh-CN"/>
          </a:p>
          <a:p>
            <a:pPr>
              <a:buNone/>
            </a:pPr>
            <a:endParaRPr lang="en-US" altLang="zh-CN"/>
          </a:p>
          <a:p>
            <a:pPr>
              <a:buNone/>
            </a:pPr>
            <a:r>
              <a:rPr lang="en-US" altLang="zh-CN"/>
              <a:t>  </a:t>
            </a:r>
            <a:r>
              <a:rPr lang="zh-CN" altLang="en-US" dirty="0">
                <a:solidFill>
                  <a:schemeClr val="hlink"/>
                </a:solidFill>
              </a:rPr>
              <a:t>在维也纳，布拉格或米兰的街道上，一群来自遥远的安第斯山脉的管乐器演奏者让空气中弥漫着南美洲的乐曲。</a:t>
            </a:r>
            <a:endParaRPr lang="zh-CN" altLang="en-US" dirty="0">
              <a:solidFill>
                <a:schemeClr val="hlink"/>
              </a:solidFill>
            </a:endParaRPr>
          </a:p>
          <a:p>
            <a:pPr>
              <a:buNone/>
            </a:pPr>
            <a:endParaRPr lang="zh-CN" altLang="en-US" dirty="0">
              <a:solidFill>
                <a:schemeClr val="hlink"/>
              </a:solidFill>
            </a:endParaRPr>
          </a:p>
          <a:p>
            <a:pPr>
              <a:buNone/>
            </a:pPr>
            <a:r>
              <a:rPr lang="zh-CN" altLang="en-US" dirty="0"/>
              <a:t>   </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747">
                                            <p:txEl>
                                              <p:charRg st="137" end="189"/>
                                            </p:txEl>
                                          </p:spTgt>
                                        </p:tgtEl>
                                        <p:attrNameLst>
                                          <p:attrName>style.visibility</p:attrName>
                                        </p:attrNameLst>
                                      </p:cBhvr>
                                      <p:to>
                                        <p:strVal val="visible"/>
                                      </p:to>
                                    </p:set>
                                    <p:animEffect transition="in" filter="blinds(horizontal)">
                                      <p:cBhvr>
                                        <p:cTn id="7" dur="500"/>
                                        <p:tgtEl>
                                          <p:spTgt spid="31747">
                                            <p:txEl>
                                              <p:charRg st="137" end="18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5" name="文本占位符 38914"/>
          <p:cNvSpPr>
            <a:spLocks noGrp="1"/>
          </p:cNvSpPr>
          <p:nvPr>
            <p:ph type="body" idx="1"/>
          </p:nvPr>
        </p:nvSpPr>
        <p:spPr>
          <a:xfrm>
            <a:off x="152400" y="304800"/>
            <a:ext cx="8763000" cy="5821363"/>
          </a:xfrm>
          <a:ln/>
        </p:spPr>
        <p:txBody>
          <a:bodyPr/>
          <a:p>
            <a:pPr marL="609600" indent="-609600">
              <a:buFontTx/>
              <a:buAutoNum type="arabicPeriod"/>
            </a:pPr>
            <a:r>
              <a:rPr lang="en-US" altLang="zh-CN"/>
              <a:t>All contributions are </a:t>
            </a:r>
            <a:r>
              <a:rPr lang="en-US" altLang="zh-CN">
                <a:solidFill>
                  <a:srgbClr val="FF3300"/>
                </a:solidFill>
              </a:rPr>
              <a:t>voluntary</a:t>
            </a:r>
            <a:r>
              <a:rPr lang="en-US" altLang="zh-CN"/>
              <a:t>, no one has to pay.</a:t>
            </a:r>
            <a:endParaRPr lang="en-US" altLang="zh-CN"/>
          </a:p>
          <a:p>
            <a:pPr marL="609600" indent="-609600">
              <a:buFontTx/>
              <a:buNone/>
            </a:pPr>
            <a:endParaRPr lang="en-US" altLang="zh-CN"/>
          </a:p>
          <a:p>
            <a:pPr marL="609600" indent="-609600">
              <a:buFontTx/>
              <a:buNone/>
            </a:pPr>
            <a:r>
              <a:rPr lang="en-US" altLang="zh-CN"/>
              <a:t>2. They</a:t>
            </a:r>
            <a:r>
              <a:rPr lang="en-US" altLang="zh-CN">
                <a:solidFill>
                  <a:srgbClr val="FF3300"/>
                </a:solidFill>
              </a:rPr>
              <a:t>’re grateful for</a:t>
            </a:r>
            <a:r>
              <a:rPr lang="en-US" altLang="zh-CN"/>
              <a:t> this brief interval of music as they go shopping.</a:t>
            </a:r>
            <a:endParaRPr lang="en-US" altLang="zh-CN"/>
          </a:p>
          <a:p>
            <a:pPr marL="609600" indent="-609600">
              <a:buFontTx/>
              <a:buNone/>
            </a:pPr>
            <a:endParaRPr lang="en-US" altLang="zh-CN"/>
          </a:p>
          <a:p>
            <a:pPr marL="609600" indent="-609600">
              <a:buFontTx/>
              <a:buNone/>
            </a:pPr>
            <a:r>
              <a:rPr lang="en-US" altLang="zh-CN"/>
              <a:t>3. It </a:t>
            </a:r>
            <a:r>
              <a:rPr lang="en-US" altLang="zh-CN">
                <a:solidFill>
                  <a:srgbClr val="FF3300"/>
                </a:solidFill>
              </a:rPr>
              <a:t>lifts the spirits of</a:t>
            </a:r>
            <a:r>
              <a:rPr lang="en-US" altLang="zh-CN"/>
              <a:t> the passengers, who hurry past on their way to work.</a:t>
            </a:r>
            <a:endParaRPr lang="en-US" altLang="zh-CN"/>
          </a:p>
          <a:p>
            <a:pPr marL="609600" indent="-609600">
              <a:buFontTx/>
              <a:buNone/>
            </a:pPr>
            <a:endParaRPr lang="en-US" altLang="zh-CN"/>
          </a:p>
        </p:txBody>
      </p:sp>
      <p:sp>
        <p:nvSpPr>
          <p:cNvPr id="38916" name="矩形 38915"/>
          <p:cNvSpPr/>
          <p:nvPr/>
        </p:nvSpPr>
        <p:spPr>
          <a:xfrm>
            <a:off x="609600" y="4648200"/>
            <a:ext cx="8042275" cy="519113"/>
          </a:xfrm>
          <a:prstGeom prst="rect">
            <a:avLst/>
          </a:prstGeom>
          <a:noFill/>
          <a:ln w="9525">
            <a:noFill/>
          </a:ln>
        </p:spPr>
        <p:txBody>
          <a:bodyPr wrap="none" anchor="t" anchorCtr="0">
            <a:spAutoFit/>
          </a:bodyPr>
          <a:p>
            <a:r>
              <a:rPr lang="zh-CN" altLang="en-US" sz="2800" b="1" dirty="0">
                <a:solidFill>
                  <a:srgbClr val="FF3300"/>
                </a:solidFill>
                <a:latin typeface="Arial" panose="020B0604020202020204" pitchFamily="34" charset="0"/>
              </a:rPr>
              <a:t>它提起了那些匆匆忙忙赶着去上班的过路人的精神</a:t>
            </a:r>
            <a:endParaRPr lang="zh-CN" altLang="en-US" sz="2800" b="1" dirty="0">
              <a:solidFill>
                <a:srgbClr val="FF3300"/>
              </a:solidFill>
              <a:latin typeface="Arial" panose="020B0604020202020204" pitchFamily="34" charset="0"/>
            </a:endParaRPr>
          </a:p>
        </p:txBody>
      </p:sp>
      <p:sp>
        <p:nvSpPr>
          <p:cNvPr id="38918" name="文本框 38917"/>
          <p:cNvSpPr txBox="1"/>
          <p:nvPr/>
        </p:nvSpPr>
        <p:spPr>
          <a:xfrm>
            <a:off x="838200" y="1371600"/>
            <a:ext cx="7543800" cy="519113"/>
          </a:xfrm>
          <a:prstGeom prst="rect">
            <a:avLst/>
          </a:prstGeom>
          <a:noFill/>
          <a:ln w="9525">
            <a:noFill/>
          </a:ln>
        </p:spPr>
        <p:txBody>
          <a:bodyPr>
            <a:spAutoFit/>
          </a:bodyPr>
          <a:p>
            <a:pPr>
              <a:spcBef>
                <a:spcPct val="50000"/>
              </a:spcBef>
            </a:pPr>
            <a:r>
              <a:rPr lang="zh-CN" altLang="en-US" sz="2800" b="1" dirty="0">
                <a:solidFill>
                  <a:srgbClr val="FF3300"/>
                </a:solidFill>
                <a:latin typeface="Arial" panose="020B0604020202020204" pitchFamily="34" charset="0"/>
              </a:rPr>
              <a:t>所有的捐赠都是自愿的，没有人必须要掏钱</a:t>
            </a:r>
            <a:endParaRPr lang="zh-CN" altLang="en-US" sz="2800" b="1" dirty="0">
              <a:solidFill>
                <a:srgbClr val="FF3300"/>
              </a:solidFill>
              <a:latin typeface="Arial" panose="020B0604020202020204" pitchFamily="34" charset="0"/>
            </a:endParaRPr>
          </a:p>
        </p:txBody>
      </p:sp>
      <p:sp>
        <p:nvSpPr>
          <p:cNvPr id="38919" name="文本框 38918"/>
          <p:cNvSpPr txBox="1"/>
          <p:nvPr/>
        </p:nvSpPr>
        <p:spPr>
          <a:xfrm>
            <a:off x="762000" y="3048000"/>
            <a:ext cx="8001000" cy="519113"/>
          </a:xfrm>
          <a:prstGeom prst="rect">
            <a:avLst/>
          </a:prstGeom>
          <a:noFill/>
          <a:ln w="9525">
            <a:noFill/>
          </a:ln>
        </p:spPr>
        <p:txBody>
          <a:bodyPr>
            <a:spAutoFit/>
          </a:bodyPr>
          <a:p>
            <a:pPr>
              <a:spcBef>
                <a:spcPct val="50000"/>
              </a:spcBef>
            </a:pPr>
            <a:r>
              <a:rPr lang="zh-CN" altLang="en-US" sz="2800" b="1" dirty="0">
                <a:solidFill>
                  <a:srgbClr val="FF3300"/>
                </a:solidFill>
                <a:latin typeface="Arial" panose="020B0604020202020204" pitchFamily="34" charset="0"/>
              </a:rPr>
              <a:t>他们感谢使他们的购物途中为之短暂驻足的音乐</a:t>
            </a:r>
            <a:endParaRPr lang="zh-CN" altLang="en-US" sz="2800" b="1" dirty="0">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8918">
                                            <p:txEl>
                                              <p:charRg st="0" end="20"/>
                                            </p:txEl>
                                          </p:spTgt>
                                        </p:tgtEl>
                                        <p:attrNameLst>
                                          <p:attrName>style.visibility</p:attrName>
                                        </p:attrNameLst>
                                      </p:cBhvr>
                                      <p:to>
                                        <p:strVal val="visible"/>
                                      </p:to>
                                    </p:set>
                                    <p:animEffect transition="in" filter="blinds(horizontal)">
                                      <p:cBhvr>
                                        <p:cTn id="7" dur="500"/>
                                        <p:tgtEl>
                                          <p:spTgt spid="38918">
                                            <p:txEl>
                                              <p:charRg st="0" end="2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8919">
                                            <p:txEl>
                                              <p:charRg st="0" end="22"/>
                                            </p:txEl>
                                          </p:spTgt>
                                        </p:tgtEl>
                                        <p:attrNameLst>
                                          <p:attrName>style.visibility</p:attrName>
                                        </p:attrNameLst>
                                      </p:cBhvr>
                                      <p:to>
                                        <p:strVal val="visible"/>
                                      </p:to>
                                    </p:set>
                                    <p:animEffect transition="in" filter="blinds(horizontal)">
                                      <p:cBhvr>
                                        <p:cTn id="12" dur="500"/>
                                        <p:tgtEl>
                                          <p:spTgt spid="38919">
                                            <p:txEl>
                                              <p:charRg st="0" end="2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8916">
                                            <p:txEl>
                                              <p:charRg st="0" end="23"/>
                                            </p:txEl>
                                          </p:spTgt>
                                        </p:tgtEl>
                                        <p:attrNameLst>
                                          <p:attrName>style.visibility</p:attrName>
                                        </p:attrNameLst>
                                      </p:cBhvr>
                                      <p:to>
                                        <p:strVal val="visible"/>
                                      </p:to>
                                    </p:set>
                                    <p:animEffect transition="in" filter="blinds(horizontal)">
                                      <p:cBhvr>
                                        <p:cTn id="17" dur="500"/>
                                        <p:tgtEl>
                                          <p:spTgt spid="38916">
                                            <p:txEl>
                                              <p:charRg st="0" end="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5" name="文本占位符 28674"/>
          <p:cNvSpPr>
            <a:spLocks noGrp="1"/>
          </p:cNvSpPr>
          <p:nvPr>
            <p:ph type="body" idx="1"/>
          </p:nvPr>
        </p:nvSpPr>
        <p:spPr>
          <a:xfrm>
            <a:off x="76200" y="0"/>
            <a:ext cx="8915400" cy="3505200"/>
          </a:xfrm>
          <a:ln/>
        </p:spPr>
        <p:txBody>
          <a:bodyPr/>
          <a:p>
            <a:pPr>
              <a:buNone/>
            </a:pPr>
            <a:r>
              <a:rPr lang="en-US" altLang="zh-CN"/>
              <a:t>4</a:t>
            </a:r>
            <a:r>
              <a:rPr lang="en-US" altLang="zh-CN" sz="2800"/>
              <a:t>. The street musician is </a:t>
            </a:r>
            <a:r>
              <a:rPr lang="en-US" altLang="zh-CN" sz="2800">
                <a:solidFill>
                  <a:srgbClr val="FF3399"/>
                </a:solidFill>
              </a:rPr>
              <a:t>keeping alive a culture</a:t>
            </a:r>
            <a:r>
              <a:rPr lang="en-US" altLang="zh-CN" sz="2800"/>
              <a:t> which has almost </a:t>
            </a:r>
            <a:r>
              <a:rPr lang="en-US" altLang="zh-CN" sz="2800" dirty="0" err="1"/>
              <a:t>disapperaed</a:t>
            </a:r>
            <a:r>
              <a:rPr lang="en-US" altLang="zh-CN" sz="2800"/>
              <a:t> </a:t>
            </a:r>
            <a:r>
              <a:rPr lang="en-US" altLang="zh-CN" sz="2800">
                <a:solidFill>
                  <a:srgbClr val="FF3399"/>
                </a:solidFill>
              </a:rPr>
              <a:t>in our busy </a:t>
            </a:r>
            <a:r>
              <a:rPr lang="en-US" altLang="zh-CN" sz="2800" dirty="0" err="1">
                <a:solidFill>
                  <a:srgbClr val="FF3399"/>
                </a:solidFill>
              </a:rPr>
              <a:t>organised</a:t>
            </a:r>
            <a:r>
              <a:rPr lang="en-US" altLang="zh-CN" sz="2800">
                <a:solidFill>
                  <a:srgbClr val="FF3399"/>
                </a:solidFill>
              </a:rPr>
              <a:t>, and regulated lives</a:t>
            </a:r>
            <a:r>
              <a:rPr lang="en-US" altLang="zh-CN" sz="2800"/>
              <a:t>: the sound of music when you least expect it. In a recording studio even </a:t>
            </a:r>
            <a:r>
              <a:rPr lang="en-US" altLang="zh-CN" sz="2800">
                <a:solidFill>
                  <a:srgbClr val="FF3399"/>
                </a:solidFill>
              </a:rPr>
              <a:t>when relayed by microphone</a:t>
            </a:r>
            <a:r>
              <a:rPr lang="en-US" altLang="zh-CN" sz="2800"/>
              <a:t>, music </a:t>
            </a:r>
            <a:r>
              <a:rPr lang="en-US" altLang="zh-CN" sz="2800">
                <a:solidFill>
                  <a:srgbClr val="FF3399"/>
                </a:solidFill>
              </a:rPr>
              <a:t>loses some of its liveliness</a:t>
            </a:r>
            <a:r>
              <a:rPr lang="en-US" altLang="zh-CN" sz="2800"/>
              <a:t>. But street music </a:t>
            </a:r>
            <a:r>
              <a:rPr lang="en-US" altLang="zh-CN" sz="2800">
                <a:solidFill>
                  <a:srgbClr val="FF3399"/>
                </a:solidFill>
              </a:rPr>
              <a:t>gives life to</a:t>
            </a:r>
            <a:r>
              <a:rPr lang="en-US" altLang="zh-CN" sz="2800"/>
              <a:t> everyone who listens and offers </a:t>
            </a:r>
            <a:r>
              <a:rPr lang="en-US" altLang="zh-CN" sz="2800">
                <a:solidFill>
                  <a:srgbClr val="FF3399"/>
                </a:solidFill>
              </a:rPr>
              <a:t>relief from the cares of the day</a:t>
            </a:r>
            <a:r>
              <a:rPr lang="en-US" altLang="zh-CN" sz="2800"/>
              <a:t>.</a:t>
            </a:r>
            <a:endParaRPr lang="en-US" altLang="zh-CN" sz="2800"/>
          </a:p>
          <a:p>
            <a:pPr>
              <a:buNone/>
            </a:pPr>
            <a:endParaRPr lang="en-US" altLang="zh-CN" sz="2800"/>
          </a:p>
          <a:p>
            <a:pPr>
              <a:buNone/>
            </a:pPr>
            <a:endParaRPr lang="en-US" altLang="zh-CN" sz="2800">
              <a:solidFill>
                <a:srgbClr val="FF3399"/>
              </a:solidFill>
            </a:endParaRPr>
          </a:p>
          <a:p>
            <a:pPr>
              <a:buNone/>
            </a:pPr>
            <a:endParaRPr lang="en-US" altLang="zh-CN" sz="2800">
              <a:solidFill>
                <a:srgbClr val="FF3399"/>
              </a:solidFill>
            </a:endParaRPr>
          </a:p>
        </p:txBody>
      </p:sp>
      <p:sp>
        <p:nvSpPr>
          <p:cNvPr id="28676" name="文本框 28675"/>
          <p:cNvSpPr txBox="1"/>
          <p:nvPr/>
        </p:nvSpPr>
        <p:spPr>
          <a:xfrm>
            <a:off x="228600" y="3505200"/>
            <a:ext cx="8610600" cy="2654300"/>
          </a:xfrm>
          <a:prstGeom prst="rect">
            <a:avLst/>
          </a:prstGeom>
          <a:noFill/>
          <a:ln w="9525">
            <a:noFill/>
          </a:ln>
        </p:spPr>
        <p:txBody>
          <a:bodyPr>
            <a:spAutoFit/>
          </a:bodyPr>
          <a:p>
            <a:pPr>
              <a:spcBef>
                <a:spcPct val="50000"/>
              </a:spcBef>
            </a:pPr>
            <a:r>
              <a:rPr lang="en-US" altLang="zh-CN" sz="2800" b="1">
                <a:latin typeface="Arial" panose="020B0604020202020204" pitchFamily="34" charset="0"/>
              </a:rPr>
              <a:t> </a:t>
            </a:r>
            <a:r>
              <a:rPr lang="zh-CN" altLang="en-US" sz="2800" b="1" dirty="0">
                <a:latin typeface="Arial" panose="020B0604020202020204" pitchFamily="34" charset="0"/>
              </a:rPr>
              <a:t>街头音乐家保持了一种文化的生机，而这种文化在我们</a:t>
            </a:r>
            <a:r>
              <a:rPr lang="zh-CN" altLang="en-US" sz="2800" b="1" dirty="0">
                <a:solidFill>
                  <a:srgbClr val="FF3399"/>
                </a:solidFill>
                <a:latin typeface="Arial" panose="020B0604020202020204" pitchFamily="34" charset="0"/>
              </a:rPr>
              <a:t>紧张忙碌，组织有序，一成不变</a:t>
            </a:r>
            <a:r>
              <a:rPr lang="zh-CN" altLang="en-US" sz="2800" b="1" dirty="0">
                <a:latin typeface="Arial" panose="020B0604020202020204" pitchFamily="34" charset="0"/>
              </a:rPr>
              <a:t>的生活中几近消失：在录音室里即使</a:t>
            </a:r>
            <a:r>
              <a:rPr lang="zh-CN" altLang="en-US" sz="2800" b="1" dirty="0">
                <a:solidFill>
                  <a:srgbClr val="FF3399"/>
                </a:solidFill>
                <a:latin typeface="Arial" panose="020B0604020202020204" pitchFamily="34" charset="0"/>
              </a:rPr>
              <a:t>被麦克风传播</a:t>
            </a:r>
            <a:r>
              <a:rPr lang="zh-CN" altLang="en-US" sz="2800" b="1" dirty="0">
                <a:latin typeface="Arial" panose="020B0604020202020204" pitchFamily="34" charset="0"/>
              </a:rPr>
              <a:t>，音乐也</a:t>
            </a:r>
            <a:r>
              <a:rPr lang="zh-CN" altLang="en-US" sz="2800" b="1" dirty="0">
                <a:solidFill>
                  <a:srgbClr val="FF3399"/>
                </a:solidFill>
                <a:latin typeface="Arial" panose="020B0604020202020204" pitchFamily="34" charset="0"/>
              </a:rPr>
              <a:t>失去了它的些许生动</a:t>
            </a:r>
            <a:r>
              <a:rPr lang="zh-CN" altLang="en-US" sz="2800" b="1" dirty="0">
                <a:latin typeface="Arial" panose="020B0604020202020204" pitchFamily="34" charset="0"/>
              </a:rPr>
              <a:t>。在你最想不到的时候听到音乐的声音。但是街头音乐赋予了每位倾听者以生命，让人们</a:t>
            </a:r>
            <a:r>
              <a:rPr lang="zh-CN" altLang="en-US" sz="2800" b="1" dirty="0">
                <a:solidFill>
                  <a:srgbClr val="FF3399"/>
                </a:solidFill>
                <a:latin typeface="Arial" panose="020B0604020202020204" pitchFamily="34" charset="0"/>
              </a:rPr>
              <a:t>减轻了生活的烦恼。</a:t>
            </a:r>
            <a:endParaRPr lang="zh-CN" altLang="en-US" sz="2800" b="1" dirty="0">
              <a:solidFill>
                <a:srgbClr val="FF339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blinds(horizontal)">
                                      <p:cBhvr>
                                        <p:cTn id="7"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文本占位符 39937"/>
          <p:cNvSpPr>
            <a:spLocks noGrp="1"/>
          </p:cNvSpPr>
          <p:nvPr>
            <p:ph type="body" idx="1"/>
          </p:nvPr>
        </p:nvSpPr>
        <p:spPr>
          <a:xfrm>
            <a:off x="0" y="0"/>
            <a:ext cx="9144000" cy="6858000"/>
          </a:xfrm>
          <a:ln/>
        </p:spPr>
        <p:txBody>
          <a:bodyPr/>
          <a:p>
            <a:pPr>
              <a:lnSpc>
                <a:spcPct val="90000"/>
              </a:lnSpc>
              <a:buNone/>
            </a:pPr>
            <a:r>
              <a:rPr lang="en-US" altLang="zh-CN"/>
              <a:t>   </a:t>
            </a:r>
            <a:r>
              <a:rPr lang="zh-CN" altLang="en-US"/>
              <a:t>尽管教授见到我们有些惊讶，但是还是很热情地欢迎了我们．</a:t>
            </a:r>
            <a:endParaRPr lang="zh-CN" altLang="en-US"/>
          </a:p>
          <a:p>
            <a:pPr>
              <a:lnSpc>
                <a:spcPct val="90000"/>
              </a:lnSpc>
              <a:buNone/>
            </a:pPr>
            <a:r>
              <a:rPr lang="zh-CN" altLang="en-US"/>
              <a:t>  </a:t>
            </a:r>
            <a:r>
              <a:rPr lang="en-US" altLang="zh-CN">
                <a:solidFill>
                  <a:srgbClr val="FF3399"/>
                </a:solidFill>
              </a:rPr>
              <a:t>Though surprised to see us, the professor gave us a warm welcome.</a:t>
            </a:r>
            <a:endParaRPr lang="en-US" altLang="zh-CN">
              <a:solidFill>
                <a:srgbClr val="FF3399"/>
              </a:solidFill>
            </a:endParaRPr>
          </a:p>
          <a:p>
            <a:pPr>
              <a:lnSpc>
                <a:spcPct val="90000"/>
              </a:lnSpc>
              <a:buNone/>
            </a:pPr>
            <a:endParaRPr lang="en-US" altLang="zh-CN">
              <a:solidFill>
                <a:srgbClr val="FF3399"/>
              </a:solidFill>
            </a:endParaRPr>
          </a:p>
          <a:p>
            <a:pPr>
              <a:lnSpc>
                <a:spcPct val="90000"/>
              </a:lnSpc>
              <a:buNone/>
            </a:pPr>
            <a:r>
              <a:rPr lang="en-US" altLang="zh-CN"/>
              <a:t>   </a:t>
            </a:r>
            <a:r>
              <a:rPr lang="zh-CN" altLang="en-US"/>
              <a:t>尽管缺钱，那对贫穷的父母还是设法送他上大学．</a:t>
            </a:r>
            <a:endParaRPr lang="zh-CN" altLang="en-US"/>
          </a:p>
          <a:p>
            <a:pPr>
              <a:lnSpc>
                <a:spcPct val="90000"/>
              </a:lnSpc>
              <a:buNone/>
            </a:pPr>
            <a:r>
              <a:rPr lang="zh-CN" altLang="en-US"/>
              <a:t>   </a:t>
            </a:r>
            <a:r>
              <a:rPr lang="en-US" altLang="zh-CN">
                <a:solidFill>
                  <a:srgbClr val="FF3399"/>
                </a:solidFill>
              </a:rPr>
              <a:t>Though lacking money, his poor parents managed to send him to university.</a:t>
            </a:r>
            <a:endParaRPr lang="en-US" altLang="zh-CN">
              <a:solidFill>
                <a:srgbClr val="FF3399"/>
              </a:solidFill>
            </a:endParaRPr>
          </a:p>
          <a:p>
            <a:pPr>
              <a:lnSpc>
                <a:spcPct val="90000"/>
              </a:lnSpc>
              <a:buNone/>
            </a:pPr>
            <a:endParaRPr lang="en-US" altLang="zh-CN">
              <a:solidFill>
                <a:srgbClr val="FF3399"/>
              </a:solidFill>
            </a:endParaRPr>
          </a:p>
          <a:p>
            <a:pPr>
              <a:lnSpc>
                <a:spcPct val="90000"/>
              </a:lnSpc>
              <a:buNone/>
            </a:pPr>
            <a:r>
              <a:rPr lang="zh-CN" altLang="en-US"/>
              <a:t>如果方便的话，下次请把你的数码相机给我带来．</a:t>
            </a:r>
            <a:endParaRPr lang="zh-CN" altLang="en-US"/>
          </a:p>
          <a:p>
            <a:pPr>
              <a:lnSpc>
                <a:spcPct val="90000"/>
              </a:lnSpc>
              <a:buNone/>
            </a:pPr>
            <a:r>
              <a:rPr lang="zh-CN" altLang="en-US">
                <a:solidFill>
                  <a:srgbClr val="FF3399"/>
                </a:solidFill>
              </a:rPr>
              <a:t>   </a:t>
            </a:r>
            <a:r>
              <a:rPr lang="en-US" altLang="zh-CN">
                <a:solidFill>
                  <a:srgbClr val="FF3399"/>
                </a:solidFill>
              </a:rPr>
              <a:t>If (it is ) convenient for you, please take your digital camera for me next time.</a:t>
            </a:r>
            <a:endParaRPr lang="en-US" altLang="zh-CN">
              <a:solidFill>
                <a:srgbClr val="FF3399"/>
              </a:solidFill>
            </a:endParaRPr>
          </a:p>
          <a:p>
            <a:pPr>
              <a:lnSpc>
                <a:spcPct val="90000"/>
              </a:lnSpc>
              <a:buNone/>
            </a:pPr>
            <a:endParaRPr lang="en-US" altLang="zh-CN">
              <a:solidFill>
                <a:srgbClr val="FF33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938">
                                            <p:txEl>
                                              <p:charRg st="31" end="99"/>
                                            </p:txEl>
                                          </p:spTgt>
                                        </p:tgtEl>
                                        <p:attrNameLst>
                                          <p:attrName>style.visibility</p:attrName>
                                        </p:attrNameLst>
                                      </p:cBhvr>
                                      <p:to>
                                        <p:strVal val="visible"/>
                                      </p:to>
                                    </p:set>
                                    <p:animEffect transition="in" filter="blinds(horizontal)">
                                      <p:cBhvr>
                                        <p:cTn id="7" dur="500"/>
                                        <p:tgtEl>
                                          <p:spTgt spid="39938">
                                            <p:txEl>
                                              <p:charRg st="31" end="9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9938">
                                            <p:txEl>
                                              <p:charRg st="126" end="203"/>
                                            </p:txEl>
                                          </p:spTgt>
                                        </p:tgtEl>
                                        <p:attrNameLst>
                                          <p:attrName>style.visibility</p:attrName>
                                        </p:attrNameLst>
                                      </p:cBhvr>
                                      <p:to>
                                        <p:strVal val="visible"/>
                                      </p:to>
                                    </p:set>
                                    <p:animEffect transition="in" filter="blinds(horizontal)">
                                      <p:cBhvr>
                                        <p:cTn id="12" dur="500"/>
                                        <p:tgtEl>
                                          <p:spTgt spid="39938">
                                            <p:txEl>
                                              <p:charRg st="126" end="20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9938">
                                            <p:txEl>
                                              <p:charRg st="227" end="312"/>
                                            </p:txEl>
                                          </p:spTgt>
                                        </p:tgtEl>
                                        <p:attrNameLst>
                                          <p:attrName>style.visibility</p:attrName>
                                        </p:attrNameLst>
                                      </p:cBhvr>
                                      <p:to>
                                        <p:strVal val="visible"/>
                                      </p:to>
                                    </p:set>
                                    <p:animEffect transition="in" filter="blinds(horizontal)">
                                      <p:cBhvr>
                                        <p:cTn id="17" dur="500"/>
                                        <p:tgtEl>
                                          <p:spTgt spid="39938">
                                            <p:txEl>
                                              <p:charRg st="227" end="3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文本占位符 40961"/>
          <p:cNvSpPr>
            <a:spLocks noGrp="1"/>
          </p:cNvSpPr>
          <p:nvPr>
            <p:ph type="body" idx="1"/>
          </p:nvPr>
        </p:nvSpPr>
        <p:spPr>
          <a:xfrm>
            <a:off x="76200" y="152400"/>
            <a:ext cx="8915400" cy="6477000"/>
          </a:xfrm>
          <a:ln/>
        </p:spPr>
        <p:txBody>
          <a:bodyPr/>
          <a:p>
            <a:pPr>
              <a:lnSpc>
                <a:spcPct val="80000"/>
              </a:lnSpc>
              <a:buNone/>
            </a:pPr>
            <a:r>
              <a:rPr lang="en-US" altLang="zh-CN" sz="2400"/>
              <a:t>6. </a:t>
            </a:r>
            <a:r>
              <a:rPr lang="zh-CN" altLang="en-US" sz="2400"/>
              <a:t>令我们感到欣慰的是，所有的孩子都安全到家了。</a:t>
            </a:r>
            <a:endParaRPr lang="zh-CN" altLang="en-US" sz="2400"/>
          </a:p>
          <a:p>
            <a:pPr>
              <a:lnSpc>
                <a:spcPct val="80000"/>
              </a:lnSpc>
              <a:buNone/>
            </a:pPr>
            <a:r>
              <a:rPr lang="zh-CN" altLang="en-US" sz="2400"/>
              <a:t>     </a:t>
            </a:r>
            <a:r>
              <a:rPr lang="en-US" altLang="zh-CN" sz="2400">
                <a:solidFill>
                  <a:srgbClr val="FF3399"/>
                </a:solidFill>
              </a:rPr>
              <a:t>To our relief, all children arrived home safely</a:t>
            </a:r>
            <a:r>
              <a:rPr lang="en-US" altLang="zh-CN" sz="2400"/>
              <a:t>.</a:t>
            </a:r>
            <a:endParaRPr lang="en-US" altLang="zh-CN" sz="2400"/>
          </a:p>
          <a:p>
            <a:pPr>
              <a:lnSpc>
                <a:spcPct val="80000"/>
              </a:lnSpc>
              <a:buNone/>
            </a:pPr>
            <a:r>
              <a:rPr lang="en-US" altLang="zh-CN" sz="2400"/>
              <a:t>    </a:t>
            </a:r>
            <a:r>
              <a:rPr lang="zh-CN" altLang="en-US" sz="2400"/>
              <a:t>我最庆幸的是没有迟到．</a:t>
            </a:r>
            <a:endParaRPr lang="zh-CN" altLang="en-US" sz="2400"/>
          </a:p>
          <a:p>
            <a:pPr>
              <a:lnSpc>
                <a:spcPct val="80000"/>
              </a:lnSpc>
              <a:buNone/>
            </a:pPr>
            <a:r>
              <a:rPr lang="zh-CN" altLang="en-US" sz="2400"/>
              <a:t>     </a:t>
            </a:r>
            <a:r>
              <a:rPr lang="en-US" altLang="zh-CN" sz="2400">
                <a:solidFill>
                  <a:srgbClr val="FF3399"/>
                </a:solidFill>
              </a:rPr>
              <a:t>To my great relief/ Much to my relief, I wasn’t late.</a:t>
            </a:r>
            <a:endParaRPr lang="en-US" altLang="zh-CN" sz="2400">
              <a:solidFill>
                <a:srgbClr val="FF3399"/>
              </a:solidFill>
            </a:endParaRPr>
          </a:p>
          <a:p>
            <a:pPr>
              <a:lnSpc>
                <a:spcPct val="80000"/>
              </a:lnSpc>
              <a:buNone/>
            </a:pPr>
            <a:r>
              <a:rPr lang="en-US" altLang="zh-CN" sz="2400"/>
              <a:t>    </a:t>
            </a:r>
            <a:r>
              <a:rPr lang="zh-CN" altLang="en-US" sz="2400"/>
              <a:t>看到我的家人安然无恙，我感到极大的欣慰。</a:t>
            </a:r>
            <a:endParaRPr lang="zh-CN" altLang="en-US" sz="2400"/>
          </a:p>
          <a:p>
            <a:pPr>
              <a:lnSpc>
                <a:spcPct val="80000"/>
              </a:lnSpc>
              <a:buNone/>
            </a:pPr>
            <a:r>
              <a:rPr lang="zh-CN" altLang="en-US" sz="2400">
                <a:solidFill>
                  <a:srgbClr val="FF3399"/>
                </a:solidFill>
              </a:rPr>
              <a:t>     </a:t>
            </a:r>
            <a:r>
              <a:rPr lang="en-US" altLang="zh-CN" sz="2400">
                <a:solidFill>
                  <a:srgbClr val="FF3399"/>
                </a:solidFill>
              </a:rPr>
              <a:t>It was a great relief to find that my family was all safe.</a:t>
            </a:r>
            <a:endParaRPr lang="en-US" altLang="zh-CN" sz="2400">
              <a:solidFill>
                <a:srgbClr val="FF3399"/>
              </a:solidFill>
            </a:endParaRPr>
          </a:p>
          <a:p>
            <a:pPr>
              <a:lnSpc>
                <a:spcPct val="80000"/>
              </a:lnSpc>
              <a:buNone/>
            </a:pPr>
            <a:r>
              <a:rPr lang="en-US" altLang="zh-CN" sz="2400">
                <a:solidFill>
                  <a:srgbClr val="FF3399"/>
                </a:solidFill>
              </a:rPr>
              <a:t>     </a:t>
            </a:r>
            <a:endParaRPr lang="en-US" altLang="zh-CN" sz="2400">
              <a:solidFill>
                <a:srgbClr val="FF3399"/>
              </a:solidFill>
            </a:endParaRPr>
          </a:p>
          <a:p>
            <a:pPr>
              <a:lnSpc>
                <a:spcPct val="80000"/>
              </a:lnSpc>
              <a:buNone/>
            </a:pPr>
            <a:r>
              <a:rPr lang="en-US" altLang="zh-CN" sz="2400">
                <a:solidFill>
                  <a:srgbClr val="FF3399"/>
                </a:solidFill>
              </a:rPr>
              <a:t>     “What a relief!” She said, as she took her tight shoes off.</a:t>
            </a:r>
            <a:endParaRPr lang="en-US" altLang="zh-CN" sz="2400">
              <a:solidFill>
                <a:srgbClr val="FF3399"/>
              </a:solidFill>
            </a:endParaRPr>
          </a:p>
          <a:p>
            <a:pPr>
              <a:lnSpc>
                <a:spcPct val="80000"/>
              </a:lnSpc>
              <a:buNone/>
            </a:pPr>
            <a:r>
              <a:rPr lang="zh-CN" altLang="en-US" sz="2400">
                <a:solidFill>
                  <a:srgbClr val="FF3399"/>
                </a:solidFill>
              </a:rPr>
              <a:t>　　　</a:t>
            </a:r>
            <a:endParaRPr lang="zh-CN" altLang="en-US" sz="2400">
              <a:solidFill>
                <a:srgbClr val="FF3399"/>
              </a:solidFill>
            </a:endParaRPr>
          </a:p>
          <a:p>
            <a:pPr>
              <a:lnSpc>
                <a:spcPct val="80000"/>
              </a:lnSpc>
              <a:buNone/>
            </a:pPr>
            <a:endParaRPr lang="zh-CN" altLang="en-US" sz="2400">
              <a:solidFill>
                <a:srgbClr val="FF3399"/>
              </a:solidFill>
            </a:endParaRPr>
          </a:p>
          <a:p>
            <a:pPr>
              <a:lnSpc>
                <a:spcPct val="80000"/>
              </a:lnSpc>
              <a:buNone/>
            </a:pPr>
            <a:r>
              <a:rPr lang="zh-CN" altLang="en-US" sz="2400">
                <a:solidFill>
                  <a:srgbClr val="FF3399"/>
                </a:solidFill>
              </a:rPr>
              <a:t>　　</a:t>
            </a:r>
            <a:r>
              <a:rPr lang="zh-CN" altLang="en-US" sz="2400"/>
              <a:t>这种药可以减轻一些痛苦．</a:t>
            </a:r>
            <a:endParaRPr lang="zh-CN" altLang="en-US" sz="2400"/>
          </a:p>
          <a:p>
            <a:pPr>
              <a:lnSpc>
                <a:spcPct val="80000"/>
              </a:lnSpc>
              <a:buNone/>
            </a:pPr>
            <a:r>
              <a:rPr lang="zh-CN" altLang="en-US" sz="2400">
                <a:solidFill>
                  <a:srgbClr val="FF3399"/>
                </a:solidFill>
              </a:rPr>
              <a:t>     </a:t>
            </a:r>
            <a:r>
              <a:rPr lang="en-US" altLang="zh-CN" sz="2400">
                <a:solidFill>
                  <a:srgbClr val="FF3399"/>
                </a:solidFill>
              </a:rPr>
              <a:t>The drug gives some relief from pain.</a:t>
            </a:r>
            <a:endParaRPr lang="en-US" altLang="zh-CN" sz="2400">
              <a:solidFill>
                <a:srgbClr val="FF3399"/>
              </a:solidFill>
            </a:endParaRPr>
          </a:p>
          <a:p>
            <a:pPr>
              <a:lnSpc>
                <a:spcPct val="80000"/>
              </a:lnSpc>
              <a:buNone/>
            </a:pPr>
            <a:endParaRPr lang="en-US" altLang="zh-CN" sz="2400">
              <a:solidFill>
                <a:srgbClr val="FF3399"/>
              </a:solidFill>
            </a:endParaRPr>
          </a:p>
          <a:p>
            <a:pPr>
              <a:lnSpc>
                <a:spcPct val="80000"/>
              </a:lnSpc>
              <a:buNone/>
            </a:pPr>
            <a:r>
              <a:rPr lang="en-US" altLang="zh-CN" sz="2400">
                <a:solidFill>
                  <a:srgbClr val="FF3399"/>
                </a:solidFill>
              </a:rPr>
              <a:t>      a relief driver</a:t>
            </a:r>
            <a:r>
              <a:rPr lang="zh-CN" altLang="en-US" sz="2400">
                <a:solidFill>
                  <a:srgbClr val="FF3399"/>
                </a:solidFill>
              </a:rPr>
              <a:t>轮换的驾驶员</a:t>
            </a:r>
            <a:endParaRPr lang="zh-CN" altLang="en-US" sz="2400">
              <a:solidFill>
                <a:srgbClr val="FF3399"/>
              </a:solidFill>
            </a:endParaRPr>
          </a:p>
          <a:p>
            <a:pPr>
              <a:lnSpc>
                <a:spcPct val="80000"/>
              </a:lnSpc>
              <a:buNone/>
            </a:pPr>
            <a:r>
              <a:rPr lang="zh-CN" altLang="en-US" sz="2400">
                <a:solidFill>
                  <a:srgbClr val="FF3399"/>
                </a:solidFill>
              </a:rPr>
              <a:t>　　</a:t>
            </a:r>
            <a:r>
              <a:rPr lang="en-US" altLang="zh-CN" sz="2400">
                <a:solidFill>
                  <a:srgbClr val="FF3399"/>
                </a:solidFill>
              </a:rPr>
              <a:t>a relief bus </a:t>
            </a:r>
            <a:r>
              <a:rPr lang="zh-CN" altLang="en-US" sz="2400">
                <a:solidFill>
                  <a:srgbClr val="FF3399"/>
                </a:solidFill>
              </a:rPr>
              <a:t>增加的公共汽车</a:t>
            </a:r>
            <a:endParaRPr lang="zh-CN" altLang="en-US" sz="2400">
              <a:solidFill>
                <a:srgbClr val="FF3399"/>
              </a:solidFill>
            </a:endParaRPr>
          </a:p>
          <a:p>
            <a:pPr>
              <a:lnSpc>
                <a:spcPct val="80000"/>
              </a:lnSpc>
              <a:buNone/>
            </a:pPr>
            <a:r>
              <a:rPr lang="zh-CN" altLang="en-US" sz="1800">
                <a:solidFill>
                  <a:srgbClr val="FF3399"/>
                </a:solidFill>
              </a:rPr>
              <a:t>    </a:t>
            </a:r>
            <a:endParaRPr lang="zh-CN" altLang="en-US" sz="1800">
              <a:solidFill>
                <a:srgbClr val="FF3399"/>
              </a:solidFill>
            </a:endParaRPr>
          </a:p>
          <a:p>
            <a:pPr>
              <a:lnSpc>
                <a:spcPct val="80000"/>
              </a:lnSpc>
              <a:buNone/>
            </a:pPr>
            <a:endParaRPr lang="zh-CN" altLang="en-US" sz="1800">
              <a:solidFill>
                <a:srgbClr val="FF3399"/>
              </a:solidFill>
            </a:endParaRPr>
          </a:p>
          <a:p>
            <a:pPr>
              <a:lnSpc>
                <a:spcPct val="80000"/>
              </a:lnSpc>
              <a:buNone/>
            </a:pPr>
            <a:endParaRPr lang="zh-CN" altLang="en-US" sz="1800">
              <a:solidFill>
                <a:srgbClr val="FF3399"/>
              </a:solidFill>
            </a:endParaRPr>
          </a:p>
        </p:txBody>
      </p:sp>
      <p:sp>
        <p:nvSpPr>
          <p:cNvPr id="40963" name="直接连接符 40962"/>
          <p:cNvSpPr/>
          <p:nvPr/>
        </p:nvSpPr>
        <p:spPr>
          <a:xfrm>
            <a:off x="914400" y="3276600"/>
            <a:ext cx="1447800" cy="0"/>
          </a:xfrm>
          <a:prstGeom prst="line">
            <a:avLst/>
          </a:prstGeom>
          <a:ln w="9525" cap="flat" cmpd="sng">
            <a:solidFill>
              <a:schemeClr val="tx1"/>
            </a:solidFill>
            <a:prstDash val="solid"/>
            <a:headEnd type="none" w="med" len="med"/>
            <a:tailEnd type="triangle" w="med" len="med"/>
          </a:ln>
        </p:spPr>
      </p:sp>
      <p:sp>
        <p:nvSpPr>
          <p:cNvPr id="40964" name="文本框 40963"/>
          <p:cNvSpPr txBox="1"/>
          <p:nvPr/>
        </p:nvSpPr>
        <p:spPr>
          <a:xfrm>
            <a:off x="2574925" y="2911475"/>
            <a:ext cx="4152900" cy="579438"/>
          </a:xfrm>
          <a:prstGeom prst="rect">
            <a:avLst/>
          </a:prstGeom>
          <a:noFill/>
          <a:ln w="9525">
            <a:noFill/>
          </a:ln>
        </p:spPr>
        <p:txBody>
          <a:bodyPr wrap="none" anchor="t" anchorCtr="0">
            <a:spAutoFit/>
          </a:bodyPr>
          <a:p>
            <a:r>
              <a:rPr lang="en-US" altLang="zh-CN" sz="3200">
                <a:solidFill>
                  <a:srgbClr val="6666FF"/>
                </a:solidFill>
                <a:latin typeface="Arial" panose="020B0604020202020204" pitchFamily="34" charset="0"/>
              </a:rPr>
              <a:t>have a feeling of relief</a:t>
            </a:r>
            <a:endParaRPr lang="en-US" altLang="zh-CN" sz="3200">
              <a:solidFill>
                <a:srgbClr val="6666FF"/>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962">
                                            <p:txEl>
                                              <p:charRg st="26" end="80"/>
                                            </p:txEl>
                                          </p:spTgt>
                                        </p:tgtEl>
                                        <p:attrNameLst>
                                          <p:attrName>style.visibility</p:attrName>
                                        </p:attrNameLst>
                                      </p:cBhvr>
                                      <p:to>
                                        <p:strVal val="visible"/>
                                      </p:to>
                                    </p:set>
                                    <p:animEffect transition="in" filter="blinds(horizontal)">
                                      <p:cBhvr>
                                        <p:cTn id="7" dur="500"/>
                                        <p:tgtEl>
                                          <p:spTgt spid="40962">
                                            <p:txEl>
                                              <p:charRg st="26" end="8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0962">
                                            <p:txEl>
                                              <p:charRg st="96" end="155"/>
                                            </p:txEl>
                                          </p:spTgt>
                                        </p:tgtEl>
                                        <p:attrNameLst>
                                          <p:attrName>style.visibility</p:attrName>
                                        </p:attrNameLst>
                                      </p:cBhvr>
                                      <p:to>
                                        <p:strVal val="visible"/>
                                      </p:to>
                                    </p:set>
                                    <p:animEffect transition="in" filter="blinds(horizontal)">
                                      <p:cBhvr>
                                        <p:cTn id="12" dur="500"/>
                                        <p:tgtEl>
                                          <p:spTgt spid="40962">
                                            <p:txEl>
                                              <p:charRg st="96" end="15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0962">
                                            <p:txEl>
                                              <p:charRg st="180" end="244"/>
                                            </p:txEl>
                                          </p:spTgt>
                                        </p:tgtEl>
                                        <p:attrNameLst>
                                          <p:attrName>style.visibility</p:attrName>
                                        </p:attrNameLst>
                                      </p:cBhvr>
                                      <p:to>
                                        <p:strVal val="visible"/>
                                      </p:to>
                                    </p:set>
                                    <p:animEffect transition="in" filter="blinds(horizontal)">
                                      <p:cBhvr>
                                        <p:cTn id="17" dur="500"/>
                                        <p:tgtEl>
                                          <p:spTgt spid="40962">
                                            <p:txEl>
                                              <p:charRg st="180" end="24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0962">
                                            <p:txEl>
                                              <p:charRg st="250" end="315"/>
                                            </p:txEl>
                                          </p:spTgt>
                                        </p:tgtEl>
                                        <p:attrNameLst>
                                          <p:attrName>style.visibility</p:attrName>
                                        </p:attrNameLst>
                                      </p:cBhvr>
                                      <p:to>
                                        <p:strVal val="visible"/>
                                      </p:to>
                                    </p:set>
                                    <p:animEffect transition="in" filter="blinds(horizontal)">
                                      <p:cBhvr>
                                        <p:cTn id="22" dur="500"/>
                                        <p:tgtEl>
                                          <p:spTgt spid="40962">
                                            <p:txEl>
                                              <p:charRg st="250" end="31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0962">
                                            <p:txEl>
                                              <p:charRg st="315" end="319"/>
                                            </p:txEl>
                                          </p:spTgt>
                                        </p:tgtEl>
                                        <p:attrNameLst>
                                          <p:attrName>style.visibility</p:attrName>
                                        </p:attrNameLst>
                                      </p:cBhvr>
                                      <p:to>
                                        <p:strVal val="visible"/>
                                      </p:to>
                                    </p:set>
                                    <p:animEffect transition="in" filter="blinds(horizontal)">
                                      <p:cBhvr>
                                        <p:cTn id="27" dur="500"/>
                                        <p:tgtEl>
                                          <p:spTgt spid="40962">
                                            <p:txEl>
                                              <p:charRg st="315" end="31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0964">
                                            <p:txEl>
                                              <p:charRg st="0" end="25"/>
                                            </p:txEl>
                                          </p:spTgt>
                                        </p:tgtEl>
                                        <p:attrNameLst>
                                          <p:attrName>style.visibility</p:attrName>
                                        </p:attrNameLst>
                                      </p:cBhvr>
                                      <p:to>
                                        <p:strVal val="visible"/>
                                      </p:to>
                                    </p:set>
                                    <p:animEffect transition="in" filter="blinds(horizontal)">
                                      <p:cBhvr>
                                        <p:cTn id="32" dur="500"/>
                                        <p:tgtEl>
                                          <p:spTgt spid="40964">
                                            <p:txEl>
                                              <p:charRg st="0" end="2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0962">
                                            <p:txEl>
                                              <p:charRg st="335" end="378"/>
                                            </p:txEl>
                                          </p:spTgt>
                                        </p:tgtEl>
                                        <p:attrNameLst>
                                          <p:attrName>style.visibility</p:attrName>
                                        </p:attrNameLst>
                                      </p:cBhvr>
                                      <p:to>
                                        <p:strVal val="visible"/>
                                      </p:to>
                                    </p:set>
                                    <p:animEffect transition="in" filter="blinds(horizontal)">
                                      <p:cBhvr>
                                        <p:cTn id="37" dur="500"/>
                                        <p:tgtEl>
                                          <p:spTgt spid="40962">
                                            <p:txEl>
                                              <p:charRg st="335" end="37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0962">
                                            <p:txEl>
                                              <p:charRg st="379" end="407"/>
                                            </p:txEl>
                                          </p:spTgt>
                                        </p:tgtEl>
                                        <p:attrNameLst>
                                          <p:attrName>style.visibility</p:attrName>
                                        </p:attrNameLst>
                                      </p:cBhvr>
                                      <p:to>
                                        <p:strVal val="visible"/>
                                      </p:to>
                                    </p:set>
                                    <p:animEffect transition="in" filter="blinds(horizontal)">
                                      <p:cBhvr>
                                        <p:cTn id="42" dur="500"/>
                                        <p:tgtEl>
                                          <p:spTgt spid="40962">
                                            <p:txEl>
                                              <p:charRg st="379" end="407"/>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40962">
                                            <p:txEl>
                                              <p:charRg st="407" end="430"/>
                                            </p:txEl>
                                          </p:spTgt>
                                        </p:tgtEl>
                                        <p:attrNameLst>
                                          <p:attrName>style.visibility</p:attrName>
                                        </p:attrNameLst>
                                      </p:cBhvr>
                                      <p:to>
                                        <p:strVal val="visible"/>
                                      </p:to>
                                    </p:set>
                                    <p:animEffect transition="in" filter="blinds(horizontal)">
                                      <p:cBhvr>
                                        <p:cTn id="45" dur="500"/>
                                        <p:tgtEl>
                                          <p:spTgt spid="40962">
                                            <p:txEl>
                                              <p:charRg st="407" end="43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3" name="文本占位符 35842"/>
          <p:cNvSpPr>
            <a:spLocks noGrp="1"/>
          </p:cNvSpPr>
          <p:nvPr>
            <p:ph type="body" idx="1"/>
          </p:nvPr>
        </p:nvSpPr>
        <p:spPr>
          <a:xfrm>
            <a:off x="152400" y="152400"/>
            <a:ext cx="8839200" cy="6400800"/>
          </a:xfrm>
          <a:ln/>
        </p:spPr>
        <p:txBody>
          <a:bodyPr/>
          <a:p>
            <a:pPr>
              <a:buNone/>
            </a:pPr>
            <a:r>
              <a:rPr lang="en-US" altLang="zh-CN"/>
              <a:t>1. I breathed a sigh of _____ when I heard they were safe and sound.  </a:t>
            </a:r>
            <a:endParaRPr lang="en-US" altLang="zh-CN"/>
          </a:p>
          <a:p>
            <a:pPr>
              <a:buNone/>
            </a:pPr>
            <a:r>
              <a:rPr lang="en-US" altLang="zh-CN"/>
              <a:t>2. Your sweater will _____ if you wash it at too high a temperature.</a:t>
            </a:r>
            <a:endParaRPr lang="en-US" altLang="zh-CN"/>
          </a:p>
          <a:p>
            <a:pPr>
              <a:buNone/>
            </a:pPr>
            <a:r>
              <a:rPr lang="en-US" altLang="zh-CN"/>
              <a:t>3. After he got married, he came back to see his parents at regular _____.</a:t>
            </a:r>
            <a:endParaRPr lang="en-US" altLang="zh-CN"/>
          </a:p>
          <a:p>
            <a:pPr>
              <a:buNone/>
            </a:pPr>
            <a:r>
              <a:rPr lang="en-US" altLang="zh-CN"/>
              <a:t>4. </a:t>
            </a:r>
            <a:r>
              <a:rPr lang="zh-CN" altLang="en-US" dirty="0"/>
              <a:t>月光下，姑娘们开始伴着音乐翩翩起舞。</a:t>
            </a:r>
            <a:endParaRPr lang="zh-CN" altLang="en-US" dirty="0"/>
          </a:p>
          <a:p>
            <a:pPr>
              <a:buNone/>
            </a:pPr>
            <a:r>
              <a:rPr lang="en-US" altLang="zh-CN"/>
              <a:t>The girls began to _____ _____ _____ _____ by the light of the moon.</a:t>
            </a:r>
            <a:endParaRPr lang="en-US" altLang="zh-CN"/>
          </a:p>
          <a:p>
            <a:endParaRPr lang="en-US" altLang="zh-CN" dirty="0"/>
          </a:p>
        </p:txBody>
      </p:sp>
      <p:sp>
        <p:nvSpPr>
          <p:cNvPr id="35844" name="文本框 35843"/>
          <p:cNvSpPr txBox="1"/>
          <p:nvPr/>
        </p:nvSpPr>
        <p:spPr>
          <a:xfrm>
            <a:off x="4267200" y="152400"/>
            <a:ext cx="10668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relief</a:t>
            </a:r>
            <a:endParaRPr lang="en-US" altLang="zh-CN" sz="2800" b="1">
              <a:solidFill>
                <a:srgbClr val="FF3300"/>
              </a:solidFill>
              <a:latin typeface="Arial" panose="020B0604020202020204" pitchFamily="34" charset="0"/>
            </a:endParaRPr>
          </a:p>
        </p:txBody>
      </p:sp>
      <p:sp>
        <p:nvSpPr>
          <p:cNvPr id="35845" name="文本框 35844"/>
          <p:cNvSpPr txBox="1"/>
          <p:nvPr/>
        </p:nvSpPr>
        <p:spPr>
          <a:xfrm>
            <a:off x="3733800" y="1219200"/>
            <a:ext cx="15240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shrink</a:t>
            </a:r>
            <a:endParaRPr lang="en-US" altLang="zh-CN" sz="2800" b="1">
              <a:solidFill>
                <a:srgbClr val="FF3300"/>
              </a:solidFill>
              <a:latin typeface="Arial" panose="020B0604020202020204" pitchFamily="34" charset="0"/>
            </a:endParaRPr>
          </a:p>
        </p:txBody>
      </p:sp>
      <p:sp>
        <p:nvSpPr>
          <p:cNvPr id="35846" name="文本框 35845"/>
          <p:cNvSpPr txBox="1"/>
          <p:nvPr/>
        </p:nvSpPr>
        <p:spPr>
          <a:xfrm>
            <a:off x="3810000" y="2819400"/>
            <a:ext cx="16764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intervals</a:t>
            </a:r>
            <a:endParaRPr lang="en-US" altLang="zh-CN" sz="2800" b="1">
              <a:solidFill>
                <a:srgbClr val="FF3300"/>
              </a:solidFill>
              <a:latin typeface="Arial" panose="020B0604020202020204" pitchFamily="34" charset="0"/>
            </a:endParaRPr>
          </a:p>
        </p:txBody>
      </p:sp>
      <p:sp>
        <p:nvSpPr>
          <p:cNvPr id="35847" name="文本框 35846"/>
          <p:cNvSpPr txBox="1"/>
          <p:nvPr/>
        </p:nvSpPr>
        <p:spPr>
          <a:xfrm>
            <a:off x="3581400" y="3962400"/>
            <a:ext cx="53340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dance     to       the       music</a:t>
            </a:r>
            <a:endParaRPr lang="en-US" altLang="zh-CN" sz="2800" b="1">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blinds(horizontal)">
                                      <p:cBhvr>
                                        <p:cTn id="7" dur="500"/>
                                        <p:tgtEl>
                                          <p:spTgt spid="358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845">
                                            <p:txEl>
                                              <p:charRg st="0" end="7"/>
                                            </p:txEl>
                                          </p:spTgt>
                                        </p:tgtEl>
                                        <p:attrNameLst>
                                          <p:attrName>style.visibility</p:attrName>
                                        </p:attrNameLst>
                                      </p:cBhvr>
                                      <p:to>
                                        <p:strVal val="visible"/>
                                      </p:to>
                                    </p:set>
                                    <p:animEffect transition="in" filter="blinds(horizontal)">
                                      <p:cBhvr>
                                        <p:cTn id="12" dur="500"/>
                                        <p:tgtEl>
                                          <p:spTgt spid="35845">
                                            <p:txEl>
                                              <p:charRg st="0"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5846">
                                            <p:txEl>
                                              <p:charRg st="0" end="10"/>
                                            </p:txEl>
                                          </p:spTgt>
                                        </p:tgtEl>
                                        <p:attrNameLst>
                                          <p:attrName>style.visibility</p:attrName>
                                        </p:attrNameLst>
                                      </p:cBhvr>
                                      <p:to>
                                        <p:strVal val="visible"/>
                                      </p:to>
                                    </p:set>
                                    <p:animEffect transition="in" filter="blinds(horizontal)">
                                      <p:cBhvr>
                                        <p:cTn id="17" dur="500"/>
                                        <p:tgtEl>
                                          <p:spTgt spid="35846">
                                            <p:txEl>
                                              <p:charRg st="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5847">
                                            <p:txEl>
                                              <p:charRg st="0" end="35"/>
                                            </p:txEl>
                                          </p:spTgt>
                                        </p:tgtEl>
                                        <p:attrNameLst>
                                          <p:attrName>style.visibility</p:attrName>
                                        </p:attrNameLst>
                                      </p:cBhvr>
                                      <p:to>
                                        <p:strVal val="visible"/>
                                      </p:to>
                                    </p:set>
                                    <p:animEffect transition="in" filter="blinds(horizontal)">
                                      <p:cBhvr>
                                        <p:cTn id="22" dur="500"/>
                                        <p:tgtEl>
                                          <p:spTgt spid="35847">
                                            <p:txEl>
                                              <p:charRg st="0" end="3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5" name="文本占位符 33794"/>
          <p:cNvSpPr>
            <a:spLocks noGrp="1"/>
          </p:cNvSpPr>
          <p:nvPr>
            <p:ph type="body" idx="1"/>
          </p:nvPr>
        </p:nvSpPr>
        <p:spPr>
          <a:xfrm>
            <a:off x="76200" y="152400"/>
            <a:ext cx="8915400" cy="6477000"/>
          </a:xfrm>
          <a:ln/>
        </p:spPr>
        <p:txBody>
          <a:bodyPr/>
          <a:p>
            <a:pPr>
              <a:buNone/>
            </a:pPr>
            <a:r>
              <a:rPr lang="en-US" altLang="zh-CN"/>
              <a:t>5. </a:t>
            </a:r>
            <a:r>
              <a:rPr lang="zh-CN" altLang="en-US" dirty="0"/>
              <a:t>令我们感到欣慰的是，所有的孩子都安全到家了。</a:t>
            </a:r>
            <a:endParaRPr lang="zh-CN" altLang="en-US" dirty="0"/>
          </a:p>
          <a:p>
            <a:pPr>
              <a:buNone/>
            </a:pPr>
            <a:r>
              <a:rPr lang="zh-CN" altLang="en-US" dirty="0"/>
              <a:t>   </a:t>
            </a:r>
            <a:r>
              <a:rPr lang="en-US" altLang="zh-CN"/>
              <a:t>___________, all children arrived home safely.</a:t>
            </a:r>
            <a:endParaRPr lang="en-US" altLang="zh-CN"/>
          </a:p>
          <a:p>
            <a:pPr>
              <a:buNone/>
            </a:pPr>
            <a:r>
              <a:rPr lang="en-US" altLang="zh-CN"/>
              <a:t>6. </a:t>
            </a:r>
            <a:r>
              <a:rPr lang="zh-CN" altLang="en-US" dirty="0"/>
              <a:t>汽车销量一直在下降。</a:t>
            </a:r>
            <a:endParaRPr lang="zh-CN" altLang="en-US" dirty="0"/>
          </a:p>
          <a:p>
            <a:pPr>
              <a:buNone/>
            </a:pPr>
            <a:r>
              <a:rPr lang="zh-CN" altLang="en-US" dirty="0"/>
              <a:t>   </a:t>
            </a:r>
            <a:r>
              <a:rPr lang="en-US" altLang="zh-CN"/>
              <a:t>Car sales have been________</a:t>
            </a:r>
            <a:r>
              <a:rPr lang="en-US" altLang="zh-CN">
                <a:solidFill>
                  <a:srgbClr val="FF3399"/>
                </a:solidFill>
              </a:rPr>
              <a:t>.</a:t>
            </a:r>
            <a:endParaRPr lang="en-US" altLang="zh-CN">
              <a:solidFill>
                <a:srgbClr val="FF3399"/>
              </a:solidFill>
            </a:endParaRPr>
          </a:p>
          <a:p>
            <a:pPr>
              <a:buNone/>
            </a:pPr>
            <a:r>
              <a:rPr lang="en-US" altLang="zh-CN"/>
              <a:t>7. </a:t>
            </a:r>
            <a:r>
              <a:rPr lang="zh-CN" altLang="en-US" dirty="0"/>
              <a:t>你可以从人群中挤过去。</a:t>
            </a:r>
            <a:endParaRPr lang="zh-CN" altLang="en-US" dirty="0"/>
          </a:p>
          <a:p>
            <a:pPr>
              <a:buNone/>
            </a:pPr>
            <a:r>
              <a:rPr lang="zh-CN" altLang="en-US" dirty="0">
                <a:solidFill>
                  <a:srgbClr val="FF3399"/>
                </a:solidFill>
              </a:rPr>
              <a:t>    </a:t>
            </a:r>
            <a:r>
              <a:rPr lang="en-US" altLang="zh-CN"/>
              <a:t>You can push your way ________ the crowd.</a:t>
            </a:r>
            <a:endParaRPr lang="en-US" altLang="zh-CN"/>
          </a:p>
        </p:txBody>
      </p:sp>
      <p:sp>
        <p:nvSpPr>
          <p:cNvPr id="33796" name="文本框 33795"/>
          <p:cNvSpPr txBox="1"/>
          <p:nvPr/>
        </p:nvSpPr>
        <p:spPr>
          <a:xfrm>
            <a:off x="457200" y="1143000"/>
            <a:ext cx="25146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To our relief</a:t>
            </a:r>
            <a:endParaRPr lang="en-US" altLang="zh-CN" sz="2800" b="1">
              <a:solidFill>
                <a:srgbClr val="FF3300"/>
              </a:solidFill>
              <a:latin typeface="Arial" panose="020B0604020202020204" pitchFamily="34" charset="0"/>
            </a:endParaRPr>
          </a:p>
        </p:txBody>
      </p:sp>
      <p:sp>
        <p:nvSpPr>
          <p:cNvPr id="33797" name="文本框 33796"/>
          <p:cNvSpPr txBox="1"/>
          <p:nvPr/>
        </p:nvSpPr>
        <p:spPr>
          <a:xfrm>
            <a:off x="4267200" y="2286000"/>
            <a:ext cx="19050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shrinking</a:t>
            </a:r>
            <a:endParaRPr lang="en-US" altLang="zh-CN" sz="2800" b="1" dirty="0">
              <a:solidFill>
                <a:srgbClr val="FF3300"/>
              </a:solidFill>
              <a:latin typeface="Arial" panose="020B0604020202020204" pitchFamily="34" charset="0"/>
            </a:endParaRPr>
          </a:p>
        </p:txBody>
      </p:sp>
      <p:sp>
        <p:nvSpPr>
          <p:cNvPr id="33798" name="文本框 33797"/>
          <p:cNvSpPr txBox="1"/>
          <p:nvPr/>
        </p:nvSpPr>
        <p:spPr>
          <a:xfrm>
            <a:off x="5105400" y="3505200"/>
            <a:ext cx="19812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through</a:t>
            </a:r>
            <a:endParaRPr lang="en-US" altLang="zh-CN" sz="2800" b="1">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795">
                                            <p:txEl>
                                              <p:charRg st="26" end="76"/>
                                            </p:txEl>
                                          </p:spTgt>
                                        </p:tgtEl>
                                        <p:attrNameLst>
                                          <p:attrName>style.visibility</p:attrName>
                                        </p:attrNameLst>
                                      </p:cBhvr>
                                      <p:to>
                                        <p:strVal val="visible"/>
                                      </p:to>
                                    </p:set>
                                    <p:animEffect transition="in" filter="blinds(horizontal)">
                                      <p:cBhvr>
                                        <p:cTn id="7" dur="500"/>
                                        <p:tgtEl>
                                          <p:spTgt spid="33795">
                                            <p:txEl>
                                              <p:charRg st="26" end="7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795">
                                            <p:txEl>
                                              <p:charRg st="76" end="90"/>
                                            </p:txEl>
                                          </p:spTgt>
                                        </p:tgtEl>
                                        <p:attrNameLst>
                                          <p:attrName>style.visibility</p:attrName>
                                        </p:attrNameLst>
                                      </p:cBhvr>
                                      <p:to>
                                        <p:strVal val="visible"/>
                                      </p:to>
                                    </p:set>
                                    <p:animEffect transition="in" filter="blinds(horizontal)">
                                      <p:cBhvr>
                                        <p:cTn id="12" dur="500"/>
                                        <p:tgtEl>
                                          <p:spTgt spid="33795">
                                            <p:txEl>
                                              <p:charRg st="76" end="9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3795">
                                            <p:txEl>
                                              <p:charRg st="90" end="122"/>
                                            </p:txEl>
                                          </p:spTgt>
                                        </p:tgtEl>
                                        <p:attrNameLst>
                                          <p:attrName>style.visibility</p:attrName>
                                        </p:attrNameLst>
                                      </p:cBhvr>
                                      <p:to>
                                        <p:strVal val="visible"/>
                                      </p:to>
                                    </p:set>
                                    <p:animEffect transition="in" filter="blinds(horizontal)">
                                      <p:cBhvr>
                                        <p:cTn id="17" dur="500"/>
                                        <p:tgtEl>
                                          <p:spTgt spid="33795">
                                            <p:txEl>
                                              <p:charRg st="90" end="12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3795">
                                            <p:txEl>
                                              <p:charRg st="122" end="137"/>
                                            </p:txEl>
                                          </p:spTgt>
                                        </p:tgtEl>
                                        <p:attrNameLst>
                                          <p:attrName>style.visibility</p:attrName>
                                        </p:attrNameLst>
                                      </p:cBhvr>
                                      <p:to>
                                        <p:strVal val="visible"/>
                                      </p:to>
                                    </p:set>
                                    <p:animEffect transition="in" filter="blinds(horizontal)">
                                      <p:cBhvr>
                                        <p:cTn id="22" dur="500"/>
                                        <p:tgtEl>
                                          <p:spTgt spid="33795">
                                            <p:txEl>
                                              <p:charRg st="122" end="13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3795">
                                            <p:txEl>
                                              <p:charRg st="137" end="183"/>
                                            </p:txEl>
                                          </p:spTgt>
                                        </p:tgtEl>
                                        <p:attrNameLst>
                                          <p:attrName>style.visibility</p:attrName>
                                        </p:attrNameLst>
                                      </p:cBhvr>
                                      <p:to>
                                        <p:strVal val="visible"/>
                                      </p:to>
                                    </p:set>
                                    <p:animEffect transition="in" filter="blinds(horizontal)">
                                      <p:cBhvr>
                                        <p:cTn id="27" dur="500"/>
                                        <p:tgtEl>
                                          <p:spTgt spid="33795">
                                            <p:txEl>
                                              <p:charRg st="137" end="18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3797">
                                            <p:txEl>
                                              <p:charRg st="0" end="10"/>
                                            </p:txEl>
                                          </p:spTgt>
                                        </p:tgtEl>
                                        <p:attrNameLst>
                                          <p:attrName>style.visibility</p:attrName>
                                        </p:attrNameLst>
                                      </p:cBhvr>
                                      <p:to>
                                        <p:strVal val="visible"/>
                                      </p:to>
                                    </p:set>
                                    <p:animEffect transition="in" filter="blinds(horizontal)">
                                      <p:cBhvr>
                                        <p:cTn id="32" dur="500"/>
                                        <p:tgtEl>
                                          <p:spTgt spid="33797">
                                            <p:txEl>
                                              <p:charRg st="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3798"/>
                                        </p:tgtEl>
                                        <p:attrNameLst>
                                          <p:attrName>style.visibility</p:attrName>
                                        </p:attrNameLst>
                                      </p:cBhvr>
                                      <p:to>
                                        <p:strVal val="visible"/>
                                      </p:to>
                                    </p:set>
                                    <p:animEffect transition="in" filter="blinds(horizontal)">
                                      <p:cBhvr>
                                        <p:cTn id="37"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9" name="文本占位符 34818"/>
          <p:cNvSpPr>
            <a:spLocks noGrp="1"/>
          </p:cNvSpPr>
          <p:nvPr>
            <p:ph type="body" idx="1"/>
          </p:nvPr>
        </p:nvSpPr>
        <p:spPr>
          <a:xfrm>
            <a:off x="152400" y="381000"/>
            <a:ext cx="8229600" cy="4525963"/>
          </a:xfrm>
          <a:ln/>
        </p:spPr>
        <p:txBody>
          <a:bodyPr/>
          <a:p>
            <a:pPr>
              <a:buNone/>
            </a:pPr>
            <a:r>
              <a:rPr lang="en-US" altLang="zh-CN"/>
              <a:t>8.You will not </a:t>
            </a:r>
            <a:r>
              <a:rPr lang="en-US" altLang="zh-CN">
                <a:solidFill>
                  <a:srgbClr val="FF3399"/>
                </a:solidFill>
              </a:rPr>
              <a:t>_____ ______ ___</a:t>
            </a:r>
            <a:r>
              <a:rPr lang="en-US" altLang="zh-CN"/>
              <a:t> what we have until we lost it, and not be </a:t>
            </a:r>
            <a:r>
              <a:rPr lang="en-US" altLang="zh-CN" dirty="0" err="1"/>
              <a:t>consious</a:t>
            </a:r>
            <a:r>
              <a:rPr lang="en-US" altLang="zh-CN"/>
              <a:t> of health until we are ill.</a:t>
            </a:r>
            <a:endParaRPr lang="en-US" altLang="zh-CN"/>
          </a:p>
          <a:p>
            <a:pPr>
              <a:buNone/>
            </a:pPr>
            <a:r>
              <a:rPr lang="en-US" altLang="zh-CN"/>
              <a:t>                                  ---Helen Adams Keller</a:t>
            </a:r>
            <a:endParaRPr lang="en-US" altLang="zh-CN"/>
          </a:p>
          <a:p>
            <a:pPr>
              <a:buNone/>
            </a:pPr>
            <a:endParaRPr lang="en-US" altLang="zh-CN"/>
          </a:p>
          <a:p>
            <a:pPr>
              <a:buNone/>
            </a:pPr>
            <a:r>
              <a:rPr lang="en-US" altLang="zh-CN"/>
              <a:t>  </a:t>
            </a:r>
            <a:r>
              <a:rPr lang="zh-CN" altLang="en-US" dirty="0"/>
              <a:t>人们只有在失去一样东西时才知道它的可贵，只有在失去健康时才感到健康的重要。</a:t>
            </a:r>
            <a:endParaRPr lang="zh-CN" altLang="en-US" dirty="0"/>
          </a:p>
        </p:txBody>
      </p:sp>
      <p:sp>
        <p:nvSpPr>
          <p:cNvPr id="34820" name="文本框 34819"/>
          <p:cNvSpPr txBox="1"/>
          <p:nvPr/>
        </p:nvSpPr>
        <p:spPr>
          <a:xfrm>
            <a:off x="3048000" y="304800"/>
            <a:ext cx="3352800" cy="519113"/>
          </a:xfrm>
          <a:prstGeom prst="rect">
            <a:avLst/>
          </a:prstGeom>
          <a:noFill/>
          <a:ln w="9525">
            <a:noFill/>
          </a:ln>
        </p:spPr>
        <p:txBody>
          <a:bodyPr>
            <a:spAutoFit/>
          </a:bodyPr>
          <a:p>
            <a:pPr>
              <a:spcBef>
                <a:spcPct val="50000"/>
              </a:spcBef>
            </a:pPr>
            <a:r>
              <a:rPr lang="en-US" altLang="zh-CN" sz="2800" b="1">
                <a:solidFill>
                  <a:srgbClr val="FF3300"/>
                </a:solidFill>
                <a:latin typeface="Arial" panose="020B0604020202020204" pitchFamily="34" charset="0"/>
              </a:rPr>
              <a:t>be   grateful   for</a:t>
            </a:r>
            <a:endParaRPr lang="en-US" altLang="zh-CN" sz="2800" b="1">
              <a:solidFill>
                <a:srgbClr val="FF33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820">
                                            <p:txEl>
                                              <p:charRg st="0" end="20"/>
                                            </p:txEl>
                                          </p:spTgt>
                                        </p:tgtEl>
                                        <p:attrNameLst>
                                          <p:attrName>style.visibility</p:attrName>
                                        </p:attrNameLst>
                                      </p:cBhvr>
                                      <p:to>
                                        <p:strVal val="visible"/>
                                      </p:to>
                                    </p:set>
                                    <p:animEffect transition="in" filter="blinds(horizontal)">
                                      <p:cBhvr>
                                        <p:cTn id="7" dur="500"/>
                                        <p:tgtEl>
                                          <p:spTgt spid="34820">
                                            <p:txEl>
                                              <p:charRg st="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PP_MARK_KEY" val="ae1b4d06-7b42-4645-a692-fd2ba0c1b10e"/>
  <p:tag name="COMMONDATA" val="eyJoZGlkIjoiYjc0ZmZkOWUzNTFkZGEyNmM3MTg1YzE3YzBkNDQyMzc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5127</Words>
  <Application>WPS 演示</Application>
  <PresentationFormat>在屏幕上显示</PresentationFormat>
  <Paragraphs>237</Paragraphs>
  <Slides>26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26</vt:i4>
      </vt:variant>
    </vt:vector>
  </HeadingPairs>
  <TitlesOfParts>
    <vt:vector size="34" baseType="lpstr">
      <vt:lpstr>Arial</vt:lpstr>
      <vt:lpstr>宋体</vt:lpstr>
      <vt:lpstr>Wingdings</vt:lpstr>
      <vt:lpstr>微软雅黑</vt:lpstr>
      <vt:lpstr>Calibri</vt:lpstr>
      <vt:lpstr>Arial Unicode MS</vt:lpstr>
      <vt:lpstr>Times New Roman</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静</cp:lastModifiedBy>
  <cp:revision>73</cp:revision>
  <dcterms:created xsi:type="dcterms:W3CDTF">2023-01-29T02:44:23Z</dcterms:created>
  <dcterms:modified xsi:type="dcterms:W3CDTF">2023-01-29T02:57:43Z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822273B8BD844C719C686827EB75B511</vt:lpwstr>
  </property>
  <property fmtid="{D5CDD505-2E9C-101B-9397-08002B2CF9AE}" pid="4" name="KSOProductBuildVer">
    <vt:lpwstr>2052-11.1.0.13703</vt:lpwstr>
  </property>
</Properties>
</file>