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20" r:id="rId2"/>
    <p:sldId id="2701" r:id="rId3"/>
    <p:sldId id="2773" r:id="rId4"/>
    <p:sldId id="2797" r:id="rId5"/>
    <p:sldId id="2800" r:id="rId6"/>
    <p:sldId id="2798" r:id="rId7"/>
    <p:sldId id="2801" r:id="rId8"/>
    <p:sldId id="2715" r:id="rId9"/>
    <p:sldId id="2765" r:id="rId10"/>
    <p:sldId id="2795" r:id="rId11"/>
    <p:sldId id="2796" r:id="rId12"/>
    <p:sldId id="2768" r:id="rId13"/>
    <p:sldId id="2721" r:id="rId14"/>
    <p:sldId id="2365" r:id="rId15"/>
  </p:sldIdLst>
  <p:sldSz cx="12190413" cy="6859588"/>
  <p:notesSz cx="6858000" cy="9144000"/>
  <p:custDataLst>
    <p:tags r:id="rId18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5D27"/>
    <a:srgbClr val="9B5030"/>
    <a:srgbClr val="AC5D4A"/>
    <a:srgbClr val="EDDBD7"/>
    <a:srgbClr val="86493A"/>
    <a:srgbClr val="3D4757"/>
    <a:srgbClr val="466886"/>
    <a:srgbClr val="353636"/>
    <a:srgbClr val="AD6B15"/>
    <a:srgbClr val="7C6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9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792" y="78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2025/3/14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2025/3/14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8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62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 flipV="1">
            <a:off x="93118" y="0"/>
            <a:ext cx="0" cy="62807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矩形 2"/>
          <p:cNvSpPr/>
          <p:nvPr userDrawn="1"/>
        </p:nvSpPr>
        <p:spPr>
          <a:xfrm>
            <a:off x="0" y="0"/>
            <a:ext cx="12189600" cy="792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73278" y="141945"/>
            <a:ext cx="55583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96000" y="628077"/>
            <a:ext cx="1209600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389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__1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__2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__3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__4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__5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6.doc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841298" y="1011411"/>
            <a:ext cx="349115" cy="4841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noAutofit/>
          </a:bodyPr>
          <a:lstStyle/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11845639" y="4108446"/>
            <a:ext cx="442255" cy="81788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语文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大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一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轮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习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28380" y="2277666"/>
            <a:ext cx="6733652" cy="127571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algn="ctr" fontAlgn="ctr">
              <a:lnSpc>
                <a:spcPts val="6000"/>
              </a:lnSpc>
            </a:pPr>
            <a:r>
              <a:rPr lang="zh-CN" altLang="zh-CN" sz="4400" b="1">
                <a:latin typeface="微软雅黑" panose="020B0503020204020204" charset="-122"/>
                <a:ea typeface="微软雅黑" panose="020B0503020204020204" charset="-122"/>
              </a:rPr>
              <a:t>《兼爱》《礼运</a:t>
            </a:r>
            <a:r>
              <a:rPr lang="en-US" altLang="zh-CN" sz="4400" b="1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zh-CN" sz="4400" b="1">
                <a:latin typeface="微软雅黑" panose="020B0503020204020204" charset="-122"/>
                <a:ea typeface="微软雅黑" panose="020B0503020204020204" charset="-122"/>
              </a:rPr>
              <a:t>节选</a:t>
            </a:r>
            <a:r>
              <a:rPr lang="en-US" altLang="zh-CN" sz="4400" b="1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zh-CN" sz="4400" b="1">
                <a:latin typeface="微软雅黑" panose="020B0503020204020204" charset="-122"/>
                <a:ea typeface="微软雅黑" panose="020B0503020204020204" charset="-122"/>
              </a:rPr>
              <a:t>》</a:t>
            </a:r>
            <a:endParaRPr lang="zh-CN" altLang="en-US" sz="4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215799" y="1011411"/>
            <a:ext cx="640047" cy="4841876"/>
          </a:xfrm>
          <a:prstGeom prst="rect">
            <a:avLst/>
          </a:prstGeom>
          <a:solidFill>
            <a:srgbClr val="B62D08"/>
          </a:solidFill>
          <a:ln>
            <a:solidFill>
              <a:schemeClr val="tx1"/>
            </a:solidFill>
          </a:ln>
        </p:spPr>
        <p:txBody>
          <a:bodyPr vert="horz" wrap="square" rtlCol="0">
            <a:no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US" altLang="zh-CN" sz="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板块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五  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文言文阅读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US" altLang="zh-CN" sz="5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教材文言文训练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397847" y="3578052"/>
            <a:ext cx="28565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50000"/>
              </a:lnSpc>
              <a:spcBef>
                <a:spcPts val="1000"/>
              </a:spcBef>
            </a:pP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</a:p>
        </p:txBody>
      </p:sp>
    </p:spTree>
    <p:extLst>
      <p:ext uri="{BB962C8B-B14F-4D97-AF65-F5344CB8AC3E}">
        <p14:creationId xmlns:p14="http://schemas.microsoft.com/office/powerpoint/2010/main" val="22564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837506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</a:t>
            </a:r>
            <a:r>
              <a:rPr lang="en-US" altLang="zh-CN" sz="2800" kern="100" dirty="0">
                <a:latin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请解释文中画特殊符号的词语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(·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表示通假字，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⊙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表示重点词语，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表示古今异义词，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表示词类活用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，判断画波浪线的特殊句式的类型。</a:t>
            </a:r>
            <a:endParaRPr lang="zh-CN" altLang="zh-CN" sz="2800" kern="1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0025" y="141946"/>
            <a:ext cx="2510805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一、微点夯实</a:t>
            </a: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145630"/>
              </p:ext>
            </p:extLst>
          </p:nvPr>
        </p:nvGraphicFramePr>
        <p:xfrm>
          <a:off x="428625" y="3067466"/>
          <a:ext cx="11333163" cy="329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文档" r:id="rId4" imgW="11464631" imgH="3338063" progId="Word.Document.12">
                  <p:embed/>
                </p:oleObj>
              </mc:Choice>
              <mc:Fallback>
                <p:oleObj name="文档" r:id="rId4" imgW="11464631" imgH="33380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8625" y="3067466"/>
                        <a:ext cx="11333163" cy="3297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9326857" y="30523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于是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53706" y="395360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治疗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06977" y="47985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这样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464264" y="235201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latin typeface="+mn-ea"/>
                <a:cs typeface="Times New Roman" panose="02020603050405020304" pitchFamily="18" charset="0"/>
              </a:rPr>
              <a:t>兼　爱</a:t>
            </a:r>
            <a:endParaRPr lang="zh-CN" altLang="en-US" sz="28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930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591715"/>
              </p:ext>
            </p:extLst>
          </p:nvPr>
        </p:nvGraphicFramePr>
        <p:xfrm>
          <a:off x="425450" y="766763"/>
          <a:ext cx="11333163" cy="521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4" name="文档" r:id="rId4" imgW="11464631" imgH="5277209" progId="Word.Document.12">
                  <p:embed/>
                </p:oleObj>
              </mc:Choice>
              <mc:Fallback>
                <p:oleObj name="文档" r:id="rId4" imgW="11464631" imgH="52772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450" y="766763"/>
                        <a:ext cx="11333163" cy="521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6383238" y="75678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75794" y="1529713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尝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，尝试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93940" y="217953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宾语前置句</a:t>
            </a: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58505" y="2204923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使动用法，使受损失</a:t>
            </a: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10630" y="374395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</a:t>
            </a: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439022" y="373854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慈爱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6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905841"/>
              </p:ext>
            </p:extLst>
          </p:nvPr>
        </p:nvGraphicFramePr>
        <p:xfrm>
          <a:off x="479425" y="533973"/>
          <a:ext cx="11231562" cy="578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文档" r:id="rId4" imgW="11464631" imgH="5899749" progId="Word.Document.12">
                  <p:embed/>
                </p:oleObj>
              </mc:Choice>
              <mc:Fallback>
                <p:oleObj name="文档" r:id="rId4" imgW="11464631" imgH="58997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9425" y="533973"/>
                        <a:ext cx="11231562" cy="578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928048" y="49913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即使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89956" y="49042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家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33498" y="1371942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使动用法，使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获利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983638" y="135452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名词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用作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70761" y="22186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 spc="-3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动</a:t>
            </a:r>
            <a:r>
              <a:rPr lang="zh-CN" altLang="zh-CN" sz="2800" kern="100" spc="-3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</a:t>
            </a:r>
            <a:r>
              <a:rPr lang="zh-CN" altLang="zh-CN" sz="2800" kern="100" spc="-3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，伤害</a:t>
            </a:r>
            <a:endParaRPr lang="zh-CN" altLang="en-US" spc="-30">
              <a:solidFill>
                <a:prstClr val="black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94116" y="227301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卿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61084" y="306529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夫的封地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9757" y="3071669"/>
            <a:ext cx="4855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古代贵族的等级名称，亦为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职</a:t>
            </a:r>
            <a:endParaRPr lang="en-US" altLang="zh-CN" sz="2800" kern="100" smtClean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509" y="3892222"/>
            <a:ext cx="6702108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官的等级名称，其地位在卿之下、士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之上</a:t>
            </a:r>
            <a:endParaRPr lang="en-US" altLang="zh-CN" sz="2800" kern="100" smtClean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45466" y="545027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纷乱之事</a:t>
            </a: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736749" y="5448525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全都在这里。具，完备、齐全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8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814827"/>
              </p:ext>
            </p:extLst>
          </p:nvPr>
        </p:nvGraphicFramePr>
        <p:xfrm>
          <a:off x="425450" y="503593"/>
          <a:ext cx="11333163" cy="591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文档" r:id="rId4" imgW="11464631" imgH="5967682" progId="Word.Document.12">
                  <p:embed/>
                </p:oleObj>
              </mc:Choice>
              <mc:Fallback>
                <p:oleObj name="文档" r:id="rId4" imgW="11464631" imgH="59676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450" y="503593"/>
                        <a:ext cx="11333163" cy="591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4781644" y="48882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宾语前置句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95949" y="124980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对待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371898" y="1267218"/>
            <a:ext cx="134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</a:t>
            </a:r>
            <a:endParaRPr lang="en-US" altLang="zh-CN" sz="2800" kern="100" smtClean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8528" y="213190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怎么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59499" y="280784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114209" y="349134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又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473261" y="485949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同时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17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853338"/>
              </p:ext>
            </p:extLst>
          </p:nvPr>
        </p:nvGraphicFramePr>
        <p:xfrm>
          <a:off x="428625" y="1351434"/>
          <a:ext cx="1133316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文档" r:id="rId4" imgW="11464631" imgH="2470030" progId="Word.Document.12">
                  <p:embed/>
                </p:oleObj>
              </mc:Choice>
              <mc:Fallback>
                <p:oleObj name="文档" r:id="rId4" imgW="11464631" imgH="24700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8625" y="1351434"/>
                        <a:ext cx="11333163" cy="243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7895406" y="133094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不禁止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369805" y="133094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鼓励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75723" y="222307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互相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565904" y="2223076"/>
            <a:ext cx="4154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夫子，即先生、老师，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endParaRPr lang="en-US" altLang="zh-CN" sz="2800" kern="100" smtClean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7786" y="3068008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弟子们对墨翟的尊称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73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64503" y="746334"/>
            <a:ext cx="1861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latin typeface="+mn-ea"/>
                <a:cs typeface="Times New Roman" panose="02020603050405020304" pitchFamily="18" charset="0"/>
              </a:rPr>
              <a:t>礼运</a:t>
            </a: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>
                <a:latin typeface="+mn-ea"/>
                <a:cs typeface="Times New Roman" panose="02020603050405020304" pitchFamily="18" charset="0"/>
              </a:rPr>
              <a:t>节选</a:t>
            </a: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endParaRPr lang="zh-CN" altLang="en-US" sz="280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773295"/>
              </p:ext>
            </p:extLst>
          </p:nvPr>
        </p:nvGraphicFramePr>
        <p:xfrm>
          <a:off x="425450" y="1525017"/>
          <a:ext cx="11333163" cy="413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文档" r:id="rId4" imgW="11464631" imgH="3985763" progId="Word.Document.12">
                  <p:embed/>
                </p:oleObj>
              </mc:Choice>
              <mc:Fallback>
                <p:oleObj name="文档" r:id="rId4" imgW="11464631" imgH="39857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450" y="1525017"/>
                        <a:ext cx="11333163" cy="4137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2638822" y="151630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施行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37587" y="1525017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44601" y="150759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培养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771361" y="313130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职分，职守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335957" y="314001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女子出嫁</a:t>
            </a: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701524" y="476077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兴起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52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333450"/>
            <a:ext cx="1141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二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翻译语句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圣人以治天下为事者也，必知乱之所自起，焉能治之。</a:t>
            </a:r>
            <a:endParaRPr lang="zh-CN" altLang="zh-CN" sz="28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君自爱也，不爱臣，故亏臣而自利。</a:t>
            </a:r>
            <a:endParaRPr lang="zh-CN" altLang="zh-CN" sz="28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2800" kern="100">
                <a:solidFill>
                  <a:prstClr val="black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>
                <a:solidFill>
                  <a:prstClr val="black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lvl="0" algn="just">
              <a:lnSpc>
                <a:spcPct val="150000"/>
              </a:lnSpc>
            </a:pPr>
            <a:r>
              <a:rPr lang="en-US" altLang="zh-CN" sz="2800" kern="100" smtClean="0">
                <a:solidFill>
                  <a:prstClr val="black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r>
              <a:rPr lang="en-US" altLang="zh-CN" sz="2800" kern="100">
                <a:solidFill>
                  <a:prstClr val="black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_______________________________________________________________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5259" y="1548794"/>
            <a:ext cx="11210519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圣人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是把治理天下作为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自己的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事务的人，必定知道混乱产生的原因，于是能治理它。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，把；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，判断句；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焉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，于是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2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5259" y="4077866"/>
            <a:ext cx="11210519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上爱自己而不爱臣下，所以伤害臣下以使自己获利。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自爱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，宾语前置；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，所以；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亏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，使动用法，使受损失，使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受损；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利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，使动用法，使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得利</a:t>
            </a:r>
            <a:r>
              <a:rPr lang="en-US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2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6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6747"/>
              </p:ext>
            </p:extLst>
          </p:nvPr>
        </p:nvGraphicFramePr>
        <p:xfrm>
          <a:off x="491870" y="2142442"/>
          <a:ext cx="11219960" cy="4484880"/>
        </p:xfrm>
        <a:graphic>
          <a:graphicData uri="http://schemas.openxmlformats.org/drawingml/2006/table">
            <a:tbl>
              <a:tblPr/>
              <a:tblGrid>
                <a:gridCol w="7547552"/>
                <a:gridCol w="3672408"/>
              </a:tblGrid>
              <a:tr h="600434">
                <a:tc>
                  <a:txBody>
                    <a:bodyPr/>
                    <a:lstStyle/>
                    <a:p>
                      <a:pPr marL="72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例句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义项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天下之乱物，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此而已矣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修守战之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《过秦论》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政通人和，百废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兴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《岳阳楼记》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得夜见汉使，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自陈道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《苏武传》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成妻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资诣问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《促织》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8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⑥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罔不因势象形，各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具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情态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《核舟记》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89206" y="760359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28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多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义实词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</a:rPr>
              <a:t>(1)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具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0025" y="141946"/>
            <a:ext cx="2510805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二、连线梳理</a:t>
            </a:r>
          </a:p>
        </p:txBody>
      </p:sp>
      <p:sp>
        <p:nvSpPr>
          <p:cNvPr id="6" name="矩形 5"/>
          <p:cNvSpPr/>
          <p:nvPr/>
        </p:nvSpPr>
        <p:spPr>
          <a:xfrm>
            <a:off x="8102638" y="2901406"/>
            <a:ext cx="2184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完备，齐全</a:t>
            </a:r>
            <a:endParaRPr lang="zh-CN" altLang="en-US" sz="2800" dirty="0">
              <a:solidFill>
                <a:prstClr val="white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02638" y="3547434"/>
            <a:ext cx="2171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器具，器械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02638" y="4837934"/>
            <a:ext cx="3177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完全，详尽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02638" y="5477117"/>
            <a:ext cx="3177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准备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02638" y="6083718"/>
            <a:ext cx="3177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具有，具备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02638" y="4141082"/>
            <a:ext cx="3177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俱</a:t>
            </a:r>
            <a:r>
              <a:rPr lang="en-US" altLang="zh-CN" sz="2800" kern="10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，全、皆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4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2" grpId="0"/>
      <p:bldP spid="14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128095"/>
              </p:ext>
            </p:extLst>
          </p:nvPr>
        </p:nvGraphicFramePr>
        <p:xfrm>
          <a:off x="478582" y="1237506"/>
          <a:ext cx="11233248" cy="3200400"/>
        </p:xfrm>
        <a:graphic>
          <a:graphicData uri="http://schemas.openxmlformats.org/drawingml/2006/table">
            <a:tbl>
              <a:tblPr/>
              <a:tblGrid>
                <a:gridCol w="7704856"/>
                <a:gridCol w="3528392"/>
              </a:tblGrid>
              <a:tr h="514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例句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义项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譬之如医之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攻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人之疾者然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故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攻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异国以利其国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闻道有先后，术业有专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攻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《师说》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它山之石，可以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攻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玉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8211534" y="1961678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治疗</a:t>
            </a:r>
            <a:endParaRPr lang="zh-CN" altLang="en-US" sz="2800" dirty="0">
              <a:solidFill>
                <a:prstClr val="white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11534" y="2600867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攻打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11534" y="3259402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研究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206" y="549474"/>
            <a:ext cx="11412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</a:rPr>
              <a:t>(2)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攻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11534" y="3905894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加工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5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179523"/>
              </p:ext>
            </p:extLst>
          </p:nvPr>
        </p:nvGraphicFramePr>
        <p:xfrm>
          <a:off x="478582" y="1237506"/>
          <a:ext cx="11233248" cy="4480560"/>
        </p:xfrm>
        <a:graphic>
          <a:graphicData uri="http://schemas.openxmlformats.org/drawingml/2006/table">
            <a:tbl>
              <a:tblPr/>
              <a:tblGrid>
                <a:gridCol w="7704856"/>
                <a:gridCol w="3528392"/>
              </a:tblGrid>
              <a:tr h="514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例句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义项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故人不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亲其亲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矜、寡、孤、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、废疾者皆有所养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盖失强援，不能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完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《六国论》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而此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以钟名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《石钟山记》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画云乎哉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《古代文论选段》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4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⑥</a:t>
                      </a:r>
                      <a:r>
                        <a:rPr lang="zh-CN" sz="2800" kern="1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何与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《齐桓晋文之事》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8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8211534" y="1961678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仅仅</a:t>
            </a:r>
            <a:endParaRPr lang="zh-CN" altLang="en-US" sz="2800" dirty="0">
              <a:solidFill>
                <a:prstClr val="white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11534" y="2609659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老而无子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11534" y="3241818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单独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206" y="549474"/>
            <a:ext cx="11412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</a:rPr>
              <a:t>(3)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独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11534" y="3897102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唯独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11534" y="4509914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岂，难道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11534" y="5149194"/>
            <a:ext cx="328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偏偏，却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23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5" y="977305"/>
            <a:ext cx="1141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补写出下列句子中的空缺部分。</a:t>
            </a:r>
            <a:endParaRPr lang="zh-CN" altLang="zh-CN" sz="2800" kern="10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《礼运》中，揭示大同社会本质特点的句子是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《礼运》中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两句，描述了大道施行的时候广泛任用人才、以诚信和睦为美的社会风气。</a:t>
            </a:r>
            <a:endParaRPr lang="zh-CN" altLang="zh-CN" sz="2800" kern="10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《孟子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梁惠王上》中有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老吾老，以及人之老；幼吾幼，以及人之幼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，这与《礼运》中的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表达了相同的意思，都流露出儒家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仁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的思想。</a:t>
            </a:r>
            <a:endParaRPr lang="zh-CN" altLang="zh-CN" sz="2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0025" y="141946"/>
            <a:ext cx="2510805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5306" y="110162"/>
            <a:ext cx="8046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三、名句默写</a:t>
            </a:r>
          </a:p>
        </p:txBody>
      </p:sp>
      <p:sp>
        <p:nvSpPr>
          <p:cNvPr id="4" name="矩形 3"/>
          <p:cNvSpPr/>
          <p:nvPr/>
        </p:nvSpPr>
        <p:spPr>
          <a:xfrm>
            <a:off x="9114706" y="173629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大道之行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8233" y="23761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天下为公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42878" y="3024214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选贤与能　</a:t>
            </a: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讲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信修睦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90270" y="4914006"/>
            <a:ext cx="4942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故人不独亲其亲　</a:t>
            </a: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独子其子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6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755620"/>
            <a:ext cx="1141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在《礼运》描述的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大同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的理想境界中，包含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男子有正当职业，女子都适时出嫁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的意思的句子是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《礼运》中，指出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大同社会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是各尽所能的句子是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(6)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《礼运》中，指出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大同社会</a:t>
            </a:r>
            <a:r>
              <a:rPr lang="en-US" altLang="zh-CN" sz="2800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是实行各取所需的句子是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r>
              <a:rPr lang="en-US" altLang="zh-CN" sz="2800" kern="10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11230" y="1536519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男有分　</a:t>
            </a: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女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有归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74901" y="213016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力恶其不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出于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55646" y="345678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货恶其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弃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790" y="2795915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身也　</a:t>
            </a: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不必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为己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9054" y="4074383"/>
            <a:ext cx="3685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于地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不必</a:t>
            </a:r>
            <a:r>
              <a:rPr lang="zh-CN" altLang="zh-CN" sz="2800" kern="10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藏于己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43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678920" y="1011555"/>
            <a:ext cx="511175" cy="4842510"/>
          </a:xfrm>
          <a:prstGeom prst="rect">
            <a:avLst/>
          </a:prstGeom>
          <a:solidFill>
            <a:srgbClr val="8649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11758438" y="3861841"/>
            <a:ext cx="365500" cy="1988473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语文</a:t>
            </a:r>
            <a:r>
              <a:rPr lang="en-US" altLang="zh-CN" sz="1400" dirty="0" smtClean="0">
                <a:solidFill>
                  <a:srgbClr val="DEE6F9"/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大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一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轮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复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习</a:t>
            </a:r>
            <a:endParaRPr lang="zh-CN" altLang="en-US" sz="1400" dirty="0">
              <a:solidFill>
                <a:srgbClr val="DEE6F9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19689" y="1870760"/>
            <a:ext cx="2414270" cy="39751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本课结束</a:t>
            </a:r>
          </a:p>
        </p:txBody>
      </p:sp>
      <p:sp>
        <p:nvSpPr>
          <p:cNvPr id="31" name="标题 1"/>
          <p:cNvSpPr txBox="1"/>
          <p:nvPr/>
        </p:nvSpPr>
        <p:spPr>
          <a:xfrm>
            <a:off x="2116782" y="2349674"/>
            <a:ext cx="8132792" cy="1347153"/>
          </a:xfrm>
          <a:prstGeom prst="rect">
            <a:avLst/>
          </a:prstGeom>
          <a:effectLst/>
        </p:spPr>
        <p:txBody>
          <a:bodyPr vert="horz" lIns="91412" tIns="45707" rIns="91412" bIns="457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更多精彩内容请登录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5000"/>
              </a:lnSpc>
            </a:pPr>
            <a:r>
              <a:rPr lang="en-US" altLang="zh-CN" sz="4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www.xinjiaoyu.com</a:t>
            </a:r>
            <a:endParaRPr lang="en-US" altLang="zh-CN" sz="4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783</Words>
  <Application>Microsoft Office PowerPoint</Application>
  <PresentationFormat>自定义</PresentationFormat>
  <Paragraphs>145</Paragraphs>
  <Slides>14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方正大黑简体</vt:lpstr>
      <vt:lpstr>方正中等线简体</vt:lpstr>
      <vt:lpstr>黑体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语文课件</dc:title>
  <dc:creator>金榜苑</dc:creator>
  <cp:lastModifiedBy>Administrator</cp:lastModifiedBy>
  <cp:revision>8708</cp:revision>
  <dcterms:created xsi:type="dcterms:W3CDTF">2014-11-27T01:03:00Z</dcterms:created>
  <dcterms:modified xsi:type="dcterms:W3CDTF">2025-03-14T07:38:15Z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