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handoutMasterIdLst>
    <p:handoutMasterId r:id="rId19"/>
  </p:handoutMasterIdLst>
  <p:sldIdLst>
    <p:sldId id="2620" r:id="rId2"/>
    <p:sldId id="2701" r:id="rId3"/>
    <p:sldId id="2773" r:id="rId4"/>
    <p:sldId id="2774" r:id="rId5"/>
    <p:sldId id="2775" r:id="rId6"/>
    <p:sldId id="2776" r:id="rId7"/>
    <p:sldId id="2777" r:id="rId8"/>
    <p:sldId id="2715" r:id="rId9"/>
    <p:sldId id="2716" r:id="rId10"/>
    <p:sldId id="2765" r:id="rId11"/>
    <p:sldId id="2718" r:id="rId12"/>
    <p:sldId id="2766" r:id="rId13"/>
    <p:sldId id="2768" r:id="rId14"/>
    <p:sldId id="2721" r:id="rId15"/>
    <p:sldId id="2772" r:id="rId16"/>
    <p:sldId id="2365" r:id="rId17"/>
  </p:sldIdLst>
  <p:sldSz cx="12190413" cy="6859588"/>
  <p:notesSz cx="6858000" cy="9144000"/>
  <p:custDataLst>
    <p:tags r:id="rId20"/>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5D27"/>
    <a:srgbClr val="9B5030"/>
    <a:srgbClr val="AC5D4A"/>
    <a:srgbClr val="EDDBD7"/>
    <a:srgbClr val="86493A"/>
    <a:srgbClr val="3D4757"/>
    <a:srgbClr val="466886"/>
    <a:srgbClr val="353636"/>
    <a:srgbClr val="AD6B15"/>
    <a:srgbClr val="7C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58" autoAdjust="0"/>
    <p:restoredTop sz="96318" autoAdjust="0"/>
  </p:normalViewPr>
  <p:slideViewPr>
    <p:cSldViewPr showGuides="1">
      <p:cViewPr varScale="1">
        <p:scale>
          <a:sx n="109" d="100"/>
          <a:sy n="109" d="100"/>
        </p:scale>
        <p:origin x="408" y="78"/>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2025/3/14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2025/3/14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80387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2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2" name="直接连接符 1"/>
          <p:cNvCxnSpPr/>
          <p:nvPr userDrawn="1"/>
        </p:nvCxnSpPr>
        <p:spPr>
          <a:xfrm flipV="1">
            <a:off x="93118" y="0"/>
            <a:ext cx="0" cy="628077"/>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矩形 2"/>
          <p:cNvSpPr/>
          <p:nvPr userDrawn="1"/>
        </p:nvSpPr>
        <p:spPr>
          <a:xfrm>
            <a:off x="0" y="0"/>
            <a:ext cx="12189600" cy="792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73278" y="141945"/>
            <a:ext cx="5558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cxnSp>
        <p:nvCxnSpPr>
          <p:cNvPr id="6" name="直接连接符 5"/>
          <p:cNvCxnSpPr/>
          <p:nvPr userDrawn="1"/>
        </p:nvCxnSpPr>
        <p:spPr>
          <a:xfrm>
            <a:off x="96000" y="628077"/>
            <a:ext cx="12096000" cy="0"/>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738960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Word___1.docx"/></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Microsoft_Word___2.docx"/></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package" Target="../embeddings/Microsoft_Word___3.docx"/></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5.emf"/><Relationship Id="rId4" Type="http://schemas.openxmlformats.org/officeDocument/2006/relationships/package" Target="../embeddings/Microsoft_Word___4.docx"/></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6.emf"/><Relationship Id="rId4" Type="http://schemas.openxmlformats.org/officeDocument/2006/relationships/package" Target="../embeddings/Microsoft_Word___5.docx"/></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7.emf"/><Relationship Id="rId4" Type="http://schemas.openxmlformats.org/officeDocument/2006/relationships/package" Target="../embeddings/Microsoft_Word___6.docx"/></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2" descr="http://5b0988e595225.cdn.sohucs.com/images/20181202/8ed96d79145348c38c22a549a18fbdda.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 y="1"/>
            <a:ext cx="12190413"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20" name="文本框 19"/>
          <p:cNvSpPr txBox="1"/>
          <p:nvPr/>
        </p:nvSpPr>
        <p:spPr>
          <a:xfrm>
            <a:off x="11841298" y="1011411"/>
            <a:ext cx="349115" cy="4841876"/>
          </a:xfrm>
          <a:prstGeom prst="rect">
            <a:avLst/>
          </a:prstGeom>
          <a:solidFill>
            <a:schemeClr val="bg1">
              <a:lumMod val="75000"/>
            </a:schemeClr>
          </a:solidFill>
          <a:ln>
            <a:solidFill>
              <a:schemeClr val="bg1">
                <a:lumMod val="85000"/>
              </a:schemeClr>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1" name="文本框 20"/>
          <p:cNvSpPr txBox="1"/>
          <p:nvPr>
            <p:custDataLst>
              <p:tags r:id="rId1"/>
            </p:custDataLst>
          </p:nvPr>
        </p:nvSpPr>
        <p:spPr>
          <a:xfrm>
            <a:off x="11845639" y="4108446"/>
            <a:ext cx="442255" cy="817880"/>
          </a:xfrm>
          <a:prstGeom prst="rect">
            <a:avLst/>
          </a:prstGeom>
          <a:noFill/>
        </p:spPr>
        <p:txBody>
          <a:bodyPr vert="horz" wrap="square" rtlCol="0">
            <a:noAutofit/>
          </a:bodyPr>
          <a:lstStyle/>
          <a:p>
            <a:pPr algn="l"/>
            <a:r>
              <a:rPr lang="zh-CN" altLang="en-US" sz="1400" dirty="0" smtClean="0">
                <a:solidFill>
                  <a:schemeClr val="bg1">
                    <a:lumMod val="50000"/>
                  </a:schemeClr>
                </a:solidFill>
              </a:rPr>
              <a:t>语文</a:t>
            </a:r>
            <a:r>
              <a:rPr lang="en-US" altLang="zh-CN" sz="1400" dirty="0" smtClean="0">
                <a:solidFill>
                  <a:schemeClr val="bg1">
                    <a:lumMod val="50000"/>
                  </a:schemeClr>
                </a:solidFill>
              </a:rPr>
              <a:t>  </a:t>
            </a:r>
          </a:p>
          <a:p>
            <a:pPr algn="l"/>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大</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一</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轮</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复</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习</a:t>
            </a:r>
            <a:endParaRPr lang="zh-CN" altLang="en-US" sz="1400" dirty="0">
              <a:solidFill>
                <a:schemeClr val="bg1">
                  <a:lumMod val="50000"/>
                </a:schemeClr>
              </a:solidFill>
            </a:endParaRPr>
          </a:p>
        </p:txBody>
      </p:sp>
      <p:sp>
        <p:nvSpPr>
          <p:cNvPr id="13" name="文本框 12"/>
          <p:cNvSpPr txBox="1"/>
          <p:nvPr/>
        </p:nvSpPr>
        <p:spPr>
          <a:xfrm>
            <a:off x="1613961" y="2277666"/>
            <a:ext cx="8962491" cy="1275715"/>
          </a:xfrm>
          <a:prstGeom prst="rect">
            <a:avLst/>
          </a:prstGeom>
          <a:noFill/>
        </p:spPr>
        <p:txBody>
          <a:bodyPr vert="horz" wrap="square" rtlCol="0" anchor="ctr" anchorCtr="0">
            <a:noAutofit/>
          </a:bodyPr>
          <a:lstStyle/>
          <a:p>
            <a:pPr algn="ctr" fontAlgn="ctr">
              <a:lnSpc>
                <a:spcPts val="6000"/>
              </a:lnSpc>
            </a:pPr>
            <a:r>
              <a:rPr lang="zh-CN" altLang="zh-CN" sz="4400" b="1" dirty="0">
                <a:latin typeface="微软雅黑" panose="020B0503020204020204" charset="-122"/>
                <a:ea typeface="微软雅黑" panose="020B0503020204020204" charset="-122"/>
              </a:rPr>
              <a:t>《项脊轩志》</a:t>
            </a:r>
            <a:endParaRPr lang="zh-CN" altLang="en-US" sz="4400" b="1" dirty="0">
              <a:latin typeface="微软雅黑" panose="020B0503020204020204" charset="-122"/>
              <a:ea typeface="微软雅黑" panose="020B0503020204020204" charset="-122"/>
            </a:endParaRPr>
          </a:p>
        </p:txBody>
      </p:sp>
      <p:sp>
        <p:nvSpPr>
          <p:cNvPr id="10" name="文本框 9"/>
          <p:cNvSpPr txBox="1"/>
          <p:nvPr/>
        </p:nvSpPr>
        <p:spPr>
          <a:xfrm>
            <a:off x="11215799" y="1011411"/>
            <a:ext cx="640047" cy="4841876"/>
          </a:xfrm>
          <a:prstGeom prst="rect">
            <a:avLst/>
          </a:prstGeom>
          <a:solidFill>
            <a:srgbClr val="B62D08"/>
          </a:solidFill>
          <a:ln>
            <a:solidFill>
              <a:schemeClr val="tx1"/>
            </a:solidFill>
          </a:ln>
        </p:spPr>
        <p:txBody>
          <a:bodyPr vert="horz" wrap="square" rtlCol="0">
            <a:noAutofit/>
          </a:bodyPr>
          <a:lstStyle/>
          <a:p>
            <a:pPr algn="ctr">
              <a:spcBef>
                <a:spcPts val="1000"/>
              </a:spcBef>
              <a:buFont typeface="Arial" panose="020B0604020202020204" pitchFamily="34" charset="0"/>
            </a:pPr>
            <a:endParaRPr lang="en-US" altLang="zh-CN" sz="100" b="1" dirty="0" smtClean="0">
              <a:solidFill>
                <a:schemeClr val="bg1"/>
              </a:solidFill>
              <a:latin typeface="微软雅黑" panose="020B0503020204020204" charset="-122"/>
              <a:ea typeface="微软雅黑" panose="020B0503020204020204" charset="-122"/>
              <a:sym typeface="+mn-ea"/>
            </a:endParaRPr>
          </a:p>
          <a:p>
            <a:pPr algn="ctr">
              <a:spcBef>
                <a:spcPts val="1000"/>
              </a:spcBef>
              <a:buFont typeface="Arial" panose="020B0604020202020204" pitchFamily="34" charset="0"/>
            </a:pPr>
            <a:r>
              <a:rPr lang="zh-CN" altLang="en-US" sz="1800" b="1" dirty="0" smtClean="0">
                <a:solidFill>
                  <a:schemeClr val="bg1"/>
                </a:solidFill>
                <a:latin typeface="微软雅黑" panose="020B0503020204020204" charset="-122"/>
                <a:ea typeface="微软雅黑" panose="020B0503020204020204" charset="-122"/>
                <a:sym typeface="+mn-ea"/>
              </a:rPr>
              <a:t>板块</a:t>
            </a:r>
            <a:r>
              <a:rPr lang="zh-CN" altLang="en-US" sz="1800" b="1" dirty="0">
                <a:solidFill>
                  <a:schemeClr val="bg1"/>
                </a:solidFill>
                <a:latin typeface="微软雅黑" panose="020B0503020204020204" charset="-122"/>
                <a:ea typeface="微软雅黑" panose="020B0503020204020204" charset="-122"/>
                <a:sym typeface="+mn-ea"/>
              </a:rPr>
              <a:t>五  </a:t>
            </a:r>
            <a:endParaRPr lang="en-US" altLang="zh-CN" sz="1800" b="1" dirty="0">
              <a:solidFill>
                <a:schemeClr val="bg1"/>
              </a:solidFill>
              <a:latin typeface="微软雅黑" panose="020B0503020204020204" charset="-122"/>
              <a:ea typeface="微软雅黑" panose="020B0503020204020204" charset="-122"/>
              <a:sym typeface="+mn-ea"/>
            </a:endParaRPr>
          </a:p>
          <a:p>
            <a:pPr algn="ctr">
              <a:spcBef>
                <a:spcPts val="1000"/>
              </a:spcBef>
              <a:buFont typeface="Arial" panose="020B0604020202020204" pitchFamily="34" charset="0"/>
            </a:pPr>
            <a:r>
              <a:rPr lang="zh-CN" altLang="en-US" sz="1800" b="1" dirty="0" smtClean="0">
                <a:solidFill>
                  <a:schemeClr val="bg1"/>
                </a:solidFill>
                <a:latin typeface="微软雅黑" panose="020B0503020204020204" charset="-122"/>
                <a:ea typeface="微软雅黑" panose="020B0503020204020204" charset="-122"/>
                <a:sym typeface="+mn-ea"/>
              </a:rPr>
              <a:t>文言文阅读</a:t>
            </a:r>
            <a:endParaRPr lang="en-US" altLang="zh-CN" sz="1800" b="1" dirty="0" smtClean="0">
              <a:solidFill>
                <a:schemeClr val="bg1"/>
              </a:solidFill>
              <a:latin typeface="微软雅黑" panose="020B0503020204020204" charset="-122"/>
              <a:ea typeface="微软雅黑" panose="020B0503020204020204" charset="-122"/>
              <a:sym typeface="+mn-ea"/>
            </a:endParaRPr>
          </a:p>
          <a:p>
            <a:pPr algn="ctr">
              <a:spcBef>
                <a:spcPts val="1000"/>
              </a:spcBef>
              <a:buFont typeface="Arial" panose="020B0604020202020204" pitchFamily="34" charset="0"/>
            </a:pPr>
            <a:endParaRPr lang="en-US" altLang="zh-CN" sz="500" b="1" dirty="0" smtClean="0">
              <a:solidFill>
                <a:schemeClr val="bg1"/>
              </a:solidFill>
              <a:latin typeface="微软雅黑" panose="020B0503020204020204" charset="-122"/>
              <a:ea typeface="微软雅黑" panose="020B0503020204020204" charset="-122"/>
              <a:sym typeface="+mn-ea"/>
            </a:endParaRPr>
          </a:p>
          <a:p>
            <a:pPr algn="ctr">
              <a:spcBef>
                <a:spcPts val="1000"/>
              </a:spcBef>
              <a:buFont typeface="Arial" panose="020B0604020202020204" pitchFamily="34" charset="0"/>
            </a:pPr>
            <a:r>
              <a:rPr lang="zh-CN" altLang="en-US" sz="1800" b="1" dirty="0" smtClean="0">
                <a:solidFill>
                  <a:schemeClr val="bg1"/>
                </a:solidFill>
                <a:latin typeface="微软雅黑" panose="020B0503020204020204" charset="-122"/>
                <a:ea typeface="微软雅黑" panose="020B0503020204020204" charset="-122"/>
                <a:sym typeface="+mn-ea"/>
              </a:rPr>
              <a:t>教材文言文训练</a:t>
            </a:r>
            <a:endParaRPr lang="en-US" altLang="zh-CN" sz="1800" b="1" dirty="0">
              <a:solidFill>
                <a:schemeClr val="bg1"/>
              </a:solidFill>
              <a:latin typeface="微软雅黑" panose="020B0503020204020204" charset="-122"/>
              <a:ea typeface="微软雅黑" panose="020B0503020204020204" charset="-122"/>
              <a:sym typeface="+mn-ea"/>
            </a:endParaRPr>
          </a:p>
        </p:txBody>
      </p:sp>
      <p:sp>
        <p:nvSpPr>
          <p:cNvPr id="14" name="矩形 13"/>
          <p:cNvSpPr/>
          <p:nvPr/>
        </p:nvSpPr>
        <p:spPr>
          <a:xfrm>
            <a:off x="11397847" y="3578052"/>
            <a:ext cx="285655" cy="230832"/>
          </a:xfrm>
          <a:prstGeom prst="rect">
            <a:avLst/>
          </a:prstGeom>
        </p:spPr>
        <p:txBody>
          <a:bodyPr wrap="none">
            <a:spAutoFit/>
          </a:bodyPr>
          <a:lstStyle/>
          <a:p>
            <a:pPr lvl="0" algn="ctr">
              <a:lnSpc>
                <a:spcPct val="50000"/>
              </a:lnSpc>
              <a:spcBef>
                <a:spcPts val="1000"/>
              </a:spcBef>
            </a:pPr>
            <a:r>
              <a:rPr lang="en-US" altLang="zh-CN" sz="1800" b="1" dirty="0">
                <a:solidFill>
                  <a:prstClr val="white"/>
                </a:solidFill>
                <a:latin typeface="微软雅黑" panose="020B0503020204020204" charset="-122"/>
                <a:ea typeface="微软雅黑" panose="020B0503020204020204" charset="-122"/>
                <a:sym typeface="+mn-ea"/>
              </a:rPr>
              <a:t>·</a:t>
            </a:r>
          </a:p>
        </p:txBody>
      </p:sp>
    </p:spTree>
    <p:extLst>
      <p:ext uri="{BB962C8B-B14F-4D97-AF65-F5344CB8AC3E}">
        <p14:creationId xmlns:p14="http://schemas.microsoft.com/office/powerpoint/2010/main" val="225647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09514"/>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一</a:t>
            </a:r>
            <a:r>
              <a:rPr lang="en-US" altLang="zh-CN" sz="2800" kern="100" dirty="0">
                <a:latin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请解释文中画特殊符号的词语</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表示通假字，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表示重点词语，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表示古今异义词，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表示词类活用</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，判断画波浪线的特殊句式的类型。</a:t>
            </a:r>
            <a:endParaRPr lang="zh-CN" altLang="zh-CN" sz="2800" kern="100" dirty="0">
              <a:solidFill>
                <a:srgbClr val="FF0000"/>
              </a:solidFill>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200025" y="141946"/>
            <a:ext cx="2510805"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8" name="矩形 7"/>
          <p:cNvSpPr/>
          <p:nvPr/>
        </p:nvSpPr>
        <p:spPr>
          <a:xfrm>
            <a:off x="425306" y="110162"/>
            <a:ext cx="8046164" cy="461665"/>
          </a:xfrm>
          <a:prstGeom prst="rect">
            <a:avLst/>
          </a:prstGeom>
        </p:spPr>
        <p:txBody>
          <a:bodyPr wrap="square">
            <a:spAutoFit/>
          </a:bodyPr>
          <a:lstStyle/>
          <a:p>
            <a:pPr algn="just"/>
            <a:r>
              <a:rPr lang="zh-CN" altLang="zh-CN" dirty="0">
                <a:solidFill>
                  <a:prstClr val="white"/>
                </a:solidFill>
                <a:latin typeface="方正大黑简体" panose="03000509000000000000" pitchFamily="65" charset="-122"/>
                <a:ea typeface="方正大黑简体" panose="03000509000000000000" pitchFamily="65" charset="-122"/>
              </a:rPr>
              <a:t>一、微点夯实</a:t>
            </a:r>
          </a:p>
        </p:txBody>
      </p:sp>
      <p:graphicFrame>
        <p:nvGraphicFramePr>
          <p:cNvPr id="2" name="对象 1"/>
          <p:cNvGraphicFramePr>
            <a:graphicFrameLocks noChangeAspect="1"/>
          </p:cNvGraphicFramePr>
          <p:nvPr>
            <p:extLst>
              <p:ext uri="{D42A27DB-BD31-4B8C-83A1-F6EECF244321}">
                <p14:modId xmlns:p14="http://schemas.microsoft.com/office/powerpoint/2010/main" val="3644052250"/>
              </p:ext>
            </p:extLst>
          </p:nvPr>
        </p:nvGraphicFramePr>
        <p:xfrm>
          <a:off x="466725" y="2352675"/>
          <a:ext cx="11258550" cy="3190875"/>
        </p:xfrm>
        <a:graphic>
          <a:graphicData uri="http://schemas.openxmlformats.org/presentationml/2006/ole">
            <mc:AlternateContent xmlns:mc="http://schemas.openxmlformats.org/markup-compatibility/2006">
              <mc:Choice xmlns:v="urn:schemas-microsoft-com:vml" Requires="v">
                <p:oleObj spid="_x0000_s1101" name="文档" r:id="rId4" imgW="11266549" imgH="3190695" progId="Word.Document.12">
                  <p:embed/>
                </p:oleObj>
              </mc:Choice>
              <mc:Fallback>
                <p:oleObj name="文档" r:id="rId4" imgW="11266549" imgH="3190695" progId="Word.Document.12">
                  <p:embed/>
                  <p:pic>
                    <p:nvPicPr>
                      <p:cNvPr id="0" name=""/>
                      <p:cNvPicPr/>
                      <p:nvPr/>
                    </p:nvPicPr>
                    <p:blipFill>
                      <a:blip r:embed="rId5"/>
                      <a:stretch>
                        <a:fillRect/>
                      </a:stretch>
                    </p:blipFill>
                    <p:spPr>
                      <a:xfrm>
                        <a:off x="466725" y="2352675"/>
                        <a:ext cx="11258550" cy="3190875"/>
                      </a:xfrm>
                      <a:prstGeom prst="rect">
                        <a:avLst/>
                      </a:prstGeom>
                    </p:spPr>
                  </p:pic>
                </p:oleObj>
              </mc:Fallback>
            </mc:AlternateContent>
          </a:graphicData>
        </a:graphic>
      </p:graphicFrame>
      <p:sp>
        <p:nvSpPr>
          <p:cNvPr id="5" name="矩形 4"/>
          <p:cNvSpPr/>
          <p:nvPr/>
        </p:nvSpPr>
        <p:spPr>
          <a:xfrm>
            <a:off x="5663158" y="2424741"/>
            <a:ext cx="1261884"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判断句</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8687494" y="2397033"/>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一丈见方</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8650549" y="3206414"/>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向四周看</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0" name="矩形 9"/>
          <p:cNvSpPr/>
          <p:nvPr/>
        </p:nvSpPr>
        <p:spPr>
          <a:xfrm>
            <a:off x="2341717" y="3996622"/>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朝向北方</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1" name="矩形 10"/>
          <p:cNvSpPr/>
          <p:nvPr/>
        </p:nvSpPr>
        <p:spPr>
          <a:xfrm>
            <a:off x="473731" y="4780719"/>
            <a:ext cx="3775393" cy="523220"/>
          </a:xfrm>
          <a:prstGeom prst="rect">
            <a:avLst/>
          </a:prstGeom>
        </p:spPr>
        <p:txBody>
          <a:bodyPr wrap="none">
            <a:spAutoFit/>
          </a:bodyPr>
          <a:lstStyle/>
          <a:p>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名词用作状语，从上面</a:t>
            </a:r>
            <a:endParaRPr lang="zh-CN" altLang="en-US"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2" name="矩形 11"/>
          <p:cNvSpPr/>
          <p:nvPr/>
        </p:nvSpPr>
        <p:spPr>
          <a:xfrm>
            <a:off x="6910821" y="4789955"/>
            <a:ext cx="4134465" cy="523220"/>
          </a:xfrm>
          <a:prstGeom prst="rect">
            <a:avLst/>
          </a:prstGeom>
        </p:spPr>
        <p:txBody>
          <a:bodyPr wrap="none">
            <a:spAutoFit/>
          </a:bodyPr>
          <a:lstStyle/>
          <a:p>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名词用作动词，砌上垣墙</a:t>
            </a:r>
            <a:endParaRPr lang="zh-CN" altLang="en-US"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1469300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对象 12"/>
          <p:cNvGraphicFramePr>
            <a:graphicFrameLocks noChangeAspect="1"/>
          </p:cNvGraphicFramePr>
          <p:nvPr>
            <p:extLst>
              <p:ext uri="{D42A27DB-BD31-4B8C-83A1-F6EECF244321}">
                <p14:modId xmlns:p14="http://schemas.microsoft.com/office/powerpoint/2010/main" val="2517071698"/>
              </p:ext>
            </p:extLst>
          </p:nvPr>
        </p:nvGraphicFramePr>
        <p:xfrm>
          <a:off x="466725" y="1116335"/>
          <a:ext cx="11258550" cy="4257675"/>
        </p:xfrm>
        <a:graphic>
          <a:graphicData uri="http://schemas.openxmlformats.org/presentationml/2006/ole">
            <mc:AlternateContent xmlns:mc="http://schemas.openxmlformats.org/markup-compatibility/2006">
              <mc:Choice xmlns:v="urn:schemas-microsoft-com:vml" Requires="v">
                <p:oleObj spid="_x0000_s16404" name="文档" r:id="rId4" imgW="11266549" imgH="4250666" progId="Word.Document.12">
                  <p:embed/>
                </p:oleObj>
              </mc:Choice>
              <mc:Fallback>
                <p:oleObj name="文档" r:id="rId4" imgW="11266549" imgH="4250666" progId="Word.Document.12">
                  <p:embed/>
                  <p:pic>
                    <p:nvPicPr>
                      <p:cNvPr id="0" name=""/>
                      <p:cNvPicPr/>
                      <p:nvPr/>
                    </p:nvPicPr>
                    <p:blipFill>
                      <a:blip r:embed="rId5"/>
                      <a:stretch>
                        <a:fillRect/>
                      </a:stretch>
                    </p:blipFill>
                    <p:spPr>
                      <a:xfrm>
                        <a:off x="466725" y="1116335"/>
                        <a:ext cx="11258550" cy="4257675"/>
                      </a:xfrm>
                      <a:prstGeom prst="rect">
                        <a:avLst/>
                      </a:prstGeom>
                    </p:spPr>
                  </p:pic>
                </p:oleObj>
              </mc:Fallback>
            </mc:AlternateContent>
          </a:graphicData>
        </a:graphic>
      </p:graphicFrame>
      <p:sp>
        <p:nvSpPr>
          <p:cNvPr id="2" name="矩形 1"/>
          <p:cNvSpPr/>
          <p:nvPr/>
        </p:nvSpPr>
        <p:spPr>
          <a:xfrm>
            <a:off x="1207898" y="1188310"/>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对着</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3" name="矩形 2"/>
          <p:cNvSpPr/>
          <p:nvPr/>
        </p:nvSpPr>
        <p:spPr>
          <a:xfrm>
            <a:off x="6248458" y="1197546"/>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明亮的样子</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495343" y="1980398"/>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状语后置句</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5" name="矩形 4"/>
          <p:cNvSpPr/>
          <p:nvPr/>
        </p:nvSpPr>
        <p:spPr>
          <a:xfrm>
            <a:off x="6063732" y="1980398"/>
            <a:ext cx="54373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美</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9479582" y="1971162"/>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俯仰，这里</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指</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7" name="矩形 6"/>
          <p:cNvSpPr/>
          <p:nvPr/>
        </p:nvSpPr>
        <p:spPr>
          <a:xfrm>
            <a:off x="354299" y="2772486"/>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安居、休息</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8" name="矩形 7"/>
          <p:cNvSpPr/>
          <p:nvPr/>
        </p:nvSpPr>
        <p:spPr>
          <a:xfrm>
            <a:off x="4843525" y="2762558"/>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独自端坐</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4385486" y="3563882"/>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农历每月十五</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0" name="矩形 9"/>
          <p:cNvSpPr/>
          <p:nvPr/>
        </p:nvSpPr>
        <p:spPr>
          <a:xfrm>
            <a:off x="2623415" y="4346734"/>
            <a:ext cx="2698175"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树影摇动的样子</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183645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linds(horizontal)">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blinds(horizontal)">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对象 12"/>
          <p:cNvGraphicFramePr>
            <a:graphicFrameLocks noChangeAspect="1"/>
          </p:cNvGraphicFramePr>
          <p:nvPr>
            <p:extLst>
              <p:ext uri="{D42A27DB-BD31-4B8C-83A1-F6EECF244321}">
                <p14:modId xmlns:p14="http://schemas.microsoft.com/office/powerpoint/2010/main" val="2728961459"/>
              </p:ext>
            </p:extLst>
          </p:nvPr>
        </p:nvGraphicFramePr>
        <p:xfrm>
          <a:off x="466725" y="333450"/>
          <a:ext cx="11258550" cy="6276975"/>
        </p:xfrm>
        <a:graphic>
          <a:graphicData uri="http://schemas.openxmlformats.org/presentationml/2006/ole">
            <mc:AlternateContent xmlns:mc="http://schemas.openxmlformats.org/markup-compatibility/2006">
              <mc:Choice xmlns:v="urn:schemas-microsoft-com:vml" Requires="v">
                <p:oleObj spid="_x0000_s17428" name="文档" r:id="rId4" imgW="11266549" imgH="6276436" progId="Word.Document.12">
                  <p:embed/>
                </p:oleObj>
              </mc:Choice>
              <mc:Fallback>
                <p:oleObj name="文档" r:id="rId4" imgW="11266549" imgH="6276436" progId="Word.Document.12">
                  <p:embed/>
                  <p:pic>
                    <p:nvPicPr>
                      <p:cNvPr id="0" name=""/>
                      <p:cNvPicPr/>
                      <p:nvPr/>
                    </p:nvPicPr>
                    <p:blipFill>
                      <a:blip r:embed="rId5"/>
                      <a:stretch>
                        <a:fillRect/>
                      </a:stretch>
                    </p:blipFill>
                    <p:spPr>
                      <a:xfrm>
                        <a:off x="466725" y="333450"/>
                        <a:ext cx="11258550" cy="6276975"/>
                      </a:xfrm>
                      <a:prstGeom prst="rect">
                        <a:avLst/>
                      </a:prstGeom>
                    </p:spPr>
                  </p:pic>
                </p:oleObj>
              </mc:Fallback>
            </mc:AlternateContent>
          </a:graphicData>
        </a:graphic>
      </p:graphicFrame>
      <p:sp>
        <p:nvSpPr>
          <p:cNvPr id="2" name="矩形 1"/>
          <p:cNvSpPr/>
          <p:nvPr/>
        </p:nvSpPr>
        <p:spPr>
          <a:xfrm>
            <a:off x="8643194" y="332966"/>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在此以前</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3" name="矩形 2"/>
          <p:cNvSpPr/>
          <p:nvPr/>
        </p:nvSpPr>
        <p:spPr>
          <a:xfrm>
            <a:off x="2206774" y="1125538"/>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等到</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4553944" y="1106583"/>
            <a:ext cx="3775393"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分灶做饭，意思是分家</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5" name="矩形 4"/>
          <p:cNvSpPr/>
          <p:nvPr/>
        </p:nvSpPr>
        <p:spPr>
          <a:xfrm>
            <a:off x="838622" y="1889918"/>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到处，处处</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4843362" y="1861244"/>
            <a:ext cx="5211683"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名词用作状语，朝西、对着西面</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7" name="矩形 6"/>
          <p:cNvSpPr/>
          <p:nvPr/>
        </p:nvSpPr>
        <p:spPr>
          <a:xfrm>
            <a:off x="1270670" y="2625350"/>
            <a:ext cx="3416320"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名词用作动词，赴宴</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8" name="矩形 7"/>
          <p:cNvSpPr/>
          <p:nvPr/>
        </p:nvSpPr>
        <p:spPr>
          <a:xfrm>
            <a:off x="6724806" y="2625350"/>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状语后置句</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515229" y="3408685"/>
            <a:ext cx="1261884"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不久后</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0" name="矩形 9"/>
          <p:cNvSpPr/>
          <p:nvPr/>
        </p:nvSpPr>
        <p:spPr>
          <a:xfrm>
            <a:off x="469341" y="4151904"/>
            <a:ext cx="4493538"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名词用作动词，喂奶、哺育</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1" name="矩形 10"/>
          <p:cNvSpPr/>
          <p:nvPr/>
        </p:nvSpPr>
        <p:spPr>
          <a:xfrm>
            <a:off x="6761750" y="4133432"/>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去世的母亲</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5" name="矩形 14"/>
          <p:cNvSpPr/>
          <p:nvPr/>
        </p:nvSpPr>
        <p:spPr>
          <a:xfrm>
            <a:off x="9156704" y="4142668"/>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爱护。这里</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是</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6" name="矩形 15"/>
          <p:cNvSpPr/>
          <p:nvPr/>
        </p:nvSpPr>
        <p:spPr>
          <a:xfrm>
            <a:off x="192192" y="4904356"/>
            <a:ext cx="2518638" cy="523220"/>
          </a:xfrm>
          <a:prstGeom prst="rect">
            <a:avLst/>
          </a:prstGeom>
        </p:spPr>
        <p:txBody>
          <a:bodyPr wrap="none">
            <a:spAutoFit/>
          </a:bodyPr>
          <a:lstStyle/>
          <a:p>
            <a:r>
              <a:rPr lang="en-US" altLang="zh-CN" sz="2800" kern="100" spc="-2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2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对待</a:t>
            </a:r>
            <a:r>
              <a:rPr lang="en-US" altLang="zh-CN" sz="2800" kern="100" spc="-2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2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的意思</a:t>
            </a:r>
            <a:endParaRPr lang="zh-CN" altLang="en-US" sz="2800" kern="100" spc="-2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7" name="矩形 16"/>
          <p:cNvSpPr/>
          <p:nvPr/>
        </p:nvSpPr>
        <p:spPr>
          <a:xfrm>
            <a:off x="487521" y="5649510"/>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处所，地方</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8" name="矩形 17"/>
          <p:cNvSpPr/>
          <p:nvPr/>
        </p:nvSpPr>
        <p:spPr>
          <a:xfrm>
            <a:off x="3150424" y="5652199"/>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你的</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1552268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linds(horizont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linds(horizont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linds(horizont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linds(horizontal)">
                                      <p:cBhvr>
                                        <p:cTn id="57" dur="500"/>
                                        <p:tgtEl>
                                          <p:spTgt spid="16"/>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blinds(horizontal)">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linds(horizontal)">
                                      <p:cBhvr>
                                        <p:cTn id="65" dur="500"/>
                                        <p:tgtEl>
                                          <p:spTgt spid="17"/>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blinds(horizontal)">
                                      <p:cBhvr>
                                        <p:cTn id="7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5"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对象 12"/>
          <p:cNvGraphicFramePr>
            <a:graphicFrameLocks noChangeAspect="1"/>
          </p:cNvGraphicFramePr>
          <p:nvPr>
            <p:extLst>
              <p:ext uri="{D42A27DB-BD31-4B8C-83A1-F6EECF244321}">
                <p14:modId xmlns:p14="http://schemas.microsoft.com/office/powerpoint/2010/main" val="1994911499"/>
              </p:ext>
            </p:extLst>
          </p:nvPr>
        </p:nvGraphicFramePr>
        <p:xfrm>
          <a:off x="461963" y="933450"/>
          <a:ext cx="11241087" cy="4562475"/>
        </p:xfrm>
        <a:graphic>
          <a:graphicData uri="http://schemas.openxmlformats.org/presentationml/2006/ole">
            <mc:AlternateContent xmlns:mc="http://schemas.openxmlformats.org/markup-compatibility/2006">
              <mc:Choice xmlns:v="urn:schemas-microsoft-com:vml" Requires="v">
                <p:oleObj spid="_x0000_s18452" name="文档" r:id="rId4" imgW="11266549" imgH="4566249" progId="Word.Document.12">
                  <p:embed/>
                </p:oleObj>
              </mc:Choice>
              <mc:Fallback>
                <p:oleObj name="文档" r:id="rId4" imgW="11266549" imgH="4566249" progId="Word.Document.12">
                  <p:embed/>
                  <p:pic>
                    <p:nvPicPr>
                      <p:cNvPr id="0" name=""/>
                      <p:cNvPicPr/>
                      <p:nvPr/>
                    </p:nvPicPr>
                    <p:blipFill>
                      <a:blip r:embed="rId5"/>
                      <a:stretch>
                        <a:fillRect/>
                      </a:stretch>
                    </p:blipFill>
                    <p:spPr>
                      <a:xfrm>
                        <a:off x="461963" y="933450"/>
                        <a:ext cx="11241087" cy="4562475"/>
                      </a:xfrm>
                      <a:prstGeom prst="rect">
                        <a:avLst/>
                      </a:prstGeom>
                    </p:spPr>
                  </p:pic>
                </p:oleObj>
              </mc:Fallback>
            </mc:AlternateContent>
          </a:graphicData>
        </a:graphic>
      </p:graphicFrame>
      <p:sp>
        <p:nvSpPr>
          <p:cNvPr id="2" name="矩形 1"/>
          <p:cNvSpPr/>
          <p:nvPr/>
        </p:nvSpPr>
        <p:spPr>
          <a:xfrm>
            <a:off x="4112275" y="1611122"/>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男子十五岁</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3" name="矩形 2"/>
          <p:cNvSpPr/>
          <p:nvPr/>
        </p:nvSpPr>
        <p:spPr>
          <a:xfrm>
            <a:off x="9695606" y="1592650"/>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探望</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4790353" y="2349674"/>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整天</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5" name="矩形 4"/>
          <p:cNvSpPr/>
          <p:nvPr/>
        </p:nvSpPr>
        <p:spPr>
          <a:xfrm>
            <a:off x="8056840" y="2358383"/>
            <a:ext cx="54373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像</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10800239" y="2358383"/>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等到</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7" name="矩形 6"/>
          <p:cNvSpPr/>
          <p:nvPr/>
        </p:nvSpPr>
        <p:spPr>
          <a:xfrm>
            <a:off x="2215483" y="3167686"/>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关闭</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8" name="矩形 7"/>
          <p:cNvSpPr/>
          <p:nvPr/>
        </p:nvSpPr>
        <p:spPr>
          <a:xfrm>
            <a:off x="7989141" y="3167686"/>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效果，成效</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8002641" y="4563450"/>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放声大哭</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839491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linds(horizontal)">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对象 12"/>
          <p:cNvGraphicFramePr>
            <a:graphicFrameLocks noChangeAspect="1"/>
          </p:cNvGraphicFramePr>
          <p:nvPr>
            <p:extLst>
              <p:ext uri="{D42A27DB-BD31-4B8C-83A1-F6EECF244321}">
                <p14:modId xmlns:p14="http://schemas.microsoft.com/office/powerpoint/2010/main" val="3547118519"/>
              </p:ext>
            </p:extLst>
          </p:nvPr>
        </p:nvGraphicFramePr>
        <p:xfrm>
          <a:off x="466725" y="1166639"/>
          <a:ext cx="11258550" cy="3343275"/>
        </p:xfrm>
        <a:graphic>
          <a:graphicData uri="http://schemas.openxmlformats.org/presentationml/2006/ole">
            <mc:AlternateContent xmlns:mc="http://schemas.openxmlformats.org/markup-compatibility/2006">
              <mc:Choice xmlns:v="urn:schemas-microsoft-com:vml" Requires="v">
                <p:oleObj spid="_x0000_s19476" name="文档" r:id="rId4" imgW="11266549" imgH="3337704" progId="Word.Document.12">
                  <p:embed/>
                </p:oleObj>
              </mc:Choice>
              <mc:Fallback>
                <p:oleObj name="文档" r:id="rId4" imgW="11266549" imgH="3337704" progId="Word.Document.12">
                  <p:embed/>
                  <p:pic>
                    <p:nvPicPr>
                      <p:cNvPr id="0" name=""/>
                      <p:cNvPicPr/>
                      <p:nvPr/>
                    </p:nvPicPr>
                    <p:blipFill>
                      <a:blip r:embed="rId5"/>
                      <a:stretch>
                        <a:fillRect/>
                      </a:stretch>
                    </p:blipFill>
                    <p:spPr>
                      <a:xfrm>
                        <a:off x="466725" y="1166639"/>
                        <a:ext cx="11258550" cy="3343275"/>
                      </a:xfrm>
                      <a:prstGeom prst="rect">
                        <a:avLst/>
                      </a:prstGeom>
                    </p:spPr>
                  </p:pic>
                </p:oleObj>
              </mc:Fallback>
            </mc:AlternateContent>
          </a:graphicData>
        </a:graphic>
      </p:graphicFrame>
      <p:sp>
        <p:nvSpPr>
          <p:cNvPr id="2" name="矩形 1"/>
          <p:cNvSpPr/>
          <p:nvPr/>
        </p:nvSpPr>
        <p:spPr>
          <a:xfrm>
            <a:off x="3574926" y="1166639"/>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以前</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3" name="矩形 2"/>
          <p:cNvSpPr/>
          <p:nvPr/>
        </p:nvSpPr>
        <p:spPr>
          <a:xfrm>
            <a:off x="9477811" y="1171447"/>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关闭</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10791901" y="1166639"/>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窗户</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5" name="矩形 4"/>
          <p:cNvSpPr/>
          <p:nvPr/>
        </p:nvSpPr>
        <p:spPr>
          <a:xfrm>
            <a:off x="7832634" y="2105942"/>
            <a:ext cx="1261884"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被动句</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9722769" y="2105942"/>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恐怕，可能</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211173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对象 12"/>
          <p:cNvGraphicFramePr>
            <a:graphicFrameLocks noChangeAspect="1"/>
          </p:cNvGraphicFramePr>
          <p:nvPr>
            <p:extLst>
              <p:ext uri="{D42A27DB-BD31-4B8C-83A1-F6EECF244321}">
                <p14:modId xmlns:p14="http://schemas.microsoft.com/office/powerpoint/2010/main" val="3770441669"/>
              </p:ext>
            </p:extLst>
          </p:nvPr>
        </p:nvGraphicFramePr>
        <p:xfrm>
          <a:off x="465931" y="476250"/>
          <a:ext cx="11258550" cy="5695950"/>
        </p:xfrm>
        <a:graphic>
          <a:graphicData uri="http://schemas.openxmlformats.org/presentationml/2006/ole">
            <mc:AlternateContent xmlns:mc="http://schemas.openxmlformats.org/markup-compatibility/2006">
              <mc:Choice xmlns:v="urn:schemas-microsoft-com:vml" Requires="v">
                <p:oleObj spid="_x0000_s20500" name="文档" r:id="rId4" imgW="11266549" imgH="5687324" progId="Word.Document.12">
                  <p:embed/>
                </p:oleObj>
              </mc:Choice>
              <mc:Fallback>
                <p:oleObj name="文档" r:id="rId4" imgW="11266549" imgH="5687324" progId="Word.Document.12">
                  <p:embed/>
                  <p:pic>
                    <p:nvPicPr>
                      <p:cNvPr id="0" name=""/>
                      <p:cNvPicPr/>
                      <p:nvPr/>
                    </p:nvPicPr>
                    <p:blipFill>
                      <a:blip r:embed="rId5"/>
                      <a:stretch>
                        <a:fillRect/>
                      </a:stretch>
                    </p:blipFill>
                    <p:spPr>
                      <a:xfrm>
                        <a:off x="465931" y="476250"/>
                        <a:ext cx="11258550" cy="5695950"/>
                      </a:xfrm>
                      <a:prstGeom prst="rect">
                        <a:avLst/>
                      </a:prstGeom>
                    </p:spPr>
                  </p:pic>
                </p:oleObj>
              </mc:Fallback>
            </mc:AlternateContent>
          </a:graphicData>
        </a:graphic>
      </p:graphicFrame>
      <p:sp>
        <p:nvSpPr>
          <p:cNvPr id="2" name="矩形 1"/>
          <p:cNvSpPr/>
          <p:nvPr/>
        </p:nvSpPr>
        <p:spPr>
          <a:xfrm>
            <a:off x="7319342" y="485486"/>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指嫁到我家来</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3" name="矩形 2"/>
          <p:cNvSpPr/>
          <p:nvPr/>
        </p:nvSpPr>
        <p:spPr>
          <a:xfrm>
            <a:off x="3323838" y="1413570"/>
            <a:ext cx="1261884"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倚，靠</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5698222" y="1431558"/>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写字</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5" name="矩形 4"/>
          <p:cNvSpPr/>
          <p:nvPr/>
        </p:nvSpPr>
        <p:spPr>
          <a:xfrm>
            <a:off x="8510567" y="1431558"/>
            <a:ext cx="305724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出嫁的女子回</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娘家</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334566" y="2296138"/>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省亲</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7" name="矩形 6"/>
          <p:cNvSpPr/>
          <p:nvPr/>
        </p:nvSpPr>
        <p:spPr>
          <a:xfrm>
            <a:off x="474018" y="3889550"/>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形制，规制</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8" name="矩形 7"/>
          <p:cNvSpPr/>
          <p:nvPr/>
        </p:nvSpPr>
        <p:spPr>
          <a:xfrm>
            <a:off x="7219626" y="4653930"/>
            <a:ext cx="3416320"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名词用作状语，亲手</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1911388" y="5447415"/>
            <a:ext cx="198002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直立的样子</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0" name="矩形 9"/>
          <p:cNvSpPr/>
          <p:nvPr/>
        </p:nvSpPr>
        <p:spPr>
          <a:xfrm>
            <a:off x="4623577" y="5438179"/>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伞盖</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925841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linds(horizont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linds(horizontal)">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linds(horizontal)">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blinds(horizontal)">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621482"/>
            <a:ext cx="11412000" cy="526297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二</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翻译语句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迨诸父异爨，内外多置小门墙，往往而是。东犬西吠，客逾庖而宴，鸡栖于厅。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译文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____________________________________________________________________________________________________________________________________________________________________________________________________________________________________________________________</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2457764"/>
            <a:ext cx="11322624" cy="3249800"/>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等到</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伯、叔分家，室内外设置了许多小门和墙壁，到处都是。分家后，东家的狗</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听到西家的声音</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就对着西家叫，客人越过厨房去吃饭，鸡在厅堂里栖息。</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得分点：</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迨</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，等到；</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异爨</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，分灶做饭，意思是分家；</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置</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，设置；</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往往</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，到处、处处；</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宴</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，名词用作动词，赴宴；</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鸡栖于厅</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，状语后置句</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14262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89206" y="1112615"/>
            <a:ext cx="11412000" cy="397031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余自束发读书轩中，一日，大母过余曰：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吾儿，久不见若影，何竟日默默在此，大类女郎也？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译文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_____________________________________________________________________________________________________________________________________________________________________________________________</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89206" y="2321966"/>
            <a:ext cx="11322624" cy="2603470"/>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我</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从十五岁起就在项脊轩中读书。有一天，祖母来看我，说：</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我的孩子，很久没见到你的身影了，为什么</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你</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整天默默待在这里，很像个女孩子啊？</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得分点：</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束发</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，男子十五岁；</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过</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，探望；</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，你的；</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竟日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，整天；</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大类</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，很像</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03448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756031731"/>
              </p:ext>
            </p:extLst>
          </p:nvPr>
        </p:nvGraphicFramePr>
        <p:xfrm>
          <a:off x="540628" y="2486408"/>
          <a:ext cx="11099194" cy="3200400"/>
        </p:xfrm>
        <a:graphic>
          <a:graphicData uri="http://schemas.openxmlformats.org/drawingml/2006/table">
            <a:tbl>
              <a:tblPr/>
              <a:tblGrid>
                <a:gridCol w="7930842"/>
                <a:gridCol w="3168352"/>
              </a:tblGrid>
              <a:tr h="87866">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例句</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义项</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866">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顾视无可</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置</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者</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866">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内外多</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置</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小门墙</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866">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沛公则</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置</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车骑，脱身独骑</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《鸿门宴》</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866">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既至匈奴，</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置</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币遗单于</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《苏武传》</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389206" y="909514"/>
            <a:ext cx="11412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多义实词</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nSpc>
                <a:spcPct val="150000"/>
              </a:lnSpc>
            </a:pPr>
            <a:r>
              <a:rPr lang="en-US" altLang="zh-CN" sz="2800" kern="100" dirty="0">
                <a:latin typeface="Times New Roman" panose="02020603050405020304" pitchFamily="18" charset="0"/>
                <a:ea typeface="方正中等线简体" panose="03000509000000000000" pitchFamily="65" charset="-122"/>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置</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0" name="矩形 9"/>
          <p:cNvSpPr/>
          <p:nvPr/>
        </p:nvSpPr>
        <p:spPr>
          <a:xfrm>
            <a:off x="200025" y="141946"/>
            <a:ext cx="2510805"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11" name="矩形 10"/>
          <p:cNvSpPr/>
          <p:nvPr/>
        </p:nvSpPr>
        <p:spPr>
          <a:xfrm>
            <a:off x="425306" y="110162"/>
            <a:ext cx="8046164" cy="461665"/>
          </a:xfrm>
          <a:prstGeom prst="rect">
            <a:avLst/>
          </a:prstGeom>
        </p:spPr>
        <p:txBody>
          <a:bodyPr wrap="square">
            <a:spAutoFit/>
          </a:bodyPr>
          <a:lstStyle/>
          <a:p>
            <a:pPr algn="just"/>
            <a:r>
              <a:rPr lang="zh-CN" altLang="zh-CN" dirty="0">
                <a:solidFill>
                  <a:prstClr val="white"/>
                </a:solidFill>
                <a:latin typeface="方正大黑简体" panose="03000509000000000000" pitchFamily="65" charset="-122"/>
                <a:ea typeface="方正大黑简体" panose="03000509000000000000" pitchFamily="65" charset="-122"/>
              </a:rPr>
              <a:t>二、连线梳理</a:t>
            </a:r>
          </a:p>
        </p:txBody>
      </p:sp>
      <p:sp>
        <p:nvSpPr>
          <p:cNvPr id="6" name="矩形 5"/>
          <p:cNvSpPr/>
          <p:nvPr/>
        </p:nvSpPr>
        <p:spPr>
          <a:xfrm>
            <a:off x="8471470" y="3197178"/>
            <a:ext cx="3446044" cy="523220"/>
          </a:xfrm>
          <a:prstGeom prst="rect">
            <a:avLst/>
          </a:prstGeom>
        </p:spPr>
        <p:txBody>
          <a:bodyPr wrap="squar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放置</a:t>
            </a:r>
            <a:endParaRPr lang="zh-CN" altLang="en-US" sz="2800" dirty="0">
              <a:solidFill>
                <a:prstClr val="white"/>
              </a:solidFill>
              <a:latin typeface="方正大黑简体" panose="03000509000000000000" pitchFamily="65" charset="-122"/>
              <a:ea typeface="方正大黑简体" panose="03000509000000000000" pitchFamily="65" charset="-122"/>
            </a:endParaRPr>
          </a:p>
        </p:txBody>
      </p:sp>
      <p:sp>
        <p:nvSpPr>
          <p:cNvPr id="7" name="矩形 6"/>
          <p:cNvSpPr/>
          <p:nvPr/>
        </p:nvSpPr>
        <p:spPr>
          <a:xfrm>
            <a:off x="8471470" y="3845250"/>
            <a:ext cx="3446044" cy="523220"/>
          </a:xfrm>
          <a:prstGeom prst="rect">
            <a:avLst/>
          </a:prstGeom>
        </p:spPr>
        <p:txBody>
          <a:bodyPr wrap="squar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设置</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8471470" y="4476247"/>
            <a:ext cx="3446044" cy="523220"/>
          </a:xfrm>
          <a:prstGeom prst="rect">
            <a:avLst/>
          </a:prstGeom>
        </p:spPr>
        <p:txBody>
          <a:bodyPr wrap="squar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放弃，丢下</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2" name="矩形 11"/>
          <p:cNvSpPr/>
          <p:nvPr/>
        </p:nvSpPr>
        <p:spPr>
          <a:xfrm>
            <a:off x="8471470" y="5124319"/>
            <a:ext cx="3425107" cy="523220"/>
          </a:xfrm>
          <a:prstGeom prst="rect">
            <a:avLst/>
          </a:prstGeom>
        </p:spPr>
        <p:txBody>
          <a:bodyPr wrap="squar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准备，备办</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1911841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3873207754"/>
              </p:ext>
            </p:extLst>
          </p:nvPr>
        </p:nvGraphicFramePr>
        <p:xfrm>
          <a:off x="532118" y="1813570"/>
          <a:ext cx="11017224" cy="3200400"/>
        </p:xfrm>
        <a:graphic>
          <a:graphicData uri="http://schemas.openxmlformats.org/drawingml/2006/table">
            <a:tbl>
              <a:tblPr/>
              <a:tblGrid>
                <a:gridCol w="7795336"/>
                <a:gridCol w="3221888"/>
              </a:tblGrid>
              <a:tr h="72008">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例句</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义项</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日影反照，室</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始</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洞然</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庭中</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始</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为篱，已为墙</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忧懈怠则思慎</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始</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而敬终</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《谏太宗十思疏》</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而未</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始</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知西山之怪特</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《始得西山宴游记》</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曾，尝</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89206" y="861402"/>
            <a:ext cx="11412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始</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矩形 12"/>
          <p:cNvSpPr/>
          <p:nvPr/>
        </p:nvSpPr>
        <p:spPr>
          <a:xfrm>
            <a:off x="8355162" y="2542886"/>
            <a:ext cx="3446044" cy="523220"/>
          </a:xfrm>
          <a:prstGeom prst="rect">
            <a:avLst/>
          </a:prstGeom>
        </p:spPr>
        <p:txBody>
          <a:bodyPr wrap="squar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副词，才、方才</a:t>
            </a:r>
            <a:endParaRPr lang="zh-CN" altLang="en-US" sz="2800" dirty="0">
              <a:solidFill>
                <a:prstClr val="white"/>
              </a:solidFill>
              <a:latin typeface="方正大黑简体" panose="03000509000000000000" pitchFamily="65" charset="-122"/>
              <a:ea typeface="方正大黑简体" panose="03000509000000000000" pitchFamily="65" charset="-122"/>
            </a:endParaRPr>
          </a:p>
        </p:txBody>
      </p:sp>
      <p:sp>
        <p:nvSpPr>
          <p:cNvPr id="14" name="矩形 13"/>
          <p:cNvSpPr/>
          <p:nvPr/>
        </p:nvSpPr>
        <p:spPr>
          <a:xfrm>
            <a:off x="8355162" y="3190958"/>
            <a:ext cx="3446044" cy="523220"/>
          </a:xfrm>
          <a:prstGeom prst="rect">
            <a:avLst/>
          </a:prstGeom>
        </p:spPr>
        <p:txBody>
          <a:bodyPr wrap="squar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副词，起初、先</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5" name="矩形 14"/>
          <p:cNvSpPr/>
          <p:nvPr/>
        </p:nvSpPr>
        <p:spPr>
          <a:xfrm>
            <a:off x="8355162" y="3821955"/>
            <a:ext cx="3446044" cy="523220"/>
          </a:xfrm>
          <a:prstGeom prst="rect">
            <a:avLst/>
          </a:prstGeom>
        </p:spPr>
        <p:txBody>
          <a:bodyPr wrap="squar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开始，开端</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611497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extLst>
              <p:ext uri="{D42A27DB-BD31-4B8C-83A1-F6EECF244321}">
                <p14:modId xmlns:p14="http://schemas.microsoft.com/office/powerpoint/2010/main" val="357517924"/>
              </p:ext>
            </p:extLst>
          </p:nvPr>
        </p:nvGraphicFramePr>
        <p:xfrm>
          <a:off x="514586" y="1325498"/>
          <a:ext cx="11161240" cy="4480560"/>
        </p:xfrm>
        <a:graphic>
          <a:graphicData uri="http://schemas.openxmlformats.org/drawingml/2006/table">
            <a:tbl>
              <a:tblPr/>
              <a:tblGrid>
                <a:gridCol w="4644516"/>
                <a:gridCol w="6516724"/>
              </a:tblGrid>
              <a:tr h="83705">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例句</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义项或用法</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705">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某</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所</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，而母立于兹</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705">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吾妻死之年</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所</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手植也</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705">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有如此之势，而为秦人积威之</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所</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劫</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《六国论》</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solidFill>
                            <a:srgbClr val="0000FF"/>
                          </a:solidFill>
                          <a:effectLst/>
                          <a:latin typeface="Times New Roman" panose="02020603050405020304" pitchFamily="18" charset="0"/>
                          <a:ea typeface="方正中等线简体" panose="03000509000000000000" pitchFamily="65" charset="-122"/>
                          <a:cs typeface="Courier New" panose="02070309020205020404" pitchFamily="49" charset="0"/>
                        </a:rPr>
                        <a:t> </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705">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前未到匈奴陈二里</a:t>
                      </a:r>
                      <a:r>
                        <a:rPr lang="zh-CN" sz="2800" kern="100" dirty="0">
                          <a:solidFill>
                            <a:srgbClr val="0000FF"/>
                          </a:solidFill>
                          <a:effectLst/>
                          <a:latin typeface="Times New Roman" panose="02020603050405020304" pitchFamily="18" charset="0"/>
                          <a:ea typeface="方正中等线简体" panose="03000509000000000000" pitchFamily="65" charset="-122"/>
                          <a:cs typeface="Times New Roman" panose="02020603050405020304" pitchFamily="18" charset="0"/>
                        </a:rPr>
                        <a:t>所</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止</a:t>
                      </a:r>
                      <a:endParaRPr lang="en-US" alt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en-US"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《李将军列传》</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数词，左右、大约</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89206" y="411631"/>
            <a:ext cx="11412000" cy="65684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rPr>
              <a:t>2.</a:t>
            </a:r>
            <a:r>
              <a:rPr lang="zh-CN" altLang="zh-CN" sz="2800" kern="100" dirty="0">
                <a:latin typeface="Times New Roman" panose="02020603050405020304" pitchFamily="18" charset="0"/>
                <a:cs typeface="Times New Roman" panose="02020603050405020304" pitchFamily="18" charset="0"/>
              </a:rPr>
              <a:t>重点虚词：所</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5159102" y="2062343"/>
            <a:ext cx="3057247" cy="523220"/>
          </a:xfrm>
          <a:prstGeom prst="rect">
            <a:avLst/>
          </a:prstGeom>
        </p:spPr>
        <p:txBody>
          <a:bodyPr wrap="non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名词，处所、地方</a:t>
            </a:r>
            <a:endParaRPr lang="zh-CN" altLang="en-US" sz="26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8" name="矩形 7"/>
          <p:cNvSpPr/>
          <p:nvPr/>
        </p:nvSpPr>
        <p:spPr>
          <a:xfrm>
            <a:off x="5159102" y="2658922"/>
            <a:ext cx="6288901" cy="523220"/>
          </a:xfrm>
          <a:prstGeom prst="rect">
            <a:avLst/>
          </a:prstGeom>
        </p:spPr>
        <p:txBody>
          <a:bodyPr wrap="none">
            <a:spAutoFit/>
          </a:bodyPr>
          <a:lstStyle/>
          <a:p>
            <a:pPr algn="just"/>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放在动词前，同动词组成</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所</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字结构</a:t>
            </a:r>
            <a:endParaRPr lang="zh-CN" altLang="en-US" sz="26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5159102" y="3625469"/>
            <a:ext cx="5211683" cy="523220"/>
          </a:xfrm>
          <a:prstGeom prst="rect">
            <a:avLst/>
          </a:prstGeom>
        </p:spPr>
        <p:txBody>
          <a:bodyPr wrap="none">
            <a:spAutoFit/>
          </a:bodyPr>
          <a:lstStyle/>
          <a:p>
            <a:pPr algn="just"/>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为</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和</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所</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呼应，表示被动</a:t>
            </a:r>
            <a:endParaRPr lang="zh-CN" altLang="en-US" sz="26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148092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909514"/>
            <a:ext cx="11412000" cy="3970318"/>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补写出下列句子中的空缺部分。</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情境默写</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归有光《项脊轩志》中，点明老妪对作者家中的巨大贡献以及作者的母亲对其十分关照的句子是</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归有光《项脊轩志》中，描写作者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扃牖而居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，时间长了可以根据足音辨别是何人的句子是</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0" name="矩形 9"/>
          <p:cNvSpPr/>
          <p:nvPr/>
        </p:nvSpPr>
        <p:spPr>
          <a:xfrm>
            <a:off x="200025" y="141946"/>
            <a:ext cx="2510805"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11" name="矩形 10"/>
          <p:cNvSpPr/>
          <p:nvPr/>
        </p:nvSpPr>
        <p:spPr>
          <a:xfrm>
            <a:off x="425306" y="110162"/>
            <a:ext cx="8046164" cy="461665"/>
          </a:xfrm>
          <a:prstGeom prst="rect">
            <a:avLst/>
          </a:prstGeom>
        </p:spPr>
        <p:txBody>
          <a:bodyPr wrap="square">
            <a:spAutoFit/>
          </a:bodyPr>
          <a:lstStyle/>
          <a:p>
            <a:pPr algn="just"/>
            <a:r>
              <a:rPr lang="zh-CN" altLang="zh-CN" dirty="0">
                <a:solidFill>
                  <a:prstClr val="white"/>
                </a:solidFill>
                <a:latin typeface="方正大黑简体" panose="03000509000000000000" pitchFamily="65" charset="-122"/>
                <a:ea typeface="方正大黑简体" panose="03000509000000000000" pitchFamily="65" charset="-122"/>
              </a:rPr>
              <a:t>三、名句默写</a:t>
            </a:r>
          </a:p>
        </p:txBody>
      </p:sp>
      <p:sp>
        <p:nvSpPr>
          <p:cNvPr id="4" name="矩形 3"/>
          <p:cNvSpPr/>
          <p:nvPr/>
        </p:nvSpPr>
        <p:spPr>
          <a:xfrm>
            <a:off x="5221874" y="2956228"/>
            <a:ext cx="1261884"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乳二世</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2" name="矩形 1"/>
          <p:cNvSpPr/>
          <p:nvPr/>
        </p:nvSpPr>
        <p:spPr>
          <a:xfrm>
            <a:off x="6840324" y="2950575"/>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先妣抚之甚厚</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5" name="矩形 4"/>
          <p:cNvSpPr/>
          <p:nvPr/>
        </p:nvSpPr>
        <p:spPr>
          <a:xfrm>
            <a:off x="4751996" y="4221882"/>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久之</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6085970" y="4221882"/>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能以足音辨人</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4004168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89434"/>
            <a:ext cx="11412000" cy="655564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南京姑娘在自家附近小水坑边拍摄到斑鸠、喜鹊常来栖息发呆的画面，这让人不禁联想到归有光《项脊轩志》中的</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小刚在学习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树犹如此，人何以堪？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这类睹物思人典故的时候，想到了归有光《项脊轩志》中的枇杷树，这棵树是</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光影之间，往往能营造幽静的情景，让人神思摇曳。如苏轼在《记承天寺夜游》中所言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庭下如积水空明，水中藻、荇交横，盖竹柏影也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，又如归有光在《项脊轩志》中写桂树随夜风拂动的景象</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 name="矩形 1"/>
          <p:cNvSpPr/>
          <p:nvPr/>
        </p:nvSpPr>
        <p:spPr>
          <a:xfrm>
            <a:off x="7716544" y="944578"/>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小鸟时来啄食</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10592995" y="930913"/>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人</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至</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5" name="矩形 4"/>
          <p:cNvSpPr/>
          <p:nvPr/>
        </p:nvSpPr>
        <p:spPr>
          <a:xfrm>
            <a:off x="469346" y="1585294"/>
            <a:ext cx="902811" cy="523220"/>
          </a:xfrm>
          <a:prstGeom prst="rect">
            <a:avLst/>
          </a:prstGeom>
        </p:spPr>
        <p:txBody>
          <a:bodyPr wrap="none">
            <a:spAutoFit/>
          </a:bodyPr>
          <a:lstStyle/>
          <a:p>
            <a:pPr lvl="0"/>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不去</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8338250" y="2853730"/>
            <a:ext cx="3416320"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吾妻死之年所手植也</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7" name="矩形 6"/>
          <p:cNvSpPr/>
          <p:nvPr/>
        </p:nvSpPr>
        <p:spPr>
          <a:xfrm>
            <a:off x="470079" y="3490709"/>
            <a:ext cx="2698175"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今已亭亭如盖矣</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8" name="矩形 7"/>
          <p:cNvSpPr/>
          <p:nvPr/>
        </p:nvSpPr>
        <p:spPr>
          <a:xfrm>
            <a:off x="9857287" y="5418310"/>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桂影斑驳</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561678" y="6066382"/>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风移影动</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1712436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linds(horizontal)">
                                      <p:cBhvr>
                                        <p:cTn id="26" dur="500"/>
                                        <p:tgtEl>
                                          <p:spTgt spid="9"/>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linds(horizont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837506"/>
            <a:ext cx="11412000" cy="267765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飞花令式默写</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归有光《项脊轩志》中，</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两句以鸟之动反衬轩之静。古代诗歌中选取鸟类意象，以动衬静的句子还有很多，例如</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3570765"/>
            <a:ext cx="11412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Courier New" panose="02070309020205020404" pitchFamily="49"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小鸟时来啄食　人至不去　映阶碧草自春色　隔叶黄鹂空好音</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月出惊山鸟　时鸣深涧中</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蝉噪林逾静　鸟鸣山更幽</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426383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2" descr="http://5b0988e595225.cdn.sohucs.com/images/20181202/8ed96d79145348c38c22a549a18fbdda.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1"/>
            <a:ext cx="12190413" cy="6859588"/>
          </a:xfrm>
          <a:prstGeom prst="rect">
            <a:avLst/>
          </a:prstGeom>
          <a:noFill/>
          <a:extLst>
            <a:ext uri="{909E8E84-426E-40DD-AFC4-6F175D3DCCD1}">
              <a14:hiddenFill xmlns:a14="http://schemas.microsoft.com/office/drawing/2010/main">
                <a:solidFill>
                  <a:srgbClr val="FFFFFF"/>
                </a:solidFill>
              </a14:hiddenFill>
            </a:ext>
          </a:extLst>
        </p:spPr>
      </p:pic>
      <p:sp>
        <p:nvSpPr>
          <p:cNvPr id="3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33" name="矩形 32"/>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矩形 26"/>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矩形 27"/>
          <p:cNvSpPr/>
          <p:nvPr/>
        </p:nvSpPr>
        <p:spPr>
          <a:xfrm>
            <a:off x="11678920" y="1011555"/>
            <a:ext cx="511175" cy="4842510"/>
          </a:xfrm>
          <a:prstGeom prst="rect">
            <a:avLst/>
          </a:prstGeom>
          <a:solidFill>
            <a:srgbClr val="86493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1"/>
            </p:custDataLst>
          </p:nvPr>
        </p:nvSpPr>
        <p:spPr>
          <a:xfrm>
            <a:off x="11758438" y="3861841"/>
            <a:ext cx="365500" cy="1988473"/>
          </a:xfrm>
          <a:prstGeom prst="rect">
            <a:avLst/>
          </a:prstGeom>
          <a:noFill/>
        </p:spPr>
        <p:txBody>
          <a:bodyPr vert="horz" wrap="square" rtlCol="0">
            <a:noAutofit/>
          </a:bodyPr>
          <a:lstStyle/>
          <a:p>
            <a:pPr algn="l"/>
            <a:r>
              <a:rPr lang="zh-CN" altLang="en-US" sz="1400" dirty="0" smtClean="0">
                <a:solidFill>
                  <a:srgbClr val="DEE6F9"/>
                </a:solidFill>
              </a:rPr>
              <a:t>语文</a:t>
            </a:r>
            <a:r>
              <a:rPr lang="en-US" altLang="zh-CN" sz="1400" dirty="0" smtClean="0">
                <a:solidFill>
                  <a:srgbClr val="DEE6F9"/>
                </a:solidFill>
              </a:rPr>
              <a:t>  </a:t>
            </a:r>
          </a:p>
          <a:p>
            <a:pPr algn="l"/>
            <a:endParaRPr lang="en-US" altLang="zh-CN" sz="1400" dirty="0" smtClean="0">
              <a:solidFill>
                <a:srgbClr val="DEE6F9"/>
              </a:solidFill>
            </a:endParaRPr>
          </a:p>
          <a:p>
            <a:pPr algn="l"/>
            <a:r>
              <a:rPr lang="zh-CN" altLang="en-US" sz="1400" dirty="0" smtClean="0">
                <a:solidFill>
                  <a:srgbClr val="DEE6F9"/>
                </a:solidFill>
              </a:rPr>
              <a:t>大</a:t>
            </a:r>
            <a:endParaRPr lang="en-US" altLang="zh-CN" sz="1400" dirty="0" smtClean="0">
              <a:solidFill>
                <a:srgbClr val="DEE6F9"/>
              </a:solidFill>
            </a:endParaRPr>
          </a:p>
          <a:p>
            <a:pPr algn="l"/>
            <a:r>
              <a:rPr lang="zh-CN" altLang="en-US" sz="1400" dirty="0" smtClean="0">
                <a:solidFill>
                  <a:srgbClr val="DEE6F9"/>
                </a:solidFill>
              </a:rPr>
              <a:t>一</a:t>
            </a:r>
            <a:endParaRPr lang="en-US" altLang="zh-CN" sz="1400" dirty="0" smtClean="0">
              <a:solidFill>
                <a:srgbClr val="DEE6F9"/>
              </a:solidFill>
            </a:endParaRPr>
          </a:p>
          <a:p>
            <a:pPr algn="l"/>
            <a:r>
              <a:rPr lang="zh-CN" altLang="en-US" sz="1400" dirty="0" smtClean="0">
                <a:solidFill>
                  <a:srgbClr val="DEE6F9"/>
                </a:solidFill>
              </a:rPr>
              <a:t>轮</a:t>
            </a:r>
            <a:endParaRPr lang="en-US" altLang="zh-CN" sz="1400" dirty="0" smtClean="0">
              <a:solidFill>
                <a:srgbClr val="DEE6F9"/>
              </a:solidFill>
            </a:endParaRPr>
          </a:p>
          <a:p>
            <a:pPr algn="l"/>
            <a:r>
              <a:rPr lang="zh-CN" altLang="en-US" sz="1400" dirty="0" smtClean="0">
                <a:solidFill>
                  <a:srgbClr val="DEE6F9"/>
                </a:solidFill>
              </a:rPr>
              <a:t>复</a:t>
            </a:r>
            <a:endParaRPr lang="en-US" altLang="zh-CN" sz="1400" dirty="0" smtClean="0">
              <a:solidFill>
                <a:srgbClr val="DEE6F9"/>
              </a:solidFill>
            </a:endParaRPr>
          </a:p>
          <a:p>
            <a:pPr algn="l"/>
            <a:r>
              <a:rPr lang="zh-CN" altLang="en-US" sz="1400" dirty="0" smtClean="0">
                <a:solidFill>
                  <a:srgbClr val="DEE6F9"/>
                </a:solidFill>
              </a:rPr>
              <a:t>习</a:t>
            </a:r>
            <a:endParaRPr lang="zh-CN" altLang="en-US" sz="1400" dirty="0">
              <a:solidFill>
                <a:srgbClr val="DEE6F9"/>
              </a:solidFill>
            </a:endParaRPr>
          </a:p>
        </p:txBody>
      </p:sp>
      <p:sp>
        <p:nvSpPr>
          <p:cNvPr id="30" name="文本框 29"/>
          <p:cNvSpPr txBox="1"/>
          <p:nvPr/>
        </p:nvSpPr>
        <p:spPr>
          <a:xfrm>
            <a:off x="2119689" y="1870760"/>
            <a:ext cx="2414270" cy="397510"/>
          </a:xfrm>
          <a:prstGeom prst="rect">
            <a:avLst/>
          </a:prstGeom>
          <a:noFill/>
        </p:spPr>
        <p:txBody>
          <a:bodyPr vert="horz" wrap="square" rtlCol="0">
            <a:noAutofit/>
          </a:bodyPr>
          <a:lstStyle/>
          <a:p>
            <a:pPr>
              <a:lnSpc>
                <a:spcPct val="80000"/>
              </a:lnSpc>
              <a:spcBef>
                <a:spcPts val="1000"/>
              </a:spcBef>
              <a:buFont typeface="Arial" panose="020B0604020202020204" pitchFamily="34" charset="0"/>
            </a:pPr>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本课结束</a:t>
            </a:r>
          </a:p>
        </p:txBody>
      </p:sp>
      <p:sp>
        <p:nvSpPr>
          <p:cNvPr id="31" name="标题 1"/>
          <p:cNvSpPr txBox="1"/>
          <p:nvPr/>
        </p:nvSpPr>
        <p:spPr>
          <a:xfrm>
            <a:off x="2116782" y="2349674"/>
            <a:ext cx="8132792" cy="1347153"/>
          </a:xfrm>
          <a:prstGeom prst="rect">
            <a:avLst/>
          </a:prstGeom>
          <a:effectLst/>
        </p:spPr>
        <p:txBody>
          <a:bodyPr vert="horz" lIns="91412" tIns="45707" rIns="91412" bIns="4570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5000"/>
              </a:lnSpc>
            </a:pPr>
            <a:r>
              <a:rPr lang="zh-CN" altLang="en-US" sz="2800" b="1" dirty="0">
                <a:solidFill>
                  <a:schemeClr val="tx1">
                    <a:lumMod val="65000"/>
                    <a:lumOff val="35000"/>
                  </a:schemeClr>
                </a:solidFill>
                <a:latin typeface="微软雅黑" panose="020B0503020204020204" charset="-122"/>
                <a:ea typeface="微软雅黑" panose="020B0503020204020204" charset="-122"/>
              </a:rPr>
              <a:t>更多精彩内容请登录</a:t>
            </a:r>
            <a:r>
              <a:rPr lang="zh-CN" altLang="en-US" sz="2800" b="1"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800" b="1" dirty="0" smtClean="0">
              <a:solidFill>
                <a:schemeClr val="tx1">
                  <a:lumMod val="65000"/>
                  <a:lumOff val="35000"/>
                </a:schemeClr>
              </a:solidFill>
              <a:latin typeface="微软雅黑" panose="020B0503020204020204" charset="-122"/>
              <a:ea typeface="微软雅黑" panose="020B0503020204020204" charset="-122"/>
            </a:endParaRPr>
          </a:p>
          <a:p>
            <a:pPr algn="l">
              <a:lnSpc>
                <a:spcPts val="5000"/>
              </a:lnSpc>
            </a:pPr>
            <a:r>
              <a:rPr lang="en-US" altLang="zh-CN" sz="4000" b="1" dirty="0" smtClean="0">
                <a:solidFill>
                  <a:schemeClr val="tx1"/>
                </a:solidFill>
                <a:latin typeface="微软雅黑" panose="020B0503020204020204" charset="-122"/>
                <a:ea typeface="微软雅黑" panose="020B0503020204020204" charset="-122"/>
              </a:rPr>
              <a:t>www.xinjiaoyu.com</a:t>
            </a:r>
            <a:endParaRPr lang="en-US" altLang="zh-CN" sz="4000" b="1" dirty="0">
              <a:solidFill>
                <a:schemeClr val="tx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435">
                                          <p:stCondLst>
                                            <p:cond delay="0"/>
                                          </p:stCondLst>
                                        </p:cTn>
                                        <p:tgtEl>
                                          <p:spTgt spid="31"/>
                                        </p:tgtEl>
                                      </p:cBhvr>
                                    </p:animEffect>
                                    <p:anim calcmode="lin" valueType="num">
                                      <p:cBhvr>
                                        <p:cTn id="8" dur="136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1"/>
                                        </p:tgtEl>
                                        <p:attrNameLst>
                                          <p:attrName>ppt_y</p:attrName>
                                        </p:attrNameLst>
                                      </p:cBhvr>
                                      <p:tavLst>
                                        <p:tav tm="0" fmla="#ppt_y-sin(pi*$)/81">
                                          <p:val>
                                            <p:fltVal val="0"/>
                                          </p:val>
                                        </p:tav>
                                        <p:tav tm="100000">
                                          <p:val>
                                            <p:fltVal val="1"/>
                                          </p:val>
                                        </p:tav>
                                      </p:tavLst>
                                    </p:anim>
                                    <p:animScale>
                                      <p:cBhvr>
                                        <p:cTn id="13" dur="20">
                                          <p:stCondLst>
                                            <p:cond delay="487"/>
                                          </p:stCondLst>
                                        </p:cTn>
                                        <p:tgtEl>
                                          <p:spTgt spid="31"/>
                                        </p:tgtEl>
                                      </p:cBhvr>
                                      <p:to x="100000" y="60000"/>
                                    </p:animScale>
                                    <p:animScale>
                                      <p:cBhvr>
                                        <p:cTn id="14" dur="124" decel="50000">
                                          <p:stCondLst>
                                            <p:cond delay="507"/>
                                          </p:stCondLst>
                                        </p:cTn>
                                        <p:tgtEl>
                                          <p:spTgt spid="31"/>
                                        </p:tgtEl>
                                      </p:cBhvr>
                                      <p:to x="100000" y="100000"/>
                                    </p:animScale>
                                    <p:animScale>
                                      <p:cBhvr>
                                        <p:cTn id="15" dur="20">
                                          <p:stCondLst>
                                            <p:cond delay="984"/>
                                          </p:stCondLst>
                                        </p:cTn>
                                        <p:tgtEl>
                                          <p:spTgt spid="31"/>
                                        </p:tgtEl>
                                      </p:cBhvr>
                                      <p:to x="100000" y="80000"/>
                                    </p:animScale>
                                    <p:animScale>
                                      <p:cBhvr>
                                        <p:cTn id="16" dur="124" decel="50000">
                                          <p:stCondLst>
                                            <p:cond delay="1004"/>
                                          </p:stCondLst>
                                        </p:cTn>
                                        <p:tgtEl>
                                          <p:spTgt spid="31"/>
                                        </p:tgtEl>
                                      </p:cBhvr>
                                      <p:to x="100000" y="100000"/>
                                    </p:animScale>
                                    <p:animScale>
                                      <p:cBhvr>
                                        <p:cTn id="17" dur="20">
                                          <p:stCondLst>
                                            <p:cond delay="1231"/>
                                          </p:stCondLst>
                                        </p:cTn>
                                        <p:tgtEl>
                                          <p:spTgt spid="31"/>
                                        </p:tgtEl>
                                      </p:cBhvr>
                                      <p:to x="100000" y="90000"/>
                                    </p:animScale>
                                    <p:animScale>
                                      <p:cBhvr>
                                        <p:cTn id="18" dur="124" decel="50000">
                                          <p:stCondLst>
                                            <p:cond delay="1251"/>
                                          </p:stCondLst>
                                        </p:cTn>
                                        <p:tgtEl>
                                          <p:spTgt spid="31"/>
                                        </p:tgtEl>
                                      </p:cBhvr>
                                      <p:to x="100000" y="100000"/>
                                    </p:animScale>
                                    <p:animScale>
                                      <p:cBhvr>
                                        <p:cTn id="19" dur="20">
                                          <p:stCondLst>
                                            <p:cond delay="1356"/>
                                          </p:stCondLst>
                                        </p:cTn>
                                        <p:tgtEl>
                                          <p:spTgt spid="31"/>
                                        </p:tgtEl>
                                      </p:cBhvr>
                                      <p:to x="100000" y="95000"/>
                                    </p:animScale>
                                    <p:animScale>
                                      <p:cBhvr>
                                        <p:cTn id="20" dur="124" decel="50000">
                                          <p:stCondLst>
                                            <p:cond delay="1376"/>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1634</TotalTime>
  <Words>1064</Words>
  <Application>Microsoft Office PowerPoint</Application>
  <PresentationFormat>自定义</PresentationFormat>
  <Paragraphs>155</Paragraphs>
  <Slides>16</Slides>
  <Notes>1</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16</vt:i4>
      </vt:variant>
    </vt:vector>
  </HeadingPairs>
  <TitlesOfParts>
    <vt:vector size="27" baseType="lpstr">
      <vt:lpstr>方正大黑简体</vt:lpstr>
      <vt:lpstr>方正中等线简体</vt:lpstr>
      <vt:lpstr>黑体</vt:lpstr>
      <vt:lpstr>宋体</vt:lpstr>
      <vt:lpstr>微软雅黑</vt:lpstr>
      <vt:lpstr>Arial</vt:lpstr>
      <vt:lpstr>Calibri</vt:lpstr>
      <vt:lpstr>Courier New</vt:lpstr>
      <vt:lpstr>Times New Roman</vt:lpstr>
      <vt:lpstr>8_Office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语文课件</dc:title>
  <dc:creator>金榜苑</dc:creator>
  <cp:lastModifiedBy>Administrator</cp:lastModifiedBy>
  <cp:revision>8583</cp:revision>
  <dcterms:created xsi:type="dcterms:W3CDTF">2014-11-27T01:03:00Z</dcterms:created>
  <dcterms:modified xsi:type="dcterms:W3CDTF">2025-03-14T07:39:19Z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